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343" r:id="rId3"/>
    <p:sldId id="344" r:id="rId4"/>
    <p:sldId id="345" r:id="rId5"/>
    <p:sldId id="346" r:id="rId6"/>
    <p:sldId id="347" r:id="rId7"/>
    <p:sldId id="349" r:id="rId8"/>
    <p:sldId id="348" r:id="rId9"/>
    <p:sldId id="350" r:id="rId10"/>
    <p:sldId id="29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2E003-EC64-4A37-A873-400A7B27EDF0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D3628-F53B-4A1D-8E23-EADC0499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86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037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00EE-4F1C-49A1-9FC2-D9C20F27960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FDFE7-2DA5-43C8-AF16-ED21F6023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0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00EE-4F1C-49A1-9FC2-D9C20F27960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FDFE7-2DA5-43C8-AF16-ED21F6023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305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73BA34-2549-4266-B4E3-CA1BCE104F7A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784FCC-8B78-450A-A98B-43E6A52C62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2" b="85185"/>
          <a:stretch/>
        </p:blipFill>
        <p:spPr>
          <a:xfrm>
            <a:off x="10474036" y="0"/>
            <a:ext cx="1717964" cy="101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60"/>
          <a:stretch/>
        </p:blipFill>
        <p:spPr>
          <a:xfrm>
            <a:off x="0" y="0"/>
            <a:ext cx="4027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8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0143" y="1354470"/>
            <a:ext cx="9144000" cy="1474686"/>
          </a:xfrm>
        </p:spPr>
        <p:txBody>
          <a:bodyPr>
            <a:normAutofit/>
          </a:bodyPr>
          <a:lstStyle/>
          <a:p>
            <a:r>
              <a:rPr lang="sr-Latn-RS" sz="4400" b="1" dirty="0"/>
              <a:t>VREDNOVANJE PROJEKATA U OBLASTI INFORMACIONIH TEHNOLOGIJA</a:t>
            </a:r>
            <a:endParaRPr lang="en-US" sz="4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49445"/>
            <a:ext cx="9144000" cy="1655762"/>
          </a:xfrm>
        </p:spPr>
        <p:txBody>
          <a:bodyPr>
            <a:normAutofit/>
          </a:bodyPr>
          <a:lstStyle/>
          <a:p>
            <a:r>
              <a:rPr lang="sr-Latn-RS" sz="4400" i="1" dirty="0"/>
              <a:t>-Predstavljanje poslovne ideje-</a:t>
            </a:r>
            <a:endParaRPr lang="en-US" sz="4400" i="1"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96CCE326-C876-CB13-3C2E-3B696541993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23664" y="4776235"/>
            <a:ext cx="1310552" cy="145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053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052C66-AEDD-552F-DCB7-F6A47C319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6350" indent="0" algn="just">
              <a:spcBef>
                <a:spcPts val="385"/>
              </a:spcBef>
              <a:buNone/>
            </a:pPr>
            <a:r>
              <a:rPr lang="en-US" b="1" i="1" dirty="0">
                <a:cs typeface="Calibri"/>
              </a:rPr>
              <a:t>Elevator</a:t>
            </a:r>
            <a:r>
              <a:rPr lang="en-US" b="1" i="1" spc="420" dirty="0">
                <a:cs typeface="Calibri"/>
              </a:rPr>
              <a:t> </a:t>
            </a:r>
            <a:r>
              <a:rPr lang="en-US" b="1" i="1" dirty="0">
                <a:cs typeface="Calibri"/>
              </a:rPr>
              <a:t>Pitch</a:t>
            </a:r>
            <a:r>
              <a:rPr lang="en-US" b="1" i="1" spc="415" dirty="0">
                <a:cs typeface="Calibri"/>
              </a:rPr>
              <a:t> </a:t>
            </a:r>
            <a:r>
              <a:rPr lang="en-US" dirty="0">
                <a:cs typeface="Calibri"/>
              </a:rPr>
              <a:t>je</a:t>
            </a:r>
            <a:r>
              <a:rPr lang="en-US" spc="43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alat</a:t>
            </a:r>
            <a:r>
              <a:rPr lang="en-US" spc="415" dirty="0">
                <a:cs typeface="Calibri"/>
              </a:rPr>
              <a:t> </a:t>
            </a:r>
            <a:r>
              <a:rPr lang="en-US" dirty="0">
                <a:cs typeface="Calibri"/>
              </a:rPr>
              <a:t>u</a:t>
            </a:r>
            <a:r>
              <a:rPr lang="en-US" spc="42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komunikaciji</a:t>
            </a:r>
            <a:r>
              <a:rPr lang="en-US" spc="420" dirty="0">
                <a:cs typeface="Calibri"/>
              </a:rPr>
              <a:t> </a:t>
            </a:r>
            <a:r>
              <a:rPr lang="en-US" dirty="0">
                <a:cs typeface="Calibri"/>
              </a:rPr>
              <a:t>koji</a:t>
            </a:r>
            <a:r>
              <a:rPr lang="en-US" spc="42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omogućava</a:t>
            </a:r>
            <a:r>
              <a:rPr lang="en-US" spc="430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430" dirty="0">
                <a:cs typeface="Calibri"/>
              </a:rPr>
              <a:t> </a:t>
            </a:r>
            <a:r>
              <a:rPr lang="en-US" dirty="0">
                <a:cs typeface="Calibri"/>
              </a:rPr>
              <a:t>u</a:t>
            </a:r>
            <a:r>
              <a:rPr lang="en-US" spc="42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3-</a:t>
            </a:r>
            <a:r>
              <a:rPr lang="en-US" spc="-50" dirty="0">
                <a:cs typeface="Calibri"/>
              </a:rPr>
              <a:t>4 </a:t>
            </a:r>
            <a:r>
              <a:rPr lang="en-US" dirty="0" err="1">
                <a:cs typeface="Calibri"/>
              </a:rPr>
              <a:t>rečenice</a:t>
            </a:r>
            <a:r>
              <a:rPr lang="en-US" spc="3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predstavite</a:t>
            </a:r>
            <a:r>
              <a:rPr lang="en-US" spc="34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svoj</a:t>
            </a:r>
            <a:r>
              <a:rPr lang="en-US" spc="35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biznis</a:t>
            </a:r>
            <a:r>
              <a:rPr lang="en-US" spc="3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bilo</a:t>
            </a:r>
            <a:r>
              <a:rPr lang="en-US" spc="3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</a:t>
            </a:r>
            <a:r>
              <a:rPr lang="en-US" spc="35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sagovorniku</a:t>
            </a:r>
            <a:r>
              <a:rPr lang="en-US" dirty="0">
                <a:cs typeface="Calibri"/>
              </a:rPr>
              <a:t>.</a:t>
            </a:r>
            <a:r>
              <a:rPr lang="en-US" spc="36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Koncept</a:t>
            </a:r>
            <a:r>
              <a:rPr lang="en-US" spc="-1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govora</a:t>
            </a:r>
            <a:r>
              <a:rPr lang="en-US" dirty="0">
                <a:cs typeface="Calibri"/>
              </a:rPr>
              <a:t> mora </a:t>
            </a:r>
            <a:r>
              <a:rPr lang="en-US" dirty="0" err="1">
                <a:cs typeface="Calibri"/>
              </a:rPr>
              <a:t>biti</a:t>
            </a:r>
            <a:r>
              <a:rPr lang="en-US" spc="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shvatljiv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osobi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koja</a:t>
            </a:r>
            <a:r>
              <a:rPr lang="en-US" dirty="0">
                <a:cs typeface="Calibri"/>
              </a:rPr>
              <a:t> ne</a:t>
            </a:r>
            <a:r>
              <a:rPr lang="en-US" spc="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radi</a:t>
            </a:r>
            <a:r>
              <a:rPr lang="en-US" spc="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ili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ne</a:t>
            </a:r>
            <a:r>
              <a:rPr lang="en-US" spc="1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poznaje</a:t>
            </a:r>
            <a:r>
              <a:rPr lang="en-US" spc="10" dirty="0">
                <a:cs typeface="Calibri"/>
              </a:rPr>
              <a:t> </a:t>
            </a:r>
            <a:r>
              <a:rPr lang="en-US" spc="-10" dirty="0">
                <a:cs typeface="Calibri"/>
              </a:rPr>
              <a:t>oblast </a:t>
            </a:r>
            <a:r>
              <a:rPr lang="en-US" dirty="0" err="1">
                <a:cs typeface="Calibri"/>
              </a:rPr>
              <a:t>kojom</a:t>
            </a:r>
            <a:r>
              <a:rPr lang="en-US" spc="-65" dirty="0">
                <a:cs typeface="Calibri"/>
              </a:rPr>
              <a:t> </a:t>
            </a:r>
            <a:r>
              <a:rPr lang="en-US" dirty="0">
                <a:cs typeface="Calibri"/>
              </a:rPr>
              <a:t>se</a:t>
            </a:r>
            <a:r>
              <a:rPr lang="en-US" spc="-55" dirty="0">
                <a:cs typeface="Calibri"/>
              </a:rPr>
              <a:t> </a:t>
            </a:r>
            <a:r>
              <a:rPr lang="en-US" dirty="0">
                <a:cs typeface="Calibri"/>
              </a:rPr>
              <a:t>vi</a:t>
            </a:r>
            <a:r>
              <a:rPr lang="en-US" spc="-4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bavite</a:t>
            </a:r>
            <a:r>
              <a:rPr lang="en-US" spc="-10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pPr marL="139700" indent="0">
              <a:spcBef>
                <a:spcPts val="670"/>
              </a:spcBef>
              <a:buNone/>
            </a:pPr>
            <a:endParaRPr lang="en-US" dirty="0">
              <a:cs typeface="Calibri"/>
            </a:endParaRPr>
          </a:p>
          <a:p>
            <a:pPr marL="0" marR="5080" indent="0" algn="just">
              <a:buNone/>
            </a:pPr>
            <a:r>
              <a:rPr lang="en-US" dirty="0">
                <a:cs typeface="Calibri"/>
              </a:rPr>
              <a:t>“</a:t>
            </a:r>
            <a:r>
              <a:rPr lang="en-US" b="1" dirty="0" err="1">
                <a:cs typeface="Calibri"/>
              </a:rPr>
              <a:t>Elevetor</a:t>
            </a:r>
            <a:r>
              <a:rPr lang="en-US" b="1" spc="285" dirty="0">
                <a:cs typeface="Calibri"/>
              </a:rPr>
              <a:t> </a:t>
            </a:r>
            <a:r>
              <a:rPr lang="en-US" b="1" dirty="0">
                <a:cs typeface="Calibri"/>
              </a:rPr>
              <a:t>Pitch</a:t>
            </a:r>
            <a:r>
              <a:rPr lang="en-US" dirty="0">
                <a:cs typeface="Calibri"/>
              </a:rPr>
              <a:t>”</a:t>
            </a:r>
            <a:r>
              <a:rPr lang="en-US" spc="290" dirty="0">
                <a:cs typeface="Calibri"/>
              </a:rPr>
              <a:t> </a:t>
            </a:r>
            <a:r>
              <a:rPr lang="en-US" dirty="0">
                <a:cs typeface="Calibri"/>
              </a:rPr>
              <a:t>NIJE</a:t>
            </a:r>
            <a:r>
              <a:rPr lang="en-US" spc="29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reklamno</a:t>
            </a:r>
            <a:r>
              <a:rPr lang="en-US" spc="2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izlaganje</a:t>
            </a:r>
            <a:r>
              <a:rPr lang="en-US" dirty="0">
                <a:cs typeface="Calibri"/>
              </a:rPr>
              <a:t>.</a:t>
            </a:r>
            <a:r>
              <a:rPr lang="en-US" spc="275" dirty="0">
                <a:cs typeface="Calibri"/>
              </a:rPr>
              <a:t> </a:t>
            </a:r>
            <a:r>
              <a:rPr lang="en-US" dirty="0">
                <a:cs typeface="Calibri"/>
              </a:rPr>
              <a:t>Ne</a:t>
            </a:r>
            <a:r>
              <a:rPr lang="en-US" spc="2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upadajte</a:t>
            </a:r>
            <a:r>
              <a:rPr lang="en-US" spc="290" dirty="0">
                <a:cs typeface="Calibri"/>
              </a:rPr>
              <a:t> </a:t>
            </a:r>
            <a:r>
              <a:rPr lang="en-US" dirty="0">
                <a:cs typeface="Calibri"/>
              </a:rPr>
              <a:t>u</a:t>
            </a:r>
            <a:r>
              <a:rPr lang="en-US" spc="28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zamku</a:t>
            </a:r>
            <a:r>
              <a:rPr lang="en-US" spc="-10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5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tokom</a:t>
            </a:r>
            <a:r>
              <a:rPr lang="en-US" spc="5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izlaganja</a:t>
            </a:r>
            <a:r>
              <a:rPr lang="en-US" spc="30" dirty="0">
                <a:cs typeface="Calibri"/>
              </a:rPr>
              <a:t>  </a:t>
            </a:r>
            <a:r>
              <a:rPr lang="en-US" dirty="0" err="1">
                <a:cs typeface="Calibri"/>
              </a:rPr>
              <a:t>samo</a:t>
            </a:r>
            <a:r>
              <a:rPr lang="en-US" spc="5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pričate</a:t>
            </a:r>
            <a:r>
              <a:rPr lang="en-US" spc="590" dirty="0">
                <a:cs typeface="Calibri"/>
              </a:rPr>
              <a:t> </a:t>
            </a:r>
            <a:r>
              <a:rPr lang="en-US" dirty="0">
                <a:cs typeface="Calibri"/>
              </a:rPr>
              <a:t>o</a:t>
            </a:r>
            <a:r>
              <a:rPr lang="en-US" spc="590" dirty="0">
                <a:cs typeface="Calibri"/>
              </a:rPr>
              <a:t> </a:t>
            </a:r>
            <a:r>
              <a:rPr lang="en-US" dirty="0">
                <a:cs typeface="Calibri"/>
              </a:rPr>
              <a:t>tome</a:t>
            </a:r>
            <a:r>
              <a:rPr lang="en-US" spc="5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kako</a:t>
            </a:r>
            <a:r>
              <a:rPr lang="en-US" spc="585" dirty="0">
                <a:cs typeface="Calibri"/>
              </a:rPr>
              <a:t> </a:t>
            </a:r>
            <a:r>
              <a:rPr lang="en-US" dirty="0">
                <a:cs typeface="Calibri"/>
              </a:rPr>
              <a:t>je</a:t>
            </a:r>
            <a:r>
              <a:rPr lang="en-US" spc="30" dirty="0">
                <a:cs typeface="Calibri"/>
              </a:rPr>
              <a:t>  </a:t>
            </a:r>
            <a:r>
              <a:rPr lang="en-US" dirty="0" err="1">
                <a:cs typeface="Calibri"/>
              </a:rPr>
              <a:t>sjajna</a:t>
            </a:r>
            <a:r>
              <a:rPr lang="en-US" spc="585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vaša</a:t>
            </a:r>
            <a:r>
              <a:rPr lang="en-US" spc="-2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usluga</a:t>
            </a:r>
            <a:r>
              <a:rPr lang="en-US" spc="21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ili</a:t>
            </a:r>
            <a:r>
              <a:rPr lang="en-US" spc="21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proizvod</a:t>
            </a:r>
            <a:r>
              <a:rPr lang="en-US" dirty="0">
                <a:cs typeface="Calibri"/>
              </a:rPr>
              <a:t>.</a:t>
            </a:r>
            <a:r>
              <a:rPr lang="en-US" spc="21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Uvek</a:t>
            </a:r>
            <a:r>
              <a:rPr lang="en-US" spc="22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imajte</a:t>
            </a:r>
            <a:r>
              <a:rPr lang="en-US" spc="21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na</a:t>
            </a:r>
            <a:r>
              <a:rPr lang="en-US" spc="204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umu</a:t>
            </a:r>
            <a:r>
              <a:rPr lang="en-US" spc="225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21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investitor</a:t>
            </a:r>
            <a:r>
              <a:rPr lang="en-US" spc="220" dirty="0">
                <a:cs typeface="Calibri"/>
              </a:rPr>
              <a:t> </a:t>
            </a:r>
            <a:r>
              <a:rPr lang="en-US" dirty="0">
                <a:cs typeface="Calibri"/>
              </a:rPr>
              <a:t>ne</a:t>
            </a:r>
            <a:r>
              <a:rPr lang="en-US" spc="22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kupuje</a:t>
            </a:r>
            <a:r>
              <a:rPr lang="en-US" spc="-1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vaš</a:t>
            </a:r>
            <a:r>
              <a:rPr lang="en-US" spc="47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proizvod</a:t>
            </a:r>
            <a:r>
              <a:rPr lang="en-US" dirty="0">
                <a:cs typeface="Calibri"/>
              </a:rPr>
              <a:t>/</a:t>
            </a:r>
            <a:r>
              <a:rPr lang="en-US" dirty="0" err="1">
                <a:cs typeface="Calibri"/>
              </a:rPr>
              <a:t>uslugu</a:t>
            </a:r>
            <a:r>
              <a:rPr lang="en-US" dirty="0">
                <a:cs typeface="Calibri"/>
              </a:rPr>
              <a:t>,</a:t>
            </a:r>
            <a:r>
              <a:rPr lang="en-US" spc="4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već</a:t>
            </a:r>
            <a:r>
              <a:rPr lang="en-US" spc="4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vaš</a:t>
            </a:r>
            <a:r>
              <a:rPr lang="en-US" spc="4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posao</a:t>
            </a:r>
            <a:r>
              <a:rPr lang="en-US" dirty="0">
                <a:cs typeface="Calibri"/>
              </a:rPr>
              <a:t>.</a:t>
            </a:r>
            <a:r>
              <a:rPr lang="en-US" spc="47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Zbog</a:t>
            </a:r>
            <a:r>
              <a:rPr lang="en-US" spc="470" dirty="0">
                <a:cs typeface="Calibri"/>
              </a:rPr>
              <a:t> </a:t>
            </a:r>
            <a:r>
              <a:rPr lang="en-US" dirty="0">
                <a:cs typeface="Calibri"/>
              </a:rPr>
              <a:t>toga</a:t>
            </a:r>
            <a:r>
              <a:rPr lang="en-US" spc="4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ovde</a:t>
            </a:r>
            <a:r>
              <a:rPr lang="en-US" spc="484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treba</a:t>
            </a:r>
            <a:r>
              <a:rPr lang="en-US" spc="48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da </a:t>
            </a:r>
            <a:r>
              <a:rPr lang="en-US" dirty="0" err="1">
                <a:cs typeface="Calibri"/>
              </a:rPr>
              <a:t>izložite</a:t>
            </a:r>
            <a:r>
              <a:rPr lang="en-US" spc="-7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slušaocu</a:t>
            </a:r>
            <a:r>
              <a:rPr lang="en-US" spc="-8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kako</a:t>
            </a:r>
            <a:r>
              <a:rPr lang="en-US" spc="-10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planirate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-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pokrenete</a:t>
            </a:r>
            <a:r>
              <a:rPr lang="en-US" spc="-7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posao</a:t>
            </a:r>
            <a:r>
              <a:rPr lang="en-US" spc="-10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DBF748E2-9C9F-763D-2AF9-E2230953CA1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6432" y="329004"/>
            <a:ext cx="1219200" cy="137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39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595F9-BF1A-3969-5EA8-1B7974B3D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504" y="125333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marR="5080" indent="0">
              <a:spcBef>
                <a:spcPts val="385"/>
              </a:spcBef>
              <a:buNone/>
            </a:pPr>
            <a:r>
              <a:rPr lang="en-US" b="1" spc="-10" dirty="0" err="1">
                <a:cs typeface="Calibri"/>
              </a:rPr>
              <a:t>Upoznajte</a:t>
            </a:r>
            <a:r>
              <a:rPr lang="en-US" b="1" spc="-75" dirty="0">
                <a:cs typeface="Calibri"/>
              </a:rPr>
              <a:t> </a:t>
            </a:r>
            <a:r>
              <a:rPr lang="en-US" b="1" dirty="0" err="1">
                <a:cs typeface="Calibri"/>
              </a:rPr>
              <a:t>sebe</a:t>
            </a:r>
            <a:r>
              <a:rPr lang="en-US" b="1" spc="-35" dirty="0">
                <a:cs typeface="Calibri"/>
              </a:rPr>
              <a:t> </a:t>
            </a:r>
            <a:r>
              <a:rPr lang="en-US" dirty="0">
                <a:cs typeface="Calibri"/>
              </a:rPr>
              <a:t>–</a:t>
            </a:r>
            <a:r>
              <a:rPr lang="en-US" spc="-45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biste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bili</a:t>
            </a:r>
            <a:r>
              <a:rPr lang="en-US" spc="-5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ubedljiviji</a:t>
            </a:r>
            <a:r>
              <a:rPr lang="en-US" spc="-5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morate</a:t>
            </a:r>
            <a:r>
              <a:rPr lang="en-US" spc="-60" dirty="0">
                <a:cs typeface="Calibri"/>
              </a:rPr>
              <a:t> </a:t>
            </a:r>
            <a:r>
              <a:rPr lang="en-US" dirty="0">
                <a:cs typeface="Calibri"/>
              </a:rPr>
              <a:t>se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upoznati</a:t>
            </a:r>
            <a:r>
              <a:rPr lang="en-US" spc="-3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detaljno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sa</a:t>
            </a:r>
            <a:r>
              <a:rPr lang="en-US" spc="-50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onim</a:t>
            </a:r>
            <a:r>
              <a:rPr lang="en-US" spc="-2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što</a:t>
            </a:r>
            <a:r>
              <a:rPr lang="en-US" spc="-55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predstavljate</a:t>
            </a:r>
            <a:r>
              <a:rPr lang="en-US" spc="-20" dirty="0">
                <a:cs typeface="Calibri"/>
              </a:rPr>
              <a:t>.</a:t>
            </a:r>
            <a:r>
              <a:rPr lang="en-US" spc="-7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Morate</a:t>
            </a:r>
            <a:r>
              <a:rPr lang="en-US" spc="-7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znati</a:t>
            </a:r>
            <a:r>
              <a:rPr lang="en-US" spc="-5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šta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tačno</a:t>
            </a:r>
            <a:r>
              <a:rPr lang="en-US" spc="-70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predstavljate</a:t>
            </a:r>
            <a:r>
              <a:rPr lang="en-US" spc="-5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tj</a:t>
            </a:r>
            <a:r>
              <a:rPr lang="en-US" dirty="0">
                <a:cs typeface="Calibri"/>
              </a:rPr>
              <a:t>.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šta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nudite</a:t>
            </a:r>
            <a:r>
              <a:rPr lang="en-US" dirty="0">
                <a:cs typeface="Calibri"/>
              </a:rPr>
              <a:t>,</a:t>
            </a:r>
            <a:r>
              <a:rPr lang="en-US" spc="-50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koje</a:t>
            </a:r>
            <a:r>
              <a:rPr lang="en-US" spc="-2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probleme</a:t>
            </a:r>
            <a:r>
              <a:rPr lang="en-US" spc="-9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publike</a:t>
            </a:r>
            <a:r>
              <a:rPr lang="en-US" spc="-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svojim</a:t>
            </a:r>
            <a:r>
              <a:rPr lang="en-US" spc="-8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predlogom</a:t>
            </a:r>
            <a:r>
              <a:rPr lang="en-US" spc="-90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rešavate</a:t>
            </a:r>
            <a:r>
              <a:rPr lang="en-US" spc="-20" dirty="0">
                <a:cs typeface="Calibri"/>
              </a:rPr>
              <a:t>,</a:t>
            </a:r>
            <a:r>
              <a:rPr lang="en-US" spc="-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koje</a:t>
            </a:r>
            <a:r>
              <a:rPr lang="en-US" spc="-9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benefite</a:t>
            </a:r>
            <a:r>
              <a:rPr lang="en-US" spc="-7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ima</a:t>
            </a:r>
            <a:r>
              <a:rPr lang="en-US" spc="-9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strana</a:t>
            </a:r>
            <a:r>
              <a:rPr lang="en-US" spc="-9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kojoj</a:t>
            </a:r>
            <a:r>
              <a:rPr lang="en-US" spc="-1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iznosite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predlog</a:t>
            </a:r>
            <a:r>
              <a:rPr lang="en-US" spc="-10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pPr marL="0" indent="0">
              <a:lnSpc>
                <a:spcPts val="2735"/>
              </a:lnSpc>
              <a:spcBef>
                <a:spcPts val="2305"/>
              </a:spcBef>
              <a:buNone/>
            </a:pPr>
            <a:r>
              <a:rPr lang="en-US" spc="-10" dirty="0">
                <a:cs typeface="Calibri"/>
              </a:rPr>
              <a:t>Kako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biste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bili</a:t>
            </a:r>
            <a:r>
              <a:rPr lang="en-US" spc="-7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uspešniji</a:t>
            </a:r>
            <a:r>
              <a:rPr lang="en-US" spc="-50" dirty="0">
                <a:cs typeface="Calibri"/>
              </a:rPr>
              <a:t> </a:t>
            </a:r>
            <a:r>
              <a:rPr lang="en-US" dirty="0">
                <a:cs typeface="Calibri"/>
              </a:rPr>
              <a:t>u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definisanju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šta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tačno</a:t>
            </a:r>
            <a:r>
              <a:rPr lang="en-US" spc="-7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želite</a:t>
            </a:r>
            <a:r>
              <a:rPr lang="en-US" spc="-80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postignete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sledeća</a:t>
            </a:r>
            <a:endParaRPr lang="en-US" dirty="0">
              <a:cs typeface="Calibri"/>
            </a:endParaRPr>
          </a:p>
          <a:p>
            <a:pPr marL="0" indent="0">
              <a:lnSpc>
                <a:spcPts val="2595"/>
              </a:lnSpc>
              <a:buNone/>
            </a:pPr>
            <a:r>
              <a:rPr lang="en-US" dirty="0" err="1">
                <a:cs typeface="Calibri"/>
              </a:rPr>
              <a:t>pitanja</a:t>
            </a:r>
            <a:r>
              <a:rPr lang="en-US" spc="-4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vam</a:t>
            </a:r>
            <a:r>
              <a:rPr lang="en-US" spc="-3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mogu</a:t>
            </a:r>
            <a:r>
              <a:rPr lang="en-US" spc="-4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biti</a:t>
            </a:r>
            <a:r>
              <a:rPr lang="en-US" spc="-40" dirty="0">
                <a:cs typeface="Calibri"/>
              </a:rPr>
              <a:t> </a:t>
            </a:r>
            <a:r>
              <a:rPr lang="en-US" dirty="0">
                <a:cs typeface="Calibri"/>
              </a:rPr>
              <a:t>od</a:t>
            </a:r>
            <a:r>
              <a:rPr lang="en-US" spc="-4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koristi</a:t>
            </a:r>
            <a:r>
              <a:rPr lang="en-US" spc="-10" dirty="0">
                <a:cs typeface="Calibri"/>
              </a:rPr>
              <a:t>:</a:t>
            </a:r>
            <a:endParaRPr lang="en-US" dirty="0">
              <a:cs typeface="Calibri"/>
            </a:endParaRPr>
          </a:p>
          <a:p>
            <a:pPr>
              <a:lnSpc>
                <a:spcPts val="2590"/>
              </a:lnSpc>
              <a:buClr>
                <a:schemeClr val="accent1"/>
              </a:buClr>
              <a:buSzPts val="1400"/>
            </a:pPr>
            <a:r>
              <a:rPr lang="en-US" dirty="0" err="1">
                <a:cs typeface="Calibri"/>
              </a:rPr>
              <a:t>Koje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su</a:t>
            </a:r>
            <a:r>
              <a:rPr lang="en-US" spc="-5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vaše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ključne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snage</a:t>
            </a:r>
            <a:r>
              <a:rPr lang="en-US" dirty="0">
                <a:cs typeface="Calibri"/>
              </a:rPr>
              <a:t>,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odnosno</a:t>
            </a:r>
            <a:r>
              <a:rPr lang="en-US" spc="-5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prednosti</a:t>
            </a:r>
            <a:r>
              <a:rPr lang="en-US" spc="-10" dirty="0">
                <a:cs typeface="Calibri"/>
              </a:rPr>
              <a:t>?</a:t>
            </a:r>
            <a:endParaRPr lang="en-US" dirty="0">
              <a:cs typeface="Calibri"/>
            </a:endParaRPr>
          </a:p>
          <a:p>
            <a:pPr>
              <a:lnSpc>
                <a:spcPts val="2590"/>
              </a:lnSpc>
              <a:buClr>
                <a:schemeClr val="accent1"/>
              </a:buClr>
              <a:buSzPts val="1400"/>
              <a:tabLst>
                <a:tab pos="232410" algn="l"/>
              </a:tabLst>
            </a:pPr>
            <a:r>
              <a:rPr lang="en-US" spc="-10" dirty="0">
                <a:cs typeface="Calibri"/>
              </a:rPr>
              <a:t>Kako</a:t>
            </a:r>
            <a:r>
              <a:rPr lang="en-US" spc="-9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biste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opisali</a:t>
            </a:r>
            <a:r>
              <a:rPr lang="en-US" spc="-7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sebe</a:t>
            </a:r>
            <a:r>
              <a:rPr lang="en-US" spc="-10" dirty="0">
                <a:cs typeface="Calibri"/>
              </a:rPr>
              <a:t>?</a:t>
            </a:r>
            <a:endParaRPr lang="en-US" dirty="0">
              <a:cs typeface="Calibri"/>
            </a:endParaRPr>
          </a:p>
          <a:p>
            <a:pPr>
              <a:lnSpc>
                <a:spcPts val="2595"/>
              </a:lnSpc>
              <a:buClr>
                <a:schemeClr val="accent1"/>
              </a:buClr>
              <a:buSzPts val="1400"/>
              <a:tabLst>
                <a:tab pos="232410" algn="l"/>
              </a:tabLst>
            </a:pPr>
            <a:r>
              <a:rPr lang="en-US" dirty="0" err="1">
                <a:cs typeface="Calibri"/>
              </a:rPr>
              <a:t>Koje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su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glavne</a:t>
            </a:r>
            <a:r>
              <a:rPr lang="en-US" spc="-60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karakteristike</a:t>
            </a:r>
            <a:r>
              <a:rPr lang="en-US" spc="-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onoga</a:t>
            </a:r>
            <a:r>
              <a:rPr lang="en-US" spc="-5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što</a:t>
            </a:r>
            <a:r>
              <a:rPr lang="en-US" spc="-6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želite</a:t>
            </a:r>
            <a:r>
              <a:rPr lang="en-US" spc="-75" dirty="0">
                <a:cs typeface="Calibri"/>
              </a:rPr>
              <a:t> </a:t>
            </a:r>
            <a:r>
              <a:rPr lang="en-US" dirty="0">
                <a:cs typeface="Calibri"/>
              </a:rPr>
              <a:t>da</a:t>
            </a:r>
            <a:r>
              <a:rPr lang="en-US" spc="-55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predstavite</a:t>
            </a:r>
            <a:r>
              <a:rPr lang="en-US" spc="-55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drugima</a:t>
            </a:r>
            <a:r>
              <a:rPr lang="en-US" spc="-10" dirty="0">
                <a:cs typeface="Calibri"/>
              </a:rPr>
              <a:t>?</a:t>
            </a:r>
            <a:endParaRPr lang="en-US" dirty="0">
              <a:cs typeface="Calibri"/>
            </a:endParaRPr>
          </a:p>
          <a:p>
            <a:pPr marR="167005">
              <a:lnSpc>
                <a:spcPts val="2590"/>
              </a:lnSpc>
              <a:spcBef>
                <a:spcPts val="185"/>
              </a:spcBef>
              <a:buClr>
                <a:schemeClr val="accent1"/>
              </a:buClr>
              <a:buSzPts val="1400"/>
              <a:tabLst>
                <a:tab pos="232410" algn="l"/>
              </a:tabLst>
            </a:pPr>
            <a:r>
              <a:rPr lang="en-US" dirty="0" err="1">
                <a:cs typeface="Calibri"/>
              </a:rPr>
              <a:t>Zašto</a:t>
            </a:r>
            <a:r>
              <a:rPr lang="en-US" spc="-90" dirty="0">
                <a:cs typeface="Calibri"/>
              </a:rPr>
              <a:t> </a:t>
            </a:r>
            <a:r>
              <a:rPr lang="en-US" dirty="0">
                <a:cs typeface="Calibri"/>
              </a:rPr>
              <a:t>vas</a:t>
            </a:r>
            <a:r>
              <a:rPr lang="en-US" spc="-70" dirty="0">
                <a:cs typeface="Calibri"/>
              </a:rPr>
              <a:t> </a:t>
            </a:r>
            <a:r>
              <a:rPr lang="en-US" spc="-10" dirty="0" err="1">
                <a:cs typeface="Calibri"/>
              </a:rPr>
              <a:t>interesuje</a:t>
            </a:r>
            <a:r>
              <a:rPr lang="en-US" spc="-6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kompanija</a:t>
            </a:r>
            <a:r>
              <a:rPr lang="en-US" spc="-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ili</a:t>
            </a:r>
            <a:r>
              <a:rPr lang="en-US" spc="-7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industrija</a:t>
            </a:r>
            <a:r>
              <a:rPr lang="en-US" spc="-7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koju</a:t>
            </a:r>
            <a:r>
              <a:rPr lang="en-US" spc="-75" dirty="0">
                <a:cs typeface="Calibri"/>
              </a:rPr>
              <a:t> </a:t>
            </a:r>
            <a:r>
              <a:rPr lang="en-US" spc="-20" dirty="0" err="1">
                <a:cs typeface="Calibri"/>
              </a:rPr>
              <a:t>predstavlja</a:t>
            </a:r>
            <a:r>
              <a:rPr lang="en-US" spc="-80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osoba</a:t>
            </a:r>
            <a:r>
              <a:rPr lang="en-US" spc="-75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kojoj</a:t>
            </a:r>
            <a:r>
              <a:rPr lang="en-US" spc="-70" dirty="0">
                <a:cs typeface="Calibri"/>
              </a:rPr>
              <a:t> </a:t>
            </a:r>
            <a:r>
              <a:rPr lang="en-US" spc="-25" dirty="0">
                <a:cs typeface="Calibri"/>
              </a:rPr>
              <a:t>se </a:t>
            </a:r>
            <a:r>
              <a:rPr lang="en-US" spc="-10" dirty="0" err="1">
                <a:cs typeface="Calibri"/>
              </a:rPr>
              <a:t>predstavljate</a:t>
            </a:r>
            <a:r>
              <a:rPr lang="en-US" spc="-10" dirty="0">
                <a:cs typeface="Calibri"/>
              </a:rPr>
              <a:t>?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39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640A0164-3F20-D63A-B144-216AA7539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952" y="1423289"/>
            <a:ext cx="10515600" cy="4351338"/>
          </a:xfrm>
        </p:spPr>
        <p:txBody>
          <a:bodyPr>
            <a:normAutofit/>
          </a:bodyPr>
          <a:lstStyle/>
          <a:p>
            <a:pPr marL="0" marR="5080" indent="0">
              <a:lnSpc>
                <a:spcPct val="90100"/>
              </a:lnSpc>
              <a:spcBef>
                <a:spcPts val="385"/>
              </a:spcBef>
              <a:buNone/>
            </a:pPr>
            <a:r>
              <a:rPr lang="en-US" sz="2400" b="1" spc="-10" dirty="0" err="1">
                <a:latin typeface="Calibri"/>
                <a:cs typeface="Calibri"/>
              </a:rPr>
              <a:t>Napravite</a:t>
            </a:r>
            <a:r>
              <a:rPr lang="en-US" sz="2400" b="1" spc="-65" dirty="0">
                <a:latin typeface="Calibri"/>
                <a:cs typeface="Calibri"/>
              </a:rPr>
              <a:t> </a:t>
            </a:r>
            <a:r>
              <a:rPr lang="en-US" sz="2400" b="1" dirty="0" err="1">
                <a:latin typeface="Calibri"/>
                <a:cs typeface="Calibri"/>
              </a:rPr>
              <a:t>skicu</a:t>
            </a:r>
            <a:r>
              <a:rPr lang="en-US" sz="2400" b="1" spc="-80" dirty="0">
                <a:latin typeface="Calibri"/>
                <a:cs typeface="Calibri"/>
              </a:rPr>
              <a:t> </a:t>
            </a:r>
            <a:r>
              <a:rPr lang="en-US" sz="2400" b="1" spc="-10" dirty="0" err="1">
                <a:latin typeface="Calibri"/>
                <a:cs typeface="Calibri"/>
              </a:rPr>
              <a:t>govora</a:t>
            </a:r>
            <a:r>
              <a:rPr lang="en-US" sz="2400" b="1" spc="-8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–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Napišite</a:t>
            </a:r>
            <a:r>
              <a:rPr lang="en-US" sz="2400" dirty="0">
                <a:latin typeface="Calibri"/>
                <a:cs typeface="Calibri"/>
              </a:rPr>
              <a:t>,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po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stavkama</a:t>
            </a:r>
            <a:r>
              <a:rPr lang="en-US" sz="2400" spc="-10" dirty="0">
                <a:latin typeface="Calibri"/>
                <a:cs typeface="Calibri"/>
              </a:rPr>
              <a:t>,</a:t>
            </a:r>
            <a:r>
              <a:rPr lang="en-US" sz="2400" spc="-9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osnovne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ideje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koje</a:t>
            </a:r>
            <a:r>
              <a:rPr lang="en-US" sz="2400" spc="-65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biste</a:t>
            </a:r>
            <a:r>
              <a:rPr lang="en-US" sz="2400" spc="-1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želeli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da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spc="-20" dirty="0" err="1">
                <a:latin typeface="Calibri"/>
                <a:cs typeface="Calibri"/>
              </a:rPr>
              <a:t>prezentujete</a:t>
            </a:r>
            <a:r>
              <a:rPr lang="en-US" sz="2400" spc="-20" dirty="0">
                <a:latin typeface="Calibri"/>
                <a:cs typeface="Calibri"/>
              </a:rPr>
              <a:t>.</a:t>
            </a:r>
            <a:r>
              <a:rPr lang="en-US" sz="2400" spc="-8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Ne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detaljišite</a:t>
            </a:r>
            <a:r>
              <a:rPr lang="en-US" sz="2400" dirty="0">
                <a:latin typeface="Calibri"/>
                <a:cs typeface="Calibri"/>
              </a:rPr>
              <a:t>.</a:t>
            </a:r>
            <a:r>
              <a:rPr lang="en-US" sz="2400" spc="-8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Napišite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par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rečenica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koje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najbolje</a:t>
            </a:r>
            <a:r>
              <a:rPr lang="en-US" sz="2400" spc="-1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opisuju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to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što</a:t>
            </a:r>
            <a:r>
              <a:rPr lang="en-US" sz="2400" spc="-65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želite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reći</a:t>
            </a:r>
            <a:r>
              <a:rPr lang="en-US" sz="2400" spc="-5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koje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vam</a:t>
            </a:r>
            <a:r>
              <a:rPr lang="en-US" sz="2400" dirty="0">
                <a:latin typeface="Calibri"/>
                <a:cs typeface="Calibri"/>
              </a:rPr>
              <a:t>,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spc="-25" dirty="0" err="1">
                <a:latin typeface="Calibri"/>
                <a:cs typeface="Calibri"/>
              </a:rPr>
              <a:t>zapravo</a:t>
            </a:r>
            <a:r>
              <a:rPr lang="en-US" sz="2400" spc="-25" dirty="0">
                <a:latin typeface="Calibri"/>
                <a:cs typeface="Calibri"/>
              </a:rPr>
              <a:t>,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služe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kao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smernice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u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izlaganju</a:t>
            </a:r>
            <a:r>
              <a:rPr lang="en-US" sz="2400" spc="-10" dirty="0">
                <a:latin typeface="Calibri"/>
                <a:cs typeface="Calibri"/>
              </a:rPr>
              <a:t>.</a:t>
            </a:r>
            <a:endParaRPr lang="en-US" sz="2400" dirty="0">
              <a:latin typeface="Calibri"/>
              <a:cs typeface="Calibri"/>
            </a:endParaRPr>
          </a:p>
          <a:p>
            <a:pPr marL="0" indent="0">
              <a:lnSpc>
                <a:spcPts val="2735"/>
              </a:lnSpc>
              <a:spcBef>
                <a:spcPts val="2305"/>
              </a:spcBef>
              <a:buNone/>
            </a:pPr>
            <a:r>
              <a:rPr lang="en-US" sz="2400" dirty="0" err="1">
                <a:latin typeface="Calibri"/>
                <a:cs typeface="Calibri"/>
              </a:rPr>
              <a:t>Pitanja</a:t>
            </a:r>
            <a:r>
              <a:rPr lang="en-US" sz="2400" spc="-6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koja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vam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mogu</a:t>
            </a:r>
            <a:r>
              <a:rPr lang="en-US" sz="2400" spc="-7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pomoći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da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započnete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izlaganje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spc="-25" dirty="0" err="1">
                <a:latin typeface="Calibri"/>
                <a:cs typeface="Calibri"/>
              </a:rPr>
              <a:t>su</a:t>
            </a:r>
            <a:r>
              <a:rPr lang="en-US" sz="2400" spc="-25" dirty="0">
                <a:latin typeface="Calibri"/>
                <a:cs typeface="Calibri"/>
              </a:rPr>
              <a:t>:</a:t>
            </a:r>
            <a:endParaRPr lang="en-US" sz="2400" dirty="0">
              <a:latin typeface="Calibri"/>
              <a:cs typeface="Calibri"/>
            </a:endParaRPr>
          </a:p>
          <a:p>
            <a:pPr marL="298450" indent="-285750">
              <a:lnSpc>
                <a:spcPts val="2595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 err="1">
                <a:latin typeface="Calibri"/>
                <a:cs typeface="Calibri"/>
              </a:rPr>
              <a:t>Čime</a:t>
            </a:r>
            <a:r>
              <a:rPr lang="en-US" sz="2400" spc="-35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se</a:t>
            </a:r>
            <a:r>
              <a:rPr lang="en-US" sz="2400" spc="-2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bavim</a:t>
            </a:r>
            <a:r>
              <a:rPr lang="en-US" sz="2400" spc="-10" dirty="0">
                <a:latin typeface="Calibri"/>
                <a:cs typeface="Calibri"/>
              </a:rPr>
              <a:t>?</a:t>
            </a:r>
            <a:endParaRPr lang="en-US" sz="2400" dirty="0">
              <a:latin typeface="Calibri"/>
              <a:cs typeface="Calibri"/>
            </a:endParaRPr>
          </a:p>
          <a:p>
            <a:pPr marL="298450" indent="-285750">
              <a:lnSpc>
                <a:spcPts val="2590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 err="1">
                <a:latin typeface="Calibri"/>
                <a:cs typeface="Calibri"/>
              </a:rPr>
              <a:t>Šta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nudim</a:t>
            </a:r>
            <a:r>
              <a:rPr lang="en-US" sz="2400" spc="-10" dirty="0">
                <a:latin typeface="Calibri"/>
                <a:cs typeface="Calibri"/>
              </a:rPr>
              <a:t>?</a:t>
            </a:r>
            <a:endParaRPr lang="en-US" sz="2400" dirty="0">
              <a:latin typeface="Calibri"/>
              <a:cs typeface="Calibri"/>
            </a:endParaRPr>
          </a:p>
          <a:p>
            <a:pPr marL="298450" indent="-285750">
              <a:lnSpc>
                <a:spcPts val="2590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>
                <a:latin typeface="Calibri"/>
                <a:cs typeface="Calibri"/>
              </a:rPr>
              <a:t>Koji</a:t>
            </a:r>
            <a:r>
              <a:rPr lang="en-US" sz="2400" spc="-65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problem</a:t>
            </a:r>
            <a:r>
              <a:rPr lang="en-US" sz="2400" spc="-8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rešavam</a:t>
            </a:r>
            <a:r>
              <a:rPr lang="en-US" sz="2400" spc="-10" dirty="0">
                <a:latin typeface="Calibri"/>
                <a:cs typeface="Calibri"/>
              </a:rPr>
              <a:t>?</a:t>
            </a:r>
            <a:endParaRPr lang="en-US" sz="2400" dirty="0">
              <a:latin typeface="Calibri"/>
              <a:cs typeface="Calibri"/>
            </a:endParaRPr>
          </a:p>
          <a:p>
            <a:pPr marL="298450" indent="-285750">
              <a:lnSpc>
                <a:spcPts val="2595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>
                <a:latin typeface="Calibri"/>
                <a:cs typeface="Calibri"/>
              </a:rPr>
              <a:t>Koja</a:t>
            </a:r>
            <a:r>
              <a:rPr lang="en-US" sz="2400" spc="-60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je</a:t>
            </a:r>
            <a:r>
              <a:rPr lang="en-US" sz="2400" spc="-45" dirty="0"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to</a:t>
            </a:r>
            <a:r>
              <a:rPr lang="en-US" sz="2400" spc="-7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pozitivna</a:t>
            </a:r>
            <a:r>
              <a:rPr lang="en-US" sz="2400" spc="-3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promena</a:t>
            </a:r>
            <a:r>
              <a:rPr lang="en-US" sz="2400" spc="-6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koju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ću</a:t>
            </a:r>
            <a:r>
              <a:rPr lang="en-US" sz="2400" spc="-55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prouzrokovati</a:t>
            </a:r>
            <a:r>
              <a:rPr lang="en-US" sz="2400" spc="-10" dirty="0">
                <a:latin typeface="Calibri"/>
                <a:cs typeface="Calibri"/>
              </a:rPr>
              <a:t>?</a:t>
            </a:r>
            <a:endParaRPr lang="en-US" sz="2400" dirty="0">
              <a:latin typeface="Calibri"/>
              <a:cs typeface="Calibri"/>
            </a:endParaRPr>
          </a:p>
          <a:p>
            <a:pPr marL="298450" indent="-285750">
              <a:lnSpc>
                <a:spcPts val="2740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 err="1">
                <a:latin typeface="Calibri"/>
                <a:cs typeface="Calibri"/>
              </a:rPr>
              <a:t>Kakvu</a:t>
            </a:r>
            <a:r>
              <a:rPr lang="en-US" sz="2400" spc="-85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reakciju</a:t>
            </a:r>
            <a:r>
              <a:rPr lang="en-US" sz="2400" spc="-80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sagovornika</a:t>
            </a:r>
            <a:r>
              <a:rPr lang="en-US" sz="2400" spc="-9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očekujem</a:t>
            </a:r>
            <a:r>
              <a:rPr lang="en-US" sz="2400" spc="-95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nakon</a:t>
            </a:r>
            <a:r>
              <a:rPr lang="en-US" sz="2400" spc="-85" dirty="0">
                <a:latin typeface="Calibri"/>
                <a:cs typeface="Calibri"/>
              </a:rPr>
              <a:t> </a:t>
            </a:r>
            <a:r>
              <a:rPr lang="en-US" sz="2400" spc="-10" dirty="0" err="1">
                <a:latin typeface="Calibri"/>
                <a:cs typeface="Calibri"/>
              </a:rPr>
              <a:t>izlaganja</a:t>
            </a:r>
            <a:r>
              <a:rPr lang="en-US" sz="2400" spc="-10" dirty="0">
                <a:latin typeface="Calibri"/>
                <a:cs typeface="Calibri"/>
              </a:rPr>
              <a:t>?</a:t>
            </a:r>
            <a:endParaRPr lang="en-US" sz="2400" dirty="0">
              <a:latin typeface="Calibri"/>
              <a:cs typeface="Calibri"/>
            </a:endParaRPr>
          </a:p>
          <a:p>
            <a:pPr marL="13970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992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A62BDC3-6A4A-79AF-8D9F-33050A877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84" y="1624457"/>
            <a:ext cx="10515600" cy="4351338"/>
          </a:xfrm>
        </p:spPr>
        <p:txBody>
          <a:bodyPr>
            <a:normAutofit/>
          </a:bodyPr>
          <a:lstStyle/>
          <a:p>
            <a:pPr marL="0" marR="398145" indent="0" algn="just">
              <a:lnSpc>
                <a:spcPts val="2590"/>
              </a:lnSpc>
              <a:spcBef>
                <a:spcPts val="425"/>
              </a:spcBef>
              <a:buNone/>
            </a:pP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Finalizacija</a:t>
            </a:r>
            <a:r>
              <a:rPr lang="en-US" sz="2400" b="1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govora</a:t>
            </a:r>
            <a:r>
              <a:rPr lang="en-US" sz="2400" b="1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Nakon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skiciranja</a:t>
            </a:r>
            <a:r>
              <a:rPr lang="en-US" sz="24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govora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pređite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finalizaciju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istog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spc="-2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Stavke</a:t>
            </a:r>
            <a:r>
              <a:rPr lang="en-US" sz="2400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početku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zapisali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sada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detaljno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razradite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Smernice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2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2400" spc="-2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vam</a:t>
            </a:r>
            <a:r>
              <a:rPr lang="en-US" sz="2400" spc="-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mogu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biti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koristi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tokom</a:t>
            </a:r>
            <a:r>
              <a:rPr lang="en-US" sz="24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</a:t>
            </a:r>
            <a:r>
              <a:rPr lang="en-US" sz="2400" spc="-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faze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2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400" spc="-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sr-Latn-RS" sz="2400" spc="-25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398145" indent="-285750" algn="just">
              <a:lnSpc>
                <a:spcPts val="2590"/>
              </a:lnSpc>
              <a:spcBef>
                <a:spcPts val="425"/>
              </a:spcBef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Opišite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detaljnije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svaku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navedenu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stavku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Dajte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tekstu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lični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pečat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Započnite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</a:t>
            </a:r>
            <a:r>
              <a:rPr lang="en-US" sz="24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izjavom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24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pitanjem</a:t>
            </a:r>
            <a:r>
              <a:rPr lang="en-US" sz="24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2400" spc="-6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će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privući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pažnju</a:t>
            </a:r>
            <a:r>
              <a:rPr lang="en-US" sz="2400" spc="-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2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investitora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(“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udica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izjava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2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2400" spc="-2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pitanje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98450" marR="626110" indent="-285750" algn="just">
              <a:lnSpc>
                <a:spcPts val="2590"/>
              </a:lnSpc>
              <a:spcBef>
                <a:spcPts val="10"/>
              </a:spcBef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Pasuse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kasnije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spojite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Prilagodite</a:t>
            </a:r>
            <a:r>
              <a:rPr lang="en-US" sz="2400" spc="-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tako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tokom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izlaganja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zvuči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spontano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Investitori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žele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čuju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vašu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energičnost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odnosno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strastvenost</a:t>
            </a:r>
            <a:r>
              <a:rPr lang="en-US" sz="2400" spc="-8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pitanju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ideje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koju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prezentujete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98450" indent="-285750" algn="just">
              <a:lnSpc>
                <a:spcPts val="2415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Kada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formirate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konačnu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verziju</a:t>
            </a:r>
            <a:r>
              <a:rPr lang="en-US" sz="2400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teksta</a:t>
            </a:r>
            <a:r>
              <a:rPr lang="en-US" sz="2400" spc="-9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pročitajte</a:t>
            </a:r>
            <a:r>
              <a:rPr lang="en-US" sz="2400" spc="-9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ponovo</a:t>
            </a:r>
            <a:r>
              <a:rPr lang="en-US" sz="2400" spc="-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spc="-8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izbacite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25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sve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ts val="2595"/>
              </a:lnSpc>
              <a:buNone/>
            </a:pP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suvišne</a:t>
            </a:r>
            <a:r>
              <a:rPr lang="en-US" sz="2400" spc="-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reči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duge</a:t>
            </a:r>
            <a:r>
              <a:rPr lang="en-US" sz="2400" spc="-5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reči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žargone</a:t>
            </a:r>
            <a:r>
              <a:rPr lang="en-US" sz="2400" spc="-7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spc="-7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sleng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98450" indent="-285750">
              <a:lnSpc>
                <a:spcPts val="2735"/>
              </a:lnSpc>
              <a:buFont typeface="Wingdings" panose="05000000000000000000" pitchFamily="2" charset="2"/>
              <a:buChar char="Ø"/>
              <a:tabLst>
                <a:tab pos="232410" algn="l"/>
              </a:tabLst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400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kraju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tekst</a:t>
            </a:r>
            <a:r>
              <a:rPr lang="en-US" sz="2400" spc="-6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</a:t>
            </a:r>
            <a:r>
              <a:rPr lang="en-US" sz="2400" spc="-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</a:t>
            </a:r>
            <a:r>
              <a:rPr lang="en-US" sz="2400" spc="-4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trebao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</a:t>
            </a:r>
            <a:r>
              <a:rPr lang="en-US" sz="2400" spc="-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sadrži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više</a:t>
            </a:r>
            <a:r>
              <a:rPr lang="en-US" sz="2400" spc="-3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</a:t>
            </a:r>
            <a:r>
              <a:rPr lang="en-US" sz="2400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en-US" sz="2400" spc="-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en-US" sz="2400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225</a:t>
            </a:r>
            <a:r>
              <a:rPr lang="en-US" sz="2400" spc="-45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1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reči</a:t>
            </a:r>
            <a:r>
              <a:rPr lang="en-US" sz="2400" spc="-1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9700" indent="0"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525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E1B21-4C69-A1D2-D3F4-4E84C1366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Primer - platforma za putovanja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1CDE1-A791-C166-925C-BFA1603A0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1834769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dan, ja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R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Jovana Jovanović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zaposlena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sektoru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istraživanje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razvoj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Radim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personalizuje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avanturistička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putovanja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jednostavna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korisnik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odabere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tip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avanture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planinarenje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ronjenje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kajak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unese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svoje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želje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mogućnosti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kreira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potpuno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prilagođen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 puta.</a:t>
            </a:r>
          </a:p>
          <a:p>
            <a:pPr marL="0" indent="0" algn="just">
              <a:buNone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obezbeđuje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stručnu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podršku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sigurnost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autentična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iskustva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današnji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putnici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žele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više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običnih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turističkih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obilazaka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Traže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emociju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adrenalin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priču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će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pamtiti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Tržište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ovakve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usluge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brzo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raste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spoj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turizma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tehnologije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personalizacije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realnu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šansu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postanemo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lideri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ovom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R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249554" indent="0" algn="just">
              <a:spcBef>
                <a:spcPts val="994"/>
              </a:spcBef>
              <a:buNone/>
              <a:tabLst>
                <a:tab pos="241300" algn="l"/>
              </a:tabLst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Spremni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uložimo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maksimalan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kako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bismo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ostvarili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viziju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postigli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visoke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povrate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uloženi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kapital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Verujem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zajedno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možemo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ostvariti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uspeh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transformisati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način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koji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ljudi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doživljavaju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avanturistička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putovanja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zato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volela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čujem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r>
              <a:rPr lang="sr-Latn-R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mišljenje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7" name="Picture 2" descr="X png Images - Free Download on Freepik">
            <a:extLst>
              <a:ext uri="{FF2B5EF4-FFF2-40B4-BE49-F238E27FC236}">
                <a16:creationId xmlns:a16="http://schemas.microsoft.com/office/drawing/2014/main" id="{35D220E2-3E4B-B68A-5CEC-17A08294D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622" y1="30000" x2="51216" y2="52838"/>
                        <a14:foregroundMark x1="51216" y1="52838" x2="53649" y2="55000"/>
                        <a14:foregroundMark x1="61622" y1="32432" x2="27838" y2="62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726" y="5387152"/>
            <a:ext cx="1470848" cy="147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35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EFB85-88AF-3728-A32E-FA1474FDA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3F515-05EA-CB1A-D9AA-485E4649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Primer - platforma za putovanja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1B5C3-3BE3-40BB-B0FE-BA4B38EF6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040" y="183476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Dobar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dan, ja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sr-Latn-R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Jovana Jovanović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sektora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istraživanje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razvoj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Radim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personalizuje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avanturistička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putovanja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R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od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planinarenja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ronjenja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kajaka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R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želja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mogućnosti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korisnika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kreira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potpuno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prilagođen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plan puta.</a:t>
            </a:r>
          </a:p>
          <a:p>
            <a:pPr marL="0" indent="0">
              <a:buNone/>
            </a:pPr>
            <a:endParaRPr lang="sr-Latn-R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Danas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ljudi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žele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klasične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turističke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žele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emociju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adrenalin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iskustvo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pamti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Zato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model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kombinuje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tehnologiju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lokalne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vodiče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duboku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personalizaciju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izdvaja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među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rastućim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tržištem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avanturističkog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turizma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R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Već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radimo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partnerstvima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prve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pilot-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volela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bih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čujem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vaše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mišljenje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ili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ukratko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pokažem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demo </a:t>
            </a:r>
            <a:r>
              <a:rPr lang="en-US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platforme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2" descr="Online Travel App Illustrations - Free Download in SVG, PNG">
            <a:extLst>
              <a:ext uri="{FF2B5EF4-FFF2-40B4-BE49-F238E27FC236}">
                <a16:creationId xmlns:a16="http://schemas.microsoft.com/office/drawing/2014/main" id="{9CE93CCF-5F09-27D6-489B-1DA7E9A15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6040" y="4850472"/>
            <a:ext cx="1981200" cy="192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80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C7DF5-82D3-F853-64C3-477582D41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Primer - sistem za prečišćavanje vazduha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2E38C-DC46-34A0-EBCE-E355C3175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9700" indent="0" algn="just">
              <a:buNone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Dobar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dan, ja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R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Jovana Jovanović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sektora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istraživanje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razvoj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Radim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„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Svež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vazduh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naprednom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koji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efikasno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uklanja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štetne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čestice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gasove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urbanih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sredina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time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direktno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utiče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zdravlje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stanovništva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kvalitet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života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gradovima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R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9700" indent="0" algn="just">
              <a:buNone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9700" indent="0" algn="just">
              <a:buNone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pristup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kombinuje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tehnologiju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društvenu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odgovornost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jasno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adresira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tržište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ubrzano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raste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zbog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strožih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ekoloških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regulativa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potreba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gradova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poboljšaju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kvalitet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vazduha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Rešenje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primenljivo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različitim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okruženjima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od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najzagađenijih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gradova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novih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smart-city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projekata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investiciji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stabilnu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osnovu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širenje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povrat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sr-Latn-R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9700" indent="0" algn="just">
              <a:buNone/>
            </a:pPr>
            <a:endParaRPr lang="sr-Latn-R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39700" indent="0" algn="just">
              <a:buNone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kontinuirano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unapređuje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tehnologiju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spremni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pilot-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implementacije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otvaraju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vrata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dugoročnim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ugovorima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gradovima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kompanijama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ulažu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održivost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39700" indent="0" algn="just">
              <a:buNone/>
            </a:pP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Verujem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zajedno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možemo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stvoriti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zdraviju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održiviju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budućnost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učestvovati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razvoju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profitabilnog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segmenta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zelenih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tehnologija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koji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će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ključan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godinama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koje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dolaze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Volela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bih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</a:t>
            </a:r>
            <a:r>
              <a:rPr lang="sr-Latn-R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čujem vaše mišljenje.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800" dirty="0"/>
          </a:p>
        </p:txBody>
      </p:sp>
      <p:pic>
        <p:nvPicPr>
          <p:cNvPr id="5" name="Picture 2" descr="X png Images - Free Download on Freepik">
            <a:extLst>
              <a:ext uri="{FF2B5EF4-FFF2-40B4-BE49-F238E27FC236}">
                <a16:creationId xmlns:a16="http://schemas.microsoft.com/office/drawing/2014/main" id="{D28F3AA2-F763-3C26-89A5-43F462FD6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622" y1="30000" x2="51216" y2="52838"/>
                        <a14:foregroundMark x1="51216" y1="52838" x2="53649" y2="55000"/>
                        <a14:foregroundMark x1="61622" y1="32432" x2="27838" y2="625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040" y="5635625"/>
            <a:ext cx="13525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13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73795-D929-8BF1-1EC5-9605804F2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2F7F8-7C33-0122-43FD-B7908A083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/>
              <a:t>Primer - sistem za prečišćavanje vazduha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785F4-8074-DA2E-35DF-9F293BA74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9700" indent="0">
              <a:buNone/>
            </a:pPr>
            <a:r>
              <a:rPr lang="en-US" sz="1800" dirty="0" err="1"/>
              <a:t>Dobar</a:t>
            </a:r>
            <a:r>
              <a:rPr lang="en-US" sz="1800" dirty="0"/>
              <a:t> dan, ja </a:t>
            </a:r>
            <a:r>
              <a:rPr lang="en-US" sz="1800" dirty="0" err="1"/>
              <a:t>sam</a:t>
            </a:r>
            <a:r>
              <a:rPr lang="en-US" sz="1800" dirty="0"/>
              <a:t> </a:t>
            </a:r>
            <a:r>
              <a:rPr lang="sr-Latn-RS" sz="1800" dirty="0"/>
              <a:t>Jovana Jovanović </a:t>
            </a:r>
            <a:r>
              <a:rPr lang="en-US" sz="1800" dirty="0" err="1"/>
              <a:t>iz</a:t>
            </a:r>
            <a:r>
              <a:rPr lang="en-US" sz="1800" dirty="0"/>
              <a:t> </a:t>
            </a:r>
            <a:r>
              <a:rPr lang="en-US" sz="1800" dirty="0" err="1"/>
              <a:t>sektora</a:t>
            </a:r>
            <a:r>
              <a:rPr lang="en-US" sz="1800" dirty="0"/>
              <a:t> za </a:t>
            </a:r>
            <a:r>
              <a:rPr lang="en-US" sz="1800" dirty="0" err="1"/>
              <a:t>istraživanje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razvoj</a:t>
            </a:r>
            <a:r>
              <a:rPr lang="en-US" sz="1800" dirty="0"/>
              <a:t>.</a:t>
            </a:r>
            <a:br>
              <a:rPr lang="en-US" sz="1800" dirty="0"/>
            </a:br>
            <a:r>
              <a:rPr lang="en-US" sz="1800" dirty="0"/>
              <a:t>Radim </a:t>
            </a:r>
            <a:r>
              <a:rPr lang="en-US" sz="1800" dirty="0" err="1"/>
              <a:t>na</a:t>
            </a:r>
            <a:r>
              <a:rPr lang="en-US" sz="1800" dirty="0"/>
              <a:t> </a:t>
            </a:r>
            <a:r>
              <a:rPr lang="en-US" sz="1800" dirty="0" err="1"/>
              <a:t>projektu</a:t>
            </a:r>
            <a:r>
              <a:rPr lang="en-US" sz="1800" dirty="0"/>
              <a:t> ‘</a:t>
            </a:r>
            <a:r>
              <a:rPr lang="en-US" sz="1800" dirty="0" err="1"/>
              <a:t>Svež</a:t>
            </a:r>
            <a:r>
              <a:rPr lang="en-US" sz="1800" dirty="0"/>
              <a:t> </a:t>
            </a:r>
            <a:r>
              <a:rPr lang="en-US" sz="1800" dirty="0" err="1"/>
              <a:t>vazduh</a:t>
            </a:r>
            <a:r>
              <a:rPr lang="en-US" sz="1800" dirty="0"/>
              <a:t>’ </a:t>
            </a:r>
            <a:r>
              <a:rPr lang="sr-Latn-RS" sz="1800" dirty="0"/>
              <a:t> - </a:t>
            </a:r>
            <a:r>
              <a:rPr lang="en-US" sz="1800" dirty="0" err="1"/>
              <a:t>urbanom</a:t>
            </a:r>
            <a:r>
              <a:rPr lang="en-US" sz="1800" dirty="0"/>
              <a:t> </a:t>
            </a:r>
            <a:r>
              <a:rPr lang="en-US" sz="1800" dirty="0" err="1"/>
              <a:t>sistemu</a:t>
            </a:r>
            <a:r>
              <a:rPr lang="en-US" sz="1800" dirty="0"/>
              <a:t> koji </a:t>
            </a:r>
            <a:r>
              <a:rPr lang="en-US" sz="1800" dirty="0" err="1"/>
              <a:t>efikasno</a:t>
            </a:r>
            <a:r>
              <a:rPr lang="en-US" sz="1800" dirty="0"/>
              <a:t> </a:t>
            </a:r>
            <a:r>
              <a:rPr lang="en-US" sz="1800" dirty="0" err="1"/>
              <a:t>uklanja</a:t>
            </a:r>
            <a:r>
              <a:rPr lang="en-US" sz="1800" dirty="0"/>
              <a:t> </a:t>
            </a:r>
            <a:r>
              <a:rPr lang="en-US" sz="1800" dirty="0" err="1"/>
              <a:t>štetne</a:t>
            </a:r>
            <a:r>
              <a:rPr lang="en-US" sz="1800" dirty="0"/>
              <a:t> </a:t>
            </a:r>
            <a:r>
              <a:rPr lang="en-US" sz="1800" dirty="0" err="1"/>
              <a:t>čestice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gasove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time </a:t>
            </a:r>
            <a:r>
              <a:rPr lang="en-US" sz="1800" dirty="0" err="1"/>
              <a:t>direktno</a:t>
            </a:r>
            <a:r>
              <a:rPr lang="en-US" sz="1800" dirty="0"/>
              <a:t> </a:t>
            </a:r>
            <a:r>
              <a:rPr lang="en-US" sz="1800" dirty="0" err="1"/>
              <a:t>poboljšava</a:t>
            </a:r>
            <a:r>
              <a:rPr lang="en-US" sz="1800" dirty="0"/>
              <a:t> </a:t>
            </a:r>
            <a:r>
              <a:rPr lang="en-US" sz="1800" dirty="0" err="1"/>
              <a:t>zdravlje</a:t>
            </a:r>
            <a:r>
              <a:rPr lang="en-US" sz="1800" dirty="0"/>
              <a:t> </a:t>
            </a:r>
            <a:r>
              <a:rPr lang="en-US" sz="1800" dirty="0" err="1"/>
              <a:t>stanovništva</a:t>
            </a:r>
            <a:r>
              <a:rPr lang="en-US" sz="1800" dirty="0"/>
              <a:t> u </a:t>
            </a:r>
            <a:r>
              <a:rPr lang="en-US" sz="1800" dirty="0" err="1"/>
              <a:t>gradovima</a:t>
            </a:r>
            <a:r>
              <a:rPr lang="en-US" sz="1800" dirty="0"/>
              <a:t>.</a:t>
            </a:r>
            <a:endParaRPr lang="sr-Latn-RS" sz="1800" dirty="0"/>
          </a:p>
          <a:p>
            <a:pPr marL="139700" indent="0">
              <a:buNone/>
            </a:pPr>
            <a:endParaRPr lang="en-US" sz="1800" dirty="0"/>
          </a:p>
          <a:p>
            <a:pPr marL="139700" indent="0">
              <a:buNone/>
            </a:pPr>
            <a:r>
              <a:rPr lang="en-US" sz="1800" dirty="0" err="1"/>
              <a:t>Naša</a:t>
            </a:r>
            <a:r>
              <a:rPr lang="en-US" sz="1800" dirty="0"/>
              <a:t> </a:t>
            </a:r>
            <a:r>
              <a:rPr lang="en-US" sz="1800" dirty="0" err="1"/>
              <a:t>tehnologija</a:t>
            </a:r>
            <a:r>
              <a:rPr lang="en-US" sz="1800" dirty="0"/>
              <a:t> je </a:t>
            </a:r>
            <a:r>
              <a:rPr lang="en-US" sz="1800" dirty="0" err="1"/>
              <a:t>posebno</a:t>
            </a:r>
            <a:r>
              <a:rPr lang="en-US" sz="1800" dirty="0"/>
              <a:t> </a:t>
            </a:r>
            <a:r>
              <a:rPr lang="en-US" sz="1800" dirty="0" err="1"/>
              <a:t>zanimljiva</a:t>
            </a:r>
            <a:r>
              <a:rPr lang="en-US" sz="1800" dirty="0"/>
              <a:t> </a:t>
            </a:r>
            <a:r>
              <a:rPr lang="en-US" sz="1800" dirty="0" err="1"/>
              <a:t>gradovima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kompanijama</a:t>
            </a:r>
            <a:r>
              <a:rPr lang="en-US" sz="1800" dirty="0"/>
              <a:t> </a:t>
            </a:r>
            <a:r>
              <a:rPr lang="en-US" sz="1800" dirty="0" err="1"/>
              <a:t>koje</a:t>
            </a:r>
            <a:r>
              <a:rPr lang="en-US" sz="1800" dirty="0"/>
              <a:t> </a:t>
            </a:r>
            <a:r>
              <a:rPr lang="en-US" sz="1800" dirty="0" err="1"/>
              <a:t>moraju</a:t>
            </a:r>
            <a:r>
              <a:rPr lang="en-US" sz="1800" dirty="0"/>
              <a:t> da </a:t>
            </a:r>
            <a:r>
              <a:rPr lang="en-US" sz="1800" dirty="0" err="1"/>
              <a:t>ispune</a:t>
            </a:r>
            <a:r>
              <a:rPr lang="en-US" sz="1800" dirty="0"/>
              <a:t> </a:t>
            </a:r>
            <a:r>
              <a:rPr lang="en-US" sz="1800" dirty="0" err="1"/>
              <a:t>sve</a:t>
            </a:r>
            <a:r>
              <a:rPr lang="en-US" sz="1800" dirty="0"/>
              <a:t> </a:t>
            </a:r>
            <a:r>
              <a:rPr lang="en-US" sz="1800" dirty="0" err="1"/>
              <a:t>stro</a:t>
            </a:r>
            <a:r>
              <a:rPr lang="sr-Latn-RS" sz="1800" dirty="0"/>
              <a:t>g</a:t>
            </a:r>
            <a:r>
              <a:rPr lang="en-US" sz="1800" dirty="0"/>
              <a:t>e </a:t>
            </a:r>
            <a:r>
              <a:rPr lang="en-US" sz="1800" dirty="0" err="1"/>
              <a:t>ekološke</a:t>
            </a:r>
            <a:r>
              <a:rPr lang="en-US" sz="1800" dirty="0"/>
              <a:t> </a:t>
            </a:r>
            <a:r>
              <a:rPr lang="en-US" sz="1800" dirty="0" err="1"/>
              <a:t>standarde</a:t>
            </a:r>
            <a:r>
              <a:rPr lang="en-US" sz="1800" dirty="0"/>
              <a:t>, a </a:t>
            </a:r>
            <a:r>
              <a:rPr lang="en-US" sz="1800" dirty="0" err="1"/>
              <a:t>rešenje</a:t>
            </a:r>
            <a:r>
              <a:rPr lang="en-US" sz="1800" dirty="0"/>
              <a:t> se </a:t>
            </a:r>
            <a:r>
              <a:rPr lang="en-US" sz="1800" dirty="0" err="1"/>
              <a:t>lako</a:t>
            </a:r>
            <a:r>
              <a:rPr lang="en-US" sz="1800" dirty="0"/>
              <a:t> </a:t>
            </a:r>
            <a:r>
              <a:rPr lang="en-US" sz="1800" dirty="0" err="1"/>
              <a:t>prilagođava</a:t>
            </a:r>
            <a:r>
              <a:rPr lang="en-US" sz="1800" dirty="0"/>
              <a:t> </a:t>
            </a:r>
            <a:r>
              <a:rPr lang="en-US" sz="1800" dirty="0" err="1"/>
              <a:t>različitim</a:t>
            </a:r>
            <a:r>
              <a:rPr lang="en-US" sz="1800" dirty="0"/>
              <a:t> </a:t>
            </a:r>
            <a:r>
              <a:rPr lang="en-US" sz="1800" dirty="0" err="1"/>
              <a:t>urbanim</a:t>
            </a:r>
            <a:r>
              <a:rPr lang="en-US" sz="1800" dirty="0"/>
              <a:t> </a:t>
            </a:r>
            <a:r>
              <a:rPr lang="en-US" sz="1800" dirty="0" err="1"/>
              <a:t>okruženjima</a:t>
            </a:r>
            <a:r>
              <a:rPr lang="en-US" sz="1800" dirty="0"/>
              <a:t> </a:t>
            </a:r>
            <a:r>
              <a:rPr lang="sr-Latn-RS" sz="1800" dirty="0"/>
              <a:t>-</a:t>
            </a:r>
            <a:r>
              <a:rPr lang="en-US" sz="1800" dirty="0"/>
              <a:t> od </a:t>
            </a:r>
            <a:r>
              <a:rPr lang="en-US" sz="1800" dirty="0" err="1"/>
              <a:t>najzagađenijih</a:t>
            </a:r>
            <a:r>
              <a:rPr lang="en-US" sz="1800" dirty="0"/>
              <a:t> </a:t>
            </a:r>
            <a:r>
              <a:rPr lang="en-US" sz="1800" dirty="0" err="1"/>
              <a:t>centara</a:t>
            </a:r>
            <a:r>
              <a:rPr lang="en-US" sz="1800" dirty="0"/>
              <a:t> do </a:t>
            </a:r>
            <a:r>
              <a:rPr lang="en-US" sz="1800" dirty="0" err="1"/>
              <a:t>novih</a:t>
            </a:r>
            <a:r>
              <a:rPr lang="en-US" sz="1800" dirty="0"/>
              <a:t> smart-city </a:t>
            </a:r>
            <a:r>
              <a:rPr lang="en-US" sz="1800" dirty="0" err="1"/>
              <a:t>projekata</a:t>
            </a:r>
            <a:r>
              <a:rPr lang="en-US" sz="1800" dirty="0"/>
              <a:t>.</a:t>
            </a:r>
            <a:endParaRPr lang="sr-Latn-RS" sz="1800" dirty="0"/>
          </a:p>
          <a:p>
            <a:pPr marL="139700" indent="0">
              <a:buNone/>
            </a:pPr>
            <a:endParaRPr lang="en-US" sz="1800" dirty="0"/>
          </a:p>
          <a:p>
            <a:pPr marL="139700" indent="0">
              <a:buNone/>
            </a:pPr>
            <a:r>
              <a:rPr lang="en-US" sz="1800" dirty="0" err="1"/>
              <a:t>Trenutno</a:t>
            </a:r>
            <a:r>
              <a:rPr lang="en-US" sz="1800" dirty="0"/>
              <a:t> </a:t>
            </a:r>
            <a:r>
              <a:rPr lang="en-US" sz="1800" dirty="0" err="1"/>
              <a:t>ulazimo</a:t>
            </a:r>
            <a:r>
              <a:rPr lang="en-US" sz="1800" dirty="0"/>
              <a:t> u </a:t>
            </a:r>
            <a:r>
              <a:rPr lang="en-US" sz="1800" dirty="0" err="1"/>
              <a:t>fazu</a:t>
            </a:r>
            <a:r>
              <a:rPr lang="en-US" sz="1800" dirty="0"/>
              <a:t> pilot-</a:t>
            </a:r>
            <a:r>
              <a:rPr lang="en-US" sz="1800" dirty="0" err="1"/>
              <a:t>implementacija</a:t>
            </a:r>
            <a:r>
              <a:rPr lang="en-US" sz="1800" dirty="0"/>
              <a:t> </a:t>
            </a:r>
            <a:r>
              <a:rPr lang="en-US" sz="1800" dirty="0" err="1"/>
              <a:t>koje</a:t>
            </a:r>
            <a:r>
              <a:rPr lang="en-US" sz="1800" dirty="0"/>
              <a:t> </a:t>
            </a:r>
            <a:r>
              <a:rPr lang="en-US" sz="1800" dirty="0" err="1"/>
              <a:t>otvaraju</a:t>
            </a:r>
            <a:r>
              <a:rPr lang="en-US" sz="1800" dirty="0"/>
              <a:t> </a:t>
            </a:r>
            <a:r>
              <a:rPr lang="en-US" sz="1800" dirty="0" err="1"/>
              <a:t>prostor</a:t>
            </a:r>
            <a:r>
              <a:rPr lang="en-US" sz="1800" dirty="0"/>
              <a:t> za </a:t>
            </a:r>
            <a:r>
              <a:rPr lang="en-US" sz="1800" dirty="0" err="1"/>
              <a:t>dugoročne</a:t>
            </a:r>
            <a:r>
              <a:rPr lang="en-US" sz="1800" dirty="0"/>
              <a:t> </a:t>
            </a:r>
            <a:r>
              <a:rPr lang="en-US" sz="1800" dirty="0" err="1"/>
              <a:t>ugovore</a:t>
            </a:r>
            <a:r>
              <a:rPr lang="en-US" sz="1800" dirty="0"/>
              <a:t>.</a:t>
            </a:r>
            <a:endParaRPr lang="sr-Latn-RS" sz="1800" dirty="0"/>
          </a:p>
          <a:p>
            <a:pPr marL="139700" indent="0">
              <a:buNone/>
            </a:pPr>
            <a:br>
              <a:rPr lang="en-US" sz="1800" dirty="0"/>
            </a:br>
            <a:r>
              <a:rPr lang="en-US" sz="1800" dirty="0"/>
              <a:t>Ako </a:t>
            </a:r>
            <a:r>
              <a:rPr lang="en-US" sz="1800" dirty="0" err="1"/>
              <a:t>želite</a:t>
            </a:r>
            <a:r>
              <a:rPr lang="en-US" sz="1800" dirty="0"/>
              <a:t>, </a:t>
            </a:r>
            <a:r>
              <a:rPr lang="en-US" sz="1800" dirty="0" err="1"/>
              <a:t>mogu</a:t>
            </a:r>
            <a:r>
              <a:rPr lang="en-US" sz="1800" dirty="0"/>
              <a:t> </a:t>
            </a:r>
            <a:r>
              <a:rPr lang="en-US" sz="1800" dirty="0" err="1"/>
              <a:t>vam</a:t>
            </a:r>
            <a:r>
              <a:rPr lang="en-US" sz="1800" dirty="0"/>
              <a:t> </a:t>
            </a:r>
            <a:r>
              <a:rPr lang="en-US" sz="1800" dirty="0" err="1"/>
              <a:t>ukratko</a:t>
            </a:r>
            <a:r>
              <a:rPr lang="en-US" sz="1800" dirty="0"/>
              <a:t> </a:t>
            </a:r>
            <a:r>
              <a:rPr lang="en-US" sz="1800" dirty="0" err="1"/>
              <a:t>pokazati</a:t>
            </a:r>
            <a:r>
              <a:rPr lang="en-US" sz="1800" dirty="0"/>
              <a:t> </a:t>
            </a:r>
            <a:r>
              <a:rPr lang="en-US" sz="1800" dirty="0" err="1"/>
              <a:t>demonstraciju</a:t>
            </a:r>
            <a:r>
              <a:rPr lang="en-US" sz="1800" dirty="0"/>
              <a:t> </a:t>
            </a:r>
            <a:r>
              <a:rPr lang="en-US" sz="1800" dirty="0" err="1"/>
              <a:t>našeg</a:t>
            </a:r>
            <a:r>
              <a:rPr lang="en-US" sz="1800" dirty="0"/>
              <a:t> </a:t>
            </a:r>
            <a:r>
              <a:rPr lang="en-US" sz="1800" dirty="0" err="1"/>
              <a:t>koncepta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pic>
        <p:nvPicPr>
          <p:cNvPr id="6" name="Picture 4" descr="Indoor air quality Air pollution Natural environment Air conditioning,  cleaning house transparent background PNG clipart | HiClipart">
            <a:extLst>
              <a:ext uri="{FF2B5EF4-FFF2-40B4-BE49-F238E27FC236}">
                <a16:creationId xmlns:a16="http://schemas.microsoft.com/office/drawing/2014/main" id="{F0F3CA67-2208-3DA2-242C-758314DF6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70" b="97466" l="855" r="92308">
                        <a14:foregroundMark x1="8205" y1="12476" x2="27863" y2="17739"/>
                        <a14:foregroundMark x1="35556" y1="3899" x2="31966" y2="9747"/>
                        <a14:foregroundMark x1="74872" y1="4288" x2="70769" y2="9357"/>
                        <a14:foregroundMark x1="88718" y1="32554" x2="92308" y2="53021"/>
                        <a14:foregroundMark x1="87521" y1="58869" x2="55214" y2="82066"/>
                        <a14:foregroundMark x1="55214" y1="82066" x2="38974" y2="84405"/>
                        <a14:foregroundMark x1="34872" y1="81481" x2="67350" y2="84211"/>
                        <a14:foregroundMark x1="67350" y1="84211" x2="55043" y2="86355"/>
                        <a14:foregroundMark x1="54188" y1="85185" x2="44957" y2="90253"/>
                        <a14:foregroundMark x1="44957" y1="90253" x2="23932" y2="84600"/>
                        <a14:foregroundMark x1="23932" y1="84600" x2="28718" y2="76608"/>
                        <a14:foregroundMark x1="45812" y1="83821" x2="36923" y2="74659"/>
                        <a14:foregroundMark x1="41026" y1="55361" x2="44444" y2="65887"/>
                        <a14:foregroundMark x1="38974" y1="65107" x2="32479" y2="79142"/>
                        <a14:foregroundMark x1="30256" y1="83626" x2="30598" y2="87524"/>
                        <a14:foregroundMark x1="34188" y1="90058" x2="39316" y2="92982"/>
                        <a14:foregroundMark x1="41368" y1="93177" x2="47863" y2="93957"/>
                        <a14:foregroundMark x1="56752" y1="92593" x2="65983" y2="93177"/>
                        <a14:foregroundMark x1="65983" y1="93177" x2="67009" y2="93177"/>
                        <a14:foregroundMark x1="72991" y1="83041" x2="59829" y2="92398"/>
                        <a14:foregroundMark x1="59829" y1="92398" x2="53675" y2="91618"/>
                        <a14:foregroundMark x1="69060" y1="90838" x2="33162" y2="90448"/>
                        <a14:foregroundMark x1="34872" y1="95906" x2="68547" y2="97466"/>
                        <a14:foregroundMark x1="72137" y1="91618" x2="77607" y2="89279"/>
                        <a14:foregroundMark x1="42051" y1="22222" x2="41026" y2="32554"/>
                        <a14:foregroundMark x1="41026" y1="32554" x2="36068" y2="46004"/>
                        <a14:foregroundMark x1="36068" y1="46004" x2="35556" y2="46199"/>
                        <a14:foregroundMark x1="82051" y1="13255" x2="82051" y2="16764"/>
                        <a14:foregroundMark x1="54530" y1="15400" x2="51453" y2="15010"/>
                        <a14:foregroundMark x1="37607" y1="1170" x2="33504" y2="5068"/>
                        <a14:foregroundMark x1="3761" y1="11306" x2="2222" y2="15789"/>
                        <a14:foregroundMark x1="3419" y1="64327" x2="855" y2="69981"/>
                        <a14:foregroundMark x1="36923" y1="58480" x2="27179" y2="70565"/>
                        <a14:foregroundMark x1="27179" y1="70565" x2="27009" y2="70760"/>
                        <a14:foregroundMark x1="30598" y1="53021" x2="26667" y2="57700"/>
                        <a14:foregroundMark x1="5128" y1="85965" x2="8205" y2="927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659" y="4689412"/>
            <a:ext cx="2103723" cy="184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7186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/>
              <a:t>Zadatak za studente # </a:t>
            </a:r>
            <a:r>
              <a:rPr lang="en-US" b="1" dirty="0"/>
              <a:t>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algn="just"/>
            <a:r>
              <a:rPr lang="sr-Latn-RS" i="1" u="sng" dirty="0"/>
              <a:t>Tokom ili na kraju svakog termina nastave studenti će dobijati zadatke koje će delimično rešavati na samom terminu i/ili kod kuće. Relizacijom navedenih zadataka, biće kreirana projekta ideja i izvršena njeno detaljno vrednovanje, primenom tehnika i alata koje se izučavaju na ovom kursu.</a:t>
            </a:r>
          </a:p>
          <a:p>
            <a:pPr lvl="1" algn="just"/>
            <a:r>
              <a:rPr lang="sr-Latn-RS" dirty="0"/>
              <a:t>Studenti zadatke rešavaju individualno </a:t>
            </a:r>
          </a:p>
          <a:p>
            <a:pPr lvl="1" algn="just"/>
            <a:r>
              <a:rPr lang="sr-Latn-RS" dirty="0"/>
              <a:t>Studenti treba da razmisle </a:t>
            </a:r>
            <a:r>
              <a:rPr lang="sr-Latn-RS" b="1" dirty="0"/>
              <a:t>o predlogu proizvoda/usluge </a:t>
            </a:r>
            <a:r>
              <a:rPr lang="sr-Latn-RS" dirty="0"/>
              <a:t>(vrednosti) – koji mogu biti novi/“novi“ proizvod ili unapređenje postojećeg proizvoda/usluge.</a:t>
            </a:r>
          </a:p>
          <a:p>
            <a:pPr lvl="1" algn="just"/>
            <a:r>
              <a:rPr lang="sr-Latn-RS" dirty="0"/>
              <a:t>Razmisliti o neophodnom </a:t>
            </a:r>
            <a:r>
              <a:rPr lang="sr-Latn-RS" b="1" dirty="0"/>
              <a:t>projektnom timu </a:t>
            </a:r>
            <a:r>
              <a:rPr lang="sr-Latn-RS" dirty="0"/>
              <a:t>– ko bi morao da bude član projektnog tima (neophodna znanja i veštine) za realizaciju planirane projektne ideje (predložiti sastav tima).  Ko je </a:t>
            </a:r>
            <a:r>
              <a:rPr lang="sr-Latn-RS" b="1" dirty="0"/>
              <a:t>projektni menadžer </a:t>
            </a:r>
            <a:r>
              <a:rPr lang="sr-Latn-RS" dirty="0"/>
              <a:t>?</a:t>
            </a:r>
          </a:p>
          <a:p>
            <a:pPr lvl="1" algn="just"/>
            <a:r>
              <a:rPr lang="sr-Latn-RS" dirty="0"/>
              <a:t>Na narednom terminu nastave, studenti će predstaviti ukratko svoju poslovnu ideju (ponudu nove vrednosti), po principu „Elevator Pitch“ – max 5 minuta po studentu.</a:t>
            </a:r>
          </a:p>
          <a:p>
            <a:pPr algn="just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378091-1285-2C08-FBEC-FDF692ABBF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9" b="98462" l="0" r="99063">
                        <a14:foregroundMark x1="14063" y1="16264" x2="14063" y2="16264"/>
                        <a14:foregroundMark x1="18438" y1="96703" x2="18438" y2="96703"/>
                        <a14:foregroundMark x1="4375" y1="79560" x2="4375" y2="79560"/>
                        <a14:foregroundMark x1="7344" y1="72527" x2="7344" y2="72527"/>
                        <a14:foregroundMark x1="2656" y1="88132" x2="2656" y2="88132"/>
                        <a14:foregroundMark x1="99063" y1="48132" x2="99063" y2="48132"/>
                        <a14:foregroundMark x1="60625" y1="98901" x2="60625" y2="98901"/>
                        <a14:foregroundMark x1="80469" y1="27253" x2="80469" y2="27253"/>
                        <a14:foregroundMark x1="82188" y1="36484" x2="81719" y2="36923"/>
                        <a14:foregroundMark x1="78750" y1="44396" x2="78750" y2="44396"/>
                        <a14:foregroundMark x1="42656" y1="6154" x2="42656" y2="6154"/>
                        <a14:foregroundMark x1="39219" y1="879" x2="39219" y2="879"/>
                        <a14:foregroundMark x1="3125" y1="79341" x2="3125" y2="77363"/>
                        <a14:foregroundMark x1="0" y1="88132" x2="2344" y2="86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2" y="533267"/>
            <a:ext cx="1148615" cy="81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138457"/>
      </p:ext>
    </p:extLst>
  </p:cSld>
  <p:clrMapOvr>
    <a:masterClrMapping/>
  </p:clrMapOvr>
</p:sld>
</file>

<file path=ppt/theme/theme1.xml><?xml version="1.0" encoding="utf-8"?>
<a:theme xmlns:a="http://schemas.openxmlformats.org/drawingml/2006/main" name="ie 16 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e 16 9" id="{576E9A8D-BB38-4D95-A36F-DF7C8086BD01}" vid="{49606A15-62B4-4A0C-88AF-796A0652F4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1778</TotalTime>
  <Words>1107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Wingdings</vt:lpstr>
      <vt:lpstr>ie 16 9</vt:lpstr>
      <vt:lpstr>VREDNOVANJE PROJEKATA U OBLASTI INFORMACIONIH TEHNOLOGIJA</vt:lpstr>
      <vt:lpstr>PowerPoint Presentation</vt:lpstr>
      <vt:lpstr>PowerPoint Presentation</vt:lpstr>
      <vt:lpstr>PowerPoint Presentation</vt:lpstr>
      <vt:lpstr>PowerPoint Presentation</vt:lpstr>
      <vt:lpstr>Primer - platforma za putovanja</vt:lpstr>
      <vt:lpstr>Primer - platforma za putovanja</vt:lpstr>
      <vt:lpstr>Primer - sistem za prečišćavanje vazduha</vt:lpstr>
      <vt:lpstr>Primer - sistem za prečišćavanje vazduha</vt:lpstr>
      <vt:lpstr>Zadatak za studente # 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VREDNOVANJE PROJEKATA U OBLASTI INFORMACIONIH TEHNOLOGIJA</dc:title>
  <dc:creator>Ermina</dc:creator>
  <cp:lastModifiedBy>Ermina</cp:lastModifiedBy>
  <cp:revision>459</cp:revision>
  <dcterms:created xsi:type="dcterms:W3CDTF">2022-07-02T07:06:31Z</dcterms:created>
  <dcterms:modified xsi:type="dcterms:W3CDTF">2026-10-21T10:23:35Z</dcterms:modified>
</cp:coreProperties>
</file>