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  <p:sldId id="295" r:id="rId3"/>
    <p:sldId id="305" r:id="rId4"/>
    <p:sldId id="302" r:id="rId5"/>
    <p:sldId id="296" r:id="rId6"/>
    <p:sldId id="301" r:id="rId7"/>
    <p:sldId id="300" r:id="rId8"/>
    <p:sldId id="297" r:id="rId9"/>
    <p:sldId id="303" r:id="rId10"/>
    <p:sldId id="298" r:id="rId11"/>
    <p:sldId id="304" r:id="rId12"/>
    <p:sldId id="299" r:id="rId1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8A21A-4E29-40A0-9B23-D9AD2091FC26}" type="datetimeFigureOut">
              <a:rPr lang="sr-Latn-RS" smtClean="0"/>
              <a:pPr/>
              <a:t>18.10.2026.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7E1A-EBE2-49BE-BEA5-E10F7078A60F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583666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8A21A-4E29-40A0-9B23-D9AD2091FC26}" type="datetimeFigureOut">
              <a:rPr lang="sr-Latn-RS" smtClean="0"/>
              <a:pPr/>
              <a:t>18.10.2026.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7E1A-EBE2-49BE-BEA5-E10F7078A60F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8797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8A21A-4E29-40A0-9B23-D9AD2091FC26}" type="datetimeFigureOut">
              <a:rPr lang="sr-Latn-RS" smtClean="0"/>
              <a:pPr/>
              <a:t>18.10.2026.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7E1A-EBE2-49BE-BEA5-E10F7078A60F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09323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8A21A-4E29-40A0-9B23-D9AD2091FC26}" type="datetimeFigureOut">
              <a:rPr lang="sr-Latn-RS" smtClean="0"/>
              <a:pPr/>
              <a:t>18.10.2026.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7E1A-EBE2-49BE-BEA5-E10F7078A60F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395881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8A21A-4E29-40A0-9B23-D9AD2091FC26}" type="datetimeFigureOut">
              <a:rPr lang="sr-Latn-RS" smtClean="0"/>
              <a:pPr/>
              <a:t>18.10.2026.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7E1A-EBE2-49BE-BEA5-E10F7078A60F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87474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8A21A-4E29-40A0-9B23-D9AD2091FC26}" type="datetimeFigureOut">
              <a:rPr lang="sr-Latn-RS" smtClean="0"/>
              <a:pPr/>
              <a:t>18.10.2026.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7E1A-EBE2-49BE-BEA5-E10F7078A60F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330031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8A21A-4E29-40A0-9B23-D9AD2091FC26}" type="datetimeFigureOut">
              <a:rPr lang="sr-Latn-RS" smtClean="0"/>
              <a:pPr/>
              <a:t>18.10.2026.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7E1A-EBE2-49BE-BEA5-E10F7078A60F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70580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8A21A-4E29-40A0-9B23-D9AD2091FC26}" type="datetimeFigureOut">
              <a:rPr lang="sr-Latn-RS" smtClean="0"/>
              <a:pPr/>
              <a:t>18.10.2026.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7E1A-EBE2-49BE-BEA5-E10F7078A60F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39530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8A21A-4E29-40A0-9B23-D9AD2091FC26}" type="datetimeFigureOut">
              <a:rPr lang="sr-Latn-RS" smtClean="0"/>
              <a:pPr/>
              <a:t>18.10.2026.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7E1A-EBE2-49BE-BEA5-E10F7078A60F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850987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8A21A-4E29-40A0-9B23-D9AD2091FC26}" type="datetimeFigureOut">
              <a:rPr lang="sr-Latn-RS" smtClean="0"/>
              <a:pPr/>
              <a:t>18.10.2026.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7E1A-EBE2-49BE-BEA5-E10F7078A60F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318975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8A21A-4E29-40A0-9B23-D9AD2091FC26}" type="datetimeFigureOut">
              <a:rPr lang="sr-Latn-RS" smtClean="0"/>
              <a:pPr/>
              <a:t>18.10.2026.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D7E1A-EBE2-49BE-BEA5-E10F7078A60F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77647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8A21A-4E29-40A0-9B23-D9AD2091FC26}" type="datetimeFigureOut">
              <a:rPr lang="sr-Latn-RS" smtClean="0"/>
              <a:pPr/>
              <a:t>18.10.2026.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D7E1A-EBE2-49BE-BEA5-E10F7078A60F}" type="slidenum">
              <a:rPr lang="sr-Latn-RS" smtClean="0"/>
              <a:pPr/>
              <a:t>‹#›</a:t>
            </a:fld>
            <a:endParaRPr lang="sr-Latn-R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12" b="85185"/>
          <a:stretch/>
        </p:blipFill>
        <p:spPr>
          <a:xfrm>
            <a:off x="10474036" y="0"/>
            <a:ext cx="1717964" cy="1016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960"/>
          <a:stretch/>
        </p:blipFill>
        <p:spPr>
          <a:xfrm>
            <a:off x="0" y="0"/>
            <a:ext cx="40270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878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ecosovic@mas.bg.ac.r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BE3C4-2194-45CE-9A09-334ACE0A4B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/>
          <a:lstStyle/>
          <a:p>
            <a:r>
              <a:rPr lang="sr-Cyrl-RS" dirty="0"/>
              <a:t>Инжењерска статистика</a:t>
            </a:r>
            <a:br>
              <a:rPr lang="sr-Cyrl-RS" dirty="0"/>
            </a:br>
            <a:r>
              <a:rPr lang="en-US" dirty="0"/>
              <a:t>-</a:t>
            </a:r>
            <a:r>
              <a:rPr lang="sr-Cyrl-RS" dirty="0"/>
              <a:t>Вежба 1</a:t>
            </a:r>
            <a:r>
              <a:rPr lang="en-US" dirty="0"/>
              <a:t>-</a:t>
            </a:r>
            <a:endParaRPr lang="sr-Latn-RS" dirty="0"/>
          </a:p>
        </p:txBody>
      </p:sp>
      <p:pic>
        <p:nvPicPr>
          <p:cNvPr id="8" name="Picture 7" descr="Data-driven Business Statistics Management PNG">
            <a:extLst>
              <a:ext uri="{FF2B5EF4-FFF2-40B4-BE49-F238E27FC236}">
                <a16:creationId xmlns:a16="http://schemas.microsoft.com/office/drawing/2014/main" id="{5A3D748F-C0E6-1A15-FAA5-7BCD3E1CD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492" b="91797" l="8659" r="98049">
                        <a14:foregroundMark x1="15244" y1="69727" x2="17805" y2="83008"/>
                        <a14:foregroundMark x1="17805" y1="83008" x2="21463" y2="91602"/>
                        <a14:foregroundMark x1="21463" y1="91602" x2="21585" y2="91797"/>
                        <a14:foregroundMark x1="22927" y1="91406" x2="39024" y2="88281"/>
                        <a14:foregroundMark x1="39024" y1="88281" x2="50244" y2="79297"/>
                        <a14:foregroundMark x1="50244" y1="79297" x2="50244" y2="79297"/>
                        <a14:foregroundMark x1="50610" y1="74023" x2="13171" y2="75586"/>
                        <a14:foregroundMark x1="13415" y1="72461" x2="48780" y2="88672"/>
                        <a14:foregroundMark x1="57195" y1="84766" x2="93537" y2="79102"/>
                        <a14:foregroundMark x1="95732" y1="79297" x2="86951" y2="56055"/>
                        <a14:foregroundMark x1="86951" y1="56055" x2="78659" y2="49023"/>
                        <a14:foregroundMark x1="80488" y1="52148" x2="98049" y2="85938"/>
                        <a14:foregroundMark x1="92439" y1="85938" x2="52561" y2="89063"/>
                        <a14:foregroundMark x1="80122" y1="51563" x2="56341" y2="52148"/>
                        <a14:foregroundMark x1="10976" y1="65820" x2="20366" y2="66211"/>
                        <a14:foregroundMark x1="11707" y1="66211" x2="10000" y2="71289"/>
                        <a14:foregroundMark x1="9756" y1="71484" x2="8659" y2="66406"/>
                        <a14:foregroundMark x1="79146" y1="49023" x2="73049" y2="48828"/>
                        <a14:foregroundMark x1="75366" y1="49219" x2="67683" y2="48828"/>
                        <a14:foregroundMark x1="56585" y1="4492" x2="51341" y2="10156"/>
                        <a14:foregroundMark x1="25000" y1="75781" x2="28049" y2="88477"/>
                        <a14:foregroundMark x1="28049" y1="88477" x2="29024" y2="9003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36110" y="3878917"/>
            <a:ext cx="4395107" cy="274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566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0B2D5-588A-357F-EDFE-9D016D3F8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Општа обавештења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88F2E-4ED2-2DFE-DE76-9809174C2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2400" dirty="0"/>
              <a:t>Вести у вези са предметом Инжењерска статистика, као и материјали са предавања и вежби биће доступни на сајту: </a:t>
            </a:r>
          </a:p>
          <a:p>
            <a:pPr marL="457200" lvl="1" indent="0">
              <a:buNone/>
            </a:pPr>
            <a:r>
              <a:rPr lang="sr-Latn-RS" dirty="0"/>
              <a:t>ie.mas.bg.ac.rs -</a:t>
            </a:r>
            <a:r>
              <a:rPr lang="en-US" dirty="0"/>
              <a:t>&gt; </a:t>
            </a:r>
            <a:r>
              <a:rPr lang="sr-Cyrl-RS" dirty="0"/>
              <a:t>Предмети </a:t>
            </a:r>
            <a:r>
              <a:rPr lang="sr-Latn-RS" dirty="0"/>
              <a:t>-</a:t>
            </a:r>
            <a:r>
              <a:rPr lang="en-US" dirty="0"/>
              <a:t>&gt; </a:t>
            </a:r>
            <a:r>
              <a:rPr lang="sr-Cyrl-RS" dirty="0"/>
              <a:t>МАС МИ </a:t>
            </a:r>
            <a:r>
              <a:rPr lang="sr-Latn-RS" dirty="0"/>
              <a:t>-</a:t>
            </a:r>
            <a:r>
              <a:rPr lang="en-US" dirty="0"/>
              <a:t>&gt; </a:t>
            </a:r>
            <a:r>
              <a:rPr lang="sr-Cyrl-RS" dirty="0"/>
              <a:t>1.2.5 Инжењерска статистика</a:t>
            </a:r>
          </a:p>
          <a:p>
            <a:pPr marL="457200" lvl="1" indent="0">
              <a:buNone/>
            </a:pPr>
            <a:r>
              <a:rPr lang="sr-Cyrl-RS" sz="1800" dirty="0"/>
              <a:t>(</a:t>
            </a:r>
            <a:r>
              <a:rPr lang="sr-Latn-RS" sz="1800" dirty="0"/>
              <a:t>password: ieunlock</a:t>
            </a:r>
            <a:r>
              <a:rPr lang="sr-Cyrl-RS" sz="1800" dirty="0"/>
              <a:t>)</a:t>
            </a:r>
            <a:endParaRPr lang="sr-Latn-RS" sz="1800" dirty="0"/>
          </a:p>
          <a:p>
            <a:r>
              <a:rPr lang="sr-Cyrl-RS" sz="2200" dirty="0"/>
              <a:t>Асистент:  Ермина Ћосовић</a:t>
            </a:r>
          </a:p>
          <a:p>
            <a:pPr marL="457200" lvl="1" indent="0">
              <a:buNone/>
            </a:pPr>
            <a:r>
              <a:rPr lang="sr-Cyrl-RS" sz="1800" dirty="0"/>
              <a:t>	Маил: </a:t>
            </a:r>
            <a:r>
              <a:rPr lang="en-US" sz="1800" dirty="0" err="1">
                <a:hlinkClick r:id="rId2"/>
              </a:rPr>
              <a:t>ecosovic</a:t>
            </a:r>
            <a:r>
              <a:rPr lang="sr-Latn-RS" sz="1800" dirty="0">
                <a:hlinkClick r:id="rId2"/>
              </a:rPr>
              <a:t>@mas.bg.ac.rs</a:t>
            </a:r>
            <a:r>
              <a:rPr lang="en-US" sz="1800" dirty="0"/>
              <a:t> </a:t>
            </a:r>
            <a:endParaRPr lang="sr-Latn-RS" sz="1800" dirty="0"/>
          </a:p>
          <a:p>
            <a:pPr marL="457200" lvl="1" indent="0">
              <a:buNone/>
            </a:pPr>
            <a:r>
              <a:rPr lang="sr-Latn-RS" sz="1800" dirty="0"/>
              <a:t>	</a:t>
            </a:r>
            <a:r>
              <a:rPr lang="sr-Cyrl-RS" sz="1800" dirty="0"/>
              <a:t>Термин консултација: Понедељак 13</a:t>
            </a:r>
            <a:r>
              <a:rPr lang="en-US" sz="1800" dirty="0"/>
              <a:t>.</a:t>
            </a:r>
            <a:r>
              <a:rPr lang="sr-Cyrl-RS" sz="1800" dirty="0"/>
              <a:t>00 – 14</a:t>
            </a:r>
            <a:r>
              <a:rPr lang="en-US" sz="1800" dirty="0"/>
              <a:t>.</a:t>
            </a:r>
            <a:r>
              <a:rPr lang="sr-Cyrl-RS" sz="1800" dirty="0"/>
              <a:t>00	</a:t>
            </a:r>
          </a:p>
          <a:p>
            <a:r>
              <a:rPr lang="sr-Cyrl-RS" sz="2200" dirty="0"/>
              <a:t>Вежбе носе </a:t>
            </a:r>
            <a:r>
              <a:rPr lang="sr-Latn-RS" sz="2200" dirty="0"/>
              <a:t>30</a:t>
            </a:r>
            <a:r>
              <a:rPr lang="sr-Cyrl-RS" sz="2200" dirty="0"/>
              <a:t>% бодова, а предаја ће бити могућа </a:t>
            </a:r>
            <a:r>
              <a:rPr lang="sr-Cyrl-RS" sz="2200" b="1" dirty="0"/>
              <a:t>само 2</a:t>
            </a:r>
            <a:r>
              <a:rPr lang="en-US" sz="2200" b="1" dirty="0"/>
              <a:t>8</a:t>
            </a:r>
            <a:r>
              <a:rPr lang="sr-Cyrl-RS" sz="2200" b="1" dirty="0"/>
              <a:t>. и 2</a:t>
            </a:r>
            <a:r>
              <a:rPr lang="en-US" sz="2200" b="1" dirty="0"/>
              <a:t>9</a:t>
            </a:r>
            <a:r>
              <a:rPr lang="sr-Cyrl-RS" sz="2200" b="1" dirty="0"/>
              <a:t>. децембра</a:t>
            </a:r>
            <a:r>
              <a:rPr lang="sr-Cyrl-RS" sz="2200" dirty="0"/>
              <a:t>.</a:t>
            </a:r>
          </a:p>
          <a:p>
            <a:r>
              <a:rPr lang="sr-Cyrl-RS" sz="2200" dirty="0"/>
              <a:t>Студенти који </a:t>
            </a:r>
            <a:r>
              <a:rPr lang="sr-Cyrl-RS" sz="2200" b="1" dirty="0"/>
              <a:t>условно слушају у 202</a:t>
            </a:r>
            <a:r>
              <a:rPr lang="en-US" sz="2200" b="1" dirty="0"/>
              <a:t>6</a:t>
            </a:r>
            <a:r>
              <a:rPr lang="sr-Cyrl-RS" sz="2200" b="1" dirty="0"/>
              <a:t>/2</a:t>
            </a:r>
            <a:r>
              <a:rPr lang="en-US" sz="2200" b="1" dirty="0"/>
              <a:t>7</a:t>
            </a:r>
            <a:r>
              <a:rPr lang="sr-Cyrl-RS" sz="2200" b="1" dirty="0"/>
              <a:t> </a:t>
            </a:r>
            <a:r>
              <a:rPr lang="sr-Cyrl-RS" sz="2200" dirty="0"/>
              <a:t>морају се обавезно пријавити или на предавањима или вежбама</a:t>
            </a:r>
          </a:p>
          <a:p>
            <a:r>
              <a:rPr lang="sr-Cyrl-RS" sz="2000" dirty="0"/>
              <a:t>Студенти који су испит </a:t>
            </a:r>
            <a:r>
              <a:rPr lang="sr-Cyrl-RS" sz="2000" b="1" dirty="0"/>
              <a:t>положили у 2</a:t>
            </a:r>
            <a:r>
              <a:rPr lang="en-US" sz="2000" b="1" dirty="0"/>
              <a:t>025</a:t>
            </a:r>
            <a:r>
              <a:rPr lang="sr-Cyrl-RS" sz="2000" b="1" dirty="0"/>
              <a:t>/2</a:t>
            </a:r>
            <a:r>
              <a:rPr lang="en-US" sz="2000" b="1" dirty="0"/>
              <a:t>6</a:t>
            </a:r>
            <a:r>
              <a:rPr lang="sr-Cyrl-RS" sz="2000" b="1" dirty="0"/>
              <a:t> </a:t>
            </a:r>
            <a:r>
              <a:rPr lang="sr-Cyrl-RS" sz="2000" dirty="0"/>
              <a:t>долазе у</a:t>
            </a:r>
            <a:r>
              <a:rPr lang="sr-Latn-RS" sz="2000" dirty="0"/>
              <a:t> </a:t>
            </a:r>
            <a:r>
              <a:rPr lang="sr-Cyrl-RS" sz="2000" dirty="0"/>
              <a:t>регуларном испитном року на упис оцена</a:t>
            </a:r>
            <a:endParaRPr lang="sr-Latn-RS" sz="2000" dirty="0"/>
          </a:p>
        </p:txBody>
      </p:sp>
    </p:spTree>
    <p:extLst>
      <p:ext uri="{BB962C8B-B14F-4D97-AF65-F5344CB8AC3E}">
        <p14:creationId xmlns:p14="http://schemas.microsoft.com/office/powerpoint/2010/main" val="2463898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4E1CE-06C5-3B36-42FC-F8A61A260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7B357-D3B6-DC47-76BA-5DF65F835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Важни датуми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A8A0B-8A2D-94A3-E364-FA40654E4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sz="2400" dirty="0"/>
              <a:t>Први колоквијум: 16.11.2026. </a:t>
            </a:r>
          </a:p>
          <a:p>
            <a:r>
              <a:rPr lang="sr-Cyrl-RS" sz="2400" dirty="0"/>
              <a:t>Други колоквијум: 28.12.2026.</a:t>
            </a:r>
          </a:p>
          <a:p>
            <a:r>
              <a:rPr lang="sr-Cyrl-RS" sz="2400" dirty="0"/>
              <a:t>Поправни колоквијум: 11.01.2027.</a:t>
            </a:r>
          </a:p>
          <a:p>
            <a:endParaRPr lang="sr-Cyrl-RS" sz="2400" dirty="0"/>
          </a:p>
          <a:p>
            <a:pPr marL="0" indent="0">
              <a:buNone/>
            </a:pPr>
            <a:endParaRPr lang="sr-Cyrl-RS" sz="2400" dirty="0"/>
          </a:p>
          <a:p>
            <a:endParaRPr lang="sr-Latn-RS" sz="20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DAE25CF-28D3-0AAE-46AE-C47BD381EC08}"/>
              </a:ext>
            </a:extLst>
          </p:cNvPr>
          <p:cNvSpPr txBox="1">
            <a:spLocks/>
          </p:cNvSpPr>
          <p:nvPr/>
        </p:nvSpPr>
        <p:spPr>
          <a:xfrm>
            <a:off x="838200" y="33385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756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45F33-4170-500D-1327-66496DBDB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Задатак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447E5-20D8-1345-1C9C-EB4256DB6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pPr marL="0" indent="0">
              <a:buNone/>
            </a:pPr>
            <a:r>
              <a:rPr lang="sr-Cyrl-R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Креирати Стабло – Лист дијаграм од следеће популације</a:t>
            </a: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pt-P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60 67 39 35 4 20 49 34 44 52 41 78 61 11 68 7 32 48 3 37 7 18 74 12 72 17 10 78 25 15 58 59 3 34 54 40 75 58 16 55 11 70 28 43 60 57 46 23 49 79 61 23 39 6 50 65 53 43 4 75 21 2 70 16 42 21 18 46 44 45 49 52 74 69 52 40 31 33 75 75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Question mark png Images - Free Download on Magnific (formerly Freepik)">
            <a:extLst>
              <a:ext uri="{FF2B5EF4-FFF2-40B4-BE49-F238E27FC236}">
                <a16:creationId xmlns:a16="http://schemas.microsoft.com/office/drawing/2014/main" id="{A1F8CE0A-6AD5-673E-C0C7-A5E286DB8EF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433707" y="3151188"/>
            <a:ext cx="3574791" cy="3574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858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45F33-4170-500D-1327-66496DBDB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Задатак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447E5-20D8-1345-1C9C-EB4256DB6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pPr marL="0" indent="0">
              <a:buNone/>
            </a:pP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Креирати Стабло – Лист дијаграм од следеће популације:</a:t>
            </a:r>
          </a:p>
          <a:p>
            <a:pPr marL="0" indent="0">
              <a:buNone/>
            </a:pPr>
            <a:r>
              <a:rPr lang="pt-P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60 67 39 35 4 20 49 34 44 52 41 78 61 11 68 7 32 48 3 37 7 18 74 12 72 17 10 78 25 15 58 59 3 34 54 40 75 58 16 55 11 70 28 43 60 57 46 23 49 79 61 23 39 6 50 65 53 43 4 75 21 2 70 16 42 21 18 46 44 45 49 52 74 69 52 40 31 33 75 75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A05D0D1-FD9E-BE95-05FA-A391CBC4D221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r-Cyrl-R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Креирати Стабло – Лист дијаграм од следеће популације: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PT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60 67 39 35 4 20 49 34 44 52 41 78 61 11 68 7 32 48 3 37 7 18 74 12 72 17 10 78 25 15 58 59 3 34 54 40 75 58 16 55 11 70 28 43 60 57 46 23 49 </a:t>
            </a:r>
            <a:r>
              <a:rPr lang="pt-PT" sz="18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79</a:t>
            </a:r>
            <a:r>
              <a:rPr lang="pt-PT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61 23 39 6 50 65 53 43 4 75 21 </a:t>
            </a:r>
            <a:r>
              <a:rPr lang="pt-PT" sz="18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PT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70 16 42 21 18 46 44 45 49 52 74 69 52 40 31 33 75 75</a:t>
            </a:r>
            <a:endParaRPr lang="en-US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4EE2E62-2D02-94B5-DCF1-458DAA19E0BE}"/>
              </a:ext>
            </a:extLst>
          </p:cNvPr>
          <p:cNvGrpSpPr/>
          <p:nvPr/>
        </p:nvGrpSpPr>
        <p:grpSpPr>
          <a:xfrm>
            <a:off x="4016265" y="2719552"/>
            <a:ext cx="3393527" cy="611265"/>
            <a:chOff x="4016265" y="2719552"/>
            <a:chExt cx="3393527" cy="611265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D0D5194E-636E-4AA8-511E-2EC004C512F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72455" y="2719552"/>
              <a:ext cx="898634" cy="29166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F3EFF4B4-134D-9664-CC83-BA83C7CB7F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56434" y="2719552"/>
              <a:ext cx="1024759" cy="26653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7E4E3AB-0547-DA74-26D7-15353535362C}"/>
                </a:ext>
              </a:extLst>
            </p:cNvPr>
            <p:cNvSpPr txBox="1"/>
            <p:nvPr/>
          </p:nvSpPr>
          <p:spPr>
            <a:xfrm>
              <a:off x="4016265" y="2961485"/>
              <a:ext cx="33935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dirty="0"/>
                <a:t>Максимум и Минимум узорка</a:t>
              </a:r>
              <a:endParaRPr lang="en-US" dirty="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961F90DF-0BB2-7647-A8D8-B33548043363}"/>
              </a:ext>
            </a:extLst>
          </p:cNvPr>
          <p:cNvSpPr txBox="1"/>
          <p:nvPr/>
        </p:nvSpPr>
        <p:spPr>
          <a:xfrm>
            <a:off x="5713028" y="3429000"/>
            <a:ext cx="56361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sr-Cyrl-RS" dirty="0"/>
              <a:t>Пронаћи минимум и максимум узорка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Попунити колону Стабло цифрама од цифре десетица минимума до цифре десетица максимума 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6D4220A7-DDF7-0D3F-8EB7-D51A1E681F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885540"/>
              </p:ext>
            </p:extLst>
          </p:nvPr>
        </p:nvGraphicFramePr>
        <p:xfrm>
          <a:off x="838200" y="3319344"/>
          <a:ext cx="4382815" cy="332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012">
                  <a:extLst>
                    <a:ext uri="{9D8B030D-6E8A-4147-A177-3AD203B41FA5}">
                      <a16:colId xmlns:a16="http://schemas.microsoft.com/office/drawing/2014/main" val="318866161"/>
                    </a:ext>
                  </a:extLst>
                </a:gridCol>
                <a:gridCol w="898901">
                  <a:extLst>
                    <a:ext uri="{9D8B030D-6E8A-4147-A177-3AD203B41FA5}">
                      <a16:colId xmlns:a16="http://schemas.microsoft.com/office/drawing/2014/main" val="3255217757"/>
                    </a:ext>
                  </a:extLst>
                </a:gridCol>
                <a:gridCol w="2605902">
                  <a:extLst>
                    <a:ext uri="{9D8B030D-6E8A-4147-A177-3AD203B41FA5}">
                      <a16:colId xmlns:a16="http://schemas.microsoft.com/office/drawing/2014/main" val="3857223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dirty="0"/>
                        <a:t>f</a:t>
                      </a:r>
                      <a:r>
                        <a:rPr lang="sr-Latn-RS" sz="1400" dirty="0"/>
                        <a:t>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Стабло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/>
                        <a:t>Лист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006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142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652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082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34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918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545891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56584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2678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6638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45F33-4170-500D-1327-66496DBDB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Задатак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447E5-20D8-1345-1C9C-EB4256DB6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pPr marL="0" indent="0">
              <a:buNone/>
            </a:pP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Креирати Стабло – Лист дијаграм од следеће популације:</a:t>
            </a:r>
          </a:p>
          <a:p>
            <a:pPr marL="0" indent="0">
              <a:buNone/>
            </a:pPr>
            <a:r>
              <a:rPr lang="pt-P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60 67 39 35 4 20 49 34 44 52 41 78 61 11 68 7 32 48 3 37 7 18 74 12 72 17 10 78 25 15 58 59 3 34 54 40 75 58 16 55 11 70 28 43 60 57 46 23 49 79 61 23 39 6 50 65 53 43 4 75 21 2 70 16 42 21 18 46 44 45 49 52 74 69 52 40 31 33 75 75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A05D0D1-FD9E-BE95-05FA-A391CBC4D221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r-Cyrl-R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Креирати Стабло – Лист дијаграм од следеће популације: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PT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60 67 39 35 4 20 49 34 44 52 41 78 61 11 68 7 32 48 3 37 7 18 74 12 72 17 10 78 25 15 58 59 3 34 54 40 75 58 16 55 11 70 28 43 60 57 46 23 49 </a:t>
            </a:r>
            <a:r>
              <a:rPr lang="pt-PT" sz="18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79</a:t>
            </a:r>
            <a:r>
              <a:rPr lang="pt-PT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61 23 39 6 50 65 53 43 4 75 21 </a:t>
            </a:r>
            <a:r>
              <a:rPr lang="pt-PT" sz="18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PT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70 16 42 21 18 46 44 45 49 52 74 69 52 40 31 33 75 75</a:t>
            </a:r>
            <a:endParaRPr lang="en-US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4EE2E62-2D02-94B5-DCF1-458DAA19E0BE}"/>
              </a:ext>
            </a:extLst>
          </p:cNvPr>
          <p:cNvGrpSpPr/>
          <p:nvPr/>
        </p:nvGrpSpPr>
        <p:grpSpPr>
          <a:xfrm>
            <a:off x="4016265" y="2719552"/>
            <a:ext cx="3393527" cy="611265"/>
            <a:chOff x="4016265" y="2719552"/>
            <a:chExt cx="3393527" cy="611265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D0D5194E-636E-4AA8-511E-2EC004C512F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72455" y="2719552"/>
              <a:ext cx="898634" cy="29166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F3EFF4B4-134D-9664-CC83-BA83C7CB7F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56434" y="2719552"/>
              <a:ext cx="1024759" cy="26653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7E4E3AB-0547-DA74-26D7-15353535362C}"/>
                </a:ext>
              </a:extLst>
            </p:cNvPr>
            <p:cNvSpPr txBox="1"/>
            <p:nvPr/>
          </p:nvSpPr>
          <p:spPr>
            <a:xfrm>
              <a:off x="4016265" y="2961485"/>
              <a:ext cx="33935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dirty="0"/>
                <a:t>Максимум и Минимум узорка</a:t>
              </a:r>
              <a:endParaRPr lang="en-US" dirty="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961F90DF-0BB2-7647-A8D8-B33548043363}"/>
              </a:ext>
            </a:extLst>
          </p:cNvPr>
          <p:cNvSpPr txBox="1"/>
          <p:nvPr/>
        </p:nvSpPr>
        <p:spPr>
          <a:xfrm>
            <a:off x="5713028" y="3429000"/>
            <a:ext cx="56361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sr-Cyrl-RS" dirty="0"/>
              <a:t>Пронаћи минимум и максимум узорка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Попунити колону Стабло цифрама од цифре десетица минимума до цифре десетица максимума 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Уписати цифру јединица за сваки елемент у одговарајући ред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Попунити колону фреквенције (</a:t>
            </a:r>
            <a:r>
              <a:rPr lang="sr-Latn-RS" dirty="0"/>
              <a:t>f</a:t>
            </a:r>
            <a:r>
              <a:rPr lang="sr-Latn-RS" sz="1400" dirty="0"/>
              <a:t>i</a:t>
            </a:r>
            <a:r>
              <a:rPr lang="sr-Cyrl-RS" dirty="0"/>
              <a:t>)</a:t>
            </a:r>
            <a:endParaRPr lang="sr-Cyrl-RS" sz="1400" dirty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6D4220A7-DDF7-0D3F-8EB7-D51A1E681F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027680"/>
              </p:ext>
            </p:extLst>
          </p:nvPr>
        </p:nvGraphicFramePr>
        <p:xfrm>
          <a:off x="838200" y="3330817"/>
          <a:ext cx="4382815" cy="332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012">
                  <a:extLst>
                    <a:ext uri="{9D8B030D-6E8A-4147-A177-3AD203B41FA5}">
                      <a16:colId xmlns:a16="http://schemas.microsoft.com/office/drawing/2014/main" val="318866161"/>
                    </a:ext>
                  </a:extLst>
                </a:gridCol>
                <a:gridCol w="898901">
                  <a:extLst>
                    <a:ext uri="{9D8B030D-6E8A-4147-A177-3AD203B41FA5}">
                      <a16:colId xmlns:a16="http://schemas.microsoft.com/office/drawing/2014/main" val="3255217757"/>
                    </a:ext>
                  </a:extLst>
                </a:gridCol>
                <a:gridCol w="2605902">
                  <a:extLst>
                    <a:ext uri="{9D8B030D-6E8A-4147-A177-3AD203B41FA5}">
                      <a16:colId xmlns:a16="http://schemas.microsoft.com/office/drawing/2014/main" val="3857223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dirty="0"/>
                        <a:t>f</a:t>
                      </a:r>
                      <a:r>
                        <a:rPr lang="sr-Latn-RS" sz="1400" dirty="0"/>
                        <a:t>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Стабло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/>
                        <a:t>Лист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006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47373642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142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1827056168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652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0583311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082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954274913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34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941803693264590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918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28948570322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545891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r>
                        <a:rPr lang="sr-Cyrl-RS" dirty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07180159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56584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r>
                        <a:rPr lang="sr-Cyrl-RS" dirty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842850950455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2678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9264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45F33-4170-500D-1327-66496DBDB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Задатак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447E5-20D8-1345-1C9C-EB4256DB6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pPr marL="0" indent="0">
              <a:buNone/>
            </a:pP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Креирати Стабло – Лист дијаграм од следеће популације:</a:t>
            </a:r>
          </a:p>
          <a:p>
            <a:pPr marL="0" indent="0">
              <a:buNone/>
            </a:pPr>
            <a:r>
              <a:rPr lang="pt-P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60 67 39 35 4 20 49 34 44 52 41 78 61 11 68 7 32 48 3 37 7 18 74 12 72 17 10 78 25 15 58 59 3 34 54 40 75 58 16 55 11 70 28 43 60 57 46 23 49 79 61 23 39 6 50 65 53 43 4 75 21 2 70 16 42 21 18 46 44 45 49 52 74 69 52 40 31 33 75 75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A05D0D1-FD9E-BE95-05FA-A391CBC4D221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r-Cyrl-R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Креирати Стабло – Лист дијаграм од следеће популације: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PT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60 67 39 35 4 20 49 34 44 52 41 78 61 11 68 7 32 48 3 37 7 18 74 12 72 17 10 78 25 15 58 59 3 34 54 40 75 58 16 55 11 70 28 43 60 57 46 23 49 </a:t>
            </a:r>
            <a:r>
              <a:rPr lang="pt-PT" sz="18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79</a:t>
            </a:r>
            <a:r>
              <a:rPr lang="pt-PT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61 23 39 6 50 65 53 43 4 75 21 </a:t>
            </a:r>
            <a:r>
              <a:rPr lang="pt-PT" sz="18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PT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70 16 42 21 18 46 44 45 49 52 74 69 52 40 31 33 75 75</a:t>
            </a:r>
            <a:endParaRPr lang="en-US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4EE2E62-2D02-94B5-DCF1-458DAA19E0BE}"/>
              </a:ext>
            </a:extLst>
          </p:cNvPr>
          <p:cNvGrpSpPr/>
          <p:nvPr/>
        </p:nvGrpSpPr>
        <p:grpSpPr>
          <a:xfrm>
            <a:off x="4016265" y="2719552"/>
            <a:ext cx="3393527" cy="611265"/>
            <a:chOff x="4016265" y="2719552"/>
            <a:chExt cx="3393527" cy="611265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D0D5194E-636E-4AA8-511E-2EC004C512F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72455" y="2719552"/>
              <a:ext cx="898634" cy="29166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F3EFF4B4-134D-9664-CC83-BA83C7CB7F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56434" y="2719552"/>
              <a:ext cx="1024759" cy="26653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7E4E3AB-0547-DA74-26D7-15353535362C}"/>
                </a:ext>
              </a:extLst>
            </p:cNvPr>
            <p:cNvSpPr txBox="1"/>
            <p:nvPr/>
          </p:nvSpPr>
          <p:spPr>
            <a:xfrm>
              <a:off x="4016265" y="2961485"/>
              <a:ext cx="33935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RS" dirty="0"/>
                <a:t>Максимум и Минимум узорка</a:t>
              </a:r>
              <a:endParaRPr lang="en-US" dirty="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961F90DF-0BB2-7647-A8D8-B33548043363}"/>
              </a:ext>
            </a:extLst>
          </p:cNvPr>
          <p:cNvSpPr txBox="1"/>
          <p:nvPr/>
        </p:nvSpPr>
        <p:spPr>
          <a:xfrm>
            <a:off x="5713028" y="3429000"/>
            <a:ext cx="563617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sr-Cyrl-RS" dirty="0"/>
              <a:t>Пронаћи минимум и максимум узорка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Попунити колону Стабло цифрама од цифре десетица минимума до цифре десетица максимума 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Уписати цифру јединица за сваки елемент у одговарајући ред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Попунити колону фреквенције (</a:t>
            </a:r>
            <a:r>
              <a:rPr lang="sr-Latn-RS" dirty="0"/>
              <a:t>f</a:t>
            </a:r>
            <a:r>
              <a:rPr lang="sr-Latn-RS" sz="1400" dirty="0"/>
              <a:t>i</a:t>
            </a:r>
            <a:r>
              <a:rPr lang="sr-Cyrl-RS" dirty="0"/>
              <a:t>)</a:t>
            </a:r>
            <a:endParaRPr lang="sr-Cyrl-RS" sz="1400" dirty="0"/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Сортирати колону лист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Дефинисати кључ дијаграма стабло-лист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DE35BA4C-0716-C689-22A2-279E40C824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024224"/>
              </p:ext>
            </p:extLst>
          </p:nvPr>
        </p:nvGraphicFramePr>
        <p:xfrm>
          <a:off x="838200" y="3338700"/>
          <a:ext cx="4382815" cy="332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012">
                  <a:extLst>
                    <a:ext uri="{9D8B030D-6E8A-4147-A177-3AD203B41FA5}">
                      <a16:colId xmlns:a16="http://schemas.microsoft.com/office/drawing/2014/main" val="318866161"/>
                    </a:ext>
                  </a:extLst>
                </a:gridCol>
                <a:gridCol w="898901">
                  <a:extLst>
                    <a:ext uri="{9D8B030D-6E8A-4147-A177-3AD203B41FA5}">
                      <a16:colId xmlns:a16="http://schemas.microsoft.com/office/drawing/2014/main" val="3255217757"/>
                    </a:ext>
                  </a:extLst>
                </a:gridCol>
                <a:gridCol w="2605902">
                  <a:extLst>
                    <a:ext uri="{9D8B030D-6E8A-4147-A177-3AD203B41FA5}">
                      <a16:colId xmlns:a16="http://schemas.microsoft.com/office/drawing/2014/main" val="3857223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dirty="0"/>
                        <a:t>f</a:t>
                      </a:r>
                      <a:r>
                        <a:rPr lang="sr-Latn-RS" sz="1400" dirty="0"/>
                        <a:t>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Стабло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/>
                        <a:t>Лист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006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23344677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142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0112566788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652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0113358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082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123445799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34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001233445668999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918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02223457889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545891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r>
                        <a:rPr lang="sr-Cyrl-RS" dirty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00115789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56584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r>
                        <a:rPr lang="sr-Cyrl-RS" dirty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002445555889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267825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838AC928-4E3E-80AC-9513-4AABC2EE6AEF}"/>
              </a:ext>
            </a:extLst>
          </p:cNvPr>
          <p:cNvSpPr txBox="1"/>
          <p:nvPr/>
        </p:nvSpPr>
        <p:spPr>
          <a:xfrm>
            <a:off x="5742588" y="6123543"/>
            <a:ext cx="1852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rgbClr val="FF0000"/>
                </a:solidFill>
              </a:rPr>
              <a:t>Кључ:   2</a:t>
            </a:r>
            <a:r>
              <a:rPr lang="en-US" dirty="0">
                <a:solidFill>
                  <a:srgbClr val="FF0000"/>
                </a:solidFill>
              </a:rPr>
              <a:t>|3 = 23</a:t>
            </a:r>
          </a:p>
        </p:txBody>
      </p:sp>
    </p:spTree>
    <p:extLst>
      <p:ext uri="{BB962C8B-B14F-4D97-AF65-F5344CB8AC3E}">
        <p14:creationId xmlns:p14="http://schemas.microsoft.com/office/powerpoint/2010/main" val="2839705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45F33-4170-500D-1327-66496DBDB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Задатак 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447E5-20D8-1345-1C9C-EB4256DB6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693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Креирати Стабло – Лист дијаграм од следеће популације:</a:t>
            </a: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15 43 15 70 65 47 80 24 39 29 38 21 62 10 37 52 7 57 75 62 72 45 67 80 80 37 77 28 69 27 68 55 11 4 46 60 71 53 78 7 47 56 51 30 73 67 46 25 6 57 58 12 42 46 26 4 23 47 1 33 11 36 73 1 4 43 18 68 2 3 46 56 53 38 39 63 2 12 14 27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Question mark png Images - Free Download on Magnific (formerly Freepik)">
            <a:extLst>
              <a:ext uri="{FF2B5EF4-FFF2-40B4-BE49-F238E27FC236}">
                <a16:creationId xmlns:a16="http://schemas.microsoft.com/office/drawing/2014/main" id="{91930FF9-88ED-BE4F-A464-D6363B0DC68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433707" y="3151188"/>
            <a:ext cx="3574791" cy="3574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221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45F33-4170-500D-1327-66496DBDB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Задатак 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447E5-20D8-1345-1C9C-EB4256DB6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693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Креирати Стабло – Лист дијаграм од следеће популације:</a:t>
            </a: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15 43 15 70 65 47 80 24 39 29 38 21 62 10 37 52 7 57 75 62 72 45 67 80 80 37 77 28 69 27 68 55 11 4 46 60 71 53 78 7 47 56 51 30 73 67 46 25 6 57 58 12 42 46 26 4 23 47 1 33 11 36 73 1 4 43 18 68 2 3 46 56 53 38 39 63 2 12 14 27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E4F6201-8E32-B977-4E4A-5C9B4274BB5A}"/>
              </a:ext>
            </a:extLst>
          </p:cNvPr>
          <p:cNvGraphicFramePr>
            <a:graphicFrameLocks noGrp="1"/>
          </p:cNvGraphicFramePr>
          <p:nvPr/>
        </p:nvGraphicFramePr>
        <p:xfrm>
          <a:off x="3447392" y="3001086"/>
          <a:ext cx="4382815" cy="369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012">
                  <a:extLst>
                    <a:ext uri="{9D8B030D-6E8A-4147-A177-3AD203B41FA5}">
                      <a16:colId xmlns:a16="http://schemas.microsoft.com/office/drawing/2014/main" val="318866161"/>
                    </a:ext>
                  </a:extLst>
                </a:gridCol>
                <a:gridCol w="898901">
                  <a:extLst>
                    <a:ext uri="{9D8B030D-6E8A-4147-A177-3AD203B41FA5}">
                      <a16:colId xmlns:a16="http://schemas.microsoft.com/office/drawing/2014/main" val="3255217757"/>
                    </a:ext>
                  </a:extLst>
                </a:gridCol>
                <a:gridCol w="2605902">
                  <a:extLst>
                    <a:ext uri="{9D8B030D-6E8A-4147-A177-3AD203B41FA5}">
                      <a16:colId xmlns:a16="http://schemas.microsoft.com/office/drawing/2014/main" val="3857223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dirty="0"/>
                        <a:t>f</a:t>
                      </a:r>
                      <a:r>
                        <a:rPr lang="sr-Latn-RS" sz="1400" dirty="0"/>
                        <a:t>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Стабло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/>
                        <a:t>Лист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006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11223444677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142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011224558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652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134567789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082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036778899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34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23356666777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918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1233566778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545891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r>
                        <a:rPr lang="sr-Cyrl-RS" dirty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0223577889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5658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sr-Cyrl-RS" dirty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01233578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26782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sr-Cyrl-RS" dirty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000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663506"/>
                  </a:ext>
                </a:extLst>
              </a:tr>
            </a:tbl>
          </a:graphicData>
        </a:graphic>
      </p:graphicFrame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2E5828D-0EA3-23E3-0224-AB4D5EB1CB2D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1469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r-Cyrl-R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Креирати Стабло – Лист дијаграм од следеће популације: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pt-PT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15 43 15 70 65 47 </a:t>
            </a:r>
            <a:r>
              <a:rPr lang="pt-PT" sz="18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80</a:t>
            </a:r>
            <a:r>
              <a:rPr lang="pt-PT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24 39 29 38 21 62 10 37 52 7 57 75 62 72 45 67 </a:t>
            </a:r>
            <a:r>
              <a:rPr lang="pt-PT" sz="18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80</a:t>
            </a:r>
            <a:r>
              <a:rPr lang="pt-PT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18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80</a:t>
            </a:r>
            <a:r>
              <a:rPr lang="pt-PT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37 77 28 69 27 68 55 11 4 46 60 71 53 78 7 47 56 51 30 73 67 46 25 6 57 58 12 42 46 26 4 23 47 </a:t>
            </a:r>
            <a:r>
              <a:rPr lang="pt-PT" sz="18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t-PT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33 11 36 73 </a:t>
            </a:r>
            <a:r>
              <a:rPr lang="pt-PT" sz="18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t-PT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4 43 18 68 2 3 46 56 53 38 39 63 2 12 14 27</a:t>
            </a:r>
            <a:endParaRPr lang="en-US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67C299-DB04-C6F6-5D67-769EFC5ED4DB}"/>
              </a:ext>
            </a:extLst>
          </p:cNvPr>
          <p:cNvSpPr txBox="1"/>
          <p:nvPr/>
        </p:nvSpPr>
        <p:spPr>
          <a:xfrm>
            <a:off x="8399078" y="4562757"/>
            <a:ext cx="1852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rgbClr val="FF0000"/>
                </a:solidFill>
              </a:rPr>
              <a:t>Кључ:   3</a:t>
            </a:r>
            <a:r>
              <a:rPr lang="en-US" dirty="0">
                <a:solidFill>
                  <a:srgbClr val="FF0000"/>
                </a:solidFill>
              </a:rPr>
              <a:t>|</a:t>
            </a:r>
            <a:r>
              <a:rPr lang="sr-Cyrl-RS" dirty="0">
                <a:solidFill>
                  <a:srgbClr val="FF0000"/>
                </a:solidFill>
              </a:rPr>
              <a:t>0</a:t>
            </a:r>
            <a:r>
              <a:rPr lang="en-US" dirty="0">
                <a:solidFill>
                  <a:srgbClr val="FF0000"/>
                </a:solidFill>
              </a:rPr>
              <a:t> = </a:t>
            </a:r>
            <a:r>
              <a:rPr lang="sr-Cyrl-RS" dirty="0">
                <a:solidFill>
                  <a:srgbClr val="FF0000"/>
                </a:solidFill>
              </a:rPr>
              <a:t>30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439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45F33-4170-500D-1327-66496DBDB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Задатак 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447E5-20D8-1345-1C9C-EB4256DB6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pPr marL="0" indent="0">
              <a:buNone/>
            </a:pP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Креирати Стабло – Лист дијаграм од следеће популације:</a:t>
            </a: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78 77 56 75 32 53 58 4 55 2 64 54 46 40 72 64 36 1 52 58 62 76 12 26 54 32 17 49 65 57 37 71 34 37 39 61 68 10 21 18 11 76 24 63 63 34 11 20 22 70 49 62 27 76 42 49 61 65 60 32 30 24 64 72 12 54 43 80 62 1 70 73 61 52 19 70 73 26 27 9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056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45F33-4170-500D-1327-66496DBDB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Задатак 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447E5-20D8-1345-1C9C-EB4256DB6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pPr marL="0" indent="0">
              <a:buNone/>
            </a:pP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Креирати Стабло – Лист дијаграм од следеће популације:</a:t>
            </a: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P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78 77 56 75 32 53 58 4 55 2 64 54 46 40 72 64 36 1 52 58 62 76 12 26 54 32 17 49 65 57 37 71 34 37 39 61 68 10 21 18 11 76 24 63 63 34 11 20 22 70 49 62 27 76 42 49 61 65 60 32 30 24 64 72 12 54 43 80 62 1 70 73 61 52 19 70 73 26 27 9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C2FD922-A5EC-69B8-0681-403DEAC80229}"/>
              </a:ext>
            </a:extLst>
          </p:cNvPr>
          <p:cNvGraphicFramePr>
            <a:graphicFrameLocks noGrp="1"/>
          </p:cNvGraphicFramePr>
          <p:nvPr/>
        </p:nvGraphicFramePr>
        <p:xfrm>
          <a:off x="3447392" y="3001086"/>
          <a:ext cx="4382815" cy="369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012">
                  <a:extLst>
                    <a:ext uri="{9D8B030D-6E8A-4147-A177-3AD203B41FA5}">
                      <a16:colId xmlns:a16="http://schemas.microsoft.com/office/drawing/2014/main" val="318866161"/>
                    </a:ext>
                  </a:extLst>
                </a:gridCol>
                <a:gridCol w="898901">
                  <a:extLst>
                    <a:ext uri="{9D8B030D-6E8A-4147-A177-3AD203B41FA5}">
                      <a16:colId xmlns:a16="http://schemas.microsoft.com/office/drawing/2014/main" val="3255217757"/>
                    </a:ext>
                  </a:extLst>
                </a:gridCol>
                <a:gridCol w="2605902">
                  <a:extLst>
                    <a:ext uri="{9D8B030D-6E8A-4147-A177-3AD203B41FA5}">
                      <a16:colId xmlns:a16="http://schemas.microsoft.com/office/drawing/2014/main" val="3857223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dirty="0"/>
                        <a:t>f</a:t>
                      </a:r>
                      <a:r>
                        <a:rPr lang="sr-Latn-RS" sz="1400" dirty="0"/>
                        <a:t>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Стабло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/>
                        <a:t>Лист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006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11249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142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01122789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652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012446677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082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0222446779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34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0236999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918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22344456788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545891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r>
                        <a:rPr lang="sr-Cyrl-RS" dirty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011122233444558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5658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sr-Cyrl-RS" dirty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00012233566678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26782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sr-Cyrl-RS" dirty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dirty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pc="300" dirty="0"/>
                        <a:t>0</a:t>
                      </a:r>
                      <a:endParaRPr lang="en-US" spc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66350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76FF3A8-D8A3-D792-66F2-B0FB772224F0}"/>
              </a:ext>
            </a:extLst>
          </p:cNvPr>
          <p:cNvSpPr txBox="1"/>
          <p:nvPr/>
        </p:nvSpPr>
        <p:spPr>
          <a:xfrm>
            <a:off x="8399078" y="4562757"/>
            <a:ext cx="1852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rgbClr val="FF0000"/>
                </a:solidFill>
              </a:rPr>
              <a:t>Кључ:   1</a:t>
            </a:r>
            <a:r>
              <a:rPr lang="en-US" dirty="0">
                <a:solidFill>
                  <a:srgbClr val="FF0000"/>
                </a:solidFill>
              </a:rPr>
              <a:t>|</a:t>
            </a:r>
            <a:r>
              <a:rPr lang="sr-Cyrl-RS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 = </a:t>
            </a:r>
            <a:r>
              <a:rPr lang="sr-Cyrl-RS" dirty="0">
                <a:solidFill>
                  <a:srgbClr val="FF0000"/>
                </a:solidFill>
              </a:rPr>
              <a:t>12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A093782-B8E3-72B2-5B35-8E09D9F2D3B1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1603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r-Cyrl-R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Креирати Стабло – Лист дијаграм од следеће популације: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pt-PT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78 77 56 75 32 53 58 4 55 2 64 54 46 40 72 64 36 </a:t>
            </a:r>
            <a:r>
              <a:rPr lang="pt-PT" sz="18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t-PT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52 58 62 76 12 26 54 32 17 49 65 57 37 71 34 37 39 61 68 10 21 18 11 76 24 63 63 34 11 20 22 70 49 62 27 76 42 49 61 65 60 32 30 24 64 72 12 54 43 </a:t>
            </a:r>
            <a:r>
              <a:rPr lang="pt-PT" sz="18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80</a:t>
            </a:r>
            <a:r>
              <a:rPr lang="pt-PT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62 </a:t>
            </a:r>
            <a:r>
              <a:rPr lang="pt-PT" sz="1800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t-PT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70 73 61 52 19 70 73 26 27 9</a:t>
            </a:r>
            <a:endParaRPr lang="en-US" sz="1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93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16318-9D23-40E0-ED86-663DFED62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8809"/>
            <a:ext cx="10515600" cy="1325563"/>
          </a:xfrm>
        </p:spPr>
        <p:txBody>
          <a:bodyPr/>
          <a:lstStyle/>
          <a:p>
            <a:r>
              <a:rPr lang="sr-Cyrl-RS" dirty="0"/>
              <a:t>Самостални задатак Д1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C1350-E762-FF76-DA41-4D0FC7D50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37793"/>
            <a:ext cx="10515600" cy="591207"/>
          </a:xfrm>
        </p:spPr>
        <p:txBody>
          <a:bodyPr>
            <a:normAutofit fontScale="77500" lnSpcReduction="20000"/>
          </a:bodyPr>
          <a:lstStyle/>
          <a:p>
            <a:r>
              <a:rPr lang="sr-Cyrl-RS" dirty="0"/>
              <a:t>Креирати дијаграм Стабло – Лист за одговарајући задатак са списка окаченог на сајту предмета за школску 202</a:t>
            </a:r>
            <a:r>
              <a:rPr lang="en-US" dirty="0"/>
              <a:t>6</a:t>
            </a:r>
            <a:r>
              <a:rPr lang="sr-Cyrl-RS" dirty="0"/>
              <a:t>/2</a:t>
            </a:r>
            <a:r>
              <a:rPr lang="en-US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665015494"/>
      </p:ext>
    </p:extLst>
  </p:cSld>
  <p:clrMapOvr>
    <a:masterClrMapping/>
  </p:clrMapOvr>
</p:sld>
</file>

<file path=ppt/theme/theme1.xml><?xml version="1.0" encoding="utf-8"?>
<a:theme xmlns:a="http://schemas.openxmlformats.org/drawingml/2006/main" name="ie 16 9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e 16 9" id="{576E9A8D-BB38-4D95-A36F-DF7C8086BD01}" vid="{49606A15-62B4-4A0C-88AF-796A0652F44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89_ie_template</Template>
  <TotalTime>6355</TotalTime>
  <Words>1599</Words>
  <Application>Microsoft Office PowerPoint</Application>
  <PresentationFormat>Widescreen</PresentationFormat>
  <Paragraphs>195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ie 16 9</vt:lpstr>
      <vt:lpstr>Инжењерска статистика -Вежба 1-</vt:lpstr>
      <vt:lpstr>Општа обавештења</vt:lpstr>
      <vt:lpstr>Важни датуми</vt:lpstr>
      <vt:lpstr>Задатак 1</vt:lpstr>
      <vt:lpstr>Задатак 1</vt:lpstr>
      <vt:lpstr>Задатак 1</vt:lpstr>
      <vt:lpstr>Задатак 1</vt:lpstr>
      <vt:lpstr>Задатак 2</vt:lpstr>
      <vt:lpstr>Задатак 2</vt:lpstr>
      <vt:lpstr>Задатак 3</vt:lpstr>
      <vt:lpstr>Задатак 3</vt:lpstr>
      <vt:lpstr>Самостални задатак Д1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INŽENJERSKI MENADŽMENT  I EKONOMIJA</dc:title>
  <dc:creator>Neda Papic</dc:creator>
  <cp:lastModifiedBy>Ermina</cp:lastModifiedBy>
  <cp:revision>44</cp:revision>
  <dcterms:created xsi:type="dcterms:W3CDTF">2022-03-26T13:03:08Z</dcterms:created>
  <dcterms:modified xsi:type="dcterms:W3CDTF">2026-10-18T13:03:19Z</dcterms:modified>
</cp:coreProperties>
</file>