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8"/>
  </p:notesMasterIdLst>
  <p:sldIdLst>
    <p:sldId id="256" r:id="rId2"/>
    <p:sldId id="257" r:id="rId3"/>
    <p:sldId id="258" r:id="rId4"/>
    <p:sldId id="259" r:id="rId5"/>
    <p:sldId id="260" r:id="rId6"/>
    <p:sldId id="262" r:id="rId7"/>
    <p:sldId id="264" r:id="rId8"/>
    <p:sldId id="266" r:id="rId9"/>
    <p:sldId id="267" r:id="rId10"/>
    <p:sldId id="269" r:id="rId11"/>
    <p:sldId id="271" r:id="rId12"/>
    <p:sldId id="272" r:id="rId13"/>
    <p:sldId id="273" r:id="rId14"/>
    <p:sldId id="274" r:id="rId15"/>
    <p:sldId id="275" r:id="rId16"/>
    <p:sldId id="277" r:id="rId17"/>
    <p:sldId id="278" r:id="rId18"/>
    <p:sldId id="279" r:id="rId19"/>
    <p:sldId id="280" r:id="rId20"/>
    <p:sldId id="281" r:id="rId21"/>
    <p:sldId id="282" r:id="rId22"/>
    <p:sldId id="283" r:id="rId23"/>
    <p:sldId id="284" r:id="rId24"/>
    <p:sldId id="285" r:id="rId25"/>
    <p:sldId id="286" r:id="rId26"/>
    <p:sldId id="287" r:id="rId27"/>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3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66" autoAdjust="0"/>
    <p:restoredTop sz="96296" autoAdjust="0"/>
  </p:normalViewPr>
  <p:slideViewPr>
    <p:cSldViewPr snapToGrid="0">
      <p:cViewPr varScale="1">
        <p:scale>
          <a:sx n="39" d="100"/>
          <a:sy n="39" d="100"/>
        </p:scale>
        <p:origin x="84" y="1632"/>
      </p:cViewPr>
      <p:guideLst>
        <p:guide orient="horz" pos="2160"/>
        <p:guide pos="3840"/>
      </p:guideLst>
    </p:cSldViewPr>
  </p:slideViewPr>
  <p:outlineViewPr>
    <p:cViewPr>
      <p:scale>
        <a:sx n="33" d="100"/>
        <a:sy n="33" d="100"/>
      </p:scale>
      <p:origin x="0" y="-62154"/>
    </p:cViewPr>
  </p:outlineViewPr>
  <p:notesTextViewPr>
    <p:cViewPr>
      <p:scale>
        <a:sx n="1" d="1"/>
        <a:sy n="1" d="1"/>
      </p:scale>
      <p:origin x="0" y="0"/>
    </p:cViewPr>
  </p:notesTextViewPr>
  <p:sorterViewPr>
    <p:cViewPr>
      <p:scale>
        <a:sx n="200" d="100"/>
        <a:sy n="200" d="100"/>
      </p:scale>
      <p:origin x="0" y="-175724"/>
    </p:cViewPr>
  </p:sorterViewPr>
  <p:notesViewPr>
    <p:cSldViewPr snapToGrid="0">
      <p:cViewPr varScale="1">
        <p:scale>
          <a:sx n="50" d="100"/>
          <a:sy n="50" d="100"/>
        </p:scale>
        <p:origin x="2708"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472633-5804-4CC4-B334-49480CD1F8F9}" type="datetimeFigureOut">
              <a:rPr lang="en-US" smtClean="0"/>
              <a:pPr/>
              <a:t>27-Aug-26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147A84-8E29-4011-8E23-5BAFF1D6ABED}" type="slidenum">
              <a:rPr lang="en-US" smtClean="0"/>
              <a:pPr/>
              <a:t>‹#›</a:t>
            </a:fld>
            <a:endParaRPr lang="en-US"/>
          </a:p>
        </p:txBody>
      </p:sp>
    </p:spTree>
    <p:extLst>
      <p:ext uri="{BB962C8B-B14F-4D97-AF65-F5344CB8AC3E}">
        <p14:creationId xmlns:p14="http://schemas.microsoft.com/office/powerpoint/2010/main" val="517855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r-Latn-R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r-Latn-RS"/>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3583666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2318975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r-Latn-R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477647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118797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r-Latn-R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1609323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5" name="Date Placeholder 4"/>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3395881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r-Latn-R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7" name="Date Placeholder 6"/>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1587474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Date Placeholder 2"/>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2330031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1170580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r-Latn-R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4039530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r-Latn-R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2850987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r-Latn-R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BD7E1A-EBE2-49BE-BEA5-E10F7078A60F}" type="slidenum">
              <a:rPr lang="sr-Latn-RS" smtClean="0"/>
              <a:pPr/>
              <a:t>‹#›</a:t>
            </a:fld>
            <a:endParaRPr lang="sr-Latn-RS"/>
          </a:p>
        </p:txBody>
      </p:sp>
      <p:pic>
        <p:nvPicPr>
          <p:cNvPr id="7" name="Picture 6"/>
          <p:cNvPicPr>
            <a:picLocks noChangeAspect="1"/>
          </p:cNvPicPr>
          <p:nvPr/>
        </p:nvPicPr>
        <p:blipFill rotWithShape="1">
          <a:blip r:embed="rId13" cstate="print">
            <a:extLst>
              <a:ext uri="{28A0092B-C50C-407E-A947-70E740481C1C}">
                <a14:useLocalDpi xmlns:a14="http://schemas.microsoft.com/office/drawing/2010/main" val="0"/>
              </a:ext>
            </a:extLst>
          </a:blip>
          <a:srcRect l="81212" b="85185"/>
          <a:stretch/>
        </p:blipFill>
        <p:spPr>
          <a:xfrm>
            <a:off x="10474036" y="0"/>
            <a:ext cx="1717964" cy="1016000"/>
          </a:xfrm>
          <a:prstGeom prst="rect">
            <a:avLst/>
          </a:prstGeom>
        </p:spPr>
      </p:pic>
      <p:pic>
        <p:nvPicPr>
          <p:cNvPr id="8" name="Picture 7"/>
          <p:cNvPicPr>
            <a:picLocks noChangeAspect="1"/>
          </p:cNvPicPr>
          <p:nvPr/>
        </p:nvPicPr>
        <p:blipFill rotWithShape="1">
          <a:blip r:embed="rId13" cstate="print">
            <a:extLst>
              <a:ext uri="{28A0092B-C50C-407E-A947-70E740481C1C}">
                <a14:useLocalDpi xmlns:a14="http://schemas.microsoft.com/office/drawing/2010/main" val="0"/>
              </a:ext>
            </a:extLst>
          </a:blip>
          <a:srcRect r="55960"/>
          <a:stretch/>
        </p:blipFill>
        <p:spPr>
          <a:xfrm>
            <a:off x="0" y="0"/>
            <a:ext cx="4027055" cy="6858000"/>
          </a:xfrm>
          <a:prstGeom prst="rect">
            <a:avLst/>
          </a:prstGeom>
        </p:spPr>
      </p:pic>
    </p:spTree>
    <p:extLst>
      <p:ext uri="{BB962C8B-B14F-4D97-AF65-F5344CB8AC3E}">
        <p14:creationId xmlns:p14="http://schemas.microsoft.com/office/powerpoint/2010/main" val="2833878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sz="3400" b="1">
                <a:solidFill>
                  <a:srgbClr val="000000"/>
                </a:solidFill>
                <a:latin typeface="Calibri"/>
              </a:rPr>
              <a:t>Menadžment informacioni sistemi (MIS)</a:t>
            </a:r>
          </a:p>
        </p:txBody>
      </p:sp>
      <p:sp>
        <p:nvSpPr>
          <p:cNvPr id="3" name="Subtitle 2"/>
          <p:cNvSpPr>
            <a:spLocks noGrp="1"/>
          </p:cNvSpPr>
          <p:nvPr>
            <p:ph type="subTitle" idx="1"/>
          </p:nvPr>
        </p:nvSpPr>
        <p:spPr/>
        <p:txBody>
          <a:bodyPr/>
          <a:lstStyle/>
          <a:p>
            <a:pPr algn="ctr"/>
            <a:r>
              <a:rPr sz="2300" b="0">
                <a:solidFill>
                  <a:srgbClr val="000000"/>
                </a:solidFill>
                <a:latin typeface="Calibri"/>
              </a:rPr>
              <a:t>Deveta lekcija</a:t>
            </a:r>
            <a:br/>
            <a:r>
              <a:rPr sz="2300" b="0">
                <a:solidFill>
                  <a:srgbClr val="000000"/>
                </a:solidFill>
                <a:latin typeface="Calibri"/>
              </a:rPr>
              <a:t>Prof. dr Mirjana Misita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12.4.1 Objašnjenje procesa</a:t>
            </a:r>
          </a:p>
        </p:txBody>
      </p:sp>
      <p:sp>
        <p:nvSpPr>
          <p:cNvPr id="3" name="Content Placeholder 2"/>
          <p:cNvSpPr>
            <a:spLocks noGrp="1"/>
          </p:cNvSpPr>
          <p:nvPr>
            <p:ph idx="1"/>
          </p:nvPr>
        </p:nvSpPr>
        <p:spPr/>
        <p:txBody>
          <a:bodyPr wrap="square" tIns="36576" bIns="27432">
            <a:normAutofit lnSpcReduction="10000"/>
          </a:bodyPr>
          <a:lstStyle/>
          <a:p>
            <a:pPr>
              <a:lnSpc>
                <a:spcPct val="108000"/>
              </a:lnSpc>
              <a:spcAft>
                <a:spcPts val="500"/>
              </a:spcAft>
            </a:pPr>
            <a:r>
              <a:rPr sz="2000" b="0">
                <a:solidFill>
                  <a:srgbClr val="000000"/>
                </a:solidFill>
                <a:latin typeface="Calibri"/>
              </a:rPr>
              <a:t>Faza „Interpretacije“ označava da algoritam nema unapred definisane oznake ili kategorije za podatke. On mora sam da otkrije kako da grupiše ili organizuje podatke na osnovu unutrašnjih obrazaca.</a:t>
            </a:r>
          </a:p>
          <a:p>
            <a:pPr>
              <a:lnSpc>
                <a:spcPct val="108000"/>
              </a:lnSpc>
              <a:spcAft>
                <a:spcPts val="500"/>
              </a:spcAft>
            </a:pPr>
            <a:r>
              <a:rPr sz="2000" b="0">
                <a:solidFill>
                  <a:srgbClr val="000000"/>
                </a:solidFill>
                <a:latin typeface="Calibri"/>
              </a:rPr>
              <a:t>Algoritam predstavlja srž procesa nenadgledanog učenja, koristeći tehnike poput klasterovanja, smanjenja dimenzionalnosti ili detekcije anomalija kako bi identifikovao obrasce i strukture u podacima.</a:t>
            </a:r>
          </a:p>
          <a:p>
            <a:pPr>
              <a:lnSpc>
                <a:spcPct val="108000"/>
              </a:lnSpc>
              <a:spcAft>
                <a:spcPts val="500"/>
              </a:spcAft>
            </a:pPr>
            <a:r>
              <a:rPr sz="2000" b="0">
                <a:solidFill>
                  <a:srgbClr val="000000"/>
                </a:solidFill>
                <a:latin typeface="Calibri"/>
              </a:rPr>
              <a:t>Faza obrade (Processing stage) prikazuje algoritam kako obrađuje podatke.</a:t>
            </a:r>
            <a:endParaRPr lang="en-US" sz="2000" b="0">
              <a:solidFill>
                <a:srgbClr val="000000"/>
              </a:solidFill>
              <a:latin typeface="Calibri"/>
            </a:endParaRPr>
          </a:p>
          <a:p>
            <a:pPr>
              <a:lnSpc>
                <a:spcPct val="108000"/>
              </a:lnSpc>
              <a:spcAft>
                <a:spcPts val="500"/>
              </a:spcAft>
            </a:pPr>
            <a:r>
              <a:rPr lang="en-US" sz="2000">
                <a:solidFill>
                  <a:srgbClr val="000000"/>
                </a:solidFill>
              </a:rPr>
              <a:t>Izlaz prikazuje rezultate procesa nenadgledanog učenja. U ovom slučaju, algoritam bi mogao grupisati životinje u klastere na osnovu njihovih vrsta (jabuke, banane, kruške).</a:t>
            </a:r>
          </a:p>
          <a:p>
            <a:pPr>
              <a:lnSpc>
                <a:spcPct val="108000"/>
              </a:lnSpc>
              <a:spcAft>
                <a:spcPts val="500"/>
              </a:spcAft>
            </a:pPr>
            <a:r>
              <a:rPr lang="en-US" sz="2000">
                <a:solidFill>
                  <a:srgbClr val="000000"/>
                </a:solidFill>
              </a:rPr>
              <a:t>Slika prikazuje skup voćaka – jabuke, banane, kruške – koji predstavljaju neobrađene podatke koje će algoritam nenadgledanog učenja obraditi.</a:t>
            </a:r>
          </a:p>
          <a:p>
            <a:pPr>
              <a:lnSpc>
                <a:spcPct val="108000"/>
              </a:lnSpc>
              <a:spcAft>
                <a:spcPts val="500"/>
              </a:spcAft>
            </a:pPr>
            <a:endParaRPr sz="2000" b="0">
              <a:solidFill>
                <a:srgbClr val="000000"/>
              </a:solidFill>
              <a:latin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12.4.2 Vrste algoritama nenadgledanog učenja</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Glavne tri vrste algoritama koji se koriste za nenadgledane skupove podataka su klasterovanje, učenje asocijativnih pravila i smanjenje dimenzionalnosti.</a:t>
            </a:r>
          </a:p>
          <a:p>
            <a:pPr>
              <a:lnSpc>
                <a:spcPct val="108000"/>
              </a:lnSpc>
              <a:spcAft>
                <a:spcPts val="500"/>
              </a:spcAft>
            </a:pPr>
            <a:r>
              <a:rPr sz="2000" b="0">
                <a:solidFill>
                  <a:srgbClr val="000000"/>
                </a:solidFill>
                <a:latin typeface="Calibri"/>
              </a:rPr>
              <a:t>Klasterovanje u nenadgledanom mašinskom učenju predstavlja proces grupisanja neoznačenih podataka u klastere na osnovu njihovih sličnosti.</a:t>
            </a:r>
          </a:p>
          <a:p>
            <a:pPr>
              <a:lnSpc>
                <a:spcPct val="108000"/>
              </a:lnSpc>
              <a:spcAft>
                <a:spcPts val="500"/>
              </a:spcAft>
            </a:pPr>
            <a:r>
              <a:rPr sz="2000" b="0">
                <a:solidFill>
                  <a:srgbClr val="000000"/>
                </a:solidFill>
                <a:latin typeface="Calibri"/>
              </a:rPr>
              <a:t>Učenje asocijativnih pravila, poznato i kao rudarenje asocijativnih pravila, predstavlja čestu tehniku u nenadgledanom mašinskom učenju za otkrivanje veza između podataka. Ova tehnika se zasniva na pravilima i pomaže u pronalaženju korisnih odnosa između parametara u velikim skupovima podataka.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b="1">
                <a:solidFill>
                  <a:srgbClr val="000000"/>
                </a:solidFill>
                <a:latin typeface="Calibri"/>
              </a:rPr>
              <a:t>12.4.2 Vrste algoritama nenadgledanog učenja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Smanjenje dimenzionalnosti je proces smanjenja broja karakteristika (feature-a) u skupu podataka uz očuvanje što većeg dela informacija. Ova tehnika je korisna za poboljšanje performansi mašinskih algoritama i vizualizaciju podataka.</a:t>
            </a:r>
          </a:p>
          <a:p>
            <a:pPr>
              <a:lnSpc>
                <a:spcPct val="108000"/>
              </a:lnSpc>
              <a:spcAft>
                <a:spcPts val="500"/>
              </a:spcAft>
            </a:pPr>
            <a:r>
              <a:rPr sz="2000" b="0">
                <a:solidFill>
                  <a:srgbClr val="000000"/>
                </a:solidFill>
                <a:latin typeface="Calibri"/>
              </a:rPr>
              <a:t>Na primer, zamislimo skup podataka sa 100 karakteristika o studentima (visina, težina, ocene itd.). Da bismo se fokusirali na ključne osobine, možemo ga smanjiti na samo 2 karakteristike – visinu i ocene – čime olakšavamo analizu i vizualizaciju podataka.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12.5 Učenje putem pojačanja</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Učenje putem pojačanja (Reinforcement Learning – RL) je grana mašinskog učenja koja se fokusira na to kako agenti mogu učiti donošenje odluka kroz metod pokušaja i greške, s ciljem maksimizacije ukupne nagrade. RL omogućava mašinama da uče interakcijom sa okruženjem i primanjem povratnih informacija zasnovanih na njihovim akcijama. Ove povratne informacije dolaze u obliku nagrada ili kazni.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12.5 Učenje putem pojačanja</a:t>
            </a:r>
          </a:p>
        </p:txBody>
      </p:sp>
      <p:pic>
        <p:nvPicPr>
          <p:cNvPr id="3" name="Picture 2" descr="Deveta lekcija_image_3.png"/>
          <p:cNvPicPr>
            <a:picLocks noChangeAspect="1"/>
          </p:cNvPicPr>
          <p:nvPr/>
        </p:nvPicPr>
        <p:blipFill>
          <a:blip r:embed="rId2"/>
          <a:stretch>
            <a:fillRect/>
          </a:stretch>
        </p:blipFill>
        <p:spPr>
          <a:xfrm>
            <a:off x="2435123" y="1847088"/>
            <a:ext cx="7336993" cy="4069080"/>
          </a:xfrm>
          <a:prstGeom prst="rect">
            <a:avLst/>
          </a:prstGeom>
        </p:spPr>
      </p:pic>
      <p:sp>
        <p:nvSpPr>
          <p:cNvPr id="5" name="Content Placeholder 2">
            <a:extLst>
              <a:ext uri="{FF2B5EF4-FFF2-40B4-BE49-F238E27FC236}">
                <a16:creationId xmlns:a16="http://schemas.microsoft.com/office/drawing/2014/main" id="{E015F40E-7A7F-4E71-81C4-1AA707148661}"/>
              </a:ext>
            </a:extLst>
          </p:cNvPr>
          <p:cNvSpPr txBox="1">
            <a:spLocks/>
          </p:cNvSpPr>
          <p:nvPr/>
        </p:nvSpPr>
        <p:spPr>
          <a:xfrm>
            <a:off x="2785533" y="5916168"/>
            <a:ext cx="7797800" cy="512551"/>
          </a:xfrm>
          <a:prstGeom prst="rect">
            <a:avLst/>
          </a:prstGeom>
        </p:spPr>
        <p:txBody>
          <a:bodyPr wrap="square" tIns="36576" bIns="27432"/>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8000"/>
              </a:lnSpc>
              <a:spcAft>
                <a:spcPts val="500"/>
              </a:spcAft>
              <a:buNone/>
            </a:pPr>
            <a:r>
              <a:rPr lang="en-US" sz="2000">
                <a:solidFill>
                  <a:srgbClr val="000000"/>
                </a:solidFill>
                <a:latin typeface="Calibri"/>
              </a:rPr>
              <a:t>Slika 11.3 — Interakcija agenta i okruženja kod učenja putem pojačanja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12.5 Učenje putem pojačanja</a:t>
            </a:r>
          </a:p>
        </p:txBody>
      </p:sp>
      <p:sp>
        <p:nvSpPr>
          <p:cNvPr id="3" name="Content Placeholder 2"/>
          <p:cNvSpPr>
            <a:spLocks noGrp="1"/>
          </p:cNvSpPr>
          <p:nvPr>
            <p:ph idx="1"/>
          </p:nvPr>
        </p:nvSpPr>
        <p:spPr/>
        <p:txBody>
          <a:bodyPr wrap="square" tIns="36576" bIns="27432"/>
          <a:lstStyle/>
          <a:p>
            <a:pPr marL="0" indent="0">
              <a:lnSpc>
                <a:spcPct val="108000"/>
              </a:lnSpc>
              <a:spcAft>
                <a:spcPts val="500"/>
              </a:spcAft>
              <a:buNone/>
            </a:pPr>
            <a:r>
              <a:rPr sz="2000" b="0">
                <a:solidFill>
                  <a:srgbClr val="000000"/>
                </a:solidFill>
                <a:latin typeface="Calibri"/>
              </a:rPr>
              <a:t>Učenje putem pojačanja se zasniva na ideji da agent (učenik ili donosilac odluka) komunicira sa okruženjem kako bi postigao određeni cilj. Agent izvodi akcije i prima povratne informacije kako bi optimizovao svoje donošenje odluka tokom vremena.</a:t>
            </a:r>
          </a:p>
          <a:p>
            <a:pPr>
              <a:lnSpc>
                <a:spcPct val="108000"/>
              </a:lnSpc>
              <a:spcAft>
                <a:spcPts val="500"/>
              </a:spcAft>
            </a:pPr>
            <a:r>
              <a:rPr sz="2000" b="1">
                <a:solidFill>
                  <a:srgbClr val="000000"/>
                </a:solidFill>
                <a:latin typeface="Calibri"/>
              </a:rPr>
              <a:t>Agent:</a:t>
            </a:r>
            <a:r>
              <a:rPr sz="2000" b="0">
                <a:solidFill>
                  <a:srgbClr val="000000"/>
                </a:solidFill>
                <a:latin typeface="Calibri"/>
              </a:rPr>
              <a:t> donosilac odluka koji izvodi akcije.</a:t>
            </a:r>
          </a:p>
          <a:p>
            <a:pPr>
              <a:lnSpc>
                <a:spcPct val="108000"/>
              </a:lnSpc>
              <a:spcAft>
                <a:spcPts val="500"/>
              </a:spcAft>
            </a:pPr>
            <a:r>
              <a:rPr sz="2000" b="1">
                <a:solidFill>
                  <a:srgbClr val="000000"/>
                </a:solidFill>
                <a:latin typeface="Calibri"/>
              </a:rPr>
              <a:t>Okruženje</a:t>
            </a:r>
            <a:r>
              <a:rPr sz="2000" b="0">
                <a:solidFill>
                  <a:srgbClr val="000000"/>
                </a:solidFill>
                <a:latin typeface="Calibri"/>
              </a:rPr>
              <a:t>: svet ili sistem u kojem agent deluje.</a:t>
            </a:r>
          </a:p>
          <a:p>
            <a:pPr>
              <a:lnSpc>
                <a:spcPct val="108000"/>
              </a:lnSpc>
              <a:spcAft>
                <a:spcPts val="500"/>
              </a:spcAft>
            </a:pPr>
            <a:r>
              <a:rPr sz="2000" b="1">
                <a:solidFill>
                  <a:srgbClr val="000000"/>
                </a:solidFill>
                <a:latin typeface="Calibri"/>
              </a:rPr>
              <a:t>Stanje: </a:t>
            </a:r>
            <a:r>
              <a:rPr sz="2000" b="0">
                <a:solidFill>
                  <a:srgbClr val="000000"/>
                </a:solidFill>
                <a:latin typeface="Calibri"/>
              </a:rPr>
              <a:t>situacija ili uslov u kojem se agent trenutno nalazi.</a:t>
            </a:r>
          </a:p>
          <a:p>
            <a:pPr>
              <a:lnSpc>
                <a:spcPct val="108000"/>
              </a:lnSpc>
              <a:spcAft>
                <a:spcPts val="500"/>
              </a:spcAft>
            </a:pPr>
            <a:r>
              <a:rPr sz="2000" b="1">
                <a:solidFill>
                  <a:srgbClr val="000000"/>
                </a:solidFill>
                <a:latin typeface="Calibri"/>
              </a:rPr>
              <a:t>Akcija: </a:t>
            </a:r>
            <a:r>
              <a:rPr sz="2000" b="0">
                <a:solidFill>
                  <a:srgbClr val="000000"/>
                </a:solidFill>
                <a:latin typeface="Calibri"/>
              </a:rPr>
              <a:t>mogući potezi ili odluke koje agent može doneti.</a:t>
            </a:r>
          </a:p>
          <a:p>
            <a:pPr>
              <a:lnSpc>
                <a:spcPct val="108000"/>
              </a:lnSpc>
              <a:spcAft>
                <a:spcPts val="500"/>
              </a:spcAft>
            </a:pPr>
            <a:r>
              <a:rPr sz="2000" b="1">
                <a:solidFill>
                  <a:srgbClr val="000000"/>
                </a:solidFill>
                <a:latin typeface="Calibri"/>
              </a:rPr>
              <a:t>Nagrada: </a:t>
            </a:r>
            <a:r>
              <a:rPr sz="2000" b="0">
                <a:solidFill>
                  <a:srgbClr val="000000"/>
                </a:solidFill>
                <a:latin typeface="Calibri"/>
              </a:rPr>
              <a:t>povratna informacija iz okruženja na osnovu agentove akcije.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12.6 Čišćenje podataka</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Čišćenje podataka je ključan korak u procesu mašinskog učenja, jer podrazumeva identifikaciju i uklanjanje nedostajućih, dupliranih ili irelevantnih podataka. Cilj ovog procesa je osigurati da podaci budu tačni, dosledni i bez grešaka, jer sirovi podaci često sadrže šum, nedostatke i nedoslednosti koje mogu negativno uticati na tačnost modela i pouzdanost dobijenih uvida.</a:t>
            </a:r>
          </a:p>
          <a:p>
            <a:pPr>
              <a:lnSpc>
                <a:spcPct val="108000"/>
              </a:lnSpc>
              <a:spcAft>
                <a:spcPts val="500"/>
              </a:spcAft>
            </a:pPr>
            <a:r>
              <a:rPr sz="2000" b="0">
                <a:solidFill>
                  <a:srgbClr val="000000"/>
                </a:solidFill>
                <a:latin typeface="Calibri"/>
              </a:rPr>
              <a:t>Profesionalni naučnici za podatke ulažu značajan deo vremena u čišćenje podataka. Proces započinje detaljnim razumevanjem podataka i njihove strukture kako bi se identifikovali problemi poput nedostajućih vrednosti, duplikata i odstupanja.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12.6.1 Koraci u čišćenju podataka</a:t>
            </a:r>
          </a:p>
        </p:txBody>
      </p:sp>
      <p:sp>
        <p:nvSpPr>
          <p:cNvPr id="3" name="Content Placeholder 2"/>
          <p:cNvSpPr>
            <a:spLocks noGrp="1"/>
          </p:cNvSpPr>
          <p:nvPr>
            <p:ph idx="1"/>
          </p:nvPr>
        </p:nvSpPr>
        <p:spPr/>
        <p:txBody>
          <a:bodyPr wrap="square" tIns="36576" bIns="27432"/>
          <a:lstStyle/>
          <a:p>
            <a:pPr marL="0" indent="0">
              <a:lnSpc>
                <a:spcPct val="108000"/>
              </a:lnSpc>
              <a:spcAft>
                <a:spcPts val="500"/>
              </a:spcAft>
              <a:buNone/>
            </a:pPr>
            <a:r>
              <a:rPr sz="2000" b="1">
                <a:solidFill>
                  <a:srgbClr val="000000"/>
                </a:solidFill>
                <a:latin typeface="Calibri"/>
              </a:rPr>
              <a:t>Uklanjanje neželjenih zapisa</a:t>
            </a:r>
          </a:p>
          <a:p>
            <a:pPr>
              <a:lnSpc>
                <a:spcPct val="108000"/>
              </a:lnSpc>
              <a:spcAft>
                <a:spcPts val="500"/>
              </a:spcAft>
            </a:pPr>
            <a:r>
              <a:rPr sz="2000" b="0">
                <a:solidFill>
                  <a:srgbClr val="000000"/>
                </a:solidFill>
                <a:latin typeface="Calibri"/>
              </a:rPr>
              <a:t>Identifikacija i uklanjanje irelevantnih ili redundantnih podataka.</a:t>
            </a:r>
          </a:p>
          <a:p>
            <a:pPr>
              <a:lnSpc>
                <a:spcPct val="108000"/>
              </a:lnSpc>
              <a:spcAft>
                <a:spcPts val="500"/>
              </a:spcAft>
            </a:pPr>
            <a:r>
              <a:rPr sz="2000" b="0">
                <a:solidFill>
                  <a:srgbClr val="000000"/>
                </a:solidFill>
                <a:latin typeface="Calibri"/>
              </a:rPr>
              <a:t>Eliminacija dupliranih zapisa i podataka koji ne doprinose analizi ili predikcijama.</a:t>
            </a:r>
          </a:p>
          <a:p>
            <a:pPr>
              <a:lnSpc>
                <a:spcPct val="108000"/>
              </a:lnSpc>
              <a:spcAft>
                <a:spcPts val="500"/>
              </a:spcAft>
            </a:pPr>
            <a:r>
              <a:rPr sz="2000" b="0">
                <a:solidFill>
                  <a:srgbClr val="000000"/>
                </a:solidFill>
                <a:latin typeface="Calibri"/>
              </a:rPr>
              <a:t>Smanjenje šuma u podacima kako bi se poboljšao kvalitet skupa podataka.</a:t>
            </a:r>
          </a:p>
          <a:p>
            <a:pPr marL="0" indent="0">
              <a:lnSpc>
                <a:spcPct val="108000"/>
              </a:lnSpc>
              <a:spcAft>
                <a:spcPts val="500"/>
              </a:spcAft>
              <a:buNone/>
            </a:pPr>
            <a:r>
              <a:rPr sz="2000" b="1">
                <a:solidFill>
                  <a:srgbClr val="000000"/>
                </a:solidFill>
                <a:latin typeface="Calibri"/>
              </a:rPr>
              <a:t>Ispravljanje strukturnih grešaka</a:t>
            </a:r>
          </a:p>
          <a:p>
            <a:pPr>
              <a:lnSpc>
                <a:spcPct val="108000"/>
              </a:lnSpc>
              <a:spcAft>
                <a:spcPts val="500"/>
              </a:spcAft>
            </a:pPr>
            <a:r>
              <a:rPr sz="2000" b="0">
                <a:solidFill>
                  <a:srgbClr val="000000"/>
                </a:solidFill>
                <a:latin typeface="Calibri"/>
              </a:rPr>
              <a:t>Ujednačavanje formata podataka i tipova varijabli.</a:t>
            </a:r>
          </a:p>
          <a:p>
            <a:pPr>
              <a:lnSpc>
                <a:spcPct val="108000"/>
              </a:lnSpc>
              <a:spcAft>
                <a:spcPts val="500"/>
              </a:spcAft>
            </a:pPr>
            <a:r>
              <a:rPr sz="2000" b="0">
                <a:solidFill>
                  <a:srgbClr val="000000"/>
                </a:solidFill>
                <a:latin typeface="Calibri"/>
              </a:rPr>
              <a:t>Standardizacija podataka kako bi se osigurala konzistentnost i kompatibilnost.</a:t>
            </a:r>
          </a:p>
          <a:p>
            <a:pPr marL="0" indent="0">
              <a:lnSpc>
                <a:spcPct val="108000"/>
              </a:lnSpc>
              <a:spcAft>
                <a:spcPts val="500"/>
              </a:spcAft>
              <a:buNone/>
            </a:pPr>
            <a:r>
              <a:rPr sz="2000" b="1">
                <a:solidFill>
                  <a:srgbClr val="000000"/>
                </a:solidFill>
                <a:latin typeface="Calibri"/>
              </a:rPr>
              <a:t>Upravljanje odstupanjima (outliers)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12.6.1 Koraci u čišćenju podataka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Identifikacija ekstremnih vrednosti koje značajno odstupaju od proseka.</a:t>
            </a:r>
          </a:p>
          <a:p>
            <a:pPr>
              <a:lnSpc>
                <a:spcPct val="108000"/>
              </a:lnSpc>
              <a:spcAft>
                <a:spcPts val="500"/>
              </a:spcAft>
            </a:pPr>
            <a:r>
              <a:rPr sz="2000" b="0">
                <a:solidFill>
                  <a:srgbClr val="000000"/>
                </a:solidFill>
                <a:latin typeface="Calibri"/>
              </a:rPr>
              <a:t>Procena uticaja odstupanja na analizu i donošenje odluke da li ih ukloniti ili transformisati.</a:t>
            </a:r>
          </a:p>
          <a:p>
            <a:pPr marL="0" indent="0">
              <a:lnSpc>
                <a:spcPct val="108000"/>
              </a:lnSpc>
              <a:spcAft>
                <a:spcPts val="500"/>
              </a:spcAft>
              <a:buNone/>
            </a:pPr>
            <a:r>
              <a:rPr sz="2000" b="1">
                <a:solidFill>
                  <a:srgbClr val="000000"/>
                </a:solidFill>
                <a:latin typeface="Calibri"/>
              </a:rPr>
              <a:t>Rukovanje nedostajućim podacima</a:t>
            </a:r>
          </a:p>
          <a:p>
            <a:pPr>
              <a:lnSpc>
                <a:spcPct val="108000"/>
              </a:lnSpc>
              <a:spcAft>
                <a:spcPts val="500"/>
              </a:spcAft>
            </a:pPr>
            <a:r>
              <a:rPr sz="2000" b="0">
                <a:solidFill>
                  <a:srgbClr val="000000"/>
                </a:solidFill>
                <a:latin typeface="Calibri"/>
              </a:rPr>
              <a:t>Popunjavanje nedostajućih vrednosti pomoću statističkih metoda (npr. srednja vrednost, medijana).</a:t>
            </a:r>
          </a:p>
          <a:p>
            <a:pPr>
              <a:lnSpc>
                <a:spcPct val="108000"/>
              </a:lnSpc>
              <a:spcAft>
                <a:spcPts val="500"/>
              </a:spcAft>
            </a:pPr>
            <a:r>
              <a:rPr sz="2000" b="0">
                <a:solidFill>
                  <a:srgbClr val="000000"/>
                </a:solidFill>
                <a:latin typeface="Calibri"/>
              </a:rPr>
              <a:t>Uklanjanje zapisa sa previše nedostajućih vrednosti.</a:t>
            </a:r>
          </a:p>
          <a:p>
            <a:pPr>
              <a:lnSpc>
                <a:spcPct val="108000"/>
              </a:lnSpc>
              <a:spcAft>
                <a:spcPts val="500"/>
              </a:spcAft>
            </a:pPr>
            <a:r>
              <a:rPr sz="2000" b="0">
                <a:solidFill>
                  <a:srgbClr val="000000"/>
                </a:solidFill>
                <a:latin typeface="Calibri"/>
              </a:rPr>
              <a:t>Korišćenje naprednih metoda imputacije kako bi se očuvao integritet podataka.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12.7 Skaliranje podataka</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Skaliranje karakteristika je tehnika standardizacije nezavisnih varijabli u podacima. Ovaj proces se primenjuje tokom predprocesiranja podataka kako bi se upravljalo vrednostima koje značajno variraju. Ako se skaliranje ne obavi, mašinski algoritmi mogu tretirati veće vrednosti kao dominantne u odnosu na manje vrednosti, bez obzira na njihove stvarne jedinice.</a:t>
            </a:r>
          </a:p>
          <a:p>
            <a:pPr>
              <a:lnSpc>
                <a:spcPct val="108000"/>
              </a:lnSpc>
              <a:spcAft>
                <a:spcPts val="500"/>
              </a:spcAft>
            </a:pPr>
            <a:r>
              <a:rPr sz="2000" b="0">
                <a:solidFill>
                  <a:srgbClr val="000000"/>
                </a:solidFill>
                <a:latin typeface="Calibri"/>
              </a:rPr>
              <a:t>Na primer, algoritam može smatrati da su 10 m i 10 cm iste veličine ako skaliranje nije primenjeno.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12.1 Definicija</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Mašinsko učenje (Machine Learning – ML) je naučna disciplina koja se bavi razvojem algoritama i modela sposobnih da analiziraju i interpretiraju podatke na osnovu iskustva.</a:t>
            </a:r>
          </a:p>
          <a:p>
            <a:pPr>
              <a:lnSpc>
                <a:spcPct val="108000"/>
              </a:lnSpc>
              <a:spcAft>
                <a:spcPts val="500"/>
              </a:spcAft>
            </a:pPr>
            <a:r>
              <a:rPr sz="2000" b="0">
                <a:solidFill>
                  <a:srgbClr val="000000"/>
                </a:solidFill>
                <a:latin typeface="Calibri"/>
              </a:rPr>
              <a:t>Mašinsko učenje se zasniva na teoriji statistike, optimizacije, teorije informacija i linearne algebre. Cilj je identifikacija obrazaca i donošenje zaključaka bez eksplicitnog programiranja pravila.</a:t>
            </a:r>
          </a:p>
          <a:p>
            <a:pPr>
              <a:lnSpc>
                <a:spcPct val="108000"/>
              </a:lnSpc>
              <a:spcAft>
                <a:spcPts val="500"/>
              </a:spcAft>
            </a:pPr>
            <a:r>
              <a:rPr sz="2000" b="0">
                <a:solidFill>
                  <a:srgbClr val="000000"/>
                </a:solidFill>
                <a:latin typeface="Calibri"/>
              </a:rPr>
              <a:t>Mašinsko učenje je podskup veštačke inteligencije (AI) koji omogućava računarima da uče iz podataka i donose predikcije bez eksplicitnog programiranja.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12.8 Tipovi algoritama nadgledanog mašinskog učenja</a:t>
            </a:r>
          </a:p>
        </p:txBody>
      </p:sp>
      <p:sp>
        <p:nvSpPr>
          <p:cNvPr id="3" name="Content Placeholder 2"/>
          <p:cNvSpPr>
            <a:spLocks noGrp="1"/>
          </p:cNvSpPr>
          <p:nvPr>
            <p:ph idx="1"/>
          </p:nvPr>
        </p:nvSpPr>
        <p:spPr/>
        <p:txBody>
          <a:bodyPr wrap="square" tIns="36576" bIns="27432"/>
          <a:lstStyle/>
          <a:p>
            <a:pPr marL="0" indent="0">
              <a:lnSpc>
                <a:spcPct val="108000"/>
              </a:lnSpc>
              <a:spcAft>
                <a:spcPts val="500"/>
              </a:spcAft>
              <a:buNone/>
            </a:pPr>
            <a:r>
              <a:rPr sz="2000" b="0">
                <a:solidFill>
                  <a:srgbClr val="000000"/>
                </a:solidFill>
                <a:latin typeface="Calibri"/>
              </a:rPr>
              <a:t>Nadgledano učenje može se dalje podeliti na nekoliko različitih tipova, od kojih svaki ima svoje jedinstvene karakteristike i primene. Slede neki od najčešćih algoritama nadgledanog učenja:</a:t>
            </a:r>
          </a:p>
          <a:p>
            <a:pPr>
              <a:lnSpc>
                <a:spcPct val="108000"/>
              </a:lnSpc>
              <a:spcAft>
                <a:spcPts val="500"/>
              </a:spcAft>
            </a:pPr>
            <a:r>
              <a:rPr sz="2000" b="0">
                <a:solidFill>
                  <a:srgbClr val="000000"/>
                </a:solidFill>
                <a:latin typeface="Calibri"/>
              </a:rPr>
              <a:t>Linearna regresija: linearna regresija je algoritam regresije u nadgledanom učenju koji se koristi za predviđanje kontinuirane izlazne vrednosti. To je jedan od najjednostavnijih i najčešće korišćenih algoritama u nadgledanom učenju.</a:t>
            </a:r>
          </a:p>
          <a:p>
            <a:pPr>
              <a:lnSpc>
                <a:spcPct val="108000"/>
              </a:lnSpc>
              <a:spcAft>
                <a:spcPts val="500"/>
              </a:spcAft>
            </a:pPr>
            <a:r>
              <a:rPr sz="2000" b="0">
                <a:solidFill>
                  <a:srgbClr val="000000"/>
                </a:solidFill>
                <a:latin typeface="Calibri"/>
              </a:rPr>
              <a:t>Logistička regresija: logistička regresija je algoritam klasifikacije u nadgledanom učenju koji se koristi za predviđanje binarne izlazne promenljive.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b="1">
                <a:solidFill>
                  <a:srgbClr val="000000"/>
                </a:solidFill>
                <a:latin typeface="Calibri"/>
              </a:rPr>
              <a:t>12.8 Tipovi algoritama nadgledanog mašinskog učenja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Odlučujuća stabla (Decision Trees): odlučujuće stablo je struktura nalik stablu koja se koristi za modelovanje odluka i njihovih mogućih posledica. Svaki unutrašnji čvor stabla predstavlja odluku, dok svaki list predstavlja mogući ishod.</a:t>
            </a:r>
          </a:p>
          <a:p>
            <a:pPr>
              <a:lnSpc>
                <a:spcPct val="108000"/>
              </a:lnSpc>
              <a:spcAft>
                <a:spcPts val="500"/>
              </a:spcAft>
            </a:pPr>
            <a:r>
              <a:rPr sz="2000" b="0">
                <a:solidFill>
                  <a:srgbClr val="000000"/>
                </a:solidFill>
                <a:latin typeface="Calibri"/>
              </a:rPr>
              <a:t>Random Forest: Random Forest se sastoji od više stabala odlučivanja koja zajedno donose predikcije. Svako stablo u šumi se trenira na različitim podskupovima ulaznih karakteristika i podataka. Konačna predikcija se donosi agregacijom predikcija svih stabala u šumi.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b="1">
                <a:solidFill>
                  <a:srgbClr val="000000"/>
                </a:solidFill>
                <a:latin typeface="Calibri"/>
              </a:rPr>
              <a:t>12.8 Tipovi algoritama nadgledanog mašinskog učenja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Mašine potpornih vektora (SVM – Support Vector Machine): SVM algoritam kreira hiper-ravan koji razdvaja n-dimenzioni prostor u klase i identifikuje ispravnu kategoriju novih tačaka podataka. Ekstremni slučajevi koji pomažu u kreiranju hiper-ravna nazivaju se vektori potpore, odakle potiče naziv algoritma.</a:t>
            </a:r>
          </a:p>
          <a:p>
            <a:pPr>
              <a:lnSpc>
                <a:spcPct val="108000"/>
              </a:lnSpc>
              <a:spcAft>
                <a:spcPts val="500"/>
              </a:spcAft>
            </a:pPr>
            <a:r>
              <a:rPr sz="2000" b="0">
                <a:solidFill>
                  <a:srgbClr val="000000"/>
                </a:solidFill>
                <a:latin typeface="Calibri"/>
              </a:rPr>
              <a:t>K-najbližih suseda (KNN – K-Nearest Neighbors): KNN funkcioniše tako što pronalazi k primera iz trening skupa koji su najbliži unetom podatku, a zatim predviđa klasu ili vrednost na osnovu većinske klase ili prosečne vrednosti tih suseda. Performanse KNN-a mogu zavisiti od izbora k i metrika rastojanja koje se koriste za merenje blizine.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b="1">
                <a:solidFill>
                  <a:srgbClr val="000000"/>
                </a:solidFill>
                <a:latin typeface="Calibri"/>
              </a:rPr>
              <a:t>12.8 Tipovi algoritama nadgledanog mašinskog učenja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Gradient Boosting: Gradient Boosting kombinuje slabe učenike, poput stabala odlučivanja, kako bi kreirao snažan model. Iterativno gradi nove modele koji koriguju greške prethodnih.</a:t>
            </a:r>
          </a:p>
          <a:p>
            <a:pPr>
              <a:lnSpc>
                <a:spcPct val="108000"/>
              </a:lnSpc>
              <a:spcAft>
                <a:spcPts val="500"/>
              </a:spcAft>
            </a:pPr>
            <a:r>
              <a:rPr sz="2000" b="0">
                <a:solidFill>
                  <a:srgbClr val="000000"/>
                </a:solidFill>
                <a:latin typeface="Calibri"/>
              </a:rPr>
              <a:t>Naivni Bayesov algoritam (Naive Bayes): Naivni Bayes je algoritam nadgledanog učenja zasnovan na primeni Bayesove teoreme uz „naivnu“ pretpostavku da su karakteristike međusobno nezavisne u odnosu na klasu.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12.9 Prednosti i nedostaci nadgledanog učenja</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Snaga nadgledanog učenja leži u njegovoj sposobnosti da precizno predviđa obrasce i donosi odluke zasnovane na podacima u različitim primenama. Slede neke od prednosti nadgledanog učenja:</a:t>
            </a:r>
          </a:p>
          <a:p>
            <a:pPr>
              <a:lnSpc>
                <a:spcPct val="108000"/>
              </a:lnSpc>
              <a:spcAft>
                <a:spcPts val="500"/>
              </a:spcAft>
            </a:pPr>
            <a:r>
              <a:rPr sz="2000" b="0">
                <a:solidFill>
                  <a:srgbClr val="000000"/>
                </a:solidFill>
                <a:latin typeface="Calibri"/>
              </a:rPr>
              <a:t>Nadgledano učenje se ističe u preciznom predviđanju obrazaca i donošenju odluka zasnovanih na podacima.</a:t>
            </a:r>
          </a:p>
          <a:p>
            <a:pPr>
              <a:lnSpc>
                <a:spcPct val="108000"/>
              </a:lnSpc>
              <a:spcAft>
                <a:spcPts val="500"/>
              </a:spcAft>
            </a:pPr>
            <a:r>
              <a:rPr sz="2000" b="0">
                <a:solidFill>
                  <a:srgbClr val="000000"/>
                </a:solidFill>
                <a:latin typeface="Calibri"/>
              </a:rPr>
              <a:t>Obeleženi trening podaci su ključni za omogućavanje modelima nadgledanog učenja da efikasno nauče odnose između ulaza i izlaza.</a:t>
            </a:r>
          </a:p>
          <a:p>
            <a:pPr>
              <a:lnSpc>
                <a:spcPct val="108000"/>
              </a:lnSpc>
              <a:spcAft>
                <a:spcPts val="500"/>
              </a:spcAft>
            </a:pPr>
            <a:r>
              <a:rPr sz="2000" b="0">
                <a:solidFill>
                  <a:srgbClr val="000000"/>
                </a:solidFill>
                <a:latin typeface="Calibri"/>
              </a:rPr>
              <a:t>Nadgledano mašinsko učenje obuhvata zadatke kao što su klasifikacija i regresija.</a:t>
            </a:r>
          </a:p>
          <a:p>
            <a:pPr>
              <a:lnSpc>
                <a:spcPct val="108000"/>
              </a:lnSpc>
              <a:spcAft>
                <a:spcPts val="500"/>
              </a:spcAft>
            </a:pPr>
            <a:r>
              <a:rPr sz="2000" b="0">
                <a:solidFill>
                  <a:srgbClr val="000000"/>
                </a:solidFill>
                <a:latin typeface="Calibri"/>
              </a:rPr>
              <a:t>Primene uključuju složene probleme poput prepoznavanja slika i obrade prirodnog jezika.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b="1">
                <a:solidFill>
                  <a:srgbClr val="000000"/>
                </a:solidFill>
                <a:latin typeface="Calibri"/>
              </a:rPr>
              <a:t>12.9 Prednosti i nedostaci nadgledanog učenja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Utvrđene metrike evaluacije (tačnost, preciznost, odziv, F1-score) su ključne za procenu performansi modela nadgledanog učenja.</a:t>
            </a:r>
          </a:p>
          <a:p>
            <a:pPr>
              <a:lnSpc>
                <a:spcPct val="108000"/>
              </a:lnSpc>
              <a:spcAft>
                <a:spcPts val="500"/>
              </a:spcAft>
            </a:pPr>
            <a:r>
              <a:rPr sz="2000" b="0">
                <a:solidFill>
                  <a:srgbClr val="000000"/>
                </a:solidFill>
                <a:latin typeface="Calibri"/>
              </a:rPr>
              <a:t>Prednosti nadgledanog učenja uključuju kreiranje složenih modela za precizna predviđanja na novim podacima.</a:t>
            </a:r>
          </a:p>
          <a:p>
            <a:pPr>
              <a:lnSpc>
                <a:spcPct val="108000"/>
              </a:lnSpc>
              <a:spcAft>
                <a:spcPts val="500"/>
              </a:spcAft>
            </a:pPr>
            <a:r>
              <a:rPr sz="2000" b="0">
                <a:solidFill>
                  <a:srgbClr val="000000"/>
                </a:solidFill>
                <a:latin typeface="Calibri"/>
              </a:rPr>
              <a:t>Nadgledano učenje zahteva značajnu količinu označenih trening podataka, a njegova efikasnost zavisi od kvaliteta i reprezentativnosti podataka.</a:t>
            </a:r>
          </a:p>
          <a:p>
            <a:pPr>
              <a:lnSpc>
                <a:spcPct val="108000"/>
              </a:lnSpc>
              <a:spcAft>
                <a:spcPts val="500"/>
              </a:spcAft>
            </a:pPr>
            <a:r>
              <a:rPr sz="2000" b="0">
                <a:solidFill>
                  <a:srgbClr val="000000"/>
                </a:solidFill>
                <a:latin typeface="Calibri"/>
              </a:rPr>
              <a:t>Uprkos prednostima metoda nadgledanog učenja, postoje značajni nedostaci: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b="1">
                <a:solidFill>
                  <a:srgbClr val="000000"/>
                </a:solidFill>
                <a:latin typeface="Calibri"/>
              </a:rPr>
              <a:t>12.9 Prednosti i nedostaci nadgledanog učenja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Prenaučenost (Overfitting): modeli mogu prenaučiti trening podatke, što dovodi do loših performansi na novim podacima jer hvataju šum u nadgledanom mašinskom učenju.</a:t>
            </a:r>
          </a:p>
          <a:p>
            <a:pPr>
              <a:lnSpc>
                <a:spcPct val="108000"/>
              </a:lnSpc>
              <a:spcAft>
                <a:spcPts val="500"/>
              </a:spcAft>
            </a:pPr>
            <a:r>
              <a:rPr sz="2000" b="0">
                <a:solidFill>
                  <a:srgbClr val="000000"/>
                </a:solidFill>
                <a:latin typeface="Calibri"/>
              </a:rPr>
              <a:t>Inženjering karakteristika: izdvajanje relevantnih karakteristika je ključno, ali može biti vremenski zahtevno i zahtevati ekspertsko znanje u primenama nadgledanog učenja.</a:t>
            </a:r>
          </a:p>
          <a:p>
            <a:pPr>
              <a:lnSpc>
                <a:spcPct val="108000"/>
              </a:lnSpc>
              <a:spcAft>
                <a:spcPts val="500"/>
              </a:spcAft>
            </a:pPr>
            <a:r>
              <a:rPr sz="2000" b="0">
                <a:solidFill>
                  <a:srgbClr val="000000"/>
                </a:solidFill>
                <a:latin typeface="Calibri"/>
              </a:rPr>
              <a:t>Pristrasnost u modelima: pristrasnost u trening podacima može rezultirati nepravednim predikcijama u algoritmima nadgledanog učenja.</a:t>
            </a:r>
            <a:endParaRPr lang="en-US" sz="2000" b="0">
              <a:solidFill>
                <a:srgbClr val="000000"/>
              </a:solidFill>
              <a:latin typeface="Calibri"/>
            </a:endParaRPr>
          </a:p>
          <a:p>
            <a:pPr>
              <a:lnSpc>
                <a:spcPct val="108000"/>
              </a:lnSpc>
              <a:spcAft>
                <a:spcPts val="500"/>
              </a:spcAft>
            </a:pPr>
            <a:r>
              <a:rPr lang="en-US" sz="2000">
                <a:solidFill>
                  <a:srgbClr val="000000"/>
                </a:solidFill>
              </a:rPr>
              <a:t>Zavisnost od označenih podataka: nadgledano učenje u velikoj meri zavisi od označenih trening podataka, čije prikupljanje može biti skupo i vremenski zahtevno, što predstavlja izazov za tehnike nadgledanog učenja.</a:t>
            </a:r>
          </a:p>
          <a:p>
            <a:pPr>
              <a:lnSpc>
                <a:spcPct val="108000"/>
              </a:lnSpc>
              <a:spcAft>
                <a:spcPts val="500"/>
              </a:spcAft>
            </a:pPr>
            <a:endParaRPr sz="2000" b="0">
              <a:solidFill>
                <a:srgbClr val="000000"/>
              </a:solidFill>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12.2 Podela ML prema načinu učenja</a:t>
            </a:r>
          </a:p>
        </p:txBody>
      </p:sp>
      <p:sp>
        <p:nvSpPr>
          <p:cNvPr id="3" name="Content Placeholder 2"/>
          <p:cNvSpPr>
            <a:spLocks noGrp="1"/>
          </p:cNvSpPr>
          <p:nvPr>
            <p:ph idx="1"/>
          </p:nvPr>
        </p:nvSpPr>
        <p:spPr/>
        <p:txBody>
          <a:bodyPr wrap="square" tIns="36576" bIns="27432"/>
          <a:lstStyle/>
          <a:p>
            <a:pPr marL="0" indent="0">
              <a:lnSpc>
                <a:spcPct val="108000"/>
              </a:lnSpc>
              <a:spcAft>
                <a:spcPts val="500"/>
              </a:spcAft>
              <a:buNone/>
            </a:pPr>
            <a:r>
              <a:rPr sz="2000" b="0">
                <a:solidFill>
                  <a:srgbClr val="000000"/>
                </a:solidFill>
                <a:latin typeface="Calibri"/>
              </a:rPr>
              <a:t>Mašinsko učenje se može grubo podeliti u tri glavne kategorije:</a:t>
            </a:r>
          </a:p>
          <a:p>
            <a:pPr>
              <a:lnSpc>
                <a:spcPct val="108000"/>
              </a:lnSpc>
              <a:spcAft>
                <a:spcPts val="500"/>
              </a:spcAft>
            </a:pPr>
            <a:r>
              <a:rPr sz="2000" b="1">
                <a:solidFill>
                  <a:srgbClr val="000000"/>
                </a:solidFill>
                <a:latin typeface="Calibri"/>
              </a:rPr>
              <a:t>Nadgledano učenje </a:t>
            </a:r>
            <a:r>
              <a:rPr sz="2000" b="0">
                <a:solidFill>
                  <a:srgbClr val="000000"/>
                </a:solidFill>
                <a:latin typeface="Calibri"/>
              </a:rPr>
              <a:t>(Supervised Learning): modeli se obučavaju na označenim podacima kako bi predviđali ili klasifikovali nove, nepoznate podatke.</a:t>
            </a:r>
          </a:p>
          <a:p>
            <a:pPr>
              <a:lnSpc>
                <a:spcPct val="108000"/>
              </a:lnSpc>
              <a:spcAft>
                <a:spcPts val="500"/>
              </a:spcAft>
            </a:pPr>
            <a:r>
              <a:rPr sz="2000" b="1">
                <a:solidFill>
                  <a:srgbClr val="000000"/>
                </a:solidFill>
                <a:latin typeface="Calibri"/>
              </a:rPr>
              <a:t>Nenadgledano učenje </a:t>
            </a:r>
            <a:r>
              <a:rPr sz="2000" b="0">
                <a:solidFill>
                  <a:srgbClr val="000000"/>
                </a:solidFill>
                <a:latin typeface="Calibri"/>
              </a:rPr>
              <a:t>(Unsupervised Learning): pronalazi obrasce ili grupe u neoznačenim podacima, poput klasterovanja ili redukcije dimenzionalnosti.</a:t>
            </a:r>
          </a:p>
          <a:p>
            <a:pPr>
              <a:lnSpc>
                <a:spcPct val="108000"/>
              </a:lnSpc>
              <a:spcAft>
                <a:spcPts val="500"/>
              </a:spcAft>
            </a:pPr>
            <a:r>
              <a:rPr sz="2000" b="1">
                <a:solidFill>
                  <a:srgbClr val="000000"/>
                </a:solidFill>
                <a:latin typeface="Calibri"/>
              </a:rPr>
              <a:t>Učenje potkrepljenjem </a:t>
            </a:r>
            <a:r>
              <a:rPr sz="2000" b="0">
                <a:solidFill>
                  <a:srgbClr val="000000"/>
                </a:solidFill>
                <a:latin typeface="Calibri"/>
              </a:rPr>
              <a:t>(Reinforcement Learning): uči metodom pokušaja i greške kako bi maksimiziralo nagrade, što ga čini idealnim za zadatke donošenja odluka.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12.3 Nadgledano mašinsko učenje</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Nadgledano mašinsko učenje (Supervised Machine Learning) je osnovni pristup u mašinskom učenju i veštačkoj inteligenciji. Podrazumeva obuku modela pomoću označenih podataka, gde svaki ulaz dolazi sa odgovarajućim ispravnim izlazom. Proces je sličan učitelju koji vodi učenika – otuda naziv „nadgledano“ učenje.</a:t>
            </a:r>
          </a:p>
          <a:p>
            <a:pPr>
              <a:lnSpc>
                <a:spcPct val="108000"/>
              </a:lnSpc>
              <a:spcAft>
                <a:spcPts val="500"/>
              </a:spcAft>
            </a:pPr>
            <a:r>
              <a:rPr sz="2000" b="0">
                <a:solidFill>
                  <a:srgbClr val="000000"/>
                </a:solidFill>
                <a:latin typeface="Calibri"/>
              </a:rPr>
              <a:t>U nadgledanom učenju, model se trenira na označenim podacima – što znači da je svaki ulaz uparen sa tačnim izlazom. Model uči tako što poredi svoje predikcije sa stvarnim odgovorima iz skupa za obuku. Vremenom, prilagođava svoje parametre kako bi minimizirao greške i poboljšao tačnost.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12.3 Nadgledano mašinsko učenje</a:t>
            </a:r>
          </a:p>
        </p:txBody>
      </p:sp>
      <p:pic>
        <p:nvPicPr>
          <p:cNvPr id="3" name="Picture 2" descr="Deveta lekcija_image_1.png"/>
          <p:cNvPicPr>
            <a:picLocks noChangeAspect="1"/>
          </p:cNvPicPr>
          <p:nvPr/>
        </p:nvPicPr>
        <p:blipFill>
          <a:blip r:embed="rId2"/>
          <a:stretch>
            <a:fillRect/>
          </a:stretch>
        </p:blipFill>
        <p:spPr>
          <a:xfrm>
            <a:off x="2459268" y="1847088"/>
            <a:ext cx="7288702" cy="4069080"/>
          </a:xfrm>
          <a:prstGeom prst="rect">
            <a:avLst/>
          </a:prstGeom>
        </p:spPr>
      </p:pic>
      <p:sp>
        <p:nvSpPr>
          <p:cNvPr id="5" name="Content Placeholder 2">
            <a:extLst>
              <a:ext uri="{FF2B5EF4-FFF2-40B4-BE49-F238E27FC236}">
                <a16:creationId xmlns:a16="http://schemas.microsoft.com/office/drawing/2014/main" id="{8CB42A4C-CA04-47AA-8A7D-E9D8C18DEB42}"/>
              </a:ext>
            </a:extLst>
          </p:cNvPr>
          <p:cNvSpPr txBox="1">
            <a:spLocks/>
          </p:cNvSpPr>
          <p:nvPr/>
        </p:nvSpPr>
        <p:spPr>
          <a:xfrm>
            <a:off x="3581399" y="5880480"/>
            <a:ext cx="5723467" cy="384175"/>
          </a:xfrm>
          <a:prstGeom prst="rect">
            <a:avLst/>
          </a:prstGeom>
        </p:spPr>
        <p:txBody>
          <a:bodyPr wrap="square" tIns="36576" bIns="27432"/>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8000"/>
              </a:lnSpc>
              <a:spcAft>
                <a:spcPts val="500"/>
              </a:spcAft>
              <a:buNone/>
            </a:pPr>
            <a:r>
              <a:rPr lang="en-US" sz="2000">
                <a:solidFill>
                  <a:srgbClr val="000000"/>
                </a:solidFill>
                <a:latin typeface="Calibri"/>
              </a:rPr>
              <a:t>Slika 11.1 — Princip nadgledanog mašinskog učenja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12.3.1 Proces nadgledanog učenja</a:t>
            </a:r>
          </a:p>
        </p:txBody>
      </p:sp>
      <p:sp>
        <p:nvSpPr>
          <p:cNvPr id="3" name="Content Placeholder 2"/>
          <p:cNvSpPr>
            <a:spLocks noGrp="1"/>
          </p:cNvSpPr>
          <p:nvPr>
            <p:ph idx="1"/>
          </p:nvPr>
        </p:nvSpPr>
        <p:spPr/>
        <p:txBody>
          <a:bodyPr wrap="square" tIns="36576" bIns="27432"/>
          <a:lstStyle/>
          <a:p>
            <a:pPr marL="0" indent="0">
              <a:lnSpc>
                <a:spcPct val="108000"/>
              </a:lnSpc>
              <a:spcAft>
                <a:spcPts val="500"/>
              </a:spcAft>
              <a:buNone/>
            </a:pPr>
            <a:r>
              <a:rPr sz="2000" b="0">
                <a:solidFill>
                  <a:srgbClr val="000000"/>
                </a:solidFill>
                <a:latin typeface="Calibri"/>
              </a:rPr>
              <a:t>Proces nadgledanog učenja funkcioniše kroz:</a:t>
            </a:r>
          </a:p>
          <a:p>
            <a:pPr>
              <a:lnSpc>
                <a:spcPct val="108000"/>
              </a:lnSpc>
              <a:spcAft>
                <a:spcPts val="500"/>
              </a:spcAft>
            </a:pPr>
            <a:r>
              <a:rPr sz="2000" b="0">
                <a:solidFill>
                  <a:srgbClr val="000000"/>
                </a:solidFill>
                <a:latin typeface="Calibri"/>
              </a:rPr>
              <a:t>Trening podaci: modelu se obezbeđuje trening skup podataka koji uključuje ulazne podatke (karakteristike) i odgovarajuće izlazne podatke (oznake ili ciljne promenljive).</a:t>
            </a:r>
          </a:p>
          <a:p>
            <a:pPr>
              <a:lnSpc>
                <a:spcPct val="108000"/>
              </a:lnSpc>
              <a:spcAft>
                <a:spcPts val="500"/>
              </a:spcAft>
            </a:pPr>
            <a:r>
              <a:rPr sz="2000" b="0">
                <a:solidFill>
                  <a:srgbClr val="000000"/>
                </a:solidFill>
                <a:latin typeface="Calibri"/>
              </a:rPr>
              <a:t>Proces učenja: algoritam obrađuje trening podatke, učeći odnose između ulaznih karakteristika i izlaznih oznaka. Ovo se postiže prilagođavanjem parametara modela kako bi se minimizovala razlika između njegovih predikcija i stvarnih oznaka.</a:t>
            </a:r>
            <a:endParaRPr lang="en-US" sz="2000" b="0">
              <a:solidFill>
                <a:srgbClr val="000000"/>
              </a:solidFill>
              <a:latin typeface="Calibri"/>
            </a:endParaRPr>
          </a:p>
          <a:p>
            <a:pPr>
              <a:lnSpc>
                <a:spcPct val="108000"/>
              </a:lnSpc>
              <a:spcAft>
                <a:spcPts val="500"/>
              </a:spcAft>
            </a:pPr>
            <a:r>
              <a:rPr lang="en-US" sz="2000">
                <a:solidFill>
                  <a:srgbClr val="000000"/>
                </a:solidFill>
              </a:rPr>
              <a:t>Nakon treniranja, model se procenjuje koristeći test skup podataka kako bi se izmerila njegova tačnost i performanse. Zatim se performanse modela optimizuju podešavanjem parametara i korišćenjem tehnika kao što je unakrsna validacija kako bi se balansirala pristrasnost i varijansa. Ovo osigurava da model dobro generalizuje na nove, neviđene podatke.</a:t>
            </a:r>
          </a:p>
          <a:p>
            <a:pPr>
              <a:lnSpc>
                <a:spcPct val="108000"/>
              </a:lnSpc>
              <a:spcAft>
                <a:spcPts val="500"/>
              </a:spcAft>
            </a:pPr>
            <a:endParaRPr sz="2000" b="0">
              <a:solidFill>
                <a:srgbClr val="000000"/>
              </a:solidFill>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12.3.2 Oblici nadgledanog učenja</a:t>
            </a:r>
          </a:p>
        </p:txBody>
      </p:sp>
      <p:sp>
        <p:nvSpPr>
          <p:cNvPr id="3" name="Content Placeholder 2"/>
          <p:cNvSpPr>
            <a:spLocks noGrp="1"/>
          </p:cNvSpPr>
          <p:nvPr>
            <p:ph idx="1"/>
          </p:nvPr>
        </p:nvSpPr>
        <p:spPr/>
        <p:txBody>
          <a:bodyPr wrap="square" tIns="36576" bIns="27432">
            <a:normAutofit lnSpcReduction="10000"/>
          </a:bodyPr>
          <a:lstStyle/>
          <a:p>
            <a:pPr marL="0" indent="0">
              <a:lnSpc>
                <a:spcPct val="108000"/>
              </a:lnSpc>
              <a:spcAft>
                <a:spcPts val="500"/>
              </a:spcAft>
              <a:buNone/>
            </a:pPr>
            <a:r>
              <a:rPr sz="2000" b="0">
                <a:solidFill>
                  <a:srgbClr val="000000"/>
                </a:solidFill>
                <a:latin typeface="Calibri"/>
              </a:rPr>
              <a:t>Nadgledano učenje se može primeniti u dva glavna oblika:</a:t>
            </a:r>
          </a:p>
          <a:p>
            <a:pPr>
              <a:lnSpc>
                <a:spcPct val="108000"/>
              </a:lnSpc>
              <a:spcAft>
                <a:spcPts val="500"/>
              </a:spcAft>
            </a:pPr>
            <a:r>
              <a:rPr sz="2000" b="1">
                <a:solidFill>
                  <a:srgbClr val="000000"/>
                </a:solidFill>
                <a:latin typeface="Calibri"/>
              </a:rPr>
              <a:t>Klasifikacija</a:t>
            </a:r>
            <a:r>
              <a:rPr sz="2000" b="0">
                <a:solidFill>
                  <a:srgbClr val="000000"/>
                </a:solidFill>
                <a:latin typeface="Calibri"/>
              </a:rPr>
              <a:t> – kada je izlazna vrednost kategorijska (npr. e-mail poruke klasifikovane kao „spam“ ili „nije spam“).</a:t>
            </a:r>
          </a:p>
          <a:p>
            <a:pPr>
              <a:lnSpc>
                <a:spcPct val="108000"/>
              </a:lnSpc>
              <a:spcAft>
                <a:spcPts val="500"/>
              </a:spcAft>
            </a:pPr>
            <a:r>
              <a:rPr sz="2000" b="1">
                <a:solidFill>
                  <a:srgbClr val="000000"/>
                </a:solidFill>
                <a:latin typeface="Calibri"/>
              </a:rPr>
              <a:t>Regresija </a:t>
            </a:r>
            <a:r>
              <a:rPr sz="2000" b="0">
                <a:solidFill>
                  <a:srgbClr val="000000"/>
                </a:solidFill>
                <a:latin typeface="Calibri"/>
              </a:rPr>
              <a:t>– kada je izlazna vrednost numerička (npr. predviđanje cena nekretnina ili akcija na berzi).</a:t>
            </a:r>
            <a:endParaRPr lang="en-US" sz="2000" b="0">
              <a:solidFill>
                <a:srgbClr val="000000"/>
              </a:solidFill>
              <a:latin typeface="Calibri"/>
            </a:endParaRPr>
          </a:p>
          <a:p>
            <a:pPr>
              <a:lnSpc>
                <a:spcPct val="108000"/>
              </a:lnSpc>
              <a:spcAft>
                <a:spcPts val="500"/>
              </a:spcAft>
            </a:pPr>
            <a:endParaRPr lang="en-US" sz="2000">
              <a:solidFill>
                <a:srgbClr val="000000"/>
              </a:solidFill>
              <a:latin typeface="Calibri"/>
            </a:endParaRPr>
          </a:p>
          <a:p>
            <a:pPr>
              <a:lnSpc>
                <a:spcPct val="108000"/>
              </a:lnSpc>
              <a:spcAft>
                <a:spcPts val="500"/>
              </a:spcAft>
            </a:pPr>
            <a:r>
              <a:rPr lang="en-US" sz="2000">
                <a:solidFill>
                  <a:srgbClr val="000000"/>
                </a:solidFill>
              </a:rPr>
              <a:t>Tokom treniranja modela, podaci se obično dele u odnosu 80:20, odnosno 80% se koristi kao trening podaci, a preostalih 20% kao test podaci. U trening podacima, unosimo i ulazne i izlazne vrednosti za 80% podataka. Model uči isključivo iz trening podataka. Koristimo različite algoritme nadgledanog učenja (koje ćemo detaljno razmotriti u nastavku poglavlja) za izgradnju našeg modela.</a:t>
            </a:r>
          </a:p>
          <a:p>
            <a:pPr>
              <a:lnSpc>
                <a:spcPct val="108000"/>
              </a:lnSpc>
              <a:spcAft>
                <a:spcPts val="500"/>
              </a:spcAft>
            </a:pPr>
            <a:endParaRPr sz="2000" b="0">
              <a:solidFill>
                <a:srgbClr val="000000"/>
              </a:solidFill>
              <a:latin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12.4 Nenadgledano mašinsko učenje</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Nenadgledano učenje je grana mašinskog učenja koja se bavi neoznačenim podacima. Za razliku od nadgledanog učenja, gde su podaci označeni određenom kategorijom ili ishodom, algoritmi nenadgledanog učenja imaju zadatak da pronađu obrasce i odnose u podacima bez prethodnog znanja o njihovom značenju.</a:t>
            </a:r>
          </a:p>
          <a:p>
            <a:pPr>
              <a:lnSpc>
                <a:spcPct val="108000"/>
              </a:lnSpc>
              <a:spcAft>
                <a:spcPts val="500"/>
              </a:spcAft>
            </a:pPr>
            <a:r>
              <a:rPr sz="2000" b="0">
                <a:solidFill>
                  <a:srgbClr val="000000"/>
                </a:solidFill>
                <a:latin typeface="Calibri"/>
              </a:rPr>
              <a:t>Algoritmi nenadgledanog mašinskog učenja otkrivaju skrivene obrasce i strukture u podacima bez ljudske intervencije, odnosno, ne dajemo izlazne vrednosti modelu. Trenažni model ima samo ulazne parametre i samostalno otkriva grupe ili obrasce.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12.4 Nenadgledano mašinsko učenje</a:t>
            </a:r>
          </a:p>
        </p:txBody>
      </p:sp>
      <p:pic>
        <p:nvPicPr>
          <p:cNvPr id="3" name="Picture 2" descr="Deveta lekcija_image_2.png"/>
          <p:cNvPicPr>
            <a:picLocks noChangeAspect="1"/>
          </p:cNvPicPr>
          <p:nvPr/>
        </p:nvPicPr>
        <p:blipFill>
          <a:blip r:embed="rId2"/>
          <a:stretch>
            <a:fillRect/>
          </a:stretch>
        </p:blipFill>
        <p:spPr>
          <a:xfrm>
            <a:off x="1454218" y="1847088"/>
            <a:ext cx="9298803" cy="4069080"/>
          </a:xfrm>
          <a:prstGeom prst="rect">
            <a:avLst/>
          </a:prstGeom>
        </p:spPr>
      </p:pic>
      <p:sp>
        <p:nvSpPr>
          <p:cNvPr id="5" name="Content Placeholder 2">
            <a:extLst>
              <a:ext uri="{FF2B5EF4-FFF2-40B4-BE49-F238E27FC236}">
                <a16:creationId xmlns:a16="http://schemas.microsoft.com/office/drawing/2014/main" id="{853DB252-7F68-461E-A377-AEAD6F834FC2}"/>
              </a:ext>
            </a:extLst>
          </p:cNvPr>
          <p:cNvSpPr txBox="1">
            <a:spLocks/>
          </p:cNvSpPr>
          <p:nvPr/>
        </p:nvSpPr>
        <p:spPr>
          <a:xfrm>
            <a:off x="3175000" y="5916168"/>
            <a:ext cx="6908800" cy="433303"/>
          </a:xfrm>
          <a:prstGeom prst="rect">
            <a:avLst/>
          </a:prstGeom>
        </p:spPr>
        <p:txBody>
          <a:bodyPr wrap="square" tIns="36576" bIns="27432"/>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8000"/>
              </a:lnSpc>
              <a:spcAft>
                <a:spcPts val="500"/>
              </a:spcAft>
              <a:buNone/>
            </a:pPr>
            <a:r>
              <a:rPr lang="en-US" sz="2000">
                <a:solidFill>
                  <a:srgbClr val="000000"/>
                </a:solidFill>
                <a:latin typeface="Calibri"/>
              </a:rPr>
              <a:t>Slika 11.2 — Princip nenadgledanog mašinskog učenja</a:t>
            </a:r>
          </a:p>
        </p:txBody>
      </p:sp>
    </p:spTree>
  </p:cSld>
  <p:clrMapOvr>
    <a:masterClrMapping/>
  </p:clrMapOvr>
</p:sld>
</file>

<file path=ppt/theme/theme1.xml><?xml version="1.0" encoding="utf-8"?>
<a:theme xmlns:a="http://schemas.openxmlformats.org/drawingml/2006/main" name="ie 16 9">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e 16 9" id="{576E9A8D-BB38-4D95-A36F-DF7C8086BD01}" vid="{49606A15-62B4-4A0C-88AF-796A0652F4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89_ie_template</Template>
  <TotalTime>4791</TotalTime>
  <Words>2040</Words>
  <Application>Microsoft Office PowerPoint</Application>
  <PresentationFormat>Widescreen</PresentationFormat>
  <Paragraphs>107</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ie 16 9</vt:lpstr>
      <vt:lpstr>Menadžment informacioni sistemi (MIS)</vt:lpstr>
      <vt:lpstr>12.1 Definicija</vt:lpstr>
      <vt:lpstr>12.2 Podela ML prema načinu učenja</vt:lpstr>
      <vt:lpstr>12.3 Nadgledano mašinsko učenje</vt:lpstr>
      <vt:lpstr>12.3 Nadgledano mašinsko učenje</vt:lpstr>
      <vt:lpstr>12.3.1 Proces nadgledanog učenja</vt:lpstr>
      <vt:lpstr>12.3.2 Oblici nadgledanog učenja</vt:lpstr>
      <vt:lpstr>12.4 Nenadgledano mašinsko učenje</vt:lpstr>
      <vt:lpstr>12.4 Nenadgledano mašinsko učenje</vt:lpstr>
      <vt:lpstr>12.4.1 Objašnjenje procesa</vt:lpstr>
      <vt:lpstr>12.4.2 Vrste algoritama nenadgledanog učenja</vt:lpstr>
      <vt:lpstr>12.4.2 Vrste algoritama nenadgledanog učenja (nastavak)</vt:lpstr>
      <vt:lpstr>12.5 Učenje putem pojačanja</vt:lpstr>
      <vt:lpstr>12.5 Učenje putem pojačanja</vt:lpstr>
      <vt:lpstr>12.5 Učenje putem pojačanja</vt:lpstr>
      <vt:lpstr>12.6 Čišćenje podataka</vt:lpstr>
      <vt:lpstr>12.6.1 Koraci u čišćenju podataka</vt:lpstr>
      <vt:lpstr>12.6.1 Koraci u čišćenju podataka (nastavak)</vt:lpstr>
      <vt:lpstr>12.7 Skaliranje podataka</vt:lpstr>
      <vt:lpstr>12.8 Tipovi algoritama nadgledanog mašinskog učenja</vt:lpstr>
      <vt:lpstr>12.8 Tipovi algoritama nadgledanog mašinskog učenja (nastavak)</vt:lpstr>
      <vt:lpstr>12.8 Tipovi algoritama nadgledanog mašinskog učenja (nastavak)</vt:lpstr>
      <vt:lpstr>12.8 Tipovi algoritama nadgledanog mašinskog učenja (nastavak)</vt:lpstr>
      <vt:lpstr>12.9 Prednosti i nedostaci nadgledanog učenja</vt:lpstr>
      <vt:lpstr>12.9 Prednosti i nedostaci nadgledanog učenja (nastavak)</vt:lpstr>
      <vt:lpstr>12.9 Prednosti i nedostaci nadgledanog učenja (nastavak)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Vesna</dc:creator>
  <cp:lastModifiedBy>MM</cp:lastModifiedBy>
  <cp:revision>218</cp:revision>
  <dcterms:created xsi:type="dcterms:W3CDTF">2022-03-07T11:48:22Z</dcterms:created>
  <dcterms:modified xsi:type="dcterms:W3CDTF">2026-08-27T11:31:26Z</dcterms:modified>
</cp:coreProperties>
</file>