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6" r:id="rId10"/>
    <p:sldId id="267" r:id="rId11"/>
    <p:sldId id="269" r:id="rId12"/>
    <p:sldId id="270" r:id="rId13"/>
    <p:sldId id="271" r:id="rId14"/>
    <p:sldId id="272" r:id="rId15"/>
  </p:sldIdLst>
  <p:sldSz cx="12192000" cy="6858000"/>
  <p:notesSz cx="6858000" cy="9144000"/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3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66" autoAdjust="0"/>
    <p:restoredTop sz="96296" autoAdjust="0"/>
  </p:normalViewPr>
  <p:slideViewPr>
    <p:cSldViewPr snapToGrid="0">
      <p:cViewPr varScale="1">
        <p:scale>
          <a:sx n="113" d="100"/>
          <a:sy n="113" d="100"/>
        </p:scale>
        <p:origin x="618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6215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175724"/>
    </p:cViewPr>
  </p:sorterViewPr>
  <p:notesViewPr>
    <p:cSldViewPr snapToGrid="0">
      <p:cViewPr varScale="1">
        <p:scale>
          <a:sx n="50" d="100"/>
          <a:sy n="50" d="100"/>
        </p:scale>
        <p:origin x="2708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472633-5804-4CC4-B334-49480CD1F8F9}" type="datetimeFigureOut">
              <a:rPr lang="en-US" smtClean="0"/>
              <a:pPr/>
              <a:t>27-Aug-26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147A84-8E29-4011-8E23-5BAFF1D6AB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855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8A21A-4E29-40A0-9B23-D9AD2091FC26}" type="datetimeFigureOut">
              <a:rPr lang="sr-Latn-RS" smtClean="0"/>
              <a:pPr/>
              <a:t>27.8.2026.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7E1A-EBE2-49BE-BEA5-E10F7078A60F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583666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8A21A-4E29-40A0-9B23-D9AD2091FC26}" type="datetimeFigureOut">
              <a:rPr lang="sr-Latn-RS" smtClean="0"/>
              <a:pPr/>
              <a:t>27.8.2026.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7E1A-EBE2-49BE-BEA5-E10F7078A60F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318975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8A21A-4E29-40A0-9B23-D9AD2091FC26}" type="datetimeFigureOut">
              <a:rPr lang="sr-Latn-RS" smtClean="0"/>
              <a:pPr/>
              <a:t>27.8.2026.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7E1A-EBE2-49BE-BEA5-E10F7078A60F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77647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8A21A-4E29-40A0-9B23-D9AD2091FC26}" type="datetimeFigureOut">
              <a:rPr lang="sr-Latn-RS" smtClean="0"/>
              <a:pPr/>
              <a:t>27.8.2026.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7E1A-EBE2-49BE-BEA5-E10F7078A60F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187972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8A21A-4E29-40A0-9B23-D9AD2091FC26}" type="datetimeFigureOut">
              <a:rPr lang="sr-Latn-RS" smtClean="0"/>
              <a:pPr/>
              <a:t>27.8.2026.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7E1A-EBE2-49BE-BEA5-E10F7078A60F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609323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8A21A-4E29-40A0-9B23-D9AD2091FC26}" type="datetimeFigureOut">
              <a:rPr lang="sr-Latn-RS" smtClean="0"/>
              <a:pPr/>
              <a:t>27.8.2026.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7E1A-EBE2-49BE-BEA5-E10F7078A60F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395881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8A21A-4E29-40A0-9B23-D9AD2091FC26}" type="datetimeFigureOut">
              <a:rPr lang="sr-Latn-RS" smtClean="0"/>
              <a:pPr/>
              <a:t>27.8.2026.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7E1A-EBE2-49BE-BEA5-E10F7078A60F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587474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8A21A-4E29-40A0-9B23-D9AD2091FC26}" type="datetimeFigureOut">
              <a:rPr lang="sr-Latn-RS" smtClean="0"/>
              <a:pPr/>
              <a:t>27.8.2026.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7E1A-EBE2-49BE-BEA5-E10F7078A60F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330031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8A21A-4E29-40A0-9B23-D9AD2091FC26}" type="datetimeFigureOut">
              <a:rPr lang="sr-Latn-RS" smtClean="0"/>
              <a:pPr/>
              <a:t>27.8.2026.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7E1A-EBE2-49BE-BEA5-E10F7078A60F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170580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8A21A-4E29-40A0-9B23-D9AD2091FC26}" type="datetimeFigureOut">
              <a:rPr lang="sr-Latn-RS" smtClean="0"/>
              <a:pPr/>
              <a:t>27.8.2026.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7E1A-EBE2-49BE-BEA5-E10F7078A60F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039530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8A21A-4E29-40A0-9B23-D9AD2091FC26}" type="datetimeFigureOut">
              <a:rPr lang="sr-Latn-RS" smtClean="0"/>
              <a:pPr/>
              <a:t>27.8.2026.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7E1A-EBE2-49BE-BEA5-E10F7078A60F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850987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8A21A-4E29-40A0-9B23-D9AD2091FC26}" type="datetimeFigureOut">
              <a:rPr lang="sr-Latn-RS" smtClean="0"/>
              <a:pPr/>
              <a:t>27.8.2026.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D7E1A-EBE2-49BE-BEA5-E10F7078A60F}" type="slidenum">
              <a:rPr lang="sr-Latn-RS" smtClean="0"/>
              <a:pPr/>
              <a:t>‹#›</a:t>
            </a:fld>
            <a:endParaRPr lang="sr-Latn-R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12" b="85185"/>
          <a:stretch/>
        </p:blipFill>
        <p:spPr>
          <a:xfrm>
            <a:off x="10474036" y="0"/>
            <a:ext cx="1717964" cy="1016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60"/>
          <a:stretch/>
        </p:blipFill>
        <p:spPr>
          <a:xfrm>
            <a:off x="0" y="0"/>
            <a:ext cx="40270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878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sz="3400" b="1">
                <a:solidFill>
                  <a:srgbClr val="000000"/>
                </a:solidFill>
                <a:latin typeface="Calibri"/>
              </a:rPr>
              <a:t>Menadžment informacioni sistemi (MIS)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sz="2300" b="0">
                <a:solidFill>
                  <a:srgbClr val="000000"/>
                </a:solidFill>
                <a:latin typeface="Calibri"/>
              </a:rPr>
              <a:t>Osma lekcija</a:t>
            </a:r>
            <a:br/>
            <a:r>
              <a:rPr sz="2300" b="0">
                <a:solidFill>
                  <a:srgbClr val="000000"/>
                </a:solidFill>
                <a:latin typeface="Calibri"/>
              </a:rPr>
              <a:t>Prof. dr Mirjana Misita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800" b="1">
                <a:solidFill>
                  <a:srgbClr val="000000"/>
                </a:solidFill>
                <a:latin typeface="Calibri"/>
              </a:rPr>
              <a:t>11.1. Vertikalna i horizontalna integracija MES -a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 tIns="36576" bIns="27432">
            <a:normAutofit fontScale="70000" lnSpcReduction="20000"/>
          </a:bodyPr>
          <a:lstStyle/>
          <a:p>
            <a:pPr marL="0" indent="0">
              <a:lnSpc>
                <a:spcPct val="108000"/>
              </a:lnSpc>
              <a:spcAft>
                <a:spcPts val="500"/>
              </a:spcAft>
              <a:buNone/>
            </a:pPr>
            <a:r>
              <a:rPr sz="2000" b="0">
                <a:solidFill>
                  <a:srgbClr val="000000"/>
                </a:solidFill>
                <a:latin typeface="Calibri"/>
              </a:rPr>
              <a:t>Horizontalna integracija sa MES sistemom obuhvata ceo proizvodni proces u industrijskim preduzećima bez dodatnih primena. Horizontalni princip je integrisan:</a:t>
            </a:r>
          </a:p>
          <a:p>
            <a:pPr>
              <a:lnSpc>
                <a:spcPct val="108000"/>
              </a:lnSpc>
              <a:spcAft>
                <a:spcPts val="500"/>
              </a:spcAft>
            </a:pPr>
            <a:r>
              <a:rPr sz="2000" b="0">
                <a:solidFill>
                  <a:srgbClr val="000000"/>
                </a:solidFill>
                <a:latin typeface="Calibri"/>
              </a:rPr>
              <a:t>Pribavljanje proizvodnih podataka i naloga;</a:t>
            </a:r>
          </a:p>
          <a:p>
            <a:pPr>
              <a:lnSpc>
                <a:spcPct val="108000"/>
              </a:lnSpc>
              <a:spcAft>
                <a:spcPts val="500"/>
              </a:spcAft>
            </a:pPr>
            <a:r>
              <a:rPr sz="2000" b="0">
                <a:solidFill>
                  <a:srgbClr val="000000"/>
                </a:solidFill>
                <a:latin typeface="Calibri"/>
              </a:rPr>
              <a:t>Prikupljanje i obrada podataka o mašinama i zaposlenima;</a:t>
            </a:r>
          </a:p>
          <a:p>
            <a:pPr>
              <a:lnSpc>
                <a:spcPct val="108000"/>
              </a:lnSpc>
              <a:spcAft>
                <a:spcPts val="500"/>
              </a:spcAft>
            </a:pPr>
            <a:r>
              <a:rPr sz="2000" b="0">
                <a:solidFill>
                  <a:srgbClr val="000000"/>
                </a:solidFill>
                <a:latin typeface="Calibri"/>
              </a:rPr>
              <a:t>Stvarno planiranje proizvodnje;</a:t>
            </a:r>
          </a:p>
          <a:p>
            <a:pPr>
              <a:lnSpc>
                <a:spcPct val="108000"/>
              </a:lnSpc>
              <a:spcAft>
                <a:spcPts val="500"/>
              </a:spcAft>
            </a:pPr>
            <a:r>
              <a:rPr sz="2000" b="0">
                <a:solidFill>
                  <a:srgbClr val="000000"/>
                </a:solidFill>
                <a:latin typeface="Calibri"/>
              </a:rPr>
              <a:t>Kvalitet;</a:t>
            </a:r>
          </a:p>
          <a:p>
            <a:pPr>
              <a:lnSpc>
                <a:spcPct val="108000"/>
              </a:lnSpc>
              <a:spcAft>
                <a:spcPts val="500"/>
              </a:spcAft>
            </a:pPr>
            <a:r>
              <a:rPr sz="2000" b="0">
                <a:solidFill>
                  <a:srgbClr val="000000"/>
                </a:solidFill>
                <a:latin typeface="Calibri"/>
              </a:rPr>
              <a:t>Održavanje;</a:t>
            </a:r>
          </a:p>
          <a:p>
            <a:pPr>
              <a:lnSpc>
                <a:spcPct val="108000"/>
              </a:lnSpc>
              <a:spcAft>
                <a:spcPts val="500"/>
              </a:spcAft>
            </a:pPr>
            <a:r>
              <a:rPr sz="2000" b="0">
                <a:solidFill>
                  <a:srgbClr val="000000"/>
                </a:solidFill>
                <a:latin typeface="Calibri"/>
              </a:rPr>
              <a:t>Skladište/logistika;</a:t>
            </a:r>
          </a:p>
          <a:p>
            <a:pPr>
              <a:lnSpc>
                <a:spcPct val="108000"/>
              </a:lnSpc>
              <a:spcAft>
                <a:spcPts val="500"/>
              </a:spcAft>
            </a:pPr>
            <a:r>
              <a:rPr sz="2000" b="0">
                <a:solidFill>
                  <a:srgbClr val="000000"/>
                </a:solidFill>
                <a:latin typeface="Calibri"/>
              </a:rPr>
              <a:t>Ljudski resursi;</a:t>
            </a:r>
          </a:p>
          <a:p>
            <a:pPr>
              <a:lnSpc>
                <a:spcPct val="108000"/>
              </a:lnSpc>
              <a:spcAft>
                <a:spcPts val="500"/>
              </a:spcAft>
            </a:pPr>
            <a:r>
              <a:rPr sz="2000" b="0">
                <a:solidFill>
                  <a:srgbClr val="000000"/>
                </a:solidFill>
                <a:latin typeface="Calibri"/>
              </a:rPr>
              <a:t>Informacije o drugim procesima;</a:t>
            </a:r>
          </a:p>
          <a:p>
            <a:pPr>
              <a:lnSpc>
                <a:spcPct val="108000"/>
              </a:lnSpc>
              <a:spcAft>
                <a:spcPts val="500"/>
              </a:spcAft>
            </a:pPr>
            <a:r>
              <a:rPr sz="2000" b="0">
                <a:solidFill>
                  <a:srgbClr val="000000"/>
                </a:solidFill>
                <a:latin typeface="Calibri"/>
              </a:rPr>
              <a:t>DNC podaci;</a:t>
            </a:r>
            <a:endParaRPr lang="en-US" sz="2000" b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8000"/>
              </a:lnSpc>
              <a:spcAft>
                <a:spcPts val="500"/>
              </a:spcAft>
            </a:pPr>
            <a:r>
              <a:rPr lang="en-US" sz="2000">
                <a:solidFill>
                  <a:srgbClr val="000000"/>
                </a:solidFill>
              </a:rPr>
              <a:t>Podaci o performansama industrijskog sistema.</a:t>
            </a:r>
          </a:p>
          <a:p>
            <a:pPr>
              <a:lnSpc>
                <a:spcPct val="108000"/>
              </a:lnSpc>
              <a:spcAft>
                <a:spcPts val="500"/>
              </a:spcAft>
            </a:pPr>
            <a:endParaRPr sz="2000" b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800" b="1">
                <a:solidFill>
                  <a:srgbClr val="000000"/>
                </a:solidFill>
                <a:latin typeface="Calibri"/>
              </a:rPr>
              <a:t>11.1. Vertikalna i horizontalna integracija MES -a</a:t>
            </a:r>
          </a:p>
        </p:txBody>
      </p:sp>
      <p:pic>
        <p:nvPicPr>
          <p:cNvPr id="3" name="Picture 2" descr="Osma lekcija MIS_image_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6935" y="1847088"/>
            <a:ext cx="7333369" cy="40690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02267" y="6055832"/>
            <a:ext cx="9921240" cy="437043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lIns="18288" tIns="18288" rIns="18288" bIns="18288">
            <a:spAutoFit/>
          </a:bodyPr>
          <a:lstStyle/>
          <a:p>
            <a:pPr algn="ctr"/>
            <a:r>
              <a:rPr sz="1300" b="0" i="1">
                <a:solidFill>
                  <a:srgbClr val="000000"/>
                </a:solidFill>
                <a:latin typeface="Calibri"/>
              </a:rPr>
              <a:t>Slika 4. </a:t>
            </a:r>
            <a:r>
              <a:rPr lang="en-US" sz="1300" i="1">
                <a:solidFill>
                  <a:srgbClr val="000000"/>
                </a:solidFill>
                <a:latin typeface="Calibri"/>
              </a:rPr>
              <a:t>Horizontalna integracija MES</a:t>
            </a:r>
          </a:p>
          <a:p>
            <a:pPr algn="ctr"/>
            <a:endParaRPr sz="1300" b="0" i="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800" b="1">
                <a:solidFill>
                  <a:srgbClr val="000000"/>
                </a:solidFill>
                <a:latin typeface="Calibri"/>
              </a:rPr>
              <a:t>11.1. Vertikalna i horizontalna integracija MES -a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 tIns="36576" bIns="27432"/>
          <a:lstStyle/>
          <a:p>
            <a:pPr marL="0" indent="0">
              <a:lnSpc>
                <a:spcPct val="108000"/>
              </a:lnSpc>
              <a:spcAft>
                <a:spcPts val="500"/>
              </a:spcAft>
              <a:buNone/>
            </a:pPr>
            <a:r>
              <a:rPr sz="2000" b="0">
                <a:solidFill>
                  <a:srgbClr val="000000"/>
                </a:solidFill>
                <a:latin typeface="Calibri"/>
              </a:rPr>
              <a:t>Tri ključna koncepta MES-a (MES može imati i više ključnih koncepata u cilju potreba proizvodnog procesa ili preduzeća) su:</a:t>
            </a:r>
            <a:endParaRPr lang="en-US" sz="2000" b="0">
              <a:solidFill>
                <a:srgbClr val="000000"/>
              </a:solidFill>
              <a:latin typeface="Calibri"/>
            </a:endParaRPr>
          </a:p>
          <a:p>
            <a:pPr marL="0" indent="0">
              <a:buNone/>
            </a:pPr>
            <a:r>
              <a:rPr lang="en-US" sz="2000">
                <a:solidFill>
                  <a:srgbClr val="000000"/>
                </a:solidFill>
                <a:latin typeface="Calibri"/>
              </a:rPr>
              <a:t>1. Radni Nalozi</a:t>
            </a:r>
          </a:p>
          <a:p>
            <a:pPr marL="0" indent="0">
              <a:buNone/>
            </a:pPr>
            <a:r>
              <a:rPr lang="en-US" sz="2000">
                <a:solidFill>
                  <a:srgbClr val="000000"/>
                </a:solidFill>
                <a:latin typeface="Calibri"/>
              </a:rPr>
              <a:t>2. Proizvodno planiranje </a:t>
            </a:r>
          </a:p>
          <a:p>
            <a:pPr marL="0" indent="0">
              <a:buNone/>
            </a:pPr>
            <a:r>
              <a:rPr lang="en-US" sz="2000">
                <a:solidFill>
                  <a:srgbClr val="000000"/>
                </a:solidFill>
                <a:latin typeface="Calibri"/>
              </a:rPr>
              <a:t>3. Praćenje zastoja/OEE</a:t>
            </a:r>
          </a:p>
          <a:p>
            <a:pPr>
              <a:lnSpc>
                <a:spcPct val="108000"/>
              </a:lnSpc>
              <a:spcAft>
                <a:spcPts val="500"/>
              </a:spcAft>
            </a:pPr>
            <a:endParaRPr sz="2000" b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800" b="1">
                <a:solidFill>
                  <a:srgbClr val="000000"/>
                </a:solidFill>
                <a:latin typeface="Calibri"/>
              </a:rPr>
              <a:t>3. Praćenje zastoja/OEE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 tIns="36576" bIns="27432">
            <a:normAutofit lnSpcReduction="10000"/>
          </a:bodyPr>
          <a:lstStyle/>
          <a:p>
            <a:pPr>
              <a:lnSpc>
                <a:spcPct val="108000"/>
              </a:lnSpc>
              <a:spcAft>
                <a:spcPts val="500"/>
              </a:spcAft>
            </a:pPr>
            <a:r>
              <a:rPr sz="2000" b="0">
                <a:solidFill>
                  <a:srgbClr val="000000"/>
                </a:solidFill>
                <a:latin typeface="Calibri"/>
              </a:rPr>
              <a:t>OEE (Overall Equipment Effectiveness) je pokazatelj koji izražava stepen iskorišćenosti raspoloživog proizvodnog kapaciteta, odnosno udeo planiranog proizvodnog vremena u kojem oprema radi potpuno produktivno — bez zastoja, punom projektovanom brzinom i uz proizvodnju isključivo ispravnih komada. Uveden je u okviru koncepta totalnog produktivnog održavanja (TPM), a autorom se smatra Seiichi Nakajima.</a:t>
            </a:r>
          </a:p>
          <a:p>
            <a:pPr marL="0" indent="0">
              <a:lnSpc>
                <a:spcPct val="108000"/>
              </a:lnSpc>
              <a:spcAft>
                <a:spcPts val="500"/>
              </a:spcAft>
              <a:buNone/>
            </a:pPr>
            <a:r>
              <a:rPr sz="2000" b="0">
                <a:solidFill>
                  <a:srgbClr val="000000"/>
                </a:solidFill>
                <a:latin typeface="Calibri"/>
              </a:rPr>
              <a:t>OEE se računa kao proizvod:</a:t>
            </a:r>
          </a:p>
          <a:p>
            <a:pPr marL="0" indent="0">
              <a:lnSpc>
                <a:spcPct val="108000"/>
              </a:lnSpc>
              <a:spcAft>
                <a:spcPts val="500"/>
              </a:spcAft>
              <a:buNone/>
            </a:pPr>
            <a:r>
              <a:rPr sz="2000" b="1">
                <a:solidFill>
                  <a:srgbClr val="000000"/>
                </a:solidFill>
                <a:latin typeface="Calibri"/>
              </a:rPr>
              <a:t>OEE = A x P x Q</a:t>
            </a:r>
          </a:p>
          <a:p>
            <a:pPr marL="0" indent="0">
              <a:lnSpc>
                <a:spcPct val="108000"/>
              </a:lnSpc>
              <a:spcAft>
                <a:spcPts val="500"/>
              </a:spcAft>
              <a:buNone/>
            </a:pPr>
            <a:r>
              <a:rPr sz="2000" b="0">
                <a:solidFill>
                  <a:srgbClr val="000000"/>
                </a:solidFill>
                <a:latin typeface="Calibri"/>
              </a:rPr>
              <a:t>A= raspoloživost= vreme rada/ukupno raspoloživo produkciono vrene</a:t>
            </a:r>
          </a:p>
          <a:p>
            <a:pPr marL="0" indent="0">
              <a:lnSpc>
                <a:spcPct val="108000"/>
              </a:lnSpc>
              <a:spcAft>
                <a:spcPts val="500"/>
              </a:spcAft>
              <a:buNone/>
            </a:pPr>
            <a:r>
              <a:rPr sz="2000" b="0">
                <a:solidFill>
                  <a:srgbClr val="000000"/>
                </a:solidFill>
                <a:latin typeface="Calibri"/>
              </a:rPr>
              <a:t>P= Performanse= Trenutna brzina rada/ Idealna brzina rada</a:t>
            </a:r>
            <a:endParaRPr lang="en-US" sz="2000" b="0">
              <a:solidFill>
                <a:srgbClr val="000000"/>
              </a:solidFill>
              <a:latin typeface="Calibri"/>
            </a:endParaRPr>
          </a:p>
          <a:p>
            <a:pPr marL="0" indent="0">
              <a:lnSpc>
                <a:spcPct val="108000"/>
              </a:lnSpc>
              <a:spcAft>
                <a:spcPts val="500"/>
              </a:spcAft>
              <a:buNone/>
            </a:pPr>
            <a:r>
              <a:rPr lang="en-US" sz="2000">
                <a:solidFill>
                  <a:srgbClr val="000000"/>
                </a:solidFill>
              </a:rPr>
              <a:t>K=Kvalitet= Broj dobro proizvedenih delova/Ukupan broj proizvedenih delova</a:t>
            </a:r>
          </a:p>
          <a:p>
            <a:pPr marL="0" indent="0">
              <a:lnSpc>
                <a:spcPct val="108000"/>
              </a:lnSpc>
              <a:spcAft>
                <a:spcPts val="500"/>
              </a:spcAft>
              <a:buNone/>
            </a:pPr>
            <a:endParaRPr sz="2000" b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800" b="1">
                <a:solidFill>
                  <a:srgbClr val="000000"/>
                </a:solidFill>
                <a:latin typeface="Calibri"/>
              </a:rPr>
              <a:t>3. Praćenje zastoja/OEE (nastavak)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 tIns="36576" bIns="27432"/>
          <a:lstStyle/>
          <a:p>
            <a:pPr>
              <a:lnSpc>
                <a:spcPct val="108000"/>
              </a:lnSpc>
              <a:spcAft>
                <a:spcPts val="500"/>
              </a:spcAft>
            </a:pPr>
            <a:r>
              <a:rPr sz="2000" b="0">
                <a:solidFill>
                  <a:srgbClr val="000000"/>
                </a:solidFill>
                <a:latin typeface="Calibri"/>
              </a:rPr>
              <a:t>Tri činioca odgovaraju „šest velikih gubitaka" definisanih u TPM-u. Pošto se množe, vrednost od 90% po svakom činiocu daje OEE od približno 73% — što ilustruje zašto se sistem mora posmatrati kao celina.</a:t>
            </a:r>
          </a:p>
          <a:p>
            <a:pPr>
              <a:lnSpc>
                <a:spcPct val="108000"/>
              </a:lnSpc>
              <a:spcAft>
                <a:spcPts val="500"/>
              </a:spcAft>
            </a:pPr>
            <a:r>
              <a:rPr sz="2000" b="0">
                <a:solidFill>
                  <a:srgbClr val="000000"/>
                </a:solidFill>
                <a:latin typeface="Calibri"/>
              </a:rPr>
              <a:t>Referentne vrednosti: OEE od 100% je teorijski maksimum; 85% se u diskretnoj proizvodnji smatra nivoom svetske klase, dok je tipičan nivo u praksi oko 60%.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500" b="1">
                <a:solidFill>
                  <a:srgbClr val="000000"/>
                </a:solidFill>
                <a:latin typeface="Calibri"/>
              </a:rPr>
              <a:t>11. Sistem Izvršenja Proizvodnje - (Manufacturing Execution System -MES)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 tIns="36576" bIns="27432"/>
          <a:lstStyle/>
          <a:p>
            <a:pPr>
              <a:lnSpc>
                <a:spcPct val="108000"/>
              </a:lnSpc>
              <a:spcAft>
                <a:spcPts val="500"/>
              </a:spcAft>
            </a:pPr>
            <a:r>
              <a:rPr sz="2000" b="0">
                <a:solidFill>
                  <a:srgbClr val="000000"/>
                </a:solidFill>
                <a:latin typeface="Calibri"/>
              </a:rPr>
              <a:t>Termin Manufacturing Execution System (MES) je prvi put skovan ranih 1990-ih. U svojoj fokusnoj tački, ovaj sistem pokušava da ponudi najbolju kontrolu i vidljivost u proizvodnji kroz prikupljanje i analizu podataka u realnom vremenu.</a:t>
            </a:r>
          </a:p>
          <a:p>
            <a:pPr>
              <a:lnSpc>
                <a:spcPct val="108000"/>
              </a:lnSpc>
              <a:spcAft>
                <a:spcPts val="500"/>
              </a:spcAft>
            </a:pPr>
            <a:r>
              <a:rPr sz="2000" b="0">
                <a:solidFill>
                  <a:srgbClr val="000000"/>
                </a:solidFill>
                <a:latin typeface="Calibri"/>
              </a:rPr>
              <a:t>Osnovna snaga MES-a leži u interfejsu između fabrike i menadžmenta. „MES naglašava prenos informacija između proizvodnog i poslovnog sloja i optimizuje proizvodni proces celog preduzeća kroz integraciju informacija.“ (Bo, Zhenghang, 2004).</a:t>
            </a:r>
          </a:p>
          <a:p>
            <a:pPr>
              <a:lnSpc>
                <a:spcPct val="108000"/>
              </a:lnSpc>
              <a:spcAft>
                <a:spcPts val="500"/>
              </a:spcAft>
            </a:pPr>
            <a:r>
              <a:rPr sz="2000" b="0">
                <a:solidFill>
                  <a:srgbClr val="000000"/>
                </a:solidFill>
                <a:latin typeface="Calibri"/>
              </a:rPr>
              <a:t>Ovo prenošenje informacija u realnom vremenu pruža menadžmentu ažurne informacije na osnovu kojih može donositi potpuno informisane odluke.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500" b="1">
                <a:solidFill>
                  <a:srgbClr val="000000"/>
                </a:solidFill>
                <a:latin typeface="Calibri"/>
              </a:rPr>
              <a:t>11. Sistem Izvršenja Proizvodnje - (Manufacturing Execution System -MES) (nastavak)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 tIns="36576" bIns="27432"/>
          <a:lstStyle/>
          <a:p>
            <a:pPr>
              <a:lnSpc>
                <a:spcPct val="108000"/>
              </a:lnSpc>
              <a:spcAft>
                <a:spcPts val="500"/>
              </a:spcAft>
            </a:pPr>
            <a:r>
              <a:rPr sz="2000" b="0">
                <a:solidFill>
                  <a:srgbClr val="000000"/>
                </a:solidFill>
                <a:latin typeface="Calibri"/>
              </a:rPr>
              <a:t>Da bi se ispitala puna korisnost MES-a, mora se pretpostaviti pridruženi sistem planiranja resursa preduzeća (ERP).</a:t>
            </a:r>
          </a:p>
          <a:p>
            <a:pPr>
              <a:lnSpc>
                <a:spcPct val="108000"/>
              </a:lnSpc>
              <a:spcAft>
                <a:spcPts val="500"/>
              </a:spcAft>
            </a:pPr>
            <a:r>
              <a:rPr sz="2000" b="0">
                <a:solidFill>
                  <a:srgbClr val="000000"/>
                </a:solidFill>
                <a:latin typeface="Calibri"/>
              </a:rPr>
              <a:t>Ukratko, ovaj ERP sistem omogućava interakciju MES-a sa drugim funkcijama unutar kompanije i kompletira alokaciju informacija širokoj publici kompanije.</a:t>
            </a:r>
          </a:p>
          <a:p>
            <a:pPr>
              <a:lnSpc>
                <a:spcPct val="108000"/>
              </a:lnSpc>
              <a:spcAft>
                <a:spcPts val="500"/>
              </a:spcAft>
            </a:pPr>
            <a:r>
              <a:rPr sz="2000" b="0">
                <a:solidFill>
                  <a:srgbClr val="000000"/>
                </a:solidFill>
                <a:latin typeface="Calibri"/>
              </a:rPr>
              <a:t>Kvalitet implementacije i temeljna integracija MES-a diktira nivo funkcionalnosti koji treba postići (Elliott, 2013).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>
                <a:solidFill>
                  <a:srgbClr val="000000"/>
                </a:solidFill>
                <a:latin typeface="Calibri"/>
              </a:rPr>
              <a:t>11. Sistem Izvršenja Proizvodnje - (Manufacturing Execution System -MES)</a:t>
            </a:r>
          </a:p>
        </p:txBody>
      </p:sp>
      <p:pic>
        <p:nvPicPr>
          <p:cNvPr id="3" name="Picture 2" descr="Osma lekcija MIS_image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837" y="1847088"/>
            <a:ext cx="6975565" cy="40690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49867" y="6072568"/>
            <a:ext cx="9921240" cy="23698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lIns="18288" tIns="18288" rIns="18288" bIns="18288">
            <a:spAutoFit/>
          </a:bodyPr>
          <a:lstStyle/>
          <a:p>
            <a:pPr algn="ctr"/>
            <a:r>
              <a:rPr sz="1300" b="0" i="1">
                <a:solidFill>
                  <a:srgbClr val="000000"/>
                </a:solidFill>
                <a:latin typeface="Calibri"/>
              </a:rPr>
              <a:t>Slika 1</a:t>
            </a:r>
            <a:r>
              <a:rPr sz="1300" i="1">
                <a:solidFill>
                  <a:srgbClr val="000000"/>
                </a:solidFill>
                <a:latin typeface="Calibri"/>
              </a:rPr>
              <a:t>.</a:t>
            </a:r>
            <a:r>
              <a:rPr lang="en-US" sz="1300" i="1">
                <a:solidFill>
                  <a:srgbClr val="000000"/>
                </a:solidFill>
                <a:latin typeface="Calibri"/>
              </a:rPr>
              <a:t> Pozicija MES sistema</a:t>
            </a:r>
            <a:endParaRPr sz="1300" i="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500" b="1">
                <a:solidFill>
                  <a:srgbClr val="000000"/>
                </a:solidFill>
                <a:latin typeface="Calibri"/>
              </a:rPr>
              <a:t>11. Sistem Izvršenja Proizvodnje - (Manufacturing Execution System -MES)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 tIns="36576" bIns="27432"/>
          <a:lstStyle/>
          <a:p>
            <a:pPr>
              <a:lnSpc>
                <a:spcPct val="108000"/>
              </a:lnSpc>
              <a:spcAft>
                <a:spcPts val="500"/>
              </a:spcAft>
            </a:pPr>
            <a:r>
              <a:rPr sz="2000" b="0">
                <a:solidFill>
                  <a:srgbClr val="000000"/>
                </a:solidFill>
                <a:latin typeface="Calibri"/>
              </a:rPr>
              <a:t>MES je razvijen da bi pomogao u izvođenju proizvodnje, sa konceptom onlajn upravljanja aktivnostima u radnji. On premošćuje jaz između sistema planiranja (kao što je ERP) i kontrolnih sistema (kao što su senzori, PLC) i koristi informacije o proizvodnji (kao što su oprema, resursi i narudžbine) za podršku proizvodnim procesima.</a:t>
            </a:r>
          </a:p>
          <a:p>
            <a:pPr>
              <a:lnSpc>
                <a:spcPct val="108000"/>
              </a:lnSpc>
              <a:spcAft>
                <a:spcPts val="500"/>
              </a:spcAft>
            </a:pPr>
            <a:r>
              <a:rPr sz="2000" b="0">
                <a:solidFill>
                  <a:srgbClr val="000000"/>
                </a:solidFill>
                <a:latin typeface="Calibri"/>
              </a:rPr>
              <a:t>Kao i svaki alat za informacione sisteme preduzeća, i MES je evoluirao s vremenom da integriše nekoliko proširenja za obavljanje različitih proizvodnih aktivnosti koristeći sofisticiranost napretka kompjuterske tehnologije (Mantravadi, 2018).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>
                <a:solidFill>
                  <a:srgbClr val="000000"/>
                </a:solidFill>
                <a:latin typeface="Calibri"/>
              </a:rPr>
              <a:t>11. Sistem Izvršenja Proizvodnje - (Manufacturing Execution System -MES)</a:t>
            </a:r>
          </a:p>
        </p:txBody>
      </p:sp>
      <p:pic>
        <p:nvPicPr>
          <p:cNvPr id="3" name="Picture 2" descr="Osma lekcija MIS_image_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5056" y="1847088"/>
            <a:ext cx="5637126" cy="40690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43000" y="5989320"/>
            <a:ext cx="9921240" cy="34747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lIns="18288" tIns="18288" rIns="18288" bIns="18288">
            <a:spAutoFit/>
          </a:bodyPr>
          <a:lstStyle/>
          <a:p>
            <a:pPr algn="ctr"/>
            <a:r>
              <a:rPr sz="1300" b="0" i="1">
                <a:solidFill>
                  <a:srgbClr val="000000"/>
                </a:solidFill>
                <a:latin typeface="Calibri"/>
              </a:rPr>
              <a:t>Slika 2. Pozicija MES sistema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500" b="1">
                <a:solidFill>
                  <a:srgbClr val="000000"/>
                </a:solidFill>
                <a:latin typeface="Calibri"/>
              </a:rPr>
              <a:t>11. Sistem Izvršenja Proizvodnje - (Manufacturing Execution System -MES)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 tIns="36576" bIns="27432">
            <a:normAutofit fontScale="92500" lnSpcReduction="10000"/>
          </a:bodyPr>
          <a:lstStyle/>
          <a:p>
            <a:pPr>
              <a:lnSpc>
                <a:spcPct val="108000"/>
              </a:lnSpc>
              <a:spcAft>
                <a:spcPts val="500"/>
              </a:spcAft>
            </a:pPr>
            <a:r>
              <a:rPr sz="2000" b="0">
                <a:solidFill>
                  <a:srgbClr val="000000"/>
                </a:solidFill>
                <a:latin typeface="Calibri"/>
              </a:rPr>
              <a:t>Ilustracija (slika 3) identifikuje dve centralne dimenzije MES arhitekture, odnosno (1) Proces narudžbine kupaca, koji se sastoji od pet faza od upravljanja narudžbinama kupaca do Isporuka i (2) Nivo planiranja, na koji se primenjuje MES u rasponu od nivoa kompanije do nivoa proizvodne linije.</a:t>
            </a:r>
          </a:p>
          <a:p>
            <a:pPr>
              <a:lnSpc>
                <a:spcPct val="108000"/>
              </a:lnSpc>
              <a:spcAft>
                <a:spcPts val="500"/>
              </a:spcAft>
            </a:pPr>
            <a:r>
              <a:rPr sz="2000" b="0">
                <a:solidFill>
                  <a:srgbClr val="000000"/>
                </a:solidFill>
                <a:latin typeface="Calibri"/>
              </a:rPr>
              <a:t>Obe dimenzije čine matricu u kojoj i Uslužni klaster i Aplikativni sistemi (Applications System Cluster) mogu biti prikazani.</a:t>
            </a:r>
          </a:p>
          <a:p>
            <a:pPr marL="0" indent="0">
              <a:lnSpc>
                <a:spcPct val="108000"/>
              </a:lnSpc>
              <a:spcAft>
                <a:spcPts val="500"/>
              </a:spcAft>
              <a:buNone/>
            </a:pPr>
            <a:r>
              <a:rPr sz="2000" b="0">
                <a:solidFill>
                  <a:srgbClr val="000000"/>
                </a:solidFill>
                <a:latin typeface="Calibri"/>
              </a:rPr>
              <a:t>Matrica omogućava identifikaciju:</a:t>
            </a:r>
          </a:p>
          <a:p>
            <a:pPr>
              <a:lnSpc>
                <a:spcPct val="108000"/>
              </a:lnSpc>
              <a:spcAft>
                <a:spcPts val="500"/>
              </a:spcAft>
            </a:pPr>
            <a:r>
              <a:rPr sz="2000" b="0">
                <a:solidFill>
                  <a:srgbClr val="000000"/>
                </a:solidFill>
                <a:latin typeface="Calibri"/>
              </a:rPr>
              <a:t>preklapanje funkcionalnosti sistema aplikacija;</a:t>
            </a:r>
          </a:p>
          <a:p>
            <a:pPr>
              <a:lnSpc>
                <a:spcPct val="108000"/>
              </a:lnSpc>
              <a:spcAft>
                <a:spcPts val="500"/>
              </a:spcAft>
            </a:pPr>
            <a:r>
              <a:rPr sz="2000" b="0">
                <a:solidFill>
                  <a:srgbClr val="000000"/>
                </a:solidFill>
                <a:latin typeface="Calibri"/>
              </a:rPr>
              <a:t>nedostatka funkcionalnosti;</a:t>
            </a:r>
          </a:p>
          <a:p>
            <a:pPr>
              <a:lnSpc>
                <a:spcPct val="108000"/>
              </a:lnSpc>
              <a:spcAft>
                <a:spcPts val="500"/>
              </a:spcAft>
            </a:pPr>
            <a:r>
              <a:rPr sz="2000" b="0">
                <a:solidFill>
                  <a:srgbClr val="000000"/>
                </a:solidFill>
                <a:latin typeface="Calibri"/>
              </a:rPr>
              <a:t>identifikacija standardne funkcionalnosti;</a:t>
            </a:r>
            <a:endParaRPr lang="en-US" sz="2000" b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8000"/>
              </a:lnSpc>
              <a:spcAft>
                <a:spcPts val="500"/>
              </a:spcAft>
            </a:pPr>
            <a:r>
              <a:rPr lang="en-US" sz="2000">
                <a:solidFill>
                  <a:srgbClr val="000000"/>
                </a:solidFill>
              </a:rPr>
              <a:t>identifikaciju potrebnih klastera usluga.</a:t>
            </a:r>
          </a:p>
          <a:p>
            <a:pPr>
              <a:lnSpc>
                <a:spcPct val="108000"/>
              </a:lnSpc>
              <a:spcAft>
                <a:spcPts val="500"/>
              </a:spcAft>
            </a:pPr>
            <a:endParaRPr sz="2000" b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800" b="1">
                <a:solidFill>
                  <a:srgbClr val="000000"/>
                </a:solidFill>
                <a:latin typeface="Calibri"/>
              </a:rPr>
              <a:t>11.1. Vertikalna i horizontalna integracija MES -a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 tIns="36576" bIns="27432">
            <a:normAutofit fontScale="92500" lnSpcReduction="10000"/>
          </a:bodyPr>
          <a:lstStyle/>
          <a:p>
            <a:pPr marL="0" indent="0">
              <a:lnSpc>
                <a:spcPct val="108000"/>
              </a:lnSpc>
              <a:spcAft>
                <a:spcPts val="500"/>
              </a:spcAft>
              <a:buNone/>
            </a:pPr>
            <a:r>
              <a:rPr sz="2000" b="0">
                <a:solidFill>
                  <a:srgbClr val="000000"/>
                </a:solidFill>
                <a:latin typeface="Calibri"/>
              </a:rPr>
              <a:t>Kao što je već pomenuto, MES sistem funkcioniše na vertikalnom i horizontalnom principu (Berić, 2018). Vertikalni princip obezbeđuje sve relevantne podatke, odnosno kontrolu svih aspekata proizvodnje/potvrđivanja u realnom vremenu u odnosu na:</a:t>
            </a:r>
          </a:p>
          <a:p>
            <a:pPr>
              <a:lnSpc>
                <a:spcPct val="108000"/>
              </a:lnSpc>
              <a:spcAft>
                <a:spcPts val="500"/>
              </a:spcAft>
            </a:pPr>
            <a:r>
              <a:rPr sz="2000" b="0">
                <a:solidFill>
                  <a:srgbClr val="000000"/>
                </a:solidFill>
                <a:latin typeface="Calibri"/>
              </a:rPr>
              <a:t>Trenutne kapacitete (mašine, alati, materijali i zaposleni) i iskorišćenost kapaciteta;</a:t>
            </a:r>
          </a:p>
          <a:p>
            <a:pPr>
              <a:lnSpc>
                <a:spcPct val="108000"/>
              </a:lnSpc>
              <a:spcAft>
                <a:spcPts val="500"/>
              </a:spcAft>
            </a:pPr>
            <a:r>
              <a:rPr sz="2000" b="0">
                <a:solidFill>
                  <a:srgbClr val="000000"/>
                </a:solidFill>
                <a:latin typeface="Calibri"/>
              </a:rPr>
              <a:t>Status i napredak proizvodnih procesa u realnom vremenu;</a:t>
            </a:r>
          </a:p>
          <a:p>
            <a:pPr>
              <a:lnSpc>
                <a:spcPct val="108000"/>
              </a:lnSpc>
              <a:spcAft>
                <a:spcPts val="500"/>
              </a:spcAft>
            </a:pPr>
            <a:r>
              <a:rPr sz="2000" b="0">
                <a:solidFill>
                  <a:srgbClr val="000000"/>
                </a:solidFill>
                <a:latin typeface="Calibri"/>
              </a:rPr>
              <a:t>Preostalo vreme obrade;</a:t>
            </a:r>
          </a:p>
          <a:p>
            <a:pPr>
              <a:lnSpc>
                <a:spcPct val="108000"/>
              </a:lnSpc>
              <a:spcAft>
                <a:spcPts val="500"/>
              </a:spcAft>
            </a:pPr>
            <a:r>
              <a:rPr sz="2000" b="0">
                <a:solidFill>
                  <a:srgbClr val="000000"/>
                </a:solidFill>
                <a:latin typeface="Calibri"/>
              </a:rPr>
              <a:t>Zaostaci;</a:t>
            </a:r>
          </a:p>
          <a:p>
            <a:pPr>
              <a:lnSpc>
                <a:spcPct val="108000"/>
              </a:lnSpc>
              <a:spcAft>
                <a:spcPts val="500"/>
              </a:spcAft>
            </a:pPr>
            <a:r>
              <a:rPr sz="2000" b="0">
                <a:solidFill>
                  <a:srgbClr val="000000"/>
                </a:solidFill>
                <a:latin typeface="Calibri"/>
              </a:rPr>
              <a:t>Vreme ciklusa/koraci;</a:t>
            </a:r>
          </a:p>
          <a:p>
            <a:pPr>
              <a:lnSpc>
                <a:spcPct val="108000"/>
              </a:lnSpc>
              <a:spcAft>
                <a:spcPts val="500"/>
              </a:spcAft>
            </a:pPr>
            <a:r>
              <a:rPr sz="2000" b="0">
                <a:solidFill>
                  <a:srgbClr val="000000"/>
                </a:solidFill>
                <a:latin typeface="Calibri"/>
              </a:rPr>
              <a:t>Rezervisanje kapaciteta (mašine, alati, materijali i zaposleni);</a:t>
            </a:r>
            <a:endParaRPr lang="en-US" sz="2000" b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8000"/>
              </a:lnSpc>
              <a:spcAft>
                <a:spcPts val="500"/>
              </a:spcAft>
            </a:pPr>
            <a:r>
              <a:rPr lang="en-US" sz="2000">
                <a:solidFill>
                  <a:srgbClr val="000000"/>
                </a:solidFill>
              </a:rPr>
              <a:t>Rešavanje sukoba (rokovi, alati, mašine, materijali, itd.);</a:t>
            </a:r>
          </a:p>
          <a:p>
            <a:pPr>
              <a:lnSpc>
                <a:spcPct val="108000"/>
              </a:lnSpc>
              <a:spcAft>
                <a:spcPts val="500"/>
              </a:spcAft>
            </a:pPr>
            <a:endParaRPr sz="2000" b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800" b="1">
                <a:solidFill>
                  <a:srgbClr val="000000"/>
                </a:solidFill>
                <a:latin typeface="Calibri"/>
              </a:rPr>
              <a:t>11.1. Vertikalna i horizontalna integracija MES -a</a:t>
            </a:r>
          </a:p>
        </p:txBody>
      </p:sp>
      <p:pic>
        <p:nvPicPr>
          <p:cNvPr id="3" name="Picture 2" descr="Osma lekcija MIS_image_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6631" y="1847088"/>
            <a:ext cx="7473976" cy="40690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03867" y="6072568"/>
            <a:ext cx="9921240" cy="23698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lIns="18288" tIns="18288" rIns="18288" bIns="18288">
            <a:spAutoFit/>
          </a:bodyPr>
          <a:lstStyle/>
          <a:p>
            <a:pPr algn="ctr"/>
            <a:r>
              <a:rPr sz="1300" b="0" i="1">
                <a:solidFill>
                  <a:srgbClr val="000000"/>
                </a:solidFill>
                <a:latin typeface="Calibri"/>
              </a:rPr>
              <a:t>Slika 3.</a:t>
            </a:r>
            <a:r>
              <a:rPr lang="en-US" sz="1300" b="0" i="1">
                <a:solidFill>
                  <a:srgbClr val="000000"/>
                </a:solidFill>
                <a:latin typeface="Calibri"/>
              </a:rPr>
              <a:t> </a:t>
            </a:r>
            <a:r>
              <a:rPr lang="en-US" sz="1300" i="1">
                <a:solidFill>
                  <a:srgbClr val="000000"/>
                </a:solidFill>
                <a:latin typeface="Calibri"/>
              </a:rPr>
              <a:t>Vertikalna integracija MES</a:t>
            </a:r>
            <a:endParaRPr sz="1300" i="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e 16 9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e 16 9" id="{576E9A8D-BB38-4D95-A36F-DF7C8086BD01}" vid="{49606A15-62B4-4A0C-88AF-796A0652F44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89_ie_template</Template>
  <TotalTime>4792</TotalTime>
  <Words>895</Words>
  <Application>Microsoft Office PowerPoint</Application>
  <PresentationFormat>Widescreen</PresentationFormat>
  <Paragraphs>65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ie 16 9</vt:lpstr>
      <vt:lpstr>Menadžment informacioni sistemi (MIS)</vt:lpstr>
      <vt:lpstr>11. Sistem Izvršenja Proizvodnje - (Manufacturing Execution System -MES)</vt:lpstr>
      <vt:lpstr>11. Sistem Izvršenja Proizvodnje - (Manufacturing Execution System -MES) (nastavak)</vt:lpstr>
      <vt:lpstr>11. Sistem Izvršenja Proizvodnje - (Manufacturing Execution System -MES)</vt:lpstr>
      <vt:lpstr>11. Sistem Izvršenja Proizvodnje - (Manufacturing Execution System -MES)</vt:lpstr>
      <vt:lpstr>11. Sistem Izvršenja Proizvodnje - (Manufacturing Execution System -MES)</vt:lpstr>
      <vt:lpstr>11. Sistem Izvršenja Proizvodnje - (Manufacturing Execution System -MES)</vt:lpstr>
      <vt:lpstr>11.1. Vertikalna i horizontalna integracija MES -a</vt:lpstr>
      <vt:lpstr>11.1. Vertikalna i horizontalna integracija MES -a</vt:lpstr>
      <vt:lpstr>11.1. Vertikalna i horizontalna integracija MES -a</vt:lpstr>
      <vt:lpstr>11.1. Vertikalna i horizontalna integracija MES -a</vt:lpstr>
      <vt:lpstr>11.1. Vertikalna i horizontalna integracija MES -a</vt:lpstr>
      <vt:lpstr>3. Praćenje zastoja/OEE</vt:lpstr>
      <vt:lpstr>3. Praćenje zastoja/OEE (nastavak)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Vesna</dc:creator>
  <cp:lastModifiedBy>MM</cp:lastModifiedBy>
  <cp:revision>216</cp:revision>
  <dcterms:created xsi:type="dcterms:W3CDTF">2022-03-07T11:48:22Z</dcterms:created>
  <dcterms:modified xsi:type="dcterms:W3CDTF">2026-08-27T11:23:15Z</dcterms:modified>
</cp:coreProperties>
</file>