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8" r:id="rId3"/>
    <p:sldId id="259" r:id="rId4"/>
    <p:sldId id="260" r:id="rId5"/>
    <p:sldId id="261" r:id="rId6"/>
    <p:sldId id="262" r:id="rId7"/>
    <p:sldId id="263" r:id="rId8"/>
    <p:sldId id="264" r:id="rId9"/>
    <p:sldId id="265" r:id="rId10"/>
    <p:sldId id="266" r:id="rId11"/>
    <p:sldId id="269" r:id="rId12"/>
    <p:sldId id="270" r:id="rId13"/>
    <p:sldId id="272" r:id="rId14"/>
    <p:sldId id="273" r:id="rId15"/>
    <p:sldId id="276" r:id="rId16"/>
    <p:sldId id="278" r:id="rId17"/>
    <p:sldId id="279" r:id="rId18"/>
    <p:sldId id="280" r:id="rId19"/>
    <p:sldId id="281" r:id="rId20"/>
    <p:sldId id="282" r:id="rId21"/>
    <p:sldId id="283" r:id="rId22"/>
    <p:sldId id="284" r:id="rId23"/>
    <p:sldId id="285" r:id="rId24"/>
    <p:sldId id="286" r:id="rId25"/>
    <p:sldId id="287" r:id="rId26"/>
    <p:sldId id="288" r:id="rId27"/>
    <p:sldId id="289" r:id="rId28"/>
    <p:sldId id="290" r:id="rId29"/>
    <p:sldId id="291" r:id="rId30"/>
    <p:sldId id="292" r:id="rId31"/>
  </p:sldIdLst>
  <p:sldSz cx="12192000" cy="6858000"/>
  <p:notesSz cx="6858000" cy="9144000"/>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3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166" autoAdjust="0"/>
    <p:restoredTop sz="96296" autoAdjust="0"/>
  </p:normalViewPr>
  <p:slideViewPr>
    <p:cSldViewPr snapToGrid="0">
      <p:cViewPr varScale="1">
        <p:scale>
          <a:sx n="39" d="100"/>
          <a:sy n="39" d="100"/>
        </p:scale>
        <p:origin x="66" y="1632"/>
      </p:cViewPr>
      <p:guideLst>
        <p:guide orient="horz" pos="2160"/>
        <p:guide pos="3840"/>
      </p:guideLst>
    </p:cSldViewPr>
  </p:slideViewPr>
  <p:outlineViewPr>
    <p:cViewPr>
      <p:scale>
        <a:sx n="33" d="100"/>
        <a:sy n="33" d="100"/>
      </p:scale>
      <p:origin x="0" y="-62154"/>
    </p:cViewPr>
  </p:outlineViewPr>
  <p:notesTextViewPr>
    <p:cViewPr>
      <p:scale>
        <a:sx n="1" d="1"/>
        <a:sy n="1" d="1"/>
      </p:scale>
      <p:origin x="0" y="0"/>
    </p:cViewPr>
  </p:notesTextViewPr>
  <p:sorterViewPr>
    <p:cViewPr>
      <p:scale>
        <a:sx n="200" d="100"/>
        <a:sy n="200" d="100"/>
      </p:scale>
      <p:origin x="0" y="-175724"/>
    </p:cViewPr>
  </p:sorterViewPr>
  <p:notesViewPr>
    <p:cSldViewPr snapToGrid="0">
      <p:cViewPr varScale="1">
        <p:scale>
          <a:sx n="50" d="100"/>
          <a:sy n="50" d="100"/>
        </p:scale>
        <p:origin x="2708"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472633-5804-4CC4-B334-49480CD1F8F9}" type="datetimeFigureOut">
              <a:rPr lang="en-US" smtClean="0"/>
              <a:pPr/>
              <a:t>27-Aug-26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147A84-8E29-4011-8E23-5BAFF1D6ABED}" type="slidenum">
              <a:rPr lang="en-US" smtClean="0"/>
              <a:pPr/>
              <a:t>‹#›</a:t>
            </a:fld>
            <a:endParaRPr lang="en-US"/>
          </a:p>
        </p:txBody>
      </p:sp>
    </p:spTree>
    <p:extLst>
      <p:ext uri="{BB962C8B-B14F-4D97-AF65-F5344CB8AC3E}">
        <p14:creationId xmlns:p14="http://schemas.microsoft.com/office/powerpoint/2010/main" val="5178558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sr-Latn-R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r-Latn-RS"/>
          </a:p>
        </p:txBody>
      </p:sp>
      <p:sp>
        <p:nvSpPr>
          <p:cNvPr id="4" name="Date Placeholder 3"/>
          <p:cNvSpPr>
            <a:spLocks noGrp="1"/>
          </p:cNvSpPr>
          <p:nvPr>
            <p:ph type="dt" sz="half" idx="10"/>
          </p:nvPr>
        </p:nvSpPr>
        <p:spPr/>
        <p:txBody>
          <a:bodyPr/>
          <a:lstStyle/>
          <a:p>
            <a:fld id="{9B88A21A-4E29-40A0-9B23-D9AD2091FC26}" type="datetimeFigureOut">
              <a:rPr lang="sr-Latn-RS" smtClean="0"/>
              <a:pPr/>
              <a:t>27.8.2026.</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9BBD7E1A-EBE2-49BE-BEA5-E10F7078A60F}" type="slidenum">
              <a:rPr lang="sr-Latn-RS" smtClean="0"/>
              <a:pPr/>
              <a:t>‹#›</a:t>
            </a:fld>
            <a:endParaRPr lang="sr-Latn-RS"/>
          </a:p>
        </p:txBody>
      </p:sp>
    </p:spTree>
    <p:extLst>
      <p:ext uri="{BB962C8B-B14F-4D97-AF65-F5344CB8AC3E}">
        <p14:creationId xmlns:p14="http://schemas.microsoft.com/office/powerpoint/2010/main" val="35836661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r-Latn-RS"/>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4" name="Date Placeholder 3"/>
          <p:cNvSpPr>
            <a:spLocks noGrp="1"/>
          </p:cNvSpPr>
          <p:nvPr>
            <p:ph type="dt" sz="half" idx="10"/>
          </p:nvPr>
        </p:nvSpPr>
        <p:spPr/>
        <p:txBody>
          <a:bodyPr/>
          <a:lstStyle/>
          <a:p>
            <a:fld id="{9B88A21A-4E29-40A0-9B23-D9AD2091FC26}" type="datetimeFigureOut">
              <a:rPr lang="sr-Latn-RS" smtClean="0"/>
              <a:pPr/>
              <a:t>27.8.2026.</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9BBD7E1A-EBE2-49BE-BEA5-E10F7078A60F}" type="slidenum">
              <a:rPr lang="sr-Latn-RS" smtClean="0"/>
              <a:pPr/>
              <a:t>‹#›</a:t>
            </a:fld>
            <a:endParaRPr lang="sr-Latn-RS"/>
          </a:p>
        </p:txBody>
      </p:sp>
    </p:spTree>
    <p:extLst>
      <p:ext uri="{BB962C8B-B14F-4D97-AF65-F5344CB8AC3E}">
        <p14:creationId xmlns:p14="http://schemas.microsoft.com/office/powerpoint/2010/main" val="2318975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sr-Latn-R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4" name="Date Placeholder 3"/>
          <p:cNvSpPr>
            <a:spLocks noGrp="1"/>
          </p:cNvSpPr>
          <p:nvPr>
            <p:ph type="dt" sz="half" idx="10"/>
          </p:nvPr>
        </p:nvSpPr>
        <p:spPr/>
        <p:txBody>
          <a:bodyPr/>
          <a:lstStyle/>
          <a:p>
            <a:fld id="{9B88A21A-4E29-40A0-9B23-D9AD2091FC26}" type="datetimeFigureOut">
              <a:rPr lang="sr-Latn-RS" smtClean="0"/>
              <a:pPr/>
              <a:t>27.8.2026.</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9BBD7E1A-EBE2-49BE-BEA5-E10F7078A60F}" type="slidenum">
              <a:rPr lang="sr-Latn-RS" smtClean="0"/>
              <a:pPr/>
              <a:t>‹#›</a:t>
            </a:fld>
            <a:endParaRPr lang="sr-Latn-RS"/>
          </a:p>
        </p:txBody>
      </p:sp>
    </p:spTree>
    <p:extLst>
      <p:ext uri="{BB962C8B-B14F-4D97-AF65-F5344CB8AC3E}">
        <p14:creationId xmlns:p14="http://schemas.microsoft.com/office/powerpoint/2010/main" val="477647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r-Latn-R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4" name="Date Placeholder 3"/>
          <p:cNvSpPr>
            <a:spLocks noGrp="1"/>
          </p:cNvSpPr>
          <p:nvPr>
            <p:ph type="dt" sz="half" idx="10"/>
          </p:nvPr>
        </p:nvSpPr>
        <p:spPr/>
        <p:txBody>
          <a:bodyPr/>
          <a:lstStyle/>
          <a:p>
            <a:fld id="{9B88A21A-4E29-40A0-9B23-D9AD2091FC26}" type="datetimeFigureOut">
              <a:rPr lang="sr-Latn-RS" smtClean="0"/>
              <a:pPr/>
              <a:t>27.8.2026.</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9BBD7E1A-EBE2-49BE-BEA5-E10F7078A60F}" type="slidenum">
              <a:rPr lang="sr-Latn-RS" smtClean="0"/>
              <a:pPr/>
              <a:t>‹#›</a:t>
            </a:fld>
            <a:endParaRPr lang="sr-Latn-RS"/>
          </a:p>
        </p:txBody>
      </p:sp>
    </p:spTree>
    <p:extLst>
      <p:ext uri="{BB962C8B-B14F-4D97-AF65-F5344CB8AC3E}">
        <p14:creationId xmlns:p14="http://schemas.microsoft.com/office/powerpoint/2010/main" val="1187972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sr-Latn-R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B88A21A-4E29-40A0-9B23-D9AD2091FC26}" type="datetimeFigureOut">
              <a:rPr lang="sr-Latn-RS" smtClean="0"/>
              <a:pPr/>
              <a:t>27.8.2026.</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9BBD7E1A-EBE2-49BE-BEA5-E10F7078A60F}" type="slidenum">
              <a:rPr lang="sr-Latn-RS" smtClean="0"/>
              <a:pPr/>
              <a:t>‹#›</a:t>
            </a:fld>
            <a:endParaRPr lang="sr-Latn-RS"/>
          </a:p>
        </p:txBody>
      </p:sp>
    </p:spTree>
    <p:extLst>
      <p:ext uri="{BB962C8B-B14F-4D97-AF65-F5344CB8AC3E}">
        <p14:creationId xmlns:p14="http://schemas.microsoft.com/office/powerpoint/2010/main" val="1609323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r-Latn-RS"/>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5" name="Date Placeholder 4"/>
          <p:cNvSpPr>
            <a:spLocks noGrp="1"/>
          </p:cNvSpPr>
          <p:nvPr>
            <p:ph type="dt" sz="half" idx="10"/>
          </p:nvPr>
        </p:nvSpPr>
        <p:spPr/>
        <p:txBody>
          <a:bodyPr/>
          <a:lstStyle/>
          <a:p>
            <a:fld id="{9B88A21A-4E29-40A0-9B23-D9AD2091FC26}" type="datetimeFigureOut">
              <a:rPr lang="sr-Latn-RS" smtClean="0"/>
              <a:pPr/>
              <a:t>27.8.2026.</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9BBD7E1A-EBE2-49BE-BEA5-E10F7078A60F}" type="slidenum">
              <a:rPr lang="sr-Latn-RS" smtClean="0"/>
              <a:pPr/>
              <a:t>‹#›</a:t>
            </a:fld>
            <a:endParaRPr lang="sr-Latn-RS"/>
          </a:p>
        </p:txBody>
      </p:sp>
    </p:spTree>
    <p:extLst>
      <p:ext uri="{BB962C8B-B14F-4D97-AF65-F5344CB8AC3E}">
        <p14:creationId xmlns:p14="http://schemas.microsoft.com/office/powerpoint/2010/main" val="3395881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sr-Latn-R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7" name="Date Placeholder 6"/>
          <p:cNvSpPr>
            <a:spLocks noGrp="1"/>
          </p:cNvSpPr>
          <p:nvPr>
            <p:ph type="dt" sz="half" idx="10"/>
          </p:nvPr>
        </p:nvSpPr>
        <p:spPr/>
        <p:txBody>
          <a:bodyPr/>
          <a:lstStyle/>
          <a:p>
            <a:fld id="{9B88A21A-4E29-40A0-9B23-D9AD2091FC26}" type="datetimeFigureOut">
              <a:rPr lang="sr-Latn-RS" smtClean="0"/>
              <a:pPr/>
              <a:t>27.8.2026.</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9BBD7E1A-EBE2-49BE-BEA5-E10F7078A60F}" type="slidenum">
              <a:rPr lang="sr-Latn-RS" smtClean="0"/>
              <a:pPr/>
              <a:t>‹#›</a:t>
            </a:fld>
            <a:endParaRPr lang="sr-Latn-RS"/>
          </a:p>
        </p:txBody>
      </p:sp>
    </p:spTree>
    <p:extLst>
      <p:ext uri="{BB962C8B-B14F-4D97-AF65-F5344CB8AC3E}">
        <p14:creationId xmlns:p14="http://schemas.microsoft.com/office/powerpoint/2010/main" val="1587474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r-Latn-RS"/>
          </a:p>
        </p:txBody>
      </p:sp>
      <p:sp>
        <p:nvSpPr>
          <p:cNvPr id="3" name="Date Placeholder 2"/>
          <p:cNvSpPr>
            <a:spLocks noGrp="1"/>
          </p:cNvSpPr>
          <p:nvPr>
            <p:ph type="dt" sz="half" idx="10"/>
          </p:nvPr>
        </p:nvSpPr>
        <p:spPr/>
        <p:txBody>
          <a:bodyPr/>
          <a:lstStyle/>
          <a:p>
            <a:fld id="{9B88A21A-4E29-40A0-9B23-D9AD2091FC26}" type="datetimeFigureOut">
              <a:rPr lang="sr-Latn-RS" smtClean="0"/>
              <a:pPr/>
              <a:t>27.8.2026.</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9BBD7E1A-EBE2-49BE-BEA5-E10F7078A60F}" type="slidenum">
              <a:rPr lang="sr-Latn-RS" smtClean="0"/>
              <a:pPr/>
              <a:t>‹#›</a:t>
            </a:fld>
            <a:endParaRPr lang="sr-Latn-RS"/>
          </a:p>
        </p:txBody>
      </p:sp>
    </p:spTree>
    <p:extLst>
      <p:ext uri="{BB962C8B-B14F-4D97-AF65-F5344CB8AC3E}">
        <p14:creationId xmlns:p14="http://schemas.microsoft.com/office/powerpoint/2010/main" val="23300313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88A21A-4E29-40A0-9B23-D9AD2091FC26}" type="datetimeFigureOut">
              <a:rPr lang="sr-Latn-RS" smtClean="0"/>
              <a:pPr/>
              <a:t>27.8.2026.</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9BBD7E1A-EBE2-49BE-BEA5-E10F7078A60F}" type="slidenum">
              <a:rPr lang="sr-Latn-RS" smtClean="0"/>
              <a:pPr/>
              <a:t>‹#›</a:t>
            </a:fld>
            <a:endParaRPr lang="sr-Latn-RS"/>
          </a:p>
        </p:txBody>
      </p:sp>
    </p:spTree>
    <p:extLst>
      <p:ext uri="{BB962C8B-B14F-4D97-AF65-F5344CB8AC3E}">
        <p14:creationId xmlns:p14="http://schemas.microsoft.com/office/powerpoint/2010/main" val="11705802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r-Latn-R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B88A21A-4E29-40A0-9B23-D9AD2091FC26}" type="datetimeFigureOut">
              <a:rPr lang="sr-Latn-RS" smtClean="0"/>
              <a:pPr/>
              <a:t>27.8.2026.</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9BBD7E1A-EBE2-49BE-BEA5-E10F7078A60F}" type="slidenum">
              <a:rPr lang="sr-Latn-RS" smtClean="0"/>
              <a:pPr/>
              <a:t>‹#›</a:t>
            </a:fld>
            <a:endParaRPr lang="sr-Latn-RS"/>
          </a:p>
        </p:txBody>
      </p:sp>
    </p:spTree>
    <p:extLst>
      <p:ext uri="{BB962C8B-B14F-4D97-AF65-F5344CB8AC3E}">
        <p14:creationId xmlns:p14="http://schemas.microsoft.com/office/powerpoint/2010/main" val="4039530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r-Latn-R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sr-Latn-R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B88A21A-4E29-40A0-9B23-D9AD2091FC26}" type="datetimeFigureOut">
              <a:rPr lang="sr-Latn-RS" smtClean="0"/>
              <a:pPr/>
              <a:t>27.8.2026.</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9BBD7E1A-EBE2-49BE-BEA5-E10F7078A60F}" type="slidenum">
              <a:rPr lang="sr-Latn-RS" smtClean="0"/>
              <a:pPr/>
              <a:t>‹#›</a:t>
            </a:fld>
            <a:endParaRPr lang="sr-Latn-RS"/>
          </a:p>
        </p:txBody>
      </p:sp>
    </p:spTree>
    <p:extLst>
      <p:ext uri="{BB962C8B-B14F-4D97-AF65-F5344CB8AC3E}">
        <p14:creationId xmlns:p14="http://schemas.microsoft.com/office/powerpoint/2010/main" val="28509875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r-Latn-R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r-Latn-R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88A21A-4E29-40A0-9B23-D9AD2091FC26}" type="datetimeFigureOut">
              <a:rPr lang="sr-Latn-RS" smtClean="0"/>
              <a:pPr/>
              <a:t>27.8.2026.</a:t>
            </a:fld>
            <a:endParaRPr lang="sr-Latn-R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r-Latn-R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BD7E1A-EBE2-49BE-BEA5-E10F7078A60F}" type="slidenum">
              <a:rPr lang="sr-Latn-RS" smtClean="0"/>
              <a:pPr/>
              <a:t>‹#›</a:t>
            </a:fld>
            <a:endParaRPr lang="sr-Latn-RS"/>
          </a:p>
        </p:txBody>
      </p:sp>
      <p:pic>
        <p:nvPicPr>
          <p:cNvPr id="7" name="Picture 6"/>
          <p:cNvPicPr>
            <a:picLocks noChangeAspect="1"/>
          </p:cNvPicPr>
          <p:nvPr/>
        </p:nvPicPr>
        <p:blipFill rotWithShape="1">
          <a:blip r:embed="rId13" cstate="print">
            <a:extLst>
              <a:ext uri="{28A0092B-C50C-407E-A947-70E740481C1C}">
                <a14:useLocalDpi xmlns:a14="http://schemas.microsoft.com/office/drawing/2010/main" val="0"/>
              </a:ext>
            </a:extLst>
          </a:blip>
          <a:srcRect l="81212" b="85185"/>
          <a:stretch/>
        </p:blipFill>
        <p:spPr>
          <a:xfrm>
            <a:off x="10474036" y="0"/>
            <a:ext cx="1717964" cy="1016000"/>
          </a:xfrm>
          <a:prstGeom prst="rect">
            <a:avLst/>
          </a:prstGeom>
        </p:spPr>
      </p:pic>
      <p:pic>
        <p:nvPicPr>
          <p:cNvPr id="8" name="Picture 7"/>
          <p:cNvPicPr>
            <a:picLocks noChangeAspect="1"/>
          </p:cNvPicPr>
          <p:nvPr/>
        </p:nvPicPr>
        <p:blipFill rotWithShape="1">
          <a:blip r:embed="rId13" cstate="print">
            <a:extLst>
              <a:ext uri="{28A0092B-C50C-407E-A947-70E740481C1C}">
                <a14:useLocalDpi xmlns:a14="http://schemas.microsoft.com/office/drawing/2010/main" val="0"/>
              </a:ext>
            </a:extLst>
          </a:blip>
          <a:srcRect r="55960"/>
          <a:stretch/>
        </p:blipFill>
        <p:spPr>
          <a:xfrm>
            <a:off x="0" y="0"/>
            <a:ext cx="4027055" cy="6858000"/>
          </a:xfrm>
          <a:prstGeom prst="rect">
            <a:avLst/>
          </a:prstGeom>
        </p:spPr>
      </p:pic>
    </p:spTree>
    <p:extLst>
      <p:ext uri="{BB962C8B-B14F-4D97-AF65-F5344CB8AC3E}">
        <p14:creationId xmlns:p14="http://schemas.microsoft.com/office/powerpoint/2010/main" val="28338782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sz="3600" b="1">
                <a:latin typeface="Calibri"/>
              </a:rPr>
              <a:t>9. Zaključivanje na osnovu slučajeva</a:t>
            </a:r>
            <a:r>
              <a:rPr lang="en-US" sz="3600" b="1">
                <a:latin typeface="Calibri"/>
              </a:rPr>
              <a:t>;</a:t>
            </a:r>
            <a:br>
              <a:rPr lang="en-US" sz="3600" b="1">
                <a:latin typeface="Calibri"/>
              </a:rPr>
            </a:br>
            <a:r>
              <a:rPr sz="3600" b="1">
                <a:latin typeface="Calibri"/>
              </a:rPr>
              <a:t> ERP sistemi</a:t>
            </a:r>
          </a:p>
        </p:txBody>
      </p:sp>
      <p:sp>
        <p:nvSpPr>
          <p:cNvPr id="3" name="Subtitle 2"/>
          <p:cNvSpPr>
            <a:spLocks noGrp="1"/>
          </p:cNvSpPr>
          <p:nvPr>
            <p:ph type="subTitle" idx="1"/>
          </p:nvPr>
        </p:nvSpPr>
        <p:spPr/>
        <p:txBody>
          <a:bodyPr/>
          <a:lstStyle/>
          <a:p>
            <a:r>
              <a:rPr sz="2200">
                <a:latin typeface="Calibri"/>
              </a:rPr>
              <a:t>Menadžment informacioni sistemi (MIS)</a:t>
            </a:r>
          </a:p>
          <a:p>
            <a:r>
              <a:rPr sz="2200">
                <a:latin typeface="Calibri"/>
              </a:rPr>
              <a:t>Prof. dr Mirjana Misita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400" b="1">
                <a:solidFill>
                  <a:srgbClr val="000000"/>
                </a:solidFill>
                <a:latin typeface="Calibri"/>
              </a:rPr>
              <a:t>9.3. Princip rada CBR-a</a:t>
            </a:r>
          </a:p>
        </p:txBody>
      </p:sp>
      <p:pic>
        <p:nvPicPr>
          <p:cNvPr id="3" name="Picture 2" descr="rId6.png"/>
          <p:cNvPicPr>
            <a:picLocks noChangeAspect="1"/>
          </p:cNvPicPr>
          <p:nvPr/>
        </p:nvPicPr>
        <p:blipFill>
          <a:blip r:embed="rId2"/>
          <a:stretch>
            <a:fillRect/>
          </a:stretch>
        </p:blipFill>
        <p:spPr>
          <a:xfrm>
            <a:off x="3854272" y="1847088"/>
            <a:ext cx="4483456" cy="3886200"/>
          </a:xfrm>
          <a:prstGeom prst="rect">
            <a:avLst/>
          </a:prstGeom>
        </p:spPr>
      </p:pic>
      <p:sp>
        <p:nvSpPr>
          <p:cNvPr id="4" name="TextBox 3"/>
          <p:cNvSpPr txBox="1"/>
          <p:nvPr/>
        </p:nvSpPr>
        <p:spPr>
          <a:xfrm>
            <a:off x="1143000" y="5961888"/>
            <a:ext cx="9921240" cy="320040"/>
          </a:xfrm>
          <a:prstGeom prst="rect">
            <a:avLst/>
          </a:prstGeom>
          <a:noFill/>
        </p:spPr>
        <p:txBody>
          <a:bodyPr wrap="none">
            <a:spAutoFit/>
          </a:bodyPr>
          <a:lstStyle/>
          <a:p>
            <a:pPr algn="ctr"/>
            <a:r>
              <a:rPr sz="1300" i="1">
                <a:solidFill>
                  <a:srgbClr val="000000"/>
                </a:solidFill>
                <a:latin typeface="Calibri"/>
              </a:rPr>
              <a:t>Slika 2. Zaključivanje na osnovu slučajeva (Craw, 2011)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500" b="1">
                <a:solidFill>
                  <a:srgbClr val="000000"/>
                </a:solidFill>
                <a:latin typeface="Calibri"/>
              </a:rPr>
              <a:t>10.1. Pojam ERP-a</a:t>
            </a:r>
          </a:p>
        </p:txBody>
      </p:sp>
      <p:sp>
        <p:nvSpPr>
          <p:cNvPr id="3" name="Content Placeholder 2"/>
          <p:cNvSpPr>
            <a:spLocks noGrp="1"/>
          </p:cNvSpPr>
          <p:nvPr>
            <p:ph idx="1"/>
          </p:nvPr>
        </p:nvSpPr>
        <p:spPr/>
        <p:txBody>
          <a:bodyPr anchor="t">
            <a:normAutofit lnSpcReduction="10000"/>
          </a:bodyPr>
          <a:lstStyle/>
          <a:p>
            <a:pPr>
              <a:lnSpc>
                <a:spcPct val="108000"/>
              </a:lnSpc>
              <a:spcAft>
                <a:spcPts val="1000"/>
              </a:spcAft>
            </a:pPr>
            <a:r>
              <a:rPr sz="2000">
                <a:solidFill>
                  <a:srgbClr val="000000"/>
                </a:solidFill>
                <a:latin typeface="Calibri"/>
              </a:rPr>
              <a:t>ERP je opšti naziv za bilo koju softversku aplikaciju koja objedinjuje sve procese kompanije i podatke u jedinstven sistem.</a:t>
            </a:r>
          </a:p>
          <a:p>
            <a:pPr>
              <a:lnSpc>
                <a:spcPct val="108000"/>
              </a:lnSpc>
              <a:spcAft>
                <a:spcPts val="1000"/>
              </a:spcAft>
            </a:pPr>
            <a:r>
              <a:rPr sz="2000">
                <a:solidFill>
                  <a:srgbClr val="000000"/>
                </a:solidFill>
                <a:latin typeface="Calibri"/>
              </a:rPr>
              <a:t>„Korist broj jedan od ERP-a je integrisani pogled na podatke", rekao je George Goodall, viši naučni analitičar sa info-tech Research Group (Waxer, 2009).</a:t>
            </a:r>
          </a:p>
          <a:p>
            <a:pPr>
              <a:lnSpc>
                <a:spcPct val="108000"/>
              </a:lnSpc>
              <a:spcAft>
                <a:spcPts val="1000"/>
              </a:spcAft>
            </a:pPr>
            <a:r>
              <a:rPr sz="2000">
                <a:solidFill>
                  <a:srgbClr val="000000"/>
                </a:solidFill>
                <a:latin typeface="Calibri"/>
              </a:rPr>
              <a:t>ERP pokušava da integriše sve funkcije u različitim odsecima u društvu na jedan kompjuterski sistem koji može da služi potrebama svih različitih odseka.</a:t>
            </a:r>
          </a:p>
          <a:p>
            <a:pPr>
              <a:lnSpc>
                <a:spcPct val="108000"/>
              </a:lnSpc>
              <a:spcAft>
                <a:spcPts val="1000"/>
              </a:spcAft>
            </a:pPr>
            <a:r>
              <a:rPr sz="2000">
                <a:solidFill>
                  <a:srgbClr val="000000"/>
                </a:solidFill>
                <a:latin typeface="Calibri"/>
              </a:rPr>
              <a:t>To je težak zadatak – izgradnja jednog softverskog programa koji služi potrebama ljudi u oblasti finansija, kao i ljudi u ljudskim resursima i u skladištu.</a:t>
            </a:r>
          </a:p>
          <a:p>
            <a:pPr>
              <a:lnSpc>
                <a:spcPct val="108000"/>
              </a:lnSpc>
              <a:spcAft>
                <a:spcPts val="1000"/>
              </a:spcAft>
            </a:pPr>
            <a:r>
              <a:rPr sz="2000">
                <a:solidFill>
                  <a:srgbClr val="000000"/>
                </a:solidFill>
                <a:latin typeface="Calibri"/>
              </a:rPr>
              <a:t>Svaki od tih odseka obično ima svoj računarski sistem, optimizovan za određene načine da odsek radi svoj posao.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500" b="1">
                <a:solidFill>
                  <a:srgbClr val="000000"/>
                </a:solidFill>
                <a:latin typeface="Calibri"/>
              </a:rPr>
              <a:t>10.1. Pojam ERP-a</a:t>
            </a:r>
          </a:p>
        </p:txBody>
      </p:sp>
      <p:sp>
        <p:nvSpPr>
          <p:cNvPr id="3" name="Content Placeholder 2"/>
          <p:cNvSpPr>
            <a:spLocks noGrp="1"/>
          </p:cNvSpPr>
          <p:nvPr>
            <p:ph idx="1"/>
          </p:nvPr>
        </p:nvSpPr>
        <p:spPr/>
        <p:txBody>
          <a:bodyPr anchor="t"/>
          <a:lstStyle/>
          <a:p>
            <a:pPr>
              <a:lnSpc>
                <a:spcPct val="108000"/>
              </a:lnSpc>
              <a:spcAft>
                <a:spcPts val="1000"/>
              </a:spcAft>
            </a:pPr>
            <a:r>
              <a:rPr sz="2000">
                <a:solidFill>
                  <a:srgbClr val="000000"/>
                </a:solidFill>
                <a:latin typeface="Calibri"/>
              </a:rPr>
              <a:t>Ali ERP kombinuje sve zajedno u jedan, integrisani softverski program koji poseduje jedinstvenu bazu podataka, tako da se lakše razmenjuju informacije i različiti odseci komuniciraju jedni sa drugima (Wailgum, 2007).</a:t>
            </a:r>
          </a:p>
        </p:txBody>
      </p:sp>
      <p:pic>
        <p:nvPicPr>
          <p:cNvPr id="4" name="Picture 3" descr="rId7.png">
            <a:extLst>
              <a:ext uri="{FF2B5EF4-FFF2-40B4-BE49-F238E27FC236}">
                <a16:creationId xmlns:a16="http://schemas.microsoft.com/office/drawing/2014/main" id="{F4E5905B-6E1B-4CC8-A18C-2C953974CF2A}"/>
              </a:ext>
            </a:extLst>
          </p:cNvPr>
          <p:cNvPicPr>
            <a:picLocks noChangeAspect="1"/>
          </p:cNvPicPr>
          <p:nvPr/>
        </p:nvPicPr>
        <p:blipFill>
          <a:blip r:embed="rId2"/>
          <a:stretch>
            <a:fillRect/>
          </a:stretch>
        </p:blipFill>
        <p:spPr>
          <a:xfrm>
            <a:off x="2621046" y="3176823"/>
            <a:ext cx="5633956" cy="3135077"/>
          </a:xfrm>
          <a:prstGeom prst="rect">
            <a:avLst/>
          </a:prstGeom>
        </p:spPr>
      </p:pic>
      <p:sp>
        <p:nvSpPr>
          <p:cNvPr id="5" name="TextBox 4">
            <a:extLst>
              <a:ext uri="{FF2B5EF4-FFF2-40B4-BE49-F238E27FC236}">
                <a16:creationId xmlns:a16="http://schemas.microsoft.com/office/drawing/2014/main" id="{7C817163-3CAE-45C6-9515-F2E61CB2CDD9}"/>
              </a:ext>
            </a:extLst>
          </p:cNvPr>
          <p:cNvSpPr txBox="1"/>
          <p:nvPr/>
        </p:nvSpPr>
        <p:spPr>
          <a:xfrm>
            <a:off x="601134" y="6402154"/>
            <a:ext cx="9921240" cy="320040"/>
          </a:xfrm>
          <a:prstGeom prst="rect">
            <a:avLst/>
          </a:prstGeom>
          <a:noFill/>
        </p:spPr>
        <p:txBody>
          <a:bodyPr wrap="none">
            <a:spAutoFit/>
          </a:bodyPr>
          <a:lstStyle/>
          <a:p>
            <a:pPr algn="ctr"/>
            <a:r>
              <a:rPr sz="1300" i="1">
                <a:solidFill>
                  <a:srgbClr val="000000"/>
                </a:solidFill>
                <a:latin typeface="Calibri"/>
              </a:rPr>
              <a:t>Slika 1. Tok podataka u preduzeću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500" b="1">
                <a:solidFill>
                  <a:srgbClr val="000000"/>
                </a:solidFill>
                <a:latin typeface="Calibri"/>
              </a:rPr>
              <a:t>10.1. Pojam ERP-a</a:t>
            </a:r>
          </a:p>
        </p:txBody>
      </p:sp>
      <p:sp>
        <p:nvSpPr>
          <p:cNvPr id="3" name="Content Placeholder 2"/>
          <p:cNvSpPr>
            <a:spLocks noGrp="1"/>
          </p:cNvSpPr>
          <p:nvPr>
            <p:ph idx="1"/>
          </p:nvPr>
        </p:nvSpPr>
        <p:spPr/>
        <p:txBody>
          <a:bodyPr anchor="t">
            <a:normAutofit fontScale="92500" lnSpcReduction="10000"/>
          </a:bodyPr>
          <a:lstStyle/>
          <a:p>
            <a:pPr>
              <a:lnSpc>
                <a:spcPct val="108000"/>
              </a:lnSpc>
              <a:spcAft>
                <a:spcPts val="1000"/>
              </a:spcAft>
            </a:pPr>
            <a:r>
              <a:rPr sz="2000">
                <a:solidFill>
                  <a:srgbClr val="000000"/>
                </a:solidFill>
                <a:latin typeface="Calibri"/>
              </a:rPr>
              <a:t>Zbog sve dinamičnijeg poslovnog okruženja i sve veće konkurencije na tržištu, organizacije imaju potrebu za informacionim sistemima koji će u potpunosti podržati njihovo poslovanje i istovremeno omogućiti ciljeve razvoja.</a:t>
            </a:r>
          </a:p>
          <a:p>
            <a:pPr>
              <a:lnSpc>
                <a:spcPct val="108000"/>
              </a:lnSpc>
              <a:spcAft>
                <a:spcPts val="1000"/>
              </a:spcAft>
            </a:pPr>
            <a:r>
              <a:rPr sz="2000">
                <a:solidFill>
                  <a:srgbClr val="000000"/>
                </a:solidFill>
                <a:latin typeface="Calibri"/>
              </a:rPr>
              <a:t>Sve češće, organizacije jednostavno nemaju vremena, novca ili drugih resursa za razvoj takvih integrisanih informacionih sistema.</a:t>
            </a:r>
          </a:p>
          <a:p>
            <a:pPr>
              <a:lnSpc>
                <a:spcPct val="108000"/>
              </a:lnSpc>
              <a:spcAft>
                <a:spcPts val="1000"/>
              </a:spcAft>
            </a:pPr>
            <a:r>
              <a:rPr sz="2000">
                <a:solidFill>
                  <a:srgbClr val="000000"/>
                </a:solidFill>
                <a:latin typeface="Calibri"/>
              </a:rPr>
              <a:t>ERP rešenja u potpunosti podržavaju biznis i sastoje se od nekoliko modula, kao što su proizvodnja, finansije, logistika, ljudski resursi i drugi.</a:t>
            </a:r>
          </a:p>
          <a:p>
            <a:pPr>
              <a:lnSpc>
                <a:spcPct val="108000"/>
              </a:lnSpc>
              <a:spcAft>
                <a:spcPts val="1000"/>
              </a:spcAft>
            </a:pPr>
            <a:r>
              <a:rPr sz="2000">
                <a:solidFill>
                  <a:srgbClr val="000000"/>
                </a:solidFill>
                <a:latin typeface="Calibri"/>
              </a:rPr>
              <a:t>Pored toga, očekuje se da podrže više jezika i valuta i mogućnost prilagođavanja rešenja bez programiranja (tzv. adaptacije).</a:t>
            </a:r>
          </a:p>
          <a:p>
            <a:pPr>
              <a:lnSpc>
                <a:spcPct val="108000"/>
              </a:lnSpc>
              <a:spcAft>
                <a:spcPts val="1000"/>
              </a:spcAft>
            </a:pPr>
            <a:r>
              <a:rPr sz="2000">
                <a:solidFill>
                  <a:srgbClr val="000000"/>
                </a:solidFill>
                <a:latin typeface="Calibri"/>
              </a:rPr>
              <a:t>ERP predstavlja širok spektar poslovnog softvera za upravljanje poslovanjem, koji se prostire od finansijskog menadžmenta do upravljanja operacijama.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500" b="1">
                <a:solidFill>
                  <a:srgbClr val="000000"/>
                </a:solidFill>
                <a:latin typeface="Calibri"/>
              </a:rPr>
              <a:t>10.1. Pojam ERP-a</a:t>
            </a:r>
          </a:p>
        </p:txBody>
      </p:sp>
      <p:sp>
        <p:nvSpPr>
          <p:cNvPr id="3" name="Content Placeholder 2"/>
          <p:cNvSpPr>
            <a:spLocks noGrp="1"/>
          </p:cNvSpPr>
          <p:nvPr>
            <p:ph idx="1"/>
          </p:nvPr>
        </p:nvSpPr>
        <p:spPr/>
        <p:txBody>
          <a:bodyPr anchor="t">
            <a:normAutofit/>
          </a:bodyPr>
          <a:lstStyle/>
          <a:p>
            <a:pPr>
              <a:lnSpc>
                <a:spcPct val="108000"/>
              </a:lnSpc>
              <a:spcAft>
                <a:spcPts val="1000"/>
              </a:spcAft>
            </a:pPr>
            <a:r>
              <a:rPr sz="2000">
                <a:solidFill>
                  <a:srgbClr val="000000"/>
                </a:solidFill>
                <a:latin typeface="Calibri"/>
              </a:rPr>
              <a:t>ERP je evoluirao iz Manufacturing Resource Planning (MRP), starije kategorije softvera koja se koristila za planiranje i izvršenje upravljanja proizvodnjom.</a:t>
            </a:r>
            <a:endParaRPr lang="en-US" sz="2000">
              <a:solidFill>
                <a:srgbClr val="000000"/>
              </a:solidFill>
              <a:latin typeface="Calibri"/>
            </a:endParaRPr>
          </a:p>
          <a:p>
            <a:pPr>
              <a:lnSpc>
                <a:spcPct val="108000"/>
              </a:lnSpc>
              <a:spcAft>
                <a:spcPts val="1000"/>
              </a:spcAft>
            </a:pPr>
            <a:r>
              <a:rPr lang="en-US" sz="2000">
                <a:solidFill>
                  <a:srgbClr val="000000"/>
                </a:solidFill>
              </a:rPr>
              <a:t>Sledeće vrste softvera su komponente ERP sistema:</a:t>
            </a:r>
          </a:p>
          <a:p>
            <a:pPr lvl="1">
              <a:lnSpc>
                <a:spcPct val="108000"/>
              </a:lnSpc>
              <a:spcAft>
                <a:spcPts val="1000"/>
              </a:spcAft>
            </a:pPr>
            <a:r>
              <a:rPr lang="en-US" sz="1600">
                <a:solidFill>
                  <a:srgbClr val="000000"/>
                </a:solidFill>
              </a:rPr>
              <a:t>Finansijski menadžment</a:t>
            </a:r>
          </a:p>
          <a:p>
            <a:pPr lvl="1">
              <a:lnSpc>
                <a:spcPct val="108000"/>
              </a:lnSpc>
              <a:spcAft>
                <a:spcPts val="1000"/>
              </a:spcAft>
            </a:pPr>
            <a:r>
              <a:rPr lang="en-US" sz="1600">
                <a:solidFill>
                  <a:srgbClr val="000000"/>
                </a:solidFill>
              </a:rPr>
              <a:t>Menadžment ljudskog kapitala (HCM)</a:t>
            </a:r>
          </a:p>
          <a:p>
            <a:pPr lvl="1">
              <a:lnSpc>
                <a:spcPct val="108000"/>
              </a:lnSpc>
              <a:spcAft>
                <a:spcPts val="1000"/>
              </a:spcAft>
            </a:pPr>
            <a:r>
              <a:rPr lang="en-US" sz="1600">
                <a:solidFill>
                  <a:srgbClr val="000000"/>
                </a:solidFill>
              </a:rPr>
              <a:t>Upravljanje projektima</a:t>
            </a:r>
          </a:p>
          <a:p>
            <a:pPr lvl="1">
              <a:lnSpc>
                <a:spcPct val="108000"/>
              </a:lnSpc>
              <a:spcAft>
                <a:spcPts val="1000"/>
              </a:spcAft>
            </a:pPr>
            <a:r>
              <a:rPr lang="en-US" sz="1600">
                <a:solidFill>
                  <a:srgbClr val="000000"/>
                </a:solidFill>
              </a:rPr>
              <a:t>Proizvodnja</a:t>
            </a:r>
          </a:p>
          <a:p>
            <a:pPr lvl="1">
              <a:lnSpc>
                <a:spcPct val="108000"/>
              </a:lnSpc>
              <a:spcAft>
                <a:spcPts val="1000"/>
              </a:spcAft>
            </a:pPr>
            <a:r>
              <a:rPr lang="en-US" sz="1600">
                <a:solidFill>
                  <a:srgbClr val="000000"/>
                </a:solidFill>
              </a:rPr>
              <a:t>Menadžment servisa operacija (SOM)</a:t>
            </a:r>
          </a:p>
          <a:p>
            <a:pPr lvl="1">
              <a:lnSpc>
                <a:spcPct val="108000"/>
              </a:lnSpc>
              <a:spcAft>
                <a:spcPts val="1000"/>
              </a:spcAft>
            </a:pPr>
            <a:r>
              <a:rPr lang="en-US" sz="1600">
                <a:solidFill>
                  <a:srgbClr val="000000"/>
                </a:solidFill>
              </a:rPr>
              <a:t>Upravljanje lancem nabavke (SCM)</a:t>
            </a:r>
          </a:p>
          <a:p>
            <a:pPr lvl="1">
              <a:lnSpc>
                <a:spcPct val="108000"/>
              </a:lnSpc>
              <a:spcAft>
                <a:spcPts val="1000"/>
              </a:spcAft>
            </a:pPr>
            <a:endParaRPr lang="en-US" sz="1600">
              <a:solidFill>
                <a:srgbClr val="000000"/>
              </a:solidFill>
            </a:endParaRPr>
          </a:p>
          <a:p>
            <a:pPr>
              <a:lnSpc>
                <a:spcPct val="108000"/>
              </a:lnSpc>
              <a:spcAft>
                <a:spcPts val="1000"/>
              </a:spcAft>
            </a:pPr>
            <a:endParaRPr sz="2000">
              <a:solidFill>
                <a:srgbClr val="000000"/>
              </a:solidFill>
              <a:latin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500" b="1">
                <a:solidFill>
                  <a:srgbClr val="000000"/>
                </a:solidFill>
                <a:latin typeface="Calibri"/>
              </a:rPr>
              <a:t>10.1. Pojam ERP-a</a:t>
            </a:r>
          </a:p>
        </p:txBody>
      </p:sp>
      <p:sp>
        <p:nvSpPr>
          <p:cNvPr id="3" name="Content Placeholder 2"/>
          <p:cNvSpPr>
            <a:spLocks noGrp="1"/>
          </p:cNvSpPr>
          <p:nvPr>
            <p:ph idx="1"/>
          </p:nvPr>
        </p:nvSpPr>
        <p:spPr/>
        <p:txBody>
          <a:bodyPr anchor="t">
            <a:normAutofit fontScale="92500" lnSpcReduction="10000"/>
          </a:bodyPr>
          <a:lstStyle/>
          <a:p>
            <a:pPr>
              <a:lnSpc>
                <a:spcPct val="108000"/>
              </a:lnSpc>
              <a:spcAft>
                <a:spcPts val="1000"/>
              </a:spcAft>
            </a:pPr>
            <a:r>
              <a:rPr sz="2000">
                <a:solidFill>
                  <a:srgbClr val="000000"/>
                </a:solidFill>
                <a:latin typeface="Calibri"/>
              </a:rPr>
              <a:t>Organizacije koje kupuju ERP sisteme obično su zainteresovane za postizanje nekoliko prednosti: transformacija delova (ili celine) poslovanja da se poboljša efikasnost, vreme izlaska na tržište, komunikacija i drugi procesi u vezi sa ciljevima; povećanje vidljivosti i transparentnosti u poslovanju i finansijama; unapređenje koordinacije i razmene informacija između različitih delova organizacije.</a:t>
            </a:r>
            <a:endParaRPr lang="en-US" sz="2000">
              <a:solidFill>
                <a:srgbClr val="000000"/>
              </a:solidFill>
              <a:latin typeface="Calibri"/>
            </a:endParaRPr>
          </a:p>
          <a:p>
            <a:pPr>
              <a:lnSpc>
                <a:spcPct val="108000"/>
              </a:lnSpc>
              <a:spcAft>
                <a:spcPts val="1000"/>
              </a:spcAft>
            </a:pPr>
            <a:r>
              <a:rPr lang="en-US" sz="2000">
                <a:solidFill>
                  <a:srgbClr val="000000"/>
                </a:solidFill>
              </a:rPr>
              <a:t>ERP integriše sve funkcionalnosti u jedinstvenu platformu i obezbeđuje veze između njih: omogućava proširenje novom funkcionalnošću, može da se prilagodi svakom privrednom procesu, omogućava modifikaciju procesa na osnovu zakonskih promena i zahteva, nudi multidimenzionalne finansijske analize, podržava budžet, planiranje i upravljanje odlukama, daje izveštaje za svaku vrstu aktivnosti na različitim jezicima, pruža finansijski konsolidovan izveštaj korišćenjem nekoliko sistema, može upravljati odeljenjem, kompanijom ili čak grupom preduzeća.</a:t>
            </a:r>
          </a:p>
          <a:p>
            <a:pPr>
              <a:lnSpc>
                <a:spcPct val="108000"/>
              </a:lnSpc>
              <a:spcAft>
                <a:spcPts val="1000"/>
              </a:spcAft>
            </a:pPr>
            <a:r>
              <a:rPr lang="en-US" sz="2000">
                <a:solidFill>
                  <a:srgbClr val="000000"/>
                </a:solidFill>
              </a:rPr>
              <a:t>Unutar ERP-a redundantnost podataka je zanemarljiva, zato je integritet podataka veći, jer podaci moraju biti sačuvani samo jednom.</a:t>
            </a:r>
          </a:p>
          <a:p>
            <a:pPr>
              <a:lnSpc>
                <a:spcPct val="108000"/>
              </a:lnSpc>
              <a:spcAft>
                <a:spcPts val="1000"/>
              </a:spcAft>
            </a:pPr>
            <a:endParaRPr sz="2000">
              <a:solidFill>
                <a:srgbClr val="000000"/>
              </a:solidFill>
              <a:latin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500" b="1">
                <a:solidFill>
                  <a:srgbClr val="000000"/>
                </a:solidFill>
                <a:latin typeface="Calibri"/>
              </a:rPr>
              <a:t>10.2. Arhitektura ERP sistema</a:t>
            </a:r>
          </a:p>
        </p:txBody>
      </p:sp>
      <p:sp>
        <p:nvSpPr>
          <p:cNvPr id="3" name="Content Placeholder 2"/>
          <p:cNvSpPr>
            <a:spLocks noGrp="1"/>
          </p:cNvSpPr>
          <p:nvPr>
            <p:ph idx="1"/>
          </p:nvPr>
        </p:nvSpPr>
        <p:spPr/>
        <p:txBody>
          <a:bodyPr anchor="t"/>
          <a:lstStyle/>
          <a:p>
            <a:pPr>
              <a:lnSpc>
                <a:spcPct val="108000"/>
              </a:lnSpc>
              <a:spcAft>
                <a:spcPts val="1000"/>
              </a:spcAft>
            </a:pPr>
            <a:r>
              <a:rPr sz="2000">
                <a:solidFill>
                  <a:srgbClr val="000000"/>
                </a:solidFill>
                <a:latin typeface="Calibri"/>
              </a:rPr>
              <a:t>Poslovni proces je skup međusobno povezanih radnih zadataka ili koraka, pokrenut kao odgovor na događaj, koji ostvaruju određeni rezultat za kupca i druge zainteresovane strane u poslovnim procesima.</a:t>
            </a:r>
          </a:p>
          <a:p>
            <a:pPr>
              <a:lnSpc>
                <a:spcPct val="108000"/>
              </a:lnSpc>
              <a:spcAft>
                <a:spcPts val="1000"/>
              </a:spcAft>
            </a:pPr>
            <a:r>
              <a:rPr sz="2000">
                <a:solidFill>
                  <a:srgbClr val="000000"/>
                </a:solidFill>
                <a:latin typeface="Calibri"/>
              </a:rPr>
              <a:t>To je kros-organizaciono i/ili unakrsno funkcionisanje.</a:t>
            </a:r>
          </a:p>
          <a:p>
            <a:pPr>
              <a:lnSpc>
                <a:spcPct val="108000"/>
              </a:lnSpc>
              <a:spcAft>
                <a:spcPts val="1000"/>
              </a:spcAft>
            </a:pPr>
            <a:r>
              <a:rPr sz="2000">
                <a:solidFill>
                  <a:srgbClr val="000000"/>
                </a:solidFill>
                <a:latin typeface="Calibri"/>
              </a:rPr>
              <a:t>ERP moduli su dizajnirani da podrže funkcije, tako da proces treba da bude podržan od strane više modula (Lee, Aggarwal, 2009).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400" b="1">
                <a:solidFill>
                  <a:srgbClr val="000000"/>
                </a:solidFill>
                <a:latin typeface="Calibri"/>
              </a:rPr>
              <a:t>10.2. Arhitektura ERP sistema</a:t>
            </a:r>
          </a:p>
        </p:txBody>
      </p:sp>
      <p:pic>
        <p:nvPicPr>
          <p:cNvPr id="3" name="Picture 2" descr="rId8.png"/>
          <p:cNvPicPr>
            <a:picLocks noChangeAspect="1"/>
          </p:cNvPicPr>
          <p:nvPr/>
        </p:nvPicPr>
        <p:blipFill>
          <a:blip r:embed="rId2"/>
          <a:stretch>
            <a:fillRect/>
          </a:stretch>
        </p:blipFill>
        <p:spPr>
          <a:xfrm>
            <a:off x="2098235" y="2075688"/>
            <a:ext cx="6996464" cy="3886200"/>
          </a:xfrm>
          <a:prstGeom prst="rect">
            <a:avLst/>
          </a:prstGeom>
        </p:spPr>
      </p:pic>
      <p:sp>
        <p:nvSpPr>
          <p:cNvPr id="4" name="Rectangle 3">
            <a:extLst>
              <a:ext uri="{FF2B5EF4-FFF2-40B4-BE49-F238E27FC236}">
                <a16:creationId xmlns:a16="http://schemas.microsoft.com/office/drawing/2014/main" id="{A5A44D05-E598-4497-BD28-C44A833CAE34}"/>
              </a:ext>
            </a:extLst>
          </p:cNvPr>
          <p:cNvSpPr/>
          <p:nvPr/>
        </p:nvSpPr>
        <p:spPr>
          <a:xfrm>
            <a:off x="4649467" y="6115208"/>
            <a:ext cx="2732415" cy="377667"/>
          </a:xfrm>
          <a:prstGeom prst="rect">
            <a:avLst/>
          </a:prstGeom>
        </p:spPr>
        <p:txBody>
          <a:bodyPr wrap="none">
            <a:spAutoFit/>
          </a:bodyPr>
          <a:lstStyle/>
          <a:p>
            <a:pPr>
              <a:lnSpc>
                <a:spcPct val="108000"/>
              </a:lnSpc>
              <a:spcAft>
                <a:spcPts val="1000"/>
              </a:spcAft>
            </a:pPr>
            <a:r>
              <a:rPr lang="en-US">
                <a:solidFill>
                  <a:srgbClr val="000000"/>
                </a:solidFill>
              </a:rPr>
              <a:t>Slika 1. Moduli ERP sistema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500" b="1">
                <a:solidFill>
                  <a:srgbClr val="000000"/>
                </a:solidFill>
                <a:latin typeface="Calibri"/>
              </a:rPr>
              <a:t>10.2. Arhitektura ERP sistema</a:t>
            </a:r>
          </a:p>
        </p:txBody>
      </p:sp>
      <p:sp>
        <p:nvSpPr>
          <p:cNvPr id="3" name="Content Placeholder 2"/>
          <p:cNvSpPr>
            <a:spLocks noGrp="1"/>
          </p:cNvSpPr>
          <p:nvPr>
            <p:ph idx="1"/>
          </p:nvPr>
        </p:nvSpPr>
        <p:spPr/>
        <p:txBody>
          <a:bodyPr anchor="t"/>
          <a:lstStyle/>
          <a:p>
            <a:pPr>
              <a:lnSpc>
                <a:spcPct val="108000"/>
              </a:lnSpc>
              <a:spcAft>
                <a:spcPts val="1000"/>
              </a:spcAft>
            </a:pPr>
            <a:r>
              <a:rPr sz="2000">
                <a:solidFill>
                  <a:srgbClr val="000000"/>
                </a:solidFill>
                <a:latin typeface="Calibri"/>
              </a:rPr>
              <a:t>U arhitekturi, sistem treba da obezbedi interoperabilnost, proširenja i fleksibilne adaptacije na promene u problemskom domenu, kao i mogućnosti korekcije podataka i metapodataka.</a:t>
            </a:r>
          </a:p>
          <a:p>
            <a:pPr>
              <a:lnSpc>
                <a:spcPct val="108000"/>
              </a:lnSpc>
              <a:spcAft>
                <a:spcPts val="1000"/>
              </a:spcAft>
            </a:pPr>
            <a:r>
              <a:rPr sz="2000">
                <a:solidFill>
                  <a:srgbClr val="000000"/>
                </a:solidFill>
                <a:latin typeface="Calibri"/>
              </a:rPr>
              <a:t>Skup zahteva za interfejs trebalo bi da dozvoli dinamičku varijantu obaveznih unosa polja, fleksibilan pravi pristup diferencijaciji i stalno održavanje integriteta podataka (Zykov, 2006).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500" b="1">
                <a:solidFill>
                  <a:srgbClr val="000000"/>
                </a:solidFill>
                <a:latin typeface="Calibri"/>
              </a:rPr>
              <a:t>10.3. Načini integracije ERP sistema</a:t>
            </a:r>
          </a:p>
        </p:txBody>
      </p:sp>
      <p:sp>
        <p:nvSpPr>
          <p:cNvPr id="3" name="Content Placeholder 2"/>
          <p:cNvSpPr>
            <a:spLocks noGrp="1"/>
          </p:cNvSpPr>
          <p:nvPr>
            <p:ph idx="1"/>
          </p:nvPr>
        </p:nvSpPr>
        <p:spPr/>
        <p:txBody>
          <a:bodyPr anchor="t"/>
          <a:lstStyle/>
          <a:p>
            <a:pPr>
              <a:lnSpc>
                <a:spcPct val="108000"/>
              </a:lnSpc>
              <a:spcAft>
                <a:spcPts val="1000"/>
              </a:spcAft>
              <a:buChar char="•"/>
            </a:pPr>
            <a:r>
              <a:rPr sz="2000">
                <a:solidFill>
                  <a:srgbClr val="000000"/>
                </a:solidFill>
                <a:latin typeface="Calibri"/>
              </a:rPr>
              <a:t>„Big Bang" – u ovom najambicioznijem i najtežem pristupu kompanija odjednom instalira ERP softver i odmah kreće u upotrebu uz gašenje sistema koji su prethodno bili u upotrebi. Iako je ovaj metod implementacije bio dominantan u ranim devedesetim godinama prošlog veka, danas se gotovo niko ne usuđuje na ovakav pristup. Najveći broj neuspešnih implementacija ERP sistema upravo datira iz ovog perioda i iz kompanija koje su upotrebljavale ovu metodu. Naterati sve zaposlene u kompaniji, u svim odeljenjima, da odjednom zaborave na dotadašnje metode rada i odjednom počnu da upotrebljavaju nove metodologije, uz nov softver, je gotovo nemoguće.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500" b="1">
                <a:solidFill>
                  <a:srgbClr val="000000"/>
                </a:solidFill>
                <a:latin typeface="Calibri"/>
              </a:rPr>
              <a:t>9. Zaključivanje na osnovu slučajeva (Case Based Reasoning)</a:t>
            </a:r>
          </a:p>
        </p:txBody>
      </p:sp>
      <p:sp>
        <p:nvSpPr>
          <p:cNvPr id="3" name="Content Placeholder 2"/>
          <p:cNvSpPr>
            <a:spLocks noGrp="1"/>
          </p:cNvSpPr>
          <p:nvPr>
            <p:ph idx="1"/>
          </p:nvPr>
        </p:nvSpPr>
        <p:spPr/>
        <p:txBody>
          <a:bodyPr anchor="t"/>
          <a:lstStyle/>
          <a:p>
            <a:pPr>
              <a:lnSpc>
                <a:spcPct val="108000"/>
              </a:lnSpc>
              <a:spcAft>
                <a:spcPts val="1000"/>
              </a:spcAft>
            </a:pPr>
            <a:r>
              <a:rPr sz="2000">
                <a:solidFill>
                  <a:srgbClr val="000000"/>
                </a:solidFill>
                <a:latin typeface="Calibri"/>
              </a:rPr>
              <a:t>Prema terminologiji u oblasti informacionih sistema sledi da je: zaključivanje odnosno rezonovanje (reasoning) – postupak izvlačenja zaključaka na osnovu činjenica ili drugih razumljivih informacija; slučajevi (case) – niz ili skup povezanih informacija ili činjenica.</a:t>
            </a:r>
          </a:p>
          <a:p>
            <a:pPr>
              <a:lnSpc>
                <a:spcPct val="108000"/>
              </a:lnSpc>
              <a:spcAft>
                <a:spcPts val="1000"/>
              </a:spcAft>
            </a:pPr>
            <a:r>
              <a:rPr sz="2000">
                <a:solidFill>
                  <a:srgbClr val="000000"/>
                </a:solidFill>
                <a:latin typeface="Calibri"/>
              </a:rPr>
              <a:t>Definicija CBR: zaključivanje na osnovu slučajeva je čin razvijanja rešenja za nerešene probleme zasnovano na postojećim problemima slične prirode.</a:t>
            </a:r>
          </a:p>
          <a:p>
            <a:pPr>
              <a:lnSpc>
                <a:spcPct val="108000"/>
              </a:lnSpc>
              <a:spcAft>
                <a:spcPts val="1000"/>
              </a:spcAft>
            </a:pPr>
            <a:r>
              <a:rPr sz="2000">
                <a:solidFill>
                  <a:srgbClr val="000000"/>
                </a:solidFill>
                <a:latin typeface="Calibri"/>
              </a:rPr>
              <a:t>CBR predstavlja područje istraživanja u oblasti veštačke inteligencije.</a:t>
            </a:r>
          </a:p>
          <a:p>
            <a:pPr>
              <a:lnSpc>
                <a:spcPct val="108000"/>
              </a:lnSpc>
              <a:spcAft>
                <a:spcPts val="1000"/>
              </a:spcAft>
            </a:pPr>
            <a:r>
              <a:rPr sz="2000">
                <a:solidFill>
                  <a:srgbClr val="000000"/>
                </a:solidFill>
                <a:latin typeface="Calibri"/>
              </a:rPr>
              <a:t>Tokom istraživanja ljudske sposobnosti rešavanja problema, istraživači su primetili da većina ljudi kreira rešenja na osnovu prethodnih iskustava sa sličnim situacijama.</a:t>
            </a:r>
          </a:p>
          <a:p>
            <a:pPr>
              <a:lnSpc>
                <a:spcPct val="108000"/>
              </a:lnSpc>
              <a:spcAft>
                <a:spcPts val="1000"/>
              </a:spcAft>
            </a:pPr>
            <a:r>
              <a:rPr sz="2000">
                <a:solidFill>
                  <a:srgbClr val="000000"/>
                </a:solidFill>
                <a:latin typeface="Calibri"/>
              </a:rPr>
              <a:t>Takođe, poznato je da ljudi razgovaraju o problemima i rešenjima na osnovu prethodnih iskustava.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500" b="1">
                <a:solidFill>
                  <a:srgbClr val="000000"/>
                </a:solidFill>
                <a:latin typeface="Calibri"/>
              </a:rPr>
              <a:t>10.3. Načini integracije ERP sistema</a:t>
            </a:r>
          </a:p>
        </p:txBody>
      </p:sp>
      <p:sp>
        <p:nvSpPr>
          <p:cNvPr id="3" name="Content Placeholder 2"/>
          <p:cNvSpPr>
            <a:spLocks noGrp="1"/>
          </p:cNvSpPr>
          <p:nvPr>
            <p:ph idx="1"/>
          </p:nvPr>
        </p:nvSpPr>
        <p:spPr/>
        <p:txBody>
          <a:bodyPr anchor="t"/>
          <a:lstStyle/>
          <a:p>
            <a:pPr>
              <a:lnSpc>
                <a:spcPct val="108000"/>
              </a:lnSpc>
              <a:spcAft>
                <a:spcPts val="1000"/>
              </a:spcAft>
              <a:buChar char="•"/>
            </a:pPr>
            <a:r>
              <a:rPr sz="2000">
                <a:solidFill>
                  <a:srgbClr val="000000"/>
                </a:solidFill>
                <a:latin typeface="Calibri"/>
              </a:rPr>
              <a:t>Franšizing metoda – ovo je metod koji se primenjuje u velikim kompanijama koje se sastoje od velikog broja poslovnih jedinica od kojih jedan deo može biti i dislociran od sedišta. Implementacija počinje odabirom odeljenja/poslovne jedinice, gde se instalira ceo ERP sistem ali sa samo delom aktivnih modula. Nakon uspešnog početka eksploatacije sistema, model implementacije se kopira na ostala odeljenja kompanije. Jedini nedostatak ove metode je dug vremenski period potreban za završetak implementacije.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500" b="1">
                <a:solidFill>
                  <a:srgbClr val="000000"/>
                </a:solidFill>
                <a:latin typeface="Calibri"/>
              </a:rPr>
              <a:t>10.3. Načini integracije ERP sistema</a:t>
            </a:r>
          </a:p>
        </p:txBody>
      </p:sp>
      <p:sp>
        <p:nvSpPr>
          <p:cNvPr id="3" name="Content Placeholder 2"/>
          <p:cNvSpPr>
            <a:spLocks noGrp="1"/>
          </p:cNvSpPr>
          <p:nvPr>
            <p:ph idx="1"/>
          </p:nvPr>
        </p:nvSpPr>
        <p:spPr/>
        <p:txBody>
          <a:bodyPr anchor="t"/>
          <a:lstStyle/>
          <a:p>
            <a:pPr>
              <a:lnSpc>
                <a:spcPct val="108000"/>
              </a:lnSpc>
              <a:spcAft>
                <a:spcPts val="1000"/>
              </a:spcAft>
              <a:buChar char="•"/>
            </a:pPr>
            <a:r>
              <a:rPr sz="2000">
                <a:solidFill>
                  <a:srgbClr val="000000"/>
                </a:solidFill>
                <a:latin typeface="Calibri"/>
              </a:rPr>
              <a:t>„Slam Dunk" – ovo je metod koji je zanimljiv manjim kompanijama sa ambicijom da jednog dana imaju potrebe za kompletnim ERP sistemom. Proces integracije počinje instalacijom nekoliko ključnih procesa (npr. iz finansijskog modula) sa ciljem da se što pre primene u realnom radu i nakon toga se nastavlja sa integracijom ostalih procesa. Ovu metodu odlikuje kratko vreme implementacije i relativno brza otplata čitavog procesa implementacije.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500" b="1">
                <a:solidFill>
                  <a:srgbClr val="000000"/>
                </a:solidFill>
                <a:latin typeface="Calibri"/>
              </a:rPr>
              <a:t>10.4. Faze i koraci u implementaciji ERP sistema</a:t>
            </a:r>
          </a:p>
        </p:txBody>
      </p:sp>
      <p:sp>
        <p:nvSpPr>
          <p:cNvPr id="3" name="Content Placeholder 2"/>
          <p:cNvSpPr>
            <a:spLocks noGrp="1"/>
          </p:cNvSpPr>
          <p:nvPr>
            <p:ph idx="1"/>
          </p:nvPr>
        </p:nvSpPr>
        <p:spPr/>
        <p:txBody>
          <a:bodyPr anchor="t"/>
          <a:lstStyle/>
          <a:p>
            <a:pPr marL="0" indent="0">
              <a:lnSpc>
                <a:spcPct val="108000"/>
              </a:lnSpc>
              <a:spcAft>
                <a:spcPts val="1000"/>
              </a:spcAft>
              <a:buNone/>
            </a:pPr>
            <a:r>
              <a:rPr sz="2000">
                <a:solidFill>
                  <a:srgbClr val="000000"/>
                </a:solidFill>
                <a:latin typeface="Calibri"/>
              </a:rPr>
              <a:t>ERP implementacija generalno obuhvata nekoliko faza:</a:t>
            </a:r>
          </a:p>
          <a:p>
            <a:pPr>
              <a:lnSpc>
                <a:spcPct val="108000"/>
              </a:lnSpc>
              <a:spcAft>
                <a:spcPts val="1000"/>
              </a:spcAft>
              <a:buChar char="•"/>
            </a:pPr>
            <a:r>
              <a:rPr sz="2000">
                <a:solidFill>
                  <a:srgbClr val="000000"/>
                </a:solidFill>
                <a:latin typeface="Calibri"/>
              </a:rPr>
              <a:t>izbor softvera (uključujući module koji se žele sprovesti), koji odgovara specifičnim potrebama poslovanja, vertikalne industrije i veličine preduzeća;</a:t>
            </a:r>
          </a:p>
          <a:p>
            <a:pPr>
              <a:lnSpc>
                <a:spcPct val="108000"/>
              </a:lnSpc>
              <a:spcAft>
                <a:spcPts val="1000"/>
              </a:spcAft>
              <a:buChar char="•"/>
            </a:pPr>
            <a:r>
              <a:rPr sz="2000">
                <a:solidFill>
                  <a:srgbClr val="000000"/>
                </a:solidFill>
                <a:latin typeface="Calibri"/>
              </a:rPr>
              <a:t>izbor konsultanta ili sistem integratora da pomogne u implementaciji – zato što ERP implementacija obuhvata specijalizovane veštine, spoljni konsultant je gotovo uvek potreban;</a:t>
            </a:r>
          </a:p>
          <a:p>
            <a:pPr>
              <a:lnSpc>
                <a:spcPct val="108000"/>
              </a:lnSpc>
              <a:spcAft>
                <a:spcPts val="1000"/>
              </a:spcAft>
              <a:buChar char="•"/>
            </a:pPr>
            <a:r>
              <a:rPr sz="2000">
                <a:solidFill>
                  <a:srgbClr val="000000"/>
                </a:solidFill>
                <a:latin typeface="Calibri"/>
              </a:rPr>
              <a:t>primenu, što podrazumeva tehničku primenu, konfiguraciju sistema i transformaciju poslovnih procesa radi poboljšanja poslovanja preduzeća;</a:t>
            </a:r>
          </a:p>
          <a:p>
            <a:pPr>
              <a:lnSpc>
                <a:spcPct val="108000"/>
              </a:lnSpc>
              <a:spcAft>
                <a:spcPts val="1000"/>
              </a:spcAft>
              <a:buChar char="•"/>
            </a:pPr>
            <a:r>
              <a:rPr sz="2000">
                <a:solidFill>
                  <a:srgbClr val="000000"/>
                </a:solidFill>
                <a:latin typeface="Calibri"/>
              </a:rPr>
              <a:t>preduzimanje sistema, praćenje uživo i prenos podataka preuzetih iz starog sistema;</a:t>
            </a:r>
          </a:p>
          <a:p>
            <a:pPr>
              <a:lnSpc>
                <a:spcPct val="108000"/>
              </a:lnSpc>
              <a:spcAft>
                <a:spcPts val="1000"/>
              </a:spcAft>
              <a:buChar char="•"/>
            </a:pPr>
            <a:r>
              <a:rPr sz="2000">
                <a:solidFill>
                  <a:srgbClr val="000000"/>
                </a:solidFill>
                <a:latin typeface="Calibri"/>
              </a:rPr>
              <a:t>poboljšanje i unapređenje novog sistema tokom vremena.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500" b="1">
                <a:solidFill>
                  <a:srgbClr val="000000"/>
                </a:solidFill>
                <a:latin typeface="Calibri"/>
              </a:rPr>
              <a:t>10.4. Faze i koraci u implementaciji ERP sistema</a:t>
            </a:r>
          </a:p>
        </p:txBody>
      </p:sp>
      <p:sp>
        <p:nvSpPr>
          <p:cNvPr id="3" name="Content Placeholder 2"/>
          <p:cNvSpPr>
            <a:spLocks noGrp="1"/>
          </p:cNvSpPr>
          <p:nvPr>
            <p:ph idx="1"/>
          </p:nvPr>
        </p:nvSpPr>
        <p:spPr/>
        <p:txBody>
          <a:bodyPr anchor="t"/>
          <a:lstStyle/>
          <a:p>
            <a:pPr>
              <a:lnSpc>
                <a:spcPct val="108000"/>
              </a:lnSpc>
              <a:spcAft>
                <a:spcPts val="1000"/>
              </a:spcAft>
              <a:buChar char="•"/>
            </a:pPr>
            <a:r>
              <a:rPr sz="2000">
                <a:solidFill>
                  <a:srgbClr val="000000"/>
                </a:solidFill>
                <a:latin typeface="Calibri"/>
              </a:rPr>
              <a:t>Korak 1: Priprema projekta – organizacija odlučuje koji će resursi biti potrebni da bi se proces implementacije realizovao u okviru planiranog vremena i budžeta. Formira se projektni tim i razmatra potreba angažovanja konsultanata, sagledavaju se moduli koje organizacija namerava da uvede, sledi preliminarni trening tima i formalno startovanje projekta.</a:t>
            </a:r>
          </a:p>
          <a:p>
            <a:pPr>
              <a:lnSpc>
                <a:spcPct val="108000"/>
              </a:lnSpc>
              <a:spcAft>
                <a:spcPts val="1000"/>
              </a:spcAft>
              <a:buChar char="•"/>
            </a:pPr>
            <a:r>
              <a:rPr sz="2000">
                <a:solidFill>
                  <a:srgbClr val="000000"/>
                </a:solidFill>
                <a:latin typeface="Calibri"/>
              </a:rPr>
              <a:t>Korak 2: Snimanje procesa organizacije, specifikacija poslovnih zahteva i dokumentovanje procesa.</a:t>
            </a:r>
          </a:p>
          <a:p>
            <a:pPr>
              <a:lnSpc>
                <a:spcPct val="108000"/>
              </a:lnSpc>
              <a:spcAft>
                <a:spcPts val="1000"/>
              </a:spcAft>
              <a:buChar char="•"/>
            </a:pPr>
            <a:r>
              <a:rPr sz="2000">
                <a:solidFill>
                  <a:srgbClr val="000000"/>
                </a:solidFill>
                <a:latin typeface="Calibri"/>
              </a:rPr>
              <a:t>Korak 3: Konfigurisanje sistema – postavljanje informacionog sistema naspram rezultata dobijenih u prethodnom koraku, odnosno potreba korisnika. Projektni timovi modifikuju sistem da bi prilagodili pojedine delove ERP sistema potrebama korisnika ili vrše reinženjering poslovnih procesa.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500" b="1">
                <a:solidFill>
                  <a:srgbClr val="000000"/>
                </a:solidFill>
                <a:latin typeface="Calibri"/>
              </a:rPr>
              <a:t>10.4. Faze i koraci u implementaciji ERP sistema</a:t>
            </a:r>
          </a:p>
        </p:txBody>
      </p:sp>
      <p:sp>
        <p:nvSpPr>
          <p:cNvPr id="3" name="Content Placeholder 2"/>
          <p:cNvSpPr>
            <a:spLocks noGrp="1"/>
          </p:cNvSpPr>
          <p:nvPr>
            <p:ph idx="1"/>
          </p:nvPr>
        </p:nvSpPr>
        <p:spPr/>
        <p:txBody>
          <a:bodyPr anchor="t"/>
          <a:lstStyle/>
          <a:p>
            <a:pPr>
              <a:lnSpc>
                <a:spcPct val="108000"/>
              </a:lnSpc>
              <a:spcAft>
                <a:spcPts val="1000"/>
              </a:spcAft>
              <a:buChar char="•"/>
            </a:pPr>
            <a:r>
              <a:rPr sz="2000">
                <a:solidFill>
                  <a:srgbClr val="000000"/>
                </a:solidFill>
                <a:latin typeface="Calibri"/>
              </a:rPr>
              <a:t>Korak 4: Testiranje i validacija sistema – pre nego što se sistem pusti u upotrebu, neophodno je izvršiti njegovo testiranje i validaciju, da bi se otklonili eventualni nedostaci i osigurala pouzdanost sistema. Uključuje planiranje testova, postavljanje okruženja za testiranje, testiranje interfejsa, testiranje mogućnosti i tehničkih performansi sistema, testove prihvatljivosti za korisnike, trening korisnika i izradu materijala za trening.</a:t>
            </a:r>
          </a:p>
          <a:p>
            <a:pPr>
              <a:lnSpc>
                <a:spcPct val="108000"/>
              </a:lnSpc>
              <a:spcAft>
                <a:spcPts val="1000"/>
              </a:spcAft>
              <a:buChar char="•"/>
            </a:pPr>
            <a:r>
              <a:rPr sz="2000">
                <a:solidFill>
                  <a:srgbClr val="000000"/>
                </a:solidFill>
                <a:latin typeface="Calibri"/>
              </a:rPr>
              <a:t>Korak 5: Konačne pripreme – svi eventualni problemi nastali tokom testiranja se rešavaju i ponovo testiraju. Utvrđuje se validnost interfejsa između ERP sistema i drugih aplikacija. Svi podaci koji će se uneti u ERP sistem iz već postojećih aplikacija moraju biti u odgovarajućem obliku i spremni za upotrebu. Svi zaposleni moraju biti obučeni da koriste sistem.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500" b="1">
                <a:solidFill>
                  <a:srgbClr val="000000"/>
                </a:solidFill>
                <a:latin typeface="Calibri"/>
              </a:rPr>
              <a:t>10.4. Faze i koraci u implementaciji ERP sistema</a:t>
            </a:r>
          </a:p>
        </p:txBody>
      </p:sp>
      <p:sp>
        <p:nvSpPr>
          <p:cNvPr id="3" name="Content Placeholder 2"/>
          <p:cNvSpPr>
            <a:spLocks noGrp="1"/>
          </p:cNvSpPr>
          <p:nvPr>
            <p:ph idx="1"/>
          </p:nvPr>
        </p:nvSpPr>
        <p:spPr/>
        <p:txBody>
          <a:bodyPr anchor="t"/>
          <a:lstStyle/>
          <a:p>
            <a:pPr>
              <a:lnSpc>
                <a:spcPct val="108000"/>
              </a:lnSpc>
              <a:spcAft>
                <a:spcPts val="1000"/>
              </a:spcAft>
              <a:buChar char="•"/>
            </a:pPr>
            <a:r>
              <a:rPr sz="2000">
                <a:solidFill>
                  <a:srgbClr val="000000"/>
                </a:solidFill>
                <a:latin typeface="Calibri"/>
              </a:rPr>
              <a:t>Korak 6: Oživljavanje (početak rada) – poslednja faza koja sadrži dva glavna koraka: aktiviranje sistema i prelazak sa starih na nove aplikacije. Mnogi projektni timovi sprovode ovu fazu tokom vikenda, praznika ili u vreme godišnjih odmora, kada je prisutan manji broj zaposlenih.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500" b="1">
                <a:solidFill>
                  <a:srgbClr val="000000"/>
                </a:solidFill>
                <a:latin typeface="Calibri"/>
              </a:rPr>
              <a:t>10.5. Izbor strategijskih opcija za implementaciju ERP</a:t>
            </a:r>
          </a:p>
        </p:txBody>
      </p:sp>
      <p:sp>
        <p:nvSpPr>
          <p:cNvPr id="3" name="Content Placeholder 2"/>
          <p:cNvSpPr>
            <a:spLocks noGrp="1"/>
          </p:cNvSpPr>
          <p:nvPr>
            <p:ph idx="1"/>
          </p:nvPr>
        </p:nvSpPr>
        <p:spPr/>
        <p:txBody>
          <a:bodyPr anchor="t"/>
          <a:lstStyle/>
          <a:p>
            <a:pPr>
              <a:lnSpc>
                <a:spcPct val="108000"/>
              </a:lnSpc>
              <a:spcAft>
                <a:spcPts val="1000"/>
              </a:spcAft>
              <a:buChar char="•"/>
            </a:pPr>
            <a:r>
              <a:rPr sz="2000">
                <a:solidFill>
                  <a:srgbClr val="000000"/>
                </a:solidFill>
                <a:latin typeface="Calibri"/>
              </a:rPr>
              <a:t>poslovnu strategiju: apsolutna lokalna autonomija, samo finansijska kontrola iz centra, koordinacija iz centra, mrežna koordinacija, totalna centralizacija;</a:t>
            </a:r>
          </a:p>
          <a:p>
            <a:pPr>
              <a:lnSpc>
                <a:spcPct val="108000"/>
              </a:lnSpc>
              <a:spcAft>
                <a:spcPts val="1000"/>
              </a:spcAft>
              <a:buChar char="•"/>
            </a:pPr>
            <a:r>
              <a:rPr sz="2000">
                <a:solidFill>
                  <a:srgbClr val="000000"/>
                </a:solidFill>
                <a:latin typeface="Calibri"/>
              </a:rPr>
              <a:t>softversku konfiguraciju: single/multiple, finansijska/operaciona;</a:t>
            </a:r>
          </a:p>
          <a:p>
            <a:pPr>
              <a:lnSpc>
                <a:spcPct val="108000"/>
              </a:lnSpc>
              <a:spcAft>
                <a:spcPts val="1000"/>
              </a:spcAft>
              <a:buChar char="•"/>
            </a:pPr>
            <a:r>
              <a:rPr sz="2000">
                <a:solidFill>
                  <a:srgbClr val="000000"/>
                </a:solidFill>
                <a:latin typeface="Calibri"/>
              </a:rPr>
              <a:t>tehničku platformu: centralizovana / distribuirana;</a:t>
            </a:r>
          </a:p>
          <a:p>
            <a:pPr>
              <a:lnSpc>
                <a:spcPct val="108000"/>
              </a:lnSpc>
              <a:spcAft>
                <a:spcPts val="1000"/>
              </a:spcAft>
              <a:buChar char="•"/>
            </a:pPr>
            <a:r>
              <a:rPr sz="2000">
                <a:solidFill>
                  <a:srgbClr val="000000"/>
                </a:solidFill>
                <a:latin typeface="Calibri"/>
              </a:rPr>
              <a:t>upravljanje projektom uvođenja: veliki prasak / fazni pristup. (Bečejski-Vujaklija, 2008)</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500" b="1">
                <a:solidFill>
                  <a:srgbClr val="000000"/>
                </a:solidFill>
                <a:latin typeface="Calibri"/>
              </a:rPr>
              <a:t>10.6. Prednosti i nedostaci ERP-a</a:t>
            </a:r>
          </a:p>
        </p:txBody>
      </p:sp>
      <p:sp>
        <p:nvSpPr>
          <p:cNvPr id="3" name="Content Placeholder 2"/>
          <p:cNvSpPr>
            <a:spLocks noGrp="1"/>
          </p:cNvSpPr>
          <p:nvPr>
            <p:ph idx="1"/>
          </p:nvPr>
        </p:nvSpPr>
        <p:spPr/>
        <p:txBody>
          <a:bodyPr anchor="t"/>
          <a:lstStyle/>
          <a:p>
            <a:pPr marL="0" indent="0">
              <a:lnSpc>
                <a:spcPct val="108000"/>
              </a:lnSpc>
              <a:spcAft>
                <a:spcPts val="1000"/>
              </a:spcAft>
              <a:buNone/>
            </a:pPr>
            <a:r>
              <a:rPr sz="2000">
                <a:solidFill>
                  <a:srgbClr val="000000"/>
                </a:solidFill>
                <a:latin typeface="Calibri"/>
              </a:rPr>
              <a:t>ERP pruža poboljšano planiranje i koordinaciju u svim funkcionalnim odeljenjima koje poboljšavaju ukupnu efikasnost poslovanja. Prednosti primene ERP softvera u organizaciji su:</a:t>
            </a:r>
          </a:p>
          <a:p>
            <a:pPr>
              <a:lnSpc>
                <a:spcPct val="108000"/>
              </a:lnSpc>
              <a:spcAft>
                <a:spcPts val="1000"/>
              </a:spcAft>
              <a:buChar char="•"/>
            </a:pPr>
            <a:r>
              <a:rPr sz="2000">
                <a:solidFill>
                  <a:srgbClr val="000000"/>
                </a:solidFill>
                <a:latin typeface="Calibri"/>
              </a:rPr>
              <a:t>Poboljšano strateško planiranje.</a:t>
            </a:r>
          </a:p>
          <a:p>
            <a:pPr>
              <a:lnSpc>
                <a:spcPct val="108000"/>
              </a:lnSpc>
              <a:spcAft>
                <a:spcPts val="1000"/>
              </a:spcAft>
              <a:buChar char="•"/>
            </a:pPr>
            <a:r>
              <a:rPr sz="2000">
                <a:solidFill>
                  <a:srgbClr val="000000"/>
                </a:solidFill>
                <a:latin typeface="Calibri"/>
              </a:rPr>
              <a:t>Poboljšane produktivnosti i operativne efikasnosti.</a:t>
            </a:r>
          </a:p>
          <a:p>
            <a:pPr>
              <a:lnSpc>
                <a:spcPct val="108000"/>
              </a:lnSpc>
              <a:spcAft>
                <a:spcPts val="1000"/>
              </a:spcAft>
              <a:buChar char="•"/>
            </a:pPr>
            <a:r>
              <a:rPr sz="2000">
                <a:solidFill>
                  <a:srgbClr val="000000"/>
                </a:solidFill>
                <a:latin typeface="Calibri"/>
              </a:rPr>
              <a:t>Poboljšanje finansijskog upravljanja i korporativnog upravljanja.</a:t>
            </a:r>
          </a:p>
          <a:p>
            <a:pPr>
              <a:lnSpc>
                <a:spcPct val="108000"/>
              </a:lnSpc>
              <a:spcAft>
                <a:spcPts val="1000"/>
              </a:spcAft>
              <a:buChar char="•"/>
            </a:pPr>
            <a:r>
              <a:rPr sz="2000">
                <a:solidFill>
                  <a:srgbClr val="000000"/>
                </a:solidFill>
                <a:latin typeface="Calibri"/>
              </a:rPr>
              <a:t>Visoko pomaže da se smanje troškovi poslovanja.</a:t>
            </a:r>
          </a:p>
          <a:p>
            <a:pPr>
              <a:lnSpc>
                <a:spcPct val="108000"/>
              </a:lnSpc>
              <a:spcAft>
                <a:spcPts val="1000"/>
              </a:spcAft>
              <a:buChar char="•"/>
            </a:pPr>
            <a:r>
              <a:rPr sz="2000">
                <a:solidFill>
                  <a:srgbClr val="000000"/>
                </a:solidFill>
                <a:latin typeface="Calibri"/>
              </a:rPr>
              <a:t>U realnom vremenu je informacija kroz organizaciju na svim nivoima.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500" b="1">
                <a:solidFill>
                  <a:srgbClr val="000000"/>
                </a:solidFill>
                <a:latin typeface="Calibri"/>
              </a:rPr>
              <a:t>10.6. Prednosti i nedostaci ERP-a</a:t>
            </a:r>
          </a:p>
        </p:txBody>
      </p:sp>
      <p:sp>
        <p:nvSpPr>
          <p:cNvPr id="3" name="Content Placeholder 2"/>
          <p:cNvSpPr>
            <a:spLocks noGrp="1"/>
          </p:cNvSpPr>
          <p:nvPr>
            <p:ph idx="1"/>
          </p:nvPr>
        </p:nvSpPr>
        <p:spPr/>
        <p:txBody>
          <a:bodyPr anchor="t"/>
          <a:lstStyle/>
          <a:p>
            <a:pPr>
              <a:lnSpc>
                <a:spcPct val="108000"/>
              </a:lnSpc>
              <a:spcAft>
                <a:spcPts val="1000"/>
              </a:spcAft>
              <a:buChar char="•"/>
            </a:pPr>
            <a:r>
              <a:rPr sz="2000">
                <a:solidFill>
                  <a:srgbClr val="000000"/>
                </a:solidFill>
                <a:latin typeface="Calibri"/>
              </a:rPr>
              <a:t>Bolja vidljivost poslovnih procesa.</a:t>
            </a:r>
          </a:p>
          <a:p>
            <a:pPr>
              <a:lnSpc>
                <a:spcPct val="108000"/>
              </a:lnSpc>
              <a:spcAft>
                <a:spcPts val="1000"/>
              </a:spcAft>
              <a:buChar char="•"/>
            </a:pPr>
            <a:r>
              <a:rPr sz="2000">
                <a:solidFill>
                  <a:srgbClr val="000000"/>
                </a:solidFill>
                <a:latin typeface="Calibri"/>
              </a:rPr>
              <a:t>Opšta najbolja praksa i dokazana i testirana metodologija se može prilagoditi na ERP sisteme.</a:t>
            </a:r>
          </a:p>
          <a:p>
            <a:pPr>
              <a:lnSpc>
                <a:spcPct val="108000"/>
              </a:lnSpc>
              <a:spcAft>
                <a:spcPts val="1000"/>
              </a:spcAft>
              <a:buChar char="•"/>
            </a:pPr>
            <a:r>
              <a:rPr sz="2000">
                <a:solidFill>
                  <a:srgbClr val="000000"/>
                </a:solidFill>
                <a:latin typeface="Calibri"/>
              </a:rPr>
              <a:t>Olakšava svakodnevno upravljanje.</a:t>
            </a:r>
          </a:p>
          <a:p>
            <a:pPr>
              <a:lnSpc>
                <a:spcPct val="108000"/>
              </a:lnSpc>
              <a:spcAft>
                <a:spcPts val="1000"/>
              </a:spcAft>
              <a:buChar char="•"/>
            </a:pPr>
            <a:r>
              <a:rPr sz="2000">
                <a:solidFill>
                  <a:srgbClr val="000000"/>
                </a:solidFill>
                <a:latin typeface="Calibri"/>
              </a:rPr>
              <a:t>Strateško planiranje.</a:t>
            </a:r>
          </a:p>
          <a:p>
            <a:pPr>
              <a:lnSpc>
                <a:spcPct val="108000"/>
              </a:lnSpc>
              <a:spcAft>
                <a:spcPts val="1000"/>
              </a:spcAft>
              <a:buChar char="•"/>
            </a:pPr>
            <a:r>
              <a:rPr sz="2000">
                <a:solidFill>
                  <a:srgbClr val="000000"/>
                </a:solidFill>
                <a:latin typeface="Calibri"/>
              </a:rPr>
              <a:t>Praćenje i kontrola.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500" b="1">
                <a:solidFill>
                  <a:srgbClr val="000000"/>
                </a:solidFill>
                <a:latin typeface="Calibri"/>
              </a:rPr>
              <a:t>10.6. Prednosti i nedostaci ERP-a</a:t>
            </a:r>
          </a:p>
        </p:txBody>
      </p:sp>
      <p:sp>
        <p:nvSpPr>
          <p:cNvPr id="3" name="Content Placeholder 2"/>
          <p:cNvSpPr>
            <a:spLocks noGrp="1"/>
          </p:cNvSpPr>
          <p:nvPr>
            <p:ph idx="1"/>
          </p:nvPr>
        </p:nvSpPr>
        <p:spPr/>
        <p:txBody>
          <a:bodyPr anchor="t"/>
          <a:lstStyle/>
          <a:p>
            <a:pPr>
              <a:lnSpc>
                <a:spcPct val="108000"/>
              </a:lnSpc>
              <a:spcAft>
                <a:spcPts val="1000"/>
              </a:spcAft>
              <a:buChar char="•"/>
            </a:pPr>
            <a:r>
              <a:rPr sz="2000">
                <a:solidFill>
                  <a:srgbClr val="000000"/>
                </a:solidFill>
                <a:latin typeface="Calibri"/>
              </a:rPr>
              <a:t>Unapređene kontrole kvaliteta u poslovnim procesima.</a:t>
            </a:r>
          </a:p>
          <a:p>
            <a:pPr>
              <a:lnSpc>
                <a:spcPct val="108000"/>
              </a:lnSpc>
              <a:spcAft>
                <a:spcPts val="1000"/>
              </a:spcAft>
              <a:buChar char="•"/>
            </a:pPr>
            <a:r>
              <a:rPr sz="2000">
                <a:solidFill>
                  <a:srgbClr val="000000"/>
                </a:solidFill>
                <a:latin typeface="Calibri"/>
              </a:rPr>
              <a:t>Pravilna analiza i izveštavanje za dugoročno planiranje.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500" b="1">
                <a:solidFill>
                  <a:srgbClr val="000000"/>
                </a:solidFill>
                <a:latin typeface="Calibri"/>
              </a:rPr>
              <a:t>9. Zaključivanje na osnovu slučajeva (Case Based Reasoning)</a:t>
            </a:r>
          </a:p>
        </p:txBody>
      </p:sp>
      <p:sp>
        <p:nvSpPr>
          <p:cNvPr id="3" name="Content Placeholder 2"/>
          <p:cNvSpPr>
            <a:spLocks noGrp="1"/>
          </p:cNvSpPr>
          <p:nvPr>
            <p:ph idx="1"/>
          </p:nvPr>
        </p:nvSpPr>
        <p:spPr/>
        <p:txBody>
          <a:bodyPr anchor="t"/>
          <a:lstStyle/>
          <a:p>
            <a:pPr>
              <a:lnSpc>
                <a:spcPct val="108000"/>
              </a:lnSpc>
              <a:spcAft>
                <a:spcPts val="1000"/>
              </a:spcAft>
            </a:pPr>
            <a:r>
              <a:rPr sz="2000">
                <a:solidFill>
                  <a:srgbClr val="000000"/>
                </a:solidFill>
                <a:latin typeface="Calibri"/>
              </a:rPr>
              <a:t>Stoga je zaključeno da su nova kompletna rešenja izvedena iz prvih principa jako retka.</a:t>
            </a:r>
          </a:p>
          <a:p>
            <a:pPr>
              <a:lnSpc>
                <a:spcPct val="108000"/>
              </a:lnSpc>
              <a:spcAft>
                <a:spcPts val="1000"/>
              </a:spcAft>
            </a:pPr>
            <a:r>
              <a:rPr sz="2000">
                <a:solidFill>
                  <a:srgbClr val="000000"/>
                </a:solidFill>
                <a:latin typeface="Calibri"/>
              </a:rPr>
              <a:t>Umesto toga, većina donosilaca odluka pristupa rešavanju novih problema i njihovih povezanih rešenja povezujući i problem i rešenja sa prethodnim iskustvima.</a:t>
            </a:r>
          </a:p>
          <a:p>
            <a:pPr>
              <a:lnSpc>
                <a:spcPct val="108000"/>
              </a:lnSpc>
              <a:spcAft>
                <a:spcPts val="1000"/>
              </a:spcAft>
            </a:pPr>
            <a:r>
              <a:rPr sz="2000">
                <a:solidFill>
                  <a:srgbClr val="000000"/>
                </a:solidFill>
                <a:latin typeface="Calibri"/>
              </a:rPr>
              <a:t>Na taj način generiše se novo rešenje iz informacija dobijenih iz prethodnih iskustava, uporedo sa nekim rezonovanjem iz prvih principa.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500" b="1">
                <a:solidFill>
                  <a:srgbClr val="000000"/>
                </a:solidFill>
                <a:latin typeface="Calibri"/>
              </a:rPr>
              <a:t>10.6. Prednosti i nedostaci ERP-a</a:t>
            </a:r>
          </a:p>
        </p:txBody>
      </p:sp>
      <p:sp>
        <p:nvSpPr>
          <p:cNvPr id="3" name="Content Placeholder 2"/>
          <p:cNvSpPr>
            <a:spLocks noGrp="1"/>
          </p:cNvSpPr>
          <p:nvPr>
            <p:ph idx="1"/>
          </p:nvPr>
        </p:nvSpPr>
        <p:spPr/>
        <p:txBody>
          <a:bodyPr anchor="t"/>
          <a:lstStyle/>
          <a:p>
            <a:pPr marL="0" indent="0">
              <a:lnSpc>
                <a:spcPct val="108000"/>
              </a:lnSpc>
              <a:spcAft>
                <a:spcPts val="1000"/>
              </a:spcAft>
              <a:buNone/>
            </a:pPr>
            <a:r>
              <a:rPr sz="2000">
                <a:solidFill>
                  <a:srgbClr val="000000"/>
                </a:solidFill>
                <a:latin typeface="Calibri"/>
              </a:rPr>
              <a:t>Obično mnogo prepreka može da se spreči ako se adekvatno ulaže i ako je uključena adekvatna obuka; međutim, uspeh zavisi od veštine i iskustva radne snage da se brzo prilagodi novom sistemu. Dok prednosti obično prevazilaze nedostatke, za većinu organizacija koje implementiraju ERP sisteme najčešće prepreke su:</a:t>
            </a:r>
          </a:p>
          <a:p>
            <a:pPr>
              <a:lnSpc>
                <a:spcPct val="108000"/>
              </a:lnSpc>
              <a:spcAft>
                <a:spcPts val="1000"/>
              </a:spcAft>
              <a:buChar char="•"/>
            </a:pPr>
            <a:r>
              <a:rPr sz="2000">
                <a:solidFill>
                  <a:srgbClr val="000000"/>
                </a:solidFill>
                <a:latin typeface="Calibri"/>
              </a:rPr>
              <a:t>Prilagođavanje je u mnogim situacijama ograničeno;</a:t>
            </a:r>
          </a:p>
          <a:p>
            <a:pPr>
              <a:lnSpc>
                <a:spcPct val="108000"/>
              </a:lnSpc>
              <a:spcAft>
                <a:spcPts val="1000"/>
              </a:spcAft>
              <a:buChar char="•"/>
            </a:pPr>
            <a:r>
              <a:rPr sz="2000">
                <a:solidFill>
                  <a:srgbClr val="000000"/>
                </a:solidFill>
                <a:latin typeface="Calibri"/>
              </a:rPr>
              <a:t>Treba da se promene poslovni procesi;</a:t>
            </a:r>
          </a:p>
          <a:p>
            <a:pPr>
              <a:lnSpc>
                <a:spcPct val="108000"/>
              </a:lnSpc>
              <a:spcAft>
                <a:spcPts val="1000"/>
              </a:spcAft>
              <a:buChar char="•"/>
            </a:pPr>
            <a:r>
              <a:rPr sz="2000">
                <a:solidFill>
                  <a:srgbClr val="000000"/>
                </a:solidFill>
                <a:latin typeface="Calibri"/>
              </a:rPr>
              <a:t>Tehnička podrška može biti loša;</a:t>
            </a:r>
          </a:p>
          <a:p>
            <a:pPr>
              <a:lnSpc>
                <a:spcPct val="108000"/>
              </a:lnSpc>
              <a:spcAft>
                <a:spcPts val="1000"/>
              </a:spcAft>
              <a:buChar char="•"/>
            </a:pPr>
            <a:r>
              <a:rPr sz="2000">
                <a:solidFill>
                  <a:srgbClr val="000000"/>
                </a:solidFill>
                <a:latin typeface="Calibri"/>
              </a:rPr>
              <a:t>ERP može biti previše krut za određene organizacije koje su ili nove ili žele da krenu u novom pravcu u bliskoj budućnosti.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500" b="1">
                <a:solidFill>
                  <a:srgbClr val="000000"/>
                </a:solidFill>
                <a:latin typeface="Calibri"/>
              </a:rPr>
              <a:t>9.1. Razlika između CBR i KBS (Knowledge Based Systems)</a:t>
            </a:r>
          </a:p>
        </p:txBody>
      </p:sp>
      <p:sp>
        <p:nvSpPr>
          <p:cNvPr id="3" name="Content Placeholder 2"/>
          <p:cNvSpPr>
            <a:spLocks noGrp="1"/>
          </p:cNvSpPr>
          <p:nvPr>
            <p:ph idx="1"/>
          </p:nvPr>
        </p:nvSpPr>
        <p:spPr/>
        <p:txBody>
          <a:bodyPr anchor="t">
            <a:normAutofit lnSpcReduction="10000"/>
          </a:bodyPr>
          <a:lstStyle/>
          <a:p>
            <a:pPr>
              <a:lnSpc>
                <a:spcPct val="108000"/>
              </a:lnSpc>
              <a:spcAft>
                <a:spcPts val="1000"/>
              </a:spcAft>
            </a:pPr>
            <a:r>
              <a:rPr sz="2000">
                <a:solidFill>
                  <a:srgbClr val="000000"/>
                </a:solidFill>
                <a:latin typeface="Calibri"/>
              </a:rPr>
              <a:t>KBS ili sistemi zasnovani na znanju koriste pravila za sprovođenje postupka odlučivanja.</a:t>
            </a:r>
          </a:p>
          <a:p>
            <a:pPr>
              <a:lnSpc>
                <a:spcPct val="108000"/>
              </a:lnSpc>
              <a:spcAft>
                <a:spcPts val="1000"/>
              </a:spcAft>
            </a:pPr>
            <a:r>
              <a:rPr sz="2000">
                <a:solidFill>
                  <a:srgbClr val="000000"/>
                </a:solidFill>
                <a:latin typeface="Calibri"/>
              </a:rPr>
              <a:t>Najčešći slučaj je da inženjer znanja u saradnji sa stručnjakom za domen generišu heuristiku koja će se koristiti za formiranje baze znanja.</a:t>
            </a:r>
          </a:p>
          <a:p>
            <a:pPr>
              <a:lnSpc>
                <a:spcPct val="108000"/>
              </a:lnSpc>
              <a:spcAft>
                <a:spcPts val="1000"/>
              </a:spcAft>
            </a:pPr>
            <a:r>
              <a:rPr sz="2000">
                <a:solidFill>
                  <a:srgbClr val="000000"/>
                </a:solidFill>
                <a:latin typeface="Calibri"/>
              </a:rPr>
              <a:t>Sa druge strane, kod CBR-a traži se sličnost između trenutnih potreba i prethodnih primera sličnih problema i pratećih rešenja.</a:t>
            </a:r>
          </a:p>
          <a:p>
            <a:pPr>
              <a:lnSpc>
                <a:spcPct val="108000"/>
              </a:lnSpc>
              <a:spcAft>
                <a:spcPts val="1000"/>
              </a:spcAft>
            </a:pPr>
            <a:r>
              <a:rPr sz="2000">
                <a:solidFill>
                  <a:srgbClr val="000000"/>
                </a:solidFill>
                <a:latin typeface="Calibri"/>
              </a:rPr>
              <a:t>Programiranje na bazi pravila je trenutno veoma popularno i razvijeno; eksperti mogu preko pravila da objasne kako rešavaju probleme, od svakodnevnih do veoma složenih.</a:t>
            </a:r>
          </a:p>
          <a:p>
            <a:pPr>
              <a:lnSpc>
                <a:spcPct val="108000"/>
              </a:lnSpc>
              <a:spcAft>
                <a:spcPts val="1000"/>
              </a:spcAft>
            </a:pPr>
            <a:r>
              <a:rPr sz="2000">
                <a:solidFill>
                  <a:srgbClr val="000000"/>
                </a:solidFill>
                <a:latin typeface="Calibri"/>
              </a:rPr>
              <a:t>Međutim, sprovedena istraživanja pokazala su da je predstavljanje problema preko pravila koja generišu eksperti delom izvedeno iz uzročno-posledične veze iz prethodnih iskustava, odnosno slučajeva.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500" b="1">
                <a:solidFill>
                  <a:srgbClr val="000000"/>
                </a:solidFill>
                <a:latin typeface="Calibri"/>
              </a:rPr>
              <a:t>9.1. Razlika između CBR i KBS (Knowledge Based Systems)</a:t>
            </a:r>
          </a:p>
        </p:txBody>
      </p:sp>
      <p:sp>
        <p:nvSpPr>
          <p:cNvPr id="3" name="Content Placeholder 2"/>
          <p:cNvSpPr>
            <a:spLocks noGrp="1"/>
          </p:cNvSpPr>
          <p:nvPr>
            <p:ph idx="1"/>
          </p:nvPr>
        </p:nvSpPr>
        <p:spPr/>
        <p:txBody>
          <a:bodyPr anchor="t"/>
          <a:lstStyle/>
          <a:p>
            <a:pPr>
              <a:lnSpc>
                <a:spcPct val="108000"/>
              </a:lnSpc>
              <a:spcAft>
                <a:spcPts val="1000"/>
              </a:spcAft>
            </a:pPr>
            <a:r>
              <a:rPr sz="2000">
                <a:solidFill>
                  <a:srgbClr val="000000"/>
                </a:solidFill>
                <a:latin typeface="Calibri"/>
              </a:rPr>
              <a:t>Uglavnom, ključna razlika između CBR i KBS je ta što su u KBS pravila konkretnija i opipljivija, dok je u CBR metodologija rešenja proces upoređivanja i procene trenutnih potreba sa postojećim situacijama.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500" b="1">
                <a:solidFill>
                  <a:srgbClr val="000000"/>
                </a:solidFill>
                <a:latin typeface="Calibri"/>
              </a:rPr>
              <a:t>9.2. Dinamička priroda znanja i MOP-ovi</a:t>
            </a:r>
          </a:p>
        </p:txBody>
      </p:sp>
      <p:sp>
        <p:nvSpPr>
          <p:cNvPr id="3" name="Content Placeholder 2"/>
          <p:cNvSpPr>
            <a:spLocks noGrp="1"/>
          </p:cNvSpPr>
          <p:nvPr>
            <p:ph idx="1"/>
          </p:nvPr>
        </p:nvSpPr>
        <p:spPr/>
        <p:txBody>
          <a:bodyPr anchor="t">
            <a:normAutofit fontScale="92500"/>
          </a:bodyPr>
          <a:lstStyle/>
          <a:p>
            <a:pPr>
              <a:lnSpc>
                <a:spcPct val="108000"/>
              </a:lnSpc>
              <a:spcAft>
                <a:spcPts val="1000"/>
              </a:spcAft>
            </a:pPr>
            <a:r>
              <a:rPr sz="2000">
                <a:solidFill>
                  <a:srgbClr val="000000"/>
                </a:solidFill>
                <a:latin typeface="Calibri"/>
              </a:rPr>
              <a:t>Znanje u CBR sistemima je dinamičke prirode.</a:t>
            </a:r>
          </a:p>
          <a:p>
            <a:pPr>
              <a:lnSpc>
                <a:spcPct val="108000"/>
              </a:lnSpc>
              <a:spcAft>
                <a:spcPts val="1000"/>
              </a:spcAft>
            </a:pPr>
            <a:r>
              <a:rPr sz="2000">
                <a:solidFill>
                  <a:srgbClr val="000000"/>
                </a:solidFill>
                <a:latin typeface="Calibri"/>
              </a:rPr>
              <a:t>Koristi se dinamička memorija za modeliranje promenljive situacije kako se rešavanje problema razvija.</a:t>
            </a:r>
          </a:p>
          <a:p>
            <a:pPr>
              <a:lnSpc>
                <a:spcPct val="108000"/>
              </a:lnSpc>
              <a:spcAft>
                <a:spcPts val="1000"/>
              </a:spcAft>
            </a:pPr>
            <a:r>
              <a:rPr sz="2000">
                <a:solidFill>
                  <a:srgbClr val="000000"/>
                </a:solidFill>
                <a:latin typeface="Calibri"/>
              </a:rPr>
              <a:t>Problem koji se postavlja u CBR sistemu je statičke prirode.</a:t>
            </a:r>
          </a:p>
          <a:p>
            <a:pPr>
              <a:lnSpc>
                <a:spcPct val="108000"/>
              </a:lnSpc>
              <a:spcAft>
                <a:spcPts val="1000"/>
              </a:spcAft>
            </a:pPr>
            <a:r>
              <a:rPr sz="2000">
                <a:solidFill>
                  <a:srgbClr val="000000"/>
                </a:solidFill>
                <a:latin typeface="Calibri"/>
              </a:rPr>
              <a:t>Međutim, kako se rešenje razvija upoređivanjem sa prethodnim, sličnim slučajevima a novom definicijom problema, sistem mora da izvrši podudaranje, odnosno da se ispita da li je prethodni slučaj dovoljno dobar da se koristi za trenutni problem.</a:t>
            </a:r>
          </a:p>
          <a:p>
            <a:pPr>
              <a:lnSpc>
                <a:spcPct val="108000"/>
              </a:lnSpc>
              <a:spcAft>
                <a:spcPts val="1000"/>
              </a:spcAft>
            </a:pPr>
            <a:r>
              <a:rPr sz="2000">
                <a:solidFill>
                  <a:srgbClr val="000000"/>
                </a:solidFill>
                <a:latin typeface="Calibri"/>
              </a:rPr>
              <a:t>Kako sistem ispituje stanje delimičnog podudaranja, mora da se izmeni strategija rešenja da bi se utvrdilo da li se trenutni slučaj uklapa u traženo rešenje.</a:t>
            </a:r>
          </a:p>
          <a:p>
            <a:pPr>
              <a:lnSpc>
                <a:spcPct val="108000"/>
              </a:lnSpc>
              <a:spcAft>
                <a:spcPts val="1000"/>
              </a:spcAft>
            </a:pPr>
            <a:r>
              <a:rPr sz="2000">
                <a:solidFill>
                  <a:srgbClr val="000000"/>
                </a:solidFill>
                <a:latin typeface="Calibri"/>
              </a:rPr>
              <a:t>Stoga se koriste MOP-ovi, odnosno sistemi za organizaciju memorije (Memory Organization Packages).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500" b="1">
                <a:solidFill>
                  <a:srgbClr val="000000"/>
                </a:solidFill>
                <a:latin typeface="Calibri"/>
              </a:rPr>
              <a:t>9.2. Dinamička priroda znanja i MOP-ovi</a:t>
            </a:r>
          </a:p>
        </p:txBody>
      </p:sp>
      <p:sp>
        <p:nvSpPr>
          <p:cNvPr id="3" name="Content Placeholder 2"/>
          <p:cNvSpPr>
            <a:spLocks noGrp="1"/>
          </p:cNvSpPr>
          <p:nvPr>
            <p:ph idx="1"/>
          </p:nvPr>
        </p:nvSpPr>
        <p:spPr/>
        <p:txBody>
          <a:bodyPr anchor="t"/>
          <a:lstStyle/>
          <a:p>
            <a:pPr>
              <a:lnSpc>
                <a:spcPct val="108000"/>
              </a:lnSpc>
              <a:spcAft>
                <a:spcPts val="1000"/>
              </a:spcAft>
            </a:pPr>
            <a:r>
              <a:rPr sz="2000">
                <a:solidFill>
                  <a:srgbClr val="000000"/>
                </a:solidFill>
                <a:latin typeface="Calibri"/>
              </a:rPr>
              <a:t>MOP-ovi omogućavaju mehanizam za povezivanje informacija i za dinamičku prezentaciju.</a:t>
            </a:r>
          </a:p>
          <a:p>
            <a:pPr>
              <a:lnSpc>
                <a:spcPct val="108000"/>
              </a:lnSpc>
              <a:spcAft>
                <a:spcPts val="1000"/>
              </a:spcAft>
            </a:pPr>
            <a:r>
              <a:rPr sz="2000">
                <a:solidFill>
                  <a:srgbClr val="000000"/>
                </a:solidFill>
                <a:latin typeface="Calibri"/>
              </a:rPr>
              <a:t>MOP omogućava predstavljanje znanja o događajima.</a:t>
            </a:r>
          </a:p>
          <a:p>
            <a:pPr>
              <a:lnSpc>
                <a:spcPct val="108000"/>
              </a:lnSpc>
              <a:spcAft>
                <a:spcPts val="1000"/>
              </a:spcAft>
            </a:pPr>
            <a:r>
              <a:rPr sz="2000">
                <a:solidFill>
                  <a:srgbClr val="000000"/>
                </a:solidFill>
                <a:latin typeface="Calibri"/>
              </a:rPr>
              <a:t>Događaj može biti prezentacija celog slučaja ili značajan deo slučaja.</a:t>
            </a:r>
          </a:p>
          <a:p>
            <a:pPr>
              <a:lnSpc>
                <a:spcPct val="108000"/>
              </a:lnSpc>
              <a:spcAft>
                <a:spcPts val="1000"/>
              </a:spcAft>
            </a:pPr>
            <a:r>
              <a:rPr sz="2000">
                <a:solidFill>
                  <a:srgbClr val="000000"/>
                </a:solidFill>
                <a:latin typeface="Calibri"/>
              </a:rPr>
              <a:t>Događaji unutar MOP-a korisni su u parcijalnom podudaranju, u ispitivanju da li tražena informacija iz specifičnog slučaja može da se koristi za dalje rešavanje bez upotrebe celog slučaja.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400" b="1">
                <a:solidFill>
                  <a:srgbClr val="000000"/>
                </a:solidFill>
                <a:latin typeface="Calibri"/>
              </a:rPr>
              <a:t>9.2. Dinamička priroda znanja i MOP-ovi</a:t>
            </a:r>
          </a:p>
        </p:txBody>
      </p:sp>
      <p:pic>
        <p:nvPicPr>
          <p:cNvPr id="3" name="Picture 2" descr="rId5.png"/>
          <p:cNvPicPr>
            <a:picLocks noChangeAspect="1"/>
          </p:cNvPicPr>
          <p:nvPr/>
        </p:nvPicPr>
        <p:blipFill>
          <a:blip r:embed="rId2"/>
          <a:stretch>
            <a:fillRect/>
          </a:stretch>
        </p:blipFill>
        <p:spPr>
          <a:xfrm>
            <a:off x="2684398" y="1847088"/>
            <a:ext cx="6823204" cy="3886200"/>
          </a:xfrm>
          <a:prstGeom prst="rect">
            <a:avLst/>
          </a:prstGeom>
        </p:spPr>
      </p:pic>
      <p:sp>
        <p:nvSpPr>
          <p:cNvPr id="4" name="TextBox 3"/>
          <p:cNvSpPr txBox="1"/>
          <p:nvPr/>
        </p:nvSpPr>
        <p:spPr>
          <a:xfrm>
            <a:off x="1143000" y="5961888"/>
            <a:ext cx="9921240" cy="320040"/>
          </a:xfrm>
          <a:prstGeom prst="rect">
            <a:avLst/>
          </a:prstGeom>
          <a:noFill/>
        </p:spPr>
        <p:txBody>
          <a:bodyPr wrap="none">
            <a:spAutoFit/>
          </a:bodyPr>
          <a:lstStyle/>
          <a:p>
            <a:pPr algn="ctr"/>
            <a:r>
              <a:rPr sz="1300" i="1">
                <a:solidFill>
                  <a:srgbClr val="000000"/>
                </a:solidFill>
                <a:latin typeface="Calibri"/>
              </a:rPr>
              <a:t>Slika 1. Primer softverskog alata koji je zasnovan na slučajevima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500" b="1">
                <a:solidFill>
                  <a:srgbClr val="000000"/>
                </a:solidFill>
                <a:latin typeface="Calibri"/>
              </a:rPr>
              <a:t>9.3. Princip rada CBR-a</a:t>
            </a:r>
          </a:p>
        </p:txBody>
      </p:sp>
      <p:sp>
        <p:nvSpPr>
          <p:cNvPr id="3" name="Content Placeholder 2"/>
          <p:cNvSpPr>
            <a:spLocks noGrp="1"/>
          </p:cNvSpPr>
          <p:nvPr>
            <p:ph idx="1"/>
          </p:nvPr>
        </p:nvSpPr>
        <p:spPr/>
        <p:txBody>
          <a:bodyPr anchor="t"/>
          <a:lstStyle/>
          <a:p>
            <a:pPr>
              <a:lnSpc>
                <a:spcPct val="108000"/>
              </a:lnSpc>
              <a:spcAft>
                <a:spcPts val="1000"/>
              </a:spcAft>
            </a:pPr>
            <a:r>
              <a:rPr sz="2000">
                <a:solidFill>
                  <a:srgbClr val="000000"/>
                </a:solidFill>
                <a:latin typeface="Calibri"/>
              </a:rPr>
              <a:t>Princip rada započinje nastankom problema i generisanjem novog slučaja.</a:t>
            </a:r>
          </a:p>
          <a:p>
            <a:pPr>
              <a:lnSpc>
                <a:spcPct val="108000"/>
              </a:lnSpc>
              <a:spcAft>
                <a:spcPts val="1000"/>
              </a:spcAft>
            </a:pPr>
            <a:r>
              <a:rPr sz="2000">
                <a:solidFill>
                  <a:srgbClr val="000000"/>
                </a:solidFill>
                <a:latin typeface="Calibri"/>
              </a:rPr>
              <a:t>Iz baze slučajeva izvlači se sličan slučaj ukoliko postoji.</a:t>
            </a:r>
          </a:p>
          <a:p>
            <a:pPr>
              <a:lnSpc>
                <a:spcPct val="108000"/>
              </a:lnSpc>
              <a:spcAft>
                <a:spcPts val="1000"/>
              </a:spcAft>
            </a:pPr>
            <a:r>
              <a:rPr sz="2000">
                <a:solidFill>
                  <a:srgbClr val="000000"/>
                </a:solidFill>
                <a:latin typeface="Calibri"/>
              </a:rPr>
              <a:t>Postupkom revizije popravljen slučaj se ponovo čuva u bazi slučajeva.</a:t>
            </a:r>
          </a:p>
        </p:txBody>
      </p:sp>
    </p:spTree>
  </p:cSld>
  <p:clrMapOvr>
    <a:masterClrMapping/>
  </p:clrMapOvr>
</p:sld>
</file>

<file path=ppt/theme/theme1.xml><?xml version="1.0" encoding="utf-8"?>
<a:theme xmlns:a="http://schemas.openxmlformats.org/drawingml/2006/main" name="ie 16 9">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e 16 9" id="{576E9A8D-BB38-4D95-A36F-DF7C8086BD01}" vid="{49606A15-62B4-4A0C-88AF-796A0652F44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89_ie_template</Template>
  <TotalTime>4766</TotalTime>
  <Words>2276</Words>
  <Application>Microsoft Office PowerPoint</Application>
  <PresentationFormat>Widescreen</PresentationFormat>
  <Paragraphs>127</Paragraphs>
  <Slides>30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Calibri Light</vt:lpstr>
      <vt:lpstr>ie 16 9</vt:lpstr>
      <vt:lpstr>9. Zaključivanje na osnovu slučajeva;  ERP sistemi</vt:lpstr>
      <vt:lpstr>9. Zaključivanje na osnovu slučajeva (Case Based Reasoning)</vt:lpstr>
      <vt:lpstr>9. Zaključivanje na osnovu slučajeva (Case Based Reasoning)</vt:lpstr>
      <vt:lpstr>9.1. Razlika između CBR i KBS (Knowledge Based Systems)</vt:lpstr>
      <vt:lpstr>9.1. Razlika između CBR i KBS (Knowledge Based Systems)</vt:lpstr>
      <vt:lpstr>9.2. Dinamička priroda znanja i MOP-ovi</vt:lpstr>
      <vt:lpstr>9.2. Dinamička priroda znanja i MOP-ovi</vt:lpstr>
      <vt:lpstr>9.2. Dinamička priroda znanja i MOP-ovi</vt:lpstr>
      <vt:lpstr>9.3. Princip rada CBR-a</vt:lpstr>
      <vt:lpstr>9.3. Princip rada CBR-a</vt:lpstr>
      <vt:lpstr>10.1. Pojam ERP-a</vt:lpstr>
      <vt:lpstr>10.1. Pojam ERP-a</vt:lpstr>
      <vt:lpstr>10.1. Pojam ERP-a</vt:lpstr>
      <vt:lpstr>10.1. Pojam ERP-a</vt:lpstr>
      <vt:lpstr>10.1. Pojam ERP-a</vt:lpstr>
      <vt:lpstr>10.2. Arhitektura ERP sistema</vt:lpstr>
      <vt:lpstr>10.2. Arhitektura ERP sistema</vt:lpstr>
      <vt:lpstr>10.2. Arhitektura ERP sistema</vt:lpstr>
      <vt:lpstr>10.3. Načini integracije ERP sistema</vt:lpstr>
      <vt:lpstr>10.3. Načini integracije ERP sistema</vt:lpstr>
      <vt:lpstr>10.3. Načini integracije ERP sistema</vt:lpstr>
      <vt:lpstr>10.4. Faze i koraci u implementaciji ERP sistema</vt:lpstr>
      <vt:lpstr>10.4. Faze i koraci u implementaciji ERP sistema</vt:lpstr>
      <vt:lpstr>10.4. Faze i koraci u implementaciji ERP sistema</vt:lpstr>
      <vt:lpstr>10.4. Faze i koraci u implementaciji ERP sistema</vt:lpstr>
      <vt:lpstr>10.5. Izbor strategijskih opcija za implementaciju ERP</vt:lpstr>
      <vt:lpstr>10.6. Prednosti i nedostaci ERP-a</vt:lpstr>
      <vt:lpstr>10.6. Prednosti i nedostaci ERP-a</vt:lpstr>
      <vt:lpstr>10.6. Prednosti i nedostaci ERP-a</vt:lpstr>
      <vt:lpstr>10.6. Prednosti i nedostaci ERP-a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Vesna</dc:creator>
  <cp:lastModifiedBy>MM</cp:lastModifiedBy>
  <cp:revision>211</cp:revision>
  <dcterms:created xsi:type="dcterms:W3CDTF">2022-03-07T11:48:22Z</dcterms:created>
  <dcterms:modified xsi:type="dcterms:W3CDTF">2026-08-27T11:33:48Z</dcterms:modified>
</cp:coreProperties>
</file>