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4"/>
  </p:notesMasterIdLst>
  <p:sldIdLst>
    <p:sldId id="256" r:id="rId2"/>
    <p:sldId id="257" r:id="rId3"/>
    <p:sldId id="258" r:id="rId4"/>
    <p:sldId id="259" r:id="rId5"/>
    <p:sldId id="260" r:id="rId6"/>
    <p:sldId id="262" r:id="rId7"/>
    <p:sldId id="264" r:id="rId8"/>
    <p:sldId id="265" r:id="rId9"/>
    <p:sldId id="266" r:id="rId10"/>
    <p:sldId id="267" r:id="rId11"/>
    <p:sldId id="268" r:id="rId12"/>
    <p:sldId id="269" r:id="rId13"/>
    <p:sldId id="270" r:id="rId14"/>
    <p:sldId id="271" r:id="rId15"/>
    <p:sldId id="272" r:id="rId16"/>
    <p:sldId id="273" r:id="rId17"/>
    <p:sldId id="274" r:id="rId18"/>
    <p:sldId id="276" r:id="rId19"/>
    <p:sldId id="277" r:id="rId20"/>
    <p:sldId id="280" r:id="rId21"/>
    <p:sldId id="282" r:id="rId22"/>
    <p:sldId id="283" r:id="rId23"/>
    <p:sldId id="284" r:id="rId24"/>
    <p:sldId id="286" r:id="rId25"/>
    <p:sldId id="288" r:id="rId26"/>
    <p:sldId id="289" r:id="rId27"/>
    <p:sldId id="291" r:id="rId28"/>
    <p:sldId id="292" r:id="rId29"/>
    <p:sldId id="294" r:id="rId30"/>
    <p:sldId id="295" r:id="rId31"/>
    <p:sldId id="296" r:id="rId32"/>
    <p:sldId id="297" r:id="rId33"/>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3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6" autoAdjust="0"/>
    <p:restoredTop sz="96296" autoAdjust="0"/>
  </p:normalViewPr>
  <p:slideViewPr>
    <p:cSldViewPr snapToGrid="0">
      <p:cViewPr varScale="1">
        <p:scale>
          <a:sx n="113" d="100"/>
          <a:sy n="113" d="100"/>
        </p:scale>
        <p:origin x="618" y="114"/>
      </p:cViewPr>
      <p:guideLst>
        <p:guide orient="horz" pos="2160"/>
        <p:guide pos="3840"/>
      </p:guideLst>
    </p:cSldViewPr>
  </p:slideViewPr>
  <p:outlineViewPr>
    <p:cViewPr>
      <p:scale>
        <a:sx n="33" d="100"/>
        <a:sy n="33" d="100"/>
      </p:scale>
      <p:origin x="0" y="-62154"/>
    </p:cViewPr>
  </p:outlineViewPr>
  <p:notesTextViewPr>
    <p:cViewPr>
      <p:scale>
        <a:sx n="1" d="1"/>
        <a:sy n="1" d="1"/>
      </p:scale>
      <p:origin x="0" y="0"/>
    </p:cViewPr>
  </p:notesTextViewPr>
  <p:sorterViewPr>
    <p:cViewPr>
      <p:scale>
        <a:sx n="200" d="100"/>
        <a:sy n="200" d="100"/>
      </p:scale>
      <p:origin x="0" y="-175724"/>
    </p:cViewPr>
  </p:sorterViewPr>
  <p:notesViewPr>
    <p:cSldViewPr snapToGrid="0">
      <p:cViewPr varScale="1">
        <p:scale>
          <a:sx n="50" d="100"/>
          <a:sy n="50" d="100"/>
        </p:scale>
        <p:origin x="2708"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72633-5804-4CC4-B334-49480CD1F8F9}" type="datetimeFigureOut">
              <a:rPr lang="en-US" smtClean="0"/>
              <a:pPr/>
              <a:t>27-Aug-26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47A84-8E29-4011-8E23-5BAFF1D6ABED}" type="slidenum">
              <a:rPr lang="en-US" smtClean="0"/>
              <a:pPr/>
              <a:t>‹#›</a:t>
            </a:fld>
            <a:endParaRPr lang="en-US"/>
          </a:p>
        </p:txBody>
      </p:sp>
    </p:spTree>
    <p:extLst>
      <p:ext uri="{BB962C8B-B14F-4D97-AF65-F5344CB8AC3E}">
        <p14:creationId xmlns:p14="http://schemas.microsoft.com/office/powerpoint/2010/main" val="517855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r-Latn-R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3583666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318975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r-Latn-R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47764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18797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r-Latn-R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609323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Date Placeholder 4"/>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3395881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r-Latn-R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7" name="Date Placeholder 6"/>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58747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Date Placeholder 2"/>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330031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170580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R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4039530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R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850987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R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D7E1A-EBE2-49BE-BEA5-E10F7078A60F}" type="slidenum">
              <a:rPr lang="sr-Latn-RS" smtClean="0"/>
              <a:pPr/>
              <a:t>‹#›</a:t>
            </a:fld>
            <a:endParaRPr lang="sr-Latn-RS"/>
          </a:p>
        </p:txBody>
      </p:sp>
      <p:pic>
        <p:nvPicPr>
          <p:cNvPr id="7" name="Picture 6"/>
          <p:cNvPicPr>
            <a:picLocks noChangeAspect="1"/>
          </p:cNvPicPr>
          <p:nvPr/>
        </p:nvPicPr>
        <p:blipFill rotWithShape="1">
          <a:blip r:embed="rId13" cstate="print">
            <a:extLst>
              <a:ext uri="{28A0092B-C50C-407E-A947-70E740481C1C}">
                <a14:useLocalDpi xmlns:a14="http://schemas.microsoft.com/office/drawing/2010/main" val="0"/>
              </a:ext>
            </a:extLst>
          </a:blip>
          <a:srcRect l="81212" b="85185"/>
          <a:stretch/>
        </p:blipFill>
        <p:spPr>
          <a:xfrm>
            <a:off x="10474036" y="0"/>
            <a:ext cx="1717964" cy="1016000"/>
          </a:xfrm>
          <a:prstGeom prst="rect">
            <a:avLst/>
          </a:prstGeom>
        </p:spPr>
      </p:pic>
      <p:pic>
        <p:nvPicPr>
          <p:cNvPr id="8" name="Picture 7"/>
          <p:cNvPicPr>
            <a:picLocks noChangeAspect="1"/>
          </p:cNvPicPr>
          <p:nvPr/>
        </p:nvPicPr>
        <p:blipFill rotWithShape="1">
          <a:blip r:embed="rId13" cstate="print">
            <a:extLst>
              <a:ext uri="{28A0092B-C50C-407E-A947-70E740481C1C}">
                <a14:useLocalDpi xmlns:a14="http://schemas.microsoft.com/office/drawing/2010/main" val="0"/>
              </a:ext>
            </a:extLst>
          </a:blip>
          <a:srcRect r="55960"/>
          <a:stretch/>
        </p:blipFill>
        <p:spPr>
          <a:xfrm>
            <a:off x="0" y="0"/>
            <a:ext cx="4027055" cy="6858000"/>
          </a:xfrm>
          <a:prstGeom prst="rect">
            <a:avLst/>
          </a:prstGeom>
        </p:spPr>
      </p:pic>
    </p:spTree>
    <p:extLst>
      <p:ext uri="{BB962C8B-B14F-4D97-AF65-F5344CB8AC3E}">
        <p14:creationId xmlns:p14="http://schemas.microsoft.com/office/powerpoint/2010/main" val="2833878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sz="3400" b="1">
                <a:solidFill>
                  <a:srgbClr val="000000"/>
                </a:solidFill>
                <a:latin typeface="Calibri"/>
              </a:rPr>
              <a:t>Menadžment informacioni sistemi (MIS)</a:t>
            </a:r>
          </a:p>
        </p:txBody>
      </p:sp>
      <p:sp>
        <p:nvSpPr>
          <p:cNvPr id="3" name="Subtitle 2"/>
          <p:cNvSpPr>
            <a:spLocks noGrp="1"/>
          </p:cNvSpPr>
          <p:nvPr>
            <p:ph type="subTitle" idx="1"/>
          </p:nvPr>
        </p:nvSpPr>
        <p:spPr/>
        <p:txBody>
          <a:bodyPr/>
          <a:lstStyle/>
          <a:p>
            <a:pPr algn="ctr"/>
            <a:r>
              <a:rPr sz="2300" b="0">
                <a:solidFill>
                  <a:srgbClr val="000000"/>
                </a:solidFill>
                <a:latin typeface="Calibri"/>
              </a:rPr>
              <a:t>Šesta lekcija</a:t>
            </a:r>
            <a:br/>
            <a:r>
              <a:rPr sz="2300" b="0">
                <a:solidFill>
                  <a:srgbClr val="000000"/>
                </a:solidFill>
                <a:latin typeface="Calibri"/>
              </a:rPr>
              <a:t>Prof. dr Mirjana Misita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7.1.3. Globalna integracija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Sa druge strane, implementacija integrisanih sistema iziskuje ulaganje dodatnih sredstava neophodnih za izgradnju globalnog sistema i za nabavku hardverskih komponenata, a održavanje sistema, tj. administracija mreže, iziskuje dodatna ulaganja.</a:t>
            </a:r>
          </a:p>
          <a:p>
            <a:pPr>
              <a:lnSpc>
                <a:spcPct val="108000"/>
              </a:lnSpc>
              <a:spcAft>
                <a:spcPts val="500"/>
              </a:spcAft>
            </a:pPr>
            <a:r>
              <a:rPr sz="2000" b="0">
                <a:solidFill>
                  <a:srgbClr val="000000"/>
                </a:solidFill>
                <a:latin typeface="Calibri"/>
              </a:rPr>
              <a:t>Zato pri izboru sistema za podršku menadžment aktivnostima treba napraviti balans tako da izabrani sistem u potpunosti zadovoljava potrebe poslovnog sistema, a istovremeno mu obezbedi konkurentske prednosti, adaptibilnost poslovnom okruženju, rast i razvoj.</a:t>
            </a:r>
          </a:p>
          <a:p>
            <a:pPr>
              <a:lnSpc>
                <a:spcPct val="108000"/>
              </a:lnSpc>
              <a:spcAft>
                <a:spcPts val="500"/>
              </a:spcAft>
            </a:pPr>
            <a:r>
              <a:rPr sz="2000" b="0">
                <a:solidFill>
                  <a:srgbClr val="000000"/>
                </a:solidFill>
                <a:latin typeface="Calibri"/>
              </a:rPr>
              <a:t>Slika 3.19. Globalna integracija kompjuterskih informacionih sistema (Turban, Aronson, 1998)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7.2. Uporedne karakteristike sistema za podršku odlučivanju</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Poređenjem karakteristika kompjuterskih sistema za podršku odlučivanju stiče se uvid o njihovoj adekvatnoj primeni prema vrsti problema.</a:t>
            </a:r>
          </a:p>
          <a:p>
            <a:pPr>
              <a:lnSpc>
                <a:spcPct val="108000"/>
              </a:lnSpc>
              <a:spcAft>
                <a:spcPts val="500"/>
              </a:spcAft>
            </a:pPr>
            <a:r>
              <a:rPr sz="2000" b="0">
                <a:solidFill>
                  <a:srgbClr val="000000"/>
                </a:solidFill>
                <a:latin typeface="Calibri"/>
              </a:rPr>
              <a:t>Sauter (1997) daje jednostavan prikaz o nivou uspešnosti određenih informacionih sistema prema strukturiranosti problema, neophodnosti za bazom znanja itd.</a:t>
            </a:r>
          </a:p>
          <a:p>
            <a:pPr>
              <a:lnSpc>
                <a:spcPct val="108000"/>
              </a:lnSpc>
              <a:spcAft>
                <a:spcPts val="500"/>
              </a:spcAft>
            </a:pPr>
            <a:r>
              <a:rPr sz="2000" b="0">
                <a:solidFill>
                  <a:srgbClr val="000000"/>
                </a:solidFill>
                <a:latin typeface="Calibri"/>
              </a:rPr>
              <a:t>Sledeća tabela prikazuje okvir za primenu određenih informacionih tehnologija za podršku menadžment odlučivanju prema tipu odluke i nivou u organizaciji na kome se problem javlja (Turban i ostali, 1998).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400" b="1">
                <a:solidFill>
                  <a:srgbClr val="000000"/>
                </a:solidFill>
                <a:latin typeface="Calibri"/>
              </a:rPr>
              <a:t>7.2. Uporedne karakteristike sistema za podršku odlučivanju</a:t>
            </a:r>
          </a:p>
        </p:txBody>
      </p:sp>
      <p:graphicFrame>
        <p:nvGraphicFramePr>
          <p:cNvPr id="3" name="Table 2"/>
          <p:cNvGraphicFramePr>
            <a:graphicFrameLocks noGrp="1"/>
          </p:cNvGraphicFramePr>
          <p:nvPr/>
        </p:nvGraphicFramePr>
        <p:xfrm>
          <a:off x="777240" y="1847088"/>
          <a:ext cx="10652760" cy="4507992"/>
        </p:xfrm>
        <a:graphic>
          <a:graphicData uri="http://schemas.openxmlformats.org/drawingml/2006/table">
            <a:tbl>
              <a:tblPr firstRow="1" bandRow="1">
                <a:tableStyleId>{5C22544A-7EE6-4342-B048-85BDC9FD1C3A}</a:tableStyleId>
              </a:tblPr>
              <a:tblGrid>
                <a:gridCol w="2130552">
                  <a:extLst>
                    <a:ext uri="{9D8B030D-6E8A-4147-A177-3AD203B41FA5}">
                      <a16:colId xmlns:a16="http://schemas.microsoft.com/office/drawing/2014/main" val="20000"/>
                    </a:ext>
                  </a:extLst>
                </a:gridCol>
                <a:gridCol w="2130552">
                  <a:extLst>
                    <a:ext uri="{9D8B030D-6E8A-4147-A177-3AD203B41FA5}">
                      <a16:colId xmlns:a16="http://schemas.microsoft.com/office/drawing/2014/main" val="20001"/>
                    </a:ext>
                  </a:extLst>
                </a:gridCol>
                <a:gridCol w="2130552">
                  <a:extLst>
                    <a:ext uri="{9D8B030D-6E8A-4147-A177-3AD203B41FA5}">
                      <a16:colId xmlns:a16="http://schemas.microsoft.com/office/drawing/2014/main" val="20002"/>
                    </a:ext>
                  </a:extLst>
                </a:gridCol>
                <a:gridCol w="2130552">
                  <a:extLst>
                    <a:ext uri="{9D8B030D-6E8A-4147-A177-3AD203B41FA5}">
                      <a16:colId xmlns:a16="http://schemas.microsoft.com/office/drawing/2014/main" val="20003"/>
                    </a:ext>
                  </a:extLst>
                </a:gridCol>
                <a:gridCol w="2130552">
                  <a:extLst>
                    <a:ext uri="{9D8B030D-6E8A-4147-A177-3AD203B41FA5}">
                      <a16:colId xmlns:a16="http://schemas.microsoft.com/office/drawing/2014/main" val="20004"/>
                    </a:ext>
                  </a:extLst>
                </a:gridCol>
              </a:tblGrid>
              <a:tr h="832104">
                <a:tc>
                  <a:txBody>
                    <a:bodyPr/>
                    <a:lstStyle/>
                    <a:p>
                      <a:pPr algn="ctr"/>
                      <a:r>
                        <a:rPr sz="1500" b="1">
                          <a:solidFill>
                            <a:srgbClr val="000000"/>
                          </a:solidFill>
                          <a:latin typeface="Calibri"/>
                        </a:rPr>
                        <a:t>Tip odluke</a:t>
                      </a:r>
                    </a:p>
                  </a:txBody>
                  <a:tcPr/>
                </a:tc>
                <a:tc>
                  <a:txBody>
                    <a:bodyPr/>
                    <a:lstStyle/>
                    <a:p>
                      <a:pPr algn="ctr"/>
                      <a:r>
                        <a:rPr sz="1500" b="1">
                          <a:solidFill>
                            <a:srgbClr val="000000"/>
                          </a:solidFill>
                          <a:latin typeface="Calibri"/>
                        </a:rPr>
                        <a:t>Operativna kontrola</a:t>
                      </a:r>
                    </a:p>
                  </a:txBody>
                  <a:tcPr/>
                </a:tc>
                <a:tc>
                  <a:txBody>
                    <a:bodyPr/>
                    <a:lstStyle/>
                    <a:p>
                      <a:pPr algn="ctr"/>
                      <a:r>
                        <a:rPr sz="1500" b="1">
                          <a:solidFill>
                            <a:srgbClr val="000000"/>
                          </a:solidFill>
                          <a:latin typeface="Calibri"/>
                        </a:rPr>
                        <a:t>Taktički nivo</a:t>
                      </a:r>
                    </a:p>
                  </a:txBody>
                  <a:tcPr/>
                </a:tc>
                <a:tc>
                  <a:txBody>
                    <a:bodyPr/>
                    <a:lstStyle/>
                    <a:p>
                      <a:pPr algn="ctr"/>
                      <a:r>
                        <a:rPr sz="1500" b="1">
                          <a:solidFill>
                            <a:srgbClr val="000000"/>
                          </a:solidFill>
                          <a:latin typeface="Calibri"/>
                        </a:rPr>
                        <a:t>Strateško planiranje</a:t>
                      </a:r>
                    </a:p>
                  </a:txBody>
                  <a:tcPr/>
                </a:tc>
                <a:tc>
                  <a:txBody>
                    <a:bodyPr/>
                    <a:lstStyle/>
                    <a:p>
                      <a:pPr algn="ctr"/>
                      <a:r>
                        <a:rPr sz="1500" b="1">
                          <a:solidFill>
                            <a:srgbClr val="000000"/>
                          </a:solidFill>
                          <a:latin typeface="Calibri"/>
                        </a:rPr>
                        <a:t>Neophodna podrška</a:t>
                      </a:r>
                    </a:p>
                  </a:txBody>
                  <a:tcPr/>
                </a:tc>
                <a:extLst>
                  <a:ext uri="{0D108BD9-81ED-4DB2-BD59-A6C34878D82A}">
                    <a16:rowId xmlns:a16="http://schemas.microsoft.com/office/drawing/2014/main" val="10000"/>
                  </a:ext>
                </a:extLst>
              </a:tr>
              <a:tr h="832104">
                <a:tc>
                  <a:txBody>
                    <a:bodyPr/>
                    <a:lstStyle/>
                    <a:p>
                      <a:pPr algn="ctr"/>
                      <a:r>
                        <a:rPr sz="1500" b="0">
                          <a:solidFill>
                            <a:srgbClr val="000000"/>
                          </a:solidFill>
                          <a:latin typeface="Calibri"/>
                        </a:rPr>
                        <a:t>Strukturirane</a:t>
                      </a:r>
                    </a:p>
                  </a:txBody>
                  <a:tcPr/>
                </a:tc>
                <a:tc>
                  <a:txBody>
                    <a:bodyPr/>
                    <a:lstStyle/>
                    <a:p>
                      <a:pPr algn="ctr"/>
                      <a:r>
                        <a:rPr sz="1500" b="0">
                          <a:solidFill>
                            <a:srgbClr val="000000"/>
                          </a:solidFill>
                          <a:latin typeface="Calibri"/>
                        </a:rPr>
                        <a:t>Računovodstvo</a:t>
                      </a:r>
                    </a:p>
                  </a:txBody>
                  <a:tcPr/>
                </a:tc>
                <a:tc>
                  <a:txBody>
                    <a:bodyPr/>
                    <a:lstStyle/>
                    <a:p>
                      <a:pPr algn="ctr"/>
                      <a:r>
                        <a:rPr sz="1500" b="0">
                          <a:solidFill>
                            <a:srgbClr val="000000"/>
                          </a:solidFill>
                          <a:latin typeface="Calibri"/>
                        </a:rPr>
                        <a:t>Analiza budžeta, kratkoročno planiranje, izbor napravi ili kupi</a:t>
                      </a:r>
                    </a:p>
                  </a:txBody>
                  <a:tcPr/>
                </a:tc>
                <a:tc>
                  <a:txBody>
                    <a:bodyPr/>
                    <a:lstStyle/>
                    <a:p>
                      <a:pPr algn="ctr"/>
                      <a:r>
                        <a:rPr sz="1500" b="0">
                          <a:solidFill>
                            <a:srgbClr val="000000"/>
                          </a:solidFill>
                          <a:latin typeface="Calibri"/>
                        </a:rPr>
                        <a:t>Upravljanje finansijama, lokacija skladišta, distributivni sistemi</a:t>
                      </a:r>
                    </a:p>
                  </a:txBody>
                  <a:tcPr/>
                </a:tc>
                <a:tc>
                  <a:txBody>
                    <a:bodyPr/>
                    <a:lstStyle/>
                    <a:p>
                      <a:pPr algn="ctr"/>
                      <a:r>
                        <a:rPr sz="1500" b="0">
                          <a:solidFill>
                            <a:srgbClr val="000000"/>
                          </a:solidFill>
                          <a:latin typeface="Calibri"/>
                        </a:rPr>
                        <a:t>Informacioni sistemi menadžmenta, operaciona istraživanja</a:t>
                      </a:r>
                    </a:p>
                  </a:txBody>
                  <a:tcPr/>
                </a:tc>
                <a:extLst>
                  <a:ext uri="{0D108BD9-81ED-4DB2-BD59-A6C34878D82A}">
                    <a16:rowId xmlns:a16="http://schemas.microsoft.com/office/drawing/2014/main" val="10001"/>
                  </a:ext>
                </a:extLst>
              </a:tr>
              <a:tr h="832104">
                <a:tc>
                  <a:txBody>
                    <a:bodyPr/>
                    <a:lstStyle/>
                    <a:p>
                      <a:pPr algn="ctr"/>
                      <a:r>
                        <a:rPr sz="1500" b="0">
                          <a:solidFill>
                            <a:srgbClr val="000000"/>
                          </a:solidFill>
                          <a:latin typeface="Calibri"/>
                        </a:rPr>
                        <a:t>Polustrukturirane</a:t>
                      </a:r>
                    </a:p>
                  </a:txBody>
                  <a:tcPr/>
                </a:tc>
                <a:tc>
                  <a:txBody>
                    <a:bodyPr/>
                    <a:lstStyle/>
                    <a:p>
                      <a:pPr algn="ctr"/>
                      <a:r>
                        <a:rPr sz="1500" b="0">
                          <a:solidFill>
                            <a:srgbClr val="000000"/>
                          </a:solidFill>
                          <a:latin typeface="Calibri"/>
                        </a:rPr>
                        <a:t>Proizvodno planiranje</a:t>
                      </a:r>
                    </a:p>
                  </a:txBody>
                  <a:tcPr/>
                </a:tc>
                <a:tc>
                  <a:txBody>
                    <a:bodyPr/>
                    <a:lstStyle/>
                    <a:p>
                      <a:pPr algn="ctr"/>
                      <a:r>
                        <a:rPr sz="1500" b="0">
                          <a:solidFill>
                            <a:srgbClr val="000000"/>
                          </a:solidFill>
                          <a:latin typeface="Calibri"/>
                        </a:rPr>
                        <a:t>Procena kredita, izgradnja fabrike, upravljanje projektima</a:t>
                      </a:r>
                    </a:p>
                  </a:txBody>
                  <a:tcPr/>
                </a:tc>
                <a:tc>
                  <a:txBody>
                    <a:bodyPr/>
                    <a:lstStyle/>
                    <a:p>
                      <a:pPr algn="ctr"/>
                      <a:r>
                        <a:rPr sz="1500" b="0">
                          <a:solidFill>
                            <a:srgbClr val="000000"/>
                          </a:solidFill>
                          <a:latin typeface="Calibri"/>
                        </a:rPr>
                        <a:t>Izgradnja nove fabrike, planiranje novog proizvoda, planiranje obezbeđenja kvaliteta</a:t>
                      </a:r>
                    </a:p>
                  </a:txBody>
                  <a:tcPr/>
                </a:tc>
                <a:tc>
                  <a:txBody>
                    <a:bodyPr/>
                    <a:lstStyle/>
                    <a:p>
                      <a:pPr algn="ctr"/>
                      <a:r>
                        <a:rPr sz="1500" b="0">
                          <a:solidFill>
                            <a:srgbClr val="000000"/>
                          </a:solidFill>
                          <a:latin typeface="Calibri"/>
                        </a:rPr>
                        <a:t>SPO</a:t>
                      </a:r>
                    </a:p>
                  </a:txBody>
                  <a:tcPr/>
                </a:tc>
                <a:extLst>
                  <a:ext uri="{0D108BD9-81ED-4DB2-BD59-A6C34878D82A}">
                    <a16:rowId xmlns:a16="http://schemas.microsoft.com/office/drawing/2014/main" val="10002"/>
                  </a:ext>
                </a:extLst>
              </a:tr>
              <a:tr h="832104">
                <a:tc>
                  <a:txBody>
                    <a:bodyPr/>
                    <a:lstStyle/>
                    <a:p>
                      <a:pPr algn="ctr"/>
                      <a:r>
                        <a:rPr sz="1500" b="0">
                          <a:solidFill>
                            <a:srgbClr val="000000"/>
                          </a:solidFill>
                          <a:latin typeface="Calibri"/>
                        </a:rPr>
                        <a:t>Nestrukturirane</a:t>
                      </a:r>
                    </a:p>
                  </a:txBody>
                  <a:tcPr/>
                </a:tc>
                <a:tc>
                  <a:txBody>
                    <a:bodyPr/>
                    <a:lstStyle/>
                    <a:p>
                      <a:pPr algn="ctr"/>
                      <a:r>
                        <a:rPr sz="1500" b="0">
                          <a:solidFill>
                            <a:srgbClr val="000000"/>
                          </a:solidFill>
                          <a:latin typeface="Calibri"/>
                        </a:rPr>
                        <a:t>Sve vrste izbora, stanje u magacinu, kupovina softvera, odobravanje kredita</a:t>
                      </a:r>
                    </a:p>
                  </a:txBody>
                  <a:tcPr/>
                </a:tc>
                <a:tc>
                  <a:txBody>
                    <a:bodyPr/>
                    <a:lstStyle/>
                    <a:p>
                      <a:pPr algn="ctr"/>
                      <a:r>
                        <a:rPr sz="1500" b="0">
                          <a:solidFill>
                            <a:srgbClr val="000000"/>
                          </a:solidFill>
                          <a:latin typeface="Calibri"/>
                        </a:rPr>
                        <a:t>Pregovori, kupovina hardvera</a:t>
                      </a:r>
                    </a:p>
                  </a:txBody>
                  <a:tcPr/>
                </a:tc>
                <a:tc>
                  <a:txBody>
                    <a:bodyPr/>
                    <a:lstStyle/>
                    <a:p>
                      <a:pPr algn="ctr"/>
                      <a:r>
                        <a:rPr sz="1500" b="0">
                          <a:solidFill>
                            <a:srgbClr val="000000"/>
                          </a:solidFill>
                          <a:latin typeface="Calibri"/>
                        </a:rPr>
                        <a:t>Razvoj istraživačkih aktivnosti, razvoj novih tehnologija</a:t>
                      </a:r>
                    </a:p>
                  </a:txBody>
                  <a:tcPr/>
                </a:tc>
                <a:tc>
                  <a:txBody>
                    <a:bodyPr/>
                    <a:lstStyle/>
                    <a:p>
                      <a:pPr algn="ctr"/>
                      <a:r>
                        <a:rPr sz="1500" b="0">
                          <a:solidFill>
                            <a:srgbClr val="000000"/>
                          </a:solidFill>
                          <a:latin typeface="Calibri"/>
                        </a:rPr>
                        <a:t>SPO, ES, NN</a:t>
                      </a:r>
                    </a:p>
                  </a:txBody>
                  <a:tcPr/>
                </a:tc>
                <a:extLst>
                  <a:ext uri="{0D108BD9-81ED-4DB2-BD59-A6C34878D82A}">
                    <a16:rowId xmlns:a16="http://schemas.microsoft.com/office/drawing/2014/main" val="10003"/>
                  </a:ext>
                </a:extLst>
              </a:tr>
              <a:tr h="832104">
                <a:tc>
                  <a:txBody>
                    <a:bodyPr/>
                    <a:lstStyle/>
                    <a:p>
                      <a:pPr algn="ctr"/>
                      <a:r>
                        <a:rPr sz="1500" b="0">
                          <a:solidFill>
                            <a:srgbClr val="000000"/>
                          </a:solidFill>
                          <a:latin typeface="Calibri"/>
                        </a:rPr>
                        <a:t>Neophodna tehnološka podrška</a:t>
                      </a:r>
                    </a:p>
                  </a:txBody>
                  <a:tcPr/>
                </a:tc>
                <a:tc>
                  <a:txBody>
                    <a:bodyPr/>
                    <a:lstStyle/>
                    <a:p>
                      <a:pPr algn="ctr"/>
                      <a:r>
                        <a:rPr sz="1500" b="0">
                          <a:solidFill>
                            <a:srgbClr val="000000"/>
                          </a:solidFill>
                          <a:latin typeface="Calibri"/>
                        </a:rPr>
                        <a:t>Informacioni sistemi menadžmenta, nauka o menadžmentu</a:t>
                      </a:r>
                    </a:p>
                  </a:txBody>
                  <a:tcPr/>
                </a:tc>
                <a:tc>
                  <a:txBody>
                    <a:bodyPr/>
                    <a:lstStyle/>
                    <a:p>
                      <a:pPr algn="ctr"/>
                      <a:r>
                        <a:rPr sz="1500" b="0">
                          <a:solidFill>
                            <a:srgbClr val="000000"/>
                          </a:solidFill>
                          <a:latin typeface="Calibri"/>
                        </a:rPr>
                        <a:t>Nauka o menadžmentu, SPO, ES, UIS</a:t>
                      </a:r>
                    </a:p>
                  </a:txBody>
                  <a:tcPr/>
                </a:tc>
                <a:tc>
                  <a:txBody>
                    <a:bodyPr/>
                    <a:lstStyle/>
                    <a:p>
                      <a:pPr algn="ctr"/>
                      <a:r>
                        <a:rPr sz="1500" b="0">
                          <a:solidFill>
                            <a:srgbClr val="000000"/>
                          </a:solidFill>
                          <a:latin typeface="Calibri"/>
                        </a:rPr>
                        <a:t>UIS, ES, NN</a:t>
                      </a:r>
                    </a:p>
                  </a:txBody>
                  <a:tcPr/>
                </a:tc>
                <a:tc>
                  <a:txBody>
                    <a:bodyPr/>
                    <a:lstStyle/>
                    <a:p>
                      <a:pPr algn="ctr"/>
                      <a:endParaRPr/>
                    </a:p>
                  </a:txBody>
                  <a:tcPr/>
                </a:tc>
                <a:extLst>
                  <a:ext uri="{0D108BD9-81ED-4DB2-BD59-A6C34878D82A}">
                    <a16:rowId xmlns:a16="http://schemas.microsoft.com/office/drawing/2014/main" val="10004"/>
                  </a:ext>
                </a:extLst>
              </a:tr>
            </a:tbl>
          </a:graphicData>
        </a:graphic>
      </p:graphicFrame>
      <p:sp>
        <p:nvSpPr>
          <p:cNvPr id="4" name="TextBox 3"/>
          <p:cNvSpPr txBox="1"/>
          <p:nvPr/>
        </p:nvSpPr>
        <p:spPr>
          <a:xfrm>
            <a:off x="777240" y="6153912"/>
            <a:ext cx="10652760" cy="256032"/>
          </a:xfrm>
          <a:prstGeom prst="rect">
            <a:avLst/>
          </a:prstGeom>
          <a:noFill/>
        </p:spPr>
        <p:txBody>
          <a:bodyPr wrap="square" lIns="18288" tIns="18288" rIns="18288" bIns="18288">
            <a:spAutoFit/>
          </a:bodyPr>
          <a:lstStyle/>
          <a:p>
            <a:pPr algn="ctr"/>
            <a:r>
              <a:rPr sz="1200" b="0" i="1">
                <a:solidFill>
                  <a:srgbClr val="000000"/>
                </a:solidFill>
                <a:latin typeface="Calibri"/>
              </a:rPr>
              <a:t>Tabela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8.1. Pojam veštačke inteligencije</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Veštačka inteligencija je naučna oblast u kojoj se izučavaju izračunavanja da bi se izračunavanjem omogućila percepcija, rezonovanje i činjenje. Veštačka inteligencija je naučna oblast u kojoj se istražuje kako da se naprave računari koji bi uspešno radili stvari koje u ovom momentu rade bolje ljudi.</a:t>
            </a:r>
          </a:p>
          <a:p>
            <a:pPr>
              <a:lnSpc>
                <a:spcPct val="108000"/>
              </a:lnSpc>
              <a:spcAft>
                <a:spcPts val="500"/>
              </a:spcAft>
            </a:pPr>
            <a:r>
              <a:rPr sz="2000" b="0">
                <a:solidFill>
                  <a:srgbClr val="000000"/>
                </a:solidFill>
                <a:latin typeface="Calibri"/>
              </a:rPr>
              <a:t>Termin veštačka inteligencija (engleski artificial intelligence) potiče od Johna McCarthyja.</a:t>
            </a:r>
          </a:p>
          <a:p>
            <a:pPr>
              <a:lnSpc>
                <a:spcPct val="108000"/>
              </a:lnSpc>
              <a:spcAft>
                <a:spcPts val="500"/>
              </a:spcAft>
            </a:pPr>
            <a:r>
              <a:rPr sz="2000" b="0">
                <a:solidFill>
                  <a:srgbClr val="000000"/>
                </a:solidFill>
                <a:latin typeface="Calibri"/>
              </a:rPr>
              <a:t>Mnogi autori se ne slažu da termin veštačka inteligencija najbolje opisuje ovu oblast nauke; mnoge od oblasti informatike u osnovi imaju inteligentno ponašanje, ali ne pripadaju veštačkoj inteligenciji u užem smislu.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8.1. Pojam veštačke inteligencije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Meyer (1990) veštačku inteligenciju definiše kao rezultat važećih znanja koja potiču iz različitih naučnih oblasti i koja su transformisana u oblik koji omogućava rešavanje problema.</a:t>
            </a:r>
          </a:p>
          <a:p>
            <a:pPr>
              <a:lnSpc>
                <a:spcPct val="108000"/>
              </a:lnSpc>
              <a:spcAft>
                <a:spcPts val="500"/>
              </a:spcAft>
            </a:pPr>
            <a:r>
              <a:rPr sz="2000" b="0">
                <a:solidFill>
                  <a:srgbClr val="000000"/>
                </a:solidFill>
                <a:latin typeface="Calibri"/>
              </a:rPr>
              <a:t>Dva glavna pravca razvoja veštačke inteligencije su:</a:t>
            </a:r>
          </a:p>
          <a:p>
            <a:pPr>
              <a:lnSpc>
                <a:spcPct val="108000"/>
              </a:lnSpc>
              <a:spcAft>
                <a:spcPts val="500"/>
              </a:spcAft>
            </a:pPr>
            <a:r>
              <a:rPr sz="2000" b="0">
                <a:solidFill>
                  <a:srgbClr val="000000"/>
                </a:solidFill>
                <a:latin typeface="Calibri"/>
              </a:rPr>
              <a:t>Proučavanje prirodne inteligencije (spoznavanje funkcija mozga, modeliranje rada mozga, simuliranje čovekovog ponašanja, reagovanja i rezonovanja).</a:t>
            </a:r>
          </a:p>
          <a:p>
            <a:pPr>
              <a:lnSpc>
                <a:spcPct val="108000"/>
              </a:lnSpc>
              <a:spcAft>
                <a:spcPts val="500"/>
              </a:spcAft>
            </a:pPr>
            <a:r>
              <a:rPr sz="2000" b="0">
                <a:solidFill>
                  <a:srgbClr val="000000"/>
                </a:solidFill>
                <a:latin typeface="Calibri"/>
              </a:rPr>
              <a:t>Postizanje inteligentnog ponašanja primenom drugačijih pristupa, kakvi se ne mogu sresti u prirodnim sistemima.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8.2. Klasifikacija veštačke inteligencije</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Veštačku inteligenciju prema pristupu rešavanju problema možemo klasifikovati na tri glavna pristupa: neuronske mreže, modeliranje evolucije i heurističko programiranje.</a:t>
            </a:r>
          </a:p>
          <a:p>
            <a:pPr>
              <a:lnSpc>
                <a:spcPct val="108000"/>
              </a:lnSpc>
              <a:spcAft>
                <a:spcPts val="500"/>
              </a:spcAft>
            </a:pPr>
            <a:r>
              <a:rPr sz="2000" b="0">
                <a:solidFill>
                  <a:srgbClr val="000000"/>
                </a:solidFill>
                <a:latin typeface="Calibri"/>
              </a:rPr>
              <a:t>Klasifikacija veštačke inteligencije prema vrsti rešavanja problema:</a:t>
            </a:r>
          </a:p>
          <a:p>
            <a:pPr>
              <a:lnSpc>
                <a:spcPct val="108000"/>
              </a:lnSpc>
              <a:spcAft>
                <a:spcPts val="500"/>
              </a:spcAft>
            </a:pPr>
            <a:r>
              <a:rPr sz="2000" b="0">
                <a:solidFill>
                  <a:srgbClr val="000000"/>
                </a:solidFill>
                <a:latin typeface="Calibri"/>
              </a:rPr>
              <a:t>sistemi za rešavanje čovekovih uobičajenih zadataka: prepoznavanje slika i govora; razumevanje, generisanje i prevođenje prirodnih jezika; snalaženje u svakodnevnim situacijama; primena u robotici;</a:t>
            </a:r>
          </a:p>
          <a:p>
            <a:pPr>
              <a:lnSpc>
                <a:spcPct val="108000"/>
              </a:lnSpc>
              <a:spcAft>
                <a:spcPts val="500"/>
              </a:spcAft>
            </a:pPr>
            <a:r>
              <a:rPr sz="2000" b="0">
                <a:solidFill>
                  <a:srgbClr val="000000"/>
                </a:solidFill>
                <a:latin typeface="Calibri"/>
              </a:rPr>
              <a:t>sistemi za rešavanje formalnih zadataka: logičke igre; matematička logika, geometrija, integralni račun; osobine programa;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8.2. Klasifikacija veštačke inteligencije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sistemi za rešavanje ekspertnih zadataka: konstruisanje, nalaženje grešaka, planiranje proizvodnje; naučne analize i dijagnostika (biologija, medicina, hemija, pravo); finansijska analiza; programi za razvoj ovakvih sistema.</a:t>
            </a:r>
          </a:p>
          <a:p>
            <a:pPr>
              <a:lnSpc>
                <a:spcPct val="108000"/>
              </a:lnSpc>
              <a:spcAft>
                <a:spcPts val="500"/>
              </a:spcAft>
            </a:pPr>
            <a:r>
              <a:rPr sz="2000" b="0">
                <a:solidFill>
                  <a:srgbClr val="000000"/>
                </a:solidFill>
                <a:latin typeface="Calibri"/>
              </a:rPr>
              <a:t>Tehnike koje pripadaju veštačkoj inteligenciji morale bi da koriste znanja koja su organizovana tako da omogućavaju: generalizaciju; predstavljanje i preslikavanje u formi razumljivoj ljudima; lako modifikovanje; da se koriste informacije koje nisu kompletne; da pomažu u smanjenju broja mogućnosti koje bi inače morale biti razmatrane (heuristike).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8.2. Klasifikacija veštačke inteligencije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Prepoznavanje oblika je ključno za snalaženje u svakodnevnim situacijama, kako za žive tako i za veštačke sisteme.</a:t>
            </a:r>
          </a:p>
          <a:p>
            <a:pPr>
              <a:lnSpc>
                <a:spcPct val="108000"/>
              </a:lnSpc>
              <a:spcAft>
                <a:spcPts val="500"/>
              </a:spcAft>
            </a:pPr>
            <a:r>
              <a:rPr sz="2000" b="0">
                <a:solidFill>
                  <a:srgbClr val="000000"/>
                </a:solidFill>
                <a:latin typeface="Calibri"/>
              </a:rPr>
              <a:t>Pri rešavanju problema vezanih za prepoznavanje oblika nastaju velike teškoće jer analogni signali koje primaju senzori/receptori sadrže veliki broj informacija, od kojih dobar deo sadrži šum, pa ti signali često nisu dovoljno jasni.</a:t>
            </a:r>
          </a:p>
          <a:p>
            <a:pPr>
              <a:lnSpc>
                <a:spcPct val="108000"/>
              </a:lnSpc>
              <a:spcAft>
                <a:spcPts val="500"/>
              </a:spcAft>
            </a:pPr>
            <a:r>
              <a:rPr sz="2000" b="0">
                <a:solidFill>
                  <a:srgbClr val="000000"/>
                </a:solidFill>
                <a:latin typeface="Calibri"/>
              </a:rPr>
              <a:t>Ovo otežava primenu računara za snalaženje u svakodnevnim situacijama, pa nije ni čudo što su i životinje, za koje se smatra da su manje inteligentne od ljudi, sposobne za daleko kvalitetniju vizuelnu i zvučnu percepciju i obradu takvih signala nego današnji računari.</a:t>
            </a:r>
            <a:endParaRPr lang="en-US" sz="2000" b="0">
              <a:solidFill>
                <a:srgbClr val="000000"/>
              </a:solidFill>
              <a:latin typeface="Calibri"/>
            </a:endParaRPr>
          </a:p>
          <a:p>
            <a:pPr>
              <a:lnSpc>
                <a:spcPct val="108000"/>
              </a:lnSpc>
              <a:spcAft>
                <a:spcPts val="500"/>
              </a:spcAft>
            </a:pPr>
            <a:r>
              <a:rPr lang="en-US" sz="2000">
                <a:solidFill>
                  <a:srgbClr val="000000"/>
                </a:solidFill>
              </a:rPr>
              <a:t>Delovi veštačke inteligencije su prema Meyeru (1990): učenje, modeliranje simbolima, heuristika, rešavanje problema, integracija, te tehnike i jezici veštačke inteligencije.</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 Neuronske mreže</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Postoje dve kategorije neuronskih mreža: veštačke i biološke neuronske mreže.</a:t>
            </a:r>
          </a:p>
          <a:p>
            <a:pPr>
              <a:lnSpc>
                <a:spcPct val="108000"/>
              </a:lnSpc>
              <a:spcAft>
                <a:spcPts val="500"/>
              </a:spcAft>
            </a:pPr>
            <a:r>
              <a:rPr sz="2000" b="0">
                <a:solidFill>
                  <a:srgbClr val="000000"/>
                </a:solidFill>
                <a:latin typeface="Calibri"/>
              </a:rPr>
              <a:t>Predstavnik bioloških neuronskih mreža je nervni sistem živih bića.</a:t>
            </a:r>
          </a:p>
          <a:p>
            <a:pPr>
              <a:lnSpc>
                <a:spcPct val="108000"/>
              </a:lnSpc>
              <a:spcAft>
                <a:spcPts val="500"/>
              </a:spcAft>
            </a:pPr>
            <a:r>
              <a:rPr sz="2000" b="0">
                <a:solidFill>
                  <a:srgbClr val="000000"/>
                </a:solidFill>
                <a:latin typeface="Calibri"/>
              </a:rPr>
              <a:t>Veštačke neuronske mreže su po strukturi, funkciji i obradi informacija slične biološkim neuronskim mrežama, ali se radi o veštačkim tvorevinama.</a:t>
            </a:r>
          </a:p>
          <a:p>
            <a:pPr>
              <a:lnSpc>
                <a:spcPct val="108000"/>
              </a:lnSpc>
              <a:spcAft>
                <a:spcPts val="500"/>
              </a:spcAft>
            </a:pPr>
            <a:r>
              <a:rPr sz="2000" b="0">
                <a:solidFill>
                  <a:srgbClr val="000000"/>
                </a:solidFill>
                <a:latin typeface="Calibri"/>
              </a:rPr>
              <a:t>Neuronska mreža u računarskim naukama predstavlja veoma povezanu mrežu elemenata koji obrađuju podatke.</a:t>
            </a:r>
          </a:p>
          <a:p>
            <a:pPr>
              <a:lnSpc>
                <a:spcPct val="108000"/>
              </a:lnSpc>
              <a:spcAft>
                <a:spcPts val="500"/>
              </a:spcAft>
            </a:pPr>
            <a:r>
              <a:rPr sz="2000" b="0">
                <a:solidFill>
                  <a:srgbClr val="000000"/>
                </a:solidFill>
                <a:latin typeface="Calibri"/>
              </a:rPr>
              <a:t>One su sposobne da izađu na kraj sa problemima koji se tradicionalnim pristupom teško rešavaju, kao što su govor i prepoznavanje oblika.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 Neuronske mreže (nastavak)</a:t>
            </a:r>
          </a:p>
        </p:txBody>
      </p:sp>
      <p:sp>
        <p:nvSpPr>
          <p:cNvPr id="3" name="Content Placeholder 2"/>
          <p:cNvSpPr>
            <a:spLocks noGrp="1"/>
          </p:cNvSpPr>
          <p:nvPr>
            <p:ph idx="1"/>
          </p:nvPr>
        </p:nvSpPr>
        <p:spPr/>
        <p:txBody>
          <a:bodyPr wrap="square" tIns="36576" bIns="27432">
            <a:normAutofit fontScale="92500" lnSpcReduction="10000"/>
          </a:bodyPr>
          <a:lstStyle/>
          <a:p>
            <a:pPr>
              <a:lnSpc>
                <a:spcPct val="108000"/>
              </a:lnSpc>
              <a:spcAft>
                <a:spcPts val="500"/>
              </a:spcAft>
            </a:pPr>
            <a:r>
              <a:rPr sz="2000" b="0">
                <a:solidFill>
                  <a:srgbClr val="000000"/>
                </a:solidFill>
                <a:latin typeface="Calibri"/>
              </a:rPr>
              <a:t>Jedna od važnijih osobina neuronskih mreža je njihova sposobnost da uče na ograničenom skupu primera.</a:t>
            </a:r>
          </a:p>
          <a:p>
            <a:pPr>
              <a:lnSpc>
                <a:spcPct val="108000"/>
              </a:lnSpc>
              <a:spcAft>
                <a:spcPts val="500"/>
              </a:spcAft>
            </a:pPr>
            <a:r>
              <a:rPr sz="2000" b="0">
                <a:solidFill>
                  <a:srgbClr val="000000"/>
                </a:solidFill>
                <a:latin typeface="Calibri"/>
              </a:rPr>
              <a:t>Neuronska mreža je sistem sastavljen od više jednostavnih procesora (jedinica, neurona), od kojih svaki ima lokalnu memoriju u kojoj pamti podatke koje obrađuje. Te jedinice su povezane komunikacionim kanalima (vezama). Podaci koji se ovim kanalima razmenjuju obično su numerički. Jedinice obrađuju samo svoje lokalne podatke i ulaze koje primaju preko konekcije.</a:t>
            </a:r>
          </a:p>
          <a:p>
            <a:pPr>
              <a:lnSpc>
                <a:spcPct val="108000"/>
              </a:lnSpc>
              <a:spcAft>
                <a:spcPts val="500"/>
              </a:spcAft>
            </a:pPr>
            <a:r>
              <a:rPr sz="2000" b="0">
                <a:solidFill>
                  <a:srgbClr val="000000"/>
                </a:solidFill>
                <a:latin typeface="Calibri"/>
              </a:rPr>
              <a:t>Veštačke neuronske mreže su kolekcija matematičkih modela koji simuliraju neke od posmatranih osobina bioloških nervnih sistema i povlače sličnosti sa prilagodljivim biološkim učenjem.</a:t>
            </a:r>
            <a:endParaRPr lang="en-US" sz="2000" b="0">
              <a:solidFill>
                <a:srgbClr val="000000"/>
              </a:solidFill>
              <a:latin typeface="Calibri"/>
            </a:endParaRPr>
          </a:p>
          <a:p>
            <a:pPr>
              <a:lnSpc>
                <a:spcPct val="108000"/>
              </a:lnSpc>
              <a:spcAft>
                <a:spcPts val="500"/>
              </a:spcAft>
            </a:pPr>
            <a:r>
              <a:rPr lang="en-US" sz="2000">
                <a:solidFill>
                  <a:srgbClr val="000000"/>
                </a:solidFill>
              </a:rPr>
              <a:t> Sačinjene su od velikog broja međusobno povezanih neurona (obrađujućih elemenata) koji su, slično biološkim neuronima, povezani vezama koje sadrže propusne (težinske) koeficijente, po ulozi slične sinapsama.</a:t>
            </a:r>
          </a:p>
          <a:p>
            <a:pPr>
              <a:lnSpc>
                <a:spcPct val="108000"/>
              </a:lnSpc>
              <a:spcAft>
                <a:spcPts val="500"/>
              </a:spcAft>
            </a:pPr>
            <a:r>
              <a:rPr lang="en-US" sz="2000">
                <a:solidFill>
                  <a:srgbClr val="000000"/>
                </a:solidFill>
              </a:rPr>
              <a:t>Ove veze memorišu znanje neophodno za rešavanje specifičnog problema.</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7.1. Hibridni sistemi (Hybrid Systems – HS)</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Hibridni sistemi nastaju integracijom dva ili više kompjuterskih informacionih sistema.</a:t>
            </a:r>
          </a:p>
          <a:p>
            <a:pPr>
              <a:lnSpc>
                <a:spcPct val="108000"/>
              </a:lnSpc>
              <a:spcAft>
                <a:spcPts val="500"/>
              </a:spcAft>
            </a:pPr>
            <a:r>
              <a:rPr sz="2000" b="0">
                <a:solidFill>
                  <a:srgbClr val="000000"/>
                </a:solidFill>
                <a:latin typeface="Calibri"/>
              </a:rPr>
              <a:t>Do danas je razvijeno više klasa hibridnih sistema, ali među osnovne se ubrajaju: integracija sistema za podršku odlučivanju i ekspertnih sistema, ekspertnih sistema i neuronskih mreža, kao i aspekti globalne integracije više informacionih sistema.</a:t>
            </a:r>
          </a:p>
          <a:p>
            <a:pPr>
              <a:lnSpc>
                <a:spcPct val="108000"/>
              </a:lnSpc>
              <a:spcAft>
                <a:spcPts val="500"/>
              </a:spcAft>
            </a:pPr>
            <a:r>
              <a:rPr sz="2000" b="0">
                <a:solidFill>
                  <a:srgbClr val="000000"/>
                </a:solidFill>
                <a:latin typeface="Calibri"/>
              </a:rPr>
              <a:t>Oblici integracije dva ili više kompjuterskih informacionih sistema međusobno se razlikuju po arhitekturnim rešenjima spajanja sistema.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8.3.1. Model veštačkog neurona</a:t>
            </a:r>
          </a:p>
        </p:txBody>
      </p:sp>
      <p:pic>
        <p:nvPicPr>
          <p:cNvPr id="3" name="Picture 2" descr="Sesta lekcija MIS_image_2.png"/>
          <p:cNvPicPr>
            <a:picLocks noChangeAspect="1"/>
          </p:cNvPicPr>
          <p:nvPr/>
        </p:nvPicPr>
        <p:blipFill>
          <a:blip r:embed="rId2"/>
          <a:stretch>
            <a:fillRect/>
          </a:stretch>
        </p:blipFill>
        <p:spPr>
          <a:xfrm>
            <a:off x="6228741" y="1825625"/>
            <a:ext cx="4827877" cy="2834301"/>
          </a:xfrm>
          <a:prstGeom prst="rect">
            <a:avLst/>
          </a:prstGeom>
        </p:spPr>
      </p:pic>
      <p:sp>
        <p:nvSpPr>
          <p:cNvPr id="4" name="TextBox 3"/>
          <p:cNvSpPr txBox="1"/>
          <p:nvPr/>
        </p:nvSpPr>
        <p:spPr>
          <a:xfrm>
            <a:off x="6780858" y="4794863"/>
            <a:ext cx="4163907" cy="452432"/>
          </a:xfrm>
          <a:prstGeom prst="rect">
            <a:avLst/>
          </a:prstGeom>
          <a:solidFill>
            <a:srgbClr val="FFFFFF"/>
          </a:solidFill>
          <a:ln>
            <a:solidFill>
              <a:srgbClr val="FFFFFF"/>
            </a:solidFill>
          </a:ln>
        </p:spPr>
        <p:txBody>
          <a:bodyPr wrap="square" lIns="18288" tIns="18288" rIns="18288" bIns="18288">
            <a:spAutoFit/>
          </a:bodyPr>
          <a:lstStyle/>
          <a:p>
            <a:pPr algn="ctr"/>
            <a:r>
              <a:rPr sz="1300" b="0" i="1">
                <a:solidFill>
                  <a:srgbClr val="000000"/>
                </a:solidFill>
                <a:latin typeface="Calibri"/>
              </a:rPr>
              <a:t>Slika 2.</a:t>
            </a:r>
            <a:r>
              <a:rPr lang="en-US" sz="1400">
                <a:solidFill>
                  <a:srgbClr val="000000"/>
                </a:solidFill>
              </a:rPr>
              <a:t> </a:t>
            </a:r>
            <a:r>
              <a:rPr lang="en-US" sz="1300" i="1">
                <a:solidFill>
                  <a:srgbClr val="000000"/>
                </a:solidFill>
                <a:latin typeface="Calibri"/>
              </a:rPr>
              <a:t>Model veštačkog neurona</a:t>
            </a:r>
          </a:p>
          <a:p>
            <a:pPr algn="ctr"/>
            <a:endParaRPr sz="1300" b="0" i="1">
              <a:solidFill>
                <a:srgbClr val="000000"/>
              </a:solidFill>
              <a:latin typeface="Calibri"/>
            </a:endParaRPr>
          </a:p>
        </p:txBody>
      </p:sp>
      <p:sp>
        <p:nvSpPr>
          <p:cNvPr id="6" name="Content Placeholder 2">
            <a:extLst>
              <a:ext uri="{FF2B5EF4-FFF2-40B4-BE49-F238E27FC236}">
                <a16:creationId xmlns:a16="http://schemas.microsoft.com/office/drawing/2014/main" id="{839E329F-A041-4A69-83FD-9B788884A6D6}"/>
              </a:ext>
            </a:extLst>
          </p:cNvPr>
          <p:cNvSpPr txBox="1">
            <a:spLocks/>
          </p:cNvSpPr>
          <p:nvPr/>
        </p:nvSpPr>
        <p:spPr>
          <a:xfrm>
            <a:off x="838200" y="1825625"/>
            <a:ext cx="4715933" cy="4351338"/>
          </a:xfrm>
          <a:prstGeom prst="rect">
            <a:avLst/>
          </a:prstGeom>
        </p:spPr>
        <p:txBody>
          <a:bodyPr wrap="square" tIns="36576" bIns="2743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8000"/>
              </a:lnSpc>
              <a:spcAft>
                <a:spcPts val="500"/>
              </a:spcAft>
            </a:pPr>
            <a:r>
              <a:rPr lang="en-US" sz="2000">
                <a:solidFill>
                  <a:srgbClr val="000000"/>
                </a:solidFill>
                <a:latin typeface="Calibri"/>
              </a:rPr>
              <a:t>Veštački neuroni, kao i biološki, imaju jednostavnu strukturu i slične funkcije. Telo neurona se naziva čvor ili jedinica. Elementi modela su: u(1..n) – ulazni podaci, w(1..n) – težinski koeficijenti, f( ) – aktivaciona funkcija i i – izlazni podatak.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8.3.2. Model neuronske mreže</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Neuronsku mrežu čine: arhitektura (topologija) mreže, odnosno šema vezivanja neurona; prenosna funkcija neurona; zakoni učenja.</a:t>
            </a:r>
          </a:p>
          <a:p>
            <a:pPr>
              <a:lnSpc>
                <a:spcPct val="108000"/>
              </a:lnSpc>
              <a:spcAft>
                <a:spcPts val="500"/>
              </a:spcAft>
            </a:pPr>
            <a:r>
              <a:rPr sz="2000" b="0">
                <a:solidFill>
                  <a:srgbClr val="000000"/>
                </a:solidFill>
                <a:latin typeface="Calibri"/>
              </a:rPr>
              <a:t>Arhitekturu veštačke neuronske mreže predstavlja specifično uređenje i povezivanje neurona u obliku mreže.</a:t>
            </a:r>
          </a:p>
          <a:p>
            <a:pPr>
              <a:lnSpc>
                <a:spcPct val="108000"/>
              </a:lnSpc>
              <a:spcAft>
                <a:spcPts val="500"/>
              </a:spcAft>
            </a:pPr>
            <a:r>
              <a:rPr sz="2000" b="0">
                <a:solidFill>
                  <a:srgbClr val="000000"/>
                </a:solidFill>
                <a:latin typeface="Calibri"/>
              </a:rPr>
              <a:t>Po arhitekturi, neuronske mreže se razlikuju prema broju neuronskih slojeva.</a:t>
            </a:r>
          </a:p>
          <a:p>
            <a:pPr>
              <a:lnSpc>
                <a:spcPct val="108000"/>
              </a:lnSpc>
              <a:spcAft>
                <a:spcPts val="500"/>
              </a:spcAft>
            </a:pPr>
            <a:r>
              <a:rPr sz="2000" b="0">
                <a:solidFill>
                  <a:srgbClr val="000000"/>
                </a:solidFill>
                <a:latin typeface="Calibri"/>
              </a:rPr>
              <a:t>Obično svaki sloj prima ulaze iz prethodnog sloja, a svoje izlaze šalje narednom sloju.</a:t>
            </a:r>
          </a:p>
          <a:p>
            <a:pPr>
              <a:lnSpc>
                <a:spcPct val="108000"/>
              </a:lnSpc>
              <a:spcAft>
                <a:spcPts val="500"/>
              </a:spcAft>
            </a:pPr>
            <a:r>
              <a:rPr sz="2000" b="0">
                <a:solidFill>
                  <a:srgbClr val="000000"/>
                </a:solidFill>
                <a:latin typeface="Calibri"/>
              </a:rPr>
              <a:t>Prvi sloj se naziva ulazni, poslednji je izlazni, a ostali slojevi se obično nazivaju skrivenim slojevima.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8.3.2. Model neuronske mreže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Jedna od najčešćih arhitektura je mreža sa tri sloja: prvi (ulazni) sloj je jedini sloj koji prima signale iz okruženja i prenosi ih sledećem (skrivenom) sloju, koji obrađuje ove podatke i izdvaja osobine i šeme iz primljenih signala; podaci koji se smatraju važnim se upućuju izlaznom sloju, na čijim se neuronima dobijaju konačni rezultati obrade.</a:t>
            </a:r>
          </a:p>
          <a:p>
            <a:pPr>
              <a:lnSpc>
                <a:spcPct val="108000"/>
              </a:lnSpc>
              <a:spcAft>
                <a:spcPts val="500"/>
              </a:spcAft>
            </a:pPr>
            <a:r>
              <a:rPr sz="2000" b="0">
                <a:solidFill>
                  <a:srgbClr val="000000"/>
                </a:solidFill>
                <a:latin typeface="Calibri"/>
              </a:rPr>
              <a:t>Složenije neuronske mreže mogu imati više skrivenih slojeva, povratne petlje i elemente za odlaganje vremena.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8.3.2. Model neuronske mreže</a:t>
            </a:r>
          </a:p>
        </p:txBody>
      </p:sp>
      <p:pic>
        <p:nvPicPr>
          <p:cNvPr id="3" name="Picture 2" descr="Sesta lekcija MIS_image_3.png"/>
          <p:cNvPicPr>
            <a:picLocks noChangeAspect="1"/>
          </p:cNvPicPr>
          <p:nvPr/>
        </p:nvPicPr>
        <p:blipFill>
          <a:blip r:embed="rId2"/>
          <a:stretch>
            <a:fillRect/>
          </a:stretch>
        </p:blipFill>
        <p:spPr>
          <a:xfrm>
            <a:off x="2589849" y="1847088"/>
            <a:ext cx="7027540" cy="4069080"/>
          </a:xfrm>
          <a:prstGeom prst="rect">
            <a:avLst/>
          </a:prstGeom>
        </p:spPr>
      </p:pic>
      <p:sp>
        <p:nvSpPr>
          <p:cNvPr id="4" name="TextBox 3"/>
          <p:cNvSpPr txBox="1"/>
          <p:nvPr/>
        </p:nvSpPr>
        <p:spPr>
          <a:xfrm>
            <a:off x="1142999" y="6040443"/>
            <a:ext cx="9921240" cy="452432"/>
          </a:xfrm>
          <a:prstGeom prst="rect">
            <a:avLst/>
          </a:prstGeom>
          <a:solidFill>
            <a:srgbClr val="FFFFFF"/>
          </a:solidFill>
          <a:ln>
            <a:solidFill>
              <a:srgbClr val="FFFFFF"/>
            </a:solidFill>
          </a:ln>
        </p:spPr>
        <p:txBody>
          <a:bodyPr wrap="square" lIns="18288" tIns="18288" rIns="18288" bIns="18288">
            <a:spAutoFit/>
          </a:bodyPr>
          <a:lstStyle/>
          <a:p>
            <a:pPr algn="ctr"/>
            <a:r>
              <a:rPr sz="1300" b="0" i="1">
                <a:solidFill>
                  <a:srgbClr val="000000"/>
                </a:solidFill>
                <a:latin typeface="Calibri"/>
              </a:rPr>
              <a:t>Slika 3</a:t>
            </a:r>
            <a:r>
              <a:rPr sz="1300" i="1">
                <a:solidFill>
                  <a:srgbClr val="000000"/>
                </a:solidFill>
                <a:latin typeface="Calibri"/>
              </a:rPr>
              <a:t>.</a:t>
            </a:r>
            <a:r>
              <a:rPr lang="en-US" sz="1300" i="1">
                <a:solidFill>
                  <a:srgbClr val="000000"/>
                </a:solidFill>
                <a:latin typeface="Calibri"/>
              </a:rPr>
              <a:t> Model neuronske mreže</a:t>
            </a:r>
          </a:p>
          <a:p>
            <a:pPr algn="ctr"/>
            <a:endParaRPr sz="1300" b="0" i="1">
              <a:solidFill>
                <a:srgbClr val="000000"/>
              </a:solidFill>
              <a:latin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8.3.3. Obučavanje neuronskih mreža</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Učenje neuronske mreže svodi se na učenje iz primera, kojih bi trebalo da bude što više da bi se mreža ponašala preciznije u kasnijoj eksploataciji. Proces učenja dovodi do korigovanja sinaptičkih težina. Kada uzorci koji se predstavljaju mreži ne dovode više do promene ovih koeficijenata, smatra se da je mreža obučena.</a:t>
            </a:r>
            <a:endParaRPr lang="en-US" sz="2000" b="0">
              <a:solidFill>
                <a:srgbClr val="000000"/>
              </a:solidFill>
              <a:latin typeface="Calibri"/>
            </a:endParaRPr>
          </a:p>
          <a:p>
            <a:pPr>
              <a:lnSpc>
                <a:spcPct val="108000"/>
              </a:lnSpc>
              <a:spcAft>
                <a:spcPts val="500"/>
              </a:spcAft>
            </a:pPr>
            <a:r>
              <a:rPr lang="en-US" sz="2000">
                <a:solidFill>
                  <a:srgbClr val="000000"/>
                </a:solidFill>
              </a:rPr>
              <a:t>Podaci iz trening skupa se periodično propuštaju kroz mrežu. Dobijene vrednosti na izlazu mreže se upoređuju sa očekivanim. Ukoliko postoji razlika između dobijenih i očekivanih podataka, prave se modifikacije na vezama između neurona u cilju smanjivanja razlike trenutnog i željenog izlaza. Ulazno-izlazni skup se ponovo predstavlja mreži zbog daljih podešavanja težina.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8.3.3. Obučavanje neuronskih mreža (nastavak)</a:t>
            </a:r>
          </a:p>
        </p:txBody>
      </p:sp>
      <p:sp>
        <p:nvSpPr>
          <p:cNvPr id="3" name="Content Placeholder 2"/>
          <p:cNvSpPr>
            <a:spLocks noGrp="1"/>
          </p:cNvSpPr>
          <p:nvPr>
            <p:ph idx="1"/>
          </p:nvPr>
        </p:nvSpPr>
        <p:spPr/>
        <p:txBody>
          <a:bodyPr wrap="square" tIns="36576" bIns="27432">
            <a:normAutofit/>
          </a:bodyPr>
          <a:lstStyle/>
          <a:p>
            <a:pPr marL="0" indent="0">
              <a:lnSpc>
                <a:spcPct val="108000"/>
              </a:lnSpc>
              <a:spcAft>
                <a:spcPts val="500"/>
              </a:spcAft>
              <a:buNone/>
            </a:pPr>
            <a:r>
              <a:rPr lang="en-US" sz="2000">
                <a:solidFill>
                  <a:srgbClr val="000000"/>
                </a:solidFill>
              </a:rPr>
              <a:t>Postoje tri tipa obučavanja:</a:t>
            </a:r>
          </a:p>
          <a:p>
            <a:pPr>
              <a:lnSpc>
                <a:spcPct val="108000"/>
              </a:lnSpc>
              <a:spcAft>
                <a:spcPts val="500"/>
              </a:spcAft>
            </a:pPr>
            <a:r>
              <a:rPr sz="2000" b="1">
                <a:solidFill>
                  <a:srgbClr val="000000"/>
                </a:solidFill>
                <a:latin typeface="Calibri"/>
              </a:rPr>
              <a:t>Nadgledano obučavanje </a:t>
            </a:r>
            <a:r>
              <a:rPr sz="2000" b="0">
                <a:solidFill>
                  <a:srgbClr val="000000"/>
                </a:solidFill>
                <a:latin typeface="Calibri"/>
              </a:rPr>
              <a:t>(supervised training) – mreži se predstavljaju ulazni podaci i očekivani izlazni podaci. Algoritam koji nadzire obučavanje upoređuje podatke dobijene na izlazu sa očekivanim, a razlika se šalje proceduri za učenje koja koriguje težinske koeficijente. Predstavnici: perceptron, backpropagation algoritam.</a:t>
            </a:r>
          </a:p>
          <a:p>
            <a:pPr>
              <a:lnSpc>
                <a:spcPct val="108000"/>
              </a:lnSpc>
              <a:spcAft>
                <a:spcPts val="500"/>
              </a:spcAft>
            </a:pPr>
            <a:r>
              <a:rPr sz="2000" b="1">
                <a:solidFill>
                  <a:srgbClr val="000000"/>
                </a:solidFill>
                <a:latin typeface="Calibri"/>
              </a:rPr>
              <a:t>Delimično nadgledano obučavanje </a:t>
            </a:r>
            <a:r>
              <a:rPr sz="2000" b="0">
                <a:solidFill>
                  <a:srgbClr val="000000"/>
                </a:solidFill>
                <a:latin typeface="Calibri"/>
              </a:rPr>
              <a:t>(obučavanje ocenjivanjem) – mreži se ne predstavljaju očekivani izlazni podaci, nego joj se posle izvesnog vremena predstavlja ocena prethodnog rada. Primer je mreža koja uči da balansira štap.</a:t>
            </a:r>
            <a:endParaRPr lang="en-US" sz="2000" b="0">
              <a:solidFill>
                <a:srgbClr val="000000"/>
              </a:solidFill>
              <a:latin typeface="Calibri"/>
            </a:endParaRPr>
          </a:p>
          <a:p>
            <a:pPr>
              <a:lnSpc>
                <a:spcPct val="108000"/>
              </a:lnSpc>
              <a:spcAft>
                <a:spcPts val="500"/>
              </a:spcAft>
            </a:pPr>
            <a:r>
              <a:rPr lang="en-US" sz="2000" b="1">
                <a:solidFill>
                  <a:srgbClr val="000000"/>
                </a:solidFill>
              </a:rPr>
              <a:t>Nenadgledano obučavanje </a:t>
            </a:r>
            <a:r>
              <a:rPr lang="en-US" sz="2000">
                <a:solidFill>
                  <a:srgbClr val="000000"/>
                </a:solidFill>
              </a:rPr>
              <a:t>(unsupervised training) – samoorganizacija: mreži se predstavljaju isključivo ulazni podaci koje ona pokušava da generalizuje i „uoči" zajedničke osobine. Predstavnik: Kohonenove samoorganizujuće mape.</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8.3.3. Obučavanje neuronskih mreža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Najčešće korišćen algoritam za obučavanje neuronskih mreža je backpropagation, razvijen nezavisno od strane naučnika Paula Werbosa (1974), Davida Parkera (1984/1985) i Davida Rumelharta, Ronalda Williamsa i drugih (1985).</a:t>
            </a:r>
          </a:p>
          <a:p>
            <a:pPr>
              <a:lnSpc>
                <a:spcPct val="108000"/>
              </a:lnSpc>
              <a:spcAft>
                <a:spcPts val="500"/>
              </a:spcAft>
            </a:pPr>
            <a:r>
              <a:rPr sz="2000" b="0">
                <a:solidFill>
                  <a:srgbClr val="000000"/>
                </a:solidFill>
                <a:latin typeface="Calibri"/>
              </a:rPr>
              <a:t>Backpropagation uči šeme poredeći izlaz neuronske mreže sa željenim izlazom i računa greške za svaki čvor u mreži.</a:t>
            </a:r>
            <a:endParaRPr lang="en-US" sz="2000" b="0">
              <a:solidFill>
                <a:srgbClr val="000000"/>
              </a:solidFill>
              <a:latin typeface="Calibri"/>
            </a:endParaRPr>
          </a:p>
          <a:p>
            <a:pPr>
              <a:lnSpc>
                <a:spcPct val="108000"/>
              </a:lnSpc>
              <a:spcAft>
                <a:spcPts val="500"/>
              </a:spcAft>
            </a:pPr>
            <a:r>
              <a:rPr lang="en-US" sz="2000">
                <a:solidFill>
                  <a:srgbClr val="000000"/>
                </a:solidFill>
              </a:rPr>
              <a:t>Izračunavanje počinje od izlaznog sloja, preko skrivenih slojeva, prema ulaznom sloju.</a:t>
            </a:r>
          </a:p>
          <a:p>
            <a:pPr>
              <a:lnSpc>
                <a:spcPct val="108000"/>
              </a:lnSpc>
              <a:spcAft>
                <a:spcPts val="500"/>
              </a:spcAft>
            </a:pPr>
            <a:r>
              <a:rPr lang="en-US" sz="2000">
                <a:solidFill>
                  <a:srgbClr val="000000"/>
                </a:solidFill>
              </a:rPr>
              <a:t>Obučavanje se prekida tek kada mreža bude u stanju da daje izlaze sa zadovoljavajućom tačnošću.</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8.3.4. Realizacija i podela neuronskih mreža</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Neuronska mreža se može realizovati na dva načina: hardverski i softverski.</a:t>
            </a:r>
          </a:p>
          <a:p>
            <a:pPr>
              <a:lnSpc>
                <a:spcPct val="108000"/>
              </a:lnSpc>
              <a:spcAft>
                <a:spcPts val="500"/>
              </a:spcAft>
            </a:pPr>
            <a:r>
              <a:rPr sz="2000" b="0">
                <a:solidFill>
                  <a:srgbClr val="000000"/>
                </a:solidFill>
                <a:latin typeface="Calibri"/>
              </a:rPr>
              <a:t>Hardverska realizacija: veštački neuroni su fizički međusobno povezani, oponašajući veze između bioloških neurona; neuroni se realizuju kao jednostavna integrisana kola.</a:t>
            </a:r>
          </a:p>
          <a:p>
            <a:pPr>
              <a:lnSpc>
                <a:spcPct val="108000"/>
              </a:lnSpc>
              <a:spcAft>
                <a:spcPts val="500"/>
              </a:spcAft>
            </a:pPr>
            <a:r>
              <a:rPr sz="2000" b="0">
                <a:solidFill>
                  <a:srgbClr val="000000"/>
                </a:solidFill>
                <a:latin typeface="Calibri"/>
              </a:rPr>
              <a:t>Softverska realizacija: neuronske mreže se obično simuliraju na tradicionalnim računarima, u kojima je veza između čvorova logička (virtuelna).</a:t>
            </a:r>
          </a:p>
          <a:p>
            <a:pPr>
              <a:lnSpc>
                <a:spcPct val="108000"/>
              </a:lnSpc>
              <a:spcAft>
                <a:spcPts val="500"/>
              </a:spcAft>
            </a:pPr>
            <a:r>
              <a:rPr sz="2000" b="0">
                <a:solidFill>
                  <a:srgbClr val="000000"/>
                </a:solidFill>
                <a:latin typeface="Calibri"/>
              </a:rPr>
              <a:t>Prednost hardverske realizacije je mogućnost paralelnog procesiranja informacija, a prednost softverske je to što se lakše uspostavljaju i kasnije menjaju veze između pojedinih neurona.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8.3.4. Realizacija i podela neuronskih mreža (nastavak)</a:t>
            </a:r>
          </a:p>
        </p:txBody>
      </p:sp>
      <p:sp>
        <p:nvSpPr>
          <p:cNvPr id="3" name="Content Placeholder 2"/>
          <p:cNvSpPr>
            <a:spLocks noGrp="1"/>
          </p:cNvSpPr>
          <p:nvPr>
            <p:ph idx="1"/>
          </p:nvPr>
        </p:nvSpPr>
        <p:spPr/>
        <p:txBody>
          <a:bodyPr wrap="square" tIns="36576" bIns="27432">
            <a:normAutofit fontScale="92500"/>
          </a:bodyPr>
          <a:lstStyle/>
          <a:p>
            <a:pPr>
              <a:lnSpc>
                <a:spcPct val="108000"/>
              </a:lnSpc>
              <a:spcAft>
                <a:spcPts val="500"/>
              </a:spcAft>
            </a:pPr>
            <a:r>
              <a:rPr sz="2000" b="0">
                <a:solidFill>
                  <a:srgbClr val="000000"/>
                </a:solidFill>
                <a:latin typeface="Calibri"/>
              </a:rPr>
              <a:t>Neuronske mreže možemo klasifikovati prema: broju slojeva, vrsti veza između neurona, vrsti obučavanja, smeru prostiranja informacija i vrsti podataka.</a:t>
            </a:r>
          </a:p>
          <a:p>
            <a:pPr>
              <a:lnSpc>
                <a:spcPct val="108000"/>
              </a:lnSpc>
              <a:spcAft>
                <a:spcPts val="500"/>
              </a:spcAft>
            </a:pPr>
            <a:r>
              <a:rPr sz="2000" b="0">
                <a:solidFill>
                  <a:srgbClr val="000000"/>
                </a:solidFill>
                <a:latin typeface="Calibri"/>
              </a:rPr>
              <a:t>Prema broju slojeva mreže delimo na jednoslojne i višeslojne. Danas se uglavnom izučavaju i primenjuju višeslojne neuronske mreže koje pored ulaznih i izlaznih slojeva sadrže neurone na srednjim (skrivenim) slojevima.</a:t>
            </a:r>
          </a:p>
          <a:p>
            <a:pPr>
              <a:lnSpc>
                <a:spcPct val="108000"/>
              </a:lnSpc>
              <a:spcAft>
                <a:spcPts val="500"/>
              </a:spcAft>
            </a:pPr>
            <a:r>
              <a:rPr sz="2000" b="0">
                <a:solidFill>
                  <a:srgbClr val="000000"/>
                </a:solidFill>
                <a:latin typeface="Calibri"/>
              </a:rPr>
              <a:t>Prema vrstama veza, tj. arhitekturi, neuronske mreže se dele na:</a:t>
            </a:r>
            <a:endParaRPr lang="en-US" sz="2000" b="0">
              <a:solidFill>
                <a:srgbClr val="000000"/>
              </a:solidFill>
              <a:latin typeface="Calibri"/>
            </a:endParaRPr>
          </a:p>
          <a:p>
            <a:pPr lvl="1">
              <a:lnSpc>
                <a:spcPct val="108000"/>
              </a:lnSpc>
              <a:spcAft>
                <a:spcPts val="500"/>
              </a:spcAft>
            </a:pPr>
            <a:r>
              <a:rPr lang="en-US" sz="1600">
                <a:solidFill>
                  <a:srgbClr val="000000"/>
                </a:solidFill>
              </a:rPr>
              <a:t>slojevite – neuroni su raspoređeni tako da formiraju slojeve. Na ulaz jednog neurona dovode se izlazi svih neurona sa prethodnog sloja, a njegov izlaz se vodi na ulaze svih neurona na narednom sloju. Predstavnik: backpropagation algoritam.</a:t>
            </a:r>
          </a:p>
          <a:p>
            <a:pPr lvl="1">
              <a:lnSpc>
                <a:spcPct val="108000"/>
              </a:lnSpc>
              <a:spcAft>
                <a:spcPts val="500"/>
              </a:spcAft>
            </a:pPr>
            <a:r>
              <a:rPr lang="en-US" sz="1600">
                <a:solidFill>
                  <a:srgbClr val="000000"/>
                </a:solidFill>
              </a:rPr>
              <a:t>potpuno povezane – izlaz jednog neurona se vodi ka ulazu svih neurona u mreži. Predstavnik: Hopfildova neuronska mreža.</a:t>
            </a:r>
          </a:p>
          <a:p>
            <a:pPr lvl="1">
              <a:lnSpc>
                <a:spcPct val="108000"/>
              </a:lnSpc>
              <a:spcAft>
                <a:spcPts val="500"/>
              </a:spcAft>
            </a:pPr>
            <a:r>
              <a:rPr lang="en-US" sz="1600">
                <a:solidFill>
                  <a:srgbClr val="000000"/>
                </a:solidFill>
              </a:rPr>
              <a:t>celularne – međusobno su povezani samo susedni neuroni. Bez obzira na lokalnu povezanost, signali se prostiru i na neurone van susedstva zbog indirektnog prostiranja informacija. Predstavnik: CNN – Cellular Neural Network.</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8.3.4. Mogućnosti neuronskih mreža i razlike u odnosu na klasične računare</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Teoretski se neuronske mreže mogu obučiti za izračunavanje svake izračunljive funkcije.</a:t>
            </a:r>
          </a:p>
          <a:p>
            <a:pPr>
              <a:lnSpc>
                <a:spcPct val="108000"/>
              </a:lnSpc>
              <a:spcAft>
                <a:spcPts val="500"/>
              </a:spcAft>
            </a:pPr>
            <a:r>
              <a:rPr sz="2000" b="0">
                <a:solidFill>
                  <a:srgbClr val="000000"/>
                </a:solidFill>
                <a:latin typeface="Calibri"/>
              </a:rPr>
              <a:t>Međutim, u praksi one najbolje rezultate pokazuju na području klasifikacije, funkcije aproksimacije, na problemima mapiranja čija je tolerancija neprecizna, na problemima koji imaju dosta dostupnih podataka za trening ili na problemima koji zahtevaju brzu primenu odgovarajućeg pravila u zavisnosti od ulaznih podataka.</a:t>
            </a:r>
          </a:p>
          <a:p>
            <a:pPr>
              <a:lnSpc>
                <a:spcPct val="108000"/>
              </a:lnSpc>
              <a:spcAft>
                <a:spcPts val="500"/>
              </a:spcAft>
            </a:pPr>
            <a:r>
              <a:rPr sz="2000" b="0">
                <a:solidFill>
                  <a:srgbClr val="000000"/>
                </a:solidFill>
                <a:latin typeface="Calibri"/>
              </a:rPr>
              <a:t>Neuronske mreže ne mogu da stvore informaciju koju ne sadrže trening podaci.</a:t>
            </a:r>
          </a:p>
          <a:p>
            <a:pPr>
              <a:lnSpc>
                <a:spcPct val="108000"/>
              </a:lnSpc>
              <a:spcAft>
                <a:spcPts val="500"/>
              </a:spcAft>
            </a:pPr>
            <a:r>
              <a:rPr sz="2000" b="0">
                <a:solidFill>
                  <a:srgbClr val="000000"/>
                </a:solidFill>
                <a:latin typeface="Calibri"/>
              </a:rPr>
              <a:t>Neuronska mreža se razlikuje od tradicionalnih računara u formi i funkcionisanju.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7.1.1. Integracija ekspertnih sistema i sistema za podršku odlučivanju</a:t>
            </a:r>
          </a:p>
        </p:txBody>
      </p:sp>
      <p:sp>
        <p:nvSpPr>
          <p:cNvPr id="3" name="Content Placeholder 2"/>
          <p:cNvSpPr>
            <a:spLocks noGrp="1"/>
          </p:cNvSpPr>
          <p:nvPr>
            <p:ph idx="1"/>
          </p:nvPr>
        </p:nvSpPr>
        <p:spPr/>
        <p:txBody>
          <a:bodyPr wrap="square" tIns="36576" bIns="27432"/>
          <a:lstStyle/>
          <a:p>
            <a:pPr marL="0" indent="0">
              <a:lnSpc>
                <a:spcPct val="108000"/>
              </a:lnSpc>
              <a:spcAft>
                <a:spcPts val="500"/>
              </a:spcAft>
              <a:buNone/>
            </a:pPr>
            <a:r>
              <a:rPr sz="2000" b="0">
                <a:solidFill>
                  <a:srgbClr val="000000"/>
                </a:solidFill>
                <a:latin typeface="Calibri"/>
              </a:rPr>
              <a:t>Ekspertni sistem integrisan kao SPO komponenta – moguće je identifikovati pet različitih slučajeva:</a:t>
            </a:r>
          </a:p>
          <a:p>
            <a:pPr>
              <a:lnSpc>
                <a:spcPct val="108000"/>
              </a:lnSpc>
              <a:spcAft>
                <a:spcPts val="500"/>
              </a:spcAft>
            </a:pPr>
            <a:r>
              <a:rPr sz="2000" b="0">
                <a:solidFill>
                  <a:srgbClr val="000000"/>
                </a:solidFill>
                <a:latin typeface="Calibri"/>
              </a:rPr>
              <a:t>ekspertni sistem kao inteligentna komponenta uz bazu podataka u SPO,</a:t>
            </a:r>
          </a:p>
          <a:p>
            <a:pPr>
              <a:lnSpc>
                <a:spcPct val="108000"/>
              </a:lnSpc>
              <a:spcAft>
                <a:spcPts val="500"/>
              </a:spcAft>
            </a:pPr>
            <a:r>
              <a:rPr sz="2000" b="0">
                <a:solidFill>
                  <a:srgbClr val="000000"/>
                </a:solidFill>
                <a:latin typeface="Calibri"/>
              </a:rPr>
              <a:t>ekspertni sistem kao inteligentna komponenta uz bazu modela i njeno upravljanje u SPO,</a:t>
            </a:r>
          </a:p>
          <a:p>
            <a:pPr>
              <a:lnSpc>
                <a:spcPct val="108000"/>
              </a:lnSpc>
              <a:spcAft>
                <a:spcPts val="500"/>
              </a:spcAft>
            </a:pPr>
            <a:r>
              <a:rPr sz="2000" b="0">
                <a:solidFill>
                  <a:srgbClr val="000000"/>
                </a:solidFill>
                <a:latin typeface="Calibri"/>
              </a:rPr>
              <a:t>ekspertni sistem kao komponenta u SPO sa namenom da poboljša karakteristike korisničkog interfejsa,</a:t>
            </a:r>
          </a:p>
          <a:p>
            <a:pPr>
              <a:lnSpc>
                <a:spcPct val="108000"/>
              </a:lnSpc>
              <a:spcAft>
                <a:spcPts val="500"/>
              </a:spcAft>
            </a:pPr>
            <a:r>
              <a:rPr sz="2000" b="0">
                <a:solidFill>
                  <a:srgbClr val="000000"/>
                </a:solidFill>
                <a:latin typeface="Calibri"/>
              </a:rPr>
              <a:t>ekspertni sistem kao komponenta za pomoć u izgradnji SPO,</a:t>
            </a:r>
          </a:p>
          <a:p>
            <a:pPr>
              <a:lnSpc>
                <a:spcPct val="108000"/>
              </a:lnSpc>
              <a:spcAft>
                <a:spcPts val="500"/>
              </a:spcAft>
            </a:pPr>
            <a:r>
              <a:rPr sz="2000" b="0">
                <a:solidFill>
                  <a:srgbClr val="000000"/>
                </a:solidFill>
                <a:latin typeface="Calibri"/>
              </a:rPr>
              <a:t>ekspertni sistem kao komponenta u SPO koja pruža korisniku razne konsultativne usluge.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8.3.4. Mogućnosti neuronskih mreža i razlike u odnosu na klasične računare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Dok neuronska mreža koristi veliki broj jednostavnih procesora da bi obavila svoje kalkulacije, tradicionalni računari koriste jedan ili svega nekoliko veoma kompleksnih procesorskih jedinica.</a:t>
            </a:r>
          </a:p>
          <a:p>
            <a:pPr>
              <a:lnSpc>
                <a:spcPct val="108000"/>
              </a:lnSpc>
              <a:spcAft>
                <a:spcPts val="500"/>
              </a:spcAft>
            </a:pPr>
            <a:r>
              <a:rPr sz="2000" b="0">
                <a:solidFill>
                  <a:srgbClr val="000000"/>
                </a:solidFill>
                <a:latin typeface="Calibri"/>
              </a:rPr>
              <a:t>Neuronska mreža ne poseduje centralno lokalizovanu memoriju, niti se programira sekvencama instrukcija.</a:t>
            </a:r>
          </a:p>
          <a:p>
            <a:pPr>
              <a:lnSpc>
                <a:spcPct val="108000"/>
              </a:lnSpc>
              <a:spcAft>
                <a:spcPts val="500"/>
              </a:spcAft>
            </a:pPr>
            <a:r>
              <a:rPr sz="2000" b="0">
                <a:solidFill>
                  <a:srgbClr val="000000"/>
                </a:solidFill>
                <a:latin typeface="Calibri"/>
              </a:rPr>
              <a:t>Kod klasičnih računara su elementi obrade informacija i elementi memorisanja informacija potpuno odvojene komponente, dok kod neuronske mreže memorisanje i obrada predstavljaju jednu kompaktnu celinu.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8.3.4. Mogućnosti neuronskih mreža i razlike u odnosu na klasične računare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Ako bismo posmatrali primer prepoznavanja slova, algoritamsko rešenje bi zahtevalo da se zadato slovo uporedi sa svim slovima u bazi, slovo po slovo, dok neuronska mreža može da uporedi zadato slovo istovremeno sa svim slovima, a rešenje je slovo sa najvećom verovatnoćom. Ovo je moguće jer se memoriji pristupa uz pomoć sadržaja, a ne adrese.</a:t>
            </a:r>
          </a:p>
          <a:p>
            <a:pPr>
              <a:lnSpc>
                <a:spcPct val="108000"/>
              </a:lnSpc>
              <a:spcAft>
                <a:spcPts val="500"/>
              </a:spcAft>
            </a:pPr>
            <a:r>
              <a:rPr sz="2000" b="0">
                <a:solidFill>
                  <a:srgbClr val="000000"/>
                </a:solidFill>
                <a:latin typeface="Calibri"/>
              </a:rPr>
              <a:t>Decentralizovana obrada i memorisanje omogućavaju mreži da nastavi funkcionisanje i u uslovima kada se deo mreže ošteti. Oštećena mreža će i dalje biti u stanju da funkcioniše, ali sa smanjenom tačnošću. Mreža je takođe tolerantna i na prisustvo šuma u ulaznom signalu.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8.3.5. Domeni primene</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Neuronske mreže se primenjuju za: prepoznavanje oblika, prepoznavanje rukopisa, prepoznavanje govora, finansijske i ekonomske modele, predviđanje kretanja cena na tržištu, upravljanje sistemima, upravljanje proizvodnim procesima, analizu električnih kola, kompresovanje podataka, naftna istraživanja, kriminološka istraživanja, analizu medicinskih testova, ispitivanje EEG i EKG signala, pronalaženje optimalnog rešenja, upravljanje robotima, analiziranje podataka pri pirolizi i spektroskopiji, u bioračunarskim sistemima, vremensku prognozu i u drugim oblastima.</a:t>
            </a:r>
            <a:endParaRPr lang="en-US" sz="2000" b="0">
              <a:solidFill>
                <a:srgbClr val="000000"/>
              </a:solidFill>
              <a:latin typeface="Calibri"/>
            </a:endParaRPr>
          </a:p>
          <a:p>
            <a:pPr>
              <a:lnSpc>
                <a:spcPct val="108000"/>
              </a:lnSpc>
              <a:spcAft>
                <a:spcPts val="500"/>
              </a:spcAft>
            </a:pPr>
            <a:r>
              <a:rPr lang="en-US" sz="2000">
                <a:solidFill>
                  <a:srgbClr val="000000"/>
                </a:solidFill>
              </a:rPr>
              <a:t>Primenu neuronskih mreža moguće je podeliti na tri karakteristične oblasti: procesiranje senzorskih informacija, analiza podataka i kontrola upravljanja.</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b="1">
                <a:solidFill>
                  <a:srgbClr val="000000"/>
                </a:solidFill>
                <a:latin typeface="Calibri"/>
              </a:rPr>
              <a:t>7.1.1. Integracija ekspertnih sistema i sistema za podršku odlučivanju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U poslednjem slučaju, kada je ekspertni sistem posebna komponenta SPO, moguće je definisati i podvarijante:</a:t>
            </a:r>
            <a:endParaRPr lang="en-US" sz="2000" b="0">
              <a:solidFill>
                <a:srgbClr val="000000"/>
              </a:solidFill>
              <a:latin typeface="Calibri"/>
            </a:endParaRPr>
          </a:p>
          <a:p>
            <a:pPr>
              <a:lnSpc>
                <a:spcPct val="108000"/>
              </a:lnSpc>
              <a:spcAft>
                <a:spcPts val="500"/>
              </a:spcAft>
            </a:pPr>
            <a:r>
              <a:rPr sz="2000" b="0">
                <a:solidFill>
                  <a:srgbClr val="000000"/>
                </a:solidFill>
                <a:latin typeface="Calibri"/>
              </a:rPr>
              <a:t>ulaz u ekspertni sistem je izlaz iz SPO, ili ulaz u SPO je izlaz iz ES. </a:t>
            </a:r>
            <a:endParaRPr lang="en-US" sz="2000" b="0">
              <a:solidFill>
                <a:srgbClr val="000000"/>
              </a:solidFill>
              <a:latin typeface="Calibri"/>
            </a:endParaRPr>
          </a:p>
          <a:p>
            <a:pPr>
              <a:lnSpc>
                <a:spcPct val="108000"/>
              </a:lnSpc>
              <a:spcAft>
                <a:spcPts val="500"/>
              </a:spcAft>
            </a:pPr>
            <a:r>
              <a:rPr sz="2000" b="0">
                <a:solidFill>
                  <a:srgbClr val="000000"/>
                </a:solidFill>
                <a:latin typeface="Calibri"/>
              </a:rPr>
              <a:t>Povratni rad znači da izlaz iz ekspertnog sistema predstavlja ulaz u SPO, a potom se izlaz iz SPO vraća kao ulaz u ES (SPO koristi izlaz iz ES za analizu, a dobijeni rezultat analize se vraća u ES kako bi se korišćenjem baze znanja izdvojilo konačno rešenje).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7.1.2. Hibridni ekspertni sistemi i neuronske mreže</a:t>
            </a:r>
          </a:p>
        </p:txBody>
      </p:sp>
      <p:sp>
        <p:nvSpPr>
          <p:cNvPr id="3" name="Content Placeholder 2"/>
          <p:cNvSpPr>
            <a:spLocks noGrp="1"/>
          </p:cNvSpPr>
          <p:nvPr>
            <p:ph idx="1"/>
          </p:nvPr>
        </p:nvSpPr>
        <p:spPr/>
        <p:txBody>
          <a:bodyPr wrap="square" tIns="36576" bIns="27432">
            <a:normAutofit fontScale="85000" lnSpcReduction="20000"/>
          </a:bodyPr>
          <a:lstStyle/>
          <a:p>
            <a:pPr marL="0" indent="0">
              <a:lnSpc>
                <a:spcPct val="108000"/>
              </a:lnSpc>
              <a:spcAft>
                <a:spcPts val="500"/>
              </a:spcAft>
              <a:buNone/>
            </a:pPr>
            <a:r>
              <a:rPr sz="2000" b="0">
                <a:solidFill>
                  <a:srgbClr val="000000"/>
                </a:solidFill>
                <a:latin typeface="Calibri"/>
              </a:rPr>
              <a:t>Prema Stoiljkoviću i Milosavljeviću (1995) moguće su sledeće varijante hibridnih ekspertnih sistema i neuronskih mreža:</a:t>
            </a:r>
          </a:p>
          <a:p>
            <a:pPr>
              <a:lnSpc>
                <a:spcPct val="108000"/>
              </a:lnSpc>
              <a:spcAft>
                <a:spcPts val="500"/>
              </a:spcAft>
            </a:pPr>
            <a:r>
              <a:rPr sz="2000" b="1">
                <a:solidFill>
                  <a:srgbClr val="000000"/>
                </a:solidFill>
                <a:latin typeface="Calibri"/>
              </a:rPr>
              <a:t>Kompletno preklopljeni </a:t>
            </a:r>
            <a:r>
              <a:rPr sz="2000" b="0">
                <a:solidFill>
                  <a:srgbClr val="000000"/>
                </a:solidFill>
                <a:latin typeface="Calibri"/>
              </a:rPr>
              <a:t>– gde sistem ima dualnu prirodu, tj. zasnovan je i na znanju i na neuronskoj mreži. Pomoću uređaja za konverziju sistem može da se prikaže, u zavisnosti od želje korisnika, ili kao ekspertni sistem ili kao neuronska mreža.</a:t>
            </a:r>
          </a:p>
          <a:p>
            <a:pPr>
              <a:lnSpc>
                <a:spcPct val="108000"/>
              </a:lnSpc>
              <a:spcAft>
                <a:spcPts val="500"/>
              </a:spcAft>
            </a:pPr>
            <a:r>
              <a:rPr sz="2000" b="1">
                <a:solidFill>
                  <a:srgbClr val="000000"/>
                </a:solidFill>
                <a:latin typeface="Calibri"/>
              </a:rPr>
              <a:t>Parcijalno preklopljeni </a:t>
            </a:r>
            <a:r>
              <a:rPr sz="2000" b="0">
                <a:solidFill>
                  <a:srgbClr val="000000"/>
                </a:solidFill>
                <a:latin typeface="Calibri"/>
              </a:rPr>
              <a:t>– gde sistem poseduje karakteristike i ekspertnog sistema i neuronske mreže, ali ova dva sistema komuniciraju preko kompjuterske memorije ili neke spoljašnje baze podataka.</a:t>
            </a:r>
            <a:endParaRPr lang="en-US" sz="2000" b="0">
              <a:solidFill>
                <a:srgbClr val="000000"/>
              </a:solidFill>
              <a:latin typeface="Calibri"/>
            </a:endParaRPr>
          </a:p>
          <a:p>
            <a:pPr>
              <a:lnSpc>
                <a:spcPct val="108000"/>
              </a:lnSpc>
              <a:spcAft>
                <a:spcPts val="500"/>
              </a:spcAft>
            </a:pPr>
            <a:r>
              <a:rPr lang="en-US" sz="2000" b="1">
                <a:solidFill>
                  <a:srgbClr val="000000"/>
                </a:solidFill>
              </a:rPr>
              <a:t>Paralelni</a:t>
            </a:r>
            <a:r>
              <a:rPr lang="en-US" sz="2000">
                <a:solidFill>
                  <a:srgbClr val="000000"/>
                </a:solidFill>
              </a:rPr>
              <a:t> – gde ekspertni sistem i neuronska mreža rade zajedno, paralelno, i ne dele svoje unutrašnje promenljive niti strukturu podataka. Sistemi komuniciraju preko ulaznih i izlaznih uređaja i preko datoteka.</a:t>
            </a:r>
          </a:p>
          <a:p>
            <a:pPr>
              <a:lnSpc>
                <a:spcPct val="108000"/>
              </a:lnSpc>
              <a:spcAft>
                <a:spcPts val="500"/>
              </a:spcAft>
            </a:pPr>
            <a:r>
              <a:rPr lang="en-US" sz="2000" b="1">
                <a:solidFill>
                  <a:srgbClr val="000000"/>
                </a:solidFill>
              </a:rPr>
              <a:t>Sekvencijalni </a:t>
            </a:r>
            <a:r>
              <a:rPr lang="en-US" sz="2000">
                <a:solidFill>
                  <a:srgbClr val="000000"/>
                </a:solidFill>
              </a:rPr>
              <a:t>– gde je izlaz iz jednog od komponentnih sistema (ekspertnog sistema ili neuronske mreže) ulaz u drugi.</a:t>
            </a:r>
          </a:p>
          <a:p>
            <a:pPr>
              <a:lnSpc>
                <a:spcPct val="108000"/>
              </a:lnSpc>
              <a:spcAft>
                <a:spcPts val="500"/>
              </a:spcAft>
            </a:pPr>
            <a:r>
              <a:rPr lang="en-US" sz="2000" b="1">
                <a:solidFill>
                  <a:srgbClr val="000000"/>
                </a:solidFill>
              </a:rPr>
              <a:t>Povezani ili ugrađeni </a:t>
            </a:r>
            <a:r>
              <a:rPr lang="en-US" sz="2000">
                <a:solidFill>
                  <a:srgbClr val="000000"/>
                </a:solidFill>
              </a:rPr>
              <a:t>– gde je ekspertni sistem ugrađen u neuronsku mrežu ili neuronska mreža u ekspertni sistem (tzv. gost i domaćin). U ovom slučaju korisnik vidi samo jedan sistem (domaćina). Vrlo je čest slučaj da se neuronska mreža ugrađuje u ekspertni sistem i pri tom koristi njegovu bazu znanja.</a:t>
            </a:r>
          </a:p>
          <a:p>
            <a:pPr>
              <a:lnSpc>
                <a:spcPct val="108000"/>
              </a:lnSpc>
              <a:spcAft>
                <a:spcPts val="500"/>
              </a:spcAft>
            </a:pPr>
            <a:endParaRPr sz="2000" b="0">
              <a:solidFill>
                <a:srgbClr val="000000"/>
              </a:solidFill>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7.1.3. Globalna integracija</a:t>
            </a:r>
          </a:p>
        </p:txBody>
      </p:sp>
      <p:sp>
        <p:nvSpPr>
          <p:cNvPr id="3" name="Content Placeholder 2"/>
          <p:cNvSpPr>
            <a:spLocks noGrp="1"/>
          </p:cNvSpPr>
          <p:nvPr>
            <p:ph idx="1"/>
          </p:nvPr>
        </p:nvSpPr>
        <p:spPr>
          <a:xfrm>
            <a:off x="838200" y="1825625"/>
            <a:ext cx="3318933" cy="4351338"/>
          </a:xfrm>
        </p:spPr>
        <p:txBody>
          <a:bodyPr wrap="square" tIns="36576" bIns="27432">
            <a:normAutofit fontScale="92500"/>
          </a:bodyPr>
          <a:lstStyle/>
          <a:p>
            <a:pPr>
              <a:lnSpc>
                <a:spcPct val="108000"/>
              </a:lnSpc>
              <a:spcAft>
                <a:spcPts val="500"/>
              </a:spcAft>
            </a:pPr>
            <a:r>
              <a:rPr sz="2000" b="0">
                <a:solidFill>
                  <a:srgbClr val="000000"/>
                </a:solidFill>
                <a:latin typeface="Calibri"/>
              </a:rPr>
              <a:t>Kao najkompleksniji oblik integracije kompjuterskih informacionih sistema za podršku menadžment odlučivanju smatra se tzv. globalna integracija. Globalna integracija može uključivati nekoliko tehnologija za podršku menadžmentu i nekoliko kompjuterskih informacionih sistema ili čak povezivanje sa sistemima iz druge organizacije.</a:t>
            </a:r>
          </a:p>
        </p:txBody>
      </p:sp>
      <p:pic>
        <p:nvPicPr>
          <p:cNvPr id="4" name="Picture 3" descr="Sesta lekcija MIS_image_1.png">
            <a:extLst>
              <a:ext uri="{FF2B5EF4-FFF2-40B4-BE49-F238E27FC236}">
                <a16:creationId xmlns:a16="http://schemas.microsoft.com/office/drawing/2014/main" id="{E0BD50AD-88EC-404D-8C1C-246AD89611B1}"/>
              </a:ext>
            </a:extLst>
          </p:cNvPr>
          <p:cNvPicPr>
            <a:picLocks noChangeAspect="1"/>
          </p:cNvPicPr>
          <p:nvPr/>
        </p:nvPicPr>
        <p:blipFill>
          <a:blip r:embed="rId2"/>
          <a:stretch>
            <a:fillRect/>
          </a:stretch>
        </p:blipFill>
        <p:spPr>
          <a:xfrm>
            <a:off x="4888109" y="1576155"/>
            <a:ext cx="5800755" cy="4069080"/>
          </a:xfrm>
          <a:prstGeom prst="rect">
            <a:avLst/>
          </a:prstGeom>
        </p:spPr>
      </p:pic>
      <p:sp>
        <p:nvSpPr>
          <p:cNvPr id="5" name="TextBox 4">
            <a:extLst>
              <a:ext uri="{FF2B5EF4-FFF2-40B4-BE49-F238E27FC236}">
                <a16:creationId xmlns:a16="http://schemas.microsoft.com/office/drawing/2014/main" id="{65403FD7-52AF-4E86-B70A-0D6E626C7962}"/>
              </a:ext>
            </a:extLst>
          </p:cNvPr>
          <p:cNvSpPr txBox="1"/>
          <p:nvPr/>
        </p:nvSpPr>
        <p:spPr>
          <a:xfrm>
            <a:off x="5130800" y="5989320"/>
            <a:ext cx="5933440" cy="236988"/>
          </a:xfrm>
          <a:prstGeom prst="rect">
            <a:avLst/>
          </a:prstGeom>
          <a:solidFill>
            <a:srgbClr val="FFFFFF"/>
          </a:solidFill>
          <a:ln>
            <a:solidFill>
              <a:srgbClr val="FFFFFF"/>
            </a:solidFill>
          </a:ln>
        </p:spPr>
        <p:txBody>
          <a:bodyPr wrap="square" lIns="18288" tIns="18288" rIns="18288" bIns="18288">
            <a:spAutoFit/>
          </a:bodyPr>
          <a:lstStyle/>
          <a:p>
            <a:pPr algn="ctr"/>
            <a:r>
              <a:rPr sz="1300" b="0" i="1">
                <a:solidFill>
                  <a:srgbClr val="000000"/>
                </a:solidFill>
                <a:latin typeface="Calibri"/>
              </a:rPr>
              <a:t>Slika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7.1.3. Globalna integracija</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Kao ulaz sistem ima bazu podataka, bazu znanja i bazu modela.</a:t>
            </a:r>
          </a:p>
          <a:p>
            <a:pPr>
              <a:lnSpc>
                <a:spcPct val="108000"/>
              </a:lnSpc>
              <a:spcAft>
                <a:spcPts val="500"/>
              </a:spcAft>
            </a:pPr>
            <a:r>
              <a:rPr sz="2000" b="0">
                <a:solidFill>
                  <a:srgbClr val="000000"/>
                </a:solidFill>
                <a:latin typeface="Calibri"/>
              </a:rPr>
              <a:t>EIS komponenta se koristi za filtriranje podataka, stavljanje filtriranih podataka u centar posmatranja i povezivanje sa ostalim delovima organizacije koji su povezani sa datim problemom.</a:t>
            </a:r>
          </a:p>
          <a:p>
            <a:pPr>
              <a:lnSpc>
                <a:spcPct val="108000"/>
              </a:lnSpc>
              <a:spcAft>
                <a:spcPts val="500"/>
              </a:spcAft>
            </a:pPr>
            <a:r>
              <a:rPr sz="2000" b="0">
                <a:solidFill>
                  <a:srgbClr val="000000"/>
                </a:solidFill>
                <a:latin typeface="Calibri"/>
              </a:rPr>
              <a:t>Ekspertni sistem je neophodan donosiocu odluke u smislu da mu pruži podršku tokom modeliranja i upravljanja bazom modela, podataka i znanja, kao uvod za EIS i SPO analizu i procenjivanje.</a:t>
            </a:r>
          </a:p>
          <a:p>
            <a:pPr>
              <a:lnSpc>
                <a:spcPct val="108000"/>
              </a:lnSpc>
              <a:spcAft>
                <a:spcPts val="500"/>
              </a:spcAft>
            </a:pPr>
            <a:r>
              <a:rPr sz="2000" b="0">
                <a:solidFill>
                  <a:srgbClr val="000000"/>
                </a:solidFill>
                <a:latin typeface="Calibri"/>
              </a:rPr>
              <a:t>Izlazi iz modela globalne integracije su izveštaji, prognoze, saveti i sl.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7.1.3. Globalna integracija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Povratna sprega je neophodna radi obezbeđivanja dodatnih informacija, znanja ili modela koji se mogu ponovo upotrebiti u budućnosti.</a:t>
            </a:r>
          </a:p>
          <a:p>
            <a:pPr>
              <a:lnSpc>
                <a:spcPct val="108000"/>
              </a:lnSpc>
              <a:spcAft>
                <a:spcPts val="500"/>
              </a:spcAft>
            </a:pPr>
            <a:r>
              <a:rPr sz="2000" b="0">
                <a:solidFill>
                  <a:srgbClr val="000000"/>
                </a:solidFill>
                <a:latin typeface="Calibri"/>
              </a:rPr>
              <a:t>U okviru savremenih modela globalne integracije uključene su i brojne napredne tehnologije radi poboljšanja karakteristika modela.</a:t>
            </a:r>
          </a:p>
          <a:p>
            <a:pPr>
              <a:lnSpc>
                <a:spcPct val="108000"/>
              </a:lnSpc>
              <a:spcAft>
                <a:spcPts val="500"/>
              </a:spcAft>
            </a:pPr>
            <a:r>
              <a:rPr sz="2000" b="0">
                <a:solidFill>
                  <a:srgbClr val="000000"/>
                </a:solidFill>
                <a:latin typeface="Calibri"/>
              </a:rPr>
              <a:t>Tako se u okviru filtracije podataka uključuju inteligentni agenti ili pretraživači koji znatno skraćuju vreme potrebno da se izdvoje neophodne informacije.</a:t>
            </a:r>
          </a:p>
          <a:p>
            <a:pPr>
              <a:lnSpc>
                <a:spcPct val="108000"/>
              </a:lnSpc>
              <a:spcAft>
                <a:spcPts val="500"/>
              </a:spcAft>
            </a:pPr>
            <a:r>
              <a:rPr sz="2000" b="0">
                <a:solidFill>
                  <a:srgbClr val="000000"/>
                </a:solidFill>
                <a:latin typeface="Calibri"/>
              </a:rPr>
              <a:t>Takođe, postoji težnja da se čitav model uskladi sa protokolima standardnim za priključivanje sistema na Internet.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800" b="1">
                <a:solidFill>
                  <a:srgbClr val="000000"/>
                </a:solidFill>
                <a:latin typeface="Calibri"/>
              </a:rPr>
              <a:t>7.1.3. Globalna integracija (nastavak)</a:t>
            </a:r>
          </a:p>
        </p:txBody>
      </p:sp>
      <p:sp>
        <p:nvSpPr>
          <p:cNvPr id="3" name="Content Placeholder 2"/>
          <p:cNvSpPr>
            <a:spLocks noGrp="1"/>
          </p:cNvSpPr>
          <p:nvPr>
            <p:ph idx="1"/>
          </p:nvPr>
        </p:nvSpPr>
        <p:spPr/>
        <p:txBody>
          <a:bodyPr wrap="square" tIns="36576" bIns="27432"/>
          <a:lstStyle/>
          <a:p>
            <a:pPr>
              <a:lnSpc>
                <a:spcPct val="108000"/>
              </a:lnSpc>
              <a:spcAft>
                <a:spcPts val="500"/>
              </a:spcAft>
            </a:pPr>
            <a:r>
              <a:rPr sz="2000" b="0">
                <a:solidFill>
                  <a:srgbClr val="000000"/>
                </a:solidFill>
                <a:latin typeface="Calibri"/>
              </a:rPr>
              <a:t>Time se, sa jedne strane, potrošačima širom sveta omogućava da pristupe pojedinim bazama podataka ili modela (uz tačno definisane granice pristupa), a sa druge strane formira se Intranet mreža poslovnog sistema.</a:t>
            </a:r>
          </a:p>
          <a:p>
            <a:pPr>
              <a:lnSpc>
                <a:spcPct val="108000"/>
              </a:lnSpc>
              <a:spcAft>
                <a:spcPts val="500"/>
              </a:spcAft>
            </a:pPr>
            <a:r>
              <a:rPr sz="2000" b="0">
                <a:solidFill>
                  <a:srgbClr val="000000"/>
                </a:solidFill>
                <a:latin typeface="Calibri"/>
              </a:rPr>
              <a:t>Prilikom izbora oblika integracije treba se rukovoditi činjenicom da se integrisanjem postojećih informacionih sistema dobijaju objedinjene karakteristike integrisanih sistema, što pruža korisnicima znatno komforniji rad i skraćenje vremena aktivnosti – dakle povećava se radni učinak i opšte zadovoljstvo zaposlenih.</a:t>
            </a:r>
          </a:p>
        </p:txBody>
      </p:sp>
    </p:spTree>
  </p:cSld>
  <p:clrMapOvr>
    <a:masterClrMapping/>
  </p:clrMapOvr>
</p:sld>
</file>

<file path=ppt/theme/theme1.xml><?xml version="1.0" encoding="utf-8"?>
<a:theme xmlns:a="http://schemas.openxmlformats.org/drawingml/2006/main" name="ie 16 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e 16 9" id="{576E9A8D-BB38-4D95-A36F-DF7C8086BD01}" vid="{49606A15-62B4-4A0C-88AF-796A0652F4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89_ie_template</Template>
  <TotalTime>4795</TotalTime>
  <Words>3101</Words>
  <Application>Microsoft Office PowerPoint</Application>
  <PresentationFormat>Widescreen</PresentationFormat>
  <Paragraphs>162</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ie 16 9</vt:lpstr>
      <vt:lpstr>Menadžment informacioni sistemi (MIS)</vt:lpstr>
      <vt:lpstr>7.1. Hibridni sistemi (Hybrid Systems – HS)</vt:lpstr>
      <vt:lpstr>7.1.1. Integracija ekspertnih sistema i sistema za podršku odlučivanju</vt:lpstr>
      <vt:lpstr>7.1.1. Integracija ekspertnih sistema i sistema za podršku odlučivanju (nastavak)</vt:lpstr>
      <vt:lpstr>7.1.2. Hibridni ekspertni sistemi i neuronske mreže</vt:lpstr>
      <vt:lpstr>7.1.3. Globalna integracija</vt:lpstr>
      <vt:lpstr>7.1.3. Globalna integracija</vt:lpstr>
      <vt:lpstr>7.1.3. Globalna integracija (nastavak)</vt:lpstr>
      <vt:lpstr>7.1.3. Globalna integracija (nastavak)</vt:lpstr>
      <vt:lpstr>7.1.3. Globalna integracija (nastavak)</vt:lpstr>
      <vt:lpstr>7.2. Uporedne karakteristike sistema za podršku odlučivanju</vt:lpstr>
      <vt:lpstr>7.2. Uporedne karakteristike sistema za podršku odlučivanju</vt:lpstr>
      <vt:lpstr>8.1. Pojam veštačke inteligencije</vt:lpstr>
      <vt:lpstr>8.1. Pojam veštačke inteligencije (nastavak)</vt:lpstr>
      <vt:lpstr>8.2. Klasifikacija veštačke inteligencije</vt:lpstr>
      <vt:lpstr>8.2. Klasifikacija veštačke inteligencije (nastavak)</vt:lpstr>
      <vt:lpstr>8.2. Klasifikacija veštačke inteligencije (nastavak)</vt:lpstr>
      <vt:lpstr>8.3. Neuronske mreže</vt:lpstr>
      <vt:lpstr>8.3. Neuronske mreže (nastavak)</vt:lpstr>
      <vt:lpstr>8.3.1. Model veštačkog neurona</vt:lpstr>
      <vt:lpstr>8.3.2. Model neuronske mreže</vt:lpstr>
      <vt:lpstr>8.3.2. Model neuronske mreže (nastavak)</vt:lpstr>
      <vt:lpstr>8.3.2. Model neuronske mreže</vt:lpstr>
      <vt:lpstr>8.3.3. Obučavanje neuronskih mreža</vt:lpstr>
      <vt:lpstr>8.3.3. Obučavanje neuronskih mreža (nastavak)</vt:lpstr>
      <vt:lpstr>8.3.3. Obučavanje neuronskih mreža (nastavak)</vt:lpstr>
      <vt:lpstr>8.3.4. Realizacija i podela neuronskih mreža</vt:lpstr>
      <vt:lpstr>8.3.4. Realizacija i podela neuronskih mreža (nastavak)</vt:lpstr>
      <vt:lpstr>8.3.4. Mogućnosti neuronskih mreža i razlike u odnosu na klasične računare</vt:lpstr>
      <vt:lpstr>8.3.4. Mogućnosti neuronskih mreža i razlike u odnosu na klasične računare (nastavak)</vt:lpstr>
      <vt:lpstr>8.3.4. Mogućnosti neuronskih mreža i razlike u odnosu na klasične računare (nastavak)</vt:lpstr>
      <vt:lpstr>8.3.5. Domeni primene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Vesna</dc:creator>
  <cp:lastModifiedBy>MM</cp:lastModifiedBy>
  <cp:revision>216</cp:revision>
  <dcterms:created xsi:type="dcterms:W3CDTF">2022-03-07T11:48:22Z</dcterms:created>
  <dcterms:modified xsi:type="dcterms:W3CDTF">2026-08-27T11:28:41Z</dcterms:modified>
</cp:coreProperties>
</file>