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6" r:id="rId2"/>
    <p:sldId id="257" r:id="rId3"/>
    <p:sldId id="258" r:id="rId4"/>
    <p:sldId id="260" r:id="rId5"/>
    <p:sldId id="261"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3" d="100"/>
          <a:sy n="113"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5621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1417320" y="1143000"/>
            <a:ext cx="9418320" cy="1051560"/>
          </a:xfrm>
          <a:prstGeom prst="rect">
            <a:avLst/>
          </a:prstGeom>
          <a:noFill/>
          <a:ln/>
        </p:spPr>
        <p:txBody>
          <a:bodyPr wrap="square" lIns="0" tIns="0" rIns="0" bIns="0" rtlCol="0" anchor="ctr">
            <a:normAutofit/>
          </a:bodyPr>
          <a:lstStyle/>
          <a:p>
            <a:pPr marL="0" indent="0">
              <a:buNone/>
            </a:pPr>
            <a:r>
              <a:rPr lang="en-US" sz="3200" b="1" dirty="0">
                <a:solidFill>
                  <a:srgbClr val="111111"/>
                </a:solidFill>
                <a:latin typeface="Calibri" pitchFamily="34" charset="0"/>
                <a:ea typeface="Calibri" pitchFamily="34" charset="-122"/>
                <a:cs typeface="Calibri" pitchFamily="34" charset="-120"/>
              </a:rPr>
              <a:t>Menadžment informacioni sistemi (MIS)</a:t>
            </a:r>
            <a:endParaRPr lang="en-US" sz="3200" dirty="0"/>
          </a:p>
        </p:txBody>
      </p:sp>
      <p:sp>
        <p:nvSpPr>
          <p:cNvPr id="4" name="Text 1"/>
          <p:cNvSpPr/>
          <p:nvPr/>
        </p:nvSpPr>
        <p:spPr>
          <a:xfrm>
            <a:off x="1417320" y="2331720"/>
            <a:ext cx="9418320" cy="594360"/>
          </a:xfrm>
          <a:prstGeom prst="rect">
            <a:avLst/>
          </a:prstGeom>
          <a:noFill/>
          <a:ln/>
        </p:spPr>
        <p:txBody>
          <a:bodyPr wrap="square" lIns="0" tIns="0" rIns="0" bIns="0" rtlCol="0" anchor="ctr"/>
          <a:lstStyle/>
          <a:p>
            <a:pPr marL="0" indent="0">
              <a:buNone/>
            </a:pPr>
            <a:r>
              <a:rPr lang="en-US" sz="2400" dirty="0">
                <a:solidFill>
                  <a:srgbClr val="111111"/>
                </a:solidFill>
                <a:latin typeface="Calibri" pitchFamily="34" charset="0"/>
                <a:ea typeface="Calibri" pitchFamily="34" charset="-122"/>
                <a:cs typeface="Calibri" pitchFamily="34" charset="-120"/>
              </a:rPr>
              <a:t>Četvrta lekcija</a:t>
            </a:r>
            <a:endParaRPr lang="en-US" sz="2400" dirty="0"/>
          </a:p>
        </p:txBody>
      </p:sp>
      <p:sp>
        <p:nvSpPr>
          <p:cNvPr id="5" name="Text 2"/>
          <p:cNvSpPr/>
          <p:nvPr/>
        </p:nvSpPr>
        <p:spPr>
          <a:xfrm>
            <a:off x="1417320" y="3593592"/>
            <a:ext cx="9418320" cy="685800"/>
          </a:xfrm>
          <a:prstGeom prst="rect">
            <a:avLst/>
          </a:prstGeom>
          <a:noFill/>
          <a:ln/>
        </p:spPr>
        <p:txBody>
          <a:bodyPr wrap="square" lIns="0" tIns="0" rIns="0" bIns="0" rtlCol="0" anchor="ctr"/>
          <a:lstStyle/>
          <a:p>
            <a:pPr marL="0" indent="0">
              <a:buNone/>
            </a:pPr>
            <a:r>
              <a:rPr lang="en-US" sz="2400" dirty="0">
                <a:solidFill>
                  <a:srgbClr val="111111"/>
                </a:solidFill>
                <a:latin typeface="Calibri" pitchFamily="34" charset="0"/>
                <a:ea typeface="Calibri" pitchFamily="34" charset="-122"/>
                <a:cs typeface="Calibri" pitchFamily="34" charset="-120"/>
              </a:rPr>
              <a:t>Prof. dr Mirjana Misita</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5.4. Osobine ekspertnih sistema</a:t>
            </a:r>
            <a:endParaRPr lang="en-US" sz="2500" dirty="0"/>
          </a:p>
        </p:txBody>
      </p:sp>
      <p:sp>
        <p:nvSpPr>
          <p:cNvPr id="4" name="Text 1"/>
          <p:cNvSpPr/>
          <p:nvPr/>
        </p:nvSpPr>
        <p:spPr>
          <a:xfrm>
            <a:off x="841248" y="1152144"/>
            <a:ext cx="10561320" cy="392049"/>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Ekspertni sistemi poseduju sedam dimenzija (Buchman, 1983):</a:t>
            </a:r>
            <a:endParaRPr lang="en-US" sz="1700" dirty="0"/>
          </a:p>
        </p:txBody>
      </p:sp>
      <p:sp>
        <p:nvSpPr>
          <p:cNvPr id="5" name="Text 2"/>
          <p:cNvSpPr/>
          <p:nvPr/>
        </p:nvSpPr>
        <p:spPr>
          <a:xfrm>
            <a:off x="841248" y="1544193"/>
            <a:ext cx="10561320" cy="388620"/>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ekspertiza;</a:t>
            </a:r>
            <a:endParaRPr lang="en-US" sz="1680" dirty="0"/>
          </a:p>
        </p:txBody>
      </p:sp>
      <p:sp>
        <p:nvSpPr>
          <p:cNvPr id="6" name="Text 3"/>
          <p:cNvSpPr/>
          <p:nvPr/>
        </p:nvSpPr>
        <p:spPr>
          <a:xfrm>
            <a:off x="841248" y="1932813"/>
            <a:ext cx="10561320" cy="388620"/>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rezonovanje manipulacijom simbola;</a:t>
            </a:r>
            <a:endParaRPr lang="en-US" sz="1680" dirty="0"/>
          </a:p>
        </p:txBody>
      </p:sp>
      <p:sp>
        <p:nvSpPr>
          <p:cNvPr id="7" name="Text 4"/>
          <p:cNvSpPr/>
          <p:nvPr/>
        </p:nvSpPr>
        <p:spPr>
          <a:xfrm>
            <a:off x="841248" y="2321433"/>
            <a:ext cx="10561320" cy="388620"/>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opšta sposobnost rešavanja problema u datom domenu;</a:t>
            </a:r>
            <a:endParaRPr lang="en-US" sz="1680" dirty="0"/>
          </a:p>
        </p:txBody>
      </p:sp>
      <p:sp>
        <p:nvSpPr>
          <p:cNvPr id="8" name="Text 5"/>
          <p:cNvSpPr/>
          <p:nvPr/>
        </p:nvSpPr>
        <p:spPr>
          <a:xfrm>
            <a:off x="841248" y="2710053"/>
            <a:ext cx="10561320" cy="676656"/>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složenost i težina – jer problemi moraju biti složeni da bi se zahtevalo rešenje eksperta;</a:t>
            </a:r>
            <a:endParaRPr lang="en-US" sz="1680" dirty="0"/>
          </a:p>
        </p:txBody>
      </p:sp>
      <p:sp>
        <p:nvSpPr>
          <p:cNvPr id="9" name="Text 6"/>
          <p:cNvSpPr/>
          <p:nvPr/>
        </p:nvSpPr>
        <p:spPr>
          <a:xfrm>
            <a:off x="841248" y="3132964"/>
            <a:ext cx="10561320" cy="676656"/>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reformulacija – formulisanje problema u oblik podesan za rešavanje putem ekspertnih pravila;</a:t>
            </a:r>
            <a:endParaRPr lang="en-US" sz="1680" dirty="0"/>
          </a:p>
        </p:txBody>
      </p:sp>
      <p:sp>
        <p:nvSpPr>
          <p:cNvPr id="10" name="Text 7"/>
          <p:cNvSpPr/>
          <p:nvPr/>
        </p:nvSpPr>
        <p:spPr>
          <a:xfrm>
            <a:off x="841248" y="3581019"/>
            <a:ext cx="10561320" cy="388620"/>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rezonovanje o sebi – mogućnost sistema da rezonuje o sopstvenim procesima;</a:t>
            </a:r>
            <a:endParaRPr lang="en-US" sz="1680" dirty="0"/>
          </a:p>
        </p:txBody>
      </p:sp>
      <p:sp>
        <p:nvSpPr>
          <p:cNvPr id="11" name="Text 8"/>
          <p:cNvSpPr/>
          <p:nvPr/>
        </p:nvSpPr>
        <p:spPr>
          <a:xfrm>
            <a:off x="886968" y="4038221"/>
            <a:ext cx="10561320" cy="388620"/>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vrsta zadataka za čije se obavljanje sistem izgrađuje.</a:t>
            </a:r>
            <a:endParaRPr lang="en-US" sz="168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Primena ekspertnih sistema</a:t>
            </a:r>
            <a:endParaRPr lang="en-US" sz="2500" dirty="0"/>
          </a:p>
        </p:txBody>
      </p:sp>
      <p:sp>
        <p:nvSpPr>
          <p:cNvPr id="4" name="Text 1"/>
          <p:cNvSpPr/>
          <p:nvPr/>
        </p:nvSpPr>
        <p:spPr>
          <a:xfrm>
            <a:off x="841248" y="1152144"/>
            <a:ext cx="10561320" cy="71780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Primena ekspertnih sistema je višestruka, a zadaci koje ekspertni sistemi uspešno rešavaju su:</a:t>
            </a:r>
            <a:endParaRPr lang="en-US" sz="1800" dirty="0"/>
          </a:p>
        </p:txBody>
      </p:sp>
      <p:sp>
        <p:nvSpPr>
          <p:cNvPr id="5" name="Text 2"/>
          <p:cNvSpPr/>
          <p:nvPr/>
        </p:nvSpPr>
        <p:spPr>
          <a:xfrm>
            <a:off x="841248" y="1591861"/>
            <a:ext cx="10561320" cy="676656"/>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evidentiranje i interpretacija podataka kojima se opisuju različite situacije ili stanja sistema;</a:t>
            </a:r>
            <a:endParaRPr lang="en-US" sz="1680" dirty="0"/>
          </a:p>
        </p:txBody>
      </p:sp>
      <p:sp>
        <p:nvSpPr>
          <p:cNvPr id="6" name="Text 3"/>
          <p:cNvSpPr/>
          <p:nvPr/>
        </p:nvSpPr>
        <p:spPr>
          <a:xfrm>
            <a:off x="841248" y="1980481"/>
            <a:ext cx="10561320" cy="388620"/>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dijagnostika i servisiranje;</a:t>
            </a:r>
            <a:endParaRPr lang="en-US" sz="1680" dirty="0"/>
          </a:p>
        </p:txBody>
      </p:sp>
      <p:sp>
        <p:nvSpPr>
          <p:cNvPr id="7" name="Text 4"/>
          <p:cNvSpPr/>
          <p:nvPr/>
        </p:nvSpPr>
        <p:spPr>
          <a:xfrm>
            <a:off x="841248" y="2369101"/>
            <a:ext cx="10561320" cy="388620"/>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planiranje, predviđanje i prognoziranje;</a:t>
            </a:r>
            <a:endParaRPr lang="en-US" sz="1680" dirty="0"/>
          </a:p>
        </p:txBody>
      </p:sp>
      <p:sp>
        <p:nvSpPr>
          <p:cNvPr id="8" name="Text 5"/>
          <p:cNvSpPr/>
          <p:nvPr/>
        </p:nvSpPr>
        <p:spPr>
          <a:xfrm>
            <a:off x="841248" y="2757721"/>
            <a:ext cx="10561320" cy="388620"/>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dizajn, odnosno razvoj konfiguracije objekata uz poštovanje zadatih ograničenja;</a:t>
            </a:r>
            <a:endParaRPr lang="en-US" sz="1680" dirty="0"/>
          </a:p>
        </p:txBody>
      </p:sp>
      <p:sp>
        <p:nvSpPr>
          <p:cNvPr id="9" name="Text 6"/>
          <p:cNvSpPr/>
          <p:nvPr/>
        </p:nvSpPr>
        <p:spPr>
          <a:xfrm>
            <a:off x="841248" y="3146341"/>
            <a:ext cx="10561320" cy="388620"/>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merenje i interpretacija rezultata merenja;</a:t>
            </a:r>
            <a:endParaRPr lang="en-US" sz="1680" dirty="0"/>
          </a:p>
        </p:txBody>
      </p:sp>
      <p:sp>
        <p:nvSpPr>
          <p:cNvPr id="10" name="Text 7"/>
          <p:cNvSpPr/>
          <p:nvPr/>
        </p:nvSpPr>
        <p:spPr>
          <a:xfrm>
            <a:off x="841248" y="3534961"/>
            <a:ext cx="10561320" cy="388620"/>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otkrivanje kvarova u složenim tehničkim sistemima;</a:t>
            </a:r>
            <a:endParaRPr lang="en-US" sz="1680" dirty="0"/>
          </a:p>
        </p:txBody>
      </p:sp>
      <p:sp>
        <p:nvSpPr>
          <p:cNvPr id="11" name="Text 8"/>
          <p:cNvSpPr/>
          <p:nvPr/>
        </p:nvSpPr>
        <p:spPr>
          <a:xfrm>
            <a:off x="841248" y="3923581"/>
            <a:ext cx="10561320" cy="666369"/>
          </a:xfrm>
          <a:prstGeom prst="rect">
            <a:avLst/>
          </a:prstGeom>
          <a:noFill/>
          <a:ln/>
        </p:spPr>
        <p:txBody>
          <a:bodyPr wrap="square" lIns="381" tIns="381" rIns="381" bIns="381" rtlCol="0" anchor="t">
            <a:normAutofit/>
          </a:bodyPr>
          <a:lstStyle/>
          <a:p>
            <a:pPr marL="0" indent="0">
              <a:buNone/>
            </a:pPr>
            <a:r>
              <a:rPr lang="en-US" sz="1650" dirty="0">
                <a:solidFill>
                  <a:srgbClr val="111111"/>
                </a:solidFill>
                <a:latin typeface="Calibri" pitchFamily="34" charset="0"/>
                <a:ea typeface="Calibri" pitchFamily="34" charset="-122"/>
                <a:cs typeface="Calibri" pitchFamily="34" charset="-120"/>
              </a:rPr>
              <a:t>• analiza i konsultacije u oblastima osiguranja, kreditiranja, finansiranja, investicione i poreske politike, marketinga, analize tržišta i uvođenja novih tehnologija;</a:t>
            </a:r>
            <a:endParaRPr lang="en-US" sz="1650" dirty="0"/>
          </a:p>
        </p:txBody>
      </p:sp>
      <p:sp>
        <p:nvSpPr>
          <p:cNvPr id="12" name="Text 9"/>
          <p:cNvSpPr/>
          <p:nvPr/>
        </p:nvSpPr>
        <p:spPr>
          <a:xfrm>
            <a:off x="841248" y="4589950"/>
            <a:ext cx="10561320" cy="388620"/>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kontrola, odnosno upravljanje ponašanjem sistema.</a:t>
            </a:r>
            <a:endParaRPr lang="en-US" sz="168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5.5. Struktura ekspertnih sistema</a:t>
            </a:r>
            <a:endParaRPr lang="en-US" sz="2500" dirty="0"/>
          </a:p>
        </p:txBody>
      </p:sp>
      <p:sp>
        <p:nvSpPr>
          <p:cNvPr id="4" name="Text 1"/>
          <p:cNvSpPr/>
          <p:nvPr/>
        </p:nvSpPr>
        <p:spPr>
          <a:xfrm>
            <a:off x="841248" y="1152144"/>
            <a:ext cx="10561320" cy="71780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Model jednostavnog ekspertnog sistema sastoji se od četiri dela (Doukidis, 1991): baza znanja, „mehanizam” za zaključivanje, korisnički interfejs i radna memorija.</a:t>
            </a:r>
            <a:endParaRPr lang="en-US" sz="1800" dirty="0"/>
          </a:p>
        </p:txBody>
      </p:sp>
      <p:sp>
        <p:nvSpPr>
          <p:cNvPr id="5" name="Text 2"/>
          <p:cNvSpPr/>
          <p:nvPr/>
        </p:nvSpPr>
        <p:spPr>
          <a:xfrm>
            <a:off x="841248" y="1869948"/>
            <a:ext cx="10561320" cy="710946"/>
          </a:xfrm>
          <a:prstGeom prst="rect">
            <a:avLst/>
          </a:prstGeom>
          <a:noFill/>
          <a:ln/>
        </p:spPr>
        <p:txBody>
          <a:bodyPr wrap="square" lIns="381" tIns="381" rIns="381" bIns="381" rtlCol="0" anchor="t">
            <a:normAutofit/>
          </a:bodyPr>
          <a:lstStyle/>
          <a:p>
            <a:pPr marL="0" indent="0">
              <a:buNone/>
            </a:pPr>
            <a:r>
              <a:rPr lang="en-US" sz="1780" dirty="0">
                <a:solidFill>
                  <a:srgbClr val="111111"/>
                </a:solidFill>
                <a:latin typeface="Calibri" pitchFamily="34" charset="0"/>
                <a:ea typeface="Calibri" pitchFamily="34" charset="-122"/>
                <a:cs typeface="Calibri" pitchFamily="34" charset="-120"/>
              </a:rPr>
              <a:t>Znanje eksperta se čuva u nizu fajlova nazvanih baza znanja. Najčešće je znanje predstavljeno pomoću „if ... then” pravila.</a:t>
            </a:r>
            <a:endParaRPr lang="en-US" sz="1780" dirty="0"/>
          </a:p>
        </p:txBody>
      </p:sp>
      <p:sp>
        <p:nvSpPr>
          <p:cNvPr id="6" name="Text 3"/>
          <p:cNvSpPr/>
          <p:nvPr/>
        </p:nvSpPr>
        <p:spPr>
          <a:xfrm>
            <a:off x="841248" y="2580894"/>
            <a:ext cx="10561320" cy="710946"/>
          </a:xfrm>
          <a:prstGeom prst="rect">
            <a:avLst/>
          </a:prstGeom>
          <a:noFill/>
          <a:ln/>
        </p:spPr>
        <p:txBody>
          <a:bodyPr wrap="square" lIns="381" tIns="381" rIns="381" bIns="381" rtlCol="0" anchor="t">
            <a:normAutofit/>
          </a:bodyPr>
          <a:lstStyle/>
          <a:p>
            <a:pPr marL="0" indent="0">
              <a:buNone/>
            </a:pPr>
            <a:r>
              <a:rPr lang="en-US" sz="1780" dirty="0">
                <a:solidFill>
                  <a:srgbClr val="111111"/>
                </a:solidFill>
                <a:latin typeface="Calibri" pitchFamily="34" charset="0"/>
                <a:ea typeface="Calibri" pitchFamily="34" charset="-122"/>
                <a:cs typeface="Calibri" pitchFamily="34" charset="-120"/>
              </a:rPr>
              <a:t>„Mehanizam” za zaključivanje koristi bazu znanja kako bi se obezbedila nova informacija, koristeći neke forme logičke dedukcije da bi se obezbedili odgovori.</a:t>
            </a:r>
            <a:endParaRPr lang="en-US" sz="1780" dirty="0"/>
          </a:p>
        </p:txBody>
      </p:sp>
      <p:sp>
        <p:nvSpPr>
          <p:cNvPr id="7" name="Text 4"/>
          <p:cNvSpPr/>
          <p:nvPr/>
        </p:nvSpPr>
        <p:spPr>
          <a:xfrm>
            <a:off x="841248" y="3291840"/>
            <a:ext cx="10561320" cy="1016127"/>
          </a:xfrm>
          <a:prstGeom prst="rect">
            <a:avLst/>
          </a:prstGeom>
          <a:noFill/>
          <a:ln/>
        </p:spPr>
        <p:txBody>
          <a:bodyPr wrap="square" lIns="381" tIns="381" rIns="381" bIns="381" rtlCol="0" anchor="t">
            <a:normAutofit/>
          </a:bodyPr>
          <a:lstStyle/>
          <a:p>
            <a:pPr marL="0" indent="0">
              <a:buNone/>
            </a:pPr>
            <a:r>
              <a:rPr lang="en-US" sz="1780" dirty="0">
                <a:solidFill>
                  <a:srgbClr val="111111"/>
                </a:solidFill>
                <a:latin typeface="Calibri" pitchFamily="34" charset="0"/>
                <a:ea typeface="Calibri" pitchFamily="34" charset="-122"/>
                <a:cs typeface="Calibri" pitchFamily="34" charset="-120"/>
              </a:rPr>
              <a:t>Preko korisničkog interfejsa omogućava se komunikacija između ekspertnog sistema i korisnika. Radna memorija sadrži detalje o stanju znanja sistema u određenom trenutku.</a:t>
            </a:r>
            <a:endParaRPr lang="en-US" sz="178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Model ekspertnog sistema</a:t>
            </a:r>
            <a:endParaRPr lang="en-US" sz="2400" dirty="0"/>
          </a:p>
        </p:txBody>
      </p:sp>
      <p:pic>
        <p:nvPicPr>
          <p:cNvPr id="4" name="Image 1" descr="/mnt/data/cetvrta_extract/word/media/image1.png"/>
          <p:cNvPicPr>
            <a:picLocks noChangeAspect="1"/>
          </p:cNvPicPr>
          <p:nvPr/>
        </p:nvPicPr>
        <p:blipFill>
          <a:blip r:embed="rId4"/>
          <a:stretch>
            <a:fillRect/>
          </a:stretch>
        </p:blipFill>
        <p:spPr>
          <a:xfrm>
            <a:off x="2077491" y="1143000"/>
            <a:ext cx="8006537" cy="4800600"/>
          </a:xfrm>
          <a:prstGeom prst="rect">
            <a:avLst/>
          </a:prstGeom>
        </p:spPr>
      </p:pic>
      <p:sp>
        <p:nvSpPr>
          <p:cNvPr id="5" name="Text 1"/>
          <p:cNvSpPr/>
          <p:nvPr/>
        </p:nvSpPr>
        <p:spPr>
          <a:xfrm>
            <a:off x="2057400" y="6016752"/>
            <a:ext cx="8046720" cy="347472"/>
          </a:xfrm>
          <a:prstGeom prst="rect">
            <a:avLst/>
          </a:prstGeom>
          <a:noFill/>
          <a:ln/>
        </p:spPr>
        <p:txBody>
          <a:bodyPr wrap="square" lIns="381" tIns="381" rIns="381" bIns="381" rtlCol="0" anchor="t">
            <a:normAutofit/>
          </a:bodyPr>
          <a:lstStyle/>
          <a:p>
            <a:pPr marL="0" indent="0">
              <a:buNone/>
            </a:pPr>
            <a:r>
              <a:rPr lang="en-US" sz="1300" i="1" dirty="0">
                <a:solidFill>
                  <a:srgbClr val="5F6368"/>
                </a:solidFill>
                <a:latin typeface="Calibri" pitchFamily="34" charset="0"/>
                <a:ea typeface="Calibri" pitchFamily="34" charset="-122"/>
                <a:cs typeface="Calibri" pitchFamily="34" charset="-120"/>
              </a:rPr>
              <a:t>Slika 3.10. Model ekspertnog sistema (Doukidis, 1991)</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Rad jednostavnog ekspertnog sistema</a:t>
            </a:r>
            <a:endParaRPr lang="en-US" sz="2500" dirty="0"/>
          </a:p>
        </p:txBody>
      </p:sp>
      <p:sp>
        <p:nvSpPr>
          <p:cNvPr id="4" name="Text 1"/>
          <p:cNvSpPr/>
          <p:nvPr/>
        </p:nvSpPr>
        <p:spPr>
          <a:xfrm>
            <a:off x="841248" y="1152144"/>
            <a:ext cx="10561320" cy="71780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Korisnik zove ekspertni sistem preko korisničkog interfejsa. Ekspertni sistem uz pomoć „mehanizma” za zaključivanje upravlja pravilima u bazi znanja.</a:t>
            </a:r>
            <a:endParaRPr lang="en-US" sz="1800" dirty="0"/>
          </a:p>
        </p:txBody>
      </p:sp>
      <p:sp>
        <p:nvSpPr>
          <p:cNvPr id="5" name="Text 2"/>
          <p:cNvSpPr/>
          <p:nvPr/>
        </p:nvSpPr>
        <p:spPr>
          <a:xfrm>
            <a:off x="841248" y="1869948"/>
            <a:ext cx="10561320" cy="71780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Ukoliko su sistemu potrebne dodatne informacije, on će pitati korisnika preko interfejsa, a zatim sačuvati te informacije u radnoj memoriji.</a:t>
            </a:r>
            <a:endParaRPr lang="en-US" sz="1800" dirty="0"/>
          </a:p>
        </p:txBody>
      </p:sp>
      <p:sp>
        <p:nvSpPr>
          <p:cNvPr id="6" name="Text 3"/>
          <p:cNvSpPr/>
          <p:nvPr/>
        </p:nvSpPr>
        <p:spPr>
          <a:xfrm>
            <a:off x="841248" y="2587752"/>
            <a:ext cx="10561320" cy="71780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Svaki nov podatak koji se pojavi kao izlaz „mehanizma” za zaključivanje takođe se čuva u radnoj memoriji.</a:t>
            </a:r>
            <a:endParaRPr lang="en-US" sz="1800" dirty="0"/>
          </a:p>
        </p:txBody>
      </p:sp>
      <p:sp>
        <p:nvSpPr>
          <p:cNvPr id="7" name="Text 4"/>
          <p:cNvSpPr/>
          <p:nvPr/>
        </p:nvSpPr>
        <p:spPr>
          <a:xfrm>
            <a:off x="841248" y="3070098"/>
            <a:ext cx="10561320" cy="71780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Proces se nastavlja sve dok sistem ne obezbedi korisniku sve odgovore na njegova pitanja ili dok se ne iskoriste sva pravila.</a:t>
            </a:r>
            <a:endParaRPr 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Struktura ekspertnih sistema</a:t>
            </a:r>
            <a:endParaRPr lang="en-US" sz="2400" dirty="0"/>
          </a:p>
        </p:txBody>
      </p:sp>
      <p:pic>
        <p:nvPicPr>
          <p:cNvPr id="4" name="Image 1" descr="/mnt/data/cetvrta_extract/word/media/image2.png"/>
          <p:cNvPicPr>
            <a:picLocks noChangeAspect="1"/>
          </p:cNvPicPr>
          <p:nvPr/>
        </p:nvPicPr>
        <p:blipFill>
          <a:blip r:embed="rId4"/>
          <a:stretch>
            <a:fillRect/>
          </a:stretch>
        </p:blipFill>
        <p:spPr>
          <a:xfrm>
            <a:off x="2709333" y="1051559"/>
            <a:ext cx="6155767" cy="5263497"/>
          </a:xfrm>
          <a:prstGeom prst="rect">
            <a:avLst/>
          </a:prstGeom>
        </p:spPr>
      </p:pic>
      <p:sp>
        <p:nvSpPr>
          <p:cNvPr id="5" name="Text 1"/>
          <p:cNvSpPr/>
          <p:nvPr/>
        </p:nvSpPr>
        <p:spPr>
          <a:xfrm>
            <a:off x="1906693" y="6359652"/>
            <a:ext cx="8183880" cy="347472"/>
          </a:xfrm>
          <a:prstGeom prst="rect">
            <a:avLst/>
          </a:prstGeom>
          <a:noFill/>
          <a:ln/>
        </p:spPr>
        <p:txBody>
          <a:bodyPr wrap="square" lIns="381" tIns="381" rIns="381" bIns="381" rtlCol="0" anchor="t">
            <a:normAutofit/>
          </a:bodyPr>
          <a:lstStyle/>
          <a:p>
            <a:pPr marL="0" indent="0" algn="ctr">
              <a:buNone/>
            </a:pPr>
            <a:r>
              <a:rPr lang="en-US" sz="1300" i="1" dirty="0">
                <a:solidFill>
                  <a:srgbClr val="5F6368"/>
                </a:solidFill>
                <a:latin typeface="Calibri" pitchFamily="34" charset="0"/>
                <a:ea typeface="Calibri" pitchFamily="34" charset="-122"/>
                <a:cs typeface="Calibri" pitchFamily="34" charset="-120"/>
              </a:rPr>
              <a:t>Slika 3.11. Struktura ekspertnih sistema (Turban, Aronson, 1998)</a:t>
            </a:r>
            <a:endParaRPr lang="en-US" sz="1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Komponente funkcionisanja ekspertnih sistema</a:t>
            </a:r>
            <a:endParaRPr lang="en-US" sz="2500" dirty="0"/>
          </a:p>
        </p:txBody>
      </p:sp>
      <p:sp>
        <p:nvSpPr>
          <p:cNvPr id="4" name="Text 1"/>
          <p:cNvSpPr/>
          <p:nvPr/>
        </p:nvSpPr>
        <p:spPr>
          <a:xfrm>
            <a:off x="841248" y="1152144"/>
            <a:ext cx="10561320" cy="71780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Proces funkcionisanja ekspertnih sistema može se raščlaniti na sledećih pet komponenata (Roth, 1992):</a:t>
            </a:r>
            <a:endParaRPr lang="en-US" sz="1800" dirty="0"/>
          </a:p>
        </p:txBody>
      </p:sp>
      <p:sp>
        <p:nvSpPr>
          <p:cNvPr id="5" name="Text 2"/>
          <p:cNvSpPr/>
          <p:nvPr/>
        </p:nvSpPr>
        <p:spPr>
          <a:xfrm>
            <a:off x="841248" y="1607058"/>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akvizicija (sticanje) znanja;</a:t>
            </a:r>
            <a:endParaRPr lang="en-US" sz="1800" dirty="0"/>
          </a:p>
        </p:txBody>
      </p:sp>
      <p:sp>
        <p:nvSpPr>
          <p:cNvPr id="6" name="Text 3"/>
          <p:cNvSpPr/>
          <p:nvPr/>
        </p:nvSpPr>
        <p:spPr>
          <a:xfrm>
            <a:off x="841248" y="2016252"/>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reprezentacija (memorisanje) znanja;</a:t>
            </a:r>
            <a:endParaRPr lang="en-US" sz="1800" dirty="0"/>
          </a:p>
        </p:txBody>
      </p:sp>
      <p:sp>
        <p:nvSpPr>
          <p:cNvPr id="7" name="Text 4"/>
          <p:cNvSpPr/>
          <p:nvPr/>
        </p:nvSpPr>
        <p:spPr>
          <a:xfrm>
            <a:off x="841248" y="2425446"/>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obrada znanja (rešavanje problema);</a:t>
            </a:r>
            <a:endParaRPr lang="en-US" sz="1800" dirty="0"/>
          </a:p>
        </p:txBody>
      </p:sp>
      <p:sp>
        <p:nvSpPr>
          <p:cNvPr id="8" name="Text 5"/>
          <p:cNvSpPr/>
          <p:nvPr/>
        </p:nvSpPr>
        <p:spPr>
          <a:xfrm>
            <a:off x="841248" y="2834640"/>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komponente za objašnjenje (predstavljanje znanja);</a:t>
            </a:r>
            <a:endParaRPr lang="en-US" sz="1800" dirty="0"/>
          </a:p>
        </p:txBody>
      </p:sp>
      <p:sp>
        <p:nvSpPr>
          <p:cNvPr id="9" name="Text 6"/>
          <p:cNvSpPr/>
          <p:nvPr/>
        </p:nvSpPr>
        <p:spPr>
          <a:xfrm>
            <a:off x="841248" y="3243834"/>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interfejs (jedinica za dijalog).</a:t>
            </a:r>
            <a:endParaRPr lang="en-US" sz="1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Komponente funkcionisanja ES (objašnjenje)</a:t>
            </a:r>
            <a:endParaRPr lang="en-US" sz="2500" dirty="0"/>
          </a:p>
        </p:txBody>
      </p:sp>
      <p:sp>
        <p:nvSpPr>
          <p:cNvPr id="4" name="Text 1"/>
          <p:cNvSpPr/>
          <p:nvPr/>
        </p:nvSpPr>
        <p:spPr>
          <a:xfrm>
            <a:off x="841248" y="1152144"/>
            <a:ext cx="10561320" cy="938975"/>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Akvizicija znanja – jedan od najznačajnijih zadataka jer sistem putem dijaloga sa korisnikom mora primiti formalno ispravne i semantički adekvatne informacije. Od akvizicije znanja zavisi memorisanje znanja i kvalitet rada sistema.</a:t>
            </a:r>
            <a:endParaRPr lang="en-US" sz="1630" dirty="0"/>
          </a:p>
        </p:txBody>
      </p:sp>
      <p:sp>
        <p:nvSpPr>
          <p:cNvPr id="5" name="Text 2"/>
          <p:cNvSpPr/>
          <p:nvPr/>
        </p:nvSpPr>
        <p:spPr>
          <a:xfrm>
            <a:off x="815187" y="1907667"/>
            <a:ext cx="10561320" cy="659511"/>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Reprezentacija znanja – dugotrajan proces memorisanja programskih modula sastavljenih od činjenica, pravila i načina za rešavanje problema za određenu oblast.</a:t>
            </a:r>
            <a:endParaRPr lang="en-US" sz="1630" dirty="0"/>
          </a:p>
        </p:txBody>
      </p:sp>
      <p:sp>
        <p:nvSpPr>
          <p:cNvPr id="6" name="Text 3"/>
          <p:cNvSpPr/>
          <p:nvPr/>
        </p:nvSpPr>
        <p:spPr>
          <a:xfrm>
            <a:off x="841248" y="2604326"/>
            <a:ext cx="10561320" cy="659511"/>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Obrada znanja – izvršavanje programa radi dobijanja rešenja sa pratećim objašnjenjima putem logičkog procesa za rešavanje problema.</a:t>
            </a:r>
            <a:endParaRPr lang="en-US" sz="1630" dirty="0"/>
          </a:p>
        </p:txBody>
      </p:sp>
      <p:sp>
        <p:nvSpPr>
          <p:cNvPr id="7" name="Text 4"/>
          <p:cNvSpPr/>
          <p:nvPr/>
        </p:nvSpPr>
        <p:spPr>
          <a:xfrm>
            <a:off x="841248" y="3322701"/>
            <a:ext cx="10561320" cy="659511"/>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Komponente za objašnjenje – omogućavaju pregled unutrašnjih međuzavisnosti, aktivnih i neaktivnih pravila i razumevanje zaključka koji je dao ekspertni sistem.</a:t>
            </a:r>
            <a:endParaRPr lang="en-US" sz="1630" dirty="0"/>
          </a:p>
        </p:txBody>
      </p:sp>
      <p:sp>
        <p:nvSpPr>
          <p:cNvPr id="8" name="Text 5"/>
          <p:cNvSpPr/>
          <p:nvPr/>
        </p:nvSpPr>
        <p:spPr>
          <a:xfrm>
            <a:off x="841248" y="4069652"/>
            <a:ext cx="10561320" cy="938975"/>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Interfejs – omogućuje komunikaciju korisnika sa ekspertnim sistemom putem tastature i ekrana, ali su moguće i druge varijante direktne komunikacije putem slike, tona, mernih signala itd.</a:t>
            </a:r>
            <a:endParaRPr lang="en-US" sz="163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5.6. Predstavljanje znanja i mehanizmi zaključivanja</a:t>
            </a:r>
            <a:endParaRPr lang="en-US" sz="2500" dirty="0"/>
          </a:p>
        </p:txBody>
      </p:sp>
      <p:sp>
        <p:nvSpPr>
          <p:cNvPr id="4" name="Text 1"/>
          <p:cNvSpPr/>
          <p:nvPr/>
        </p:nvSpPr>
        <p:spPr>
          <a:xfrm>
            <a:off x="841248" y="1152144"/>
            <a:ext cx="10561320" cy="1005840"/>
          </a:xfrm>
          <a:prstGeom prst="rect">
            <a:avLst/>
          </a:prstGeom>
          <a:noFill/>
          <a:ln/>
        </p:spPr>
        <p:txBody>
          <a:bodyPr wrap="square" lIns="381" tIns="381" rIns="381" bIns="381" rtlCol="0" anchor="t">
            <a:normAutofit/>
          </a:bodyPr>
          <a:lstStyle/>
          <a:p>
            <a:pPr marL="0" indent="0">
              <a:buNone/>
            </a:pPr>
            <a:r>
              <a:rPr lang="en-US" sz="1760" dirty="0">
                <a:solidFill>
                  <a:srgbClr val="111111"/>
                </a:solidFill>
                <a:latin typeface="Calibri" pitchFamily="34" charset="0"/>
                <a:ea typeface="Calibri" pitchFamily="34" charset="-122"/>
                <a:cs typeface="Calibri" pitchFamily="34" charset="-120"/>
              </a:rPr>
              <a:t>Nakon komplikovanog procesa prenošenja znanja eksperata „na papir” i logičkog povezivanja činjenica postavlja se pitanje kako to znanje uobličiti u formu koja će biti funkcionalna za rad ekspertnog sistema.</a:t>
            </a:r>
            <a:endParaRPr lang="en-US" sz="1760" dirty="0"/>
          </a:p>
        </p:txBody>
      </p:sp>
      <p:sp>
        <p:nvSpPr>
          <p:cNvPr id="5" name="Text 2"/>
          <p:cNvSpPr/>
          <p:nvPr/>
        </p:nvSpPr>
        <p:spPr>
          <a:xfrm>
            <a:off x="841248" y="2157984"/>
            <a:ext cx="10561320" cy="1005840"/>
          </a:xfrm>
          <a:prstGeom prst="rect">
            <a:avLst/>
          </a:prstGeom>
          <a:noFill/>
          <a:ln/>
        </p:spPr>
        <p:txBody>
          <a:bodyPr wrap="square" lIns="381" tIns="381" rIns="381" bIns="381" rtlCol="0" anchor="t">
            <a:normAutofit/>
          </a:bodyPr>
          <a:lstStyle/>
          <a:p>
            <a:pPr marL="0" indent="0">
              <a:buNone/>
            </a:pPr>
            <a:r>
              <a:rPr lang="en-US" sz="1760" dirty="0">
                <a:solidFill>
                  <a:srgbClr val="111111"/>
                </a:solidFill>
                <a:latin typeface="Calibri" pitchFamily="34" charset="0"/>
                <a:ea typeface="Calibri" pitchFamily="34" charset="-122"/>
                <a:cs typeface="Calibri" pitchFamily="34" charset="-120"/>
              </a:rPr>
              <a:t>Jedan od načina za prevazilaženje ovog problema jeste korišćenje produkcionih pravila. Na primer: IF prevozno sredstvo ima dva točka THEN prevozno sredstvo nije automobil.</a:t>
            </a:r>
            <a:endParaRPr lang="en-US" sz="1760" dirty="0"/>
          </a:p>
        </p:txBody>
      </p:sp>
      <p:sp>
        <p:nvSpPr>
          <p:cNvPr id="6" name="Text 3"/>
          <p:cNvSpPr/>
          <p:nvPr/>
        </p:nvSpPr>
        <p:spPr>
          <a:xfrm>
            <a:off x="841248" y="3163824"/>
            <a:ext cx="10561320" cy="704088"/>
          </a:xfrm>
          <a:prstGeom prst="rect">
            <a:avLst/>
          </a:prstGeom>
          <a:noFill/>
          <a:ln/>
        </p:spPr>
        <p:txBody>
          <a:bodyPr wrap="square" lIns="381" tIns="381" rIns="381" bIns="381" rtlCol="0" anchor="t">
            <a:normAutofit/>
          </a:bodyPr>
          <a:lstStyle/>
          <a:p>
            <a:pPr marL="0" indent="0">
              <a:buNone/>
            </a:pPr>
            <a:r>
              <a:rPr lang="en-US" sz="1760" dirty="0">
                <a:solidFill>
                  <a:srgbClr val="111111"/>
                </a:solidFill>
                <a:latin typeface="Calibri" pitchFamily="34" charset="0"/>
                <a:ea typeface="Calibri" pitchFamily="34" charset="-122"/>
                <a:cs typeface="Calibri" pitchFamily="34" charset="-120"/>
              </a:rPr>
              <a:t>U formalnom obliku: </a:t>
            </a:r>
            <a:r>
              <a:rPr lang="en-US" sz="1760" b="1" dirty="0">
                <a:solidFill>
                  <a:srgbClr val="111111"/>
                </a:solidFill>
                <a:latin typeface="Calibri" pitchFamily="34" charset="0"/>
                <a:ea typeface="Calibri" pitchFamily="34" charset="-122"/>
                <a:cs typeface="Calibri" pitchFamily="34" charset="-120"/>
              </a:rPr>
              <a:t>IF (stanje u bazi znanja) THEN (akcija za ponovno pretraživanje baze znanja).</a:t>
            </a:r>
            <a:endParaRPr lang="en-US" sz="1760" b="1" dirty="0"/>
          </a:p>
        </p:txBody>
      </p:sp>
      <p:sp>
        <p:nvSpPr>
          <p:cNvPr id="7" name="Text 4"/>
          <p:cNvSpPr/>
          <p:nvPr/>
        </p:nvSpPr>
        <p:spPr>
          <a:xfrm>
            <a:off x="841248" y="3867912"/>
            <a:ext cx="10561320" cy="1005840"/>
          </a:xfrm>
          <a:prstGeom prst="rect">
            <a:avLst/>
          </a:prstGeom>
          <a:noFill/>
          <a:ln/>
        </p:spPr>
        <p:txBody>
          <a:bodyPr wrap="square" lIns="381" tIns="381" rIns="381" bIns="381" rtlCol="0" anchor="t">
            <a:normAutofit/>
          </a:bodyPr>
          <a:lstStyle/>
          <a:p>
            <a:pPr marL="0" indent="0">
              <a:buNone/>
            </a:pPr>
            <a:r>
              <a:rPr lang="en-US" sz="1760" dirty="0">
                <a:solidFill>
                  <a:srgbClr val="111111"/>
                </a:solidFill>
                <a:latin typeface="Calibri" pitchFamily="34" charset="0"/>
                <a:ea typeface="Calibri" pitchFamily="34" charset="-122"/>
                <a:cs typeface="Calibri" pitchFamily="34" charset="-120"/>
              </a:rPr>
              <a:t>Produkciona pravila mogu imati više stanja i više akcija. Ekspertni sistem može imati više stotina produkcionih pravila, što usložnjava proces projektovanja logičkog povezivanja pravila u bazi znanja.</a:t>
            </a:r>
            <a:endParaRPr lang="en-US" sz="176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Mehanizmi zaključivanja</a:t>
            </a:r>
            <a:endParaRPr lang="en-US" sz="2500" dirty="0"/>
          </a:p>
        </p:txBody>
      </p:sp>
      <p:sp>
        <p:nvSpPr>
          <p:cNvPr id="4" name="Text 1"/>
          <p:cNvSpPr/>
          <p:nvPr/>
        </p:nvSpPr>
        <p:spPr>
          <a:xfrm>
            <a:off x="841248" y="1152144"/>
            <a:ext cx="10561320" cy="71780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Kontrolna struktura određuje koje će pravilo biti sledeće upotrebljeno. Ona često poziva „mašinu za zaključivanje”.</a:t>
            </a:r>
            <a:endParaRPr lang="en-US" sz="1800" dirty="0"/>
          </a:p>
        </p:txBody>
      </p:sp>
      <p:sp>
        <p:nvSpPr>
          <p:cNvPr id="5" name="Text 2"/>
          <p:cNvSpPr/>
          <p:nvPr/>
        </p:nvSpPr>
        <p:spPr>
          <a:xfrm>
            <a:off x="841248" y="1869948"/>
            <a:ext cx="10561320" cy="1016127"/>
          </a:xfrm>
          <a:prstGeom prst="rect">
            <a:avLst/>
          </a:prstGeom>
          <a:noFill/>
          <a:ln/>
        </p:spPr>
        <p:txBody>
          <a:bodyPr wrap="square" lIns="381" tIns="381" rIns="381" bIns="381" rtlCol="0" anchor="t">
            <a:normAutofit/>
          </a:bodyPr>
          <a:lstStyle/>
          <a:p>
            <a:pPr marL="0" indent="0">
              <a:buNone/>
            </a:pPr>
            <a:r>
              <a:rPr lang="en-US" sz="1780" dirty="0">
                <a:solidFill>
                  <a:srgbClr val="111111"/>
                </a:solidFill>
                <a:latin typeface="Calibri" pitchFamily="34" charset="0"/>
                <a:ea typeface="Calibri" pitchFamily="34" charset="-122"/>
                <a:cs typeface="Calibri" pitchFamily="34" charset="-120"/>
              </a:rPr>
              <a:t>Na bazi informacija koje dobije od korisnika, „mašina za zaključivanje” vrši selekciju i testiranje pojedinih pravila i u bazi znanja traži odgovarajući savet ili odluku.</a:t>
            </a:r>
            <a:endParaRPr lang="en-US" sz="1780" dirty="0"/>
          </a:p>
        </p:txBody>
      </p:sp>
      <p:sp>
        <p:nvSpPr>
          <p:cNvPr id="6" name="Text 3"/>
          <p:cNvSpPr/>
          <p:nvPr/>
        </p:nvSpPr>
        <p:spPr>
          <a:xfrm>
            <a:off x="841248" y="2530602"/>
            <a:ext cx="10561320" cy="710946"/>
          </a:xfrm>
          <a:prstGeom prst="rect">
            <a:avLst/>
          </a:prstGeom>
          <a:noFill/>
          <a:ln/>
        </p:spPr>
        <p:txBody>
          <a:bodyPr wrap="square" lIns="381" tIns="381" rIns="381" bIns="381" rtlCol="0" anchor="t">
            <a:normAutofit/>
          </a:bodyPr>
          <a:lstStyle/>
          <a:p>
            <a:pPr marL="0" indent="0">
              <a:buNone/>
            </a:pPr>
            <a:r>
              <a:rPr lang="en-US" sz="1780" dirty="0">
                <a:solidFill>
                  <a:srgbClr val="111111"/>
                </a:solidFill>
                <a:latin typeface="Calibri" pitchFamily="34" charset="0"/>
                <a:ea typeface="Calibri" pitchFamily="34" charset="-122"/>
                <a:cs typeface="Calibri" pitchFamily="34" charset="-120"/>
              </a:rPr>
              <a:t>To se obično postiže pomoću olančavanja unapred, što znači da se sledi put od poznatih činjenica do krajnjeg zaključka.</a:t>
            </a:r>
            <a:endParaRPr lang="en-US" sz="1780" dirty="0"/>
          </a:p>
        </p:txBody>
      </p:sp>
      <p:pic>
        <p:nvPicPr>
          <p:cNvPr id="7" name="Image 1" descr="/mnt/data/cetvrta_extract/word/media/image3.png">
            <a:extLst>
              <a:ext uri="{FF2B5EF4-FFF2-40B4-BE49-F238E27FC236}">
                <a16:creationId xmlns:a16="http://schemas.microsoft.com/office/drawing/2014/main" id="{CE491DBE-3B77-47F3-A773-8499EEE7CEA2}"/>
              </a:ext>
            </a:extLst>
          </p:cNvPr>
          <p:cNvPicPr>
            <a:picLocks noChangeAspect="1"/>
          </p:cNvPicPr>
          <p:nvPr/>
        </p:nvPicPr>
        <p:blipFill>
          <a:blip r:embed="rId4"/>
          <a:stretch>
            <a:fillRect/>
          </a:stretch>
        </p:blipFill>
        <p:spPr>
          <a:xfrm>
            <a:off x="2476474" y="2956808"/>
            <a:ext cx="5930926" cy="3660400"/>
          </a:xfrm>
          <a:prstGeom prst="rect">
            <a:avLst/>
          </a:prstGeom>
        </p:spPr>
      </p:pic>
      <p:sp>
        <p:nvSpPr>
          <p:cNvPr id="8" name="Text 1">
            <a:extLst>
              <a:ext uri="{FF2B5EF4-FFF2-40B4-BE49-F238E27FC236}">
                <a16:creationId xmlns:a16="http://schemas.microsoft.com/office/drawing/2014/main" id="{E66E92C5-C7EA-4603-BB93-51E85028D98E}"/>
              </a:ext>
            </a:extLst>
          </p:cNvPr>
          <p:cNvSpPr/>
          <p:nvPr/>
        </p:nvSpPr>
        <p:spPr>
          <a:xfrm>
            <a:off x="3659294" y="6630924"/>
            <a:ext cx="9235440" cy="347472"/>
          </a:xfrm>
          <a:prstGeom prst="rect">
            <a:avLst/>
          </a:prstGeom>
          <a:noFill/>
          <a:ln/>
        </p:spPr>
        <p:txBody>
          <a:bodyPr wrap="square" lIns="381" tIns="381" rIns="381" bIns="381" rtlCol="0" anchor="t">
            <a:normAutofit/>
          </a:bodyPr>
          <a:lstStyle/>
          <a:p>
            <a:pPr marL="0" indent="0">
              <a:buNone/>
            </a:pPr>
            <a:r>
              <a:rPr lang="en-US" sz="1300" i="1" dirty="0">
                <a:solidFill>
                  <a:srgbClr val="5F6368"/>
                </a:solidFill>
                <a:latin typeface="Calibri" pitchFamily="34" charset="0"/>
                <a:ea typeface="Calibri" pitchFamily="34" charset="-122"/>
                <a:cs typeface="Calibri" pitchFamily="34" charset="-120"/>
              </a:rPr>
              <a:t>Slika 3.12. Proces zaključivanja ekspertnog sistema</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5. Ekspertni sistemi (Expert Systems – ES)</a:t>
            </a:r>
            <a:endParaRPr lang="en-US" sz="2500" dirty="0"/>
          </a:p>
        </p:txBody>
      </p:sp>
      <p:sp>
        <p:nvSpPr>
          <p:cNvPr id="4" name="Text 1"/>
          <p:cNvSpPr/>
          <p:nvPr/>
        </p:nvSpPr>
        <p:spPr>
          <a:xfrm>
            <a:off x="841248" y="1152144"/>
            <a:ext cx="10561320" cy="1036701"/>
          </a:xfrm>
          <a:prstGeom prst="rect">
            <a:avLst/>
          </a:prstGeom>
          <a:noFill/>
          <a:ln/>
        </p:spPr>
        <p:txBody>
          <a:bodyPr wrap="square" lIns="381" tIns="381" rIns="381" bIns="381" rtlCol="0" anchor="t">
            <a:normAutofit/>
          </a:bodyPr>
          <a:lstStyle/>
          <a:p>
            <a:pPr marL="0" indent="0">
              <a:buNone/>
            </a:pPr>
            <a:r>
              <a:rPr lang="en-US" sz="1820" dirty="0">
                <a:solidFill>
                  <a:srgbClr val="111111"/>
                </a:solidFill>
                <a:latin typeface="Calibri" pitchFamily="34" charset="0"/>
                <a:ea typeface="Calibri" pitchFamily="34" charset="-122"/>
                <a:cs typeface="Calibri" pitchFamily="34" charset="-120"/>
              </a:rPr>
              <a:t>Pojavom ekspertnih sistema znatno je olakšan rad na onim mestima odlučivanja gde se donose veoma složene ili veoma značajne odluke, tj. svuda gde se ne sme dozvoliti donošenje pogrešne odluke iz razloga nemogućnosti saniranja posledica.</a:t>
            </a:r>
            <a:endParaRPr lang="en-US" sz="1820" dirty="0"/>
          </a:p>
        </p:txBody>
      </p:sp>
      <p:sp>
        <p:nvSpPr>
          <p:cNvPr id="5" name="Text 2"/>
          <p:cNvSpPr/>
          <p:nvPr/>
        </p:nvSpPr>
        <p:spPr>
          <a:xfrm>
            <a:off x="841248" y="2188845"/>
            <a:ext cx="10561320" cy="724662"/>
          </a:xfrm>
          <a:prstGeom prst="rect">
            <a:avLst/>
          </a:prstGeom>
          <a:noFill/>
          <a:ln/>
        </p:spPr>
        <p:txBody>
          <a:bodyPr wrap="square" lIns="381" tIns="381" rIns="381" bIns="381" rtlCol="0" anchor="t">
            <a:normAutofit/>
          </a:bodyPr>
          <a:lstStyle/>
          <a:p>
            <a:pPr marL="0" indent="0">
              <a:buNone/>
            </a:pPr>
            <a:r>
              <a:rPr lang="en-US" sz="1820" dirty="0">
                <a:solidFill>
                  <a:srgbClr val="111111"/>
                </a:solidFill>
                <a:latin typeface="Calibri" pitchFamily="34" charset="0"/>
                <a:ea typeface="Calibri" pitchFamily="34" charset="-122"/>
                <a:cs typeface="Calibri" pitchFamily="34" charset="-120"/>
              </a:rPr>
              <a:t>Upravo na taj način može se objasniti eksplozivan razvoj i široka primena ekspertnih sistema.</a:t>
            </a:r>
            <a:endParaRPr lang="en-US" sz="1820" dirty="0"/>
          </a:p>
        </p:txBody>
      </p:sp>
      <p:sp>
        <p:nvSpPr>
          <p:cNvPr id="6" name="Text 3"/>
          <p:cNvSpPr/>
          <p:nvPr/>
        </p:nvSpPr>
        <p:spPr>
          <a:xfrm>
            <a:off x="841248" y="2616729"/>
            <a:ext cx="10561320" cy="724662"/>
          </a:xfrm>
          <a:prstGeom prst="rect">
            <a:avLst/>
          </a:prstGeom>
          <a:noFill/>
          <a:ln/>
        </p:spPr>
        <p:txBody>
          <a:bodyPr wrap="square" lIns="381" tIns="381" rIns="381" bIns="381" rtlCol="0" anchor="t">
            <a:normAutofit/>
          </a:bodyPr>
          <a:lstStyle/>
          <a:p>
            <a:pPr marL="0" indent="0">
              <a:buNone/>
            </a:pPr>
            <a:r>
              <a:rPr lang="en-US" sz="1820" dirty="0">
                <a:solidFill>
                  <a:srgbClr val="111111"/>
                </a:solidFill>
                <a:latin typeface="Calibri" pitchFamily="34" charset="0"/>
                <a:ea typeface="Calibri" pitchFamily="34" charset="-122"/>
                <a:cs typeface="Calibri" pitchFamily="34" charset="-120"/>
              </a:rPr>
              <a:t>Ekspertni sistemi deluju poput tima eksperata iz određene oblasti sa tom razlikom što trajno čuvaju podatke uz svakodnevno proširivanje svoje baze znanja.</a:t>
            </a:r>
            <a:endParaRPr lang="en-US" sz="182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Olančavanje unazad i organizovanje pravila</a:t>
            </a:r>
            <a:endParaRPr lang="en-US" sz="2500" dirty="0"/>
          </a:p>
        </p:txBody>
      </p:sp>
      <p:sp>
        <p:nvSpPr>
          <p:cNvPr id="4" name="Text 1"/>
          <p:cNvSpPr/>
          <p:nvPr/>
        </p:nvSpPr>
        <p:spPr>
          <a:xfrm>
            <a:off x="841248" y="1152144"/>
            <a:ext cx="10561320" cy="707517"/>
          </a:xfrm>
          <a:prstGeom prst="rect">
            <a:avLst/>
          </a:prstGeom>
          <a:noFill/>
          <a:ln/>
        </p:spPr>
        <p:txBody>
          <a:bodyPr wrap="square" lIns="381" tIns="381" rIns="381" bIns="381" rtlCol="0" anchor="t">
            <a:normAutofit/>
          </a:bodyPr>
          <a:lstStyle/>
          <a:p>
            <a:pPr marL="0" indent="0">
              <a:buNone/>
            </a:pPr>
            <a:r>
              <a:rPr lang="en-US" sz="1770" dirty="0">
                <a:solidFill>
                  <a:srgbClr val="111111"/>
                </a:solidFill>
                <a:latin typeface="Calibri" pitchFamily="34" charset="0"/>
                <a:ea typeface="Calibri" pitchFamily="34" charset="-122"/>
                <a:cs typeface="Calibri" pitchFamily="34" charset="-120"/>
              </a:rPr>
              <a:t>Olančavanje unazad uključuje biranje hipotetičkih zaključaka i testiranje da se uporedi da li će se potrebno pravilo u skladu sa zaključkom ispostaviti kao tačno.</a:t>
            </a:r>
            <a:endParaRPr lang="en-US" sz="1770" dirty="0"/>
          </a:p>
        </p:txBody>
      </p:sp>
      <p:sp>
        <p:nvSpPr>
          <p:cNvPr id="5" name="Text 2"/>
          <p:cNvSpPr/>
          <p:nvPr/>
        </p:nvSpPr>
        <p:spPr>
          <a:xfrm>
            <a:off x="841248" y="1859661"/>
            <a:ext cx="10561320" cy="1010984"/>
          </a:xfrm>
          <a:prstGeom prst="rect">
            <a:avLst/>
          </a:prstGeom>
          <a:noFill/>
          <a:ln/>
        </p:spPr>
        <p:txBody>
          <a:bodyPr wrap="square" lIns="381" tIns="381" rIns="381" bIns="381" rtlCol="0" anchor="t">
            <a:normAutofit/>
          </a:bodyPr>
          <a:lstStyle/>
          <a:p>
            <a:pPr marL="0" indent="0">
              <a:buNone/>
            </a:pPr>
            <a:r>
              <a:rPr lang="en-US" sz="1770" dirty="0">
                <a:solidFill>
                  <a:srgbClr val="111111"/>
                </a:solidFill>
                <a:latin typeface="Calibri" pitchFamily="34" charset="0"/>
                <a:ea typeface="Calibri" pitchFamily="34" charset="-122"/>
                <a:cs typeface="Calibri" pitchFamily="34" charset="-120"/>
              </a:rPr>
              <a:t>U ovom slučaju pravila eksperata često u sebi sadrže određen stepen neizvesnosti. Na primer: IF kola neće da upale THEN razlog može biti nedostatak goriva ili može biti...</a:t>
            </a:r>
            <a:endParaRPr lang="en-US" sz="1770" dirty="0"/>
          </a:p>
        </p:txBody>
      </p:sp>
      <p:sp>
        <p:nvSpPr>
          <p:cNvPr id="6" name="Text 3"/>
          <p:cNvSpPr/>
          <p:nvPr/>
        </p:nvSpPr>
        <p:spPr>
          <a:xfrm>
            <a:off x="841248" y="2870645"/>
            <a:ext cx="10561320" cy="707517"/>
          </a:xfrm>
          <a:prstGeom prst="rect">
            <a:avLst/>
          </a:prstGeom>
          <a:noFill/>
          <a:ln/>
        </p:spPr>
        <p:txBody>
          <a:bodyPr wrap="square" lIns="381" tIns="381" rIns="381" bIns="381" rtlCol="0" anchor="t">
            <a:normAutofit/>
          </a:bodyPr>
          <a:lstStyle/>
          <a:p>
            <a:pPr marL="0" indent="0">
              <a:buNone/>
            </a:pPr>
            <a:r>
              <a:rPr lang="en-US" sz="1770" dirty="0">
                <a:solidFill>
                  <a:srgbClr val="111111"/>
                </a:solidFill>
                <a:latin typeface="Calibri" pitchFamily="34" charset="0"/>
                <a:ea typeface="Calibri" pitchFamily="34" charset="-122"/>
                <a:cs typeface="Calibri" pitchFamily="34" charset="-120"/>
              </a:rPr>
              <a:t>Većina eksperata toleriše neizvesnost koja uključuje neku vrstu verovatnoće, kao što je merenje vrednosti ili vaganje protivurečnih činjenica.</a:t>
            </a:r>
            <a:endParaRPr lang="en-US" sz="1770" dirty="0"/>
          </a:p>
        </p:txBody>
      </p:sp>
      <p:sp>
        <p:nvSpPr>
          <p:cNvPr id="7" name="Text 4"/>
          <p:cNvSpPr/>
          <p:nvPr/>
        </p:nvSpPr>
        <p:spPr>
          <a:xfrm>
            <a:off x="841248" y="3578162"/>
            <a:ext cx="10561320" cy="1010984"/>
          </a:xfrm>
          <a:prstGeom prst="rect">
            <a:avLst/>
          </a:prstGeom>
          <a:noFill/>
          <a:ln/>
        </p:spPr>
        <p:txBody>
          <a:bodyPr wrap="square" lIns="381" tIns="381" rIns="381" bIns="381" rtlCol="0" anchor="t">
            <a:normAutofit/>
          </a:bodyPr>
          <a:lstStyle/>
          <a:p>
            <a:pPr marL="0" indent="0">
              <a:buNone/>
            </a:pPr>
            <a:r>
              <a:rPr lang="en-US" sz="1770" dirty="0">
                <a:solidFill>
                  <a:srgbClr val="111111"/>
                </a:solidFill>
                <a:latin typeface="Calibri" pitchFamily="34" charset="0"/>
                <a:ea typeface="Calibri" pitchFamily="34" charset="-122"/>
                <a:cs typeface="Calibri" pitchFamily="34" charset="-120"/>
              </a:rPr>
              <a:t>Moguća su dva načina organizovanja ovih sistema: pomoću mreže pravila ili pomoću stabla odluke, gde se kod stabla odluke polazi od jednog pravila pa se putem grananja dolazi do krajnjeg zaključka.</a:t>
            </a:r>
            <a:endParaRPr lang="en-US" sz="177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Stablo odluke</a:t>
            </a:r>
            <a:endParaRPr lang="en-US" sz="2400" dirty="0"/>
          </a:p>
        </p:txBody>
      </p:sp>
      <p:pic>
        <p:nvPicPr>
          <p:cNvPr id="4" name="Image 1" descr="/mnt/data/cetvrta_extract/word/media/image4.png"/>
          <p:cNvPicPr>
            <a:picLocks noChangeAspect="1"/>
          </p:cNvPicPr>
          <p:nvPr/>
        </p:nvPicPr>
        <p:blipFill>
          <a:blip r:embed="rId4"/>
          <a:stretch>
            <a:fillRect/>
          </a:stretch>
        </p:blipFill>
        <p:spPr>
          <a:xfrm>
            <a:off x="841248" y="1890218"/>
            <a:ext cx="5212080" cy="3415893"/>
          </a:xfrm>
          <a:prstGeom prst="rect">
            <a:avLst/>
          </a:prstGeom>
        </p:spPr>
      </p:pic>
      <p:sp>
        <p:nvSpPr>
          <p:cNvPr id="5" name="Text 1"/>
          <p:cNvSpPr/>
          <p:nvPr/>
        </p:nvSpPr>
        <p:spPr>
          <a:xfrm>
            <a:off x="841248" y="6227064"/>
            <a:ext cx="5212080" cy="347472"/>
          </a:xfrm>
          <a:prstGeom prst="rect">
            <a:avLst/>
          </a:prstGeom>
          <a:noFill/>
          <a:ln/>
        </p:spPr>
        <p:txBody>
          <a:bodyPr wrap="square" lIns="381" tIns="381" rIns="381" bIns="381" rtlCol="0" anchor="t">
            <a:normAutofit/>
          </a:bodyPr>
          <a:lstStyle/>
          <a:p>
            <a:pPr marL="0" indent="0" algn="ctr">
              <a:buNone/>
            </a:pPr>
            <a:r>
              <a:rPr lang="en-US" sz="1250" i="1" dirty="0">
                <a:solidFill>
                  <a:srgbClr val="5F6368"/>
                </a:solidFill>
                <a:latin typeface="Calibri" pitchFamily="34" charset="0"/>
                <a:ea typeface="Calibri" pitchFamily="34" charset="-122"/>
                <a:cs typeface="Calibri" pitchFamily="34" charset="-120"/>
              </a:rPr>
              <a:t>Slika 3.13. Stablo odluke – primer 1</a:t>
            </a:r>
            <a:endParaRPr lang="en-US" sz="1250" dirty="0"/>
          </a:p>
        </p:txBody>
      </p:sp>
      <p:pic>
        <p:nvPicPr>
          <p:cNvPr id="6" name="Image 2" descr="/mnt/data/cetvrta_extract/word/media/image5.png"/>
          <p:cNvPicPr>
            <a:picLocks noChangeAspect="1"/>
          </p:cNvPicPr>
          <p:nvPr/>
        </p:nvPicPr>
        <p:blipFill>
          <a:blip r:embed="rId5"/>
          <a:stretch>
            <a:fillRect/>
          </a:stretch>
        </p:blipFill>
        <p:spPr>
          <a:xfrm>
            <a:off x="6400800" y="1854729"/>
            <a:ext cx="5212080" cy="3486869"/>
          </a:xfrm>
          <a:prstGeom prst="rect">
            <a:avLst/>
          </a:prstGeom>
        </p:spPr>
      </p:pic>
      <p:sp>
        <p:nvSpPr>
          <p:cNvPr id="7" name="Text 2"/>
          <p:cNvSpPr/>
          <p:nvPr/>
        </p:nvSpPr>
        <p:spPr>
          <a:xfrm>
            <a:off x="6400800" y="6227064"/>
            <a:ext cx="5212080" cy="347472"/>
          </a:xfrm>
          <a:prstGeom prst="rect">
            <a:avLst/>
          </a:prstGeom>
          <a:noFill/>
          <a:ln/>
        </p:spPr>
        <p:txBody>
          <a:bodyPr wrap="square" lIns="381" tIns="381" rIns="381" bIns="381" rtlCol="0" anchor="t">
            <a:normAutofit/>
          </a:bodyPr>
          <a:lstStyle/>
          <a:p>
            <a:pPr marL="0" indent="0" algn="ctr">
              <a:buNone/>
            </a:pPr>
            <a:r>
              <a:rPr lang="en-US" sz="1250" i="1" dirty="0">
                <a:solidFill>
                  <a:srgbClr val="5F6368"/>
                </a:solidFill>
                <a:latin typeface="Calibri" pitchFamily="34" charset="0"/>
                <a:ea typeface="Calibri" pitchFamily="34" charset="-122"/>
                <a:cs typeface="Calibri" pitchFamily="34" charset="-120"/>
              </a:rPr>
              <a:t>Slika 3.13</a:t>
            </a:r>
            <a:r>
              <a:rPr lang="en-US" sz="1250" i="1">
                <a:solidFill>
                  <a:srgbClr val="5F6368"/>
                </a:solidFill>
                <a:latin typeface="Calibri" pitchFamily="34" charset="0"/>
                <a:ea typeface="Calibri" pitchFamily="34" charset="-122"/>
                <a:cs typeface="Calibri" pitchFamily="34" charset="-120"/>
              </a:rPr>
              <a:t>. </a:t>
            </a:r>
            <a:r>
              <a:rPr lang="sr-Latn-RS" sz="1250" i="1">
                <a:solidFill>
                  <a:srgbClr val="5F6368"/>
                </a:solidFill>
                <a:latin typeface="Calibri" pitchFamily="34" charset="0"/>
                <a:ea typeface="Calibri" pitchFamily="34" charset="-122"/>
                <a:cs typeface="Calibri" pitchFamily="34" charset="-120"/>
              </a:rPr>
              <a:t>Mreza odlučivanja</a:t>
            </a:r>
            <a:r>
              <a:rPr lang="en-US" sz="1250" i="1">
                <a:solidFill>
                  <a:srgbClr val="5F6368"/>
                </a:solidFill>
                <a:latin typeface="Calibri" pitchFamily="34" charset="0"/>
                <a:ea typeface="Calibri" pitchFamily="34" charset="-122"/>
                <a:cs typeface="Calibri" pitchFamily="34" charset="-120"/>
              </a:rPr>
              <a:t> </a:t>
            </a:r>
            <a:r>
              <a:rPr lang="en-US" sz="1250" i="1" dirty="0">
                <a:solidFill>
                  <a:srgbClr val="5F6368"/>
                </a:solidFill>
                <a:latin typeface="Calibri" pitchFamily="34" charset="0"/>
                <a:ea typeface="Calibri" pitchFamily="34" charset="-122"/>
                <a:cs typeface="Calibri" pitchFamily="34" charset="-120"/>
              </a:rPr>
              <a:t>– primer 2</a:t>
            </a:r>
            <a:endParaRPr lang="en-US" sz="12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Drugi načini predstavljanja znanja</a:t>
            </a:r>
            <a:endParaRPr lang="en-US" sz="2500" dirty="0"/>
          </a:p>
        </p:txBody>
      </p:sp>
      <p:sp>
        <p:nvSpPr>
          <p:cNvPr id="4" name="Text 1"/>
          <p:cNvSpPr/>
          <p:nvPr/>
        </p:nvSpPr>
        <p:spPr>
          <a:xfrm>
            <a:off x="841248" y="1152144"/>
            <a:ext cx="10561320" cy="717804"/>
          </a:xfrm>
          <a:prstGeom prst="rect">
            <a:avLst/>
          </a:prstGeom>
          <a:noFill/>
          <a:ln/>
        </p:spPr>
        <p:txBody>
          <a:bodyPr wrap="square" lIns="381" tIns="381" rIns="381" bIns="381" rtlCol="0" anchor="t">
            <a:noAutofit/>
          </a:bodyPr>
          <a:lstStyle/>
          <a:p>
            <a:pPr marL="0" indent="0">
              <a:buNone/>
            </a:pPr>
            <a:r>
              <a:rPr lang="en-US" sz="2000" dirty="0">
                <a:solidFill>
                  <a:srgbClr val="111111"/>
                </a:solidFill>
                <a:latin typeface="Calibri" pitchFamily="34" charset="0"/>
                <a:ea typeface="Calibri" pitchFamily="34" charset="-122"/>
                <a:cs typeface="Calibri" pitchFamily="34" charset="-120"/>
              </a:rPr>
              <a:t>Postoje i drugi načini predstavljanja znanja</a:t>
            </a:r>
            <a:r>
              <a:rPr lang="en-US" sz="2000">
                <a:solidFill>
                  <a:srgbClr val="111111"/>
                </a:solidFill>
                <a:latin typeface="Calibri" pitchFamily="34" charset="0"/>
                <a:ea typeface="Calibri" pitchFamily="34" charset="-122"/>
                <a:cs typeface="Calibri" pitchFamily="34" charset="-120"/>
              </a:rPr>
              <a:t>: </a:t>
            </a:r>
            <a:endParaRPr lang="sr-Latn-RS" sz="2000">
              <a:solidFill>
                <a:srgbClr val="111111"/>
              </a:solidFill>
              <a:latin typeface="Calibri" pitchFamily="34" charset="0"/>
              <a:ea typeface="Calibri" pitchFamily="34" charset="-122"/>
              <a:cs typeface="Calibri" pitchFamily="34" charset="-120"/>
            </a:endParaRPr>
          </a:p>
          <a:p>
            <a:pPr marL="342900" indent="-342900">
              <a:buFont typeface="Arial" panose="020B0604020202020204" pitchFamily="34" charset="0"/>
              <a:buChar char="•"/>
            </a:pPr>
            <a:r>
              <a:rPr lang="en-US" sz="2000">
                <a:solidFill>
                  <a:srgbClr val="111111"/>
                </a:solidFill>
                <a:latin typeface="Calibri" pitchFamily="34" charset="0"/>
                <a:ea typeface="Calibri" pitchFamily="34" charset="-122"/>
                <a:cs typeface="Calibri" pitchFamily="34" charset="-120"/>
              </a:rPr>
              <a:t>semantičke </a:t>
            </a:r>
            <a:r>
              <a:rPr lang="en-US" sz="2000" dirty="0">
                <a:solidFill>
                  <a:srgbClr val="111111"/>
                </a:solidFill>
                <a:latin typeface="Calibri" pitchFamily="34" charset="0"/>
                <a:ea typeface="Calibri" pitchFamily="34" charset="-122"/>
                <a:cs typeface="Calibri" pitchFamily="34" charset="-120"/>
              </a:rPr>
              <a:t>mreže</a:t>
            </a:r>
            <a:r>
              <a:rPr lang="en-US" sz="2000">
                <a:solidFill>
                  <a:srgbClr val="111111"/>
                </a:solidFill>
                <a:latin typeface="Calibri" pitchFamily="34" charset="0"/>
                <a:ea typeface="Calibri" pitchFamily="34" charset="-122"/>
                <a:cs typeface="Calibri" pitchFamily="34" charset="-120"/>
              </a:rPr>
              <a:t>, </a:t>
            </a:r>
            <a:endParaRPr lang="sr-Latn-RS" sz="2000">
              <a:solidFill>
                <a:srgbClr val="111111"/>
              </a:solidFill>
              <a:latin typeface="Calibri" pitchFamily="34" charset="0"/>
              <a:ea typeface="Calibri" pitchFamily="34" charset="-122"/>
              <a:cs typeface="Calibri" pitchFamily="34" charset="-120"/>
            </a:endParaRPr>
          </a:p>
          <a:p>
            <a:pPr marL="342900" indent="-342900">
              <a:buFont typeface="Arial" panose="020B0604020202020204" pitchFamily="34" charset="0"/>
              <a:buChar char="•"/>
            </a:pPr>
            <a:r>
              <a:rPr lang="en-US" sz="2000">
                <a:solidFill>
                  <a:srgbClr val="111111"/>
                </a:solidFill>
                <a:latin typeface="Calibri" pitchFamily="34" charset="0"/>
                <a:ea typeface="Calibri" pitchFamily="34" charset="-122"/>
                <a:cs typeface="Calibri" pitchFamily="34" charset="-120"/>
              </a:rPr>
              <a:t>trojke </a:t>
            </a:r>
            <a:r>
              <a:rPr lang="en-US" sz="2000" dirty="0">
                <a:solidFill>
                  <a:srgbClr val="111111"/>
                </a:solidFill>
                <a:latin typeface="Calibri" pitchFamily="34" charset="0"/>
                <a:ea typeface="Calibri" pitchFamily="34" charset="-122"/>
                <a:cs typeface="Calibri" pitchFamily="34" charset="-120"/>
              </a:rPr>
              <a:t>objekat – atribut – vrednost </a:t>
            </a:r>
            <a:r>
              <a:rPr lang="en-US" sz="2000">
                <a:solidFill>
                  <a:srgbClr val="111111"/>
                </a:solidFill>
                <a:latin typeface="Calibri" pitchFamily="34" charset="0"/>
                <a:ea typeface="Calibri" pitchFamily="34" charset="-122"/>
                <a:cs typeface="Calibri" pitchFamily="34" charset="-120"/>
              </a:rPr>
              <a:t>i </a:t>
            </a:r>
            <a:endParaRPr lang="sr-Latn-RS" sz="2000">
              <a:solidFill>
                <a:srgbClr val="111111"/>
              </a:solidFill>
              <a:latin typeface="Calibri" pitchFamily="34" charset="0"/>
              <a:ea typeface="Calibri" pitchFamily="34" charset="-122"/>
              <a:cs typeface="Calibri" pitchFamily="34" charset="-120"/>
            </a:endParaRPr>
          </a:p>
          <a:p>
            <a:pPr marL="342900" indent="-342900">
              <a:buFont typeface="Arial" panose="020B0604020202020204" pitchFamily="34" charset="0"/>
              <a:buChar char="•"/>
            </a:pPr>
            <a:r>
              <a:rPr lang="en-US" sz="2000">
                <a:solidFill>
                  <a:srgbClr val="111111"/>
                </a:solidFill>
                <a:latin typeface="Calibri" pitchFamily="34" charset="0"/>
                <a:ea typeface="Calibri" pitchFamily="34" charset="-122"/>
                <a:cs typeface="Calibri" pitchFamily="34" charset="-120"/>
              </a:rPr>
              <a:t>predikatska </a:t>
            </a:r>
            <a:r>
              <a:rPr lang="en-US" sz="2000" dirty="0">
                <a:solidFill>
                  <a:srgbClr val="111111"/>
                </a:solidFill>
                <a:latin typeface="Calibri" pitchFamily="34" charset="0"/>
                <a:ea typeface="Calibri" pitchFamily="34" charset="-122"/>
                <a:cs typeface="Calibri" pitchFamily="34" charset="-120"/>
              </a:rPr>
              <a:t>logika.</a:t>
            </a:r>
            <a:endParaRPr lang="en-US" sz="2000" dirty="0"/>
          </a:p>
        </p:txBody>
      </p:sp>
      <p:sp>
        <p:nvSpPr>
          <p:cNvPr id="5" name="Text 2"/>
          <p:cNvSpPr/>
          <p:nvPr/>
        </p:nvSpPr>
        <p:spPr>
          <a:xfrm>
            <a:off x="815340" y="2516886"/>
            <a:ext cx="10561320" cy="707517"/>
          </a:xfrm>
          <a:prstGeom prst="rect">
            <a:avLst/>
          </a:prstGeom>
          <a:noFill/>
          <a:ln/>
        </p:spPr>
        <p:txBody>
          <a:bodyPr wrap="square" lIns="381" tIns="381" rIns="381" bIns="381" rtlCol="0" anchor="t">
            <a:normAutofit/>
          </a:bodyPr>
          <a:lstStyle/>
          <a:p>
            <a:pPr marL="0" indent="0">
              <a:buNone/>
            </a:pPr>
            <a:r>
              <a:rPr lang="en-US" sz="1770" dirty="0">
                <a:solidFill>
                  <a:srgbClr val="111111"/>
                </a:solidFill>
                <a:latin typeface="Calibri" pitchFamily="34" charset="0"/>
                <a:ea typeface="Calibri" pitchFamily="34" charset="-122"/>
                <a:cs typeface="Calibri" pitchFamily="34" charset="-120"/>
              </a:rPr>
              <a:t>Semantičke mreže formiraju čvorovi koji su međusobno povezani na određeni način. Pomoću semantičkih mreža mogu se lako predstaviti kompleksni hijerarhijski modeli.</a:t>
            </a:r>
            <a:endParaRPr lang="en-US" sz="1770" dirty="0"/>
          </a:p>
        </p:txBody>
      </p:sp>
      <p:sp>
        <p:nvSpPr>
          <p:cNvPr id="6" name="Text 3"/>
          <p:cNvSpPr/>
          <p:nvPr/>
        </p:nvSpPr>
        <p:spPr>
          <a:xfrm>
            <a:off x="815340" y="3224403"/>
            <a:ext cx="10561320" cy="707517"/>
          </a:xfrm>
          <a:prstGeom prst="rect">
            <a:avLst/>
          </a:prstGeom>
          <a:noFill/>
          <a:ln/>
        </p:spPr>
        <p:txBody>
          <a:bodyPr wrap="square" lIns="381" tIns="381" rIns="381" bIns="381" rtlCol="0" anchor="t">
            <a:normAutofit/>
          </a:bodyPr>
          <a:lstStyle/>
          <a:p>
            <a:pPr marL="0" indent="0">
              <a:buNone/>
            </a:pPr>
            <a:r>
              <a:rPr lang="en-US" sz="1770" dirty="0">
                <a:solidFill>
                  <a:srgbClr val="111111"/>
                </a:solidFill>
                <a:latin typeface="Calibri" pitchFamily="34" charset="0"/>
                <a:ea typeface="Calibri" pitchFamily="34" charset="-122"/>
                <a:cs typeface="Calibri" pitchFamily="34" charset="-120"/>
              </a:rPr>
              <a:t>Jedna od važnijih karakteristika semantičkih mreža jeste svojstvo nasleđivanja – svojstva se pamte tokom logičkog puta sve do krajnjeg zaključka.</a:t>
            </a:r>
            <a:endParaRPr lang="en-US" sz="177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Primer semantičke mreže</a:t>
            </a:r>
            <a:endParaRPr lang="en-US" sz="2400" dirty="0"/>
          </a:p>
        </p:txBody>
      </p:sp>
      <p:pic>
        <p:nvPicPr>
          <p:cNvPr id="4" name="Image 1" descr="/mnt/data/cetvrta_extract/word/media/image6.png"/>
          <p:cNvPicPr>
            <a:picLocks noChangeAspect="1"/>
          </p:cNvPicPr>
          <p:nvPr/>
        </p:nvPicPr>
        <p:blipFill>
          <a:blip r:embed="rId4"/>
          <a:stretch>
            <a:fillRect/>
          </a:stretch>
        </p:blipFill>
        <p:spPr>
          <a:xfrm>
            <a:off x="2291832" y="1097280"/>
            <a:ext cx="7623576" cy="4892040"/>
          </a:xfrm>
          <a:prstGeom prst="rect">
            <a:avLst/>
          </a:prstGeom>
        </p:spPr>
      </p:pic>
      <p:sp>
        <p:nvSpPr>
          <p:cNvPr id="5" name="Text 1"/>
          <p:cNvSpPr/>
          <p:nvPr/>
        </p:nvSpPr>
        <p:spPr>
          <a:xfrm>
            <a:off x="1691640" y="6062472"/>
            <a:ext cx="8823960" cy="347472"/>
          </a:xfrm>
          <a:prstGeom prst="rect">
            <a:avLst/>
          </a:prstGeom>
          <a:noFill/>
          <a:ln/>
        </p:spPr>
        <p:txBody>
          <a:bodyPr wrap="square" lIns="381" tIns="381" rIns="381" bIns="381" rtlCol="0" anchor="t">
            <a:normAutofit/>
          </a:bodyPr>
          <a:lstStyle/>
          <a:p>
            <a:pPr marL="0" indent="0">
              <a:buNone/>
            </a:pPr>
            <a:r>
              <a:rPr lang="en-US" sz="1300" i="1" dirty="0">
                <a:solidFill>
                  <a:srgbClr val="5F6368"/>
                </a:solidFill>
                <a:latin typeface="Calibri" pitchFamily="34" charset="0"/>
                <a:ea typeface="Calibri" pitchFamily="34" charset="-122"/>
                <a:cs typeface="Calibri" pitchFamily="34" charset="-120"/>
              </a:rPr>
              <a:t>Slika 3.14. Primer semantičke mreže</a:t>
            </a:r>
            <a:endParaRPr lang="en-US" sz="13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Trojke AVO i predikatska logika</a:t>
            </a:r>
            <a:endParaRPr lang="en-US" sz="2500" dirty="0"/>
          </a:p>
        </p:txBody>
      </p:sp>
      <p:sp>
        <p:nvSpPr>
          <p:cNvPr id="4" name="Text 1"/>
          <p:cNvSpPr/>
          <p:nvPr/>
        </p:nvSpPr>
        <p:spPr>
          <a:xfrm>
            <a:off x="841248" y="1152144"/>
            <a:ext cx="10561320" cy="71780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Predstavljanje znanja pomoću trojki atribut – vrednost – objekat predstavlja posebnu vrstu semantičkih mreža.</a:t>
            </a:r>
            <a:endParaRPr lang="en-US" sz="1800" dirty="0"/>
          </a:p>
        </p:txBody>
      </p:sp>
      <p:sp>
        <p:nvSpPr>
          <p:cNvPr id="5" name="Text 2"/>
          <p:cNvSpPr/>
          <p:nvPr/>
        </p:nvSpPr>
        <p:spPr>
          <a:xfrm>
            <a:off x="841248" y="1869948"/>
            <a:ext cx="10561320" cy="1273302"/>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Za razliku od semantičkih mreža gde čvorovi mogu biti objekat, atribut ili vrednost, kod trojki AVO veza između objekta i atributa je tipa „ima”, a između atributa i vrednosti „je” (Ristić i dr., 1993). Na primer: bankovni zajam „ima” kamatnu stopu, kamatna stopa „je” 10%.</a:t>
            </a:r>
            <a:endParaRPr lang="en-US" sz="1710" dirty="0"/>
          </a:p>
        </p:txBody>
      </p:sp>
      <p:sp>
        <p:nvSpPr>
          <p:cNvPr id="6" name="Text 3"/>
          <p:cNvSpPr/>
          <p:nvPr/>
        </p:nvSpPr>
        <p:spPr>
          <a:xfrm>
            <a:off x="841248" y="3143250"/>
            <a:ext cx="10561320" cy="980123"/>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Predstavljanjem znanja pomoću predikatske logike moguće je izraziti i najkomplikovanije izraze. Predikatska logika prvog reda pogodna je da se jednostavno prevede znanje sa prirodnog jezika na jezik koji je razumljiv kompjuteru.</a:t>
            </a:r>
            <a:endParaRPr lang="en-US" sz="1710" dirty="0"/>
          </a:p>
        </p:txBody>
      </p:sp>
      <p:sp>
        <p:nvSpPr>
          <p:cNvPr id="7" name="Text 4"/>
          <p:cNvSpPr/>
          <p:nvPr/>
        </p:nvSpPr>
        <p:spPr>
          <a:xfrm>
            <a:off x="841248" y="4123373"/>
            <a:ext cx="10561320" cy="686943"/>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Predstavljanje znanja pomoću predikatske logike zahteva simboličko iskazivanje problema, međutim ovaj način predstavljanja znanja još uvek nije u široj upotrebi.</a:t>
            </a:r>
            <a:endParaRPr lang="en-US" sz="171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5.7. Uvođenje ekspertnog sistema u rad</a:t>
            </a:r>
            <a:endParaRPr lang="en-US" sz="2500" dirty="0"/>
          </a:p>
        </p:txBody>
      </p:sp>
      <p:sp>
        <p:nvSpPr>
          <p:cNvPr id="4" name="Text 1"/>
          <p:cNvSpPr/>
          <p:nvPr/>
        </p:nvSpPr>
        <p:spPr>
          <a:xfrm>
            <a:off x="841248" y="1152144"/>
            <a:ext cx="10561320" cy="102641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Uvođenje ekspertnog sistema u rad predstavlja poslednju fazu u procesu razvoja ekspertnog sistema, a ova faza podrazumeva testiranje i implementaciju ekspertnog sistema.</a:t>
            </a:r>
            <a:endParaRPr lang="en-US" sz="1800" dirty="0"/>
          </a:p>
        </p:txBody>
      </p:sp>
      <p:sp>
        <p:nvSpPr>
          <p:cNvPr id="5" name="Text 2"/>
          <p:cNvSpPr/>
          <p:nvPr/>
        </p:nvSpPr>
        <p:spPr>
          <a:xfrm>
            <a:off x="841248" y="2178558"/>
            <a:ext cx="10561320" cy="1005840"/>
          </a:xfrm>
          <a:prstGeom prst="rect">
            <a:avLst/>
          </a:prstGeom>
          <a:noFill/>
          <a:ln/>
        </p:spPr>
        <p:txBody>
          <a:bodyPr wrap="square" lIns="381" tIns="381" rIns="381" bIns="381" rtlCol="0" anchor="t">
            <a:normAutofit/>
          </a:bodyPr>
          <a:lstStyle/>
          <a:p>
            <a:pPr marL="0" indent="0">
              <a:buNone/>
            </a:pPr>
            <a:r>
              <a:rPr lang="en-US" sz="1760" dirty="0">
                <a:solidFill>
                  <a:srgbClr val="111111"/>
                </a:solidFill>
                <a:latin typeface="Calibri" pitchFamily="34" charset="0"/>
                <a:ea typeface="Calibri" pitchFamily="34" charset="-122"/>
                <a:cs typeface="Calibri" pitchFamily="34" charset="-120"/>
              </a:rPr>
              <a:t>Tokom testiranja ispituje se i proverava logičko zaključivanje, proveravaju rezultati testiranja, otklanjaju uočene nepravilnosti, a zatim se vrši ponovno testiranje sve dok se ne postigne zadovoljavajući kvalitet rada.</a:t>
            </a:r>
            <a:endParaRPr lang="en-US" sz="1760" dirty="0"/>
          </a:p>
        </p:txBody>
      </p:sp>
      <p:sp>
        <p:nvSpPr>
          <p:cNvPr id="6" name="Text 3"/>
          <p:cNvSpPr/>
          <p:nvPr/>
        </p:nvSpPr>
        <p:spPr>
          <a:xfrm>
            <a:off x="841248" y="3184398"/>
            <a:ext cx="10561320" cy="1005840"/>
          </a:xfrm>
          <a:prstGeom prst="rect">
            <a:avLst/>
          </a:prstGeom>
          <a:noFill/>
          <a:ln/>
        </p:spPr>
        <p:txBody>
          <a:bodyPr wrap="square" lIns="381" tIns="381" rIns="381" bIns="381" rtlCol="0" anchor="t">
            <a:normAutofit/>
          </a:bodyPr>
          <a:lstStyle/>
          <a:p>
            <a:pPr marL="0" indent="0">
              <a:buNone/>
            </a:pPr>
            <a:r>
              <a:rPr lang="en-US" sz="1760" dirty="0">
                <a:solidFill>
                  <a:srgbClr val="111111"/>
                </a:solidFill>
                <a:latin typeface="Calibri" pitchFamily="34" charset="0"/>
                <a:ea typeface="Calibri" pitchFamily="34" charset="-122"/>
                <a:cs typeface="Calibri" pitchFamily="34" charset="-120"/>
              </a:rPr>
              <a:t>U okviru implementacije uključuju se svi faktori bitni za radno okruženje, počev od usklađivanja hardverskih zahteva ekspertnog sistema za njegovo optimalno funkcionisanje pa sve do obuke kadrova za rad sa ekspertnim sistemom.</a:t>
            </a:r>
            <a:endParaRPr lang="en-US" sz="1760" dirty="0"/>
          </a:p>
        </p:txBody>
      </p:sp>
      <p:sp>
        <p:nvSpPr>
          <p:cNvPr id="7" name="Text 4"/>
          <p:cNvSpPr/>
          <p:nvPr/>
        </p:nvSpPr>
        <p:spPr>
          <a:xfrm>
            <a:off x="841248" y="4190238"/>
            <a:ext cx="10561320" cy="704088"/>
          </a:xfrm>
          <a:prstGeom prst="rect">
            <a:avLst/>
          </a:prstGeom>
          <a:noFill/>
          <a:ln/>
        </p:spPr>
        <p:txBody>
          <a:bodyPr wrap="square" lIns="381" tIns="381" rIns="381" bIns="381" rtlCol="0" anchor="t">
            <a:normAutofit/>
          </a:bodyPr>
          <a:lstStyle/>
          <a:p>
            <a:pPr marL="0" indent="0">
              <a:buNone/>
            </a:pPr>
            <a:r>
              <a:rPr lang="en-US" sz="1760" dirty="0">
                <a:solidFill>
                  <a:srgbClr val="111111"/>
                </a:solidFill>
                <a:latin typeface="Calibri" pitchFamily="34" charset="0"/>
                <a:ea typeface="Calibri" pitchFamily="34" charset="-122"/>
                <a:cs typeface="Calibri" pitchFamily="34" charset="-120"/>
              </a:rPr>
              <a:t>Obuka se ne odnosi samo na korišćenje ekspertnog sistema, već i na njegovo održavanje u smislu stalnog ažuriranja baze znanja.</a:t>
            </a:r>
            <a:endParaRPr lang="en-US" sz="176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5.8. Predstavljanje znanja</a:t>
            </a:r>
            <a:endParaRPr lang="en-US" sz="2500" dirty="0"/>
          </a:p>
        </p:txBody>
      </p:sp>
      <p:sp>
        <p:nvSpPr>
          <p:cNvPr id="4" name="Text 1"/>
          <p:cNvSpPr/>
          <p:nvPr/>
        </p:nvSpPr>
        <p:spPr>
          <a:xfrm>
            <a:off x="841248" y="1152144"/>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Načini predstavljanja znanja su:</a:t>
            </a:r>
            <a:endParaRPr lang="en-US" sz="1800" dirty="0"/>
          </a:p>
        </p:txBody>
      </p:sp>
      <p:sp>
        <p:nvSpPr>
          <p:cNvPr id="5" name="Text 2"/>
          <p:cNvSpPr/>
          <p:nvPr/>
        </p:nvSpPr>
        <p:spPr>
          <a:xfrm>
            <a:off x="841248" y="1561338"/>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produkciona pravila;</a:t>
            </a:r>
            <a:endParaRPr lang="en-US" sz="1800" dirty="0"/>
          </a:p>
        </p:txBody>
      </p:sp>
      <p:sp>
        <p:nvSpPr>
          <p:cNvPr id="6" name="Text 3"/>
          <p:cNvSpPr/>
          <p:nvPr/>
        </p:nvSpPr>
        <p:spPr>
          <a:xfrm>
            <a:off x="841248" y="1970532"/>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mreže zaključivanja;</a:t>
            </a:r>
            <a:endParaRPr lang="en-US" sz="1800" dirty="0"/>
          </a:p>
        </p:txBody>
      </p:sp>
      <p:sp>
        <p:nvSpPr>
          <p:cNvPr id="7" name="Text 4"/>
          <p:cNvSpPr/>
          <p:nvPr/>
        </p:nvSpPr>
        <p:spPr>
          <a:xfrm>
            <a:off x="841248" y="2379726"/>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semantičke mreže;</a:t>
            </a:r>
            <a:endParaRPr lang="en-US" sz="1800" dirty="0"/>
          </a:p>
        </p:txBody>
      </p:sp>
      <p:sp>
        <p:nvSpPr>
          <p:cNvPr id="8" name="Text 5"/>
          <p:cNvSpPr/>
          <p:nvPr/>
        </p:nvSpPr>
        <p:spPr>
          <a:xfrm>
            <a:off x="841248" y="2788920"/>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okviri (frejmovi);</a:t>
            </a:r>
            <a:endParaRPr lang="en-US" sz="1800" dirty="0"/>
          </a:p>
        </p:txBody>
      </p:sp>
      <p:sp>
        <p:nvSpPr>
          <p:cNvPr id="9" name="Text 6"/>
          <p:cNvSpPr/>
          <p:nvPr/>
        </p:nvSpPr>
        <p:spPr>
          <a:xfrm>
            <a:off x="841248" y="3198114"/>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trojke objekat–atribut–vrednost i objekti (klase).</a:t>
            </a:r>
            <a:endParaRPr lang="en-US"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Vrste znanja prema Durkinu</a:t>
            </a:r>
            <a:endParaRPr lang="en-US" sz="2500" dirty="0"/>
          </a:p>
        </p:txBody>
      </p:sp>
      <p:sp>
        <p:nvSpPr>
          <p:cNvPr id="4" name="Text 1"/>
          <p:cNvSpPr/>
          <p:nvPr/>
        </p:nvSpPr>
        <p:spPr>
          <a:xfrm>
            <a:off x="841248" y="1152144"/>
            <a:ext cx="10561320" cy="395478"/>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Postoje sledeće vrste znanja (Durkin, 1994):</a:t>
            </a:r>
            <a:endParaRPr lang="en-US" sz="1720" dirty="0"/>
          </a:p>
        </p:txBody>
      </p:sp>
      <p:sp>
        <p:nvSpPr>
          <p:cNvPr id="5" name="Text 2"/>
          <p:cNvSpPr/>
          <p:nvPr/>
        </p:nvSpPr>
        <p:spPr>
          <a:xfrm>
            <a:off x="841248" y="1547622"/>
            <a:ext cx="10561320" cy="395478"/>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 Proceduralno znanje – znanje o tome kako se neki problem rešava.</a:t>
            </a:r>
            <a:endParaRPr lang="en-US" sz="1720" dirty="0"/>
          </a:p>
        </p:txBody>
      </p:sp>
      <p:sp>
        <p:nvSpPr>
          <p:cNvPr id="6" name="Text 3"/>
          <p:cNvSpPr/>
          <p:nvPr/>
        </p:nvSpPr>
        <p:spPr>
          <a:xfrm>
            <a:off x="841248" y="1943100"/>
            <a:ext cx="10561320" cy="690372"/>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 Deklarativno znanje – skup kratkih iskaza koji su tačni ili netačni i odnose se samo na taj problem.</a:t>
            </a:r>
            <a:endParaRPr lang="en-US" sz="1720" dirty="0"/>
          </a:p>
        </p:txBody>
      </p:sp>
      <p:sp>
        <p:nvSpPr>
          <p:cNvPr id="7" name="Text 4"/>
          <p:cNvSpPr/>
          <p:nvPr/>
        </p:nvSpPr>
        <p:spPr>
          <a:xfrm>
            <a:off x="841248" y="2338917"/>
            <a:ext cx="10561320" cy="395478"/>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 Meta znanje – znanje o znanju.</a:t>
            </a:r>
            <a:endParaRPr lang="en-US" sz="1720" dirty="0"/>
          </a:p>
        </p:txBody>
      </p:sp>
      <p:sp>
        <p:nvSpPr>
          <p:cNvPr id="8" name="Text 5"/>
          <p:cNvSpPr/>
          <p:nvPr/>
        </p:nvSpPr>
        <p:spPr>
          <a:xfrm>
            <a:off x="841248" y="2734395"/>
            <a:ext cx="10561320" cy="395478"/>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 Heurističko znanje – iskustvena pravila ili situacije koje eksperti znaju i koriste.</a:t>
            </a:r>
            <a:endParaRPr lang="en-US" sz="1720" dirty="0"/>
          </a:p>
        </p:txBody>
      </p:sp>
      <p:sp>
        <p:nvSpPr>
          <p:cNvPr id="9" name="Text 6"/>
          <p:cNvSpPr/>
          <p:nvPr/>
        </p:nvSpPr>
        <p:spPr>
          <a:xfrm>
            <a:off x="841248" y="3129873"/>
            <a:ext cx="10561320" cy="395478"/>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 Strukturno znanje – opisuje domenske koncepte, objekte i njihove atribute i veze.</a:t>
            </a:r>
            <a:endParaRPr lang="en-US" sz="172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Dodatne kategorije znanja</a:t>
            </a:r>
            <a:endParaRPr lang="en-US" sz="2500" dirty="0"/>
          </a:p>
        </p:txBody>
      </p:sp>
      <p:sp>
        <p:nvSpPr>
          <p:cNvPr id="4" name="Text 1"/>
          <p:cNvSpPr/>
          <p:nvPr/>
        </p:nvSpPr>
        <p:spPr>
          <a:xfrm>
            <a:off x="841248" y="1152144"/>
            <a:ext cx="10561320" cy="1026414"/>
          </a:xfrm>
          <a:prstGeom prst="rect">
            <a:avLst/>
          </a:prstGeom>
          <a:noFill/>
          <a:ln/>
        </p:spPr>
        <p:txBody>
          <a:bodyPr wrap="square" lIns="381" tIns="381" rIns="381" bIns="381" rtlCol="0" anchor="t">
            <a:noAutofit/>
          </a:bodyPr>
          <a:lstStyle/>
          <a:p>
            <a:pPr marL="0" indent="0">
              <a:buNone/>
            </a:pPr>
            <a:r>
              <a:rPr lang="en-US" dirty="0">
                <a:solidFill>
                  <a:srgbClr val="111111"/>
                </a:solidFill>
                <a:latin typeface="Calibri" pitchFamily="34" charset="0"/>
                <a:ea typeface="Calibri" pitchFamily="34" charset="-122"/>
                <a:cs typeface="Calibri" pitchFamily="34" charset="-120"/>
              </a:rPr>
              <a:t>Uvode se i sledeće kategorije znanja (Kumar, 2009</a:t>
            </a:r>
            <a:r>
              <a:rPr lang="en-US">
                <a:solidFill>
                  <a:srgbClr val="111111"/>
                </a:solidFill>
                <a:latin typeface="Calibri" pitchFamily="34" charset="0"/>
                <a:ea typeface="Calibri" pitchFamily="34" charset="-122"/>
                <a:cs typeface="Calibri" pitchFamily="34" charset="-120"/>
              </a:rPr>
              <a:t>): </a:t>
            </a:r>
            <a:endParaRPr lang="sr-Latn-RS">
              <a:solidFill>
                <a:srgbClr val="111111"/>
              </a:solidFill>
              <a:latin typeface="Calibri" pitchFamily="34" charset="0"/>
              <a:ea typeface="Calibri" pitchFamily="34" charset="-122"/>
              <a:cs typeface="Calibri" pitchFamily="34" charset="-120"/>
            </a:endParaRPr>
          </a:p>
          <a:p>
            <a:pPr marL="285750" indent="-285750">
              <a:buFont typeface="Arial" panose="020B0604020202020204" pitchFamily="34" charset="0"/>
              <a:buChar char="•"/>
            </a:pPr>
            <a:r>
              <a:rPr lang="en-US">
                <a:solidFill>
                  <a:srgbClr val="111111"/>
                </a:solidFill>
                <a:latin typeface="Calibri" pitchFamily="34" charset="0"/>
                <a:ea typeface="Calibri" pitchFamily="34" charset="-122"/>
                <a:cs typeface="Calibri" pitchFamily="34" charset="-120"/>
              </a:rPr>
              <a:t>nasledivo </a:t>
            </a:r>
            <a:r>
              <a:rPr lang="en-US" dirty="0">
                <a:solidFill>
                  <a:srgbClr val="111111"/>
                </a:solidFill>
                <a:latin typeface="Calibri" pitchFamily="34" charset="0"/>
                <a:ea typeface="Calibri" pitchFamily="34" charset="-122"/>
                <a:cs typeface="Calibri" pitchFamily="34" charset="-120"/>
              </a:rPr>
              <a:t>znanje</a:t>
            </a:r>
            <a:r>
              <a:rPr lang="en-US">
                <a:solidFill>
                  <a:srgbClr val="111111"/>
                </a:solidFill>
                <a:latin typeface="Calibri" pitchFamily="34" charset="0"/>
                <a:ea typeface="Calibri" pitchFamily="34" charset="-122"/>
                <a:cs typeface="Calibri" pitchFamily="34" charset="-120"/>
              </a:rPr>
              <a:t>, </a:t>
            </a:r>
            <a:endParaRPr lang="sr-Latn-RS">
              <a:solidFill>
                <a:srgbClr val="111111"/>
              </a:solidFill>
              <a:latin typeface="Calibri" pitchFamily="34" charset="0"/>
              <a:ea typeface="Calibri" pitchFamily="34" charset="-122"/>
              <a:cs typeface="Calibri" pitchFamily="34" charset="-120"/>
            </a:endParaRPr>
          </a:p>
          <a:p>
            <a:pPr marL="285750" indent="-285750">
              <a:buFont typeface="Arial" panose="020B0604020202020204" pitchFamily="34" charset="0"/>
              <a:buChar char="•"/>
            </a:pPr>
            <a:r>
              <a:rPr lang="en-US">
                <a:solidFill>
                  <a:srgbClr val="111111"/>
                </a:solidFill>
                <a:latin typeface="Calibri" pitchFamily="34" charset="0"/>
                <a:ea typeface="Calibri" pitchFamily="34" charset="-122"/>
                <a:cs typeface="Calibri" pitchFamily="34" charset="-120"/>
              </a:rPr>
              <a:t>izvedeno </a:t>
            </a:r>
            <a:r>
              <a:rPr lang="en-US" dirty="0">
                <a:solidFill>
                  <a:srgbClr val="111111"/>
                </a:solidFill>
                <a:latin typeface="Calibri" pitchFamily="34" charset="0"/>
                <a:ea typeface="Calibri" pitchFamily="34" charset="-122"/>
                <a:cs typeface="Calibri" pitchFamily="34" charset="-120"/>
              </a:rPr>
              <a:t>znanje</a:t>
            </a:r>
            <a:r>
              <a:rPr lang="en-US">
                <a:solidFill>
                  <a:srgbClr val="111111"/>
                </a:solidFill>
                <a:latin typeface="Calibri" pitchFamily="34" charset="0"/>
                <a:ea typeface="Calibri" pitchFamily="34" charset="-122"/>
                <a:cs typeface="Calibri" pitchFamily="34" charset="-120"/>
              </a:rPr>
              <a:t>, </a:t>
            </a:r>
            <a:endParaRPr lang="sr-Latn-RS">
              <a:solidFill>
                <a:srgbClr val="111111"/>
              </a:solidFill>
              <a:latin typeface="Calibri" pitchFamily="34" charset="0"/>
              <a:ea typeface="Calibri" pitchFamily="34" charset="-122"/>
              <a:cs typeface="Calibri" pitchFamily="34" charset="-120"/>
            </a:endParaRPr>
          </a:p>
          <a:p>
            <a:pPr marL="285750" indent="-285750">
              <a:buFont typeface="Arial" panose="020B0604020202020204" pitchFamily="34" charset="0"/>
              <a:buChar char="•"/>
            </a:pPr>
            <a:r>
              <a:rPr lang="en-US">
                <a:solidFill>
                  <a:srgbClr val="111111"/>
                </a:solidFill>
                <a:latin typeface="Calibri" pitchFamily="34" charset="0"/>
                <a:ea typeface="Calibri" pitchFamily="34" charset="-122"/>
                <a:cs typeface="Calibri" pitchFamily="34" charset="-120"/>
              </a:rPr>
              <a:t>relaciono </a:t>
            </a:r>
            <a:r>
              <a:rPr lang="en-US" dirty="0">
                <a:solidFill>
                  <a:srgbClr val="111111"/>
                </a:solidFill>
                <a:latin typeface="Calibri" pitchFamily="34" charset="0"/>
                <a:ea typeface="Calibri" pitchFamily="34" charset="-122"/>
                <a:cs typeface="Calibri" pitchFamily="34" charset="-120"/>
              </a:rPr>
              <a:t>znanje</a:t>
            </a:r>
            <a:r>
              <a:rPr lang="en-US">
                <a:solidFill>
                  <a:srgbClr val="111111"/>
                </a:solidFill>
                <a:latin typeface="Calibri" pitchFamily="34" charset="0"/>
                <a:ea typeface="Calibri" pitchFamily="34" charset="-122"/>
                <a:cs typeface="Calibri" pitchFamily="34" charset="-120"/>
              </a:rPr>
              <a:t>, </a:t>
            </a:r>
            <a:endParaRPr lang="sr-Latn-RS">
              <a:solidFill>
                <a:srgbClr val="111111"/>
              </a:solidFill>
              <a:latin typeface="Calibri" pitchFamily="34" charset="0"/>
              <a:ea typeface="Calibri" pitchFamily="34" charset="-122"/>
              <a:cs typeface="Calibri" pitchFamily="34" charset="-120"/>
            </a:endParaRPr>
          </a:p>
          <a:p>
            <a:pPr marL="285750" indent="-285750">
              <a:buFont typeface="Arial" panose="020B0604020202020204" pitchFamily="34" charset="0"/>
              <a:buChar char="•"/>
            </a:pPr>
            <a:r>
              <a:rPr lang="en-US">
                <a:solidFill>
                  <a:srgbClr val="111111"/>
                </a:solidFill>
                <a:latin typeface="Calibri" pitchFamily="34" charset="0"/>
                <a:ea typeface="Calibri" pitchFamily="34" charset="-122"/>
                <a:cs typeface="Calibri" pitchFamily="34" charset="-120"/>
              </a:rPr>
              <a:t>zdravorazumsko </a:t>
            </a:r>
            <a:r>
              <a:rPr lang="en-US" dirty="0">
                <a:solidFill>
                  <a:srgbClr val="111111"/>
                </a:solidFill>
                <a:latin typeface="Calibri" pitchFamily="34" charset="0"/>
                <a:ea typeface="Calibri" pitchFamily="34" charset="-122"/>
                <a:cs typeface="Calibri" pitchFamily="34" charset="-120"/>
              </a:rPr>
              <a:t>znanje</a:t>
            </a:r>
            <a:r>
              <a:rPr lang="en-US">
                <a:solidFill>
                  <a:srgbClr val="111111"/>
                </a:solidFill>
                <a:latin typeface="Calibri" pitchFamily="34" charset="0"/>
                <a:ea typeface="Calibri" pitchFamily="34" charset="-122"/>
                <a:cs typeface="Calibri" pitchFamily="34" charset="-120"/>
              </a:rPr>
              <a:t>, </a:t>
            </a:r>
            <a:endParaRPr lang="sr-Latn-RS">
              <a:solidFill>
                <a:srgbClr val="111111"/>
              </a:solidFill>
              <a:latin typeface="Calibri" pitchFamily="34" charset="0"/>
              <a:ea typeface="Calibri" pitchFamily="34" charset="-122"/>
              <a:cs typeface="Calibri" pitchFamily="34" charset="-120"/>
            </a:endParaRPr>
          </a:p>
          <a:p>
            <a:pPr marL="285750" indent="-285750">
              <a:buFont typeface="Arial" panose="020B0604020202020204" pitchFamily="34" charset="0"/>
              <a:buChar char="•"/>
            </a:pPr>
            <a:r>
              <a:rPr lang="en-US">
                <a:solidFill>
                  <a:srgbClr val="111111"/>
                </a:solidFill>
                <a:latin typeface="Calibri" pitchFamily="34" charset="0"/>
                <a:ea typeface="Calibri" pitchFamily="34" charset="-122"/>
                <a:cs typeface="Calibri" pitchFamily="34" charset="-120"/>
              </a:rPr>
              <a:t>eksplicitno </a:t>
            </a:r>
            <a:r>
              <a:rPr lang="en-US" dirty="0">
                <a:solidFill>
                  <a:srgbClr val="111111"/>
                </a:solidFill>
                <a:latin typeface="Calibri" pitchFamily="34" charset="0"/>
                <a:ea typeface="Calibri" pitchFamily="34" charset="-122"/>
                <a:cs typeface="Calibri" pitchFamily="34" charset="-120"/>
              </a:rPr>
              <a:t>znanje</a:t>
            </a:r>
            <a:r>
              <a:rPr lang="en-US">
                <a:solidFill>
                  <a:srgbClr val="111111"/>
                </a:solidFill>
                <a:latin typeface="Calibri" pitchFamily="34" charset="0"/>
                <a:ea typeface="Calibri" pitchFamily="34" charset="-122"/>
                <a:cs typeface="Calibri" pitchFamily="34" charset="-120"/>
              </a:rPr>
              <a:t>, </a:t>
            </a:r>
            <a:endParaRPr lang="sr-Latn-RS">
              <a:solidFill>
                <a:srgbClr val="111111"/>
              </a:solidFill>
              <a:latin typeface="Calibri" pitchFamily="34" charset="0"/>
              <a:ea typeface="Calibri" pitchFamily="34" charset="-122"/>
              <a:cs typeface="Calibri" pitchFamily="34" charset="-120"/>
            </a:endParaRPr>
          </a:p>
          <a:p>
            <a:pPr marL="285750" indent="-285750">
              <a:buFont typeface="Arial" panose="020B0604020202020204" pitchFamily="34" charset="0"/>
              <a:buChar char="•"/>
            </a:pPr>
            <a:r>
              <a:rPr lang="en-US">
                <a:solidFill>
                  <a:srgbClr val="111111"/>
                </a:solidFill>
                <a:latin typeface="Calibri" pitchFamily="34" charset="0"/>
                <a:ea typeface="Calibri" pitchFamily="34" charset="-122"/>
                <a:cs typeface="Calibri" pitchFamily="34" charset="-120"/>
              </a:rPr>
              <a:t>implicitno </a:t>
            </a:r>
            <a:r>
              <a:rPr lang="en-US" dirty="0">
                <a:solidFill>
                  <a:srgbClr val="111111"/>
                </a:solidFill>
                <a:latin typeface="Calibri" pitchFamily="34" charset="0"/>
                <a:ea typeface="Calibri" pitchFamily="34" charset="-122"/>
                <a:cs typeface="Calibri" pitchFamily="34" charset="-120"/>
              </a:rPr>
              <a:t>znanje </a:t>
            </a:r>
            <a:r>
              <a:rPr lang="en-US">
                <a:solidFill>
                  <a:srgbClr val="111111"/>
                </a:solidFill>
                <a:latin typeface="Calibri" pitchFamily="34" charset="0"/>
                <a:ea typeface="Calibri" pitchFamily="34" charset="-122"/>
                <a:cs typeface="Calibri" pitchFamily="34" charset="-120"/>
              </a:rPr>
              <a:t>i </a:t>
            </a:r>
            <a:endParaRPr lang="sr-Latn-RS">
              <a:solidFill>
                <a:srgbClr val="111111"/>
              </a:solidFill>
              <a:latin typeface="Calibri" pitchFamily="34" charset="0"/>
              <a:ea typeface="Calibri" pitchFamily="34" charset="-122"/>
              <a:cs typeface="Calibri" pitchFamily="34" charset="-120"/>
            </a:endParaRPr>
          </a:p>
          <a:p>
            <a:pPr marL="285750" indent="-285750">
              <a:buFont typeface="Arial" panose="020B0604020202020204" pitchFamily="34" charset="0"/>
              <a:buChar char="•"/>
            </a:pPr>
            <a:r>
              <a:rPr lang="en-US">
                <a:solidFill>
                  <a:srgbClr val="111111"/>
                </a:solidFill>
                <a:latin typeface="Calibri" pitchFamily="34" charset="0"/>
                <a:ea typeface="Calibri" pitchFamily="34" charset="-122"/>
                <a:cs typeface="Calibri" pitchFamily="34" charset="-120"/>
              </a:rPr>
              <a:t>neizvesno </a:t>
            </a:r>
            <a:r>
              <a:rPr lang="en-US" dirty="0">
                <a:solidFill>
                  <a:srgbClr val="111111"/>
                </a:solidFill>
                <a:latin typeface="Calibri" pitchFamily="34" charset="0"/>
                <a:ea typeface="Calibri" pitchFamily="34" charset="-122"/>
                <a:cs typeface="Calibri" pitchFamily="34" charset="-120"/>
              </a:rPr>
              <a:t>znanje.</a:t>
            </a:r>
            <a:endParaRPr lang="en-US" dirty="0"/>
          </a:p>
        </p:txBody>
      </p:sp>
      <p:sp>
        <p:nvSpPr>
          <p:cNvPr id="5" name="Text 2"/>
          <p:cNvSpPr/>
          <p:nvPr/>
        </p:nvSpPr>
        <p:spPr>
          <a:xfrm>
            <a:off x="789432" y="3512439"/>
            <a:ext cx="10561320" cy="1005840"/>
          </a:xfrm>
          <a:prstGeom prst="rect">
            <a:avLst/>
          </a:prstGeom>
          <a:noFill/>
          <a:ln/>
        </p:spPr>
        <p:txBody>
          <a:bodyPr wrap="square" lIns="381" tIns="381" rIns="381" bIns="381" rtlCol="0" anchor="t">
            <a:normAutofit/>
          </a:bodyPr>
          <a:lstStyle/>
          <a:p>
            <a:pPr marL="0" indent="0">
              <a:buNone/>
            </a:pPr>
            <a:r>
              <a:rPr lang="en-US" sz="1760" dirty="0">
                <a:solidFill>
                  <a:srgbClr val="111111"/>
                </a:solidFill>
                <a:latin typeface="Calibri" pitchFamily="34" charset="0"/>
                <a:ea typeface="Calibri" pitchFamily="34" charset="-122"/>
                <a:cs typeface="Calibri" pitchFamily="34" charset="-120"/>
              </a:rPr>
              <a:t>Nasledivo znanje dobija se relacijom nasleđivanja. Zdravorazumsko znanje predstavlja iskustveno, heurističko znanje koje je generalizovano i nezavisno od domena. Neizvesno znanje javlja se kada se činjenice predstavljaju sa određenom dozom izvesnosti.</a:t>
            </a:r>
            <a:endParaRPr lang="en-US" sz="176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5.9. Konfliktna pravila i konzistentnost baze znanja</a:t>
            </a:r>
            <a:endParaRPr lang="en-US" sz="2500" dirty="0"/>
          </a:p>
        </p:txBody>
      </p:sp>
      <p:sp>
        <p:nvSpPr>
          <p:cNvPr id="4" name="Text 1"/>
          <p:cNvSpPr/>
          <p:nvPr/>
        </p:nvSpPr>
        <p:spPr>
          <a:xfrm>
            <a:off x="841248" y="1152144"/>
            <a:ext cx="10561320" cy="690372"/>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Radi eliminacije pojave konfliktnih pravila, prilikom projektovanja logičke strukture zaključivanja neophodno je definisati:</a:t>
            </a:r>
            <a:endParaRPr lang="en-US" sz="1720" dirty="0"/>
          </a:p>
        </p:txBody>
      </p:sp>
      <p:sp>
        <p:nvSpPr>
          <p:cNvPr id="5" name="Text 2"/>
          <p:cNvSpPr/>
          <p:nvPr/>
        </p:nvSpPr>
        <p:spPr>
          <a:xfrm>
            <a:off x="841248" y="1842516"/>
            <a:ext cx="10561320" cy="395478"/>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 produkciono pravilo koje se prvo izvršava;</a:t>
            </a:r>
            <a:endParaRPr lang="en-US" sz="1720" dirty="0"/>
          </a:p>
        </p:txBody>
      </p:sp>
      <p:sp>
        <p:nvSpPr>
          <p:cNvPr id="6" name="Text 3"/>
          <p:cNvSpPr/>
          <p:nvPr/>
        </p:nvSpPr>
        <p:spPr>
          <a:xfrm>
            <a:off x="841248" y="2237994"/>
            <a:ext cx="10561320" cy="395478"/>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 produkciona pravila sa prioritetom, ukoliko ih ima istovremeno više za pokretanje;</a:t>
            </a:r>
            <a:endParaRPr lang="en-US" sz="1720" dirty="0"/>
          </a:p>
        </p:txBody>
      </p:sp>
      <p:sp>
        <p:nvSpPr>
          <p:cNvPr id="7" name="Text 4"/>
          <p:cNvSpPr/>
          <p:nvPr/>
        </p:nvSpPr>
        <p:spPr>
          <a:xfrm>
            <a:off x="841248" y="2633472"/>
            <a:ext cx="10561320" cy="395478"/>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 produkciona pravila sa specifičnom težinom;</a:t>
            </a:r>
            <a:endParaRPr lang="en-US" sz="1720" dirty="0"/>
          </a:p>
        </p:txBody>
      </p:sp>
      <p:sp>
        <p:nvSpPr>
          <p:cNvPr id="8" name="Text 5"/>
          <p:cNvSpPr/>
          <p:nvPr/>
        </p:nvSpPr>
        <p:spPr>
          <a:xfrm>
            <a:off x="841248" y="3028950"/>
            <a:ext cx="10561320" cy="690372"/>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 proceduru kada zaustaviti proces zaključivanja, u slučajevima kada imamo ciklično zaključivanje.</a:t>
            </a:r>
            <a:endParaRPr lang="en-US" sz="172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5.1. Definicije ekspertnih sistema</a:t>
            </a:r>
            <a:endParaRPr lang="en-US" sz="2500" dirty="0"/>
          </a:p>
        </p:txBody>
      </p:sp>
      <p:sp>
        <p:nvSpPr>
          <p:cNvPr id="4" name="Text 1"/>
          <p:cNvSpPr/>
          <p:nvPr/>
        </p:nvSpPr>
        <p:spPr>
          <a:xfrm>
            <a:off x="841248" y="1152144"/>
            <a:ext cx="10561320" cy="397193"/>
          </a:xfrm>
          <a:prstGeom prst="rect">
            <a:avLst/>
          </a:prstGeom>
          <a:noFill/>
          <a:ln/>
        </p:spPr>
        <p:txBody>
          <a:bodyPr wrap="square" lIns="381" tIns="381" rIns="381" bIns="381" rtlCol="0" anchor="t">
            <a:normAutofit/>
          </a:bodyPr>
          <a:lstStyle/>
          <a:p>
            <a:pPr marL="0" indent="0">
              <a:buNone/>
            </a:pPr>
            <a:r>
              <a:rPr lang="en-US" sz="1730" dirty="0">
                <a:solidFill>
                  <a:srgbClr val="111111"/>
                </a:solidFill>
                <a:latin typeface="Calibri" pitchFamily="34" charset="0"/>
                <a:ea typeface="Calibri" pitchFamily="34" charset="-122"/>
                <a:cs typeface="Calibri" pitchFamily="34" charset="-120"/>
              </a:rPr>
              <a:t>U literaturi se ekspertni sistemi definišu kroz nekoliko povezanih objašnjenja:</a:t>
            </a:r>
            <a:endParaRPr lang="en-US" sz="1730" dirty="0"/>
          </a:p>
        </p:txBody>
      </p:sp>
      <p:sp>
        <p:nvSpPr>
          <p:cNvPr id="5" name="Text 2"/>
          <p:cNvSpPr/>
          <p:nvPr/>
        </p:nvSpPr>
        <p:spPr>
          <a:xfrm>
            <a:off x="841248" y="1549337"/>
            <a:ext cx="10561320" cy="686943"/>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 „Ekspertni sistem je računarski program koji deluje kao ljudski ekspert u dobro definisanom specifičnom zadatku, na bazi znanja” (Liebowitz, 1992).</a:t>
            </a:r>
            <a:endParaRPr lang="en-US" sz="1710" dirty="0"/>
          </a:p>
        </p:txBody>
      </p:sp>
      <p:sp>
        <p:nvSpPr>
          <p:cNvPr id="6" name="Text 3"/>
          <p:cNvSpPr/>
          <p:nvPr/>
        </p:nvSpPr>
        <p:spPr>
          <a:xfrm>
            <a:off x="841248" y="2236280"/>
            <a:ext cx="10561320" cy="686943"/>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 „Ekspertni sistemi su programski sistemi koji sadrže ljudsko znanje i koriste ga u rešavanju problema iz oblasti veštačke inteligencije” (Stoiljković, Milosavljević, 1995).</a:t>
            </a:r>
            <a:endParaRPr lang="en-US" sz="1710" dirty="0"/>
          </a:p>
        </p:txBody>
      </p:sp>
      <p:sp>
        <p:nvSpPr>
          <p:cNvPr id="7" name="Text 4"/>
          <p:cNvSpPr/>
          <p:nvPr/>
        </p:nvSpPr>
        <p:spPr>
          <a:xfrm>
            <a:off x="841248" y="2923223"/>
            <a:ext cx="10561320" cy="980123"/>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 „Ekspertni sistem je modeliranje, unutar računara, ekspertskog znanja, tako da rezultujući sistem može ponuditi inteligentan savet ili doneti inteligentne odluke” (Goodwin, Wright, 1992).</a:t>
            </a:r>
            <a:endParaRPr lang="en-US" sz="1710" dirty="0"/>
          </a:p>
        </p:txBody>
      </p:sp>
      <p:sp>
        <p:nvSpPr>
          <p:cNvPr id="8" name="Text 1">
            <a:extLst>
              <a:ext uri="{FF2B5EF4-FFF2-40B4-BE49-F238E27FC236}">
                <a16:creationId xmlns:a16="http://schemas.microsoft.com/office/drawing/2014/main" id="{019F8554-6EAD-40B9-A82C-084C10441852}"/>
              </a:ext>
            </a:extLst>
          </p:cNvPr>
          <p:cNvSpPr/>
          <p:nvPr/>
        </p:nvSpPr>
        <p:spPr>
          <a:xfrm>
            <a:off x="815187" y="3734478"/>
            <a:ext cx="10561320" cy="1167723"/>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„Pod ekspertnim sistemom se podrazumeva uspostavljanje unutar računara dela veštine nekog eksperta koja se bazira na znanju i u takvom je obliku da sistem može da ponudi inteligentan savet ili da preduzme inteligentnu odluku o funkciji koja je u postupku. Poželjna dopunska karakteristika jeste sposobnost sistema da na zahtev verifikuje svoju liniju rezonovanja. Usvojeni način da se ostvare ove karakteristike je programiranje na bazi pravila” (Milačić, 1990).</a:t>
            </a:r>
            <a:endParaRPr lang="en-US" sz="1630" dirty="0"/>
          </a:p>
        </p:txBody>
      </p:sp>
      <p:sp>
        <p:nvSpPr>
          <p:cNvPr id="9" name="Text 2">
            <a:extLst>
              <a:ext uri="{FF2B5EF4-FFF2-40B4-BE49-F238E27FC236}">
                <a16:creationId xmlns:a16="http://schemas.microsoft.com/office/drawing/2014/main" id="{60CFFB94-A8B5-4C74-BB1A-18F610FF233C}"/>
              </a:ext>
            </a:extLst>
          </p:cNvPr>
          <p:cNvSpPr/>
          <p:nvPr/>
        </p:nvSpPr>
        <p:spPr>
          <a:xfrm>
            <a:off x="789126" y="4902243"/>
            <a:ext cx="10561320" cy="1497902"/>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„Ekspertni sistemi su specijalizovani automati sa obradom znanja, za interaktivno i kooperativno rešavanje problema koji se mogu formalizovati, na nivou prirodnih stručnih jezika, sa mogućnostima obuhvata i prezentacije znanja u formi algoritamskih problema, nealgoritamskih činjenica i pravila, kao i logičkog zaključivanja po utvrđenoj strategiji” (Roth, 1992).</a:t>
            </a:r>
            <a:endParaRPr lang="en-US" sz="163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Konzistentnost baze znanja</a:t>
            </a:r>
            <a:endParaRPr lang="en-US" sz="2500" dirty="0"/>
          </a:p>
        </p:txBody>
      </p:sp>
      <p:sp>
        <p:nvSpPr>
          <p:cNvPr id="4" name="Text 1"/>
          <p:cNvSpPr/>
          <p:nvPr/>
        </p:nvSpPr>
        <p:spPr>
          <a:xfrm>
            <a:off x="841248" y="1152144"/>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Problem ispitivanja konzistentnosti baze znanja odnosi se na:</a:t>
            </a:r>
            <a:endParaRPr lang="en-US" sz="1800" dirty="0"/>
          </a:p>
        </p:txBody>
      </p:sp>
      <p:sp>
        <p:nvSpPr>
          <p:cNvPr id="5" name="Text 2"/>
          <p:cNvSpPr/>
          <p:nvPr/>
        </p:nvSpPr>
        <p:spPr>
          <a:xfrm>
            <a:off x="841248" y="1561338"/>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eliminaciju ili prevazilaženje pravila koja ne mogu biti zadovoljena;</a:t>
            </a:r>
            <a:endParaRPr lang="en-US" sz="1800" dirty="0"/>
          </a:p>
        </p:txBody>
      </p:sp>
      <p:sp>
        <p:nvSpPr>
          <p:cNvPr id="6" name="Text 3"/>
          <p:cNvSpPr/>
          <p:nvPr/>
        </p:nvSpPr>
        <p:spPr>
          <a:xfrm>
            <a:off x="841248" y="1970532"/>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redundantna pravila, koja ne doprinose zaključivanju;</a:t>
            </a:r>
            <a:endParaRPr lang="en-US" sz="1800" dirty="0"/>
          </a:p>
        </p:txBody>
      </p:sp>
      <p:sp>
        <p:nvSpPr>
          <p:cNvPr id="7" name="Text 4"/>
          <p:cNvSpPr/>
          <p:nvPr/>
        </p:nvSpPr>
        <p:spPr>
          <a:xfrm>
            <a:off x="841248" y="2379726"/>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nekonzistentna pravila, koja dovode do suprotnih zaključaka;</a:t>
            </a:r>
            <a:endParaRPr lang="en-US" sz="1800" dirty="0"/>
          </a:p>
        </p:txBody>
      </p:sp>
      <p:sp>
        <p:nvSpPr>
          <p:cNvPr id="8" name="Text 5"/>
          <p:cNvSpPr/>
          <p:nvPr/>
        </p:nvSpPr>
        <p:spPr>
          <a:xfrm>
            <a:off x="841248" y="2788920"/>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nekompletna pravila;</a:t>
            </a:r>
            <a:endParaRPr lang="en-US" sz="1800" dirty="0"/>
          </a:p>
        </p:txBody>
      </p:sp>
      <p:sp>
        <p:nvSpPr>
          <p:cNvPr id="9" name="Text 6"/>
          <p:cNvSpPr/>
          <p:nvPr/>
        </p:nvSpPr>
        <p:spPr>
          <a:xfrm>
            <a:off x="841248" y="3198114"/>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ciklična pravila itd.</a:t>
            </a:r>
            <a:endParaRPr lang="en-US" sz="1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5.10. Deduktivno zaključivanje</a:t>
            </a:r>
            <a:endParaRPr lang="en-US" sz="2500" dirty="0"/>
          </a:p>
        </p:txBody>
      </p:sp>
      <p:sp>
        <p:nvSpPr>
          <p:cNvPr id="4" name="Text 1"/>
          <p:cNvSpPr/>
          <p:nvPr/>
        </p:nvSpPr>
        <p:spPr>
          <a:xfrm>
            <a:off x="841248" y="1152144"/>
            <a:ext cx="10561320" cy="417767"/>
          </a:xfrm>
          <a:prstGeom prst="rect">
            <a:avLst/>
          </a:prstGeom>
          <a:noFill/>
          <a:ln/>
        </p:spPr>
        <p:txBody>
          <a:bodyPr wrap="square" lIns="381" tIns="381" rIns="381" bIns="381" rtlCol="0" anchor="t">
            <a:normAutofit/>
          </a:bodyPr>
          <a:lstStyle/>
          <a:p>
            <a:pPr marL="0" indent="0">
              <a:buNone/>
            </a:pPr>
            <a:r>
              <a:rPr lang="en-US" sz="1850" dirty="0">
                <a:solidFill>
                  <a:srgbClr val="111111"/>
                </a:solidFill>
                <a:latin typeface="Calibri" pitchFamily="34" charset="0"/>
                <a:ea typeface="Calibri" pitchFamily="34" charset="-122"/>
                <a:cs typeface="Calibri" pitchFamily="34" charset="-120"/>
              </a:rPr>
              <a:t>Dedukcija je logički ispravno zaključivanje (lat. deducere – izvoditi).</a:t>
            </a:r>
            <a:endParaRPr lang="en-US" sz="1850" dirty="0"/>
          </a:p>
        </p:txBody>
      </p:sp>
      <p:sp>
        <p:nvSpPr>
          <p:cNvPr id="5" name="Text 2"/>
          <p:cNvSpPr/>
          <p:nvPr/>
        </p:nvSpPr>
        <p:spPr>
          <a:xfrm>
            <a:off x="841248" y="1569911"/>
            <a:ext cx="10561320" cy="724662"/>
          </a:xfrm>
          <a:prstGeom prst="rect">
            <a:avLst/>
          </a:prstGeom>
          <a:noFill/>
          <a:ln/>
        </p:spPr>
        <p:txBody>
          <a:bodyPr wrap="square" lIns="381" tIns="381" rIns="381" bIns="381" rtlCol="0" anchor="t">
            <a:normAutofit/>
          </a:bodyPr>
          <a:lstStyle/>
          <a:p>
            <a:pPr marL="0" indent="0">
              <a:buNone/>
            </a:pPr>
            <a:r>
              <a:rPr lang="en-US" sz="1820" dirty="0">
                <a:solidFill>
                  <a:srgbClr val="111111"/>
                </a:solidFill>
                <a:latin typeface="Calibri" pitchFamily="34" charset="0"/>
                <a:ea typeface="Calibri" pitchFamily="34" charset="-122"/>
                <a:cs typeface="Calibri" pitchFamily="34" charset="-120"/>
              </a:rPr>
              <a:t>Logički neispravna zaključivanja su indukcija i analoško zaključivanje, odnosno zaključivanje po sličnosti.</a:t>
            </a:r>
            <a:endParaRPr lang="en-US" sz="1820" dirty="0"/>
          </a:p>
        </p:txBody>
      </p:sp>
      <p:sp>
        <p:nvSpPr>
          <p:cNvPr id="6" name="Text 3"/>
          <p:cNvSpPr/>
          <p:nvPr/>
        </p:nvSpPr>
        <p:spPr>
          <a:xfrm>
            <a:off x="841248" y="2294573"/>
            <a:ext cx="10561320" cy="1005840"/>
          </a:xfrm>
          <a:prstGeom prst="rect">
            <a:avLst/>
          </a:prstGeom>
          <a:noFill/>
          <a:ln/>
        </p:spPr>
        <p:txBody>
          <a:bodyPr wrap="square" lIns="381" tIns="381" rIns="381" bIns="381" rtlCol="0" anchor="t">
            <a:normAutofit/>
          </a:bodyPr>
          <a:lstStyle/>
          <a:p>
            <a:pPr marL="0" indent="0">
              <a:buNone/>
            </a:pPr>
            <a:r>
              <a:rPr lang="en-US" sz="1760" dirty="0">
                <a:solidFill>
                  <a:srgbClr val="111111"/>
                </a:solidFill>
                <a:latin typeface="Calibri" pitchFamily="34" charset="0"/>
                <a:ea typeface="Calibri" pitchFamily="34" charset="-122"/>
                <a:cs typeface="Calibri" pitchFamily="34" charset="-120"/>
              </a:rPr>
              <a:t>Zaključivanje po analogiji često se čini kao dedukcija; međutim, analoško zaključivanje ne ide od opšteg ka posebnom, nego od posebnog ka posebnom. Postoje pozitivne i negativne analogije.</a:t>
            </a:r>
            <a:endParaRPr lang="en-US" sz="1760" dirty="0"/>
          </a:p>
        </p:txBody>
      </p:sp>
      <p:sp>
        <p:nvSpPr>
          <p:cNvPr id="7" name="Text 4"/>
          <p:cNvSpPr/>
          <p:nvPr/>
        </p:nvSpPr>
        <p:spPr>
          <a:xfrm>
            <a:off x="841248" y="3300413"/>
            <a:ext cx="10561320" cy="704088"/>
          </a:xfrm>
          <a:prstGeom prst="rect">
            <a:avLst/>
          </a:prstGeom>
          <a:noFill/>
          <a:ln/>
        </p:spPr>
        <p:txBody>
          <a:bodyPr wrap="square" lIns="381" tIns="381" rIns="381" bIns="381" rtlCol="0" anchor="t">
            <a:normAutofit/>
          </a:bodyPr>
          <a:lstStyle/>
          <a:p>
            <a:pPr marL="0" indent="0">
              <a:buNone/>
            </a:pPr>
            <a:r>
              <a:rPr lang="en-US" sz="1760" dirty="0">
                <a:solidFill>
                  <a:srgbClr val="111111"/>
                </a:solidFill>
                <a:latin typeface="Calibri" pitchFamily="34" charset="0"/>
                <a:ea typeface="Calibri" pitchFamily="34" charset="-122"/>
                <a:cs typeface="Calibri" pitchFamily="34" charset="-120"/>
              </a:rPr>
              <a:t>Zaključak kod dedukcije izvodi se iz premisa kao nužan. Zaključivanje od opšteg ka posebnom, odnosno silogizam, samo je jedan tip deduktivnog zaključivanja.</a:t>
            </a:r>
            <a:endParaRPr lang="en-US" sz="1760" dirty="0"/>
          </a:p>
        </p:txBody>
      </p:sp>
      <p:sp>
        <p:nvSpPr>
          <p:cNvPr id="8" name="Text 5"/>
          <p:cNvSpPr/>
          <p:nvPr/>
        </p:nvSpPr>
        <p:spPr>
          <a:xfrm>
            <a:off x="841248" y="4004501"/>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Podela je na neposredna i posredna deduktivna zaključivanja.</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5.2. Istorija razvoja ekspertnih sistema</a:t>
            </a:r>
            <a:endParaRPr lang="en-US" sz="2500" dirty="0"/>
          </a:p>
        </p:txBody>
      </p:sp>
      <p:sp>
        <p:nvSpPr>
          <p:cNvPr id="4" name="Text 1"/>
          <p:cNvSpPr/>
          <p:nvPr/>
        </p:nvSpPr>
        <p:spPr>
          <a:xfrm>
            <a:off x="841248" y="1152144"/>
            <a:ext cx="10561320" cy="71780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Prvi počeci razvoja sistema zasnovanih na znanju koji su prethodili ekspertnim sistemima javljaju se polovinom 60-tih godina.</a:t>
            </a:r>
            <a:endParaRPr lang="en-US" sz="1800" dirty="0"/>
          </a:p>
        </p:txBody>
      </p:sp>
      <p:sp>
        <p:nvSpPr>
          <p:cNvPr id="5" name="Text 2"/>
          <p:cNvSpPr/>
          <p:nvPr/>
        </p:nvSpPr>
        <p:spPr>
          <a:xfrm>
            <a:off x="841248" y="1869948"/>
            <a:ext cx="10561320" cy="1293876"/>
          </a:xfrm>
          <a:prstGeom prst="rect">
            <a:avLst/>
          </a:prstGeom>
          <a:noFill/>
          <a:ln/>
        </p:spPr>
        <p:txBody>
          <a:bodyPr wrap="square" lIns="381" tIns="381" rIns="381" bIns="381" rtlCol="0" anchor="t">
            <a:normAutofit/>
          </a:bodyPr>
          <a:lstStyle/>
          <a:p>
            <a:pPr marL="0" indent="0">
              <a:buNone/>
            </a:pPr>
            <a:r>
              <a:rPr lang="en-US" sz="1740" dirty="0">
                <a:solidFill>
                  <a:srgbClr val="111111"/>
                </a:solidFill>
                <a:latin typeface="Calibri" pitchFamily="34" charset="0"/>
                <a:ea typeface="Calibri" pitchFamily="34" charset="-122"/>
                <a:cs typeface="Calibri" pitchFamily="34" charset="-120"/>
              </a:rPr>
              <a:t>Razvoj ekspertnih sistema zavisi od razvoja informacionih tehnologija, tj. od performansi kompjutera. Krajem 60-tih godina kompjuteri su postali ograničavajući faktor, pa su usledile promene na polju usavršavanja kompjutera, što je izazvalo novi uspon u razvoju oblasti veštačke inteligencije.</a:t>
            </a:r>
            <a:endParaRPr lang="en-US" sz="1740" dirty="0"/>
          </a:p>
        </p:txBody>
      </p:sp>
      <p:sp>
        <p:nvSpPr>
          <p:cNvPr id="6" name="Text 3"/>
          <p:cNvSpPr/>
          <p:nvPr/>
        </p:nvSpPr>
        <p:spPr>
          <a:xfrm>
            <a:off x="841248" y="3163824"/>
            <a:ext cx="10561320" cy="71780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Tek tokom 80-tih godina ekspertni sistemi su doživeli široku upotrebu na komercijalnom tržištu.</a:t>
            </a:r>
            <a:endParaRPr lang="en-US" sz="1800" dirty="0"/>
          </a:p>
        </p:txBody>
      </p:sp>
      <p:sp>
        <p:nvSpPr>
          <p:cNvPr id="7" name="Text 4"/>
          <p:cNvSpPr/>
          <p:nvPr/>
        </p:nvSpPr>
        <p:spPr>
          <a:xfrm>
            <a:off x="841248" y="3881628"/>
            <a:ext cx="10561320" cy="1575054"/>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Prema stanju iz 1988. godine, ekspertni sistemi su se tada primenjivali u oko 150 oblasti. Samo četiri godine kasnije u Americi je bilo korišćeno najmanje 3000 ekspertnih sistema, od čega je nekoliko stotina bilo razvijeno i testirano na svom polju primene. U Japanu je tada postojalo preko 400 razvijenih ekspertnih sistema, a u Francuskoj takođe preko 400.</a:t>
            </a:r>
            <a:endParaRPr lang="en-US" sz="172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Primeri ranih ekspertnih sistema</a:t>
            </a:r>
            <a:endParaRPr lang="en-US" sz="2400" dirty="0"/>
          </a:p>
        </p:txBody>
      </p:sp>
      <p:sp>
        <p:nvSpPr>
          <p:cNvPr id="4" name="Text 1"/>
          <p:cNvSpPr/>
          <p:nvPr/>
        </p:nvSpPr>
        <p:spPr>
          <a:xfrm>
            <a:off x="841248" y="1152144"/>
            <a:ext cx="10561320" cy="392049"/>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Primeri ekspertnih sistema prema vrsti i nameni:</a:t>
            </a:r>
            <a:endParaRPr lang="en-US" sz="1700" dirty="0"/>
          </a:p>
        </p:txBody>
      </p:sp>
      <p:sp>
        <p:nvSpPr>
          <p:cNvPr id="5" name="Text 2"/>
          <p:cNvSpPr/>
          <p:nvPr/>
        </p:nvSpPr>
        <p:spPr>
          <a:xfrm>
            <a:off x="841248" y="1544193"/>
            <a:ext cx="10561320" cy="37833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Dijagnostički sistemi – MYCIN: Antibiotska terapija bakterijske infekcije krvi</a:t>
            </a:r>
            <a:endParaRPr lang="en-US" sz="1620" dirty="0"/>
          </a:p>
        </p:txBody>
      </p:sp>
      <p:sp>
        <p:nvSpPr>
          <p:cNvPr id="6" name="Text 3"/>
          <p:cNvSpPr/>
          <p:nvPr/>
        </p:nvSpPr>
        <p:spPr>
          <a:xfrm>
            <a:off x="841248" y="1922526"/>
            <a:ext cx="10561320" cy="37833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DART: Otkrivanje i lokalizovanje grešaka kod kompjutera</a:t>
            </a:r>
            <a:endParaRPr lang="en-US" sz="1620" dirty="0"/>
          </a:p>
        </p:txBody>
      </p:sp>
      <p:sp>
        <p:nvSpPr>
          <p:cNvPr id="7" name="Text 4"/>
          <p:cNvSpPr/>
          <p:nvPr/>
        </p:nvSpPr>
        <p:spPr>
          <a:xfrm>
            <a:off x="841248" y="2300859"/>
            <a:ext cx="10561320" cy="37833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INTERNIST: Bolesti unutrašnjih organa</a:t>
            </a:r>
            <a:endParaRPr lang="en-US" sz="1620" dirty="0"/>
          </a:p>
        </p:txBody>
      </p:sp>
      <p:sp>
        <p:nvSpPr>
          <p:cNvPr id="8" name="Text 5"/>
          <p:cNvSpPr/>
          <p:nvPr/>
        </p:nvSpPr>
        <p:spPr>
          <a:xfrm>
            <a:off x="841248" y="2679192"/>
            <a:ext cx="10561320" cy="37833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XCON: Konfigurisanje VAX kompjutera</a:t>
            </a:r>
            <a:endParaRPr lang="en-US" sz="1620" dirty="0"/>
          </a:p>
        </p:txBody>
      </p:sp>
      <p:sp>
        <p:nvSpPr>
          <p:cNvPr id="9" name="Text 6"/>
          <p:cNvSpPr/>
          <p:nvPr/>
        </p:nvSpPr>
        <p:spPr>
          <a:xfrm>
            <a:off x="841248" y="3057525"/>
            <a:ext cx="10561320" cy="37833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Razvojni sistemi – SYN: Razvoj visokointegrisanih kola (VLSI)</a:t>
            </a:r>
            <a:endParaRPr lang="en-US" sz="1620" dirty="0"/>
          </a:p>
        </p:txBody>
      </p:sp>
      <p:sp>
        <p:nvSpPr>
          <p:cNvPr id="10" name="Text 7"/>
          <p:cNvSpPr/>
          <p:nvPr/>
        </p:nvSpPr>
        <p:spPr>
          <a:xfrm>
            <a:off x="841248" y="3435858"/>
            <a:ext cx="10561320" cy="37833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SYNCHEM: Sinteza hemijskih jedinjenja</a:t>
            </a:r>
            <a:endParaRPr lang="en-US" sz="1620" dirty="0"/>
          </a:p>
        </p:txBody>
      </p:sp>
      <p:sp>
        <p:nvSpPr>
          <p:cNvPr id="11" name="Text 2">
            <a:extLst>
              <a:ext uri="{FF2B5EF4-FFF2-40B4-BE49-F238E27FC236}">
                <a16:creationId xmlns:a16="http://schemas.microsoft.com/office/drawing/2014/main" id="{627DFCF8-99A7-4DE5-B64F-2034275CA9B8}"/>
              </a:ext>
            </a:extLst>
          </p:cNvPr>
          <p:cNvSpPr/>
          <p:nvPr/>
        </p:nvSpPr>
        <p:spPr>
          <a:xfrm>
            <a:off x="815187" y="3814191"/>
            <a:ext cx="10561320" cy="37833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Sistemi za planiranje – ISIS: Projektovanje procesa finalizacije</a:t>
            </a:r>
            <a:endParaRPr lang="en-US" sz="1620" dirty="0"/>
          </a:p>
        </p:txBody>
      </p:sp>
      <p:sp>
        <p:nvSpPr>
          <p:cNvPr id="12" name="Text 3">
            <a:extLst>
              <a:ext uri="{FF2B5EF4-FFF2-40B4-BE49-F238E27FC236}">
                <a16:creationId xmlns:a16="http://schemas.microsoft.com/office/drawing/2014/main" id="{A5F4E5D3-A485-45B8-ABFD-06ED1B08E1E6}"/>
              </a:ext>
            </a:extLst>
          </p:cNvPr>
          <p:cNvSpPr/>
          <p:nvPr/>
        </p:nvSpPr>
        <p:spPr>
          <a:xfrm>
            <a:off x="815187" y="4192524"/>
            <a:ext cx="10561320" cy="37833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MOLGEN: Eksperimenti u molekularnoj genetici</a:t>
            </a:r>
            <a:endParaRPr lang="en-US" sz="1620" dirty="0"/>
          </a:p>
        </p:txBody>
      </p:sp>
      <p:sp>
        <p:nvSpPr>
          <p:cNvPr id="13" name="Text 4">
            <a:extLst>
              <a:ext uri="{FF2B5EF4-FFF2-40B4-BE49-F238E27FC236}">
                <a16:creationId xmlns:a16="http://schemas.microsoft.com/office/drawing/2014/main" id="{8FD2B76B-3E72-413A-942B-02B0B3C1D7E6}"/>
              </a:ext>
            </a:extLst>
          </p:cNvPr>
          <p:cNvSpPr/>
          <p:nvPr/>
        </p:nvSpPr>
        <p:spPr>
          <a:xfrm>
            <a:off x="815187" y="4570857"/>
            <a:ext cx="10561320" cy="656082"/>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Sistemi za raspoznavanje objekata – DENDRAL: Spektrogramska identifikacija hemijskih jedinjenja</a:t>
            </a:r>
            <a:endParaRPr lang="en-US" sz="1620" dirty="0"/>
          </a:p>
        </p:txBody>
      </p:sp>
      <p:sp>
        <p:nvSpPr>
          <p:cNvPr id="14" name="Text 5">
            <a:extLst>
              <a:ext uri="{FF2B5EF4-FFF2-40B4-BE49-F238E27FC236}">
                <a16:creationId xmlns:a16="http://schemas.microsoft.com/office/drawing/2014/main" id="{14BB7701-C40B-4451-9487-DFC6F36FCC62}"/>
              </a:ext>
            </a:extLst>
          </p:cNvPr>
          <p:cNvSpPr/>
          <p:nvPr/>
        </p:nvSpPr>
        <p:spPr>
          <a:xfrm>
            <a:off x="789126" y="4949190"/>
            <a:ext cx="10561320" cy="37833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PROSPECTOR: Rekodijagnosticiranje geoloških rudnih ležišta</a:t>
            </a:r>
            <a:endParaRPr lang="en-US" sz="1620" dirty="0"/>
          </a:p>
        </p:txBody>
      </p:sp>
      <p:sp>
        <p:nvSpPr>
          <p:cNvPr id="15" name="Text 6">
            <a:extLst>
              <a:ext uri="{FF2B5EF4-FFF2-40B4-BE49-F238E27FC236}">
                <a16:creationId xmlns:a16="http://schemas.microsoft.com/office/drawing/2014/main" id="{EAA159E3-49BE-425F-8815-656A8B8D7A8B}"/>
              </a:ext>
            </a:extLst>
          </p:cNvPr>
          <p:cNvSpPr/>
          <p:nvPr/>
        </p:nvSpPr>
        <p:spPr>
          <a:xfrm>
            <a:off x="802157" y="5298376"/>
            <a:ext cx="10561320" cy="37833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TEC: Vojno osmatranje prostranih terena</a:t>
            </a:r>
            <a:endParaRPr lang="en-US" sz="1620" dirty="0"/>
          </a:p>
        </p:txBody>
      </p:sp>
      <p:sp>
        <p:nvSpPr>
          <p:cNvPr id="16" name="Text 2">
            <a:extLst>
              <a:ext uri="{FF2B5EF4-FFF2-40B4-BE49-F238E27FC236}">
                <a16:creationId xmlns:a16="http://schemas.microsoft.com/office/drawing/2014/main" id="{604D704A-4701-4070-B15A-EE41844910C7}"/>
              </a:ext>
            </a:extLst>
          </p:cNvPr>
          <p:cNvSpPr/>
          <p:nvPr/>
        </p:nvSpPr>
        <p:spPr>
          <a:xfrm>
            <a:off x="769467" y="5710724"/>
            <a:ext cx="10561320" cy="37833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Savetnički sistemi – WERRA: Predviđanje i regulisanje poplavnog talasa</a:t>
            </a:r>
            <a:endParaRPr lang="en-US" sz="1620" dirty="0"/>
          </a:p>
        </p:txBody>
      </p:sp>
      <p:sp>
        <p:nvSpPr>
          <p:cNvPr id="17" name="Text 3">
            <a:extLst>
              <a:ext uri="{FF2B5EF4-FFF2-40B4-BE49-F238E27FC236}">
                <a16:creationId xmlns:a16="http://schemas.microsoft.com/office/drawing/2014/main" id="{8BCBD8E8-8DA4-40F7-87E3-87AB44EF80F4}"/>
              </a:ext>
            </a:extLst>
          </p:cNvPr>
          <p:cNvSpPr/>
          <p:nvPr/>
        </p:nvSpPr>
        <p:spPr>
          <a:xfrm>
            <a:off x="769467" y="6089057"/>
            <a:ext cx="10561320" cy="37833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RADEX: Bolnička briga o pacijentima</a:t>
            </a:r>
            <a:endParaRPr lang="en-US" sz="1620" dirty="0"/>
          </a:p>
        </p:txBody>
      </p:sp>
      <p:sp>
        <p:nvSpPr>
          <p:cNvPr id="18" name="Text 4">
            <a:extLst>
              <a:ext uri="{FF2B5EF4-FFF2-40B4-BE49-F238E27FC236}">
                <a16:creationId xmlns:a16="http://schemas.microsoft.com/office/drawing/2014/main" id="{ECE60653-D25B-4DA1-BDF7-FAC57F0E276B}"/>
              </a:ext>
            </a:extLst>
          </p:cNvPr>
          <p:cNvSpPr/>
          <p:nvPr/>
        </p:nvSpPr>
        <p:spPr>
          <a:xfrm>
            <a:off x="769467" y="6467390"/>
            <a:ext cx="10561320" cy="37833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PROCON: Operativno vođenje hemijskog postrojenja</a:t>
            </a:r>
            <a:endParaRPr lang="en-US" sz="162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5.3. Podele ekspertnih sistema</a:t>
            </a:r>
            <a:endParaRPr lang="en-US" sz="2500" dirty="0"/>
          </a:p>
        </p:txBody>
      </p:sp>
      <p:sp>
        <p:nvSpPr>
          <p:cNvPr id="4" name="Text 1"/>
          <p:cNvSpPr/>
          <p:nvPr/>
        </p:nvSpPr>
        <p:spPr>
          <a:xfrm>
            <a:off x="841248" y="1152144"/>
            <a:ext cx="10561320" cy="102641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Jedna od uopštenih podela ekspertnih sistema sugeriše postojanje dve grupe (Stojiljković, 1995): ekspertni sistemi koji analiziraju neki problem i ekspertni sistemi koji vrše sintezu u procesu rešavanja problema.</a:t>
            </a:r>
            <a:endParaRPr lang="en-US" sz="1800" dirty="0"/>
          </a:p>
        </p:txBody>
      </p:sp>
      <p:sp>
        <p:nvSpPr>
          <p:cNvPr id="5" name="Text 2"/>
          <p:cNvSpPr/>
          <p:nvPr/>
        </p:nvSpPr>
        <p:spPr>
          <a:xfrm>
            <a:off x="841248" y="2178558"/>
            <a:ext cx="10561320" cy="71780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Jedna od uobičajenih podela odnosi se na vrstu informacija koje ekspertni sistemi pružaju (Stoiljković, Milosavljević, 1995):</a:t>
            </a:r>
            <a:endParaRPr lang="en-US" sz="1800" dirty="0"/>
          </a:p>
        </p:txBody>
      </p:sp>
      <p:sp>
        <p:nvSpPr>
          <p:cNvPr id="6" name="Text 3"/>
          <p:cNvSpPr/>
          <p:nvPr/>
        </p:nvSpPr>
        <p:spPr>
          <a:xfrm>
            <a:off x="841248" y="2896362"/>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samostalne;</a:t>
            </a:r>
            <a:endParaRPr lang="en-US" sz="1800" dirty="0"/>
          </a:p>
        </p:txBody>
      </p:sp>
      <p:sp>
        <p:nvSpPr>
          <p:cNvPr id="7" name="Text 4"/>
          <p:cNvSpPr/>
          <p:nvPr/>
        </p:nvSpPr>
        <p:spPr>
          <a:xfrm>
            <a:off x="841248" y="3305556"/>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konsultantske;</a:t>
            </a:r>
            <a:endParaRPr lang="en-US" sz="1800" dirty="0"/>
          </a:p>
        </p:txBody>
      </p:sp>
      <p:sp>
        <p:nvSpPr>
          <p:cNvPr id="8" name="Text 5"/>
          <p:cNvSpPr/>
          <p:nvPr/>
        </p:nvSpPr>
        <p:spPr>
          <a:xfrm>
            <a:off x="841248" y="3714750"/>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savetničke;</a:t>
            </a:r>
            <a:endParaRPr lang="en-US" sz="1800" dirty="0"/>
          </a:p>
        </p:txBody>
      </p:sp>
      <p:sp>
        <p:nvSpPr>
          <p:cNvPr id="9" name="Text 6"/>
          <p:cNvSpPr/>
          <p:nvPr/>
        </p:nvSpPr>
        <p:spPr>
          <a:xfrm>
            <a:off x="841248" y="4123944"/>
            <a:ext cx="10561320" cy="40919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sistemi za ispitivanje „šta bi bilo ako...”.</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Podele prema vrsti informacija</a:t>
            </a:r>
            <a:endParaRPr lang="en-US" sz="2500" dirty="0"/>
          </a:p>
        </p:txBody>
      </p:sp>
      <p:sp>
        <p:nvSpPr>
          <p:cNvPr id="4" name="Text 1"/>
          <p:cNvSpPr/>
          <p:nvPr/>
        </p:nvSpPr>
        <p:spPr>
          <a:xfrm>
            <a:off x="841248" y="1152144"/>
            <a:ext cx="10561320" cy="964692"/>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Samostalne – u stanju su da samostalno izvedu proces donošenja odluke i planiranja budućih pravaca akcije, a korisnika izveštavaju o primenjenim postupcima i razlozima za usvajanje određene procedure.</a:t>
            </a:r>
            <a:endParaRPr lang="en-US" sz="1680" dirty="0"/>
          </a:p>
        </p:txBody>
      </p:sp>
      <p:sp>
        <p:nvSpPr>
          <p:cNvPr id="5" name="Text 2"/>
          <p:cNvSpPr/>
          <p:nvPr/>
        </p:nvSpPr>
        <p:spPr>
          <a:xfrm>
            <a:off x="841248" y="2116836"/>
            <a:ext cx="10561320" cy="964692"/>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Konsultantske – pružaju razne konsultantske usluge, pomažu korisniku na način na koji bi i pravi ekspert pružio svoje mišljenje. Koriste ih eksperti kojima su potrebna dodatna mišljenja za rešavanje kompleksnih problema.</a:t>
            </a:r>
            <a:endParaRPr lang="en-US" sz="1680" dirty="0"/>
          </a:p>
        </p:txBody>
      </p:sp>
      <p:sp>
        <p:nvSpPr>
          <p:cNvPr id="6" name="Text 3"/>
          <p:cNvSpPr/>
          <p:nvPr/>
        </p:nvSpPr>
        <p:spPr>
          <a:xfrm>
            <a:off x="841248" y="3081528"/>
            <a:ext cx="10561320" cy="676656"/>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Savetničke – mogu koristiti i eksperti, ali i ostali korisnici kojima je potreban savet u odgovarajućim situacijama.</a:t>
            </a:r>
            <a:endParaRPr lang="en-US" sz="1680" dirty="0"/>
          </a:p>
        </p:txBody>
      </p:sp>
      <p:sp>
        <p:nvSpPr>
          <p:cNvPr id="7" name="Text 4"/>
          <p:cNvSpPr/>
          <p:nvPr/>
        </p:nvSpPr>
        <p:spPr>
          <a:xfrm>
            <a:off x="841248" y="3758184"/>
            <a:ext cx="10561320" cy="964692"/>
          </a:xfrm>
          <a:prstGeom prst="rect">
            <a:avLst/>
          </a:prstGeom>
          <a:noFill/>
          <a:ln/>
        </p:spPr>
        <p:txBody>
          <a:bodyPr wrap="square" lIns="381" tIns="381" rIns="381" bIns="381" rtlCol="0" anchor="t">
            <a:normAutofit/>
          </a:bodyPr>
          <a:lstStyle/>
          <a:p>
            <a:pPr marL="0" indent="0">
              <a:buNone/>
            </a:pPr>
            <a:r>
              <a:rPr lang="en-US" sz="1680" dirty="0">
                <a:solidFill>
                  <a:srgbClr val="111111"/>
                </a:solidFill>
                <a:latin typeface="Calibri" pitchFamily="34" charset="0"/>
                <a:ea typeface="Calibri" pitchFamily="34" charset="-122"/>
                <a:cs typeface="Calibri" pitchFamily="34" charset="-120"/>
              </a:rPr>
              <a:t>• Sistemi za ispitivanje „šta bi bilo ako...” – omogućavaju razmatranje situacija u kojima je potrebno predvideti efekte primene alternativnih akcija. Može se uspostaviti analogija sa simulacionim modelima, ali razvijenim do ekspertnog nivoa.</a:t>
            </a:r>
            <a:endParaRPr lang="en-US" sz="168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Vrste ekspertnih sistema prema Turbanu i Aronsonu</a:t>
            </a:r>
            <a:endParaRPr lang="en-US" sz="2500" dirty="0"/>
          </a:p>
        </p:txBody>
      </p:sp>
      <p:sp>
        <p:nvSpPr>
          <p:cNvPr id="4" name="Text 1"/>
          <p:cNvSpPr/>
          <p:nvPr/>
        </p:nvSpPr>
        <p:spPr>
          <a:xfrm>
            <a:off x="841248" y="1152144"/>
            <a:ext cx="10561320" cy="393764"/>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Turban i Aronson (1998) iznose da postoje sledeće vrste ekspertnih sistema:</a:t>
            </a:r>
            <a:endParaRPr lang="en-US" sz="1710" dirty="0"/>
          </a:p>
        </p:txBody>
      </p:sp>
      <p:sp>
        <p:nvSpPr>
          <p:cNvPr id="5" name="Text 2"/>
          <p:cNvSpPr/>
          <p:nvPr/>
        </p:nvSpPr>
        <p:spPr>
          <a:xfrm>
            <a:off x="841248" y="1545908"/>
            <a:ext cx="10561320" cy="393764"/>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 ekspertni sistemi zasnovani na znanju;</a:t>
            </a:r>
            <a:endParaRPr lang="en-US" sz="1710" dirty="0"/>
          </a:p>
        </p:txBody>
      </p:sp>
      <p:sp>
        <p:nvSpPr>
          <p:cNvPr id="6" name="Text 3"/>
          <p:cNvSpPr/>
          <p:nvPr/>
        </p:nvSpPr>
        <p:spPr>
          <a:xfrm>
            <a:off x="841248" y="1939671"/>
            <a:ext cx="10561320" cy="393764"/>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 ekspertni sistemi zasnovani na pravilima;</a:t>
            </a:r>
            <a:endParaRPr lang="en-US" sz="1710" dirty="0"/>
          </a:p>
        </p:txBody>
      </p:sp>
      <p:sp>
        <p:nvSpPr>
          <p:cNvPr id="7" name="Text 4"/>
          <p:cNvSpPr/>
          <p:nvPr/>
        </p:nvSpPr>
        <p:spPr>
          <a:xfrm>
            <a:off x="841248" y="2333435"/>
            <a:ext cx="10561320" cy="393764"/>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 ekspertni sistemi zasnovani na okvirima (Frame-based Expert Systems);</a:t>
            </a:r>
            <a:endParaRPr lang="en-US" sz="1710" dirty="0"/>
          </a:p>
        </p:txBody>
      </p:sp>
      <p:sp>
        <p:nvSpPr>
          <p:cNvPr id="8" name="Text 5"/>
          <p:cNvSpPr/>
          <p:nvPr/>
        </p:nvSpPr>
        <p:spPr>
          <a:xfrm>
            <a:off x="841248" y="2727198"/>
            <a:ext cx="10561320" cy="393764"/>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 hibridni sistemi;</a:t>
            </a:r>
            <a:endParaRPr lang="en-US" sz="1710" dirty="0"/>
          </a:p>
        </p:txBody>
      </p:sp>
      <p:sp>
        <p:nvSpPr>
          <p:cNvPr id="9" name="Text 6"/>
          <p:cNvSpPr/>
          <p:nvPr/>
        </p:nvSpPr>
        <p:spPr>
          <a:xfrm>
            <a:off x="841248" y="3120962"/>
            <a:ext cx="10561320" cy="393764"/>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 ekspertni sistemi zasnovani na modelima (Model-based Systems);</a:t>
            </a:r>
            <a:endParaRPr lang="en-US" sz="1710" dirty="0"/>
          </a:p>
        </p:txBody>
      </p:sp>
      <p:sp>
        <p:nvSpPr>
          <p:cNvPr id="10" name="Text 7"/>
          <p:cNvSpPr/>
          <p:nvPr/>
        </p:nvSpPr>
        <p:spPr>
          <a:xfrm>
            <a:off x="841248" y="3514725"/>
            <a:ext cx="10561320" cy="393764"/>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 ekspertni sistemi spremni za rad (Ready-made, Off-the-shelf Systems);</a:t>
            </a:r>
            <a:endParaRPr lang="en-US" sz="1710" dirty="0"/>
          </a:p>
        </p:txBody>
      </p:sp>
      <p:sp>
        <p:nvSpPr>
          <p:cNvPr id="11" name="Text 8"/>
          <p:cNvSpPr/>
          <p:nvPr/>
        </p:nvSpPr>
        <p:spPr>
          <a:xfrm>
            <a:off x="841248" y="3908489"/>
            <a:ext cx="10561320" cy="393764"/>
          </a:xfrm>
          <a:prstGeom prst="rect">
            <a:avLst/>
          </a:prstGeom>
          <a:noFill/>
          <a:ln/>
        </p:spPr>
        <p:txBody>
          <a:bodyPr wrap="square" lIns="381" tIns="381" rIns="381" bIns="381" rtlCol="0" anchor="t">
            <a:normAutofit/>
          </a:bodyPr>
          <a:lstStyle/>
          <a:p>
            <a:pPr marL="0" indent="0">
              <a:buNone/>
            </a:pPr>
            <a:r>
              <a:rPr lang="en-US" sz="1710" dirty="0">
                <a:solidFill>
                  <a:srgbClr val="111111"/>
                </a:solidFill>
                <a:latin typeface="Calibri" pitchFamily="34" charset="0"/>
                <a:ea typeface="Calibri" pitchFamily="34" charset="-122"/>
                <a:cs typeface="Calibri" pitchFamily="34" charset="-120"/>
              </a:rPr>
              <a:t>• ekspertni sistemi koji rade u realnom vremenu (Real-time Expert Systems).</a:t>
            </a:r>
            <a:endParaRPr lang="en-US" sz="171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652760" cy="621792"/>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Školjke ekspertnih sistema</a:t>
            </a:r>
            <a:endParaRPr lang="en-US" sz="2500" dirty="0"/>
          </a:p>
        </p:txBody>
      </p:sp>
      <p:sp>
        <p:nvSpPr>
          <p:cNvPr id="4" name="Text 1"/>
          <p:cNvSpPr/>
          <p:nvPr/>
        </p:nvSpPr>
        <p:spPr>
          <a:xfrm>
            <a:off x="841248" y="1152144"/>
            <a:ext cx="10561320" cy="1280160"/>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Goodwin i Wright (1992) ističu da postoje dve grupe ekspertnih sistema: prvi se javljaju kod komplikovanih istraživačkih projekata ili potencijalno nerešivih problema gde je potrebno razviti novi način prezentovanja znanja; drugi niz sistema su oni koje su izgradili konsultanti putem korišćenja komercijalno razvijenih školjki ekspertnih sistema.</a:t>
            </a:r>
            <a:endParaRPr lang="en-US" sz="1720" dirty="0"/>
          </a:p>
        </p:txBody>
      </p:sp>
      <p:sp>
        <p:nvSpPr>
          <p:cNvPr id="5" name="Text 2"/>
          <p:cNvSpPr/>
          <p:nvPr/>
        </p:nvSpPr>
        <p:spPr>
          <a:xfrm>
            <a:off x="841248" y="2432304"/>
            <a:ext cx="10561320" cy="1000697"/>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Školjke ekspertnih sistema sadrže sve komponente kao i posebno razvijeni ekspertni sistem, sa tom razlikom što im je baza znanja prazna. Zbog toga se nazivaju prazni ili okvirni ekspertni sistemi.</a:t>
            </a:r>
            <a:endParaRPr lang="en-US" sz="1750" dirty="0"/>
          </a:p>
        </p:txBody>
      </p:sp>
      <p:sp>
        <p:nvSpPr>
          <p:cNvPr id="6" name="Text 3"/>
          <p:cNvSpPr/>
          <p:nvPr/>
        </p:nvSpPr>
        <p:spPr>
          <a:xfrm>
            <a:off x="841248" y="3433001"/>
            <a:ext cx="10561320" cy="700659"/>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Korisnik, npr. tim eksperata u preduzeću, sam popunjava bazu znanja unoseći pravila koja se odnose na probleme koje ekspertni sistem treba da rešava.</a:t>
            </a:r>
            <a:endParaRPr lang="en-US" sz="1750" dirty="0"/>
          </a:p>
        </p:txBody>
      </p:sp>
      <p:sp>
        <p:nvSpPr>
          <p:cNvPr id="7" name="Text 4"/>
          <p:cNvSpPr/>
          <p:nvPr/>
        </p:nvSpPr>
        <p:spPr>
          <a:xfrm>
            <a:off x="841248" y="4133660"/>
            <a:ext cx="10561320" cy="985266"/>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Školjke su jednostavne za programiranje i fokusirane na probleme u kojima nije prisutna neizvesnost. Kod korišćenja školjki ekspertsko rasuđivanje predstavlja se u obliku drveta odlučivanja, što se ubraja u olančavanje unapred.</a:t>
            </a:r>
            <a:endParaRPr lang="en-US" sz="1720" dirty="0"/>
          </a:p>
        </p:txBody>
      </p:sp>
      <p:sp>
        <p:nvSpPr>
          <p:cNvPr id="8" name="Text 5"/>
          <p:cNvSpPr/>
          <p:nvPr/>
        </p:nvSpPr>
        <p:spPr>
          <a:xfrm>
            <a:off x="841248" y="5118926"/>
            <a:ext cx="10561320" cy="690372"/>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U svetu su poznate školjke XiPlus i EXSYS Professional, a kod nas je razvijena i našla veliku primenu školjka BEST (Blackboard-based Expert System Toolkit).</a:t>
            </a:r>
            <a:endParaRPr lang="en-US" sz="172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2782</Words>
  <Application>Microsoft Office PowerPoint</Application>
  <PresentationFormat>Widescreen</PresentationFormat>
  <Paragraphs>219</Paragraphs>
  <Slides>31</Slides>
  <Notes>31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Mašinski fakultet Univerziteta u Beogradu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Ekspertni sistemi</dc:title>
  <dc:subject>Menadžment informacioni sistemi - četvrta lekcija</dc:subject>
  <dc:creator>Mirjana Misita</dc:creator>
  <cp:lastModifiedBy>MM</cp:lastModifiedBy>
  <cp:revision>2</cp:revision>
  <dcterms:created xsi:type="dcterms:W3CDTF">2026-08-26T15:39:35Z</dcterms:created>
  <dcterms:modified xsi:type="dcterms:W3CDTF">2026-08-26T15:53:15Z</dcterms:modified>
</cp:coreProperties>
</file>