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1"/>
  </p:notesMasterIdLst>
  <p:sldIdLst>
    <p:sldId id="299" r:id="rId2"/>
    <p:sldId id="257" r:id="rId3"/>
    <p:sldId id="258" r:id="rId4"/>
    <p:sldId id="259" r:id="rId5"/>
    <p:sldId id="260" r:id="rId6"/>
    <p:sldId id="261" r:id="rId7"/>
    <p:sldId id="262" r:id="rId8"/>
    <p:sldId id="263" r:id="rId9"/>
    <p:sldId id="264" r:id="rId10"/>
    <p:sldId id="265" r:id="rId11"/>
    <p:sldId id="266" r:id="rId12"/>
    <p:sldId id="267" r:id="rId13"/>
    <p:sldId id="269" r:id="rId14"/>
    <p:sldId id="270" r:id="rId15"/>
    <p:sldId id="271" r:id="rId16"/>
    <p:sldId id="272" r:id="rId17"/>
    <p:sldId id="273" r:id="rId18"/>
    <p:sldId id="274" r:id="rId19"/>
    <p:sldId id="275" r:id="rId20"/>
    <p:sldId id="276" r:id="rId21"/>
    <p:sldId id="277" r:id="rId22"/>
    <p:sldId id="278" r:id="rId23"/>
    <p:sldId id="279" r:id="rId24"/>
    <p:sldId id="281" r:id="rId25"/>
    <p:sldId id="282" r:id="rId26"/>
    <p:sldId id="284" r:id="rId27"/>
    <p:sldId id="285" r:id="rId28"/>
    <p:sldId id="286" r:id="rId29"/>
    <p:sldId id="287" r:id="rId30"/>
    <p:sldId id="289" r:id="rId31"/>
    <p:sldId id="290" r:id="rId32"/>
    <p:sldId id="291" r:id="rId33"/>
    <p:sldId id="292" r:id="rId34"/>
    <p:sldId id="293" r:id="rId35"/>
    <p:sldId id="294" r:id="rId36"/>
    <p:sldId id="295" r:id="rId37"/>
    <p:sldId id="296" r:id="rId38"/>
    <p:sldId id="297" r:id="rId39"/>
    <p:sldId id="298" r:id="rId40"/>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13" d="100"/>
          <a:sy n="113" d="100"/>
        </p:scale>
        <p:origin x="474"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4459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r-Latn-R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r-Latn-RS"/>
          </a:p>
        </p:txBody>
      </p:sp>
      <p:sp>
        <p:nvSpPr>
          <p:cNvPr id="4" name="Date Placeholder 3"/>
          <p:cNvSpPr>
            <a:spLocks noGrp="1"/>
          </p:cNvSpPr>
          <p:nvPr>
            <p:ph type="dt" sz="half" idx="10"/>
          </p:nvPr>
        </p:nvSpPr>
        <p:spPr/>
        <p:txBody>
          <a:bodyPr/>
          <a:lstStyle/>
          <a:p>
            <a:fld id="{9B88A21A-4E29-40A0-9B23-D9AD2091FC26}" type="datetimeFigureOut">
              <a:rPr lang="sr-Latn-RS" smtClean="0"/>
              <a:pPr/>
              <a:t>26.8.2026.</a:t>
            </a:fld>
            <a:endParaRPr lang="sr-Latn-RS"/>
          </a:p>
        </p:txBody>
      </p:sp>
      <p:sp>
        <p:nvSpPr>
          <p:cNvPr id="5" name="Footer Placeholder 4"/>
          <p:cNvSpPr>
            <a:spLocks noGrp="1"/>
          </p:cNvSpPr>
          <p:nvPr>
            <p:ph type="ftr" sz="quarter" idx="11"/>
          </p:nvPr>
        </p:nvSpPr>
        <p:spPr/>
        <p:txBody>
          <a:bodyPr/>
          <a:lstStyle/>
          <a:p>
            <a:endParaRPr lang="sr-Latn-RS"/>
          </a:p>
        </p:txBody>
      </p:sp>
      <p:sp>
        <p:nvSpPr>
          <p:cNvPr id="6" name="Slide Number Placeholder 5"/>
          <p:cNvSpPr>
            <a:spLocks noGrp="1"/>
          </p:cNvSpPr>
          <p:nvPr>
            <p:ph type="sldNum" sz="quarter" idx="12"/>
          </p:nvPr>
        </p:nvSpPr>
        <p:spPr/>
        <p:txBody>
          <a:bodyPr/>
          <a:lstStyle/>
          <a:p>
            <a:fld id="{9BBD7E1A-EBE2-49BE-BEA5-E10F7078A60F}" type="slidenum">
              <a:rPr lang="sr-Latn-RS" smtClean="0"/>
              <a:pPr/>
              <a:t>‹#›</a:t>
            </a:fld>
            <a:endParaRPr lang="sr-Latn-RS"/>
          </a:p>
        </p:txBody>
      </p:sp>
    </p:spTree>
    <p:extLst>
      <p:ext uri="{BB962C8B-B14F-4D97-AF65-F5344CB8AC3E}">
        <p14:creationId xmlns:p14="http://schemas.microsoft.com/office/powerpoint/2010/main" val="222288141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a:latin typeface="Calibri Light" panose="020F0302020204030204" pitchFamily="34" charset="0"/>
                <a:ea typeface="Calibri Light" panose="020F0302020204030204" pitchFamily="34" charset="0"/>
                <a:cs typeface="Calibri Light" panose="020F0302020204030204" pitchFamily="34" charset="0"/>
              </a:rPr>
              <a:t>Menadžment informacioni sistemi (MIS)</a:t>
            </a:r>
          </a:p>
        </p:txBody>
      </p:sp>
      <p:sp>
        <p:nvSpPr>
          <p:cNvPr id="3" name="Subtitle 2"/>
          <p:cNvSpPr>
            <a:spLocks noGrp="1"/>
          </p:cNvSpPr>
          <p:nvPr>
            <p:ph type="subTitle" idx="1"/>
          </p:nvPr>
        </p:nvSpPr>
        <p:spPr/>
        <p:txBody>
          <a:bodyPr/>
          <a:lstStyle/>
          <a:p>
            <a:r>
              <a:rPr lang="en-US"/>
              <a:t>Prof. dr Mirjana Misita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Dijagram toka podataka</a:t>
            </a:r>
            <a:endParaRPr lang="en-US" sz="2500" dirty="0"/>
          </a:p>
        </p:txBody>
      </p:sp>
      <p:sp>
        <p:nvSpPr>
          <p:cNvPr id="4" name="Text 1"/>
          <p:cNvSpPr/>
          <p:nvPr/>
        </p:nvSpPr>
        <p:spPr>
          <a:xfrm>
            <a:off x="841248" y="1234440"/>
            <a:ext cx="10561320" cy="966826"/>
          </a:xfrm>
          <a:prstGeom prst="rect">
            <a:avLst/>
          </a:prstGeom>
          <a:noFill/>
          <a:ln/>
        </p:spPr>
        <p:txBody>
          <a:bodyPr wrap="square" lIns="381" tIns="381" rIns="381" bIns="381" rtlCol="0" anchor="t">
            <a:normAutofit/>
          </a:bodyPr>
          <a:lstStyle/>
          <a:p>
            <a:pPr marL="0" indent="0">
              <a:buNone/>
            </a:pPr>
            <a:r>
              <a:rPr lang="en-US" sz="1720" dirty="0">
                <a:solidFill>
                  <a:srgbClr val="111111"/>
                </a:solidFill>
                <a:latin typeface="Calibri" pitchFamily="34" charset="0"/>
                <a:ea typeface="Calibri" pitchFamily="34" charset="-122"/>
                <a:cs typeface="Calibri" pitchFamily="34" charset="-120"/>
              </a:rPr>
              <a:t>Dijagramom toka podataka prikazuju se tokovi podataka između procesa obrade, izvorišta i odredišta, kao i internih skladišta podataka. Njihovo povezivanje treba da bude dovoljno detaljno i dovoljno jasno.</a:t>
            </a:r>
            <a:endParaRPr lang="en-US" sz="1720" dirty="0"/>
          </a:p>
        </p:txBody>
      </p:sp>
      <p:sp>
        <p:nvSpPr>
          <p:cNvPr id="5" name="Text 2"/>
          <p:cNvSpPr/>
          <p:nvPr/>
        </p:nvSpPr>
        <p:spPr>
          <a:xfrm>
            <a:off x="841248" y="2201266"/>
            <a:ext cx="10561320" cy="966826"/>
          </a:xfrm>
          <a:prstGeom prst="rect">
            <a:avLst/>
          </a:prstGeom>
          <a:noFill/>
          <a:ln/>
        </p:spPr>
        <p:txBody>
          <a:bodyPr wrap="square" lIns="381" tIns="381" rIns="381" bIns="381" rtlCol="0" anchor="t">
            <a:normAutofit/>
          </a:bodyPr>
          <a:lstStyle/>
          <a:p>
            <a:pPr marL="0" indent="0">
              <a:buNone/>
            </a:pPr>
            <a:r>
              <a:rPr lang="en-US" sz="1720" dirty="0">
                <a:solidFill>
                  <a:srgbClr val="111111"/>
                </a:solidFill>
                <a:latin typeface="Calibri" pitchFamily="34" charset="0"/>
                <a:ea typeface="Calibri" pitchFamily="34" charset="-122"/>
                <a:cs typeface="Calibri" pitchFamily="34" charset="-120"/>
              </a:rPr>
              <a:t>Osnovni problem u opisivanju informacionih sistema je njihova složenost. Ako bi se složeni sistem detaljno opisivao jednim dijagramom, dobio bi se vrlo složen i nejasan DTP. Zato se primenjuje hijerarhijski opis DTP, koji se dobija dekompozicijom složenog sistema na više nivoa.</a:t>
            </a:r>
            <a:endParaRPr lang="en-US" sz="1720" dirty="0"/>
          </a:p>
        </p:txBody>
      </p:sp>
      <p:sp>
        <p:nvSpPr>
          <p:cNvPr id="6" name="Text 3"/>
          <p:cNvSpPr/>
          <p:nvPr/>
        </p:nvSpPr>
        <p:spPr>
          <a:xfrm>
            <a:off x="841248" y="3168091"/>
            <a:ext cx="10561320" cy="407619"/>
          </a:xfrm>
          <a:prstGeom prst="rect">
            <a:avLst/>
          </a:prstGeom>
          <a:noFill/>
          <a:ln/>
        </p:spPr>
        <p:txBody>
          <a:bodyPr wrap="square" lIns="381" tIns="381" rIns="381" bIns="381" rtlCol="0" anchor="t">
            <a:normAutofit/>
          </a:bodyPr>
          <a:lstStyle/>
          <a:p>
            <a:pPr marL="0" indent="0">
              <a:buNone/>
            </a:pPr>
            <a:r>
              <a:rPr lang="en-US" sz="1720" dirty="0">
                <a:solidFill>
                  <a:srgbClr val="111111"/>
                </a:solidFill>
                <a:latin typeface="Calibri" pitchFamily="34" charset="0"/>
                <a:ea typeface="Calibri" pitchFamily="34" charset="-122"/>
                <a:cs typeface="Calibri" pitchFamily="34" charset="-120"/>
              </a:rPr>
              <a:t>Najviši nivo opisa je dijagram konteksta.</a:t>
            </a:r>
            <a:endParaRPr lang="en-US" sz="1720" dirty="0"/>
          </a:p>
        </p:txBody>
      </p:sp>
      <p:sp>
        <p:nvSpPr>
          <p:cNvPr id="7" name="Text 4"/>
          <p:cNvSpPr/>
          <p:nvPr/>
        </p:nvSpPr>
        <p:spPr>
          <a:xfrm>
            <a:off x="841248" y="3575710"/>
            <a:ext cx="10561320" cy="966826"/>
          </a:xfrm>
          <a:prstGeom prst="rect">
            <a:avLst/>
          </a:prstGeom>
          <a:noFill/>
          <a:ln/>
        </p:spPr>
        <p:txBody>
          <a:bodyPr wrap="square" lIns="381" tIns="381" rIns="381" bIns="381" rtlCol="0" anchor="t">
            <a:normAutofit/>
          </a:bodyPr>
          <a:lstStyle/>
          <a:p>
            <a:pPr marL="0" indent="0">
              <a:buNone/>
            </a:pPr>
            <a:r>
              <a:rPr lang="en-US" sz="1720" dirty="0">
                <a:solidFill>
                  <a:srgbClr val="111111"/>
                </a:solidFill>
                <a:latin typeface="Calibri" pitchFamily="34" charset="0"/>
                <a:ea typeface="Calibri" pitchFamily="34" charset="-122"/>
                <a:cs typeface="Calibri" pitchFamily="34" charset="-120"/>
              </a:rPr>
              <a:t>Dijagram konteksta je najopštiji, pregledni dijagram kojim se ograničava nivo posmatranja, odnosno određuju granice funkcija ili procesa. Ponekad se na tom nivou ceo informacioni sistem tretira kao jedna funkcija.</a:t>
            </a:r>
            <a:endParaRPr lang="en-US" sz="1720" dirty="0"/>
          </a:p>
        </p:txBody>
      </p:sp>
      <p:sp>
        <p:nvSpPr>
          <p:cNvPr id="8" name="Text 5"/>
          <p:cNvSpPr/>
          <p:nvPr/>
        </p:nvSpPr>
        <p:spPr>
          <a:xfrm>
            <a:off x="841248" y="4542536"/>
            <a:ext cx="10561320" cy="966826"/>
          </a:xfrm>
          <a:prstGeom prst="rect">
            <a:avLst/>
          </a:prstGeom>
          <a:noFill/>
          <a:ln/>
        </p:spPr>
        <p:txBody>
          <a:bodyPr wrap="square" lIns="381" tIns="381" rIns="381" bIns="381" rtlCol="0" anchor="t">
            <a:normAutofit/>
          </a:bodyPr>
          <a:lstStyle/>
          <a:p>
            <a:pPr marL="0" indent="0">
              <a:buNone/>
            </a:pPr>
            <a:r>
              <a:rPr lang="en-US" sz="1720" dirty="0">
                <a:solidFill>
                  <a:srgbClr val="111111"/>
                </a:solidFill>
                <a:latin typeface="Calibri" pitchFamily="34" charset="0"/>
                <a:ea typeface="Calibri" pitchFamily="34" charset="-122"/>
                <a:cs typeface="Calibri" pitchFamily="34" charset="-120"/>
              </a:rPr>
              <a:t>Sledeći niži nivo dobija se dekomponovanjem dijagrama konteksta. Dekompozicija se vrši tako što se jedan proces prikazan na dijagramu višeg nivoa predstavlja novim DTP na nižem nivou. Na nižim nivoima se mogu javiti nova skladišta podataka koja nisu bila prikazana na višem nivou.</a:t>
            </a:r>
            <a:endParaRPr lang="en-US" sz="1720" dirty="0"/>
          </a:p>
        </p:txBody>
      </p:sp>
      <p:sp>
        <p:nvSpPr>
          <p:cNvPr id="9" name="Text 6"/>
          <p:cNvSpPr/>
          <p:nvPr/>
        </p:nvSpPr>
        <p:spPr>
          <a:xfrm>
            <a:off x="841248" y="5509362"/>
            <a:ext cx="10561320" cy="407619"/>
          </a:xfrm>
          <a:prstGeom prst="rect">
            <a:avLst/>
          </a:prstGeom>
          <a:noFill/>
          <a:ln/>
        </p:spPr>
        <p:txBody>
          <a:bodyPr wrap="square" lIns="381" tIns="381" rIns="381" bIns="381" rtlCol="0" anchor="t">
            <a:normAutofit/>
          </a:bodyPr>
          <a:lstStyle/>
          <a:p>
            <a:pPr marL="0" indent="0">
              <a:buNone/>
            </a:pPr>
            <a:r>
              <a:rPr lang="en-US" sz="1720" dirty="0">
                <a:solidFill>
                  <a:srgbClr val="111111"/>
                </a:solidFill>
                <a:latin typeface="Calibri" pitchFamily="34" charset="0"/>
                <a:ea typeface="Calibri" pitchFamily="34" charset="-122"/>
                <a:cs typeface="Calibri" pitchFamily="34" charset="-120"/>
              </a:rPr>
              <a:t>Pri tome se mora voditi računa da se održi bilans ulaznih i izlaznih tokova podataka.</a:t>
            </a:r>
            <a:endParaRPr lang="en-US" sz="172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400" b="1" dirty="0">
                <a:solidFill>
                  <a:srgbClr val="111111"/>
                </a:solidFill>
                <a:latin typeface="Calibri" pitchFamily="34" charset="0"/>
                <a:ea typeface="Calibri" pitchFamily="34" charset="-122"/>
                <a:cs typeface="Calibri" pitchFamily="34" charset="-120"/>
              </a:rPr>
              <a:t>Primeri DTP</a:t>
            </a:r>
            <a:endParaRPr lang="en-US" sz="2400" dirty="0"/>
          </a:p>
        </p:txBody>
      </p:sp>
      <p:pic>
        <p:nvPicPr>
          <p:cNvPr id="4" name="Image 1" descr="/mnt/data/treca_extract/word/media/image2.png"/>
          <p:cNvPicPr>
            <a:picLocks noChangeAspect="1"/>
          </p:cNvPicPr>
          <p:nvPr/>
        </p:nvPicPr>
        <p:blipFill>
          <a:blip r:embed="rId4"/>
          <a:stretch>
            <a:fillRect/>
          </a:stretch>
        </p:blipFill>
        <p:spPr>
          <a:xfrm>
            <a:off x="1021892" y="1143000"/>
            <a:ext cx="4585615" cy="3337560"/>
          </a:xfrm>
          <a:prstGeom prst="rect">
            <a:avLst/>
          </a:prstGeom>
        </p:spPr>
      </p:pic>
      <p:sp>
        <p:nvSpPr>
          <p:cNvPr id="5" name="Text 1"/>
          <p:cNvSpPr/>
          <p:nvPr/>
        </p:nvSpPr>
        <p:spPr>
          <a:xfrm>
            <a:off x="868680" y="4590288"/>
            <a:ext cx="4892040" cy="365760"/>
          </a:xfrm>
          <a:prstGeom prst="rect">
            <a:avLst/>
          </a:prstGeom>
          <a:noFill/>
          <a:ln/>
        </p:spPr>
        <p:txBody>
          <a:bodyPr wrap="square" lIns="381" tIns="381" rIns="381" bIns="381" rtlCol="0" anchor="t">
            <a:normAutofit/>
          </a:bodyPr>
          <a:lstStyle/>
          <a:p>
            <a:pPr marL="0" indent="0">
              <a:buNone/>
            </a:pPr>
            <a:r>
              <a:rPr lang="en-US" sz="1250" i="1" dirty="0">
                <a:solidFill>
                  <a:srgbClr val="5F6368"/>
                </a:solidFill>
                <a:latin typeface="Calibri" pitchFamily="34" charset="0"/>
                <a:ea typeface="Calibri" pitchFamily="34" charset="-122"/>
                <a:cs typeface="Calibri" pitchFamily="34" charset="-120"/>
              </a:rPr>
              <a:t>Slika 3.2. Primer dijagrama konteksta</a:t>
            </a:r>
            <a:endParaRPr lang="en-US" sz="1250" dirty="0"/>
          </a:p>
        </p:txBody>
      </p:sp>
      <p:pic>
        <p:nvPicPr>
          <p:cNvPr id="6" name="Image 2" descr="/mnt/data/treca_extract/word/media/image3.png"/>
          <p:cNvPicPr>
            <a:picLocks noChangeAspect="1"/>
          </p:cNvPicPr>
          <p:nvPr/>
        </p:nvPicPr>
        <p:blipFill>
          <a:blip r:embed="rId5"/>
          <a:stretch>
            <a:fillRect/>
          </a:stretch>
        </p:blipFill>
        <p:spPr>
          <a:xfrm>
            <a:off x="6209030" y="1143000"/>
            <a:ext cx="4635500" cy="3337560"/>
          </a:xfrm>
          <a:prstGeom prst="rect">
            <a:avLst/>
          </a:prstGeom>
        </p:spPr>
      </p:pic>
      <p:sp>
        <p:nvSpPr>
          <p:cNvPr id="7" name="Text 2"/>
          <p:cNvSpPr/>
          <p:nvPr/>
        </p:nvSpPr>
        <p:spPr>
          <a:xfrm>
            <a:off x="6080760" y="4590288"/>
            <a:ext cx="4892040" cy="365760"/>
          </a:xfrm>
          <a:prstGeom prst="rect">
            <a:avLst/>
          </a:prstGeom>
          <a:noFill/>
          <a:ln/>
        </p:spPr>
        <p:txBody>
          <a:bodyPr wrap="square" lIns="381" tIns="381" rIns="381" bIns="381" rtlCol="0" anchor="t">
            <a:normAutofit/>
          </a:bodyPr>
          <a:lstStyle/>
          <a:p>
            <a:pPr marL="0" indent="0">
              <a:buNone/>
            </a:pPr>
            <a:r>
              <a:rPr lang="en-US" sz="1250" i="1" dirty="0">
                <a:solidFill>
                  <a:srgbClr val="5F6368"/>
                </a:solidFill>
                <a:latin typeface="Calibri" pitchFamily="34" charset="0"/>
                <a:ea typeface="Calibri" pitchFamily="34" charset="-122"/>
                <a:cs typeface="Calibri" pitchFamily="34" charset="-120"/>
              </a:rPr>
              <a:t>Slika 3.3. Primer dijagrama prvog nivoa</a:t>
            </a:r>
            <a:endParaRPr lang="en-US" sz="12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Dekompozicija DTP i uloga modela podataka</a:t>
            </a:r>
            <a:endParaRPr lang="en-US" sz="2500" dirty="0"/>
          </a:p>
        </p:txBody>
      </p:sp>
      <p:sp>
        <p:nvSpPr>
          <p:cNvPr id="4" name="Text 1"/>
          <p:cNvSpPr/>
          <p:nvPr/>
        </p:nvSpPr>
        <p:spPr>
          <a:xfrm>
            <a:off x="841248" y="1234440"/>
            <a:ext cx="10561320" cy="1213917"/>
          </a:xfrm>
          <a:prstGeom prst="rect">
            <a:avLst/>
          </a:prstGeom>
          <a:noFill/>
          <a:ln/>
        </p:spPr>
        <p:txBody>
          <a:bodyPr wrap="square" lIns="381" tIns="381" rIns="381" bIns="381" rtlCol="0" anchor="t">
            <a:normAutofit/>
          </a:bodyPr>
          <a:lstStyle/>
          <a:p>
            <a:pPr marL="0" indent="0">
              <a:buNone/>
            </a:pPr>
            <a:r>
              <a:rPr lang="en-US" sz="1670" dirty="0">
                <a:solidFill>
                  <a:srgbClr val="111111"/>
                </a:solidFill>
                <a:latin typeface="Calibri" pitchFamily="34" charset="0"/>
                <a:ea typeface="Calibri" pitchFamily="34" charset="-122"/>
                <a:cs typeface="Calibri" pitchFamily="34" charset="-120"/>
              </a:rPr>
              <a:t>Dekompozicija se nastavlja dok se ne dobiju relativno proste funkcije koje dalje ne treba razlagati, jer su u potpunosti jasne i njihovu logiku je lako opisati nekim prikladnim sredstvom. Na taj način složeni sistem se opisuje pomoću više dijagrama od kojih je svaki dovoljno jednostavan, pregledan i informativan.</a:t>
            </a:r>
            <a:endParaRPr lang="en-US" sz="1670" dirty="0"/>
          </a:p>
        </p:txBody>
      </p:sp>
      <p:sp>
        <p:nvSpPr>
          <p:cNvPr id="5" name="Text 2"/>
          <p:cNvSpPr/>
          <p:nvPr/>
        </p:nvSpPr>
        <p:spPr>
          <a:xfrm>
            <a:off x="841248" y="2448357"/>
            <a:ext cx="10561320" cy="942442"/>
          </a:xfrm>
          <a:prstGeom prst="rect">
            <a:avLst/>
          </a:prstGeom>
          <a:noFill/>
          <a:ln/>
        </p:spPr>
        <p:txBody>
          <a:bodyPr wrap="square" lIns="381" tIns="381" rIns="381" bIns="381" rtlCol="0" anchor="t">
            <a:normAutofit/>
          </a:bodyPr>
          <a:lstStyle/>
          <a:p>
            <a:pPr marL="0" indent="0">
              <a:buNone/>
            </a:pPr>
            <a:r>
              <a:rPr lang="en-US" sz="1670" dirty="0">
                <a:solidFill>
                  <a:srgbClr val="111111"/>
                </a:solidFill>
                <a:latin typeface="Calibri" pitchFamily="34" charset="0"/>
                <a:ea typeface="Calibri" pitchFamily="34" charset="-122"/>
                <a:cs typeface="Calibri" pitchFamily="34" charset="-120"/>
              </a:rPr>
              <a:t>Model podataka i model procesa projektuju se nezavisno ili izrada modela podataka prethodi modelu procesa. Nezavisno projektovanje je moguće jer se pri projektovanju modela podataka ne uzimaju u obzir procesi koji će obrađivati bazu podataka.</a:t>
            </a:r>
            <a:endParaRPr lang="en-US" sz="1670" dirty="0"/>
          </a:p>
        </p:txBody>
      </p:sp>
      <p:sp>
        <p:nvSpPr>
          <p:cNvPr id="6" name="Text 3"/>
          <p:cNvSpPr/>
          <p:nvPr/>
        </p:nvSpPr>
        <p:spPr>
          <a:xfrm>
            <a:off x="841248" y="3390798"/>
            <a:ext cx="10561320" cy="670966"/>
          </a:xfrm>
          <a:prstGeom prst="rect">
            <a:avLst/>
          </a:prstGeom>
          <a:noFill/>
          <a:ln/>
        </p:spPr>
        <p:txBody>
          <a:bodyPr wrap="square" lIns="381" tIns="381" rIns="381" bIns="381" rtlCol="0" anchor="t">
            <a:normAutofit/>
          </a:bodyPr>
          <a:lstStyle/>
          <a:p>
            <a:pPr marL="0" indent="0">
              <a:buNone/>
            </a:pPr>
            <a:r>
              <a:rPr lang="en-US" sz="1670" dirty="0">
                <a:solidFill>
                  <a:srgbClr val="111111"/>
                </a:solidFill>
                <a:latin typeface="Calibri" pitchFamily="34" charset="0"/>
                <a:ea typeface="Calibri" pitchFamily="34" charset="-122"/>
                <a:cs typeface="Calibri" pitchFamily="34" charset="-120"/>
              </a:rPr>
              <a:t>Podaci su pretežno zajednički za ceo poslovni sistem, a funkcije su više lokalne, pa model podataka doprinosi integraciji informacionog sistema.</a:t>
            </a:r>
            <a:endParaRPr lang="en-US" sz="1670" dirty="0"/>
          </a:p>
        </p:txBody>
      </p:sp>
      <p:sp>
        <p:nvSpPr>
          <p:cNvPr id="7" name="Text 4"/>
          <p:cNvSpPr/>
          <p:nvPr/>
        </p:nvSpPr>
        <p:spPr>
          <a:xfrm>
            <a:off x="841248" y="4061765"/>
            <a:ext cx="10561320" cy="942442"/>
          </a:xfrm>
          <a:prstGeom prst="rect">
            <a:avLst/>
          </a:prstGeom>
          <a:noFill/>
          <a:ln/>
        </p:spPr>
        <p:txBody>
          <a:bodyPr wrap="square" lIns="381" tIns="381" rIns="381" bIns="381" rtlCol="0" anchor="t">
            <a:normAutofit/>
          </a:bodyPr>
          <a:lstStyle/>
          <a:p>
            <a:pPr marL="0" indent="0">
              <a:buNone/>
            </a:pPr>
            <a:r>
              <a:rPr lang="en-US" sz="1670" dirty="0">
                <a:solidFill>
                  <a:srgbClr val="111111"/>
                </a:solidFill>
                <a:latin typeface="Calibri" pitchFamily="34" charset="0"/>
                <a:ea typeface="Calibri" pitchFamily="34" charset="-122"/>
                <a:cs typeface="Calibri" pitchFamily="34" charset="-120"/>
              </a:rPr>
              <a:t>Prvenstveni zadatak upravljačkih informacionih sistema jeste da daju izveštaje sa kvalitetnim i blagovremenim informacijama za donošenje odluka. Oni pomažu pri rešavanju strukturiranih problema odlučivanja.</a:t>
            </a:r>
            <a:endParaRPr lang="en-US" sz="1670" dirty="0"/>
          </a:p>
        </p:txBody>
      </p:sp>
      <p:sp>
        <p:nvSpPr>
          <p:cNvPr id="8" name="Text 5"/>
          <p:cNvSpPr/>
          <p:nvPr/>
        </p:nvSpPr>
        <p:spPr>
          <a:xfrm>
            <a:off x="841248" y="5004206"/>
            <a:ext cx="10561320" cy="670966"/>
          </a:xfrm>
          <a:prstGeom prst="rect">
            <a:avLst/>
          </a:prstGeom>
          <a:noFill/>
          <a:ln/>
        </p:spPr>
        <p:txBody>
          <a:bodyPr wrap="square" lIns="381" tIns="381" rIns="381" bIns="381" rtlCol="0" anchor="t">
            <a:normAutofit/>
          </a:bodyPr>
          <a:lstStyle/>
          <a:p>
            <a:pPr marL="0" indent="0">
              <a:buNone/>
            </a:pPr>
            <a:r>
              <a:rPr lang="en-US" sz="1670" dirty="0">
                <a:solidFill>
                  <a:srgbClr val="111111"/>
                </a:solidFill>
                <a:latin typeface="Calibri" pitchFamily="34" charset="0"/>
                <a:ea typeface="Calibri" pitchFamily="34" charset="-122"/>
                <a:cs typeface="Calibri" pitchFamily="34" charset="-120"/>
              </a:rPr>
              <a:t>To su problemi za koje se može unapred tačno utvrditi konačno rešenje, koji su podaci potrebni da se ono dobije, kao i algoritam njegovog </a:t>
            </a:r>
            <a:r>
              <a:rPr lang="en-US" sz="1670">
                <a:solidFill>
                  <a:srgbClr val="111111"/>
                </a:solidFill>
                <a:latin typeface="Calibri" pitchFamily="34" charset="0"/>
                <a:ea typeface="Calibri" pitchFamily="34" charset="-122"/>
                <a:cs typeface="Calibri" pitchFamily="34" charset="-120"/>
              </a:rPr>
              <a:t>rešavanja.</a:t>
            </a:r>
            <a:endParaRPr lang="sr-Latn-RS" sz="1670">
              <a:solidFill>
                <a:srgbClr val="111111"/>
              </a:solidFill>
              <a:latin typeface="Calibri" pitchFamily="34" charset="0"/>
              <a:ea typeface="Calibri" pitchFamily="34" charset="-122"/>
              <a:cs typeface="Calibri" pitchFamily="34" charset="-120"/>
            </a:endParaRPr>
          </a:p>
          <a:p>
            <a:pPr marL="0" indent="0">
              <a:buNone/>
            </a:pPr>
            <a:endParaRPr lang="sr-Latn-RS" sz="1670">
              <a:solidFill>
                <a:srgbClr val="111111"/>
              </a:solidFill>
              <a:latin typeface="Calibri" pitchFamily="34" charset="0"/>
              <a:ea typeface="Calibri" pitchFamily="34" charset="-122"/>
              <a:cs typeface="Calibri" pitchFamily="34" charset="-120"/>
            </a:endParaRPr>
          </a:p>
          <a:p>
            <a:pPr marL="0" indent="0">
              <a:buNone/>
            </a:pPr>
            <a:endParaRPr lang="en-US" sz="1670" dirty="0"/>
          </a:p>
        </p:txBody>
      </p:sp>
      <p:sp>
        <p:nvSpPr>
          <p:cNvPr id="11" name="Text 1">
            <a:extLst>
              <a:ext uri="{FF2B5EF4-FFF2-40B4-BE49-F238E27FC236}">
                <a16:creationId xmlns:a16="http://schemas.microsoft.com/office/drawing/2014/main" id="{34258912-3170-4098-AAEB-249A1AEBE2A1}"/>
              </a:ext>
            </a:extLst>
          </p:cNvPr>
          <p:cNvSpPr/>
          <p:nvPr/>
        </p:nvSpPr>
        <p:spPr>
          <a:xfrm>
            <a:off x="815187" y="5810605"/>
            <a:ext cx="10561320" cy="942442"/>
          </a:xfrm>
          <a:prstGeom prst="rect">
            <a:avLst/>
          </a:prstGeom>
          <a:noFill/>
          <a:ln/>
        </p:spPr>
        <p:txBody>
          <a:bodyPr wrap="square" lIns="381" tIns="381" rIns="381" bIns="381" rtlCol="0" anchor="t">
            <a:normAutofit/>
          </a:bodyPr>
          <a:lstStyle/>
          <a:p>
            <a:pPr marL="0" indent="0">
              <a:buNone/>
            </a:pPr>
            <a:r>
              <a:rPr lang="en-US" sz="1670" dirty="0">
                <a:solidFill>
                  <a:srgbClr val="111111"/>
                </a:solidFill>
                <a:latin typeface="Calibri" pitchFamily="34" charset="0"/>
                <a:ea typeface="Calibri" pitchFamily="34" charset="-122"/>
                <a:cs typeface="Calibri" pitchFamily="34" charset="-120"/>
              </a:rPr>
              <a:t>Upravljački informacioni sistemi su funkcionalno strukturirani i zadovoljavaju potrebe rukovodilaca na srednjim nivoima odlučivanja, koji se pretežno bave operativnim upravljanjem pri izvršavanju pojedinih funkcija.</a:t>
            </a:r>
            <a:endParaRPr lang="en-US" sz="167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4. Sistemi za podršku odlučivanju (DSS)</a:t>
            </a:r>
            <a:endParaRPr lang="en-US" sz="2500" dirty="0"/>
          </a:p>
        </p:txBody>
      </p:sp>
      <p:sp>
        <p:nvSpPr>
          <p:cNvPr id="4" name="Text 1"/>
          <p:cNvSpPr/>
          <p:nvPr/>
        </p:nvSpPr>
        <p:spPr>
          <a:xfrm>
            <a:off x="841248" y="1234440"/>
            <a:ext cx="10561320" cy="1005840"/>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Smatra se da je koncept sistema za podršku odlučivanju nastao kao rezultat teorijskih istraživanja organizacionog donošenja odluka tokom ranih ’60-tih godina i kao rezultat rada sa kompjuterskim sistemima sredinom ’60-tih godina prošlog veka (Power, 1999).</a:t>
            </a:r>
            <a:endParaRPr lang="en-US" sz="1800" dirty="0"/>
          </a:p>
        </p:txBody>
      </p:sp>
      <p:sp>
        <p:nvSpPr>
          <p:cNvPr id="5" name="Text 2"/>
          <p:cNvSpPr/>
          <p:nvPr/>
        </p:nvSpPr>
        <p:spPr>
          <a:xfrm>
            <a:off x="841248" y="2240280"/>
            <a:ext cx="10561320" cy="713232"/>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Primena prvih sistema za podršku odlučivanju ogledala se u pronalaženju načina da kompjuteri i primenjeni analitički modeli pomognu menadžerima u donošenju ključnih odluka.</a:t>
            </a:r>
            <a:endParaRPr lang="en-US" sz="1800" dirty="0"/>
          </a:p>
        </p:txBody>
      </p:sp>
      <p:sp>
        <p:nvSpPr>
          <p:cNvPr id="6" name="Text 3"/>
          <p:cNvSpPr/>
          <p:nvPr/>
        </p:nvSpPr>
        <p:spPr>
          <a:xfrm>
            <a:off x="841248" y="2953512"/>
            <a:ext cx="10561320" cy="713232"/>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Tokom vremena sistemi za podršku odlučivanju pokazali su se kao nezamenljiv alat u procesima donošenja odluka o problemima poslovnih sistema.</a:t>
            </a:r>
            <a:endParaRPr lang="en-US" sz="1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400" b="1" dirty="0">
                <a:solidFill>
                  <a:srgbClr val="111111"/>
                </a:solidFill>
                <a:latin typeface="Calibri" pitchFamily="34" charset="0"/>
                <a:ea typeface="Calibri" pitchFamily="34" charset="-122"/>
                <a:cs typeface="Calibri" pitchFamily="34" charset="-120"/>
              </a:rPr>
              <a:t>Evolucija korisnikovih potreba i sposobnosti SPO</a:t>
            </a:r>
            <a:endParaRPr lang="en-US" sz="2400" dirty="0"/>
          </a:p>
        </p:txBody>
      </p:sp>
      <p:pic>
        <p:nvPicPr>
          <p:cNvPr id="4" name="Image 1" descr="/mnt/data/treca_extract/word/media/image4.png"/>
          <p:cNvPicPr>
            <a:picLocks noChangeAspect="1"/>
          </p:cNvPicPr>
          <p:nvPr/>
        </p:nvPicPr>
        <p:blipFill>
          <a:blip r:embed="rId4"/>
          <a:stretch>
            <a:fillRect/>
          </a:stretch>
        </p:blipFill>
        <p:spPr>
          <a:xfrm>
            <a:off x="2156978" y="1554480"/>
            <a:ext cx="7939004" cy="3474720"/>
          </a:xfrm>
          <a:prstGeom prst="rect">
            <a:avLst/>
          </a:prstGeom>
        </p:spPr>
      </p:pic>
      <p:sp>
        <p:nvSpPr>
          <p:cNvPr id="5" name="Text 1"/>
          <p:cNvSpPr/>
          <p:nvPr/>
        </p:nvSpPr>
        <p:spPr>
          <a:xfrm>
            <a:off x="1874520" y="5138928"/>
            <a:ext cx="8503920" cy="347472"/>
          </a:xfrm>
          <a:prstGeom prst="rect">
            <a:avLst/>
          </a:prstGeom>
          <a:noFill/>
          <a:ln/>
        </p:spPr>
        <p:txBody>
          <a:bodyPr wrap="square" lIns="381" tIns="381" rIns="381" bIns="381" rtlCol="0" anchor="t">
            <a:normAutofit/>
          </a:bodyPr>
          <a:lstStyle/>
          <a:p>
            <a:pPr marL="0" indent="0" algn="ctr">
              <a:buNone/>
            </a:pPr>
            <a:r>
              <a:rPr lang="en-US" sz="1300" i="1" dirty="0">
                <a:solidFill>
                  <a:srgbClr val="5F6368"/>
                </a:solidFill>
                <a:latin typeface="Calibri" pitchFamily="34" charset="0"/>
                <a:ea typeface="Calibri" pitchFamily="34" charset="-122"/>
                <a:cs typeface="Calibri" pitchFamily="34" charset="-120"/>
              </a:rPr>
              <a:t>Slika 3.4. Evolucija korisnikovih potreba i sposobnosti SPO (Sauter, 1997)</a:t>
            </a:r>
            <a:endParaRPr lang="en-US" sz="13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4.1. Definicije sistema za podršku odlučivanju</a:t>
            </a:r>
            <a:endParaRPr lang="en-US" sz="2500" dirty="0"/>
          </a:p>
        </p:txBody>
      </p:sp>
      <p:sp>
        <p:nvSpPr>
          <p:cNvPr id="4" name="Text 1"/>
          <p:cNvSpPr/>
          <p:nvPr/>
        </p:nvSpPr>
        <p:spPr>
          <a:xfrm>
            <a:off x="841248" y="1234440"/>
            <a:ext cx="10561320" cy="927811"/>
          </a:xfrm>
          <a:prstGeom prst="rect">
            <a:avLst/>
          </a:prstGeom>
          <a:noFill/>
          <a:ln/>
        </p:spPr>
        <p:txBody>
          <a:bodyPr wrap="square" lIns="381" tIns="381" rIns="381" bIns="381" rtlCol="0" anchor="t">
            <a:normAutofit/>
          </a:bodyPr>
          <a:lstStyle/>
          <a:p>
            <a:pPr marL="0" indent="0">
              <a:buNone/>
            </a:pPr>
            <a:r>
              <a:rPr lang="en-US" sz="1640" dirty="0">
                <a:solidFill>
                  <a:srgbClr val="111111"/>
                </a:solidFill>
                <a:latin typeface="Calibri" pitchFamily="34" charset="0"/>
                <a:ea typeface="Calibri" pitchFamily="34" charset="-122"/>
                <a:cs typeface="Calibri" pitchFamily="34" charset="-120"/>
              </a:rPr>
              <a:t>• „Sistemi za podršku odlučivanju su interaktivni računarski sistemi sa namerom da pomognu menadžerima ili donosiocima odluka da identifikuju, strukturiraju i/ili reše polustrukturirane i nestrukturirane probleme i da naprave izbor među alternativama” (Power, 2000).</a:t>
            </a:r>
            <a:endParaRPr lang="en-US" sz="1640" dirty="0"/>
          </a:p>
        </p:txBody>
      </p:sp>
      <p:sp>
        <p:nvSpPr>
          <p:cNvPr id="5" name="Text 2"/>
          <p:cNvSpPr/>
          <p:nvPr/>
        </p:nvSpPr>
        <p:spPr>
          <a:xfrm>
            <a:off x="841248" y="2162251"/>
            <a:ext cx="10561320" cy="927811"/>
          </a:xfrm>
          <a:prstGeom prst="rect">
            <a:avLst/>
          </a:prstGeom>
          <a:noFill/>
          <a:ln/>
        </p:spPr>
        <p:txBody>
          <a:bodyPr wrap="square" lIns="381" tIns="381" rIns="381" bIns="381" rtlCol="0" anchor="t">
            <a:normAutofit/>
          </a:bodyPr>
          <a:lstStyle/>
          <a:p>
            <a:pPr marL="0" indent="0">
              <a:buNone/>
            </a:pPr>
            <a:r>
              <a:rPr lang="en-US" sz="1640" dirty="0">
                <a:solidFill>
                  <a:srgbClr val="111111"/>
                </a:solidFill>
                <a:latin typeface="Calibri" pitchFamily="34" charset="0"/>
                <a:ea typeface="Calibri" pitchFamily="34" charset="-122"/>
                <a:cs typeface="Calibri" pitchFamily="34" charset="-120"/>
              </a:rPr>
              <a:t>• „SPO su interaktivni, fleksibilni i adaptivni računarski informacioni sistemi specijalno razvijeni za podršku u rešavanju nestrukturiranih menadžment problema u cilju poboljšanja procesa odlučivanja” (Turban i ostali, 2003).</a:t>
            </a:r>
            <a:endParaRPr lang="en-US" sz="1640" dirty="0"/>
          </a:p>
        </p:txBody>
      </p:sp>
      <p:sp>
        <p:nvSpPr>
          <p:cNvPr id="6" name="Text 3"/>
          <p:cNvSpPr/>
          <p:nvPr/>
        </p:nvSpPr>
        <p:spPr>
          <a:xfrm>
            <a:off x="841248" y="3090062"/>
            <a:ext cx="10561320" cy="661213"/>
          </a:xfrm>
          <a:prstGeom prst="rect">
            <a:avLst/>
          </a:prstGeom>
          <a:noFill/>
          <a:ln/>
        </p:spPr>
        <p:txBody>
          <a:bodyPr wrap="square" lIns="381" tIns="381" rIns="381" bIns="381" rtlCol="0" anchor="t">
            <a:normAutofit/>
          </a:bodyPr>
          <a:lstStyle/>
          <a:p>
            <a:pPr marL="0" indent="0">
              <a:buNone/>
            </a:pPr>
            <a:r>
              <a:rPr lang="en-US" sz="1640" dirty="0">
                <a:solidFill>
                  <a:srgbClr val="111111"/>
                </a:solidFill>
                <a:latin typeface="Calibri" pitchFamily="34" charset="0"/>
                <a:ea typeface="Calibri" pitchFamily="34" charset="-122"/>
                <a:cs typeface="Calibri" pitchFamily="34" charset="-120"/>
              </a:rPr>
              <a:t>• „SPO su prošireni sistemi sposobni da podrže ad hoc analize podataka i modeliranje, okrenuti ka planiranju budućnosti korišćenjem neregularnih vremenskih intervala” (Moore, Chang, 1980).</a:t>
            </a:r>
            <a:endParaRPr lang="en-US" sz="164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Značaj sistema za podršku odlučivanju</a:t>
            </a:r>
            <a:endParaRPr lang="en-US" sz="2500" dirty="0"/>
          </a:p>
        </p:txBody>
      </p:sp>
      <p:sp>
        <p:nvSpPr>
          <p:cNvPr id="4" name="Text 1"/>
          <p:cNvSpPr/>
          <p:nvPr/>
        </p:nvSpPr>
        <p:spPr>
          <a:xfrm>
            <a:off x="841248" y="1234440"/>
            <a:ext cx="10561320" cy="696976"/>
          </a:xfrm>
          <a:prstGeom prst="rect">
            <a:avLst/>
          </a:prstGeom>
          <a:noFill/>
          <a:ln/>
        </p:spPr>
        <p:txBody>
          <a:bodyPr wrap="square" lIns="381" tIns="381" rIns="381" bIns="381" rtlCol="0" anchor="t">
            <a:normAutofit/>
          </a:bodyPr>
          <a:lstStyle/>
          <a:p>
            <a:pPr marL="0" indent="0">
              <a:buNone/>
            </a:pPr>
            <a:r>
              <a:rPr lang="en-US" sz="1750" dirty="0">
                <a:solidFill>
                  <a:srgbClr val="111111"/>
                </a:solidFill>
                <a:latin typeface="Calibri" pitchFamily="34" charset="0"/>
                <a:ea typeface="Calibri" pitchFamily="34" charset="-122"/>
                <a:cs typeface="Calibri" pitchFamily="34" charset="-120"/>
              </a:rPr>
              <a:t>Dakle, sistemi za podršku odlučivanju imaju zadatak da pružaju pomoć pri donošenju odluka, ali sa naglaskom na rešavanju nestrukturiranih ili slabo strukturiranih problema.</a:t>
            </a:r>
            <a:endParaRPr lang="en-US" sz="1750" dirty="0"/>
          </a:p>
        </p:txBody>
      </p:sp>
      <p:sp>
        <p:nvSpPr>
          <p:cNvPr id="5" name="Text 2"/>
          <p:cNvSpPr/>
          <p:nvPr/>
        </p:nvSpPr>
        <p:spPr>
          <a:xfrm>
            <a:off x="841248" y="1931416"/>
            <a:ext cx="10561320" cy="412496"/>
          </a:xfrm>
          <a:prstGeom prst="rect">
            <a:avLst/>
          </a:prstGeom>
          <a:noFill/>
          <a:ln/>
        </p:spPr>
        <p:txBody>
          <a:bodyPr wrap="square" lIns="381" tIns="381" rIns="381" bIns="381" rtlCol="0" anchor="t">
            <a:normAutofit/>
          </a:bodyPr>
          <a:lstStyle/>
          <a:p>
            <a:pPr marL="0" indent="0">
              <a:buNone/>
            </a:pPr>
            <a:r>
              <a:rPr lang="en-US" sz="1750" dirty="0">
                <a:solidFill>
                  <a:srgbClr val="111111"/>
                </a:solidFill>
                <a:latin typeface="Calibri" pitchFamily="34" charset="0"/>
                <a:ea typeface="Calibri" pitchFamily="34" charset="-122"/>
                <a:cs typeface="Calibri" pitchFamily="34" charset="-120"/>
              </a:rPr>
              <a:t>Oni pružaju pomoć na svim nivoima odlučivanja, ali su od posebnog značaja za više nivoe.</a:t>
            </a:r>
            <a:endParaRPr lang="en-US" sz="1750" dirty="0"/>
          </a:p>
        </p:txBody>
      </p:sp>
      <p:sp>
        <p:nvSpPr>
          <p:cNvPr id="6" name="Text 3"/>
          <p:cNvSpPr/>
          <p:nvPr/>
        </p:nvSpPr>
        <p:spPr>
          <a:xfrm>
            <a:off x="841248" y="2343912"/>
            <a:ext cx="10561320" cy="1265936"/>
          </a:xfrm>
          <a:prstGeom prst="rect">
            <a:avLst/>
          </a:prstGeom>
          <a:noFill/>
          <a:ln/>
        </p:spPr>
        <p:txBody>
          <a:bodyPr wrap="square" lIns="381" tIns="381" rIns="381" bIns="381" rtlCol="0" anchor="t">
            <a:normAutofit/>
          </a:bodyPr>
          <a:lstStyle/>
          <a:p>
            <a:pPr marL="0" indent="0">
              <a:buNone/>
            </a:pPr>
            <a:r>
              <a:rPr lang="en-US" sz="1750" dirty="0">
                <a:solidFill>
                  <a:srgbClr val="111111"/>
                </a:solidFill>
                <a:latin typeface="Calibri" pitchFamily="34" charset="0"/>
                <a:ea typeface="Calibri" pitchFamily="34" charset="-122"/>
                <a:cs typeface="Calibri" pitchFamily="34" charset="-120"/>
              </a:rPr>
              <a:t>Za razliku od upravljačkih informacionih sistema, koji pretežno olakšavaju horizontalni protok informacija, sistemi za podršku odlučivanju podržavaju vertikalne informacione tokove i tako potpomažu integraciju informacija koje se koriste na različitim organizacionim i upravljačkim nivoima.</a:t>
            </a:r>
            <a:endParaRPr lang="en-US" sz="1750" dirty="0"/>
          </a:p>
        </p:txBody>
      </p:sp>
      <p:sp>
        <p:nvSpPr>
          <p:cNvPr id="7" name="Text 4"/>
          <p:cNvSpPr/>
          <p:nvPr/>
        </p:nvSpPr>
        <p:spPr>
          <a:xfrm>
            <a:off x="841248" y="3609848"/>
            <a:ext cx="10561320" cy="696976"/>
          </a:xfrm>
          <a:prstGeom prst="rect">
            <a:avLst/>
          </a:prstGeom>
          <a:noFill/>
          <a:ln/>
        </p:spPr>
        <p:txBody>
          <a:bodyPr wrap="square" lIns="381" tIns="381" rIns="381" bIns="381" rtlCol="0" anchor="t">
            <a:normAutofit/>
          </a:bodyPr>
          <a:lstStyle/>
          <a:p>
            <a:pPr marL="0" indent="0">
              <a:buNone/>
            </a:pPr>
            <a:r>
              <a:rPr lang="en-US" sz="1750" dirty="0">
                <a:solidFill>
                  <a:srgbClr val="111111"/>
                </a:solidFill>
                <a:latin typeface="Calibri" pitchFamily="34" charset="0"/>
                <a:ea typeface="Calibri" pitchFamily="34" charset="-122"/>
                <a:cs typeface="Calibri" pitchFamily="34" charset="-120"/>
              </a:rPr>
              <a:t>Oni olakšavaju sintezu informacija iz pojedinih podsistema za strateško odlučivanje i doprinose automatizaciji strateškog planiranja i predviđanja.</a:t>
            </a:r>
            <a:endParaRPr lang="en-US" sz="17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4.2. Struktura sistema za podršku odlučivanju</a:t>
            </a:r>
            <a:endParaRPr lang="en-US" sz="2500" dirty="0"/>
          </a:p>
        </p:txBody>
      </p:sp>
      <p:sp>
        <p:nvSpPr>
          <p:cNvPr id="4" name="Text 1"/>
          <p:cNvSpPr/>
          <p:nvPr/>
        </p:nvSpPr>
        <p:spPr>
          <a:xfrm>
            <a:off x="841248" y="1234440"/>
            <a:ext cx="10561320" cy="713232"/>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Osnovne komponente sistema za podršku odlučivanju su: baza modela, baza podataka, generator sistema za podršku odlučivanju i korisnik.</a:t>
            </a:r>
            <a:endParaRPr lang="en-US" sz="1800" dirty="0"/>
          </a:p>
        </p:txBody>
      </p:sp>
      <p:sp>
        <p:nvSpPr>
          <p:cNvPr id="5" name="Text 2"/>
          <p:cNvSpPr/>
          <p:nvPr/>
        </p:nvSpPr>
        <p:spPr>
          <a:xfrm>
            <a:off x="841248" y="1947672"/>
            <a:ext cx="10561320" cy="713232"/>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Ova struktura opisuje sisteme za podršku odlučivanju u onom obliku u kome su egzistirali od ranih 70-tih do 90-tih godina prošlog veka.</a:t>
            </a:r>
            <a:endParaRPr lang="en-US" sz="1800" dirty="0"/>
          </a:p>
        </p:txBody>
      </p:sp>
      <p:sp>
        <p:nvSpPr>
          <p:cNvPr id="6" name="Text 3"/>
          <p:cNvSpPr/>
          <p:nvPr/>
        </p:nvSpPr>
        <p:spPr>
          <a:xfrm>
            <a:off x="841248" y="2660904"/>
            <a:ext cx="10561320" cy="1005840"/>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Međutim, danas, sa sve kompleksnijim uslovima privređivanja, kao i sa razvojem kompjuterske tehnologije, došlo je do određenog pomaka i u razvoju sistema za podršku odlučivanju. Razlike je moguće uočiti poređenjem njihovih struktura.</a:t>
            </a:r>
            <a:endParaRPr lang="en-US" sz="1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400" b="1" dirty="0">
                <a:solidFill>
                  <a:srgbClr val="111111"/>
                </a:solidFill>
                <a:latin typeface="Calibri" pitchFamily="34" charset="0"/>
                <a:ea typeface="Calibri" pitchFamily="34" charset="-122"/>
                <a:cs typeface="Calibri" pitchFamily="34" charset="-120"/>
              </a:rPr>
              <a:t>Struktura SPO: raniji i noviji prikaz</a:t>
            </a:r>
            <a:endParaRPr lang="en-US" sz="2400" dirty="0"/>
          </a:p>
        </p:txBody>
      </p:sp>
      <p:pic>
        <p:nvPicPr>
          <p:cNvPr id="4" name="Image 1" descr="/mnt/data/treca_extract/word/media/image5.png"/>
          <p:cNvPicPr>
            <a:picLocks noChangeAspect="1"/>
          </p:cNvPicPr>
          <p:nvPr/>
        </p:nvPicPr>
        <p:blipFill>
          <a:blip r:embed="rId4"/>
          <a:stretch>
            <a:fillRect/>
          </a:stretch>
        </p:blipFill>
        <p:spPr>
          <a:xfrm>
            <a:off x="868680" y="1598713"/>
            <a:ext cx="4892040" cy="2426134"/>
          </a:xfrm>
          <a:prstGeom prst="rect">
            <a:avLst/>
          </a:prstGeom>
        </p:spPr>
      </p:pic>
      <p:sp>
        <p:nvSpPr>
          <p:cNvPr id="5" name="Text 1"/>
          <p:cNvSpPr/>
          <p:nvPr/>
        </p:nvSpPr>
        <p:spPr>
          <a:xfrm>
            <a:off x="868680" y="4590288"/>
            <a:ext cx="4892040" cy="365760"/>
          </a:xfrm>
          <a:prstGeom prst="rect">
            <a:avLst/>
          </a:prstGeom>
          <a:noFill/>
          <a:ln/>
        </p:spPr>
        <p:txBody>
          <a:bodyPr wrap="square" lIns="381" tIns="381" rIns="381" bIns="381" rtlCol="0" anchor="t">
            <a:normAutofit/>
          </a:bodyPr>
          <a:lstStyle/>
          <a:p>
            <a:pPr marL="0" indent="0" algn="ctr">
              <a:buNone/>
            </a:pPr>
            <a:r>
              <a:rPr lang="en-US" sz="1250" i="1" dirty="0">
                <a:solidFill>
                  <a:srgbClr val="5F6368"/>
                </a:solidFill>
                <a:latin typeface="Calibri" pitchFamily="34" charset="0"/>
                <a:ea typeface="Calibri" pitchFamily="34" charset="-122"/>
                <a:cs typeface="Calibri" pitchFamily="34" charset="-120"/>
              </a:rPr>
              <a:t>Slika 3.5. Osnovne komponente SPO (Jauković, 1992)</a:t>
            </a:r>
            <a:endParaRPr lang="en-US" sz="1250" dirty="0"/>
          </a:p>
        </p:txBody>
      </p:sp>
      <p:pic>
        <p:nvPicPr>
          <p:cNvPr id="6" name="Image 2" descr="/mnt/data/treca_extract/word/media/image6.png"/>
          <p:cNvPicPr>
            <a:picLocks noChangeAspect="1"/>
          </p:cNvPicPr>
          <p:nvPr/>
        </p:nvPicPr>
        <p:blipFill>
          <a:blip r:embed="rId5"/>
          <a:stretch>
            <a:fillRect/>
          </a:stretch>
        </p:blipFill>
        <p:spPr>
          <a:xfrm>
            <a:off x="6080760" y="1390609"/>
            <a:ext cx="4892040" cy="2842342"/>
          </a:xfrm>
          <a:prstGeom prst="rect">
            <a:avLst/>
          </a:prstGeom>
        </p:spPr>
      </p:pic>
      <p:sp>
        <p:nvSpPr>
          <p:cNvPr id="7" name="Text 2"/>
          <p:cNvSpPr/>
          <p:nvPr/>
        </p:nvSpPr>
        <p:spPr>
          <a:xfrm>
            <a:off x="6080760" y="4590288"/>
            <a:ext cx="4892040" cy="365760"/>
          </a:xfrm>
          <a:prstGeom prst="rect">
            <a:avLst/>
          </a:prstGeom>
          <a:noFill/>
          <a:ln/>
        </p:spPr>
        <p:txBody>
          <a:bodyPr wrap="square" lIns="381" tIns="381" rIns="381" bIns="381" rtlCol="0" anchor="t">
            <a:normAutofit/>
          </a:bodyPr>
          <a:lstStyle/>
          <a:p>
            <a:pPr marL="0" indent="0" algn="ctr">
              <a:buNone/>
            </a:pPr>
            <a:r>
              <a:rPr lang="en-US" sz="1250" i="1" dirty="0">
                <a:solidFill>
                  <a:srgbClr val="5F6368"/>
                </a:solidFill>
                <a:latin typeface="Calibri" pitchFamily="34" charset="0"/>
                <a:ea typeface="Calibri" pitchFamily="34" charset="-122"/>
                <a:cs typeface="Calibri" pitchFamily="34" charset="-120"/>
              </a:rPr>
              <a:t>Slika 3.6. Novija struktura SPO</a:t>
            </a:r>
            <a:endParaRPr lang="en-US" sz="12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400" b="1" dirty="0">
                <a:solidFill>
                  <a:srgbClr val="111111"/>
                </a:solidFill>
                <a:latin typeface="Calibri" pitchFamily="34" charset="0"/>
                <a:ea typeface="Calibri" pitchFamily="34" charset="-122"/>
                <a:cs typeface="Calibri" pitchFamily="34" charset="-120"/>
              </a:rPr>
              <a:t>Struktura SPO prema Turbanu</a:t>
            </a:r>
            <a:endParaRPr lang="en-US" sz="2400" dirty="0"/>
          </a:p>
        </p:txBody>
      </p:sp>
      <p:sp>
        <p:nvSpPr>
          <p:cNvPr id="4" name="Text 1"/>
          <p:cNvSpPr/>
          <p:nvPr/>
        </p:nvSpPr>
        <p:spPr>
          <a:xfrm>
            <a:off x="841248" y="1170432"/>
            <a:ext cx="10561320" cy="731520"/>
          </a:xfrm>
          <a:prstGeom prst="rect">
            <a:avLst/>
          </a:prstGeom>
          <a:noFill/>
          <a:ln/>
        </p:spPr>
        <p:txBody>
          <a:bodyPr wrap="square" lIns="381" tIns="381" rIns="381" bIns="381" rtlCol="0" anchor="t">
            <a:normAutofit/>
          </a:bodyPr>
          <a:lstStyle/>
          <a:p>
            <a:pPr marL="0" indent="0">
              <a:buNone/>
            </a:pPr>
            <a:r>
              <a:rPr lang="en-US" sz="1700" dirty="0">
                <a:solidFill>
                  <a:srgbClr val="111111"/>
                </a:solidFill>
                <a:latin typeface="Calibri" pitchFamily="34" charset="0"/>
                <a:ea typeface="Calibri" pitchFamily="34" charset="-122"/>
                <a:cs typeface="Calibri" pitchFamily="34" charset="-120"/>
              </a:rPr>
              <a:t>Komponente sistema za podršku odlučivanju su: podsistem za upravljanje podacima, podsistem za upravljanje modelima, podsistem za upravljanje znanjima, podsistem – korisnički interfejs i korisnik.</a:t>
            </a:r>
            <a:endParaRPr lang="en-US" sz="1700" dirty="0"/>
          </a:p>
        </p:txBody>
      </p:sp>
      <p:pic>
        <p:nvPicPr>
          <p:cNvPr id="5" name="Image 1" descr="/mnt/data/treca_extract/word/media/image7.png"/>
          <p:cNvPicPr>
            <a:picLocks noChangeAspect="1"/>
          </p:cNvPicPr>
          <p:nvPr/>
        </p:nvPicPr>
        <p:blipFill>
          <a:blip r:embed="rId4"/>
          <a:stretch>
            <a:fillRect/>
          </a:stretch>
        </p:blipFill>
        <p:spPr>
          <a:xfrm>
            <a:off x="3851708" y="1920240"/>
            <a:ext cx="4549545" cy="3474720"/>
          </a:xfrm>
          <a:prstGeom prst="rect">
            <a:avLst/>
          </a:prstGeom>
        </p:spPr>
      </p:pic>
      <p:sp>
        <p:nvSpPr>
          <p:cNvPr id="6" name="Text 2"/>
          <p:cNvSpPr/>
          <p:nvPr/>
        </p:nvSpPr>
        <p:spPr>
          <a:xfrm>
            <a:off x="1920240" y="5504688"/>
            <a:ext cx="8412480" cy="347472"/>
          </a:xfrm>
          <a:prstGeom prst="rect">
            <a:avLst/>
          </a:prstGeom>
          <a:noFill/>
          <a:ln/>
        </p:spPr>
        <p:txBody>
          <a:bodyPr wrap="square" lIns="381" tIns="381" rIns="381" bIns="381" rtlCol="0" anchor="t">
            <a:normAutofit/>
          </a:bodyPr>
          <a:lstStyle/>
          <a:p>
            <a:pPr marL="0" indent="0">
              <a:buNone/>
            </a:pPr>
            <a:r>
              <a:rPr lang="en-US" sz="1300" i="1" dirty="0">
                <a:solidFill>
                  <a:srgbClr val="5F6368"/>
                </a:solidFill>
                <a:latin typeface="Calibri" pitchFamily="34" charset="0"/>
                <a:ea typeface="Calibri" pitchFamily="34" charset="-122"/>
                <a:cs typeface="Calibri" pitchFamily="34" charset="-120"/>
              </a:rPr>
              <a:t>Slika 3.7. Struktura SPO (Turban i ostali, 2003)</a:t>
            </a:r>
            <a:endParaRPr lang="en-US" sz="13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400" b="1" dirty="0">
                <a:solidFill>
                  <a:srgbClr val="111111"/>
                </a:solidFill>
                <a:latin typeface="Calibri" pitchFamily="34" charset="0"/>
                <a:ea typeface="Calibri" pitchFamily="34" charset="-122"/>
                <a:cs typeface="Calibri" pitchFamily="34" charset="-120"/>
              </a:rPr>
              <a:t>3. Informacioni sistemi u menadžmentu</a:t>
            </a:r>
            <a:endParaRPr lang="en-US" sz="2400" dirty="0"/>
          </a:p>
        </p:txBody>
      </p:sp>
      <p:sp>
        <p:nvSpPr>
          <p:cNvPr id="4" name="Text 1"/>
          <p:cNvSpPr/>
          <p:nvPr/>
        </p:nvSpPr>
        <p:spPr>
          <a:xfrm>
            <a:off x="841248" y="1234440"/>
            <a:ext cx="10561320" cy="713232"/>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Informacioni sistemi mogu se klasifikovati na različite načine. Prema stepenu automatizacije razlikuju se:</a:t>
            </a:r>
            <a:endParaRPr lang="en-US" sz="1800" dirty="0"/>
          </a:p>
        </p:txBody>
      </p:sp>
      <p:sp>
        <p:nvSpPr>
          <p:cNvPr id="5" name="Text 2"/>
          <p:cNvSpPr/>
          <p:nvPr/>
        </p:nvSpPr>
        <p:spPr>
          <a:xfrm>
            <a:off x="841248" y="1947672"/>
            <a:ext cx="10561320" cy="42062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 neautomatizovani informacioni sistemi;</a:t>
            </a:r>
            <a:endParaRPr lang="en-US" sz="1800" dirty="0"/>
          </a:p>
        </p:txBody>
      </p:sp>
      <p:sp>
        <p:nvSpPr>
          <p:cNvPr id="6" name="Text 3"/>
          <p:cNvSpPr/>
          <p:nvPr/>
        </p:nvSpPr>
        <p:spPr>
          <a:xfrm>
            <a:off x="841248" y="2368296"/>
            <a:ext cx="10561320" cy="713232"/>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 upravljački informacioni sistemi, koji podržavaju donošenje rutinskih odluka, uglavnom na nivou operativnog upravljanja;</a:t>
            </a:r>
            <a:endParaRPr lang="en-US" sz="1800" dirty="0"/>
          </a:p>
        </p:txBody>
      </p:sp>
      <p:sp>
        <p:nvSpPr>
          <p:cNvPr id="7" name="Text 4"/>
          <p:cNvSpPr/>
          <p:nvPr/>
        </p:nvSpPr>
        <p:spPr>
          <a:xfrm>
            <a:off x="841248" y="3081528"/>
            <a:ext cx="10561320" cy="42062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 sistemi za podršku odlučivanju, koji podržavaju donošenje složenih i teških odluka;</a:t>
            </a:r>
            <a:endParaRPr lang="en-US" sz="1800" dirty="0"/>
          </a:p>
        </p:txBody>
      </p:sp>
      <p:sp>
        <p:nvSpPr>
          <p:cNvPr id="8" name="Text 5"/>
          <p:cNvSpPr/>
          <p:nvPr/>
        </p:nvSpPr>
        <p:spPr>
          <a:xfrm>
            <a:off x="841248" y="3502152"/>
            <a:ext cx="10561320" cy="42062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 ekspertni sistemi, koji rešavaju probleme vrhunskih eksperata;</a:t>
            </a:r>
            <a:endParaRPr lang="en-US" sz="1800" dirty="0"/>
          </a:p>
        </p:txBody>
      </p:sp>
      <p:sp>
        <p:nvSpPr>
          <p:cNvPr id="9" name="Text 6"/>
          <p:cNvSpPr/>
          <p:nvPr/>
        </p:nvSpPr>
        <p:spPr>
          <a:xfrm>
            <a:off x="841248" y="3922776"/>
            <a:ext cx="10561320" cy="42062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 hibridni sistemi i veštačka inteligencija.</a:t>
            </a:r>
            <a:endParaRPr lang="en-US"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4.2.1. Podsistem za upravljanje podacima</a:t>
            </a:r>
            <a:endParaRPr lang="en-US" sz="2500" dirty="0"/>
          </a:p>
        </p:txBody>
      </p:sp>
      <p:sp>
        <p:nvSpPr>
          <p:cNvPr id="4" name="Text 1"/>
          <p:cNvSpPr/>
          <p:nvPr/>
        </p:nvSpPr>
        <p:spPr>
          <a:xfrm>
            <a:off x="841248" y="1234440"/>
            <a:ext cx="10561320" cy="680720"/>
          </a:xfrm>
          <a:prstGeom prst="rect">
            <a:avLst/>
          </a:prstGeom>
          <a:noFill/>
          <a:ln/>
        </p:spPr>
        <p:txBody>
          <a:bodyPr wrap="square" lIns="381" tIns="381" rIns="381" bIns="381" rtlCol="0" anchor="t">
            <a:normAutofit/>
          </a:bodyPr>
          <a:lstStyle/>
          <a:p>
            <a:pPr marL="0" indent="0">
              <a:buNone/>
            </a:pPr>
            <a:r>
              <a:rPr lang="en-US" sz="1700" dirty="0">
                <a:solidFill>
                  <a:srgbClr val="111111"/>
                </a:solidFill>
                <a:latin typeface="Calibri" pitchFamily="34" charset="0"/>
                <a:ea typeface="Calibri" pitchFamily="34" charset="-122"/>
                <a:cs typeface="Calibri" pitchFamily="34" charset="-120"/>
              </a:rPr>
              <a:t>Ovaj podsistem sastoji se iz sledećih elemenata: baze podataka sistema za podršku odlučivanju, sistema za upravljanje podacima, direktorijuma sa podacima i upita.</a:t>
            </a:r>
            <a:endParaRPr lang="en-US" sz="1700" dirty="0"/>
          </a:p>
        </p:txBody>
      </p:sp>
      <p:sp>
        <p:nvSpPr>
          <p:cNvPr id="5" name="Text 2"/>
          <p:cNvSpPr/>
          <p:nvPr/>
        </p:nvSpPr>
        <p:spPr>
          <a:xfrm>
            <a:off x="841248" y="1915160"/>
            <a:ext cx="10561320" cy="957072"/>
          </a:xfrm>
          <a:prstGeom prst="rect">
            <a:avLst/>
          </a:prstGeom>
          <a:noFill/>
          <a:ln/>
        </p:spPr>
        <p:txBody>
          <a:bodyPr wrap="square" lIns="381" tIns="381" rIns="381" bIns="381" rtlCol="0" anchor="t">
            <a:normAutofit/>
          </a:bodyPr>
          <a:lstStyle/>
          <a:p>
            <a:pPr marL="0" indent="0">
              <a:buNone/>
            </a:pPr>
            <a:r>
              <a:rPr lang="en-US" sz="1700" dirty="0">
                <a:solidFill>
                  <a:srgbClr val="111111"/>
                </a:solidFill>
                <a:latin typeface="Calibri" pitchFamily="34" charset="0"/>
                <a:ea typeface="Calibri" pitchFamily="34" charset="-122"/>
                <a:cs typeface="Calibri" pitchFamily="34" charset="-120"/>
              </a:rPr>
              <a:t>Baza podataka predstavlja kolekciju međusobno povezanih podataka organizovanih prema potrebama i strukturi organizacije, a mogu da se koriste od strane jednog ili više korisnika za jednu ili više aplikacija.</a:t>
            </a:r>
            <a:endParaRPr lang="en-US" sz="1700" dirty="0"/>
          </a:p>
        </p:txBody>
      </p:sp>
      <p:sp>
        <p:nvSpPr>
          <p:cNvPr id="6" name="Text 3"/>
          <p:cNvSpPr/>
          <p:nvPr/>
        </p:nvSpPr>
        <p:spPr>
          <a:xfrm>
            <a:off x="841248" y="2872232"/>
            <a:ext cx="10561320" cy="957072"/>
          </a:xfrm>
          <a:prstGeom prst="rect">
            <a:avLst/>
          </a:prstGeom>
          <a:noFill/>
          <a:ln/>
        </p:spPr>
        <p:txBody>
          <a:bodyPr wrap="square" lIns="381" tIns="381" rIns="381" bIns="381" rtlCol="0" anchor="t">
            <a:normAutofit/>
          </a:bodyPr>
          <a:lstStyle/>
          <a:p>
            <a:pPr marL="0" indent="0">
              <a:buNone/>
            </a:pPr>
            <a:r>
              <a:rPr lang="en-US" sz="1700" dirty="0">
                <a:solidFill>
                  <a:srgbClr val="111111"/>
                </a:solidFill>
                <a:latin typeface="Calibri" pitchFamily="34" charset="0"/>
                <a:ea typeface="Calibri" pitchFamily="34" charset="-122"/>
                <a:cs typeface="Calibri" pitchFamily="34" charset="-120"/>
              </a:rPr>
              <a:t>Veći sistemi za podršku odlučivanju poseduju bazu podataka u okviru tzv. „data warehouse” (skladišta podataka). Jedan SPO može koristiti više baza podataka u zavisnosti od mesta skladištenja potrebnih informacija.</a:t>
            </a:r>
            <a:endParaRPr lang="en-US" sz="1700" dirty="0"/>
          </a:p>
        </p:txBody>
      </p:sp>
      <p:sp>
        <p:nvSpPr>
          <p:cNvPr id="7" name="Text 4"/>
          <p:cNvSpPr/>
          <p:nvPr/>
        </p:nvSpPr>
        <p:spPr>
          <a:xfrm>
            <a:off x="841248" y="3829304"/>
            <a:ext cx="10561320" cy="1233424"/>
          </a:xfrm>
          <a:prstGeom prst="rect">
            <a:avLst/>
          </a:prstGeom>
          <a:noFill/>
          <a:ln/>
        </p:spPr>
        <p:txBody>
          <a:bodyPr wrap="square" lIns="381" tIns="381" rIns="381" bIns="381" rtlCol="0" anchor="t">
            <a:normAutofit/>
          </a:bodyPr>
          <a:lstStyle/>
          <a:p>
            <a:pPr marL="0" indent="0">
              <a:buNone/>
            </a:pPr>
            <a:r>
              <a:rPr lang="en-US" sz="1700" dirty="0">
                <a:solidFill>
                  <a:srgbClr val="111111"/>
                </a:solidFill>
                <a:latin typeface="Calibri" pitchFamily="34" charset="0"/>
                <a:ea typeface="Calibri" pitchFamily="34" charset="-122"/>
                <a:cs typeface="Calibri" pitchFamily="34" charset="-120"/>
              </a:rPr>
              <a:t>Razlikujemo podatke koji potiču iz spoljašnjih ili unutrašnjih izvora. Pod unutrašnjim izvorima smatraju se baze podataka unutar organizacije, dok podaci iz spoljašnjih izvora mogu biti npr. podaci iz industrijske grane, sa tržišta, državni propisi itd. Internet predstavlja takođe izvor spoljašnjih informacija.</a:t>
            </a:r>
            <a:endParaRPr lang="en-US" sz="17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400" b="1" dirty="0">
                <a:solidFill>
                  <a:srgbClr val="111111"/>
                </a:solidFill>
                <a:latin typeface="Calibri" pitchFamily="34" charset="0"/>
                <a:ea typeface="Calibri" pitchFamily="34" charset="-122"/>
                <a:cs typeface="Calibri" pitchFamily="34" charset="-120"/>
              </a:rPr>
              <a:t>Podsistem za upravljanje podacima</a:t>
            </a:r>
            <a:endParaRPr lang="en-US" sz="2400" dirty="0"/>
          </a:p>
        </p:txBody>
      </p:sp>
      <p:pic>
        <p:nvPicPr>
          <p:cNvPr id="4" name="Image 1" descr="/mnt/data/treca_extract/word/media/image8.png"/>
          <p:cNvPicPr>
            <a:picLocks noChangeAspect="1"/>
          </p:cNvPicPr>
          <p:nvPr/>
        </p:nvPicPr>
        <p:blipFill>
          <a:blip r:embed="rId4"/>
          <a:stretch>
            <a:fillRect/>
          </a:stretch>
        </p:blipFill>
        <p:spPr>
          <a:xfrm>
            <a:off x="3175856" y="1234440"/>
            <a:ext cx="5992689" cy="4526280"/>
          </a:xfrm>
          <a:prstGeom prst="rect">
            <a:avLst/>
          </a:prstGeom>
        </p:spPr>
      </p:pic>
      <p:sp>
        <p:nvSpPr>
          <p:cNvPr id="5" name="Text 1"/>
          <p:cNvSpPr/>
          <p:nvPr/>
        </p:nvSpPr>
        <p:spPr>
          <a:xfrm>
            <a:off x="1554480" y="5870448"/>
            <a:ext cx="9235440" cy="347472"/>
          </a:xfrm>
          <a:prstGeom prst="rect">
            <a:avLst/>
          </a:prstGeom>
          <a:noFill/>
          <a:ln/>
        </p:spPr>
        <p:txBody>
          <a:bodyPr wrap="square" lIns="381" tIns="381" rIns="381" bIns="381" rtlCol="0" anchor="t">
            <a:normAutofit/>
          </a:bodyPr>
          <a:lstStyle/>
          <a:p>
            <a:pPr marL="0" indent="0" algn="ctr">
              <a:buNone/>
            </a:pPr>
            <a:r>
              <a:rPr lang="en-US" sz="1300" i="1" dirty="0">
                <a:solidFill>
                  <a:srgbClr val="5F6368"/>
                </a:solidFill>
                <a:latin typeface="Calibri" pitchFamily="34" charset="0"/>
                <a:ea typeface="Calibri" pitchFamily="34" charset="-122"/>
                <a:cs typeface="Calibri" pitchFamily="34" charset="-120"/>
              </a:rPr>
              <a:t>Slika 3.8. Podsistem za upravljanje podacima (Turban, Aronson, 1998)</a:t>
            </a:r>
            <a:endParaRPr lang="en-US" sz="13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Ekstrakcija, DBMS i rečnik podataka</a:t>
            </a:r>
            <a:endParaRPr lang="en-US" sz="2500" dirty="0"/>
          </a:p>
        </p:txBody>
      </p:sp>
      <p:sp>
        <p:nvSpPr>
          <p:cNvPr id="4" name="Text 1"/>
          <p:cNvSpPr/>
          <p:nvPr/>
        </p:nvSpPr>
        <p:spPr>
          <a:xfrm>
            <a:off x="841248" y="1234440"/>
            <a:ext cx="10561320" cy="908304"/>
          </a:xfrm>
          <a:prstGeom prst="rect">
            <a:avLst/>
          </a:prstGeom>
          <a:noFill/>
          <a:ln/>
        </p:spPr>
        <p:txBody>
          <a:bodyPr wrap="square" lIns="381" tIns="381" rIns="381" bIns="381" rtlCol="0" anchor="t">
            <a:normAutofit/>
          </a:bodyPr>
          <a:lstStyle/>
          <a:p>
            <a:pPr marL="0" indent="0">
              <a:buNone/>
            </a:pPr>
            <a:r>
              <a:rPr lang="en-US" sz="1600" dirty="0">
                <a:solidFill>
                  <a:srgbClr val="111111"/>
                </a:solidFill>
                <a:latin typeface="Calibri" pitchFamily="34" charset="0"/>
                <a:ea typeface="Calibri" pitchFamily="34" charset="-122"/>
                <a:cs typeface="Calibri" pitchFamily="34" charset="-120"/>
              </a:rPr>
              <a:t>Proces kreiranja baze podataka ili skladišta podataka preko spoljašnjih izvora naziva se ekstrakcija. Pod ekstrakcijom podataka podrazumeva se unošenje, importovanje, sumarizacija, filtracija i kondenzacija podataka.</a:t>
            </a:r>
            <a:endParaRPr lang="en-US" sz="1600" dirty="0"/>
          </a:p>
        </p:txBody>
      </p:sp>
      <p:sp>
        <p:nvSpPr>
          <p:cNvPr id="5" name="Text 2"/>
          <p:cNvSpPr/>
          <p:nvPr/>
        </p:nvSpPr>
        <p:spPr>
          <a:xfrm>
            <a:off x="841248" y="2142744"/>
            <a:ext cx="10561320" cy="1168400"/>
          </a:xfrm>
          <a:prstGeom prst="rect">
            <a:avLst/>
          </a:prstGeom>
          <a:noFill/>
          <a:ln/>
        </p:spPr>
        <p:txBody>
          <a:bodyPr wrap="square" lIns="381" tIns="381" rIns="381" bIns="381" rtlCol="0" anchor="t">
            <a:normAutofit/>
          </a:bodyPr>
          <a:lstStyle/>
          <a:p>
            <a:pPr marL="0" indent="0">
              <a:buNone/>
            </a:pPr>
            <a:r>
              <a:rPr lang="en-US" sz="1600" dirty="0">
                <a:solidFill>
                  <a:srgbClr val="111111"/>
                </a:solidFill>
                <a:latin typeface="Calibri" pitchFamily="34" charset="0"/>
                <a:ea typeface="Calibri" pitchFamily="34" charset="-122"/>
                <a:cs typeface="Calibri" pitchFamily="34" charset="-120"/>
              </a:rPr>
              <a:t>Sistem za upravljanje bazom podataka (Data Base Management System – DBMS) omogućava nam upravljanje procesom ekstrakcije podataka. Bečejski-Vujaklija (1992) preciznije definiše i navodi da se u ovom procesu podaci ne ekstrahuju prosto, već trpe formalne i suštinske promene pre smeštanja u bazu podataka, tako da je za ovaj proces pogodnije koristiti termin preslikavanje.</a:t>
            </a:r>
            <a:endParaRPr lang="en-US" sz="1600" dirty="0"/>
          </a:p>
        </p:txBody>
      </p:sp>
      <p:sp>
        <p:nvSpPr>
          <p:cNvPr id="6" name="Text 3"/>
          <p:cNvSpPr/>
          <p:nvPr/>
        </p:nvSpPr>
        <p:spPr>
          <a:xfrm>
            <a:off x="841248" y="3311144"/>
            <a:ext cx="10561320" cy="1428496"/>
          </a:xfrm>
          <a:prstGeom prst="rect">
            <a:avLst/>
          </a:prstGeom>
          <a:noFill/>
          <a:ln/>
        </p:spPr>
        <p:txBody>
          <a:bodyPr wrap="square" lIns="381" tIns="381" rIns="381" bIns="381" rtlCol="0" anchor="t">
            <a:normAutofit/>
          </a:bodyPr>
          <a:lstStyle/>
          <a:p>
            <a:pPr marL="0" indent="0">
              <a:buNone/>
            </a:pPr>
            <a:r>
              <a:rPr lang="en-US" sz="1600" dirty="0">
                <a:solidFill>
                  <a:srgbClr val="111111"/>
                </a:solidFill>
                <a:latin typeface="Calibri" pitchFamily="34" charset="0"/>
                <a:ea typeface="Calibri" pitchFamily="34" charset="-122"/>
                <a:cs typeface="Calibri" pitchFamily="34" charset="-120"/>
              </a:rPr>
              <a:t>Sistem za upravljanje bazom podataka prvenstveno služi za kreiranje, pristupanje i ažuriranje baze podataka. Poseduje sposobnosti da ekstrahuje podatke, ažurira zapise u bazi podataka, povezuje podatke iz različitih izvora, izdvaja neophodne podatke za formiranje upita ili izveštaja, obezbeđuje sigurnost podataka, izvodi kompleksne zadatke manipulacije podataka, prati podatke koji se koriste od strane SPO i upravlja podacima preko rečnika podataka (Turban, Aronson, 1998).</a:t>
            </a:r>
            <a:endParaRPr lang="en-US" sz="1600" dirty="0"/>
          </a:p>
        </p:txBody>
      </p:sp>
      <p:sp>
        <p:nvSpPr>
          <p:cNvPr id="7" name="Text 4"/>
          <p:cNvSpPr/>
          <p:nvPr/>
        </p:nvSpPr>
        <p:spPr>
          <a:xfrm>
            <a:off x="841248" y="4739640"/>
            <a:ext cx="10561320" cy="908304"/>
          </a:xfrm>
          <a:prstGeom prst="rect">
            <a:avLst/>
          </a:prstGeom>
          <a:noFill/>
          <a:ln/>
        </p:spPr>
        <p:txBody>
          <a:bodyPr wrap="square" lIns="381" tIns="381" rIns="381" bIns="381" rtlCol="0" anchor="t">
            <a:normAutofit/>
          </a:bodyPr>
          <a:lstStyle/>
          <a:p>
            <a:pPr marL="0" indent="0">
              <a:buNone/>
            </a:pPr>
            <a:r>
              <a:rPr lang="en-US" sz="1600" dirty="0">
                <a:solidFill>
                  <a:srgbClr val="111111"/>
                </a:solidFill>
                <a:latin typeface="Calibri" pitchFamily="34" charset="0"/>
                <a:ea typeface="Calibri" pitchFamily="34" charset="-122"/>
                <a:cs typeface="Calibri" pitchFamily="34" charset="-120"/>
              </a:rPr>
              <a:t>Rečnik podataka predstavlja katalog sa svim podacima u bazi podataka; glavni smisao postojanja ove komponente je da odgovori na pitanja o dostupnosti određenom podatku, njegovom izvoru i njegovom tačnom značenju.</a:t>
            </a:r>
            <a:endParaRPr lang="en-US" sz="1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4.2.2. Podsistem za upravljanje modelima</a:t>
            </a:r>
            <a:endParaRPr lang="en-US" sz="2500" dirty="0"/>
          </a:p>
        </p:txBody>
      </p:sp>
      <p:sp>
        <p:nvSpPr>
          <p:cNvPr id="4" name="Text 1"/>
          <p:cNvSpPr/>
          <p:nvPr/>
        </p:nvSpPr>
        <p:spPr>
          <a:xfrm>
            <a:off x="841248" y="1234440"/>
            <a:ext cx="10561320" cy="1054608"/>
          </a:xfrm>
          <a:prstGeom prst="rect">
            <a:avLst/>
          </a:prstGeom>
          <a:noFill/>
          <a:ln/>
        </p:spPr>
        <p:txBody>
          <a:bodyPr wrap="square" lIns="381" tIns="381" rIns="381" bIns="381" rtlCol="0" anchor="t">
            <a:normAutofit/>
          </a:bodyPr>
          <a:lstStyle/>
          <a:p>
            <a:pPr marL="0" indent="0">
              <a:buNone/>
            </a:pPr>
            <a:r>
              <a:rPr lang="en-US" sz="1900" dirty="0">
                <a:solidFill>
                  <a:srgbClr val="111111"/>
                </a:solidFill>
                <a:latin typeface="Calibri" pitchFamily="34" charset="0"/>
                <a:ea typeface="Calibri" pitchFamily="34" charset="-122"/>
                <a:cs typeface="Calibri" pitchFamily="34" charset="-120"/>
              </a:rPr>
              <a:t>Podsistem za upravljanje modelima sastoji se iz sledećih elemenata: baze modela, sistema za upravljanje bazom modela, jezika za modeliranje, direktorijuma modela i komandnog procesora.</a:t>
            </a:r>
            <a:endParaRPr lang="en-US" sz="1900" dirty="0"/>
          </a:p>
        </p:txBody>
      </p:sp>
      <p:pic>
        <p:nvPicPr>
          <p:cNvPr id="5" name="Image 1" descr="/mnt/data/treca_extract/word/media/image9.png">
            <a:extLst>
              <a:ext uri="{FF2B5EF4-FFF2-40B4-BE49-F238E27FC236}">
                <a16:creationId xmlns:a16="http://schemas.microsoft.com/office/drawing/2014/main" id="{00F28E57-FA09-411E-B05A-9A8E06926C77}"/>
              </a:ext>
            </a:extLst>
          </p:cNvPr>
          <p:cNvPicPr>
            <a:picLocks noChangeAspect="1"/>
          </p:cNvPicPr>
          <p:nvPr/>
        </p:nvPicPr>
        <p:blipFill>
          <a:blip r:embed="rId4"/>
          <a:stretch>
            <a:fillRect/>
          </a:stretch>
        </p:blipFill>
        <p:spPr>
          <a:xfrm>
            <a:off x="2487189" y="1947672"/>
            <a:ext cx="6732713" cy="4526280"/>
          </a:xfrm>
          <a:prstGeom prst="rect">
            <a:avLst/>
          </a:prstGeom>
        </p:spPr>
      </p:pic>
      <p:sp>
        <p:nvSpPr>
          <p:cNvPr id="6" name="Text 1">
            <a:extLst>
              <a:ext uri="{FF2B5EF4-FFF2-40B4-BE49-F238E27FC236}">
                <a16:creationId xmlns:a16="http://schemas.microsoft.com/office/drawing/2014/main" id="{73959755-9C40-475E-AA65-C3E712A33D8E}"/>
              </a:ext>
            </a:extLst>
          </p:cNvPr>
          <p:cNvSpPr/>
          <p:nvPr/>
        </p:nvSpPr>
        <p:spPr>
          <a:xfrm>
            <a:off x="2878667" y="6441948"/>
            <a:ext cx="8595360" cy="347472"/>
          </a:xfrm>
          <a:prstGeom prst="rect">
            <a:avLst/>
          </a:prstGeom>
          <a:noFill/>
          <a:ln/>
        </p:spPr>
        <p:txBody>
          <a:bodyPr wrap="square" lIns="381" tIns="381" rIns="381" bIns="381" rtlCol="0" anchor="t">
            <a:normAutofit/>
          </a:bodyPr>
          <a:lstStyle/>
          <a:p>
            <a:pPr marL="0" indent="0">
              <a:buNone/>
            </a:pPr>
            <a:r>
              <a:rPr lang="en-US" sz="1300" i="1" dirty="0">
                <a:solidFill>
                  <a:srgbClr val="5F6368"/>
                </a:solidFill>
                <a:latin typeface="Calibri" pitchFamily="34" charset="0"/>
                <a:ea typeface="Calibri" pitchFamily="34" charset="-122"/>
                <a:cs typeface="Calibri" pitchFamily="34" charset="-120"/>
              </a:rPr>
              <a:t>Slika 3.9. Podsistem za upravljanje modelima (Turban, Aronson, 1998)</a:t>
            </a:r>
            <a:endParaRPr lang="en-US" sz="13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4.2.3. Podsistem za upravljanje znanjem</a:t>
            </a:r>
            <a:endParaRPr lang="en-US" sz="2500" dirty="0"/>
          </a:p>
        </p:txBody>
      </p:sp>
      <p:sp>
        <p:nvSpPr>
          <p:cNvPr id="4" name="Text 1"/>
          <p:cNvSpPr/>
          <p:nvPr/>
        </p:nvSpPr>
        <p:spPr>
          <a:xfrm>
            <a:off x="841248" y="1234440"/>
            <a:ext cx="10561320" cy="966826"/>
          </a:xfrm>
          <a:prstGeom prst="rect">
            <a:avLst/>
          </a:prstGeom>
          <a:noFill/>
          <a:ln/>
        </p:spPr>
        <p:txBody>
          <a:bodyPr wrap="square" lIns="381" tIns="381" rIns="381" bIns="381" rtlCol="0" anchor="t">
            <a:normAutofit/>
          </a:bodyPr>
          <a:lstStyle/>
          <a:p>
            <a:pPr marL="0" indent="0">
              <a:buNone/>
            </a:pPr>
            <a:r>
              <a:rPr lang="en-US" sz="1720" dirty="0">
                <a:solidFill>
                  <a:srgbClr val="111111"/>
                </a:solidFill>
                <a:latin typeface="Calibri" pitchFamily="34" charset="0"/>
                <a:ea typeface="Calibri" pitchFamily="34" charset="-122"/>
                <a:cs typeface="Calibri" pitchFamily="34" charset="-120"/>
              </a:rPr>
              <a:t>Sistemi za podršku odlučivanju koji poseduju podsistem za upravljanje znanjem nazivaju se inteligentni sistemi za podršku odlučivanju (Intelligent Decision Support Systems – IDSS), sistemi zasnovani na znanju (Knowledge-based DSS) ili jednostavno kombinacija SPO/ES.</a:t>
            </a:r>
            <a:endParaRPr lang="en-US" sz="1720" dirty="0"/>
          </a:p>
        </p:txBody>
      </p:sp>
      <p:sp>
        <p:nvSpPr>
          <p:cNvPr id="5" name="Text 2"/>
          <p:cNvSpPr/>
          <p:nvPr/>
        </p:nvSpPr>
        <p:spPr>
          <a:xfrm>
            <a:off x="841248" y="2201266"/>
            <a:ext cx="10561320" cy="687222"/>
          </a:xfrm>
          <a:prstGeom prst="rect">
            <a:avLst/>
          </a:prstGeom>
          <a:noFill/>
          <a:ln/>
        </p:spPr>
        <p:txBody>
          <a:bodyPr wrap="square" lIns="381" tIns="381" rIns="381" bIns="381" rtlCol="0" anchor="t">
            <a:normAutofit/>
          </a:bodyPr>
          <a:lstStyle/>
          <a:p>
            <a:pPr marL="0" indent="0">
              <a:buNone/>
            </a:pPr>
            <a:r>
              <a:rPr lang="en-US" sz="1720" dirty="0">
                <a:solidFill>
                  <a:srgbClr val="111111"/>
                </a:solidFill>
                <a:latin typeface="Calibri" pitchFamily="34" charset="0"/>
                <a:ea typeface="Calibri" pitchFamily="34" charset="-122"/>
                <a:cs typeface="Calibri" pitchFamily="34" charset="-120"/>
              </a:rPr>
              <a:t>Glavna karakteristika koja izdvaja ovaj podsistem od ostalih je postojanje baze znanja, što omogućava pružanje korisniku ekspertize o postavljenom problemu.</a:t>
            </a:r>
            <a:endParaRPr lang="en-US" sz="1720" dirty="0"/>
          </a:p>
        </p:txBody>
      </p:sp>
      <p:sp>
        <p:nvSpPr>
          <p:cNvPr id="6" name="Text 3"/>
          <p:cNvSpPr/>
          <p:nvPr/>
        </p:nvSpPr>
        <p:spPr>
          <a:xfrm>
            <a:off x="841248" y="2888488"/>
            <a:ext cx="10561320" cy="966826"/>
          </a:xfrm>
          <a:prstGeom prst="rect">
            <a:avLst/>
          </a:prstGeom>
          <a:noFill/>
          <a:ln/>
        </p:spPr>
        <p:txBody>
          <a:bodyPr wrap="square" lIns="381" tIns="381" rIns="381" bIns="381" rtlCol="0" anchor="t">
            <a:normAutofit/>
          </a:bodyPr>
          <a:lstStyle/>
          <a:p>
            <a:pPr marL="0" indent="0">
              <a:buNone/>
            </a:pPr>
            <a:r>
              <a:rPr lang="en-US" sz="1720" dirty="0">
                <a:solidFill>
                  <a:srgbClr val="111111"/>
                </a:solidFill>
                <a:latin typeface="Calibri" pitchFamily="34" charset="0"/>
                <a:ea typeface="Calibri" pitchFamily="34" charset="-122"/>
                <a:cs typeface="Calibri" pitchFamily="34" charset="-120"/>
              </a:rPr>
              <a:t>Baza znanja je predstavljala sinonim za ekspertne sisteme; međutim, razvitkom sistema za podršku odlučivanju pojavila se grupa tzv. naprednih sistema za podršku odlučivanju koji su objedinili pozitivne karakteristike postojećih informacionih sistema menadžmenta.</a:t>
            </a:r>
            <a:endParaRPr lang="en-US" sz="172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4.2.4. Podsistem – korisnički interfejs</a:t>
            </a:r>
            <a:endParaRPr lang="en-US" sz="2500" dirty="0"/>
          </a:p>
        </p:txBody>
      </p:sp>
      <p:sp>
        <p:nvSpPr>
          <p:cNvPr id="4" name="Text 1"/>
          <p:cNvSpPr/>
          <p:nvPr/>
        </p:nvSpPr>
        <p:spPr>
          <a:xfrm>
            <a:off x="841248" y="1234440"/>
            <a:ext cx="10561320" cy="1005840"/>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Podsistem – korisnički interfejs sastoji se iz sledećih komponenata: sistem za upravljanje korisničkim interfejsom, jedinice za prevođenje na prirodan jezik, terminala, printera, plotera i sl.</a:t>
            </a:r>
            <a:endParaRPr lang="en-US" sz="1800" dirty="0"/>
          </a:p>
        </p:txBody>
      </p:sp>
      <p:sp>
        <p:nvSpPr>
          <p:cNvPr id="5" name="Text 2"/>
          <p:cNvSpPr/>
          <p:nvPr/>
        </p:nvSpPr>
        <p:spPr>
          <a:xfrm>
            <a:off x="841248" y="2240280"/>
            <a:ext cx="3629152" cy="3627120"/>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On pokriva sve aspekte komunikacije između korisnika i sistema za podršku menadžmentu. Dakle, ne odnosi se samo na hardver i softver, već i na faktore koji se tiču lakoće korišćenja sistema, pristupačnosti sistema i faktore vezane za čovek–mašina interakciju.</a:t>
            </a:r>
            <a:endParaRPr lang="en-US" sz="1800" dirty="0"/>
          </a:p>
        </p:txBody>
      </p:sp>
      <p:pic>
        <p:nvPicPr>
          <p:cNvPr id="6" name="Image 1" descr="/mnt/data/treca_extract/word/media/image10.png">
            <a:extLst>
              <a:ext uri="{FF2B5EF4-FFF2-40B4-BE49-F238E27FC236}">
                <a16:creationId xmlns:a16="http://schemas.microsoft.com/office/drawing/2014/main" id="{902ADB1E-56D2-4BE9-A8C5-A2B3567C6553}"/>
              </a:ext>
            </a:extLst>
          </p:cNvPr>
          <p:cNvPicPr>
            <a:picLocks noChangeAspect="1"/>
          </p:cNvPicPr>
          <p:nvPr/>
        </p:nvPicPr>
        <p:blipFill>
          <a:blip r:embed="rId4"/>
          <a:stretch>
            <a:fillRect/>
          </a:stretch>
        </p:blipFill>
        <p:spPr>
          <a:xfrm>
            <a:off x="5039980" y="2240280"/>
            <a:ext cx="6118466" cy="4526280"/>
          </a:xfrm>
          <a:prstGeom prst="rect">
            <a:avLst/>
          </a:prstGeom>
        </p:spPr>
      </p:pic>
      <p:sp>
        <p:nvSpPr>
          <p:cNvPr id="8" name="Text 1">
            <a:extLst>
              <a:ext uri="{FF2B5EF4-FFF2-40B4-BE49-F238E27FC236}">
                <a16:creationId xmlns:a16="http://schemas.microsoft.com/office/drawing/2014/main" id="{0F19EF49-EE98-42F6-A2A6-AA308924BA32}"/>
              </a:ext>
            </a:extLst>
          </p:cNvPr>
          <p:cNvSpPr/>
          <p:nvPr/>
        </p:nvSpPr>
        <p:spPr>
          <a:xfrm>
            <a:off x="5618480" y="6647011"/>
            <a:ext cx="8229600" cy="347472"/>
          </a:xfrm>
          <a:prstGeom prst="rect">
            <a:avLst/>
          </a:prstGeom>
          <a:noFill/>
          <a:ln/>
        </p:spPr>
        <p:txBody>
          <a:bodyPr wrap="square" lIns="381" tIns="381" rIns="381" bIns="381" rtlCol="0" anchor="t">
            <a:normAutofit/>
          </a:bodyPr>
          <a:lstStyle/>
          <a:p>
            <a:pPr marL="0" indent="0">
              <a:buNone/>
            </a:pPr>
            <a:r>
              <a:rPr lang="en-US" sz="1300" i="1" dirty="0">
                <a:solidFill>
                  <a:srgbClr val="5F6368"/>
                </a:solidFill>
                <a:latin typeface="Calibri" pitchFamily="34" charset="0"/>
                <a:ea typeface="Calibri" pitchFamily="34" charset="-122"/>
                <a:cs typeface="Calibri" pitchFamily="34" charset="-120"/>
              </a:rPr>
              <a:t>Slika 3.10. Struktura podsistema – korisnički interfejs (Turban, Aronson, 1998)</a:t>
            </a:r>
            <a:endParaRPr lang="en-US" sz="13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Mogućnosti savremenog korisničkog interfejsa</a:t>
            </a:r>
            <a:endParaRPr lang="en-US" sz="2500" dirty="0"/>
          </a:p>
        </p:txBody>
      </p:sp>
      <p:sp>
        <p:nvSpPr>
          <p:cNvPr id="4" name="Text 1"/>
          <p:cNvSpPr/>
          <p:nvPr/>
        </p:nvSpPr>
        <p:spPr>
          <a:xfrm>
            <a:off x="841248" y="1234440"/>
            <a:ext cx="10561320" cy="1005840"/>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Od kvaliteta korisničkog interfejsa zavisi mogućnost upotrebe i prihvatljivost sistema od strane korisnika. Novi sistemi za podršku odlučivanju poseduju takav korisnički interfejs koji im omogućava:</a:t>
            </a:r>
            <a:endParaRPr lang="en-US" sz="1800" dirty="0"/>
          </a:p>
        </p:txBody>
      </p:sp>
      <p:sp>
        <p:nvSpPr>
          <p:cNvPr id="5" name="Text 2"/>
          <p:cNvSpPr/>
          <p:nvPr/>
        </p:nvSpPr>
        <p:spPr>
          <a:xfrm>
            <a:off x="841248" y="2240280"/>
            <a:ext cx="10561320" cy="392989"/>
          </a:xfrm>
          <a:prstGeom prst="rect">
            <a:avLst/>
          </a:prstGeom>
          <a:noFill/>
          <a:ln/>
        </p:spPr>
        <p:txBody>
          <a:bodyPr wrap="square" lIns="381" tIns="381" rIns="381" bIns="381" rtlCol="0" anchor="t">
            <a:normAutofit/>
          </a:bodyPr>
          <a:lstStyle/>
          <a:p>
            <a:pPr marL="0" indent="0">
              <a:buNone/>
            </a:pPr>
            <a:r>
              <a:rPr lang="en-US" sz="1630" dirty="0">
                <a:solidFill>
                  <a:srgbClr val="111111"/>
                </a:solidFill>
                <a:latin typeface="Calibri" pitchFamily="34" charset="0"/>
                <a:ea typeface="Calibri" pitchFamily="34" charset="-122"/>
                <a:cs typeface="Calibri" pitchFamily="34" charset="-120"/>
              </a:rPr>
              <a:t>• prilagođavanje korisniku različitih dodatnih/ulaznih uređaja;</a:t>
            </a:r>
            <a:endParaRPr lang="en-US" sz="1630" dirty="0"/>
          </a:p>
        </p:txBody>
      </p:sp>
      <p:sp>
        <p:nvSpPr>
          <p:cNvPr id="6" name="Text 3"/>
          <p:cNvSpPr/>
          <p:nvPr/>
        </p:nvSpPr>
        <p:spPr>
          <a:xfrm>
            <a:off x="841248" y="2633269"/>
            <a:ext cx="10561320" cy="392989"/>
          </a:xfrm>
          <a:prstGeom prst="rect">
            <a:avLst/>
          </a:prstGeom>
          <a:noFill/>
          <a:ln/>
        </p:spPr>
        <p:txBody>
          <a:bodyPr wrap="square" lIns="381" tIns="381" rIns="381" bIns="381" rtlCol="0" anchor="t">
            <a:normAutofit/>
          </a:bodyPr>
          <a:lstStyle/>
          <a:p>
            <a:pPr marL="0" indent="0">
              <a:buNone/>
            </a:pPr>
            <a:r>
              <a:rPr lang="en-US" sz="1630" dirty="0">
                <a:solidFill>
                  <a:srgbClr val="111111"/>
                </a:solidFill>
                <a:latin typeface="Calibri" pitchFamily="34" charset="0"/>
                <a:ea typeface="Calibri" pitchFamily="34" charset="-122"/>
                <a:cs typeface="Calibri" pitchFamily="34" charset="-120"/>
              </a:rPr>
              <a:t>• predstavljanje podataka u različitim formatima ili na različitim izlaznim uređajima;</a:t>
            </a:r>
            <a:endParaRPr lang="en-US" sz="1630" dirty="0"/>
          </a:p>
        </p:txBody>
      </p:sp>
      <p:sp>
        <p:nvSpPr>
          <p:cNvPr id="7" name="Text 4"/>
          <p:cNvSpPr/>
          <p:nvPr/>
        </p:nvSpPr>
        <p:spPr>
          <a:xfrm>
            <a:off x="841248" y="3026258"/>
            <a:ext cx="10561320" cy="392989"/>
          </a:xfrm>
          <a:prstGeom prst="rect">
            <a:avLst/>
          </a:prstGeom>
          <a:noFill/>
          <a:ln/>
        </p:spPr>
        <p:txBody>
          <a:bodyPr wrap="square" lIns="381" tIns="381" rIns="381" bIns="381" rtlCol="0" anchor="t">
            <a:normAutofit/>
          </a:bodyPr>
          <a:lstStyle/>
          <a:p>
            <a:pPr marL="0" indent="0">
              <a:buNone/>
            </a:pPr>
            <a:r>
              <a:rPr lang="en-US" sz="1630" dirty="0">
                <a:solidFill>
                  <a:srgbClr val="111111"/>
                </a:solidFill>
                <a:latin typeface="Calibri" pitchFamily="34" charset="0"/>
                <a:ea typeface="Calibri" pitchFamily="34" charset="-122"/>
                <a:cs typeface="Calibri" pitchFamily="34" charset="-120"/>
              </a:rPr>
              <a:t>• interakciju sa bazom podataka i sa bazom modela;</a:t>
            </a:r>
            <a:endParaRPr lang="en-US" sz="1630" dirty="0"/>
          </a:p>
        </p:txBody>
      </p:sp>
      <p:sp>
        <p:nvSpPr>
          <p:cNvPr id="8" name="Text 5"/>
          <p:cNvSpPr/>
          <p:nvPr/>
        </p:nvSpPr>
        <p:spPr>
          <a:xfrm>
            <a:off x="841248" y="3419246"/>
            <a:ext cx="10561320" cy="392989"/>
          </a:xfrm>
          <a:prstGeom prst="rect">
            <a:avLst/>
          </a:prstGeom>
          <a:noFill/>
          <a:ln/>
        </p:spPr>
        <p:txBody>
          <a:bodyPr wrap="square" lIns="381" tIns="381" rIns="381" bIns="381" rtlCol="0" anchor="t">
            <a:normAutofit/>
          </a:bodyPr>
          <a:lstStyle/>
          <a:p>
            <a:pPr marL="0" indent="0">
              <a:buNone/>
            </a:pPr>
            <a:r>
              <a:rPr lang="en-US" sz="1630" dirty="0">
                <a:solidFill>
                  <a:srgbClr val="111111"/>
                </a:solidFill>
                <a:latin typeface="Calibri" pitchFamily="34" charset="0"/>
                <a:ea typeface="Calibri" pitchFamily="34" charset="-122"/>
                <a:cs typeface="Calibri" pitchFamily="34" charset="-120"/>
              </a:rPr>
              <a:t>• kolor grafiku i trodimenzionalnu grafiku;</a:t>
            </a:r>
            <a:endParaRPr lang="en-US" sz="1630" dirty="0"/>
          </a:p>
        </p:txBody>
      </p:sp>
      <p:sp>
        <p:nvSpPr>
          <p:cNvPr id="9" name="Text 6"/>
          <p:cNvSpPr/>
          <p:nvPr/>
        </p:nvSpPr>
        <p:spPr>
          <a:xfrm>
            <a:off x="841248" y="3812235"/>
            <a:ext cx="10561320" cy="392989"/>
          </a:xfrm>
          <a:prstGeom prst="rect">
            <a:avLst/>
          </a:prstGeom>
          <a:noFill/>
          <a:ln/>
        </p:spPr>
        <p:txBody>
          <a:bodyPr wrap="square" lIns="381" tIns="381" rIns="381" bIns="381" rtlCol="0" anchor="t">
            <a:normAutofit/>
          </a:bodyPr>
          <a:lstStyle/>
          <a:p>
            <a:pPr marL="0" indent="0">
              <a:buNone/>
            </a:pPr>
            <a:r>
              <a:rPr lang="en-US" sz="1630" dirty="0">
                <a:solidFill>
                  <a:srgbClr val="111111"/>
                </a:solidFill>
                <a:latin typeface="Calibri" pitchFamily="34" charset="0"/>
                <a:ea typeface="Calibri" pitchFamily="34" charset="-122"/>
                <a:cs typeface="Calibri" pitchFamily="34" charset="-120"/>
              </a:rPr>
              <a:t>• izvršavanje više funkcija istovremeno kroz više prozora;</a:t>
            </a:r>
            <a:endParaRPr lang="en-US" sz="1630" dirty="0"/>
          </a:p>
        </p:txBody>
      </p:sp>
      <p:sp>
        <p:nvSpPr>
          <p:cNvPr id="10" name="Text 7"/>
          <p:cNvSpPr/>
          <p:nvPr/>
        </p:nvSpPr>
        <p:spPr>
          <a:xfrm>
            <a:off x="841248" y="4205224"/>
            <a:ext cx="10561320" cy="392989"/>
          </a:xfrm>
          <a:prstGeom prst="rect">
            <a:avLst/>
          </a:prstGeom>
          <a:noFill/>
          <a:ln/>
        </p:spPr>
        <p:txBody>
          <a:bodyPr wrap="square" lIns="381" tIns="381" rIns="381" bIns="381" rtlCol="0" anchor="t">
            <a:normAutofit/>
          </a:bodyPr>
          <a:lstStyle/>
          <a:p>
            <a:pPr marL="0" indent="0">
              <a:buNone/>
            </a:pPr>
            <a:r>
              <a:rPr lang="en-US" sz="1630" dirty="0">
                <a:solidFill>
                  <a:srgbClr val="111111"/>
                </a:solidFill>
                <a:latin typeface="Calibri" pitchFamily="34" charset="0"/>
                <a:ea typeface="Calibri" pitchFamily="34" charset="-122"/>
                <a:cs typeface="Calibri" pitchFamily="34" charset="-120"/>
              </a:rPr>
              <a:t>• učenje kroz primere;</a:t>
            </a:r>
            <a:endParaRPr lang="en-US" sz="1630" dirty="0"/>
          </a:p>
        </p:txBody>
      </p:sp>
      <p:sp>
        <p:nvSpPr>
          <p:cNvPr id="11" name="Text 8"/>
          <p:cNvSpPr/>
          <p:nvPr/>
        </p:nvSpPr>
        <p:spPr>
          <a:xfrm>
            <a:off x="841248" y="4598213"/>
            <a:ext cx="10561320" cy="657962"/>
          </a:xfrm>
          <a:prstGeom prst="rect">
            <a:avLst/>
          </a:prstGeom>
          <a:noFill/>
          <a:ln/>
        </p:spPr>
        <p:txBody>
          <a:bodyPr wrap="square" lIns="381" tIns="381" rIns="381" bIns="381" rtlCol="0" anchor="t">
            <a:normAutofit/>
          </a:bodyPr>
          <a:lstStyle/>
          <a:p>
            <a:pPr marL="0" indent="0">
              <a:buNone/>
            </a:pPr>
            <a:r>
              <a:rPr lang="en-US" sz="1630" dirty="0">
                <a:solidFill>
                  <a:srgbClr val="111111"/>
                </a:solidFill>
                <a:latin typeface="Calibri" pitchFamily="34" charset="0"/>
                <a:ea typeface="Calibri" pitchFamily="34" charset="-122"/>
                <a:cs typeface="Calibri" pitchFamily="34" charset="-120"/>
              </a:rPr>
              <a:t>• fleksibilnost i adaptivnost sistema za podršku menadžmentu prema različitim problemima i tehnologijama.</a:t>
            </a:r>
            <a:endParaRPr lang="en-US" sz="163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30">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4.3. Klasifikacija sistema za podršku odlučivanju</a:t>
            </a:r>
            <a:endParaRPr lang="en-US" sz="2500" dirty="0"/>
          </a:p>
        </p:txBody>
      </p:sp>
      <p:sp>
        <p:nvSpPr>
          <p:cNvPr id="4" name="Text 1"/>
          <p:cNvSpPr/>
          <p:nvPr/>
        </p:nvSpPr>
        <p:spPr>
          <a:xfrm>
            <a:off x="841248" y="1234440"/>
            <a:ext cx="10561320" cy="42062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Power (1998) smatra da osnovnu podelu SPO treba izvršiti prema nameni na:</a:t>
            </a:r>
            <a:endParaRPr lang="en-US" sz="1800" dirty="0"/>
          </a:p>
        </p:txBody>
      </p:sp>
      <p:sp>
        <p:nvSpPr>
          <p:cNvPr id="5" name="Text 2"/>
          <p:cNvSpPr/>
          <p:nvPr/>
        </p:nvSpPr>
        <p:spPr>
          <a:xfrm>
            <a:off x="841248" y="1655064"/>
            <a:ext cx="10561320" cy="713232"/>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 SPO namenjene za preduzeća (Enterprise-wide DSS), koji su povezani sa velikim bazama podataka i skladištima podataka i opslužuju više menadžera;</a:t>
            </a:r>
            <a:endParaRPr lang="en-US" sz="1800" dirty="0"/>
          </a:p>
        </p:txBody>
      </p:sp>
      <p:sp>
        <p:nvSpPr>
          <p:cNvPr id="6" name="Text 3"/>
          <p:cNvSpPr/>
          <p:nvPr/>
        </p:nvSpPr>
        <p:spPr>
          <a:xfrm>
            <a:off x="841248" y="2368296"/>
            <a:ext cx="10561320" cy="713232"/>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 SPO namenjene za rad jednog korisnika (Desk-top DSS), koji radi samostalno na jednom PC kompjuteru.</a:t>
            </a:r>
            <a:endParaRPr lang="en-US" sz="1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31">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Grupe SPO prema Holsapple i Whinston (1996)</a:t>
            </a:r>
            <a:endParaRPr lang="en-US" sz="2500" dirty="0"/>
          </a:p>
        </p:txBody>
      </p:sp>
      <p:sp>
        <p:nvSpPr>
          <p:cNvPr id="4" name="Text 1"/>
          <p:cNvSpPr/>
          <p:nvPr/>
        </p:nvSpPr>
        <p:spPr>
          <a:xfrm>
            <a:off x="841248" y="1234440"/>
            <a:ext cx="10561320" cy="42062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Holsapple i Whinston (1996) smatraju da postoji šest različitih grupa SPO:</a:t>
            </a:r>
            <a:endParaRPr lang="en-US" sz="1800" dirty="0"/>
          </a:p>
        </p:txBody>
      </p:sp>
      <p:sp>
        <p:nvSpPr>
          <p:cNvPr id="5" name="Text 2"/>
          <p:cNvSpPr/>
          <p:nvPr/>
        </p:nvSpPr>
        <p:spPr>
          <a:xfrm>
            <a:off x="841248" y="1655064"/>
            <a:ext cx="10561320" cy="641706"/>
          </a:xfrm>
          <a:prstGeom prst="rect">
            <a:avLst/>
          </a:prstGeom>
          <a:noFill/>
          <a:ln/>
        </p:spPr>
        <p:txBody>
          <a:bodyPr wrap="square" lIns="381" tIns="381" rIns="381" bIns="381" rtlCol="0" anchor="t">
            <a:normAutofit/>
          </a:bodyPr>
          <a:lstStyle/>
          <a:p>
            <a:pPr marL="0" indent="0">
              <a:buNone/>
            </a:pPr>
            <a:r>
              <a:rPr lang="en-US" sz="1580" dirty="0">
                <a:solidFill>
                  <a:srgbClr val="111111"/>
                </a:solidFill>
                <a:latin typeface="Calibri" pitchFamily="34" charset="0"/>
                <a:ea typeface="Calibri" pitchFamily="34" charset="-122"/>
                <a:cs typeface="Calibri" pitchFamily="34" charset="-120"/>
              </a:rPr>
              <a:t>• Tekst orijentisani SPO (Text-oriented DSS) – informacije se uglavnom javljaju u tekstualnom obliku i najčešće podržavaju rad preko Interneta;</a:t>
            </a:r>
            <a:endParaRPr lang="en-US" sz="1580" dirty="0"/>
          </a:p>
        </p:txBody>
      </p:sp>
      <p:sp>
        <p:nvSpPr>
          <p:cNvPr id="6" name="Text 3"/>
          <p:cNvSpPr/>
          <p:nvPr/>
        </p:nvSpPr>
        <p:spPr>
          <a:xfrm>
            <a:off x="841248" y="2296770"/>
            <a:ext cx="10561320" cy="641706"/>
          </a:xfrm>
          <a:prstGeom prst="rect">
            <a:avLst/>
          </a:prstGeom>
          <a:noFill/>
          <a:ln/>
        </p:spPr>
        <p:txBody>
          <a:bodyPr wrap="square" lIns="381" tIns="381" rIns="381" bIns="381" rtlCol="0" anchor="t">
            <a:normAutofit/>
          </a:bodyPr>
          <a:lstStyle/>
          <a:p>
            <a:pPr marL="0" indent="0">
              <a:buNone/>
            </a:pPr>
            <a:r>
              <a:rPr lang="en-US" sz="1580" dirty="0">
                <a:solidFill>
                  <a:srgbClr val="111111"/>
                </a:solidFill>
                <a:latin typeface="Calibri" pitchFamily="34" charset="0"/>
                <a:ea typeface="Calibri" pitchFamily="34" charset="-122"/>
                <a:cs typeface="Calibri" pitchFamily="34" charset="-120"/>
              </a:rPr>
              <a:t>• SPO orijentisani na baze podataka (Database-oriented DSS) – baza podataka igra glavnu ulogu u strukturi sistema;</a:t>
            </a:r>
            <a:endParaRPr lang="en-US" sz="1580" dirty="0"/>
          </a:p>
        </p:txBody>
      </p:sp>
      <p:sp>
        <p:nvSpPr>
          <p:cNvPr id="7" name="Text 4"/>
          <p:cNvSpPr/>
          <p:nvPr/>
        </p:nvSpPr>
        <p:spPr>
          <a:xfrm>
            <a:off x="841248" y="2787294"/>
            <a:ext cx="10561320" cy="641706"/>
          </a:xfrm>
          <a:prstGeom prst="rect">
            <a:avLst/>
          </a:prstGeom>
          <a:noFill/>
          <a:ln/>
        </p:spPr>
        <p:txBody>
          <a:bodyPr wrap="square" lIns="381" tIns="381" rIns="381" bIns="381" rtlCol="0" anchor="t">
            <a:normAutofit/>
          </a:bodyPr>
          <a:lstStyle/>
          <a:p>
            <a:pPr marL="0" indent="0">
              <a:buNone/>
            </a:pPr>
            <a:r>
              <a:rPr lang="en-US" sz="1580" dirty="0">
                <a:solidFill>
                  <a:srgbClr val="111111"/>
                </a:solidFill>
                <a:latin typeface="Calibri" pitchFamily="34" charset="0"/>
                <a:ea typeface="Calibri" pitchFamily="34" charset="-122"/>
                <a:cs typeface="Calibri" pitchFamily="34" charset="-120"/>
              </a:rPr>
              <a:t>• SPO orijentisani na tabelarni rad (Spreadsheet-oriented DSS) – korisnik kreira modele direktno u programima za analizu, kao što su Microsoft Excel i Lotus 1-2-3;</a:t>
            </a:r>
            <a:endParaRPr lang="en-US" sz="1580" dirty="0"/>
          </a:p>
        </p:txBody>
      </p:sp>
      <p:sp>
        <p:nvSpPr>
          <p:cNvPr id="8" name="Text 5"/>
          <p:cNvSpPr/>
          <p:nvPr/>
        </p:nvSpPr>
        <p:spPr>
          <a:xfrm>
            <a:off x="841248" y="3580181"/>
            <a:ext cx="10561320" cy="641706"/>
          </a:xfrm>
          <a:prstGeom prst="rect">
            <a:avLst/>
          </a:prstGeom>
          <a:noFill/>
          <a:ln/>
        </p:spPr>
        <p:txBody>
          <a:bodyPr wrap="square" lIns="381" tIns="381" rIns="381" bIns="381" rtlCol="0" anchor="t">
            <a:normAutofit/>
          </a:bodyPr>
          <a:lstStyle/>
          <a:p>
            <a:pPr marL="0" indent="0">
              <a:buNone/>
            </a:pPr>
            <a:r>
              <a:rPr lang="en-US" sz="1580" dirty="0">
                <a:solidFill>
                  <a:srgbClr val="111111"/>
                </a:solidFill>
                <a:latin typeface="Calibri" pitchFamily="34" charset="0"/>
                <a:ea typeface="Calibri" pitchFamily="34" charset="-122"/>
                <a:cs typeface="Calibri" pitchFamily="34" charset="-120"/>
              </a:rPr>
              <a:t>• SPO orijentisani na rešavanje (Solver-oriented DSS) – postoje algoritam ili procedura za rešavanje određene vrste problema;</a:t>
            </a:r>
            <a:endParaRPr lang="en-US" sz="1580" dirty="0"/>
          </a:p>
        </p:txBody>
      </p:sp>
      <p:sp>
        <p:nvSpPr>
          <p:cNvPr id="9" name="Text 6"/>
          <p:cNvSpPr/>
          <p:nvPr/>
        </p:nvSpPr>
        <p:spPr>
          <a:xfrm>
            <a:off x="841248" y="4094886"/>
            <a:ext cx="10561320" cy="384861"/>
          </a:xfrm>
          <a:prstGeom prst="rect">
            <a:avLst/>
          </a:prstGeom>
          <a:noFill/>
          <a:ln/>
        </p:spPr>
        <p:txBody>
          <a:bodyPr wrap="square" lIns="381" tIns="381" rIns="381" bIns="381" rtlCol="0" anchor="t">
            <a:normAutofit/>
          </a:bodyPr>
          <a:lstStyle/>
          <a:p>
            <a:pPr marL="0" indent="0">
              <a:buNone/>
            </a:pPr>
            <a:r>
              <a:rPr lang="en-US" sz="1580" dirty="0">
                <a:solidFill>
                  <a:srgbClr val="111111"/>
                </a:solidFill>
                <a:latin typeface="Calibri" pitchFamily="34" charset="0"/>
                <a:ea typeface="Calibri" pitchFamily="34" charset="-122"/>
                <a:cs typeface="Calibri" pitchFamily="34" charset="-120"/>
              </a:rPr>
              <a:t>• SPO orijentisani na pravila (Rule-oriented DSS) – primenjuju se kod SPO koji imaju bazu znanja;</a:t>
            </a:r>
            <a:endParaRPr lang="en-US" sz="1580" dirty="0"/>
          </a:p>
        </p:txBody>
      </p:sp>
      <p:sp>
        <p:nvSpPr>
          <p:cNvPr id="10" name="Text 7"/>
          <p:cNvSpPr/>
          <p:nvPr/>
        </p:nvSpPr>
        <p:spPr>
          <a:xfrm>
            <a:off x="841248" y="4606747"/>
            <a:ext cx="10561320" cy="384861"/>
          </a:xfrm>
          <a:prstGeom prst="rect">
            <a:avLst/>
          </a:prstGeom>
          <a:noFill/>
          <a:ln/>
        </p:spPr>
        <p:txBody>
          <a:bodyPr wrap="square" lIns="381" tIns="381" rIns="381" bIns="381" rtlCol="0" anchor="t">
            <a:normAutofit/>
          </a:bodyPr>
          <a:lstStyle/>
          <a:p>
            <a:pPr marL="0" indent="0">
              <a:buNone/>
            </a:pPr>
            <a:r>
              <a:rPr lang="en-US" sz="1580" dirty="0">
                <a:solidFill>
                  <a:srgbClr val="111111"/>
                </a:solidFill>
                <a:latin typeface="Calibri" pitchFamily="34" charset="0"/>
                <a:ea typeface="Calibri" pitchFamily="34" charset="-122"/>
                <a:cs typeface="Calibri" pitchFamily="34" charset="-120"/>
              </a:rPr>
              <a:t>• Složeni SPO (Compound DSS) – hibridni sistemi koji kombinuju dva ili više osnovnih tipova SPO.</a:t>
            </a:r>
            <a:endParaRPr lang="en-US" sz="158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32">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28194"/>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4.4. Prednosti sistema za podršku odlučivanju</a:t>
            </a:r>
            <a:endParaRPr lang="en-US" sz="2500" dirty="0"/>
          </a:p>
        </p:txBody>
      </p:sp>
      <p:sp>
        <p:nvSpPr>
          <p:cNvPr id="4" name="Text 1"/>
          <p:cNvSpPr/>
          <p:nvPr/>
        </p:nvSpPr>
        <p:spPr>
          <a:xfrm>
            <a:off x="841248" y="1234440"/>
            <a:ext cx="10561320" cy="918058"/>
          </a:xfrm>
          <a:prstGeom prst="rect">
            <a:avLst/>
          </a:prstGeom>
          <a:noFill/>
          <a:ln/>
        </p:spPr>
        <p:txBody>
          <a:bodyPr wrap="square" lIns="381" tIns="381" rIns="381" bIns="381" rtlCol="0" anchor="t">
            <a:normAutofit/>
          </a:bodyPr>
          <a:lstStyle/>
          <a:p>
            <a:pPr marL="0" indent="0">
              <a:buNone/>
            </a:pPr>
            <a:r>
              <a:rPr lang="en-US" sz="1620" dirty="0">
                <a:solidFill>
                  <a:srgbClr val="111111"/>
                </a:solidFill>
                <a:latin typeface="Calibri" pitchFamily="34" charset="0"/>
                <a:ea typeface="Calibri" pitchFamily="34" charset="-122"/>
                <a:cs typeface="Calibri" pitchFamily="34" charset="-120"/>
              </a:rPr>
              <a:t>Prednosti primene SPO u poslovnim preduzećima, na osnovu rezultata istraživanja Udo i Guimaraesa iz 1994. godine, su: postizanje većeg kvaliteta odluke, poboljšanje komunikacije, smanjenje troškova, povećana produktivnost, ušteda vremena, poboljšano zadovoljstvo potrošača i zaposlenih.</a:t>
            </a:r>
            <a:endParaRPr lang="en-US" sz="1620" dirty="0"/>
          </a:p>
        </p:txBody>
      </p:sp>
      <p:sp>
        <p:nvSpPr>
          <p:cNvPr id="5" name="Text 2"/>
          <p:cNvSpPr/>
          <p:nvPr/>
        </p:nvSpPr>
        <p:spPr>
          <a:xfrm>
            <a:off x="841248" y="2152498"/>
            <a:ext cx="10561320" cy="654710"/>
          </a:xfrm>
          <a:prstGeom prst="rect">
            <a:avLst/>
          </a:prstGeom>
          <a:noFill/>
          <a:ln/>
        </p:spPr>
        <p:txBody>
          <a:bodyPr wrap="square" lIns="381" tIns="381" rIns="381" bIns="381" rtlCol="0" anchor="t">
            <a:normAutofit/>
          </a:bodyPr>
          <a:lstStyle/>
          <a:p>
            <a:pPr marL="0" indent="0">
              <a:buNone/>
            </a:pPr>
            <a:r>
              <a:rPr lang="en-US" sz="1620" dirty="0">
                <a:solidFill>
                  <a:srgbClr val="111111"/>
                </a:solidFill>
                <a:latin typeface="Calibri" pitchFamily="34" charset="0"/>
                <a:ea typeface="Calibri" pitchFamily="34" charset="-122"/>
                <a:cs typeface="Calibri" pitchFamily="34" charset="-120"/>
              </a:rPr>
              <a:t>Ovo istraživanje potvrdilo je i to da su u visokoj korelaciji sa prednostima SPO sledeći faktori: stepen konkurentnosti, industrija, veličina kompanije i lako korišćenje SPO.</a:t>
            </a:r>
            <a:endParaRPr lang="en-US" sz="1620" dirty="0"/>
          </a:p>
        </p:txBody>
      </p:sp>
      <p:sp>
        <p:nvSpPr>
          <p:cNvPr id="6" name="Text 3"/>
          <p:cNvSpPr/>
          <p:nvPr/>
        </p:nvSpPr>
        <p:spPr>
          <a:xfrm>
            <a:off x="841095" y="3002889"/>
            <a:ext cx="10509504" cy="391363"/>
          </a:xfrm>
          <a:prstGeom prst="rect">
            <a:avLst/>
          </a:prstGeom>
          <a:noFill/>
          <a:ln/>
        </p:spPr>
        <p:txBody>
          <a:bodyPr wrap="square" lIns="381" tIns="381" rIns="381" bIns="381" rtlCol="0" anchor="t">
            <a:normAutofit/>
          </a:bodyPr>
          <a:lstStyle/>
          <a:p>
            <a:pPr marL="0" indent="0">
              <a:buNone/>
            </a:pPr>
            <a:r>
              <a:rPr lang="en-US" sz="1620" dirty="0">
                <a:solidFill>
                  <a:srgbClr val="111111"/>
                </a:solidFill>
                <a:latin typeface="Calibri" pitchFamily="34" charset="0"/>
                <a:ea typeface="Calibri" pitchFamily="34" charset="-122"/>
                <a:cs typeface="Calibri" pitchFamily="34" charset="-120"/>
              </a:rPr>
              <a:t>Holsapple i Whinston (1996) izdvajaju sledeće osobine sistema za podršku odlučivanju kao njihove prednosti:</a:t>
            </a:r>
            <a:endParaRPr lang="en-US" sz="1620" dirty="0"/>
          </a:p>
        </p:txBody>
      </p:sp>
      <p:sp>
        <p:nvSpPr>
          <p:cNvPr id="7" name="Text 4"/>
          <p:cNvSpPr/>
          <p:nvPr/>
        </p:nvSpPr>
        <p:spPr>
          <a:xfrm>
            <a:off x="841248" y="3461918"/>
            <a:ext cx="10561320" cy="391363"/>
          </a:xfrm>
          <a:prstGeom prst="rect">
            <a:avLst/>
          </a:prstGeom>
          <a:noFill/>
          <a:ln/>
        </p:spPr>
        <p:txBody>
          <a:bodyPr wrap="square" lIns="381" tIns="381" rIns="381" bIns="381" rtlCol="0" anchor="t">
            <a:normAutofit/>
          </a:bodyPr>
          <a:lstStyle/>
          <a:p>
            <a:pPr marL="0" indent="0">
              <a:buNone/>
            </a:pPr>
            <a:r>
              <a:rPr lang="en-US" sz="1620" dirty="0">
                <a:solidFill>
                  <a:srgbClr val="111111"/>
                </a:solidFill>
                <a:latin typeface="Calibri" pitchFamily="34" charset="0"/>
                <a:ea typeface="Calibri" pitchFamily="34" charset="-122"/>
                <a:cs typeface="Calibri" pitchFamily="34" charset="-120"/>
              </a:rPr>
              <a:t>• prednosti SPO zavise od prirode donosioca odluka i situacije po pitanju odluka;</a:t>
            </a:r>
            <a:endParaRPr lang="en-US" sz="1620" dirty="0"/>
          </a:p>
        </p:txBody>
      </p:sp>
      <p:sp>
        <p:nvSpPr>
          <p:cNvPr id="8" name="Text 5"/>
          <p:cNvSpPr/>
          <p:nvPr/>
        </p:nvSpPr>
        <p:spPr>
          <a:xfrm>
            <a:off x="841248" y="3853282"/>
            <a:ext cx="10561320" cy="391363"/>
          </a:xfrm>
          <a:prstGeom prst="rect">
            <a:avLst/>
          </a:prstGeom>
          <a:noFill/>
          <a:ln/>
        </p:spPr>
        <p:txBody>
          <a:bodyPr wrap="square" lIns="381" tIns="381" rIns="381" bIns="381" rtlCol="0" anchor="t">
            <a:normAutofit/>
          </a:bodyPr>
          <a:lstStyle/>
          <a:p>
            <a:pPr marL="0" indent="0">
              <a:buNone/>
            </a:pPr>
            <a:r>
              <a:rPr lang="en-US" sz="1620" dirty="0">
                <a:solidFill>
                  <a:srgbClr val="111111"/>
                </a:solidFill>
                <a:latin typeface="Calibri" pitchFamily="34" charset="0"/>
                <a:ea typeface="Calibri" pitchFamily="34" charset="-122"/>
                <a:cs typeface="Calibri" pitchFamily="34" charset="-120"/>
              </a:rPr>
              <a:t>• SPO povećava urođene sposobnosti rukovođenja donosioca odluka;</a:t>
            </a:r>
            <a:endParaRPr lang="en-US" sz="1620" dirty="0"/>
          </a:p>
        </p:txBody>
      </p:sp>
      <p:sp>
        <p:nvSpPr>
          <p:cNvPr id="9" name="Text 6"/>
          <p:cNvSpPr/>
          <p:nvPr/>
        </p:nvSpPr>
        <p:spPr>
          <a:xfrm>
            <a:off x="841248" y="4244645"/>
            <a:ext cx="10561320" cy="654710"/>
          </a:xfrm>
          <a:prstGeom prst="rect">
            <a:avLst/>
          </a:prstGeom>
          <a:noFill/>
          <a:ln/>
        </p:spPr>
        <p:txBody>
          <a:bodyPr wrap="square" lIns="381" tIns="381" rIns="381" bIns="381" rtlCol="0" anchor="t">
            <a:normAutofit/>
          </a:bodyPr>
          <a:lstStyle/>
          <a:p>
            <a:pPr marL="0" indent="0">
              <a:buNone/>
            </a:pPr>
            <a:r>
              <a:rPr lang="en-US" sz="1620" dirty="0">
                <a:solidFill>
                  <a:srgbClr val="111111"/>
                </a:solidFill>
                <a:latin typeface="Calibri" pitchFamily="34" charset="0"/>
                <a:ea typeface="Calibri" pitchFamily="34" charset="-122"/>
                <a:cs typeface="Calibri" pitchFamily="34" charset="-120"/>
              </a:rPr>
              <a:t>• SPO može da reši probleme koji bi donosiocu odluka oduzeli mnogo više vremena ili koje on ne bi ni pokušao da rešava;</a:t>
            </a:r>
            <a:endParaRPr lang="en-US" sz="1620" dirty="0"/>
          </a:p>
        </p:txBody>
      </p:sp>
      <p:sp>
        <p:nvSpPr>
          <p:cNvPr id="10" name="Text 7"/>
          <p:cNvSpPr/>
          <p:nvPr/>
        </p:nvSpPr>
        <p:spPr>
          <a:xfrm>
            <a:off x="815187" y="4765751"/>
            <a:ext cx="10561320" cy="391363"/>
          </a:xfrm>
          <a:prstGeom prst="rect">
            <a:avLst/>
          </a:prstGeom>
          <a:noFill/>
          <a:ln/>
        </p:spPr>
        <p:txBody>
          <a:bodyPr wrap="square" lIns="381" tIns="381" rIns="381" bIns="381" rtlCol="0" anchor="t">
            <a:normAutofit/>
          </a:bodyPr>
          <a:lstStyle/>
          <a:p>
            <a:pPr marL="0" indent="0">
              <a:buNone/>
            </a:pPr>
            <a:r>
              <a:rPr lang="en-US" sz="1620" dirty="0">
                <a:solidFill>
                  <a:srgbClr val="111111"/>
                </a:solidFill>
                <a:latin typeface="Calibri" pitchFamily="34" charset="0"/>
                <a:ea typeface="Calibri" pitchFamily="34" charset="-122"/>
                <a:cs typeface="Calibri" pitchFamily="34" charset="-120"/>
              </a:rPr>
              <a:t>• SPO se približava rešenju problema brže i pouzdanije od donosioca odluka;</a:t>
            </a:r>
            <a:endParaRPr lang="en-US" sz="1620" dirty="0"/>
          </a:p>
        </p:txBody>
      </p:sp>
      <p:sp>
        <p:nvSpPr>
          <p:cNvPr id="11" name="Text 8"/>
          <p:cNvSpPr/>
          <p:nvPr/>
        </p:nvSpPr>
        <p:spPr>
          <a:xfrm>
            <a:off x="815187" y="5157114"/>
            <a:ext cx="10561320" cy="654710"/>
          </a:xfrm>
          <a:prstGeom prst="rect">
            <a:avLst/>
          </a:prstGeom>
          <a:noFill/>
          <a:ln/>
        </p:spPr>
        <p:txBody>
          <a:bodyPr wrap="square" lIns="381" tIns="381" rIns="381" bIns="381" rtlCol="0" anchor="t">
            <a:normAutofit/>
          </a:bodyPr>
          <a:lstStyle/>
          <a:p>
            <a:pPr marL="0" indent="0">
              <a:buNone/>
            </a:pPr>
            <a:r>
              <a:rPr lang="en-US" sz="1620" dirty="0">
                <a:solidFill>
                  <a:srgbClr val="111111"/>
                </a:solidFill>
                <a:latin typeface="Calibri" pitchFamily="34" charset="0"/>
                <a:ea typeface="Calibri" pitchFamily="34" charset="-122"/>
                <a:cs typeface="Calibri" pitchFamily="34" charset="-120"/>
              </a:rPr>
              <a:t>• čak i kada SPO ne može da reši problem, može da stimuliše donosioca odluka da dublje razmišlja o datom problemu;</a:t>
            </a:r>
            <a:endParaRPr lang="en-US" sz="1620" dirty="0"/>
          </a:p>
        </p:txBody>
      </p:sp>
      <p:sp>
        <p:nvSpPr>
          <p:cNvPr id="12" name="Text 1">
            <a:extLst>
              <a:ext uri="{FF2B5EF4-FFF2-40B4-BE49-F238E27FC236}">
                <a16:creationId xmlns:a16="http://schemas.microsoft.com/office/drawing/2014/main" id="{821B251E-D7E6-4578-8D7F-6FB729C95EF9}"/>
              </a:ext>
            </a:extLst>
          </p:cNvPr>
          <p:cNvSpPr/>
          <p:nvPr/>
        </p:nvSpPr>
        <p:spPr>
          <a:xfrm>
            <a:off x="815187" y="5548477"/>
            <a:ext cx="10561320" cy="391363"/>
          </a:xfrm>
          <a:prstGeom prst="rect">
            <a:avLst/>
          </a:prstGeom>
          <a:noFill/>
          <a:ln/>
        </p:spPr>
        <p:txBody>
          <a:bodyPr wrap="square" lIns="381" tIns="381" rIns="381" bIns="381" rtlCol="0" anchor="t">
            <a:normAutofit/>
          </a:bodyPr>
          <a:lstStyle/>
          <a:p>
            <a:pPr marL="0" indent="0">
              <a:buNone/>
            </a:pPr>
            <a:r>
              <a:rPr lang="en-US" sz="1620" dirty="0">
                <a:solidFill>
                  <a:srgbClr val="111111"/>
                </a:solidFill>
                <a:latin typeface="Calibri" pitchFamily="34" charset="0"/>
                <a:ea typeface="Calibri" pitchFamily="34" charset="-122"/>
                <a:cs typeface="Calibri" pitchFamily="34" charset="-120"/>
              </a:rPr>
              <a:t>• izgradnja SPO može ukazati na nove načine razmišljanja u oblasti odlučivanja;</a:t>
            </a:r>
            <a:endParaRPr lang="en-US" sz="1620" dirty="0"/>
          </a:p>
        </p:txBody>
      </p:sp>
      <p:sp>
        <p:nvSpPr>
          <p:cNvPr id="13" name="Text 2">
            <a:extLst>
              <a:ext uri="{FF2B5EF4-FFF2-40B4-BE49-F238E27FC236}">
                <a16:creationId xmlns:a16="http://schemas.microsoft.com/office/drawing/2014/main" id="{AC5302AA-E703-4D9D-8927-A1F4F12663C3}"/>
              </a:ext>
            </a:extLst>
          </p:cNvPr>
          <p:cNvSpPr/>
          <p:nvPr/>
        </p:nvSpPr>
        <p:spPr>
          <a:xfrm>
            <a:off x="815187" y="5939840"/>
            <a:ext cx="10561320" cy="391363"/>
          </a:xfrm>
          <a:prstGeom prst="rect">
            <a:avLst/>
          </a:prstGeom>
          <a:noFill/>
          <a:ln/>
        </p:spPr>
        <p:txBody>
          <a:bodyPr wrap="square" lIns="381" tIns="381" rIns="381" bIns="381" rtlCol="0" anchor="t">
            <a:normAutofit/>
          </a:bodyPr>
          <a:lstStyle/>
          <a:p>
            <a:pPr marL="0" indent="0">
              <a:buNone/>
            </a:pPr>
            <a:r>
              <a:rPr lang="en-US" sz="1620" dirty="0">
                <a:solidFill>
                  <a:srgbClr val="111111"/>
                </a:solidFill>
                <a:latin typeface="Calibri" pitchFamily="34" charset="0"/>
                <a:ea typeface="Calibri" pitchFamily="34" charset="-122"/>
                <a:cs typeface="Calibri" pitchFamily="34" charset="-120"/>
              </a:rPr>
              <a:t>• SPO može da obezbedi dokaze o opravdanosti stava donosioca odluka;</a:t>
            </a:r>
            <a:endParaRPr lang="en-US" sz="1620" dirty="0"/>
          </a:p>
        </p:txBody>
      </p:sp>
      <p:sp>
        <p:nvSpPr>
          <p:cNvPr id="14" name="Text 3">
            <a:extLst>
              <a:ext uri="{FF2B5EF4-FFF2-40B4-BE49-F238E27FC236}">
                <a16:creationId xmlns:a16="http://schemas.microsoft.com/office/drawing/2014/main" id="{0433B17E-204B-4E2A-8885-BE8373B936C1}"/>
              </a:ext>
            </a:extLst>
          </p:cNvPr>
          <p:cNvSpPr/>
          <p:nvPr/>
        </p:nvSpPr>
        <p:spPr>
          <a:xfrm>
            <a:off x="815187" y="6331203"/>
            <a:ext cx="10561320" cy="391363"/>
          </a:xfrm>
          <a:prstGeom prst="rect">
            <a:avLst/>
          </a:prstGeom>
          <a:noFill/>
          <a:ln/>
        </p:spPr>
        <p:txBody>
          <a:bodyPr wrap="square" lIns="381" tIns="381" rIns="381" bIns="381" rtlCol="0" anchor="t">
            <a:normAutofit/>
          </a:bodyPr>
          <a:lstStyle/>
          <a:p>
            <a:pPr marL="0" indent="0">
              <a:buNone/>
            </a:pPr>
            <a:r>
              <a:rPr lang="en-US" sz="1620" dirty="0">
                <a:solidFill>
                  <a:srgbClr val="111111"/>
                </a:solidFill>
                <a:latin typeface="Calibri" pitchFamily="34" charset="0"/>
                <a:ea typeface="Calibri" pitchFamily="34" charset="-122"/>
                <a:cs typeface="Calibri" pitchFamily="34" charset="-120"/>
              </a:rPr>
              <a:t>• u cilju unapređenja produktivnosti, SPO može pružiti značajne konkurentske prednosti.</a:t>
            </a:r>
            <a:endParaRPr lang="en-US" sz="162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3.2. Neautomatizovani informacioni sistemi</a:t>
            </a:r>
            <a:endParaRPr lang="en-US" sz="2500" dirty="0"/>
          </a:p>
        </p:txBody>
      </p:sp>
      <p:sp>
        <p:nvSpPr>
          <p:cNvPr id="4" name="Text 1"/>
          <p:cNvSpPr/>
          <p:nvPr/>
        </p:nvSpPr>
        <p:spPr>
          <a:xfrm>
            <a:off x="841248" y="1234440"/>
            <a:ext cx="10561320" cy="981456"/>
          </a:xfrm>
          <a:prstGeom prst="rect">
            <a:avLst/>
          </a:prstGeom>
          <a:noFill/>
          <a:ln/>
        </p:spPr>
        <p:txBody>
          <a:bodyPr wrap="square" lIns="381" tIns="381" rIns="381" bIns="381" rtlCol="0" anchor="t">
            <a:normAutofit/>
          </a:bodyPr>
          <a:lstStyle/>
          <a:p>
            <a:pPr marL="0" indent="0">
              <a:buNone/>
            </a:pPr>
            <a:r>
              <a:rPr lang="en-US" sz="1750" dirty="0">
                <a:solidFill>
                  <a:srgbClr val="111111"/>
                </a:solidFill>
                <a:latin typeface="Calibri" pitchFamily="34" charset="0"/>
                <a:ea typeface="Calibri" pitchFamily="34" charset="-122"/>
                <a:cs typeface="Calibri" pitchFamily="34" charset="-120"/>
              </a:rPr>
              <a:t>U neautomatizovanim informacionim sistemima primenjuje se ručna ili mehanografska obrada podataka. Osim ručnih i stonih kalkulatora koriste se mehanografska sredstva za izvršavanje specifičnih poslova, kao što su: knjiženje, fakturisanje, izdavanje naloga i sl.</a:t>
            </a:r>
            <a:endParaRPr lang="en-US" sz="1750" dirty="0"/>
          </a:p>
        </p:txBody>
      </p:sp>
      <p:sp>
        <p:nvSpPr>
          <p:cNvPr id="5" name="Text 2"/>
          <p:cNvSpPr/>
          <p:nvPr/>
        </p:nvSpPr>
        <p:spPr>
          <a:xfrm>
            <a:off x="841248" y="2215896"/>
            <a:ext cx="10561320" cy="412496"/>
          </a:xfrm>
          <a:prstGeom prst="rect">
            <a:avLst/>
          </a:prstGeom>
          <a:noFill/>
          <a:ln/>
        </p:spPr>
        <p:txBody>
          <a:bodyPr wrap="square" lIns="381" tIns="381" rIns="381" bIns="381" rtlCol="0" anchor="t">
            <a:normAutofit/>
          </a:bodyPr>
          <a:lstStyle/>
          <a:p>
            <a:pPr marL="0" indent="0">
              <a:buNone/>
            </a:pPr>
            <a:r>
              <a:rPr lang="en-US" sz="1750" dirty="0">
                <a:solidFill>
                  <a:srgbClr val="111111"/>
                </a:solidFill>
                <a:latin typeface="Calibri" pitchFamily="34" charset="0"/>
                <a:ea typeface="Calibri" pitchFamily="34" charset="-122"/>
                <a:cs typeface="Calibri" pitchFamily="34" charset="-120"/>
              </a:rPr>
              <a:t>Obrada podataka vezana je za izvršavanje osnovnih funkcija organizacije.</a:t>
            </a:r>
            <a:endParaRPr lang="en-US" sz="1750" dirty="0"/>
          </a:p>
        </p:txBody>
      </p:sp>
      <p:sp>
        <p:nvSpPr>
          <p:cNvPr id="6" name="Text 3"/>
          <p:cNvSpPr/>
          <p:nvPr/>
        </p:nvSpPr>
        <p:spPr>
          <a:xfrm>
            <a:off x="841248" y="2628392"/>
            <a:ext cx="10561320" cy="981456"/>
          </a:xfrm>
          <a:prstGeom prst="rect">
            <a:avLst/>
          </a:prstGeom>
          <a:noFill/>
          <a:ln/>
        </p:spPr>
        <p:txBody>
          <a:bodyPr wrap="square" lIns="381" tIns="381" rIns="381" bIns="381" rtlCol="0" anchor="t">
            <a:normAutofit/>
          </a:bodyPr>
          <a:lstStyle/>
          <a:p>
            <a:pPr marL="0" indent="0">
              <a:buNone/>
            </a:pPr>
            <a:r>
              <a:rPr lang="en-US" sz="1750" dirty="0">
                <a:solidFill>
                  <a:srgbClr val="111111"/>
                </a:solidFill>
                <a:latin typeface="Calibri" pitchFamily="34" charset="0"/>
                <a:ea typeface="Calibri" pitchFamily="34" charset="-122"/>
                <a:cs typeface="Calibri" pitchFamily="34" charset="-120"/>
              </a:rPr>
              <a:t>Nosioci podataka su dokumenti. Na njima su podaci upisani tako da se mogu čuvati i prenositi. Informaciona baza je skladište dokumenata koji se u njoj čuvaju. To mogu biti kartoteke, biblioteke, skupovi zapisnika, službenih listova itd.</a:t>
            </a:r>
            <a:endParaRPr lang="en-US" sz="1750" dirty="0"/>
          </a:p>
        </p:txBody>
      </p:sp>
      <p:sp>
        <p:nvSpPr>
          <p:cNvPr id="7" name="Text 4"/>
          <p:cNvSpPr/>
          <p:nvPr/>
        </p:nvSpPr>
        <p:spPr>
          <a:xfrm>
            <a:off x="841248" y="3609848"/>
            <a:ext cx="10561320" cy="696976"/>
          </a:xfrm>
          <a:prstGeom prst="rect">
            <a:avLst/>
          </a:prstGeom>
          <a:noFill/>
          <a:ln/>
        </p:spPr>
        <p:txBody>
          <a:bodyPr wrap="square" lIns="381" tIns="381" rIns="381" bIns="381" rtlCol="0" anchor="t">
            <a:normAutofit/>
          </a:bodyPr>
          <a:lstStyle/>
          <a:p>
            <a:pPr marL="0" indent="0">
              <a:buNone/>
            </a:pPr>
            <a:r>
              <a:rPr lang="en-US" sz="1750" dirty="0">
                <a:solidFill>
                  <a:srgbClr val="111111"/>
                </a:solidFill>
                <a:latin typeface="Calibri" pitchFamily="34" charset="0"/>
                <a:ea typeface="Calibri" pitchFamily="34" charset="-122"/>
                <a:cs typeface="Calibri" pitchFamily="34" charset="-120"/>
              </a:rPr>
              <a:t>Na osnovu ulaznih podataka u toku izvršavanja radnog procesa dopunjava se, odnosno ažurira informaciona baza koja može poslužiti pri donošenju operativnih odluka.</a:t>
            </a:r>
            <a:endParaRPr lang="en-US" sz="1750" dirty="0"/>
          </a:p>
        </p:txBody>
      </p:sp>
      <p:sp>
        <p:nvSpPr>
          <p:cNvPr id="8" name="Text 5"/>
          <p:cNvSpPr/>
          <p:nvPr/>
        </p:nvSpPr>
        <p:spPr>
          <a:xfrm>
            <a:off x="841248" y="4306824"/>
            <a:ext cx="10561320" cy="696976"/>
          </a:xfrm>
          <a:prstGeom prst="rect">
            <a:avLst/>
          </a:prstGeom>
          <a:noFill/>
          <a:ln/>
        </p:spPr>
        <p:txBody>
          <a:bodyPr wrap="square" lIns="381" tIns="381" rIns="381" bIns="381" rtlCol="0" anchor="t">
            <a:normAutofit/>
          </a:bodyPr>
          <a:lstStyle/>
          <a:p>
            <a:pPr marL="0" indent="0">
              <a:buNone/>
            </a:pPr>
            <a:r>
              <a:rPr lang="en-US" sz="1750" dirty="0">
                <a:solidFill>
                  <a:srgbClr val="111111"/>
                </a:solidFill>
                <a:latin typeface="Calibri" pitchFamily="34" charset="0"/>
                <a:ea typeface="Calibri" pitchFamily="34" charset="-122"/>
                <a:cs typeface="Calibri" pitchFamily="34" charset="-120"/>
              </a:rPr>
              <a:t>Obrada nije jedinstvena i ponekad se ne obavlja uvek na isti način, podaci nisu formatizovani i strogo strukturirani, a zadaci koji se rešavaju često nisu do kraja definisani.</a:t>
            </a:r>
            <a:endParaRPr lang="en-US" sz="1750" dirty="0"/>
          </a:p>
        </p:txBody>
      </p:sp>
      <p:sp>
        <p:nvSpPr>
          <p:cNvPr id="9" name="Text 6"/>
          <p:cNvSpPr/>
          <p:nvPr/>
        </p:nvSpPr>
        <p:spPr>
          <a:xfrm>
            <a:off x="841248" y="5003800"/>
            <a:ext cx="10561320" cy="981456"/>
          </a:xfrm>
          <a:prstGeom prst="rect">
            <a:avLst/>
          </a:prstGeom>
          <a:noFill/>
          <a:ln/>
        </p:spPr>
        <p:txBody>
          <a:bodyPr wrap="square" lIns="381" tIns="381" rIns="381" bIns="381" rtlCol="0" anchor="t">
            <a:normAutofit/>
          </a:bodyPr>
          <a:lstStyle/>
          <a:p>
            <a:pPr marL="0" indent="0">
              <a:buNone/>
            </a:pPr>
            <a:r>
              <a:rPr lang="en-US" sz="1750" dirty="0">
                <a:solidFill>
                  <a:srgbClr val="111111"/>
                </a:solidFill>
                <a:latin typeface="Calibri" pitchFamily="34" charset="0"/>
                <a:ea typeface="Calibri" pitchFamily="34" charset="-122"/>
                <a:cs typeface="Calibri" pitchFamily="34" charset="-120"/>
              </a:rPr>
              <a:t>U neautomatizovanim informacionim sistemima obično dolazi do dupliranja rada na obradi podataka, naročito pri izradi pojedinačnih izveštaja, kada je potrebno obrađivati velike količine podataka.</a:t>
            </a:r>
            <a:endParaRPr lang="en-US" sz="175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4">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Ograničenja sistema za podršku odlučivanju</a:t>
            </a:r>
            <a:endParaRPr lang="en-US" sz="2500" dirty="0"/>
          </a:p>
        </p:txBody>
      </p:sp>
      <p:sp>
        <p:nvSpPr>
          <p:cNvPr id="4" name="Text 1"/>
          <p:cNvSpPr/>
          <p:nvPr/>
        </p:nvSpPr>
        <p:spPr>
          <a:xfrm>
            <a:off x="841248" y="1234440"/>
            <a:ext cx="10561320" cy="42062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Isti autori kao ograničenja sistema za podršku odlučivanju navode:</a:t>
            </a:r>
            <a:endParaRPr lang="en-US" sz="1800" dirty="0"/>
          </a:p>
        </p:txBody>
      </p:sp>
      <p:sp>
        <p:nvSpPr>
          <p:cNvPr id="5" name="Text 2"/>
          <p:cNvSpPr/>
          <p:nvPr/>
        </p:nvSpPr>
        <p:spPr>
          <a:xfrm>
            <a:off x="841248" y="1655064"/>
            <a:ext cx="10561320" cy="396240"/>
          </a:xfrm>
          <a:prstGeom prst="rect">
            <a:avLst/>
          </a:prstGeom>
          <a:noFill/>
          <a:ln/>
        </p:spPr>
        <p:txBody>
          <a:bodyPr wrap="square" lIns="381" tIns="381" rIns="381" bIns="381" rtlCol="0" anchor="t">
            <a:normAutofit/>
          </a:bodyPr>
          <a:lstStyle/>
          <a:p>
            <a:pPr marL="0" indent="0">
              <a:buNone/>
            </a:pPr>
            <a:r>
              <a:rPr lang="en-US" sz="1650" dirty="0">
                <a:solidFill>
                  <a:srgbClr val="111111"/>
                </a:solidFill>
                <a:latin typeface="Calibri" pitchFamily="34" charset="0"/>
                <a:ea typeface="Calibri" pitchFamily="34" charset="-122"/>
                <a:cs typeface="Calibri" pitchFamily="34" charset="-120"/>
              </a:rPr>
              <a:t>• neke urođene ljudske veštine i talenti ne mogu se ugraditi u današnje SPO;</a:t>
            </a:r>
            <a:endParaRPr lang="en-US" sz="1650" dirty="0"/>
          </a:p>
        </p:txBody>
      </p:sp>
      <p:sp>
        <p:nvSpPr>
          <p:cNvPr id="6" name="Text 3"/>
          <p:cNvSpPr/>
          <p:nvPr/>
        </p:nvSpPr>
        <p:spPr>
          <a:xfrm>
            <a:off x="841248" y="2051304"/>
            <a:ext cx="10561320" cy="396240"/>
          </a:xfrm>
          <a:prstGeom prst="rect">
            <a:avLst/>
          </a:prstGeom>
          <a:noFill/>
          <a:ln/>
        </p:spPr>
        <p:txBody>
          <a:bodyPr wrap="square" lIns="381" tIns="381" rIns="381" bIns="381" rtlCol="0" anchor="t">
            <a:normAutofit/>
          </a:bodyPr>
          <a:lstStyle/>
          <a:p>
            <a:pPr marL="0" indent="0">
              <a:buNone/>
            </a:pPr>
            <a:r>
              <a:rPr lang="en-US" sz="1650" dirty="0">
                <a:solidFill>
                  <a:srgbClr val="111111"/>
                </a:solidFill>
                <a:latin typeface="Calibri" pitchFamily="34" charset="0"/>
                <a:ea typeface="Calibri" pitchFamily="34" charset="-122"/>
                <a:cs typeface="Calibri" pitchFamily="34" charset="-120"/>
              </a:rPr>
              <a:t>• SPO je ograničen na znanje koje poseduje; ograničene su sposobnosti SPO da stekne nova znanja;</a:t>
            </a:r>
            <a:endParaRPr lang="en-US" sz="1650" dirty="0"/>
          </a:p>
        </p:txBody>
      </p:sp>
      <p:sp>
        <p:nvSpPr>
          <p:cNvPr id="7" name="Text 4"/>
          <p:cNvSpPr/>
          <p:nvPr/>
        </p:nvSpPr>
        <p:spPr>
          <a:xfrm>
            <a:off x="841248" y="2447544"/>
            <a:ext cx="10561320" cy="396240"/>
          </a:xfrm>
          <a:prstGeom prst="rect">
            <a:avLst/>
          </a:prstGeom>
          <a:noFill/>
          <a:ln/>
        </p:spPr>
        <p:txBody>
          <a:bodyPr wrap="square" lIns="381" tIns="381" rIns="381" bIns="381" rtlCol="0" anchor="t">
            <a:normAutofit/>
          </a:bodyPr>
          <a:lstStyle/>
          <a:p>
            <a:pPr marL="0" indent="0">
              <a:buNone/>
            </a:pPr>
            <a:r>
              <a:rPr lang="en-US" sz="1650" dirty="0">
                <a:solidFill>
                  <a:srgbClr val="111111"/>
                </a:solidFill>
                <a:latin typeface="Calibri" pitchFamily="34" charset="0"/>
                <a:ea typeface="Calibri" pitchFamily="34" charset="-122"/>
                <a:cs typeface="Calibri" pitchFamily="34" charset="-120"/>
              </a:rPr>
              <a:t>• SPO je ograničen vrstama obrade znanja koju njegov softver može da izvrši;</a:t>
            </a:r>
            <a:endParaRPr lang="en-US" sz="1650" dirty="0"/>
          </a:p>
        </p:txBody>
      </p:sp>
      <p:sp>
        <p:nvSpPr>
          <p:cNvPr id="8" name="Text 5"/>
          <p:cNvSpPr/>
          <p:nvPr/>
        </p:nvSpPr>
        <p:spPr>
          <a:xfrm>
            <a:off x="841248" y="2843784"/>
            <a:ext cx="10561320" cy="664464"/>
          </a:xfrm>
          <a:prstGeom prst="rect">
            <a:avLst/>
          </a:prstGeom>
          <a:noFill/>
          <a:ln/>
        </p:spPr>
        <p:txBody>
          <a:bodyPr wrap="square" lIns="381" tIns="381" rIns="381" bIns="381" rtlCol="0" anchor="t">
            <a:normAutofit/>
          </a:bodyPr>
          <a:lstStyle/>
          <a:p>
            <a:pPr marL="0" indent="0">
              <a:buNone/>
            </a:pPr>
            <a:r>
              <a:rPr lang="en-US" sz="1650" dirty="0">
                <a:solidFill>
                  <a:srgbClr val="111111"/>
                </a:solidFill>
                <a:latin typeface="Calibri" pitchFamily="34" charset="0"/>
                <a:ea typeface="Calibri" pitchFamily="34" charset="-122"/>
                <a:cs typeface="Calibri" pitchFamily="34" charset="-120"/>
              </a:rPr>
              <a:t>• mogućnosti SPO su ograničene mogućnostima kompjutera, hardvera i operativnog sistema koji se koriste;</a:t>
            </a:r>
            <a:endParaRPr lang="en-US" sz="1650" dirty="0"/>
          </a:p>
        </p:txBody>
      </p:sp>
      <p:sp>
        <p:nvSpPr>
          <p:cNvPr id="9" name="Text 6"/>
          <p:cNvSpPr/>
          <p:nvPr/>
        </p:nvSpPr>
        <p:spPr>
          <a:xfrm>
            <a:off x="841248" y="3310128"/>
            <a:ext cx="10561320" cy="396240"/>
          </a:xfrm>
          <a:prstGeom prst="rect">
            <a:avLst/>
          </a:prstGeom>
          <a:noFill/>
          <a:ln/>
        </p:spPr>
        <p:txBody>
          <a:bodyPr wrap="square" lIns="381" tIns="381" rIns="381" bIns="381" rtlCol="0" anchor="t">
            <a:normAutofit/>
          </a:bodyPr>
          <a:lstStyle/>
          <a:p>
            <a:pPr marL="0" indent="0">
              <a:buNone/>
            </a:pPr>
            <a:r>
              <a:rPr lang="en-US" sz="1650" dirty="0">
                <a:solidFill>
                  <a:srgbClr val="111111"/>
                </a:solidFill>
                <a:latin typeface="Calibri" pitchFamily="34" charset="0"/>
                <a:ea typeface="Calibri" pitchFamily="34" charset="-122"/>
                <a:cs typeface="Calibri" pitchFamily="34" charset="-120"/>
              </a:rPr>
              <a:t>• jezik kojim korisnici treba da saopšte zahteve i način prezentacije ograničavaju broj korisnika;</a:t>
            </a:r>
            <a:endParaRPr lang="en-US" sz="1650" dirty="0"/>
          </a:p>
        </p:txBody>
      </p:sp>
      <p:sp>
        <p:nvSpPr>
          <p:cNvPr id="10" name="Text 7"/>
          <p:cNvSpPr/>
          <p:nvPr/>
        </p:nvSpPr>
        <p:spPr>
          <a:xfrm>
            <a:off x="841248" y="3755136"/>
            <a:ext cx="10561320" cy="664464"/>
          </a:xfrm>
          <a:prstGeom prst="rect">
            <a:avLst/>
          </a:prstGeom>
          <a:noFill/>
          <a:ln/>
        </p:spPr>
        <p:txBody>
          <a:bodyPr wrap="square" lIns="381" tIns="381" rIns="381" bIns="381" rtlCol="0" anchor="t">
            <a:normAutofit/>
          </a:bodyPr>
          <a:lstStyle/>
          <a:p>
            <a:pPr marL="0" indent="0">
              <a:buNone/>
            </a:pPr>
            <a:r>
              <a:rPr lang="en-US" sz="1650" dirty="0">
                <a:solidFill>
                  <a:srgbClr val="111111"/>
                </a:solidFill>
                <a:latin typeface="Calibri" pitchFamily="34" charset="0"/>
                <a:ea typeface="Calibri" pitchFamily="34" charset="-122"/>
                <a:cs typeface="Calibri" pitchFamily="34" charset="-120"/>
              </a:rPr>
              <a:t>• SPO mogu biti napravljeni za prilično usku i specifičnu oblast primene, pa se može zahtevati više SPO u rešavanju različitih zadataka.</a:t>
            </a:r>
            <a:endParaRPr lang="en-US" sz="165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5">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4.5. Princip rada i implementacija SPO</a:t>
            </a:r>
            <a:endParaRPr lang="en-US" sz="2500" dirty="0"/>
          </a:p>
        </p:txBody>
      </p:sp>
      <p:sp>
        <p:nvSpPr>
          <p:cNvPr id="4" name="Text 1"/>
          <p:cNvSpPr/>
          <p:nvPr/>
        </p:nvSpPr>
        <p:spPr>
          <a:xfrm>
            <a:off x="841248" y="1234440"/>
            <a:ext cx="10561320" cy="687222"/>
          </a:xfrm>
          <a:prstGeom prst="rect">
            <a:avLst/>
          </a:prstGeom>
          <a:noFill/>
          <a:ln/>
        </p:spPr>
        <p:txBody>
          <a:bodyPr wrap="square" lIns="381" tIns="381" rIns="381" bIns="381" rtlCol="0" anchor="t">
            <a:normAutofit/>
          </a:bodyPr>
          <a:lstStyle/>
          <a:p>
            <a:pPr marL="0" indent="0">
              <a:buNone/>
            </a:pPr>
            <a:r>
              <a:rPr lang="en-US" sz="1720" dirty="0">
                <a:solidFill>
                  <a:srgbClr val="111111"/>
                </a:solidFill>
                <a:latin typeface="Calibri" pitchFamily="34" charset="0"/>
                <a:ea typeface="Calibri" pitchFamily="34" charset="-122"/>
                <a:cs typeface="Calibri" pitchFamily="34" charset="-120"/>
              </a:rPr>
              <a:t>Barrett i Castore (1989) dali su prikaz strukture sistema za podršku odlučivanju i pri tom opisali princip rada korisnika sa SPO-om.</a:t>
            </a:r>
            <a:endParaRPr lang="en-US" sz="1720" dirty="0"/>
          </a:p>
        </p:txBody>
      </p:sp>
      <p:sp>
        <p:nvSpPr>
          <p:cNvPr id="5" name="Text 2"/>
          <p:cNvSpPr/>
          <p:nvPr/>
        </p:nvSpPr>
        <p:spPr>
          <a:xfrm>
            <a:off x="841248" y="1921662"/>
            <a:ext cx="10561320" cy="966826"/>
          </a:xfrm>
          <a:prstGeom prst="rect">
            <a:avLst/>
          </a:prstGeom>
          <a:noFill/>
          <a:ln/>
        </p:spPr>
        <p:txBody>
          <a:bodyPr wrap="square" lIns="381" tIns="381" rIns="381" bIns="381" rtlCol="0" anchor="t">
            <a:normAutofit/>
          </a:bodyPr>
          <a:lstStyle/>
          <a:p>
            <a:pPr marL="0" indent="0">
              <a:buNone/>
            </a:pPr>
            <a:r>
              <a:rPr lang="en-US" sz="1720" dirty="0">
                <a:solidFill>
                  <a:srgbClr val="111111"/>
                </a:solidFill>
                <a:latin typeface="Calibri" pitchFamily="34" charset="0"/>
                <a:ea typeface="Calibri" pitchFamily="34" charset="-122"/>
                <a:cs typeface="Calibri" pitchFamily="34" charset="-120"/>
              </a:rPr>
              <a:t>Proces započinje korisnikovom dilemom. Korisnik potom definiše problem, u čemu mu SPO može pružiti pomoć kroz snimanje, praćenje i prikupljanje podataka iz spoljašnjih i unutrašnjih izvora, na osnovu čega se stiče uvid o nastanku i karakteru problema.</a:t>
            </a:r>
            <a:endParaRPr lang="en-US" sz="1720" dirty="0"/>
          </a:p>
        </p:txBody>
      </p:sp>
      <p:sp>
        <p:nvSpPr>
          <p:cNvPr id="6" name="Text 3"/>
          <p:cNvSpPr/>
          <p:nvPr/>
        </p:nvSpPr>
        <p:spPr>
          <a:xfrm>
            <a:off x="841248" y="2888488"/>
            <a:ext cx="10561320" cy="1246429"/>
          </a:xfrm>
          <a:prstGeom prst="rect">
            <a:avLst/>
          </a:prstGeom>
          <a:noFill/>
          <a:ln/>
        </p:spPr>
        <p:txBody>
          <a:bodyPr wrap="square" lIns="381" tIns="381" rIns="381" bIns="381" rtlCol="0" anchor="t">
            <a:normAutofit/>
          </a:bodyPr>
          <a:lstStyle/>
          <a:p>
            <a:pPr marL="0" indent="0">
              <a:buNone/>
            </a:pPr>
            <a:r>
              <a:rPr lang="en-US" sz="1720" dirty="0">
                <a:solidFill>
                  <a:srgbClr val="111111"/>
                </a:solidFill>
                <a:latin typeface="Calibri" pitchFamily="34" charset="0"/>
                <a:ea typeface="Calibri" pitchFamily="34" charset="-122"/>
                <a:cs typeface="Calibri" pitchFamily="34" charset="-120"/>
              </a:rPr>
              <a:t>Po završetku formulacije problema SPO vrši obradu podataka koristeći se bazom podataka i/ili bazom znanja. Po izvršenoj obradi SPO nudi korisniku raspoloživi niz alternativa. Služeći se pokazateljima o stepenu zadovoljenja postavljenog problema svake alternative, korisnik vrši izbor najpovoljnije.</a:t>
            </a:r>
            <a:endParaRPr lang="en-US" sz="172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6">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400" b="1" dirty="0">
                <a:solidFill>
                  <a:srgbClr val="111111"/>
                </a:solidFill>
                <a:latin typeface="Calibri" pitchFamily="34" charset="0"/>
                <a:ea typeface="Calibri" pitchFamily="34" charset="-122"/>
                <a:cs typeface="Calibri" pitchFamily="34" charset="-120"/>
              </a:rPr>
              <a:t>Struktura SPO-a</a:t>
            </a:r>
            <a:endParaRPr lang="en-US" sz="2400" dirty="0"/>
          </a:p>
        </p:txBody>
      </p:sp>
      <p:pic>
        <p:nvPicPr>
          <p:cNvPr id="4" name="Image 1" descr="/mnt/data/treca_extract/word/media/image11.png"/>
          <p:cNvPicPr>
            <a:picLocks noChangeAspect="1"/>
          </p:cNvPicPr>
          <p:nvPr/>
        </p:nvPicPr>
        <p:blipFill>
          <a:blip r:embed="rId4"/>
          <a:stretch>
            <a:fillRect/>
          </a:stretch>
        </p:blipFill>
        <p:spPr>
          <a:xfrm>
            <a:off x="3148803" y="1143000"/>
            <a:ext cx="5909634" cy="4617720"/>
          </a:xfrm>
          <a:prstGeom prst="rect">
            <a:avLst/>
          </a:prstGeom>
        </p:spPr>
      </p:pic>
      <p:sp>
        <p:nvSpPr>
          <p:cNvPr id="5" name="Text 1"/>
          <p:cNvSpPr/>
          <p:nvPr/>
        </p:nvSpPr>
        <p:spPr>
          <a:xfrm>
            <a:off x="3063240" y="5870448"/>
            <a:ext cx="6080760" cy="347472"/>
          </a:xfrm>
          <a:prstGeom prst="rect">
            <a:avLst/>
          </a:prstGeom>
          <a:noFill/>
          <a:ln/>
        </p:spPr>
        <p:txBody>
          <a:bodyPr wrap="square" lIns="381" tIns="381" rIns="381" bIns="381" rtlCol="0" anchor="t">
            <a:normAutofit/>
          </a:bodyPr>
          <a:lstStyle/>
          <a:p>
            <a:pPr marL="0" indent="0" algn="ctr">
              <a:buNone/>
            </a:pPr>
            <a:r>
              <a:rPr lang="en-US" sz="1300" i="1" dirty="0">
                <a:solidFill>
                  <a:srgbClr val="5F6368"/>
                </a:solidFill>
                <a:latin typeface="Calibri" pitchFamily="34" charset="0"/>
                <a:ea typeface="Calibri" pitchFamily="34" charset="-122"/>
                <a:cs typeface="Calibri" pitchFamily="34" charset="-120"/>
              </a:rPr>
              <a:t>Slika 3.11. Struktura SPO-a (Barrett, Castore, 1989)</a:t>
            </a:r>
            <a:endParaRPr lang="en-US" sz="13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7">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Analiza posledica i implementacija SPO</a:t>
            </a:r>
            <a:endParaRPr lang="en-US" sz="2500" dirty="0"/>
          </a:p>
        </p:txBody>
      </p:sp>
      <p:sp>
        <p:nvSpPr>
          <p:cNvPr id="4" name="Text 1"/>
          <p:cNvSpPr/>
          <p:nvPr/>
        </p:nvSpPr>
        <p:spPr>
          <a:xfrm>
            <a:off x="841248" y="1234440"/>
            <a:ext cx="10561320" cy="1252931"/>
          </a:xfrm>
          <a:prstGeom prst="rect">
            <a:avLst/>
          </a:prstGeom>
          <a:noFill/>
          <a:ln/>
        </p:spPr>
        <p:txBody>
          <a:bodyPr wrap="square" lIns="381" tIns="381" rIns="381" bIns="381" rtlCol="0" anchor="t">
            <a:normAutofit/>
          </a:bodyPr>
          <a:lstStyle/>
          <a:p>
            <a:pPr marL="0" indent="0">
              <a:buNone/>
            </a:pPr>
            <a:r>
              <a:rPr lang="en-US" sz="1730" dirty="0">
                <a:solidFill>
                  <a:srgbClr val="111111"/>
                </a:solidFill>
                <a:latin typeface="Calibri" pitchFamily="34" charset="0"/>
                <a:ea typeface="Calibri" pitchFamily="34" charset="-122"/>
                <a:cs typeface="Calibri" pitchFamily="34" charset="-120"/>
              </a:rPr>
              <a:t>Kroz mogućnosti analize, npr. „šta ako”, analizu senzitivnosti itd., korisnik može da ispita posledičnost pojedinih alternativnih pravaca ili da ispita posledice koje mogu nastupiti prilikom promene uticajnih faktora, odnosno nekontrolisanih varijabli kao što su ekonomski i društveni faktori, na izabranu alternativu.</a:t>
            </a:r>
            <a:endParaRPr lang="en-US" sz="1730" dirty="0"/>
          </a:p>
        </p:txBody>
      </p:sp>
      <p:sp>
        <p:nvSpPr>
          <p:cNvPr id="5" name="Text 2"/>
          <p:cNvSpPr/>
          <p:nvPr/>
        </p:nvSpPr>
        <p:spPr>
          <a:xfrm>
            <a:off x="841248" y="2487371"/>
            <a:ext cx="10561320" cy="690474"/>
          </a:xfrm>
          <a:prstGeom prst="rect">
            <a:avLst/>
          </a:prstGeom>
          <a:noFill/>
          <a:ln/>
        </p:spPr>
        <p:txBody>
          <a:bodyPr wrap="square" lIns="381" tIns="381" rIns="381" bIns="381" rtlCol="0" anchor="t">
            <a:normAutofit/>
          </a:bodyPr>
          <a:lstStyle/>
          <a:p>
            <a:pPr marL="0" indent="0">
              <a:buNone/>
            </a:pPr>
            <a:r>
              <a:rPr lang="en-US" sz="1730" dirty="0">
                <a:solidFill>
                  <a:srgbClr val="111111"/>
                </a:solidFill>
                <a:latin typeface="Calibri" pitchFamily="34" charset="0"/>
                <a:ea typeface="Calibri" pitchFamily="34" charset="-122"/>
                <a:cs typeface="Calibri" pitchFamily="34" charset="-120"/>
              </a:rPr>
              <a:t>Kao rezultat opisanog procesa sledi informacija za buduću upotrebu, tj. odluka o pravcu akcije.</a:t>
            </a:r>
            <a:endParaRPr lang="en-US" sz="1730" dirty="0"/>
          </a:p>
        </p:txBody>
      </p:sp>
      <p:sp>
        <p:nvSpPr>
          <p:cNvPr id="6" name="Text 3"/>
          <p:cNvSpPr/>
          <p:nvPr/>
        </p:nvSpPr>
        <p:spPr>
          <a:xfrm>
            <a:off x="841248" y="3177845"/>
            <a:ext cx="10561320" cy="971702"/>
          </a:xfrm>
          <a:prstGeom prst="rect">
            <a:avLst/>
          </a:prstGeom>
          <a:noFill/>
          <a:ln/>
        </p:spPr>
        <p:txBody>
          <a:bodyPr wrap="square" lIns="381" tIns="381" rIns="381" bIns="381" rtlCol="0" anchor="t">
            <a:normAutofit/>
          </a:bodyPr>
          <a:lstStyle/>
          <a:p>
            <a:pPr marL="0" indent="0">
              <a:buNone/>
            </a:pPr>
            <a:r>
              <a:rPr lang="en-US" sz="1730" dirty="0">
                <a:solidFill>
                  <a:srgbClr val="111111"/>
                </a:solidFill>
                <a:latin typeface="Calibri" pitchFamily="34" charset="0"/>
                <a:ea typeface="Calibri" pitchFamily="34" charset="-122"/>
                <a:cs typeface="Calibri" pitchFamily="34" charset="-120"/>
              </a:rPr>
              <a:t>Veoma važan faktor za uspešan rad sistema za podršku odlučivanju je korektna implementacija sistema. Od uspešnosti implementacije SPO-a zavisi njegova prihvatljivost od strane korisnika kao i pravilna upotreba.</a:t>
            </a:r>
            <a:endParaRPr lang="en-US" sz="1730" dirty="0"/>
          </a:p>
        </p:txBody>
      </p:sp>
      <p:sp>
        <p:nvSpPr>
          <p:cNvPr id="7" name="Text 4"/>
          <p:cNvSpPr/>
          <p:nvPr/>
        </p:nvSpPr>
        <p:spPr>
          <a:xfrm>
            <a:off x="841248" y="4149547"/>
            <a:ext cx="10561320" cy="690474"/>
          </a:xfrm>
          <a:prstGeom prst="rect">
            <a:avLst/>
          </a:prstGeom>
          <a:noFill/>
          <a:ln/>
        </p:spPr>
        <p:txBody>
          <a:bodyPr wrap="square" lIns="381" tIns="381" rIns="381" bIns="381" rtlCol="0" anchor="t">
            <a:normAutofit/>
          </a:bodyPr>
          <a:lstStyle/>
          <a:p>
            <a:pPr marL="0" indent="0">
              <a:buNone/>
            </a:pPr>
            <a:r>
              <a:rPr lang="en-US" sz="1730" dirty="0">
                <a:solidFill>
                  <a:srgbClr val="111111"/>
                </a:solidFill>
                <a:latin typeface="Calibri" pitchFamily="34" charset="0"/>
                <a:ea typeface="Calibri" pitchFamily="34" charset="-122"/>
                <a:cs typeface="Calibri" pitchFamily="34" charset="-120"/>
              </a:rPr>
              <a:t>Sauter (1997) je identifikovao ključne faktore u procesu implementacije sistema za podršku odlučivanju.</a:t>
            </a:r>
            <a:endParaRPr lang="en-US" sz="173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8">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Ključni faktori implementacije SPO</a:t>
            </a:r>
            <a:endParaRPr lang="en-US" sz="2500" dirty="0"/>
          </a:p>
        </p:txBody>
      </p:sp>
      <p:sp>
        <p:nvSpPr>
          <p:cNvPr id="4" name="Text 1"/>
          <p:cNvSpPr/>
          <p:nvPr/>
        </p:nvSpPr>
        <p:spPr>
          <a:xfrm>
            <a:off x="841248" y="1234440"/>
            <a:ext cx="10561320" cy="680720"/>
          </a:xfrm>
          <a:prstGeom prst="rect">
            <a:avLst/>
          </a:prstGeom>
          <a:noFill/>
          <a:ln/>
        </p:spPr>
        <p:txBody>
          <a:bodyPr wrap="square" lIns="381" tIns="381" rIns="381" bIns="381" rtlCol="0" anchor="t">
            <a:normAutofit/>
          </a:bodyPr>
          <a:lstStyle/>
          <a:p>
            <a:pPr marL="0" indent="0">
              <a:buNone/>
            </a:pPr>
            <a:r>
              <a:rPr lang="en-US" sz="1700" dirty="0">
                <a:solidFill>
                  <a:srgbClr val="111111"/>
                </a:solidFill>
                <a:latin typeface="Calibri" pitchFamily="34" charset="0"/>
                <a:ea typeface="Calibri" pitchFamily="34" charset="-122"/>
                <a:cs typeface="Calibri" pitchFamily="34" charset="-120"/>
              </a:rPr>
              <a:t>Ključni faktori implementacije sistema za podršku odlučivanju mogu se prikazati kroz ciljeve, faktore uspeha i faktore neuspeha:</a:t>
            </a:r>
            <a:endParaRPr lang="en-US" sz="1700" dirty="0"/>
          </a:p>
        </p:txBody>
      </p:sp>
      <p:sp>
        <p:nvSpPr>
          <p:cNvPr id="5" name="Text 2"/>
          <p:cNvSpPr/>
          <p:nvPr/>
        </p:nvSpPr>
        <p:spPr>
          <a:xfrm>
            <a:off x="841248" y="1915160"/>
            <a:ext cx="10561320" cy="391363"/>
          </a:xfrm>
          <a:prstGeom prst="rect">
            <a:avLst/>
          </a:prstGeom>
          <a:noFill/>
          <a:ln/>
        </p:spPr>
        <p:txBody>
          <a:bodyPr wrap="square" lIns="381" tIns="381" rIns="381" bIns="381" rtlCol="0" anchor="t">
            <a:normAutofit/>
          </a:bodyPr>
          <a:lstStyle/>
          <a:p>
            <a:pPr marL="0" indent="0">
              <a:buNone/>
            </a:pPr>
            <a:r>
              <a:rPr lang="en-US" sz="1620" b="1" dirty="0">
                <a:solidFill>
                  <a:srgbClr val="111111"/>
                </a:solidFill>
                <a:latin typeface="Calibri" pitchFamily="34" charset="0"/>
                <a:ea typeface="Calibri" pitchFamily="34" charset="-122"/>
                <a:cs typeface="Calibri" pitchFamily="34" charset="-120"/>
              </a:rPr>
              <a:t>Uključenje korisnika</a:t>
            </a:r>
            <a:endParaRPr lang="en-US" sz="1620" dirty="0"/>
          </a:p>
        </p:txBody>
      </p:sp>
      <p:sp>
        <p:nvSpPr>
          <p:cNvPr id="6" name="Text 3"/>
          <p:cNvSpPr/>
          <p:nvPr/>
        </p:nvSpPr>
        <p:spPr>
          <a:xfrm>
            <a:off x="841248" y="2306523"/>
            <a:ext cx="10561320" cy="384861"/>
          </a:xfrm>
          <a:prstGeom prst="rect">
            <a:avLst/>
          </a:prstGeom>
          <a:noFill/>
          <a:ln/>
        </p:spPr>
        <p:txBody>
          <a:bodyPr wrap="square" lIns="381" tIns="381" rIns="381" bIns="381" rtlCol="0" anchor="t">
            <a:normAutofit/>
          </a:bodyPr>
          <a:lstStyle/>
          <a:p>
            <a:pPr marL="0" indent="0">
              <a:buNone/>
            </a:pPr>
            <a:r>
              <a:rPr lang="en-US" sz="1580" dirty="0">
                <a:solidFill>
                  <a:srgbClr val="111111"/>
                </a:solidFill>
                <a:latin typeface="Calibri" pitchFamily="34" charset="0"/>
                <a:ea typeface="Calibri" pitchFamily="34" charset="-122"/>
                <a:cs typeface="Calibri" pitchFamily="34" charset="-120"/>
              </a:rPr>
              <a:t>• uspeh: da; neuspeh: nedostatak mogućnosti uključenja korisnika.</a:t>
            </a:r>
            <a:endParaRPr lang="en-US" sz="1580" dirty="0"/>
          </a:p>
        </p:txBody>
      </p:sp>
      <p:sp>
        <p:nvSpPr>
          <p:cNvPr id="7" name="Text 4"/>
          <p:cNvSpPr/>
          <p:nvPr/>
        </p:nvSpPr>
        <p:spPr>
          <a:xfrm>
            <a:off x="841248" y="2691384"/>
            <a:ext cx="10561320" cy="391363"/>
          </a:xfrm>
          <a:prstGeom prst="rect">
            <a:avLst/>
          </a:prstGeom>
          <a:noFill/>
          <a:ln/>
        </p:spPr>
        <p:txBody>
          <a:bodyPr wrap="square" lIns="381" tIns="381" rIns="381" bIns="381" rtlCol="0" anchor="t">
            <a:normAutofit/>
          </a:bodyPr>
          <a:lstStyle/>
          <a:p>
            <a:pPr marL="0" indent="0">
              <a:buNone/>
            </a:pPr>
            <a:r>
              <a:rPr lang="en-US" sz="1620" b="1" dirty="0">
                <a:solidFill>
                  <a:srgbClr val="111111"/>
                </a:solidFill>
                <a:latin typeface="Calibri" pitchFamily="34" charset="0"/>
                <a:ea typeface="Calibri" pitchFamily="34" charset="-122"/>
                <a:cs typeface="Calibri" pitchFamily="34" charset="-120"/>
              </a:rPr>
              <a:t>Ispunjenje zahteva top menadžmenta</a:t>
            </a:r>
            <a:endParaRPr lang="en-US" sz="1620" dirty="0"/>
          </a:p>
        </p:txBody>
      </p:sp>
      <p:sp>
        <p:nvSpPr>
          <p:cNvPr id="8" name="Text 5"/>
          <p:cNvSpPr/>
          <p:nvPr/>
        </p:nvSpPr>
        <p:spPr>
          <a:xfrm>
            <a:off x="841248" y="3082747"/>
            <a:ext cx="10561320" cy="635203"/>
          </a:xfrm>
          <a:prstGeom prst="rect">
            <a:avLst/>
          </a:prstGeom>
          <a:noFill/>
          <a:ln/>
        </p:spPr>
        <p:txBody>
          <a:bodyPr wrap="square" lIns="381" tIns="381" rIns="381" bIns="381" rtlCol="0" anchor="t">
            <a:normAutofit/>
          </a:bodyPr>
          <a:lstStyle/>
          <a:p>
            <a:pPr marL="0" indent="0">
              <a:buNone/>
            </a:pPr>
            <a:r>
              <a:rPr lang="en-US" sz="1560" dirty="0">
                <a:solidFill>
                  <a:srgbClr val="111111"/>
                </a:solidFill>
                <a:latin typeface="Calibri" pitchFamily="34" charset="0"/>
                <a:ea typeface="Calibri" pitchFamily="34" charset="-122"/>
                <a:cs typeface="Calibri" pitchFamily="34" charset="-120"/>
              </a:rPr>
              <a:t>• uspeh: puna pažnja menadžmenta i podrška top menadžmenta; neuspeh: nedovoljan interes, nedostatak uključenja i nedostatak podrške za zahtevani projekat.</a:t>
            </a:r>
            <a:endParaRPr lang="en-US" sz="1560" dirty="0"/>
          </a:p>
        </p:txBody>
      </p:sp>
      <p:sp>
        <p:nvSpPr>
          <p:cNvPr id="9" name="Text 6"/>
          <p:cNvSpPr/>
          <p:nvPr/>
        </p:nvSpPr>
        <p:spPr>
          <a:xfrm>
            <a:off x="841248" y="3717950"/>
            <a:ext cx="10561320" cy="391363"/>
          </a:xfrm>
          <a:prstGeom prst="rect">
            <a:avLst/>
          </a:prstGeom>
          <a:noFill/>
          <a:ln/>
        </p:spPr>
        <p:txBody>
          <a:bodyPr wrap="square" lIns="381" tIns="381" rIns="381" bIns="381" rtlCol="0" anchor="t">
            <a:normAutofit/>
          </a:bodyPr>
          <a:lstStyle/>
          <a:p>
            <a:pPr marL="0" indent="0">
              <a:buNone/>
            </a:pPr>
            <a:r>
              <a:rPr lang="en-US" sz="1620" b="1" dirty="0">
                <a:solidFill>
                  <a:srgbClr val="111111"/>
                </a:solidFill>
                <a:latin typeface="Calibri" pitchFamily="34" charset="0"/>
                <a:ea typeface="Calibri" pitchFamily="34" charset="-122"/>
                <a:cs typeface="Calibri" pitchFamily="34" charset="-120"/>
              </a:rPr>
              <a:t>Uzajamno razumevanje i kvalitet</a:t>
            </a:r>
            <a:endParaRPr lang="en-US" sz="1620" dirty="0"/>
          </a:p>
        </p:txBody>
      </p:sp>
      <p:sp>
        <p:nvSpPr>
          <p:cNvPr id="10" name="Text 7"/>
          <p:cNvSpPr/>
          <p:nvPr/>
        </p:nvSpPr>
        <p:spPr>
          <a:xfrm>
            <a:off x="841248" y="4109314"/>
            <a:ext cx="10561320" cy="635203"/>
          </a:xfrm>
          <a:prstGeom prst="rect">
            <a:avLst/>
          </a:prstGeom>
          <a:noFill/>
          <a:ln/>
        </p:spPr>
        <p:txBody>
          <a:bodyPr wrap="square" lIns="381" tIns="381" rIns="381" bIns="381" rtlCol="0" anchor="t">
            <a:normAutofit/>
          </a:bodyPr>
          <a:lstStyle/>
          <a:p>
            <a:pPr marL="0" indent="0">
              <a:buNone/>
            </a:pPr>
            <a:r>
              <a:rPr lang="en-US" sz="1560" dirty="0">
                <a:solidFill>
                  <a:srgbClr val="111111"/>
                </a:solidFill>
                <a:latin typeface="Calibri" pitchFamily="34" charset="0"/>
                <a:ea typeface="Calibri" pitchFamily="34" charset="-122"/>
                <a:cs typeface="Calibri" pitchFamily="34" charset="-120"/>
              </a:rPr>
              <a:t>• uspeh: razumeju se potrebe korisnika, dobar i fleksibilan dizajn; neuspeh: više pažnje za tehničke nego korisnikove ciljeve, nefunkcionalan ili nefleksibilan dizajn.</a:t>
            </a:r>
            <a:endParaRPr lang="en-US" sz="1560" dirty="0"/>
          </a:p>
        </p:txBody>
      </p:sp>
      <p:sp>
        <p:nvSpPr>
          <p:cNvPr id="11" name="Text 8"/>
          <p:cNvSpPr/>
          <p:nvPr/>
        </p:nvSpPr>
        <p:spPr>
          <a:xfrm>
            <a:off x="841248" y="4744517"/>
            <a:ext cx="10561320" cy="391363"/>
          </a:xfrm>
          <a:prstGeom prst="rect">
            <a:avLst/>
          </a:prstGeom>
          <a:noFill/>
          <a:ln/>
        </p:spPr>
        <p:txBody>
          <a:bodyPr wrap="square" lIns="381" tIns="381" rIns="381" bIns="381" rtlCol="0" anchor="t">
            <a:normAutofit/>
          </a:bodyPr>
          <a:lstStyle/>
          <a:p>
            <a:pPr marL="0" indent="0">
              <a:buNone/>
            </a:pPr>
            <a:r>
              <a:rPr lang="en-US" sz="1620" b="1" dirty="0">
                <a:solidFill>
                  <a:srgbClr val="111111"/>
                </a:solidFill>
                <a:latin typeface="Calibri" pitchFamily="34" charset="0"/>
                <a:ea typeface="Calibri" pitchFamily="34" charset="-122"/>
                <a:cs typeface="Calibri" pitchFamily="34" charset="-120"/>
              </a:rPr>
              <a:t>Projekt menadžment i stabilnost u radu</a:t>
            </a:r>
            <a:endParaRPr lang="en-US" sz="1620" dirty="0"/>
          </a:p>
        </p:txBody>
      </p:sp>
      <p:sp>
        <p:nvSpPr>
          <p:cNvPr id="12" name="Text 9"/>
          <p:cNvSpPr/>
          <p:nvPr/>
        </p:nvSpPr>
        <p:spPr>
          <a:xfrm>
            <a:off x="841248" y="5135880"/>
            <a:ext cx="10561320" cy="874166"/>
          </a:xfrm>
          <a:prstGeom prst="rect">
            <a:avLst/>
          </a:prstGeom>
          <a:noFill/>
          <a:ln/>
        </p:spPr>
        <p:txBody>
          <a:bodyPr wrap="square" lIns="381" tIns="381" rIns="381" bIns="381" rtlCol="0" anchor="t">
            <a:normAutofit/>
          </a:bodyPr>
          <a:lstStyle/>
          <a:p>
            <a:pPr marL="0" indent="0">
              <a:buNone/>
            </a:pPr>
            <a:r>
              <a:rPr lang="en-US" sz="1530" dirty="0">
                <a:solidFill>
                  <a:srgbClr val="111111"/>
                </a:solidFill>
                <a:latin typeface="Calibri" pitchFamily="34" charset="0"/>
                <a:ea typeface="Calibri" pitchFamily="34" charset="-122"/>
                <a:cs typeface="Calibri" pitchFamily="34" charset="-120"/>
              </a:rPr>
              <a:t>• uspeh: korišćenje prototipa, pažljivo planiranje i testiranje, stabilni zahtevi korisnika; neuspeh: nedostatak pripreme, kompleksna ili požurena implementacija, nepoštovanje rokova, promena pravila i povećanje troškova.</a:t>
            </a:r>
            <a:endParaRPr lang="en-US" sz="153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9">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Softverski alati za podršku odlučivanju</a:t>
            </a:r>
            <a:endParaRPr lang="en-US" sz="2500" dirty="0"/>
          </a:p>
        </p:txBody>
      </p:sp>
      <p:sp>
        <p:nvSpPr>
          <p:cNvPr id="4" name="Text 1"/>
          <p:cNvSpPr/>
          <p:nvPr/>
        </p:nvSpPr>
        <p:spPr>
          <a:xfrm>
            <a:off x="841248" y="1234440"/>
            <a:ext cx="10561320" cy="638454"/>
          </a:xfrm>
          <a:prstGeom prst="rect">
            <a:avLst/>
          </a:prstGeom>
          <a:noFill/>
          <a:ln/>
        </p:spPr>
        <p:txBody>
          <a:bodyPr wrap="square" lIns="381" tIns="381" rIns="381" bIns="381" rtlCol="0" anchor="t">
            <a:normAutofit/>
          </a:bodyPr>
          <a:lstStyle/>
          <a:p>
            <a:pPr marL="0" indent="0">
              <a:buNone/>
            </a:pPr>
            <a:r>
              <a:rPr lang="en-US" sz="1570" dirty="0">
                <a:solidFill>
                  <a:srgbClr val="111111"/>
                </a:solidFill>
                <a:latin typeface="Calibri" pitchFamily="34" charset="0"/>
                <a:ea typeface="Calibri" pitchFamily="34" charset="-122"/>
                <a:cs typeface="Calibri" pitchFamily="34" charset="-120"/>
              </a:rPr>
              <a:t>Na tržištu je danas raspoloživ veliki broj softverskih alata koji mogu pružiti podršku u upravljanju i odlučivanju.</a:t>
            </a:r>
            <a:endParaRPr lang="en-US" sz="1570" dirty="0"/>
          </a:p>
        </p:txBody>
      </p:sp>
      <p:sp>
        <p:nvSpPr>
          <p:cNvPr id="5" name="Text 2"/>
          <p:cNvSpPr/>
          <p:nvPr/>
        </p:nvSpPr>
        <p:spPr>
          <a:xfrm>
            <a:off x="841248" y="1872894"/>
            <a:ext cx="10561320" cy="1404112"/>
          </a:xfrm>
          <a:prstGeom prst="rect">
            <a:avLst/>
          </a:prstGeom>
          <a:noFill/>
          <a:ln/>
        </p:spPr>
        <p:txBody>
          <a:bodyPr wrap="square" lIns="381" tIns="381" rIns="381" bIns="381" rtlCol="0" anchor="t">
            <a:normAutofit/>
          </a:bodyPr>
          <a:lstStyle/>
          <a:p>
            <a:pPr marL="0" indent="0">
              <a:buNone/>
            </a:pPr>
            <a:r>
              <a:rPr lang="en-US" sz="1570" dirty="0">
                <a:solidFill>
                  <a:srgbClr val="111111"/>
                </a:solidFill>
                <a:latin typeface="Calibri" pitchFamily="34" charset="0"/>
                <a:ea typeface="Calibri" pitchFamily="34" charset="-122"/>
                <a:cs typeface="Calibri" pitchFamily="34" charset="-120"/>
              </a:rPr>
              <a:t>Među njima su: 1000Minds, AgenaRisk, Analytica, Crystal Ball, DEA SolverPro, Decision Explorer, Doctus KBS, DPL, Equity3, ForeTell-DSS, Frontier Analyst, GoldSim, HiPriority, Hiview3, IDS Multicriteria Assessor, Impact Explorer, InSight, Joint Gains, Logical Decisions, Netica, NoRegrets, OnBalance, Opinions-Online, QMS, RiskSim, RoadMap Analyzer, RPM-Decisions, SensIt, TreeAge Pro Suite, TreePlan, Vanguard System, Web-HIPRE i WINPRE.</a:t>
            </a:r>
            <a:endParaRPr lang="en-US" sz="1570" dirty="0"/>
          </a:p>
        </p:txBody>
      </p:sp>
      <p:sp>
        <p:nvSpPr>
          <p:cNvPr id="6" name="Text 3"/>
          <p:cNvSpPr/>
          <p:nvPr/>
        </p:nvSpPr>
        <p:spPr>
          <a:xfrm>
            <a:off x="841248" y="3277006"/>
            <a:ext cx="10561320" cy="638454"/>
          </a:xfrm>
          <a:prstGeom prst="rect">
            <a:avLst/>
          </a:prstGeom>
          <a:noFill/>
          <a:ln/>
        </p:spPr>
        <p:txBody>
          <a:bodyPr wrap="square" lIns="381" tIns="381" rIns="381" bIns="381" rtlCol="0" anchor="t">
            <a:normAutofit/>
          </a:bodyPr>
          <a:lstStyle/>
          <a:p>
            <a:pPr marL="0" indent="0">
              <a:buNone/>
            </a:pPr>
            <a:r>
              <a:rPr lang="en-US" sz="1570" dirty="0">
                <a:solidFill>
                  <a:srgbClr val="111111"/>
                </a:solidFill>
                <a:latin typeface="Calibri" pitchFamily="34" charset="0"/>
                <a:ea typeface="Calibri" pitchFamily="34" charset="-122"/>
                <a:cs typeface="Calibri" pitchFamily="34" charset="-120"/>
              </a:rPr>
              <a:t>Izneta softverska rešenja razlikuju se po oblasti primene i po metodama i tehnikama koje koriste u analizama.</a:t>
            </a:r>
            <a:endParaRPr lang="en-US" sz="157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40">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4.6. Grupni sistemi za podršku odlučivanju (GDSS)</a:t>
            </a:r>
            <a:endParaRPr lang="en-US" sz="2500" dirty="0"/>
          </a:p>
        </p:txBody>
      </p:sp>
      <p:sp>
        <p:nvSpPr>
          <p:cNvPr id="4" name="Text 1"/>
          <p:cNvSpPr/>
          <p:nvPr/>
        </p:nvSpPr>
        <p:spPr>
          <a:xfrm>
            <a:off x="841248" y="1234440"/>
            <a:ext cx="10561320" cy="957072"/>
          </a:xfrm>
          <a:prstGeom prst="rect">
            <a:avLst/>
          </a:prstGeom>
          <a:noFill/>
          <a:ln/>
        </p:spPr>
        <p:txBody>
          <a:bodyPr wrap="square" lIns="381" tIns="381" rIns="381" bIns="381" rtlCol="0" anchor="t">
            <a:normAutofit/>
          </a:bodyPr>
          <a:lstStyle/>
          <a:p>
            <a:pPr marL="0" indent="0">
              <a:buNone/>
            </a:pPr>
            <a:r>
              <a:rPr lang="en-US" sz="1700" dirty="0">
                <a:solidFill>
                  <a:srgbClr val="111111"/>
                </a:solidFill>
                <a:latin typeface="Calibri" pitchFamily="34" charset="0"/>
                <a:ea typeface="Calibri" pitchFamily="34" charset="-122"/>
                <a:cs typeface="Calibri" pitchFamily="34" charset="-120"/>
              </a:rPr>
              <a:t>Grupni sistem za podršku odlučivanju (GSPO) je interaktivni, računarski sistem koji pomaže nizu donosilaca odluka u rešavanju nestrukturiranih problema, koji rade zajedno kao grupa (Turban, Aronson, 2003).</a:t>
            </a:r>
            <a:endParaRPr lang="en-US" sz="1700" dirty="0"/>
          </a:p>
        </p:txBody>
      </p:sp>
      <p:sp>
        <p:nvSpPr>
          <p:cNvPr id="5" name="Text 2"/>
          <p:cNvSpPr/>
          <p:nvPr/>
        </p:nvSpPr>
        <p:spPr>
          <a:xfrm>
            <a:off x="841248" y="2191512"/>
            <a:ext cx="10561320" cy="680720"/>
          </a:xfrm>
          <a:prstGeom prst="rect">
            <a:avLst/>
          </a:prstGeom>
          <a:noFill/>
          <a:ln/>
        </p:spPr>
        <p:txBody>
          <a:bodyPr wrap="square" lIns="381" tIns="381" rIns="381" bIns="381" rtlCol="0" anchor="t">
            <a:normAutofit/>
          </a:bodyPr>
          <a:lstStyle/>
          <a:p>
            <a:pPr marL="0" indent="0">
              <a:buNone/>
            </a:pPr>
            <a:r>
              <a:rPr lang="en-US" sz="1700" dirty="0">
                <a:solidFill>
                  <a:srgbClr val="111111"/>
                </a:solidFill>
                <a:latin typeface="Calibri" pitchFamily="34" charset="0"/>
                <a:ea typeface="Calibri" pitchFamily="34" charset="-122"/>
                <a:cs typeface="Calibri" pitchFamily="34" charset="-120"/>
              </a:rPr>
              <a:t>DeSanctis i Gallupe (1987) navode da se među komponente GSPO ubrajaju: hardver, softver, korisnici i procedure.</a:t>
            </a:r>
            <a:endParaRPr lang="en-US" sz="1700" dirty="0"/>
          </a:p>
        </p:txBody>
      </p:sp>
      <p:sp>
        <p:nvSpPr>
          <p:cNvPr id="6" name="Text 3"/>
          <p:cNvSpPr/>
          <p:nvPr/>
        </p:nvSpPr>
        <p:spPr>
          <a:xfrm>
            <a:off x="841248" y="2872232"/>
            <a:ext cx="10561320" cy="957072"/>
          </a:xfrm>
          <a:prstGeom prst="rect">
            <a:avLst/>
          </a:prstGeom>
          <a:noFill/>
          <a:ln/>
        </p:spPr>
        <p:txBody>
          <a:bodyPr wrap="square" lIns="381" tIns="381" rIns="381" bIns="381" rtlCol="0" anchor="t">
            <a:normAutofit/>
          </a:bodyPr>
          <a:lstStyle/>
          <a:p>
            <a:pPr marL="0" indent="0">
              <a:buNone/>
            </a:pPr>
            <a:r>
              <a:rPr lang="en-US" sz="1700" dirty="0">
                <a:solidFill>
                  <a:srgbClr val="111111"/>
                </a:solidFill>
                <a:latin typeface="Calibri" pitchFamily="34" charset="0"/>
                <a:ea typeface="Calibri" pitchFamily="34" charset="-122"/>
                <a:cs typeface="Calibri" pitchFamily="34" charset="-120"/>
              </a:rPr>
              <a:t>Svaki član grupe preko svog kompjutera ima pristup glavnom procesoru preko mreže, najčešće LAN mreže, a u novije vreme preko Interneta. Softverski deo GSPO-a čine baza podataka, baza modela, program za upravljanje sistemom i fleksibilan korisnički interfejs.</a:t>
            </a:r>
            <a:endParaRPr lang="en-US" sz="1700" dirty="0"/>
          </a:p>
        </p:txBody>
      </p:sp>
      <p:sp>
        <p:nvSpPr>
          <p:cNvPr id="7" name="Text 4"/>
          <p:cNvSpPr/>
          <p:nvPr/>
        </p:nvSpPr>
        <p:spPr>
          <a:xfrm>
            <a:off x="841248" y="3829304"/>
            <a:ext cx="10561320" cy="680720"/>
          </a:xfrm>
          <a:prstGeom prst="rect">
            <a:avLst/>
          </a:prstGeom>
          <a:noFill/>
          <a:ln/>
        </p:spPr>
        <p:txBody>
          <a:bodyPr wrap="square" lIns="381" tIns="381" rIns="381" bIns="381" rtlCol="0" anchor="t">
            <a:normAutofit/>
          </a:bodyPr>
          <a:lstStyle/>
          <a:p>
            <a:pPr marL="0" indent="0">
              <a:buNone/>
            </a:pPr>
            <a:r>
              <a:rPr lang="en-US" sz="1700" dirty="0">
                <a:solidFill>
                  <a:srgbClr val="111111"/>
                </a:solidFill>
                <a:latin typeface="Calibri" pitchFamily="34" charset="0"/>
                <a:ea typeface="Calibri" pitchFamily="34" charset="-122"/>
                <a:cs typeface="Calibri" pitchFamily="34" charset="-120"/>
              </a:rPr>
              <a:t>U okviru procedura GSPO-a obezbeđuje se nesmetano odvijanje operacija i regulisanje rada. U radu GSPO neophodno je definisati koordinatora grupe koji će sprovoditi koordinaciju u radu.</a:t>
            </a:r>
            <a:endParaRPr lang="en-US" sz="17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41">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400" b="1" dirty="0">
                <a:solidFill>
                  <a:srgbClr val="111111"/>
                </a:solidFill>
                <a:latin typeface="Calibri" pitchFamily="34" charset="0"/>
                <a:ea typeface="Calibri" pitchFamily="34" charset="-122"/>
                <a:cs typeface="Calibri" pitchFamily="34" charset="-120"/>
              </a:rPr>
              <a:t>Model GSPO</a:t>
            </a:r>
            <a:endParaRPr lang="en-US" sz="2400" dirty="0"/>
          </a:p>
        </p:txBody>
      </p:sp>
      <p:pic>
        <p:nvPicPr>
          <p:cNvPr id="4" name="Image 1" descr="/mnt/data/treca_extract/word/media/image12.png"/>
          <p:cNvPicPr>
            <a:picLocks noChangeAspect="1"/>
          </p:cNvPicPr>
          <p:nvPr/>
        </p:nvPicPr>
        <p:blipFill>
          <a:blip r:embed="rId4"/>
          <a:stretch>
            <a:fillRect/>
          </a:stretch>
        </p:blipFill>
        <p:spPr>
          <a:xfrm>
            <a:off x="2910888" y="1143000"/>
            <a:ext cx="6339745" cy="4617720"/>
          </a:xfrm>
          <a:prstGeom prst="rect">
            <a:avLst/>
          </a:prstGeom>
        </p:spPr>
      </p:pic>
      <p:sp>
        <p:nvSpPr>
          <p:cNvPr id="5" name="Text 1"/>
          <p:cNvSpPr/>
          <p:nvPr/>
        </p:nvSpPr>
        <p:spPr>
          <a:xfrm>
            <a:off x="2331720" y="5870448"/>
            <a:ext cx="7498080" cy="347472"/>
          </a:xfrm>
          <a:prstGeom prst="rect">
            <a:avLst/>
          </a:prstGeom>
          <a:noFill/>
          <a:ln/>
        </p:spPr>
        <p:txBody>
          <a:bodyPr wrap="square" lIns="381" tIns="381" rIns="381" bIns="381" rtlCol="0" anchor="t">
            <a:normAutofit/>
          </a:bodyPr>
          <a:lstStyle/>
          <a:p>
            <a:pPr marL="0" indent="0" algn="ctr">
              <a:buNone/>
            </a:pPr>
            <a:r>
              <a:rPr lang="en-US" sz="1300" i="1" dirty="0">
                <a:solidFill>
                  <a:srgbClr val="5F6368"/>
                </a:solidFill>
                <a:latin typeface="Calibri" pitchFamily="34" charset="0"/>
                <a:ea typeface="Calibri" pitchFamily="34" charset="-122"/>
                <a:cs typeface="Calibri" pitchFamily="34" charset="-120"/>
              </a:rPr>
              <a:t>Slika 3.12. Model GSPO (DeSanctis, Gallupe, 1987)</a:t>
            </a:r>
            <a:endParaRPr lang="en-US" sz="13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42">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Karakteristike i pogodnosti GSPO</a:t>
            </a:r>
            <a:endParaRPr lang="en-US" sz="2500" dirty="0"/>
          </a:p>
        </p:txBody>
      </p:sp>
      <p:sp>
        <p:nvSpPr>
          <p:cNvPr id="4" name="Text 1"/>
          <p:cNvSpPr/>
          <p:nvPr/>
        </p:nvSpPr>
        <p:spPr>
          <a:xfrm>
            <a:off x="841248" y="1234440"/>
            <a:ext cx="10561320" cy="893674"/>
          </a:xfrm>
          <a:prstGeom prst="rect">
            <a:avLst/>
          </a:prstGeom>
          <a:noFill/>
          <a:ln/>
        </p:spPr>
        <p:txBody>
          <a:bodyPr wrap="square" lIns="381" tIns="381" rIns="381" bIns="381" rtlCol="0" anchor="t">
            <a:normAutofit/>
          </a:bodyPr>
          <a:lstStyle/>
          <a:p>
            <a:pPr marL="0" indent="0">
              <a:buNone/>
            </a:pPr>
            <a:r>
              <a:rPr lang="en-US" sz="1570" dirty="0">
                <a:solidFill>
                  <a:srgbClr val="111111"/>
                </a:solidFill>
                <a:latin typeface="Calibri" pitchFamily="34" charset="0"/>
                <a:ea typeface="Calibri" pitchFamily="34" charset="-122"/>
                <a:cs typeface="Calibri" pitchFamily="34" charset="-120"/>
              </a:rPr>
              <a:t>Grupa donosilaca odluka radi zajedno na istom problemu pristupajući preko personalnog kompjutera u tzv. sobu odlučivanja, odnosno softverski deo programa koji omogućuje da se na istom mestu susreću učesnici. Svi članovi grupe, osim pristupa GSPO-u, imaju pristup istoj bazi podataka i bazi modela.</a:t>
            </a:r>
            <a:endParaRPr lang="en-US" sz="1570" dirty="0"/>
          </a:p>
        </p:txBody>
      </p:sp>
      <p:sp>
        <p:nvSpPr>
          <p:cNvPr id="5" name="Text 2"/>
          <p:cNvSpPr/>
          <p:nvPr/>
        </p:nvSpPr>
        <p:spPr>
          <a:xfrm>
            <a:off x="841248" y="2128114"/>
            <a:ext cx="10561320" cy="384048"/>
          </a:xfrm>
          <a:prstGeom prst="rect">
            <a:avLst/>
          </a:prstGeom>
          <a:noFill/>
          <a:ln/>
        </p:spPr>
        <p:txBody>
          <a:bodyPr wrap="square" lIns="381" tIns="381" rIns="381" bIns="381" rtlCol="0" anchor="t">
            <a:normAutofit/>
          </a:bodyPr>
          <a:lstStyle/>
          <a:p>
            <a:pPr marL="0" indent="0">
              <a:buNone/>
            </a:pPr>
            <a:r>
              <a:rPr lang="en-US" sz="1570" dirty="0">
                <a:solidFill>
                  <a:srgbClr val="111111"/>
                </a:solidFill>
                <a:latin typeface="Calibri" pitchFamily="34" charset="0"/>
                <a:ea typeface="Calibri" pitchFamily="34" charset="-122"/>
                <a:cs typeface="Calibri" pitchFamily="34" charset="-120"/>
              </a:rPr>
              <a:t>Među važne karakteristike GSPO ubrajaju se:</a:t>
            </a:r>
            <a:endParaRPr lang="en-US" sz="1570" dirty="0"/>
          </a:p>
        </p:txBody>
      </p:sp>
      <p:sp>
        <p:nvSpPr>
          <p:cNvPr id="6" name="Text 3"/>
          <p:cNvSpPr/>
          <p:nvPr/>
        </p:nvSpPr>
        <p:spPr>
          <a:xfrm>
            <a:off x="841248" y="2512162"/>
            <a:ext cx="10561320" cy="384048"/>
          </a:xfrm>
          <a:prstGeom prst="rect">
            <a:avLst/>
          </a:prstGeom>
          <a:noFill/>
          <a:ln/>
        </p:spPr>
        <p:txBody>
          <a:bodyPr wrap="square" lIns="381" tIns="381" rIns="381" bIns="381" rtlCol="0" anchor="t">
            <a:normAutofit/>
          </a:bodyPr>
          <a:lstStyle/>
          <a:p>
            <a:pPr marL="0" indent="0">
              <a:buNone/>
            </a:pPr>
            <a:r>
              <a:rPr lang="en-US" sz="1570" dirty="0">
                <a:solidFill>
                  <a:srgbClr val="111111"/>
                </a:solidFill>
                <a:latin typeface="Calibri" pitchFamily="34" charset="0"/>
                <a:ea typeface="Calibri" pitchFamily="34" charset="-122"/>
                <a:cs typeface="Calibri" pitchFamily="34" charset="-120"/>
              </a:rPr>
              <a:t>• GSPO su posebno projektovani informacioni sistemi, a ne kombinacija postojećih komponenata;</a:t>
            </a:r>
            <a:endParaRPr lang="en-US" sz="1570" dirty="0"/>
          </a:p>
        </p:txBody>
      </p:sp>
      <p:sp>
        <p:nvSpPr>
          <p:cNvPr id="7" name="Text 4"/>
          <p:cNvSpPr/>
          <p:nvPr/>
        </p:nvSpPr>
        <p:spPr>
          <a:xfrm>
            <a:off x="841248" y="2896210"/>
            <a:ext cx="10561320" cy="384048"/>
          </a:xfrm>
          <a:prstGeom prst="rect">
            <a:avLst/>
          </a:prstGeom>
          <a:noFill/>
          <a:ln/>
        </p:spPr>
        <p:txBody>
          <a:bodyPr wrap="square" lIns="381" tIns="381" rIns="381" bIns="381" rtlCol="0" anchor="t">
            <a:normAutofit/>
          </a:bodyPr>
          <a:lstStyle/>
          <a:p>
            <a:pPr marL="0" indent="0">
              <a:buNone/>
            </a:pPr>
            <a:r>
              <a:rPr lang="en-US" sz="1570" dirty="0">
                <a:solidFill>
                  <a:srgbClr val="111111"/>
                </a:solidFill>
                <a:latin typeface="Calibri" pitchFamily="34" charset="0"/>
                <a:ea typeface="Calibri" pitchFamily="34" charset="-122"/>
                <a:cs typeface="Calibri" pitchFamily="34" charset="-120"/>
              </a:rPr>
              <a:t>• GSPO su projektovani sa ciljem da podrže grupu donosilaca odluka u njihovom radu;</a:t>
            </a:r>
            <a:endParaRPr lang="en-US" sz="1570" dirty="0"/>
          </a:p>
        </p:txBody>
      </p:sp>
      <p:sp>
        <p:nvSpPr>
          <p:cNvPr id="8" name="Text 5"/>
          <p:cNvSpPr/>
          <p:nvPr/>
        </p:nvSpPr>
        <p:spPr>
          <a:xfrm>
            <a:off x="841248" y="3280258"/>
            <a:ext cx="10561320" cy="638454"/>
          </a:xfrm>
          <a:prstGeom prst="rect">
            <a:avLst/>
          </a:prstGeom>
          <a:noFill/>
          <a:ln/>
        </p:spPr>
        <p:txBody>
          <a:bodyPr wrap="square" lIns="381" tIns="381" rIns="381" bIns="381" rtlCol="0" anchor="t">
            <a:normAutofit/>
          </a:bodyPr>
          <a:lstStyle/>
          <a:p>
            <a:pPr marL="0" indent="0">
              <a:buNone/>
            </a:pPr>
            <a:r>
              <a:rPr lang="en-US" sz="1570" dirty="0">
                <a:solidFill>
                  <a:srgbClr val="111111"/>
                </a:solidFill>
                <a:latin typeface="Calibri" pitchFamily="34" charset="0"/>
                <a:ea typeface="Calibri" pitchFamily="34" charset="-122"/>
                <a:cs typeface="Calibri" pitchFamily="34" charset="-120"/>
              </a:rPr>
              <a:t>• GSPO se odlikuju lakoćom i jednostavnošću upotrebe, prilagođavajući korisnika različitim nivoima znanja;</a:t>
            </a:r>
            <a:endParaRPr lang="en-US" sz="1570" dirty="0"/>
          </a:p>
        </p:txBody>
      </p:sp>
      <p:sp>
        <p:nvSpPr>
          <p:cNvPr id="9" name="Text 6"/>
          <p:cNvSpPr/>
          <p:nvPr/>
        </p:nvSpPr>
        <p:spPr>
          <a:xfrm>
            <a:off x="841248" y="3918712"/>
            <a:ext cx="10561320" cy="384048"/>
          </a:xfrm>
          <a:prstGeom prst="rect">
            <a:avLst/>
          </a:prstGeom>
          <a:noFill/>
          <a:ln/>
        </p:spPr>
        <p:txBody>
          <a:bodyPr wrap="square" lIns="381" tIns="381" rIns="381" bIns="381" rtlCol="0" anchor="t">
            <a:normAutofit/>
          </a:bodyPr>
          <a:lstStyle/>
          <a:p>
            <a:pPr marL="0" indent="0">
              <a:buNone/>
            </a:pPr>
            <a:r>
              <a:rPr lang="en-US" sz="1570" dirty="0">
                <a:solidFill>
                  <a:srgbClr val="111111"/>
                </a:solidFill>
                <a:latin typeface="Calibri" pitchFamily="34" charset="0"/>
                <a:ea typeface="Calibri" pitchFamily="34" charset="-122"/>
                <a:cs typeface="Calibri" pitchFamily="34" charset="-120"/>
              </a:rPr>
              <a:t>• GSPO mogu biti projektovani za jedan tip problema ili za različite organizacione nivoe;</a:t>
            </a:r>
            <a:endParaRPr lang="en-US" sz="1570" dirty="0"/>
          </a:p>
        </p:txBody>
      </p:sp>
      <p:sp>
        <p:nvSpPr>
          <p:cNvPr id="10" name="Text 7"/>
          <p:cNvSpPr/>
          <p:nvPr/>
        </p:nvSpPr>
        <p:spPr>
          <a:xfrm>
            <a:off x="841248" y="4302760"/>
            <a:ext cx="10561320" cy="638454"/>
          </a:xfrm>
          <a:prstGeom prst="rect">
            <a:avLst/>
          </a:prstGeom>
          <a:noFill/>
          <a:ln/>
        </p:spPr>
        <p:txBody>
          <a:bodyPr wrap="square" lIns="381" tIns="381" rIns="381" bIns="381" rtlCol="0" anchor="t">
            <a:normAutofit/>
          </a:bodyPr>
          <a:lstStyle/>
          <a:p>
            <a:pPr marL="0" indent="0">
              <a:buNone/>
            </a:pPr>
            <a:r>
              <a:rPr lang="en-US" sz="1570" dirty="0">
                <a:solidFill>
                  <a:srgbClr val="111111"/>
                </a:solidFill>
                <a:latin typeface="Calibri" pitchFamily="34" charset="0"/>
                <a:ea typeface="Calibri" pitchFamily="34" charset="-122"/>
                <a:cs typeface="Calibri" pitchFamily="34" charset="-120"/>
              </a:rPr>
              <a:t>• GSPO su projektovani tako da ohrabruju aktivnosti kao što su generisanje ideja, rešavanje konfliktnih stavova ili slobodu izražavanja;</a:t>
            </a:r>
            <a:endParaRPr lang="en-US" sz="1570" dirty="0"/>
          </a:p>
        </p:txBody>
      </p:sp>
      <p:sp>
        <p:nvSpPr>
          <p:cNvPr id="11" name="Text 8"/>
          <p:cNvSpPr/>
          <p:nvPr/>
        </p:nvSpPr>
        <p:spPr>
          <a:xfrm>
            <a:off x="841248" y="4941214"/>
            <a:ext cx="10561320" cy="384048"/>
          </a:xfrm>
          <a:prstGeom prst="rect">
            <a:avLst/>
          </a:prstGeom>
          <a:noFill/>
          <a:ln/>
        </p:spPr>
        <p:txBody>
          <a:bodyPr wrap="square" lIns="381" tIns="381" rIns="381" bIns="381" rtlCol="0" anchor="t">
            <a:normAutofit/>
          </a:bodyPr>
          <a:lstStyle/>
          <a:p>
            <a:pPr marL="0" indent="0">
              <a:buNone/>
            </a:pPr>
            <a:r>
              <a:rPr lang="en-US" sz="1570" dirty="0">
                <a:solidFill>
                  <a:srgbClr val="111111"/>
                </a:solidFill>
                <a:latin typeface="Calibri" pitchFamily="34" charset="0"/>
                <a:ea typeface="Calibri" pitchFamily="34" charset="-122"/>
                <a:cs typeface="Calibri" pitchFamily="34" charset="-120"/>
              </a:rPr>
              <a:t>• GSPO sadrže ugrađene mehanizme koji onemogućavaju razvoj negativnih grupnih ponašanja.</a:t>
            </a:r>
            <a:endParaRPr lang="en-US" sz="157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43">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400" b="1" dirty="0">
                <a:solidFill>
                  <a:srgbClr val="111111"/>
                </a:solidFill>
                <a:latin typeface="Calibri" pitchFamily="34" charset="0"/>
                <a:ea typeface="Calibri" pitchFamily="34" charset="-122"/>
                <a:cs typeface="Calibri" pitchFamily="34" charset="-120"/>
              </a:rPr>
              <a:t>Karakteristike i pogodnosti GSPO (nastavak)</a:t>
            </a:r>
            <a:endParaRPr lang="en-US" sz="2400" dirty="0"/>
          </a:p>
        </p:txBody>
      </p:sp>
      <p:sp>
        <p:nvSpPr>
          <p:cNvPr id="4" name="Text 1"/>
          <p:cNvSpPr/>
          <p:nvPr/>
        </p:nvSpPr>
        <p:spPr>
          <a:xfrm>
            <a:off x="841248" y="1234440"/>
            <a:ext cx="10561320" cy="893674"/>
          </a:xfrm>
          <a:prstGeom prst="rect">
            <a:avLst/>
          </a:prstGeom>
          <a:noFill/>
          <a:ln/>
        </p:spPr>
        <p:txBody>
          <a:bodyPr wrap="square" lIns="381" tIns="381" rIns="381" bIns="381" rtlCol="0" anchor="t">
            <a:normAutofit/>
          </a:bodyPr>
          <a:lstStyle/>
          <a:p>
            <a:pPr marL="0" indent="0">
              <a:buNone/>
            </a:pPr>
            <a:r>
              <a:rPr lang="en-US" sz="1570" dirty="0">
                <a:solidFill>
                  <a:srgbClr val="111111"/>
                </a:solidFill>
                <a:latin typeface="Calibri" pitchFamily="34" charset="0"/>
                <a:ea typeface="Calibri" pitchFamily="34" charset="-122"/>
                <a:cs typeface="Calibri" pitchFamily="34" charset="-120"/>
              </a:rPr>
              <a:t>Pogodnosti koje GSPO pruža jesu: smanjeni troškovi, dostizanje konkurentskih prednosti, podsticanje inovativnih aktivnosti, smanjenje dužine trajanja procesa odlučivanja, poboljšanje komunikacije, dobra koordiniranost rada članova grupe i brz povraćaj investicija.</a:t>
            </a:r>
            <a:endParaRPr lang="en-US" sz="1570" dirty="0"/>
          </a:p>
        </p:txBody>
      </p:sp>
      <p:sp>
        <p:nvSpPr>
          <p:cNvPr id="5" name="Text 2"/>
          <p:cNvSpPr/>
          <p:nvPr/>
        </p:nvSpPr>
        <p:spPr>
          <a:xfrm>
            <a:off x="841248" y="2128114"/>
            <a:ext cx="10561320" cy="638454"/>
          </a:xfrm>
          <a:prstGeom prst="rect">
            <a:avLst/>
          </a:prstGeom>
          <a:noFill/>
          <a:ln/>
        </p:spPr>
        <p:txBody>
          <a:bodyPr wrap="square" lIns="381" tIns="381" rIns="381" bIns="381" rtlCol="0" anchor="t">
            <a:normAutofit/>
          </a:bodyPr>
          <a:lstStyle/>
          <a:p>
            <a:pPr marL="0" indent="0">
              <a:buNone/>
            </a:pPr>
            <a:r>
              <a:rPr lang="en-US" sz="1570" dirty="0">
                <a:solidFill>
                  <a:srgbClr val="111111"/>
                </a:solidFill>
                <a:latin typeface="Calibri" pitchFamily="34" charset="0"/>
                <a:ea typeface="Calibri" pitchFamily="34" charset="-122"/>
                <a:cs typeface="Calibri" pitchFamily="34" charset="-120"/>
              </a:rPr>
              <a:t>Primenom GSPO pokazalo se da su rezultati najbolji kod primene u okviru strateškog planiranja, izrade portfolio analize ili kod promene menadžment planova.</a:t>
            </a:r>
            <a:endParaRPr lang="en-US" sz="157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3.3. Proizvodna dokumentacija</a:t>
            </a:r>
            <a:endParaRPr lang="en-US" sz="2500" dirty="0"/>
          </a:p>
        </p:txBody>
      </p:sp>
      <p:sp>
        <p:nvSpPr>
          <p:cNvPr id="4" name="Text 1"/>
          <p:cNvSpPr/>
          <p:nvPr/>
        </p:nvSpPr>
        <p:spPr>
          <a:xfrm>
            <a:off x="841248" y="1234440"/>
            <a:ext cx="10561320" cy="1005840"/>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Proizvodna dokumentacija predstavlja nosioce informacija u jednom poslovnom sistemu. Proizvodnu dokumentaciju čine po sadržaju tačno definisana dokumenta, a u okviru jednog preduzeća propisani su i tokovi kretanja proizvodne dokumentacije. Proizvodnu dokumentaciju čine:</a:t>
            </a:r>
            <a:endParaRPr lang="en-US" sz="1800" dirty="0"/>
          </a:p>
        </p:txBody>
      </p:sp>
      <p:sp>
        <p:nvSpPr>
          <p:cNvPr id="5" name="Text 2"/>
          <p:cNvSpPr/>
          <p:nvPr/>
        </p:nvSpPr>
        <p:spPr>
          <a:xfrm>
            <a:off x="841248" y="2240280"/>
            <a:ext cx="10561320" cy="404368"/>
          </a:xfrm>
          <a:prstGeom prst="rect">
            <a:avLst/>
          </a:prstGeom>
          <a:noFill/>
          <a:ln/>
        </p:spPr>
        <p:txBody>
          <a:bodyPr wrap="square" lIns="381" tIns="381" rIns="381" bIns="381" rtlCol="0" anchor="t">
            <a:normAutofit/>
          </a:bodyPr>
          <a:lstStyle/>
          <a:p>
            <a:pPr marL="0" indent="0">
              <a:buNone/>
            </a:pPr>
            <a:r>
              <a:rPr lang="en-US" sz="1700" dirty="0">
                <a:solidFill>
                  <a:srgbClr val="111111"/>
                </a:solidFill>
                <a:latin typeface="Calibri" pitchFamily="34" charset="0"/>
                <a:ea typeface="Calibri" pitchFamily="34" charset="-122"/>
                <a:cs typeface="Calibri" pitchFamily="34" charset="-120"/>
              </a:rPr>
              <a:t>• narudžbenica;</a:t>
            </a:r>
            <a:endParaRPr lang="en-US" sz="1700" dirty="0"/>
          </a:p>
        </p:txBody>
      </p:sp>
      <p:sp>
        <p:nvSpPr>
          <p:cNvPr id="6" name="Text 3"/>
          <p:cNvSpPr/>
          <p:nvPr/>
        </p:nvSpPr>
        <p:spPr>
          <a:xfrm>
            <a:off x="841248" y="2644648"/>
            <a:ext cx="10561320" cy="404368"/>
          </a:xfrm>
          <a:prstGeom prst="rect">
            <a:avLst/>
          </a:prstGeom>
          <a:noFill/>
          <a:ln/>
        </p:spPr>
        <p:txBody>
          <a:bodyPr wrap="square" lIns="381" tIns="381" rIns="381" bIns="381" rtlCol="0" anchor="t">
            <a:normAutofit/>
          </a:bodyPr>
          <a:lstStyle/>
          <a:p>
            <a:pPr marL="0" indent="0">
              <a:buNone/>
            </a:pPr>
            <a:r>
              <a:rPr lang="en-US" sz="1700" dirty="0">
                <a:solidFill>
                  <a:srgbClr val="111111"/>
                </a:solidFill>
                <a:latin typeface="Calibri" pitchFamily="34" charset="0"/>
                <a:ea typeface="Calibri" pitchFamily="34" charset="-122"/>
                <a:cs typeface="Calibri" pitchFamily="34" charset="-120"/>
              </a:rPr>
              <a:t>• radni nalog;</a:t>
            </a:r>
            <a:endParaRPr lang="en-US" sz="1700" dirty="0"/>
          </a:p>
        </p:txBody>
      </p:sp>
      <p:sp>
        <p:nvSpPr>
          <p:cNvPr id="7" name="Text 4"/>
          <p:cNvSpPr/>
          <p:nvPr/>
        </p:nvSpPr>
        <p:spPr>
          <a:xfrm>
            <a:off x="841248" y="3049016"/>
            <a:ext cx="10561320" cy="404368"/>
          </a:xfrm>
          <a:prstGeom prst="rect">
            <a:avLst/>
          </a:prstGeom>
          <a:noFill/>
          <a:ln/>
        </p:spPr>
        <p:txBody>
          <a:bodyPr wrap="square" lIns="381" tIns="381" rIns="381" bIns="381" rtlCol="0" anchor="t">
            <a:normAutofit/>
          </a:bodyPr>
          <a:lstStyle/>
          <a:p>
            <a:pPr marL="0" indent="0">
              <a:buNone/>
            </a:pPr>
            <a:r>
              <a:rPr lang="en-US" sz="1700" dirty="0">
                <a:solidFill>
                  <a:srgbClr val="111111"/>
                </a:solidFill>
                <a:latin typeface="Calibri" pitchFamily="34" charset="0"/>
                <a:ea typeface="Calibri" pitchFamily="34" charset="-122"/>
                <a:cs typeface="Calibri" pitchFamily="34" charset="-120"/>
              </a:rPr>
              <a:t>• sastavnica;</a:t>
            </a:r>
            <a:endParaRPr lang="en-US" sz="1700" dirty="0"/>
          </a:p>
        </p:txBody>
      </p:sp>
      <p:sp>
        <p:nvSpPr>
          <p:cNvPr id="8" name="Text 5"/>
          <p:cNvSpPr/>
          <p:nvPr/>
        </p:nvSpPr>
        <p:spPr>
          <a:xfrm>
            <a:off x="841248" y="3453384"/>
            <a:ext cx="10561320" cy="404368"/>
          </a:xfrm>
          <a:prstGeom prst="rect">
            <a:avLst/>
          </a:prstGeom>
          <a:noFill/>
          <a:ln/>
        </p:spPr>
        <p:txBody>
          <a:bodyPr wrap="square" lIns="381" tIns="381" rIns="381" bIns="381" rtlCol="0" anchor="t">
            <a:normAutofit/>
          </a:bodyPr>
          <a:lstStyle/>
          <a:p>
            <a:pPr marL="0" indent="0">
              <a:buNone/>
            </a:pPr>
            <a:r>
              <a:rPr lang="en-US" sz="1700" dirty="0">
                <a:solidFill>
                  <a:srgbClr val="111111"/>
                </a:solidFill>
                <a:latin typeface="Calibri" pitchFamily="34" charset="0"/>
                <a:ea typeface="Calibri" pitchFamily="34" charset="-122"/>
                <a:cs typeface="Calibri" pitchFamily="34" charset="-120"/>
              </a:rPr>
              <a:t>• radionički crtež;</a:t>
            </a:r>
            <a:endParaRPr lang="en-US" sz="1700" dirty="0"/>
          </a:p>
        </p:txBody>
      </p:sp>
      <p:sp>
        <p:nvSpPr>
          <p:cNvPr id="9" name="Text 6"/>
          <p:cNvSpPr/>
          <p:nvPr/>
        </p:nvSpPr>
        <p:spPr>
          <a:xfrm>
            <a:off x="841248" y="3857752"/>
            <a:ext cx="10561320" cy="404368"/>
          </a:xfrm>
          <a:prstGeom prst="rect">
            <a:avLst/>
          </a:prstGeom>
          <a:noFill/>
          <a:ln/>
        </p:spPr>
        <p:txBody>
          <a:bodyPr wrap="square" lIns="381" tIns="381" rIns="381" bIns="381" rtlCol="0" anchor="t">
            <a:normAutofit/>
          </a:bodyPr>
          <a:lstStyle/>
          <a:p>
            <a:pPr marL="0" indent="0">
              <a:buNone/>
            </a:pPr>
            <a:r>
              <a:rPr lang="en-US" sz="1700" dirty="0">
                <a:solidFill>
                  <a:srgbClr val="111111"/>
                </a:solidFill>
                <a:latin typeface="Calibri" pitchFamily="34" charset="0"/>
                <a:ea typeface="Calibri" pitchFamily="34" charset="-122"/>
                <a:cs typeface="Calibri" pitchFamily="34" charset="-120"/>
              </a:rPr>
              <a:t>• operaciona (tehnološka) lista;</a:t>
            </a:r>
            <a:endParaRPr lang="en-US" sz="1700" dirty="0"/>
          </a:p>
        </p:txBody>
      </p:sp>
      <p:sp>
        <p:nvSpPr>
          <p:cNvPr id="10" name="Text 7"/>
          <p:cNvSpPr/>
          <p:nvPr/>
        </p:nvSpPr>
        <p:spPr>
          <a:xfrm>
            <a:off x="841248" y="4262120"/>
            <a:ext cx="10561320" cy="404368"/>
          </a:xfrm>
          <a:prstGeom prst="rect">
            <a:avLst/>
          </a:prstGeom>
          <a:noFill/>
          <a:ln/>
        </p:spPr>
        <p:txBody>
          <a:bodyPr wrap="square" lIns="381" tIns="381" rIns="381" bIns="381" rtlCol="0" anchor="t">
            <a:normAutofit/>
          </a:bodyPr>
          <a:lstStyle/>
          <a:p>
            <a:pPr marL="0" indent="0">
              <a:buNone/>
            </a:pPr>
            <a:r>
              <a:rPr lang="en-US" sz="1700" dirty="0">
                <a:solidFill>
                  <a:srgbClr val="111111"/>
                </a:solidFill>
                <a:latin typeface="Calibri" pitchFamily="34" charset="0"/>
                <a:ea typeface="Calibri" pitchFamily="34" charset="-122"/>
                <a:cs typeface="Calibri" pitchFamily="34" charset="-120"/>
              </a:rPr>
              <a:t>• instrukciona lista;</a:t>
            </a:r>
            <a:endParaRPr lang="en-US" sz="1700" dirty="0"/>
          </a:p>
        </p:txBody>
      </p:sp>
      <p:sp>
        <p:nvSpPr>
          <p:cNvPr id="11" name="Text 8"/>
          <p:cNvSpPr/>
          <p:nvPr/>
        </p:nvSpPr>
        <p:spPr>
          <a:xfrm>
            <a:off x="841248" y="4666488"/>
            <a:ext cx="10561320" cy="404368"/>
          </a:xfrm>
          <a:prstGeom prst="rect">
            <a:avLst/>
          </a:prstGeom>
          <a:noFill/>
          <a:ln/>
        </p:spPr>
        <p:txBody>
          <a:bodyPr wrap="square" lIns="381" tIns="381" rIns="381" bIns="381" rtlCol="0" anchor="t">
            <a:normAutofit/>
          </a:bodyPr>
          <a:lstStyle/>
          <a:p>
            <a:pPr marL="0" indent="0">
              <a:buNone/>
            </a:pPr>
            <a:r>
              <a:rPr lang="en-US" sz="1700" dirty="0">
                <a:solidFill>
                  <a:srgbClr val="111111"/>
                </a:solidFill>
                <a:latin typeface="Calibri" pitchFamily="34" charset="0"/>
                <a:ea typeface="Calibri" pitchFamily="34" charset="-122"/>
                <a:cs typeface="Calibri" pitchFamily="34" charset="-120"/>
              </a:rPr>
              <a:t>• radna lista;</a:t>
            </a:r>
            <a:endParaRPr lang="en-US" sz="1700" dirty="0"/>
          </a:p>
        </p:txBody>
      </p:sp>
      <p:sp>
        <p:nvSpPr>
          <p:cNvPr id="12" name="Text 9"/>
          <p:cNvSpPr/>
          <p:nvPr/>
        </p:nvSpPr>
        <p:spPr>
          <a:xfrm>
            <a:off x="841248" y="5070856"/>
            <a:ext cx="10561320" cy="404368"/>
          </a:xfrm>
          <a:prstGeom prst="rect">
            <a:avLst/>
          </a:prstGeom>
          <a:noFill/>
          <a:ln/>
        </p:spPr>
        <p:txBody>
          <a:bodyPr wrap="square" lIns="381" tIns="381" rIns="381" bIns="381" rtlCol="0" anchor="t">
            <a:normAutofit/>
          </a:bodyPr>
          <a:lstStyle/>
          <a:p>
            <a:pPr marL="0" indent="0">
              <a:buNone/>
            </a:pPr>
            <a:r>
              <a:rPr lang="en-US" sz="1700" dirty="0">
                <a:solidFill>
                  <a:srgbClr val="111111"/>
                </a:solidFill>
                <a:latin typeface="Calibri" pitchFamily="34" charset="0"/>
                <a:ea typeface="Calibri" pitchFamily="34" charset="-122"/>
                <a:cs typeface="Calibri" pitchFamily="34" charset="-120"/>
              </a:rPr>
              <a:t>• trebovanje materijala;</a:t>
            </a:r>
            <a:endParaRPr lang="en-US" sz="1700" dirty="0"/>
          </a:p>
        </p:txBody>
      </p:sp>
      <p:sp>
        <p:nvSpPr>
          <p:cNvPr id="13" name="Text 10"/>
          <p:cNvSpPr/>
          <p:nvPr/>
        </p:nvSpPr>
        <p:spPr>
          <a:xfrm>
            <a:off x="841248" y="5475224"/>
            <a:ext cx="10561320" cy="404368"/>
          </a:xfrm>
          <a:prstGeom prst="rect">
            <a:avLst/>
          </a:prstGeom>
          <a:noFill/>
          <a:ln/>
        </p:spPr>
        <p:txBody>
          <a:bodyPr wrap="square" lIns="381" tIns="381" rIns="381" bIns="381" rtlCol="0" anchor="t">
            <a:normAutofit/>
          </a:bodyPr>
          <a:lstStyle/>
          <a:p>
            <a:pPr marL="0" indent="0">
              <a:buNone/>
            </a:pPr>
            <a:r>
              <a:rPr lang="en-US" sz="1700" dirty="0">
                <a:solidFill>
                  <a:srgbClr val="111111"/>
                </a:solidFill>
                <a:latin typeface="Calibri" pitchFamily="34" charset="0"/>
                <a:ea typeface="Calibri" pitchFamily="34" charset="-122"/>
                <a:cs typeface="Calibri" pitchFamily="34" charset="-120"/>
              </a:rPr>
              <a:t>• povratnica, propratnica i predajnica.</a:t>
            </a:r>
            <a:endParaRPr lang="en-US" sz="17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3.4. Upravljački informacioni sistemi</a:t>
            </a:r>
            <a:endParaRPr lang="en-US" sz="2500" dirty="0"/>
          </a:p>
        </p:txBody>
      </p:sp>
      <p:sp>
        <p:nvSpPr>
          <p:cNvPr id="4" name="Text 1"/>
          <p:cNvSpPr/>
          <p:nvPr/>
        </p:nvSpPr>
        <p:spPr>
          <a:xfrm>
            <a:off x="841248" y="1234440"/>
            <a:ext cx="10561320" cy="981456"/>
          </a:xfrm>
          <a:prstGeom prst="rect">
            <a:avLst/>
          </a:prstGeom>
          <a:noFill/>
          <a:ln/>
        </p:spPr>
        <p:txBody>
          <a:bodyPr wrap="square" lIns="381" tIns="381" rIns="381" bIns="381" rtlCol="0" anchor="t">
            <a:normAutofit/>
          </a:bodyPr>
          <a:lstStyle/>
          <a:p>
            <a:pPr marL="0" indent="0">
              <a:buNone/>
            </a:pPr>
            <a:r>
              <a:rPr lang="en-US" sz="1750" dirty="0">
                <a:solidFill>
                  <a:srgbClr val="111111"/>
                </a:solidFill>
                <a:latin typeface="Calibri" pitchFamily="34" charset="0"/>
                <a:ea typeface="Calibri" pitchFamily="34" charset="-122"/>
                <a:cs typeface="Calibri" pitchFamily="34" charset="-120"/>
              </a:rPr>
              <a:t>Svi informacioni sistemi izvršavaju osnovne funkcije vezane za prikupljanje, čuvanje, obradu i distribuciju podataka. Sistemi AOP-a (automatske obrade podataka) su orijentisani prema podacima i obradi podataka i često samo doprinose ubrzanju dinamičkih procesa.</a:t>
            </a:r>
            <a:endParaRPr lang="en-US" sz="1750" dirty="0"/>
          </a:p>
        </p:txBody>
      </p:sp>
      <p:sp>
        <p:nvSpPr>
          <p:cNvPr id="5" name="Text 2"/>
          <p:cNvSpPr/>
          <p:nvPr/>
        </p:nvSpPr>
        <p:spPr>
          <a:xfrm>
            <a:off x="841248" y="2215896"/>
            <a:ext cx="10561320" cy="981456"/>
          </a:xfrm>
          <a:prstGeom prst="rect">
            <a:avLst/>
          </a:prstGeom>
          <a:noFill/>
          <a:ln/>
        </p:spPr>
        <p:txBody>
          <a:bodyPr wrap="square" lIns="381" tIns="381" rIns="381" bIns="381" rtlCol="0" anchor="t">
            <a:normAutofit/>
          </a:bodyPr>
          <a:lstStyle/>
          <a:p>
            <a:pPr marL="0" indent="0">
              <a:buNone/>
            </a:pPr>
            <a:r>
              <a:rPr lang="en-US" sz="1750" dirty="0">
                <a:solidFill>
                  <a:srgbClr val="111111"/>
                </a:solidFill>
                <a:latin typeface="Calibri" pitchFamily="34" charset="0"/>
                <a:ea typeface="Calibri" pitchFamily="34" charset="-122"/>
                <a:cs typeface="Calibri" pitchFamily="34" charset="-120"/>
              </a:rPr>
              <a:t>Kod upravljačkih informacionih sistema težište je na informacijama i njihovom korišćenju za donošenje odluka. Oni pomažu rukovodiocima i menadžerima da donose bolje odluke pri rešavanju raznih zadataka, naročito kada se poznaju činjenice od kojih odluke najviše zavise.</a:t>
            </a:r>
            <a:endParaRPr lang="en-US" sz="1750" dirty="0"/>
          </a:p>
        </p:txBody>
      </p:sp>
      <p:sp>
        <p:nvSpPr>
          <p:cNvPr id="6" name="Text 3"/>
          <p:cNvSpPr/>
          <p:nvPr/>
        </p:nvSpPr>
        <p:spPr>
          <a:xfrm>
            <a:off x="841248" y="3197352"/>
            <a:ext cx="10561320" cy="981456"/>
          </a:xfrm>
          <a:prstGeom prst="rect">
            <a:avLst/>
          </a:prstGeom>
          <a:noFill/>
          <a:ln/>
        </p:spPr>
        <p:txBody>
          <a:bodyPr wrap="square" lIns="381" tIns="381" rIns="381" bIns="381" rtlCol="0" anchor="t">
            <a:normAutofit/>
          </a:bodyPr>
          <a:lstStyle/>
          <a:p>
            <a:pPr marL="0" indent="0">
              <a:buNone/>
            </a:pPr>
            <a:r>
              <a:rPr lang="en-US" sz="1750" dirty="0">
                <a:solidFill>
                  <a:srgbClr val="111111"/>
                </a:solidFill>
                <a:latin typeface="Calibri" pitchFamily="34" charset="0"/>
                <a:ea typeface="Calibri" pitchFamily="34" charset="-122"/>
                <a:cs typeface="Calibri" pitchFamily="34" charset="-120"/>
              </a:rPr>
              <a:t>Za razliku od sistema AOP-a, koji se sastoje od posebnih rezervisanih aplikacija, upravljački informacioni sistemi obuhvataju međusobno povezane podsisteme koji čine jedinstvenu celinu.</a:t>
            </a:r>
            <a:endParaRPr lang="en-US" sz="1750" dirty="0"/>
          </a:p>
        </p:txBody>
      </p:sp>
      <p:sp>
        <p:nvSpPr>
          <p:cNvPr id="7" name="Text 4"/>
          <p:cNvSpPr/>
          <p:nvPr/>
        </p:nvSpPr>
        <p:spPr>
          <a:xfrm>
            <a:off x="841248" y="3967142"/>
            <a:ext cx="10561320" cy="981456"/>
          </a:xfrm>
          <a:prstGeom prst="rect">
            <a:avLst/>
          </a:prstGeom>
          <a:noFill/>
          <a:ln/>
        </p:spPr>
        <p:txBody>
          <a:bodyPr wrap="square" lIns="381" tIns="381" rIns="381" bIns="381" rtlCol="0" anchor="t">
            <a:normAutofit/>
          </a:bodyPr>
          <a:lstStyle/>
          <a:p>
            <a:pPr marL="0" indent="0">
              <a:buNone/>
            </a:pPr>
            <a:r>
              <a:rPr lang="en-US" sz="1750" dirty="0">
                <a:solidFill>
                  <a:srgbClr val="111111"/>
                </a:solidFill>
                <a:latin typeface="Calibri" pitchFamily="34" charset="0"/>
                <a:ea typeface="Calibri" pitchFamily="34" charset="-122"/>
                <a:cs typeface="Calibri" pitchFamily="34" charset="-120"/>
              </a:rPr>
              <a:t>Podsistemi predstavljaju prvi nivo dekompozicije informacionih sistema. Vezani su za vitalne funkcije realnog sistema i predstavljaju logički i tehnološki zaokružene celine, koje se mogu pri projektovanju i kasnije u radu odvojeno tretirati.</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3.5. Projektovanje informacionog sistema</a:t>
            </a:r>
            <a:endParaRPr lang="en-US" sz="2500" dirty="0"/>
          </a:p>
        </p:txBody>
      </p:sp>
      <p:sp>
        <p:nvSpPr>
          <p:cNvPr id="4" name="Text 1"/>
          <p:cNvSpPr/>
          <p:nvPr/>
        </p:nvSpPr>
        <p:spPr>
          <a:xfrm>
            <a:off x="841248" y="1234440"/>
            <a:ext cx="10561320" cy="957072"/>
          </a:xfrm>
          <a:prstGeom prst="rect">
            <a:avLst/>
          </a:prstGeom>
          <a:noFill/>
          <a:ln/>
        </p:spPr>
        <p:txBody>
          <a:bodyPr wrap="square" lIns="381" tIns="381" rIns="381" bIns="381" rtlCol="0" anchor="t">
            <a:normAutofit/>
          </a:bodyPr>
          <a:lstStyle/>
          <a:p>
            <a:pPr marL="0" indent="0">
              <a:buNone/>
            </a:pPr>
            <a:r>
              <a:rPr lang="en-US" sz="1700" dirty="0">
                <a:solidFill>
                  <a:srgbClr val="111111"/>
                </a:solidFill>
                <a:latin typeface="Calibri" pitchFamily="34" charset="0"/>
                <a:ea typeface="Calibri" pitchFamily="34" charset="-122"/>
                <a:cs typeface="Calibri" pitchFamily="34" charset="-120"/>
              </a:rPr>
              <a:t>Projektovanje informacionog sistema svodi se na nalaženje odgovarajućeg modela realnog sistema. Realni sistem se ne opisuje u potpunosti modelom podataka, jer model podataka prikazuje stanje u jednom trenutku i kako se ono može menjati.</a:t>
            </a:r>
            <a:endParaRPr lang="en-US" sz="1700" dirty="0"/>
          </a:p>
        </p:txBody>
      </p:sp>
      <p:sp>
        <p:nvSpPr>
          <p:cNvPr id="5" name="Text 2"/>
          <p:cNvSpPr/>
          <p:nvPr/>
        </p:nvSpPr>
        <p:spPr>
          <a:xfrm>
            <a:off x="841248" y="2191512"/>
            <a:ext cx="10561320" cy="957072"/>
          </a:xfrm>
          <a:prstGeom prst="rect">
            <a:avLst/>
          </a:prstGeom>
          <a:noFill/>
          <a:ln/>
        </p:spPr>
        <p:txBody>
          <a:bodyPr wrap="square" lIns="381" tIns="381" rIns="381" bIns="381" rtlCol="0" anchor="t">
            <a:normAutofit/>
          </a:bodyPr>
          <a:lstStyle/>
          <a:p>
            <a:pPr marL="0" indent="0">
              <a:buNone/>
            </a:pPr>
            <a:r>
              <a:rPr lang="en-US" sz="1700" dirty="0">
                <a:solidFill>
                  <a:srgbClr val="111111"/>
                </a:solidFill>
                <a:latin typeface="Calibri" pitchFamily="34" charset="0"/>
                <a:ea typeface="Calibri" pitchFamily="34" charset="-122"/>
                <a:cs typeface="Calibri" pitchFamily="34" charset="-120"/>
              </a:rPr>
              <a:t>Potrebno je opisati i procese koji menjaju stanje sistema i formiraju izlaze iz sistema na osnovu poznatih ulaza. Procesi su međusobno povezani tokovima podataka, koji predstavljaju ulaze u pojedine podsisteme i module, odnosno odgovarajuće izlaze iz podsistema i modula.</a:t>
            </a:r>
            <a:endParaRPr lang="en-US" sz="1700" dirty="0"/>
          </a:p>
        </p:txBody>
      </p:sp>
      <p:sp>
        <p:nvSpPr>
          <p:cNvPr id="6" name="Text 3"/>
          <p:cNvSpPr/>
          <p:nvPr/>
        </p:nvSpPr>
        <p:spPr>
          <a:xfrm>
            <a:off x="841248" y="3148584"/>
            <a:ext cx="10561320" cy="957072"/>
          </a:xfrm>
          <a:prstGeom prst="rect">
            <a:avLst/>
          </a:prstGeom>
          <a:noFill/>
          <a:ln/>
        </p:spPr>
        <p:txBody>
          <a:bodyPr wrap="square" lIns="381" tIns="381" rIns="381" bIns="381" rtlCol="0" anchor="t">
            <a:normAutofit/>
          </a:bodyPr>
          <a:lstStyle/>
          <a:p>
            <a:pPr marL="0" indent="0">
              <a:buNone/>
            </a:pPr>
            <a:r>
              <a:rPr lang="en-US" sz="1700" dirty="0">
                <a:solidFill>
                  <a:srgbClr val="111111"/>
                </a:solidFill>
                <a:latin typeface="Calibri" pitchFamily="34" charset="0"/>
                <a:ea typeface="Calibri" pitchFamily="34" charset="-122"/>
                <a:cs typeface="Calibri" pitchFamily="34" charset="-120"/>
              </a:rPr>
              <a:t>Pri izvršavanju procesa vrši se transformacija ulaznih podataka u izlazne, koji predstavljaju rezultat izvršene obrade. Procesi se opisuju modelom procesa. Opisivanjem procesa opisuje se funkcionisanje realnog sistema.</a:t>
            </a:r>
            <a:endParaRPr lang="en-US" sz="1700" dirty="0"/>
          </a:p>
        </p:txBody>
      </p:sp>
      <p:sp>
        <p:nvSpPr>
          <p:cNvPr id="7" name="Text 4"/>
          <p:cNvSpPr/>
          <p:nvPr/>
        </p:nvSpPr>
        <p:spPr>
          <a:xfrm>
            <a:off x="841248" y="4105656"/>
            <a:ext cx="10561320" cy="680720"/>
          </a:xfrm>
          <a:prstGeom prst="rect">
            <a:avLst/>
          </a:prstGeom>
          <a:noFill/>
          <a:ln/>
        </p:spPr>
        <p:txBody>
          <a:bodyPr wrap="square" lIns="381" tIns="381" rIns="381" bIns="381" rtlCol="0" anchor="t">
            <a:normAutofit/>
          </a:bodyPr>
          <a:lstStyle/>
          <a:p>
            <a:pPr marL="0" indent="0">
              <a:buNone/>
            </a:pPr>
            <a:r>
              <a:rPr lang="en-US" sz="1700" dirty="0">
                <a:solidFill>
                  <a:srgbClr val="111111"/>
                </a:solidFill>
                <a:latin typeface="Calibri" pitchFamily="34" charset="0"/>
                <a:ea typeface="Calibri" pitchFamily="34" charset="-122"/>
                <a:cs typeface="Calibri" pitchFamily="34" charset="-120"/>
              </a:rPr>
              <a:t>Cilj je da se uoče i opišu vitalne funkcije realnog sistema, jer svaka funkcija obuhvata jedan ili više povezanih procesa.</a:t>
            </a:r>
            <a:endParaRPr lang="en-US" sz="1700" dirty="0"/>
          </a:p>
        </p:txBody>
      </p:sp>
      <p:sp>
        <p:nvSpPr>
          <p:cNvPr id="8" name="Text 5"/>
          <p:cNvSpPr/>
          <p:nvPr/>
        </p:nvSpPr>
        <p:spPr>
          <a:xfrm>
            <a:off x="841248" y="4786376"/>
            <a:ext cx="10561320" cy="1233424"/>
          </a:xfrm>
          <a:prstGeom prst="rect">
            <a:avLst/>
          </a:prstGeom>
          <a:noFill/>
          <a:ln/>
        </p:spPr>
        <p:txBody>
          <a:bodyPr wrap="square" lIns="381" tIns="381" rIns="381" bIns="381" rtlCol="0" anchor="t">
            <a:normAutofit/>
          </a:bodyPr>
          <a:lstStyle/>
          <a:p>
            <a:pPr marL="0" indent="0">
              <a:buNone/>
            </a:pPr>
            <a:r>
              <a:rPr lang="en-US" sz="1700" dirty="0">
                <a:solidFill>
                  <a:srgbClr val="111111"/>
                </a:solidFill>
                <a:latin typeface="Calibri" pitchFamily="34" charset="0"/>
                <a:ea typeface="Calibri" pitchFamily="34" charset="-122"/>
                <a:cs typeface="Calibri" pitchFamily="34" charset="-120"/>
              </a:rPr>
              <a:t>Neophodno je uočiti da se informacioni sistem, kada se razvija za bilo kakav organizacioni sistem, vezuje za funkcije, a ne za organizaciju, jer su funkcije postojanije, a organizacija je podložna češćim promenama. Ovako se postiže to da se realizovani informacioni sistem što manje menja.</a:t>
            </a:r>
            <a:endParaRPr lang="en-US" sz="17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Metode za projektovanje modela procesa</a:t>
            </a:r>
            <a:endParaRPr lang="en-US" sz="2500" dirty="0"/>
          </a:p>
        </p:txBody>
      </p:sp>
      <p:sp>
        <p:nvSpPr>
          <p:cNvPr id="4" name="Text 1"/>
          <p:cNvSpPr/>
          <p:nvPr/>
        </p:nvSpPr>
        <p:spPr>
          <a:xfrm>
            <a:off x="841248" y="1234440"/>
            <a:ext cx="10561320" cy="42062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Za projektovanje modela procesa danas se koristi nekoliko metoda. Najčešće se koriste:</a:t>
            </a:r>
            <a:endParaRPr lang="en-US" sz="1800" dirty="0"/>
          </a:p>
        </p:txBody>
      </p:sp>
      <p:sp>
        <p:nvSpPr>
          <p:cNvPr id="5" name="Text 2"/>
          <p:cNvSpPr/>
          <p:nvPr/>
        </p:nvSpPr>
        <p:spPr>
          <a:xfrm>
            <a:off x="841248" y="1655064"/>
            <a:ext cx="10561320" cy="436880"/>
          </a:xfrm>
          <a:prstGeom prst="rect">
            <a:avLst/>
          </a:prstGeom>
          <a:noFill/>
          <a:ln/>
        </p:spPr>
        <p:txBody>
          <a:bodyPr wrap="square" lIns="381" tIns="381" rIns="381" bIns="381" rtlCol="0" anchor="t">
            <a:normAutofit/>
          </a:bodyPr>
          <a:lstStyle/>
          <a:p>
            <a:pPr marL="0" indent="0">
              <a:buNone/>
            </a:pPr>
            <a:r>
              <a:rPr lang="en-US" sz="1900" dirty="0">
                <a:solidFill>
                  <a:srgbClr val="111111"/>
                </a:solidFill>
                <a:latin typeface="Calibri" pitchFamily="34" charset="0"/>
                <a:ea typeface="Calibri" pitchFamily="34" charset="-122"/>
                <a:cs typeface="Calibri" pitchFamily="34" charset="-120"/>
              </a:rPr>
              <a:t>• SSA – metoda strukturne sistemske analize;</a:t>
            </a:r>
            <a:endParaRPr lang="en-US" sz="1900" dirty="0"/>
          </a:p>
        </p:txBody>
      </p:sp>
      <p:sp>
        <p:nvSpPr>
          <p:cNvPr id="6" name="Text 3"/>
          <p:cNvSpPr/>
          <p:nvPr/>
        </p:nvSpPr>
        <p:spPr>
          <a:xfrm>
            <a:off x="841248" y="2091944"/>
            <a:ext cx="10561320" cy="436880"/>
          </a:xfrm>
          <a:prstGeom prst="rect">
            <a:avLst/>
          </a:prstGeom>
          <a:noFill/>
          <a:ln/>
        </p:spPr>
        <p:txBody>
          <a:bodyPr wrap="square" lIns="381" tIns="381" rIns="381" bIns="381" rtlCol="0" anchor="t">
            <a:normAutofit/>
          </a:bodyPr>
          <a:lstStyle/>
          <a:p>
            <a:pPr marL="0" indent="0">
              <a:buNone/>
            </a:pPr>
            <a:r>
              <a:rPr lang="en-US" sz="1900" dirty="0">
                <a:solidFill>
                  <a:srgbClr val="111111"/>
                </a:solidFill>
                <a:latin typeface="Calibri" pitchFamily="34" charset="0"/>
                <a:ea typeface="Calibri" pitchFamily="34" charset="-122"/>
                <a:cs typeface="Calibri" pitchFamily="34" charset="-120"/>
              </a:rPr>
              <a:t>• BSP (Business System Planning) – metoda planiranja poslovnog sistema;</a:t>
            </a:r>
            <a:endParaRPr lang="en-US" sz="1900" dirty="0"/>
          </a:p>
        </p:txBody>
      </p:sp>
      <p:sp>
        <p:nvSpPr>
          <p:cNvPr id="7" name="Text 4"/>
          <p:cNvSpPr/>
          <p:nvPr/>
        </p:nvSpPr>
        <p:spPr>
          <a:xfrm>
            <a:off x="841248" y="2528824"/>
            <a:ext cx="10561320" cy="436880"/>
          </a:xfrm>
          <a:prstGeom prst="rect">
            <a:avLst/>
          </a:prstGeom>
          <a:noFill/>
          <a:ln/>
        </p:spPr>
        <p:txBody>
          <a:bodyPr wrap="square" lIns="381" tIns="381" rIns="381" bIns="381" rtlCol="0" anchor="t">
            <a:normAutofit/>
          </a:bodyPr>
          <a:lstStyle/>
          <a:p>
            <a:pPr marL="0" indent="0">
              <a:buNone/>
            </a:pPr>
            <a:r>
              <a:rPr lang="en-US" sz="1900" dirty="0">
                <a:solidFill>
                  <a:srgbClr val="111111"/>
                </a:solidFill>
                <a:latin typeface="Calibri" pitchFamily="34" charset="0"/>
                <a:ea typeface="Calibri" pitchFamily="34" charset="-122"/>
                <a:cs typeface="Calibri" pitchFamily="34" charset="-120"/>
              </a:rPr>
              <a:t>• SDM (Systems Design Method) – metoda sistemskog projektovanja.</a:t>
            </a:r>
            <a:endParaRPr lang="en-US" sz="1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500" b="1" dirty="0">
                <a:solidFill>
                  <a:srgbClr val="111111"/>
                </a:solidFill>
                <a:latin typeface="Calibri" pitchFamily="34" charset="0"/>
                <a:ea typeface="Calibri" pitchFamily="34" charset="-122"/>
                <a:cs typeface="Calibri" pitchFamily="34" charset="-120"/>
              </a:rPr>
              <a:t>3.6. SSA metodologija i dijagram toka podataka</a:t>
            </a:r>
            <a:endParaRPr lang="en-US" sz="2500" dirty="0"/>
          </a:p>
        </p:txBody>
      </p:sp>
      <p:sp>
        <p:nvSpPr>
          <p:cNvPr id="4" name="Text 1"/>
          <p:cNvSpPr/>
          <p:nvPr/>
        </p:nvSpPr>
        <p:spPr>
          <a:xfrm>
            <a:off x="841248" y="1234440"/>
            <a:ext cx="10561320" cy="1591056"/>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Svaki proces obrade inicira se nekim ulaznim tokom podataka, a obrada se specificira logički jasno i jednoznačno tako da se dobijaju jednoznačno definisani rezultati. Pri obradi koriste se podaci iz baze podataka i ulazni podaci. Kada se koristi SSA metoda, model procesa najpogodnije se prikazuje dijagramom toka podataka (DTP). Dijagramima toka podataka prikazuju se:</a:t>
            </a:r>
            <a:endParaRPr lang="en-US" sz="1800" dirty="0"/>
          </a:p>
        </p:txBody>
      </p:sp>
      <p:sp>
        <p:nvSpPr>
          <p:cNvPr id="5" name="Text 2"/>
          <p:cNvSpPr/>
          <p:nvPr/>
        </p:nvSpPr>
        <p:spPr>
          <a:xfrm>
            <a:off x="841248" y="2825496"/>
            <a:ext cx="10561320" cy="42062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 funkcije (procesi);</a:t>
            </a:r>
            <a:endParaRPr lang="en-US" sz="1800" dirty="0"/>
          </a:p>
        </p:txBody>
      </p:sp>
      <p:sp>
        <p:nvSpPr>
          <p:cNvPr id="6" name="Text 3"/>
          <p:cNvSpPr/>
          <p:nvPr/>
        </p:nvSpPr>
        <p:spPr>
          <a:xfrm>
            <a:off x="841248" y="3246120"/>
            <a:ext cx="10561320" cy="42062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 tokovi podataka;</a:t>
            </a:r>
            <a:endParaRPr lang="en-US" sz="1800" dirty="0"/>
          </a:p>
        </p:txBody>
      </p:sp>
      <p:sp>
        <p:nvSpPr>
          <p:cNvPr id="7" name="Text 4"/>
          <p:cNvSpPr/>
          <p:nvPr/>
        </p:nvSpPr>
        <p:spPr>
          <a:xfrm>
            <a:off x="841248" y="3666744"/>
            <a:ext cx="10561320" cy="42062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 izvori i odredišta podataka;</a:t>
            </a:r>
            <a:endParaRPr lang="en-US" sz="1800" dirty="0"/>
          </a:p>
        </p:txBody>
      </p:sp>
      <p:sp>
        <p:nvSpPr>
          <p:cNvPr id="8" name="Text 5"/>
          <p:cNvSpPr/>
          <p:nvPr/>
        </p:nvSpPr>
        <p:spPr>
          <a:xfrm>
            <a:off x="841248" y="4087368"/>
            <a:ext cx="10561320" cy="420624"/>
          </a:xfrm>
          <a:prstGeom prst="rect">
            <a:avLst/>
          </a:prstGeom>
          <a:noFill/>
          <a:ln/>
        </p:spPr>
        <p:txBody>
          <a:bodyPr wrap="square" lIns="381" tIns="381" rIns="381" bIns="381" rtlCol="0" anchor="t">
            <a:normAutofit/>
          </a:bodyPr>
          <a:lstStyle/>
          <a:p>
            <a:pPr marL="0" indent="0">
              <a:buNone/>
            </a:pPr>
            <a:r>
              <a:rPr lang="en-US" sz="1800" dirty="0">
                <a:solidFill>
                  <a:srgbClr val="111111"/>
                </a:solidFill>
                <a:latin typeface="Calibri" pitchFamily="34" charset="0"/>
                <a:ea typeface="Calibri" pitchFamily="34" charset="-122"/>
                <a:cs typeface="Calibri" pitchFamily="34" charset="-120"/>
              </a:rPr>
              <a:t>• skladišta podataka.</a:t>
            </a:r>
            <a:endParaRPr lang="en-US" sz="1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mnt/data/template_clean_render/slide-1.png"/>
          <p:cNvPicPr>
            <a:picLocks noChangeAspect="1"/>
          </p:cNvPicPr>
          <p:nvPr/>
        </p:nvPicPr>
        <p:blipFill>
          <a:blip r:embed="rId3"/>
          <a:stretch>
            <a:fillRect/>
          </a:stretch>
        </p:blipFill>
        <p:spPr>
          <a:xfrm>
            <a:off x="0" y="0"/>
            <a:ext cx="12191695" cy="6858000"/>
          </a:xfrm>
          <a:prstGeom prst="rect">
            <a:avLst/>
          </a:prstGeom>
        </p:spPr>
      </p:pic>
      <p:sp>
        <p:nvSpPr>
          <p:cNvPr id="3" name="Text 0"/>
          <p:cNvSpPr/>
          <p:nvPr/>
        </p:nvSpPr>
        <p:spPr>
          <a:xfrm>
            <a:off x="841248" y="384048"/>
            <a:ext cx="10561320" cy="640080"/>
          </a:xfrm>
          <a:prstGeom prst="rect">
            <a:avLst/>
          </a:prstGeom>
          <a:noFill/>
          <a:ln/>
        </p:spPr>
        <p:txBody>
          <a:bodyPr wrap="square" lIns="0" tIns="0" rIns="0" bIns="0" rtlCol="0" anchor="ctr">
            <a:normAutofit/>
          </a:bodyPr>
          <a:lstStyle/>
          <a:p>
            <a:pPr marL="0" indent="0">
              <a:buNone/>
            </a:pPr>
            <a:r>
              <a:rPr lang="en-US" sz="2400" b="1" dirty="0">
                <a:solidFill>
                  <a:srgbClr val="111111"/>
                </a:solidFill>
                <a:latin typeface="Calibri" pitchFamily="34" charset="0"/>
                <a:ea typeface="Calibri" pitchFamily="34" charset="-122"/>
                <a:cs typeface="Calibri" pitchFamily="34" charset="-120"/>
              </a:rPr>
              <a:t>Oznake u DTP</a:t>
            </a:r>
            <a:endParaRPr lang="en-US" sz="2400" dirty="0"/>
          </a:p>
        </p:txBody>
      </p:sp>
      <p:pic>
        <p:nvPicPr>
          <p:cNvPr id="4" name="Image 1" descr="/mnt/data/treca_extract/word/media/image1.png"/>
          <p:cNvPicPr>
            <a:picLocks noChangeAspect="1"/>
          </p:cNvPicPr>
          <p:nvPr/>
        </p:nvPicPr>
        <p:blipFill>
          <a:blip r:embed="rId4"/>
          <a:stretch>
            <a:fillRect/>
          </a:stretch>
        </p:blipFill>
        <p:spPr>
          <a:xfrm>
            <a:off x="3023929" y="1234440"/>
            <a:ext cx="6113661" cy="4480560"/>
          </a:xfrm>
          <a:prstGeom prst="rect">
            <a:avLst/>
          </a:prstGeom>
        </p:spPr>
      </p:pic>
      <p:sp>
        <p:nvSpPr>
          <p:cNvPr id="5" name="Text 1"/>
          <p:cNvSpPr/>
          <p:nvPr/>
        </p:nvSpPr>
        <p:spPr>
          <a:xfrm>
            <a:off x="2834640" y="5824728"/>
            <a:ext cx="6492240" cy="347472"/>
          </a:xfrm>
          <a:prstGeom prst="rect">
            <a:avLst/>
          </a:prstGeom>
          <a:noFill/>
          <a:ln/>
        </p:spPr>
        <p:txBody>
          <a:bodyPr wrap="square" lIns="381" tIns="381" rIns="381" bIns="381" rtlCol="0" anchor="t">
            <a:normAutofit/>
          </a:bodyPr>
          <a:lstStyle/>
          <a:p>
            <a:pPr marL="0" indent="0">
              <a:buNone/>
            </a:pPr>
            <a:r>
              <a:rPr lang="en-US" sz="1300" i="1" dirty="0">
                <a:solidFill>
                  <a:srgbClr val="5F6368"/>
                </a:solidFill>
                <a:latin typeface="Calibri" pitchFamily="34" charset="0"/>
                <a:ea typeface="Calibri" pitchFamily="34" charset="-122"/>
                <a:cs typeface="Calibri" pitchFamily="34" charset="-120"/>
              </a:rPr>
              <a:t>Slika 3.1. Oznake u DTP</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TotalTime>
  <Words>3901</Words>
  <Application>Microsoft Office PowerPoint</Application>
  <PresentationFormat>Widescreen</PresentationFormat>
  <Paragraphs>239</Paragraphs>
  <Slides>39</Slides>
  <Notes>38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39</vt:i4>
      </vt:variant>
    </vt:vector>
  </HeadingPairs>
  <TitlesOfParts>
    <vt:vector size="43" baseType="lpstr">
      <vt:lpstr>Arial</vt:lpstr>
      <vt:lpstr>Calibri</vt:lpstr>
      <vt:lpstr>Calibri Light</vt:lpstr>
      <vt:lpstr>Office Theme</vt:lpstr>
      <vt:lpstr>Menadžment informacioni sistemi (MIS)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Mašinski fakultet Univerziteta u Beogradu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3. Informacioni sistemi u menadžmentu</dc:title>
  <dc:subject>Menadžment informacioni sistemi - treća lekcija</dc:subject>
  <dc:creator>Mirjana Misita</dc:creator>
  <cp:lastModifiedBy>MM</cp:lastModifiedBy>
  <cp:revision>4</cp:revision>
  <dcterms:created xsi:type="dcterms:W3CDTF">2026-08-26T14:58:07Z</dcterms:created>
  <dcterms:modified xsi:type="dcterms:W3CDTF">2026-08-26T15:20:09Z</dcterms:modified>
</cp:coreProperties>
</file>