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6" r:id="rId2"/>
    <p:sldId id="405" r:id="rId3"/>
    <p:sldId id="406" r:id="rId4"/>
    <p:sldId id="407" r:id="rId5"/>
    <p:sldId id="408" r:id="rId6"/>
    <p:sldId id="409" r:id="rId7"/>
    <p:sldId id="410" r:id="rId8"/>
    <p:sldId id="411" r:id="rId9"/>
    <p:sldId id="412" r:id="rId10"/>
    <p:sldId id="413" r:id="rId11"/>
    <p:sldId id="414" r:id="rId12"/>
    <p:sldId id="415" r:id="rId13"/>
    <p:sldId id="416" r:id="rId14"/>
    <p:sldId id="273" r:id="rId15"/>
    <p:sldId id="274" r:id="rId16"/>
    <p:sldId id="275" r:id="rId17"/>
    <p:sldId id="276" r:id="rId18"/>
    <p:sldId id="277" r:id="rId19"/>
    <p:sldId id="278" r:id="rId20"/>
    <p:sldId id="279" r:id="rId21"/>
    <p:sldId id="280" r:id="rId22"/>
    <p:sldId id="281" r:id="rId23"/>
    <p:sldId id="283" r:id="rId24"/>
    <p:sldId id="284" r:id="rId25"/>
    <p:sldId id="285" r:id="rId26"/>
    <p:sldId id="417" r:id="rId27"/>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6296" autoAdjust="0"/>
  </p:normalViewPr>
  <p:slideViewPr>
    <p:cSldViewPr snapToGrid="0">
      <p:cViewPr varScale="1">
        <p:scale>
          <a:sx n="113" d="100"/>
          <a:sy n="113" d="100"/>
        </p:scale>
        <p:origin x="618" y="114"/>
      </p:cViewPr>
      <p:guideLst>
        <p:guide orient="horz" pos="2160"/>
        <p:guide pos="3840"/>
      </p:guideLst>
    </p:cSldViewPr>
  </p:slideViewPr>
  <p:outlineViewPr>
    <p:cViewPr>
      <p:scale>
        <a:sx n="33" d="100"/>
        <a:sy n="33" d="100"/>
      </p:scale>
      <p:origin x="0" y="-62154"/>
    </p:cViewPr>
  </p:outlineViewPr>
  <p:notesTextViewPr>
    <p:cViewPr>
      <p:scale>
        <a:sx n="1" d="1"/>
        <a:sy n="1" d="1"/>
      </p:scale>
      <p:origin x="0" y="0"/>
    </p:cViewPr>
  </p:notesTextViewPr>
  <p:sorterViewPr>
    <p:cViewPr>
      <p:scale>
        <a:sx n="200" d="100"/>
        <a:sy n="200" d="100"/>
      </p:scale>
      <p:origin x="0" y="-175724"/>
    </p:cViewPr>
  </p:sorterViewPr>
  <p:notesViewPr>
    <p:cSldViewPr snapToGrid="0">
      <p:cViewPr varScale="1">
        <p:scale>
          <a:sx n="50" d="100"/>
          <a:sy n="50" d="100"/>
        </p:scale>
        <p:origin x="2708"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72633-5804-4CC4-B334-49480CD1F8F9}" type="datetimeFigureOut">
              <a:rPr lang="en-US" smtClean="0"/>
              <a:pPr/>
              <a:t>26-Aug-26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47A84-8E29-4011-8E23-5BAFF1D6ABED}" type="slidenum">
              <a:rPr lang="en-US" smtClean="0"/>
              <a:pPr/>
              <a:t>‹#›</a:t>
            </a:fld>
            <a:endParaRPr lang="en-US"/>
          </a:p>
        </p:txBody>
      </p:sp>
    </p:spTree>
    <p:extLst>
      <p:ext uri="{BB962C8B-B14F-4D97-AF65-F5344CB8AC3E}">
        <p14:creationId xmlns:p14="http://schemas.microsoft.com/office/powerpoint/2010/main" val="517855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3583666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118797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1609323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3395881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1587474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Date Placeholder 2"/>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233003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117058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4039530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2850987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231897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9BBD7E1A-EBE2-49BE-BEA5-E10F7078A60F}" type="slidenum">
              <a:rPr lang="sr-Latn-RS" smtClean="0"/>
              <a:pPr/>
              <a:t>‹#›</a:t>
            </a:fld>
            <a:endParaRPr lang="sr-Latn-RS"/>
          </a:p>
        </p:txBody>
      </p:sp>
    </p:spTree>
    <p:extLst>
      <p:ext uri="{BB962C8B-B14F-4D97-AF65-F5344CB8AC3E}">
        <p14:creationId xmlns:p14="http://schemas.microsoft.com/office/powerpoint/2010/main" val="47764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88A21A-4E29-40A0-9B23-D9AD2091FC26}" type="datetimeFigureOut">
              <a:rPr lang="sr-Latn-RS" smtClean="0"/>
              <a:pPr/>
              <a:t>26.8.2026.</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BD7E1A-EBE2-49BE-BEA5-E10F7078A60F}" type="slidenum">
              <a:rPr lang="sr-Latn-RS" smtClean="0"/>
              <a:pPr/>
              <a:t>‹#›</a:t>
            </a:fld>
            <a:endParaRPr lang="sr-Latn-RS"/>
          </a:p>
        </p:txBody>
      </p:sp>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l="81212" b="85185"/>
          <a:stretch/>
        </p:blipFill>
        <p:spPr>
          <a:xfrm>
            <a:off x="10474036" y="0"/>
            <a:ext cx="1717964" cy="1016000"/>
          </a:xfrm>
          <a:prstGeom prst="rect">
            <a:avLst/>
          </a:prstGeom>
        </p:spPr>
      </p:pic>
      <p:pic>
        <p:nvPicPr>
          <p:cNvPr id="8" name="Picture 7"/>
          <p:cNvPicPr>
            <a:picLocks noChangeAspect="1"/>
          </p:cNvPicPr>
          <p:nvPr/>
        </p:nvPicPr>
        <p:blipFill rotWithShape="1">
          <a:blip r:embed="rId13" cstate="print">
            <a:extLst>
              <a:ext uri="{28A0092B-C50C-407E-A947-70E740481C1C}">
                <a14:useLocalDpi xmlns:a14="http://schemas.microsoft.com/office/drawing/2010/main" val="0"/>
              </a:ext>
            </a:extLst>
          </a:blip>
          <a:srcRect r="55960"/>
          <a:stretch/>
        </p:blipFill>
        <p:spPr>
          <a:xfrm>
            <a:off x="0" y="0"/>
            <a:ext cx="4027055" cy="6858000"/>
          </a:xfrm>
          <a:prstGeom prst="rect">
            <a:avLst/>
          </a:prstGeom>
        </p:spPr>
      </p:pic>
    </p:spTree>
    <p:extLst>
      <p:ext uri="{BB962C8B-B14F-4D97-AF65-F5344CB8AC3E}">
        <p14:creationId xmlns:p14="http://schemas.microsoft.com/office/powerpoint/2010/main" val="2833878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latin typeface="Calibri Light" panose="020F0302020204030204" pitchFamily="34" charset="0"/>
                <a:ea typeface="Calibri Light" panose="020F0302020204030204" pitchFamily="34" charset="0"/>
                <a:cs typeface="Calibri Light" panose="020F0302020204030204" pitchFamily="34" charset="0"/>
              </a:rPr>
              <a:t>Menadžment informacioni sistemi (MIS)</a:t>
            </a:r>
          </a:p>
        </p:txBody>
      </p:sp>
      <p:sp>
        <p:nvSpPr>
          <p:cNvPr id="3" name="Subtitle 2"/>
          <p:cNvSpPr>
            <a:spLocks noGrp="1"/>
          </p:cNvSpPr>
          <p:nvPr>
            <p:ph type="subTitle" idx="1"/>
          </p:nvPr>
        </p:nvSpPr>
        <p:spPr/>
        <p:txBody>
          <a:bodyPr/>
          <a:lstStyle/>
          <a:p>
            <a:r>
              <a:rPr lang="en-US"/>
              <a:t>Prof. dr Mirjana Misita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05895-73CA-4CC0-9BFA-0D822CC86CEF}"/>
              </a:ext>
            </a:extLst>
          </p:cNvPr>
          <p:cNvSpPr>
            <a:spLocks noGrp="1"/>
          </p:cNvSpPr>
          <p:nvPr>
            <p:ph type="title"/>
          </p:nvPr>
        </p:nvSpPr>
        <p:spPr>
          <a:xfrm>
            <a:off x="838200" y="606425"/>
            <a:ext cx="10515600" cy="1325563"/>
          </a:xfrm>
        </p:spPr>
        <p:txBody>
          <a:bodyPr>
            <a:normAutofit/>
          </a:bodyPr>
          <a:lstStyle/>
          <a:p>
            <a:r>
              <a:rPr lang="en-US" b="1">
                <a:latin typeface="+mj-lt"/>
              </a:rPr>
              <a:t>2. Metode za rešavanje problema</a:t>
            </a:r>
            <a:endParaRPr lang="en-US" sz="3200" b="1">
              <a:latin typeface="+mj-lt"/>
            </a:endParaRPr>
          </a:p>
        </p:txBody>
      </p:sp>
      <p:sp>
        <p:nvSpPr>
          <p:cNvPr id="3" name="Content Placeholder 2">
            <a:extLst>
              <a:ext uri="{FF2B5EF4-FFF2-40B4-BE49-F238E27FC236}">
                <a16:creationId xmlns:a16="http://schemas.microsoft.com/office/drawing/2014/main" id="{EC0D5256-17B7-472A-B52B-8A2FA394161A}"/>
              </a:ext>
            </a:extLst>
          </p:cNvPr>
          <p:cNvSpPr>
            <a:spLocks noGrp="1"/>
          </p:cNvSpPr>
          <p:nvPr>
            <p:ph idx="1"/>
          </p:nvPr>
        </p:nvSpPr>
        <p:spPr>
          <a:xfrm>
            <a:off x="838200" y="1825625"/>
            <a:ext cx="10515600" cy="4950560"/>
          </a:xfrm>
        </p:spPr>
        <p:txBody>
          <a:bodyPr>
            <a:noAutofit/>
          </a:bodyPr>
          <a:lstStyle/>
          <a:p>
            <a:r>
              <a:rPr lang="en-US"/>
              <a:t>U opštem slučaju, do rešenja upravljačkih problema može da se dođe pomoću kvalitativnih – nenumeričkih i numeričkih metoda. Numeričke metode pretpostavljaju razvoj matematičkih modela upravljačkih procesa. Rešenje dobijeno matematičkim modeliranjem, iako ne u potpunosti, manje je opterećeno subjektivnim stavovima eksperata.</a:t>
            </a:r>
          </a:p>
          <a:p>
            <a:r>
              <a:rPr lang="en-US"/>
              <a:t>Kolli i dr. (1992) prema broju kriterijuma optimalnosti u smislu kojih se traži optimalno rešenje klasifikuju metode odlučivanja u dve osnovne grupe: jednokriterijumske metode i višekriterijumske metode.</a:t>
            </a:r>
          </a:p>
          <a:p>
            <a:endParaRPr lang="en-US"/>
          </a:p>
        </p:txBody>
      </p:sp>
    </p:spTree>
    <p:extLst>
      <p:ext uri="{BB962C8B-B14F-4D97-AF65-F5344CB8AC3E}">
        <p14:creationId xmlns:p14="http://schemas.microsoft.com/office/powerpoint/2010/main" val="3531300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E8A1B-D7BE-4D1A-A3C6-4ED8B9E5BFC5}"/>
              </a:ext>
            </a:extLst>
          </p:cNvPr>
          <p:cNvSpPr>
            <a:spLocks noGrp="1"/>
          </p:cNvSpPr>
          <p:nvPr>
            <p:ph type="title"/>
          </p:nvPr>
        </p:nvSpPr>
        <p:spPr/>
        <p:txBody>
          <a:bodyPr/>
          <a:lstStyle/>
          <a:p>
            <a:r>
              <a:rPr lang="en-US" b="1">
                <a:latin typeface="+mj-lt"/>
              </a:rPr>
              <a:t>2.1. Jednokriterijumske metode optimizacije</a:t>
            </a:r>
            <a:endParaRPr lang="en-US">
              <a:latin typeface="+mj-lt"/>
            </a:endParaRPr>
          </a:p>
        </p:txBody>
      </p:sp>
      <p:sp>
        <p:nvSpPr>
          <p:cNvPr id="3" name="Content Placeholder 2">
            <a:extLst>
              <a:ext uri="{FF2B5EF4-FFF2-40B4-BE49-F238E27FC236}">
                <a16:creationId xmlns:a16="http://schemas.microsoft.com/office/drawing/2014/main" id="{DF280245-8444-457E-B722-C60B58AF4C1F}"/>
              </a:ext>
            </a:extLst>
          </p:cNvPr>
          <p:cNvSpPr>
            <a:spLocks noGrp="1"/>
          </p:cNvSpPr>
          <p:nvPr>
            <p:ph idx="1"/>
          </p:nvPr>
        </p:nvSpPr>
        <p:spPr/>
        <p:txBody>
          <a:bodyPr/>
          <a:lstStyle/>
          <a:p>
            <a:pPr algn="just"/>
            <a:r>
              <a:rPr lang="en-US"/>
              <a:t>Karakterišu se kriterijumom optimalnosti i skupom ograničenja. Najčešće se kriterijum optimalnosti opisuje analitičkom funkcijom koja je neprekidna i diferencijabilna na celoj oblasti definisanosti. </a:t>
            </a:r>
          </a:p>
          <a:p>
            <a:pPr algn="just"/>
            <a:r>
              <a:rPr lang="en-US"/>
              <a:t>Optimalno rešenje se nalazi iz uslova ekstrema (minimuma ili maksimuma) kriterijuma optimalnosti. </a:t>
            </a:r>
          </a:p>
          <a:p>
            <a:pPr algn="just"/>
            <a:r>
              <a:rPr lang="en-US"/>
              <a:t>Međutim, razvijeni su i mnogobrojni postupci pomoću kojih se korak po korak dolazi do optimalnog rešenja (npr. simpleks metoda kod linearnog programiranja).</a:t>
            </a:r>
          </a:p>
          <a:p>
            <a:endParaRPr lang="en-US"/>
          </a:p>
        </p:txBody>
      </p:sp>
    </p:spTree>
    <p:extLst>
      <p:ext uri="{BB962C8B-B14F-4D97-AF65-F5344CB8AC3E}">
        <p14:creationId xmlns:p14="http://schemas.microsoft.com/office/powerpoint/2010/main" val="2008166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B6F4-7CF2-4134-8277-AD559F190B34}"/>
              </a:ext>
            </a:extLst>
          </p:cNvPr>
          <p:cNvSpPr>
            <a:spLocks noGrp="1"/>
          </p:cNvSpPr>
          <p:nvPr>
            <p:ph type="title"/>
          </p:nvPr>
        </p:nvSpPr>
        <p:spPr/>
        <p:txBody>
          <a:bodyPr/>
          <a:lstStyle/>
          <a:p>
            <a:r>
              <a:rPr lang="en-US" b="1">
                <a:latin typeface="+mj-lt"/>
              </a:rPr>
              <a:t>2.2. Višekriterijumska optimizacija</a:t>
            </a:r>
            <a:endParaRPr lang="en-US">
              <a:latin typeface="+mj-lt"/>
            </a:endParaRPr>
          </a:p>
        </p:txBody>
      </p:sp>
      <p:sp>
        <p:nvSpPr>
          <p:cNvPr id="3" name="Content Placeholder 2">
            <a:extLst>
              <a:ext uri="{FF2B5EF4-FFF2-40B4-BE49-F238E27FC236}">
                <a16:creationId xmlns:a16="http://schemas.microsoft.com/office/drawing/2014/main" id="{79B1CC3D-30BB-44B6-B5CA-1F9DEFE4556F}"/>
              </a:ext>
            </a:extLst>
          </p:cNvPr>
          <p:cNvSpPr>
            <a:spLocks noGrp="1"/>
          </p:cNvSpPr>
          <p:nvPr>
            <p:ph idx="1"/>
          </p:nvPr>
        </p:nvSpPr>
        <p:spPr/>
        <p:txBody>
          <a:bodyPr>
            <a:normAutofit/>
          </a:bodyPr>
          <a:lstStyle/>
          <a:p>
            <a:pPr marL="0" indent="0">
              <a:buNone/>
            </a:pPr>
            <a:r>
              <a:rPr lang="en-US"/>
              <a:t>Rešenje gotovo svakog problema koji egzistira u preduzeću zavisi od više kriterijuma optimalnosti. Stoga, ovi problemi mogu da se postave kao zadaci višekriterijumske optimizacije koji su u literaturi označeni kao MCDM (Multi Criteria Decision Making) problemi. Problemi MCDM se međusobno vrlo razlikuju. Generalno, ovi problemi se klasifikuju u dve grupe:</a:t>
            </a:r>
          </a:p>
          <a:p>
            <a:pPr lvl="0"/>
            <a:r>
              <a:rPr lang="en-US"/>
              <a:t>Višeatributivno donošenje odluka – MADM (Multi Attribute Decision Making),</a:t>
            </a:r>
          </a:p>
          <a:p>
            <a:pPr lvl="0"/>
            <a:r>
              <a:rPr lang="en-US"/>
              <a:t>Višeciljno donošenje odluka – MODM (Multi Objective Decision Making).</a:t>
            </a:r>
          </a:p>
          <a:p>
            <a:endParaRPr lang="en-US"/>
          </a:p>
        </p:txBody>
      </p:sp>
    </p:spTree>
    <p:extLst>
      <p:ext uri="{BB962C8B-B14F-4D97-AF65-F5344CB8AC3E}">
        <p14:creationId xmlns:p14="http://schemas.microsoft.com/office/powerpoint/2010/main" val="130112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D9C27-D8BC-493D-9F85-B5FF61C354E9}"/>
              </a:ext>
            </a:extLst>
          </p:cNvPr>
          <p:cNvSpPr>
            <a:spLocks noGrp="1"/>
          </p:cNvSpPr>
          <p:nvPr>
            <p:ph idx="1"/>
          </p:nvPr>
        </p:nvSpPr>
        <p:spPr/>
        <p:txBody>
          <a:bodyPr>
            <a:normAutofit fontScale="92500" lnSpcReduction="20000"/>
          </a:bodyPr>
          <a:lstStyle/>
          <a:p>
            <a:pPr algn="just"/>
            <a:r>
              <a:rPr lang="en-US"/>
              <a:t>Navedena klasifikacija MCDM problema napravljena je sa aspekta načina rešavanja problema. Osnovna razlika između MADM i MODM problema definiše se na sledeći način: MADM problemi su postavljeni kao problemi izbora najbolje alternative iz skupa raspoloživih alternativa, a MODM problemi su problemi planiranja.</a:t>
            </a:r>
          </a:p>
          <a:p>
            <a:pPr algn="just"/>
            <a:r>
              <a:rPr lang="en-US"/>
              <a:t>Osnovna karakteristika MADM problema jeste u sledećem: ovi problemi su problemi izbora i rangiranja alternativa, u smislu više atributa, koje pripadaju limitiranom skupu alternativa. Vrednosti atributa su determinističke ili opisane lingvističkim iskazima.</a:t>
            </a:r>
          </a:p>
          <a:p>
            <a:pPr algn="just"/>
            <a:r>
              <a:rPr lang="en-US"/>
              <a:t>Opšte karakteristike MODM problema su: (1) unapred se definiše skup ciljeva koji su kvantifikovani, (2) postoji unapred definisan skup ograničenja, (3) postoji proces dobijanja i razmene informacija između postavljenih kvantifikovanih i/ili nekvantifikovanih ciljeva.</a:t>
            </a:r>
          </a:p>
          <a:p>
            <a:endParaRPr lang="en-US" b="1"/>
          </a:p>
        </p:txBody>
      </p:sp>
    </p:spTree>
    <p:extLst>
      <p:ext uri="{BB962C8B-B14F-4D97-AF65-F5344CB8AC3E}">
        <p14:creationId xmlns:p14="http://schemas.microsoft.com/office/powerpoint/2010/main" val="102014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43EF6-611E-4CD1-AA24-4356D090A15E}"/>
              </a:ext>
            </a:extLst>
          </p:cNvPr>
          <p:cNvSpPr>
            <a:spLocks noGrp="1"/>
          </p:cNvSpPr>
          <p:nvPr>
            <p:ph type="title"/>
          </p:nvPr>
        </p:nvSpPr>
        <p:spPr/>
        <p:txBody>
          <a:bodyPr/>
          <a:lstStyle/>
          <a:p>
            <a:r>
              <a:rPr lang="en-US" b="1">
                <a:latin typeface="+mj-lt"/>
              </a:rPr>
              <a:t>2.3. Deterministički i nedeterministički modeli</a:t>
            </a:r>
            <a:endParaRPr lang="en-US">
              <a:latin typeface="+mj-lt"/>
            </a:endParaRPr>
          </a:p>
        </p:txBody>
      </p:sp>
      <p:sp>
        <p:nvSpPr>
          <p:cNvPr id="3" name="Content Placeholder 2">
            <a:extLst>
              <a:ext uri="{FF2B5EF4-FFF2-40B4-BE49-F238E27FC236}">
                <a16:creationId xmlns:a16="http://schemas.microsoft.com/office/drawing/2014/main" id="{6569BB3C-FA81-4E00-A7F2-45A6278D74A0}"/>
              </a:ext>
            </a:extLst>
          </p:cNvPr>
          <p:cNvSpPr>
            <a:spLocks noGrp="1"/>
          </p:cNvSpPr>
          <p:nvPr>
            <p:ph idx="1"/>
          </p:nvPr>
        </p:nvSpPr>
        <p:spPr/>
        <p:txBody>
          <a:bodyPr>
            <a:normAutofit fontScale="92500" lnSpcReduction="20000"/>
          </a:bodyPr>
          <a:lstStyle/>
          <a:p>
            <a:pPr algn="just"/>
            <a:r>
              <a:rPr lang="en-US"/>
              <a:t>Navedene dve grupe MCDM probelma se dalje diferenciraju na dve podgrupe. Kriterijum diferenciranja je način opisivanja vrednosti promenljivih koje egzistiraju u modelu. Ove podgrupe su: deterministički modeli i nedeterministički modeli.</a:t>
            </a:r>
          </a:p>
          <a:p>
            <a:pPr algn="just"/>
            <a:r>
              <a:rPr lang="en-US"/>
              <a:t>U determinističkom pristupu, vrednosti promenljivih su precizno određene. Rešenje realnih problema prate različiti izvori i tipovi neizvesnosti. Razvoj nekih oblasti matematike, kao što su teorija verovatnoće, teorija fazi skupova i teorija grubih skupova, omogućio je da se vrednosti neizvesnosti opisuju neizvesnim brojevima. U stohastičkoj teoriji, svaka neizvesnost, tj. slučajnost, opisuje se putem neizvesnog broja koji je modeliran slučajnom promenljivom. Razvoj teorije fazi skupova omogućio je da se neizvesnosti i nepreciznosti usled nedostatka dobre evidencije eliminišu. Pristup teorije grubih skupova ne zahteva dodatne informacije kao što je verovatnoća u statistici ili stepen raspodele mogućnosti u teoriji fazi skupova.</a:t>
            </a:r>
          </a:p>
          <a:p>
            <a:endParaRPr lang="en-US"/>
          </a:p>
        </p:txBody>
      </p:sp>
    </p:spTree>
    <p:extLst>
      <p:ext uri="{BB962C8B-B14F-4D97-AF65-F5344CB8AC3E}">
        <p14:creationId xmlns:p14="http://schemas.microsoft.com/office/powerpoint/2010/main" val="860271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58BE0-D25F-4029-8224-C841B39B150F}"/>
              </a:ext>
            </a:extLst>
          </p:cNvPr>
          <p:cNvSpPr>
            <a:spLocks noGrp="1"/>
          </p:cNvSpPr>
          <p:nvPr>
            <p:ph type="title"/>
          </p:nvPr>
        </p:nvSpPr>
        <p:spPr/>
        <p:txBody>
          <a:bodyPr/>
          <a:lstStyle/>
          <a:p>
            <a:r>
              <a:rPr lang="en-US" b="1">
                <a:latin typeface="+mj-lt"/>
              </a:rPr>
              <a:t>2.4. Primeri metoda odlučivanja</a:t>
            </a:r>
            <a:endParaRPr lang="en-US">
              <a:latin typeface="+mj-lt"/>
            </a:endParaRPr>
          </a:p>
        </p:txBody>
      </p:sp>
      <p:sp>
        <p:nvSpPr>
          <p:cNvPr id="3" name="Content Placeholder 2">
            <a:extLst>
              <a:ext uri="{FF2B5EF4-FFF2-40B4-BE49-F238E27FC236}">
                <a16:creationId xmlns:a16="http://schemas.microsoft.com/office/drawing/2014/main" id="{84FE6A8E-556C-4035-9F26-1E6A05C2E580}"/>
              </a:ext>
            </a:extLst>
          </p:cNvPr>
          <p:cNvSpPr>
            <a:spLocks noGrp="1"/>
          </p:cNvSpPr>
          <p:nvPr>
            <p:ph idx="1"/>
          </p:nvPr>
        </p:nvSpPr>
        <p:spPr/>
        <p:txBody>
          <a:bodyPr>
            <a:normAutofit fontScale="92500" lnSpcReduction="20000"/>
          </a:bodyPr>
          <a:lstStyle/>
          <a:p>
            <a:r>
              <a:rPr lang="en-US"/>
              <a:t>U literaturi postoji veliki i raznolik broj razvijenih metoda odlučivanja:</a:t>
            </a:r>
          </a:p>
          <a:p>
            <a:pPr lvl="0"/>
            <a:r>
              <a:rPr lang="en-US"/>
              <a:t>Jednokriterijumske determinističke metode su tehnike za diskontovanje toka novca.</a:t>
            </a:r>
          </a:p>
          <a:p>
            <a:pPr lvl="0"/>
            <a:r>
              <a:rPr lang="en-US"/>
              <a:t>Jednokriterijumske metode sa nedeterminističkim pristupom tretiranja promenljivih su: drvo odlučivanja, Monte Karlo simulacija i dr.</a:t>
            </a:r>
          </a:p>
          <a:p>
            <a:pPr lvl="0"/>
            <a:r>
              <a:rPr lang="en-US"/>
              <a:t>Višekriterijumske metode u kojima se koriste podaci sa determinističkim vrednostima su: analitički hijerarhijski proces – AHP (Analytic Hierarchy Process), ciljno programiranje, sistemi za podršku odlučivanju – DSS (Decision Support System), dinamičko programiranje, metode rangiranja (ELECTRE, PROMETHEE...).</a:t>
            </a:r>
          </a:p>
          <a:p>
            <a:pPr lvl="0"/>
            <a:r>
              <a:rPr lang="en-US"/>
              <a:t>Višekriterijumski nedeterministički pristup sadrži: fazi lingvističke metode, ekspertne sisteme – ES (Expert Systems), modele korisnosti, modele teorije igara i dr.</a:t>
            </a:r>
          </a:p>
          <a:p>
            <a:endParaRPr lang="en-US"/>
          </a:p>
        </p:txBody>
      </p:sp>
    </p:spTree>
    <p:extLst>
      <p:ext uri="{BB962C8B-B14F-4D97-AF65-F5344CB8AC3E}">
        <p14:creationId xmlns:p14="http://schemas.microsoft.com/office/powerpoint/2010/main" val="1581182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37E3-8418-4E05-A25E-99ACAF7BBAB1}"/>
              </a:ext>
            </a:extLst>
          </p:cNvPr>
          <p:cNvSpPr>
            <a:spLocks noGrp="1"/>
          </p:cNvSpPr>
          <p:nvPr>
            <p:ph type="title"/>
          </p:nvPr>
        </p:nvSpPr>
        <p:spPr/>
        <p:txBody>
          <a:bodyPr/>
          <a:lstStyle/>
          <a:p>
            <a:r>
              <a:rPr lang="en-US" b="1">
                <a:latin typeface="+mj-lt"/>
              </a:rPr>
              <a:t>2.5. AHP – Analitički hijerarhijski proces</a:t>
            </a:r>
            <a:endParaRPr lang="en-US">
              <a:latin typeface="+mj-lt"/>
            </a:endParaRPr>
          </a:p>
        </p:txBody>
      </p:sp>
      <p:sp>
        <p:nvSpPr>
          <p:cNvPr id="3" name="Content Placeholder 2">
            <a:extLst>
              <a:ext uri="{FF2B5EF4-FFF2-40B4-BE49-F238E27FC236}">
                <a16:creationId xmlns:a16="http://schemas.microsoft.com/office/drawing/2014/main" id="{A24ABAD5-8150-47FC-9451-8562902A1A01}"/>
              </a:ext>
            </a:extLst>
          </p:cNvPr>
          <p:cNvSpPr>
            <a:spLocks noGrp="1"/>
          </p:cNvSpPr>
          <p:nvPr>
            <p:ph idx="1"/>
          </p:nvPr>
        </p:nvSpPr>
        <p:spPr/>
        <p:txBody>
          <a:bodyPr>
            <a:normAutofit lnSpcReduction="10000"/>
          </a:bodyPr>
          <a:lstStyle/>
          <a:p>
            <a:pPr algn="just"/>
            <a:r>
              <a:rPr lang="en-US"/>
              <a:t>Analitički hijerarhijski proces (AHP), koji je razvio Tomas Saaty početkom ‘70 godina, predstavlja alat u analizi odlučivanja, kreiran u cilju pružanja pomoći donosiocima odluke u rešavanju kompleksnih problema odlučivanja u kojima učestvuje veći broj alternativa, veći broj kriterijuma i u višestrukim vremenskim periodima. Proces rešavanja problema odlučivanja je često izuzetno kompleksan zbog prisustva, po pravilu, konkurentnih i konfliktnih ciljeva među raspoloživim kriterijumima ili alternativama. Kako je i sam autor naglasio: „Praksa odlučivanja se najčešće bavi ponderisanim alternativama, koje sve zadovoljavaju skup željenih ciljeva. Problem je izabrati alternativu koja će na najbolji način zadovoljiti celokupni skup ciljeva".</a:t>
            </a:r>
          </a:p>
          <a:p>
            <a:endParaRPr lang="en-US"/>
          </a:p>
        </p:txBody>
      </p:sp>
    </p:spTree>
    <p:extLst>
      <p:ext uri="{BB962C8B-B14F-4D97-AF65-F5344CB8AC3E}">
        <p14:creationId xmlns:p14="http://schemas.microsoft.com/office/powerpoint/2010/main" val="392958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35680-4F57-430C-B95B-5704D6A4EE2B}"/>
              </a:ext>
            </a:extLst>
          </p:cNvPr>
          <p:cNvSpPr>
            <a:spLocks noGrp="1"/>
          </p:cNvSpPr>
          <p:nvPr>
            <p:ph type="title"/>
          </p:nvPr>
        </p:nvSpPr>
        <p:spPr/>
        <p:txBody>
          <a:bodyPr/>
          <a:lstStyle/>
          <a:p>
            <a:r>
              <a:rPr lang="en-US" b="1" i="1">
                <a:latin typeface="+mj-lt"/>
              </a:rPr>
              <a:t>2.5.1. Aksiome AHP metode </a:t>
            </a:r>
            <a:endParaRPr lang="en-US">
              <a:latin typeface="+mj-lt"/>
            </a:endParaRPr>
          </a:p>
        </p:txBody>
      </p:sp>
      <p:sp>
        <p:nvSpPr>
          <p:cNvPr id="3" name="Content Placeholder 2">
            <a:extLst>
              <a:ext uri="{FF2B5EF4-FFF2-40B4-BE49-F238E27FC236}">
                <a16:creationId xmlns:a16="http://schemas.microsoft.com/office/drawing/2014/main" id="{01F615D2-3776-417B-B83D-DE80C4F55F33}"/>
              </a:ext>
            </a:extLst>
          </p:cNvPr>
          <p:cNvSpPr>
            <a:spLocks noGrp="1"/>
          </p:cNvSpPr>
          <p:nvPr>
            <p:ph idx="1"/>
          </p:nvPr>
        </p:nvSpPr>
        <p:spPr/>
        <p:txBody>
          <a:bodyPr>
            <a:normAutofit fontScale="92500" lnSpcReduction="10000"/>
          </a:bodyPr>
          <a:lstStyle/>
          <a:p>
            <a:pPr marL="0" indent="0">
              <a:buNone/>
            </a:pPr>
            <a:r>
              <a:rPr lang="en-US"/>
              <a:t>Osnovne aksiome AHP metode su (Vargas, 1990):</a:t>
            </a:r>
          </a:p>
          <a:p>
            <a:pPr lvl="0"/>
            <a:r>
              <a:rPr lang="en-US"/>
              <a:t>Aksioma 1. Neka su date dve alternative i/ili kriterijumi optimalnosti. Donosilac odluke može da uporedi njihove vrednosti tako da su one recipročne.</a:t>
            </a:r>
          </a:p>
          <a:p>
            <a:pPr lvl="0"/>
            <a:r>
              <a:rPr lang="en-US"/>
              <a:t>Aksioma 2. Kada se porede vrednosti dve alternative ili kriterijuma optimalnosti, donosilac odluke nikada ne procenjuje da li je jedna alternativa ili kriterijum optimalnosti beskonačno bolji od druge alternative (kriterijuma optimalnosti).</a:t>
            </a:r>
          </a:p>
          <a:p>
            <a:pPr lvl="0"/>
            <a:r>
              <a:rPr lang="en-US"/>
              <a:t>Aksioma 3. Problem odlučivanja može da se definiše kao hijerarhijski.</a:t>
            </a:r>
          </a:p>
          <a:p>
            <a:pPr lvl="0"/>
            <a:r>
              <a:rPr lang="en-US"/>
              <a:t>Aksioma 4. Kada se problem odlučivanja definiše, sledeći korak je dodeljivanje prioriteta, odnosno važnosti kriterijuma optimalnosti.</a:t>
            </a:r>
          </a:p>
          <a:p>
            <a:endParaRPr lang="en-US"/>
          </a:p>
        </p:txBody>
      </p:sp>
    </p:spTree>
    <p:extLst>
      <p:ext uri="{BB962C8B-B14F-4D97-AF65-F5344CB8AC3E}">
        <p14:creationId xmlns:p14="http://schemas.microsoft.com/office/powerpoint/2010/main" val="389173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085BD-2BF5-429B-825D-DB652FFDF561}"/>
              </a:ext>
            </a:extLst>
          </p:cNvPr>
          <p:cNvSpPr>
            <a:spLocks noGrp="1"/>
          </p:cNvSpPr>
          <p:nvPr>
            <p:ph type="title"/>
          </p:nvPr>
        </p:nvSpPr>
        <p:spPr/>
        <p:txBody>
          <a:bodyPr>
            <a:normAutofit/>
          </a:bodyPr>
          <a:lstStyle/>
          <a:p>
            <a:r>
              <a:rPr lang="en-US" b="1" i="1">
                <a:latin typeface="+mj-lt"/>
              </a:rPr>
              <a:t>2.5.2. Faze analitičkog hijerarhijskog modeliranja</a:t>
            </a:r>
            <a:endParaRPr lang="en-US">
              <a:latin typeface="+mj-lt"/>
            </a:endParaRPr>
          </a:p>
        </p:txBody>
      </p:sp>
      <p:sp>
        <p:nvSpPr>
          <p:cNvPr id="3" name="Content Placeholder 2">
            <a:extLst>
              <a:ext uri="{FF2B5EF4-FFF2-40B4-BE49-F238E27FC236}">
                <a16:creationId xmlns:a16="http://schemas.microsoft.com/office/drawing/2014/main" id="{85FD4E04-59D7-4A16-BF58-45BAC0D68A46}"/>
              </a:ext>
            </a:extLst>
          </p:cNvPr>
          <p:cNvSpPr>
            <a:spLocks noGrp="1"/>
          </p:cNvSpPr>
          <p:nvPr>
            <p:ph idx="1"/>
          </p:nvPr>
        </p:nvSpPr>
        <p:spPr/>
        <p:txBody>
          <a:bodyPr>
            <a:normAutofit fontScale="85000" lnSpcReduction="20000"/>
          </a:bodyPr>
          <a:lstStyle/>
          <a:p>
            <a:pPr marL="0" lvl="0" indent="0">
              <a:buNone/>
            </a:pPr>
            <a:r>
              <a:rPr lang="en-US"/>
              <a:t>Faze u AHP metodi su:</a:t>
            </a:r>
          </a:p>
          <a:p>
            <a:pPr lvl="0"/>
            <a:r>
              <a:rPr lang="en-US"/>
              <a:t>Strukturiranje problema</a:t>
            </a:r>
          </a:p>
          <a:p>
            <a:pPr lvl="0"/>
            <a:r>
              <a:rPr lang="en-US"/>
              <a:t>Prikupljanje podataka</a:t>
            </a:r>
          </a:p>
          <a:p>
            <a:pPr lvl="0"/>
            <a:r>
              <a:rPr lang="en-US"/>
              <a:t>Ocenjivanje relativnih težina</a:t>
            </a:r>
          </a:p>
          <a:p>
            <a:pPr lvl="0"/>
            <a:r>
              <a:rPr lang="en-US"/>
              <a:t>Određivanje rešenja problema</a:t>
            </a:r>
          </a:p>
          <a:p>
            <a:pPr marL="0" indent="0">
              <a:buNone/>
            </a:pPr>
            <a:endParaRPr lang="en-US"/>
          </a:p>
          <a:p>
            <a:pPr marL="0" indent="0" algn="just">
              <a:buNone/>
            </a:pPr>
            <a:r>
              <a:rPr lang="en-US"/>
              <a:t>Prva faza sastoji se od dekomponovanja bilo kog kompleksnog problema odlučivanja u seriju hijerarhija, gde svaki nivo predstavlja manji broj upravljivih atributa. Oni se potom dekomponuju u drugi skup elemenata koji odgovara sledećem nivou, itd. Ovakvo hijerarhijsko strukturiranje predstavlja efikasan način suočavanja sa kompleksnošću realnih problema i identifikovanja značajnih atributa u cilju dostizanja sveukupnog cilja problema.</a:t>
            </a:r>
          </a:p>
          <a:p>
            <a:endParaRPr lang="en-US"/>
          </a:p>
        </p:txBody>
      </p:sp>
      <p:pic>
        <p:nvPicPr>
          <p:cNvPr id="4" name="Picture 3">
            <a:extLst>
              <a:ext uri="{FF2B5EF4-FFF2-40B4-BE49-F238E27FC236}">
                <a16:creationId xmlns:a16="http://schemas.microsoft.com/office/drawing/2014/main" id="{0AD1474F-1328-4B88-8A98-9BA91D0FDC72}"/>
              </a:ext>
            </a:extLst>
          </p:cNvPr>
          <p:cNvPicPr/>
          <p:nvPr/>
        </p:nvPicPr>
        <p:blipFill>
          <a:blip r:embed="rId2"/>
          <a:stretch>
            <a:fillRect/>
          </a:stretch>
        </p:blipFill>
        <p:spPr>
          <a:xfrm>
            <a:off x="5537903" y="1295538"/>
            <a:ext cx="5236114" cy="2532380"/>
          </a:xfrm>
          <a:prstGeom prst="rect">
            <a:avLst/>
          </a:prstGeom>
        </p:spPr>
      </p:pic>
    </p:spTree>
    <p:extLst>
      <p:ext uri="{BB962C8B-B14F-4D97-AF65-F5344CB8AC3E}">
        <p14:creationId xmlns:p14="http://schemas.microsoft.com/office/powerpoint/2010/main" val="323278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13D0684-4B00-47D9-AAD0-73149AA6F198}"/>
              </a:ext>
            </a:extLst>
          </p:cNvPr>
          <p:cNvGraphicFramePr>
            <a:graphicFrameLocks noGrp="1"/>
          </p:cNvGraphicFramePr>
          <p:nvPr>
            <p:ph idx="1"/>
            <p:extLst>
              <p:ext uri="{D42A27DB-BD31-4B8C-83A1-F6EECF244321}">
                <p14:modId xmlns:p14="http://schemas.microsoft.com/office/powerpoint/2010/main" val="2831856551"/>
              </p:ext>
            </p:extLst>
          </p:nvPr>
        </p:nvGraphicFramePr>
        <p:xfrm>
          <a:off x="6904383" y="1825625"/>
          <a:ext cx="3776870" cy="3831590"/>
        </p:xfrm>
        <a:graphic>
          <a:graphicData uri="http://schemas.openxmlformats.org/drawingml/2006/table">
            <a:tbl>
              <a:tblPr firstRow="1" firstCol="1" bandRow="1">
                <a:tableStyleId>{5C22544A-7EE6-4342-B048-85BDC9FD1C3A}</a:tableStyleId>
              </a:tblPr>
              <a:tblGrid>
                <a:gridCol w="740563">
                  <a:extLst>
                    <a:ext uri="{9D8B030D-6E8A-4147-A177-3AD203B41FA5}">
                      <a16:colId xmlns:a16="http://schemas.microsoft.com/office/drawing/2014/main" val="3458236188"/>
                    </a:ext>
                  </a:extLst>
                </a:gridCol>
                <a:gridCol w="3036307">
                  <a:extLst>
                    <a:ext uri="{9D8B030D-6E8A-4147-A177-3AD203B41FA5}">
                      <a16:colId xmlns:a16="http://schemas.microsoft.com/office/drawing/2014/main" val="397358692"/>
                    </a:ext>
                  </a:extLst>
                </a:gridCol>
              </a:tblGrid>
              <a:tr h="231711">
                <a:tc>
                  <a:txBody>
                    <a:bodyPr/>
                    <a:lstStyle/>
                    <a:p>
                      <a:pPr algn="just">
                        <a:lnSpc>
                          <a:spcPct val="125000"/>
                        </a:lnSpc>
                        <a:spcAft>
                          <a:spcPts val="650"/>
                        </a:spcAft>
                      </a:pPr>
                      <a:r>
                        <a:rPr lang="en-US" sz="1600">
                          <a:effectLst/>
                        </a:rPr>
                        <a:t>Skala</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just">
                        <a:lnSpc>
                          <a:spcPct val="125000"/>
                        </a:lnSpc>
                        <a:spcAft>
                          <a:spcPts val="650"/>
                        </a:spcAft>
                      </a:pPr>
                      <a:r>
                        <a:rPr lang="en-US" sz="1600">
                          <a:effectLst/>
                        </a:rPr>
                        <a:t>Opis</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132598456"/>
                  </a:ext>
                </a:extLst>
              </a:tr>
              <a:tr h="231711">
                <a:tc>
                  <a:txBody>
                    <a:bodyPr/>
                    <a:lstStyle/>
                    <a:p>
                      <a:pPr algn="just">
                        <a:lnSpc>
                          <a:spcPct val="125000"/>
                        </a:lnSpc>
                        <a:spcAft>
                          <a:spcPts val="650"/>
                        </a:spcAft>
                      </a:pPr>
                      <a:r>
                        <a:rPr lang="en-US" sz="1600">
                          <a:effectLst/>
                        </a:rPr>
                        <a:t>9</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Apsolutno najznačajnije/najpoželjnije</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2779323275"/>
                  </a:ext>
                </a:extLst>
              </a:tr>
              <a:tr h="231711">
                <a:tc>
                  <a:txBody>
                    <a:bodyPr/>
                    <a:lstStyle/>
                    <a:p>
                      <a:pPr algn="just">
                        <a:lnSpc>
                          <a:spcPct val="125000"/>
                        </a:lnSpc>
                        <a:spcAft>
                          <a:spcPts val="650"/>
                        </a:spcAft>
                      </a:pPr>
                      <a:r>
                        <a:rPr lang="en-US" sz="1600">
                          <a:effectLst/>
                        </a:rPr>
                        <a:t>8</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Veoma snažno ka apsolutno najznačajnijem</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3494926043"/>
                  </a:ext>
                </a:extLst>
              </a:tr>
              <a:tr h="231711">
                <a:tc>
                  <a:txBody>
                    <a:bodyPr/>
                    <a:lstStyle/>
                    <a:p>
                      <a:pPr algn="just">
                        <a:lnSpc>
                          <a:spcPct val="125000"/>
                        </a:lnSpc>
                        <a:spcAft>
                          <a:spcPts val="650"/>
                        </a:spcAft>
                      </a:pPr>
                      <a:r>
                        <a:rPr lang="en-US" sz="1600">
                          <a:effectLst/>
                        </a:rPr>
                        <a:t>7</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Veoma snažno ka veoma značajnom/poželjnom</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695944384"/>
                  </a:ext>
                </a:extLst>
              </a:tr>
              <a:tr h="231711">
                <a:tc>
                  <a:txBody>
                    <a:bodyPr/>
                    <a:lstStyle/>
                    <a:p>
                      <a:pPr algn="just">
                        <a:lnSpc>
                          <a:spcPct val="125000"/>
                        </a:lnSpc>
                        <a:spcAft>
                          <a:spcPts val="650"/>
                        </a:spcAft>
                      </a:pPr>
                      <a:r>
                        <a:rPr lang="en-US" sz="1600">
                          <a:effectLst/>
                        </a:rPr>
                        <a:t>6</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Snažno ka veoma snažnom</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2992171137"/>
                  </a:ext>
                </a:extLst>
              </a:tr>
              <a:tr h="231711">
                <a:tc>
                  <a:txBody>
                    <a:bodyPr/>
                    <a:lstStyle/>
                    <a:p>
                      <a:pPr algn="just">
                        <a:lnSpc>
                          <a:spcPct val="125000"/>
                        </a:lnSpc>
                        <a:spcAft>
                          <a:spcPts val="650"/>
                        </a:spcAft>
                      </a:pPr>
                      <a:r>
                        <a:rPr lang="en-US" sz="1600">
                          <a:effectLst/>
                        </a:rPr>
                        <a:t>5</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Snažnije više značajno/poželjno</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2316790982"/>
                  </a:ext>
                </a:extLst>
              </a:tr>
              <a:tr h="231711">
                <a:tc>
                  <a:txBody>
                    <a:bodyPr/>
                    <a:lstStyle/>
                    <a:p>
                      <a:pPr algn="just">
                        <a:lnSpc>
                          <a:spcPct val="125000"/>
                        </a:lnSpc>
                        <a:spcAft>
                          <a:spcPts val="650"/>
                        </a:spcAft>
                      </a:pPr>
                      <a:r>
                        <a:rPr lang="en-US" sz="1600">
                          <a:effectLst/>
                        </a:rPr>
                        <a:t>4</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Slabije ka više snažnijem</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3299744309"/>
                  </a:ext>
                </a:extLst>
              </a:tr>
              <a:tr h="231711">
                <a:tc>
                  <a:txBody>
                    <a:bodyPr/>
                    <a:lstStyle/>
                    <a:p>
                      <a:pPr algn="just">
                        <a:lnSpc>
                          <a:spcPct val="125000"/>
                        </a:lnSpc>
                        <a:spcAft>
                          <a:spcPts val="650"/>
                        </a:spcAft>
                      </a:pPr>
                      <a:r>
                        <a:rPr lang="en-US" sz="1600">
                          <a:effectLst/>
                        </a:rPr>
                        <a:t>3</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Slabije više značajno/poželjnije</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50659522"/>
                  </a:ext>
                </a:extLst>
              </a:tr>
              <a:tr h="231711">
                <a:tc>
                  <a:txBody>
                    <a:bodyPr/>
                    <a:lstStyle/>
                    <a:p>
                      <a:pPr algn="just">
                        <a:lnSpc>
                          <a:spcPct val="125000"/>
                        </a:lnSpc>
                        <a:spcAft>
                          <a:spcPts val="650"/>
                        </a:spcAft>
                      </a:pPr>
                      <a:r>
                        <a:rPr lang="en-US" sz="1600">
                          <a:effectLst/>
                        </a:rPr>
                        <a:t>2</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Podjednako ka slabije/višem</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3773315485"/>
                  </a:ext>
                </a:extLst>
              </a:tr>
              <a:tr h="231711">
                <a:tc>
                  <a:txBody>
                    <a:bodyPr/>
                    <a:lstStyle/>
                    <a:p>
                      <a:pPr algn="just">
                        <a:lnSpc>
                          <a:spcPct val="125000"/>
                        </a:lnSpc>
                        <a:spcAft>
                          <a:spcPts val="650"/>
                        </a:spcAft>
                      </a:pPr>
                      <a:r>
                        <a:rPr lang="en-US" sz="1600">
                          <a:effectLst/>
                        </a:rPr>
                        <a:t>1</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tc>
                  <a:txBody>
                    <a:bodyPr/>
                    <a:lstStyle/>
                    <a:p>
                      <a:pPr algn="l">
                        <a:lnSpc>
                          <a:spcPct val="125000"/>
                        </a:lnSpc>
                        <a:spcAft>
                          <a:spcPts val="650"/>
                        </a:spcAft>
                      </a:pPr>
                      <a:r>
                        <a:rPr lang="en-US" sz="1600">
                          <a:effectLst/>
                        </a:rPr>
                        <a:t>Podjednako značajno/poželjno</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9525" marB="0"/>
                </a:tc>
                <a:extLst>
                  <a:ext uri="{0D108BD9-81ED-4DB2-BD59-A6C34878D82A}">
                    <a16:rowId xmlns:a16="http://schemas.microsoft.com/office/drawing/2014/main" val="1389532300"/>
                  </a:ext>
                </a:extLst>
              </a:tr>
            </a:tbl>
          </a:graphicData>
        </a:graphic>
      </p:graphicFrame>
      <p:sp>
        <p:nvSpPr>
          <p:cNvPr id="6" name="Content Placeholder 2">
            <a:extLst>
              <a:ext uri="{FF2B5EF4-FFF2-40B4-BE49-F238E27FC236}">
                <a16:creationId xmlns:a16="http://schemas.microsoft.com/office/drawing/2014/main" id="{1B5444A2-661F-4F57-92EE-5E711B98DD96}"/>
              </a:ext>
            </a:extLst>
          </p:cNvPr>
          <p:cNvSpPr txBox="1">
            <a:spLocks/>
          </p:cNvSpPr>
          <p:nvPr/>
        </p:nvSpPr>
        <p:spPr>
          <a:xfrm>
            <a:off x="838200" y="1825625"/>
            <a:ext cx="52578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Druga faza počinje prikupljanjem podataka i njihovim merenjem. Onaj ko ocenjuje ili vrši evaluaciju će zatim dodeliti relativne ocene u parovima atributa jednog hijerarhijskog nivoa, za date atribute sledećeg, višeg hijerarhijskog nivoa. Isti proces se ponavlja za sve nivoe cele hijerarhije. Najpoznatija skala sa devet tačaka za dodeljivanje težina data je u sledećoj tabeli, a njena primena u rešavanju realnih problema pokazala se izuzetno pouzdanom (Saaty, 1972).</a:t>
            </a:r>
          </a:p>
          <a:p>
            <a:endParaRPr lang="en-US"/>
          </a:p>
        </p:txBody>
      </p:sp>
      <p:sp>
        <p:nvSpPr>
          <p:cNvPr id="7" name="Rectangle 6">
            <a:extLst>
              <a:ext uri="{FF2B5EF4-FFF2-40B4-BE49-F238E27FC236}">
                <a16:creationId xmlns:a16="http://schemas.microsoft.com/office/drawing/2014/main" id="{25A5C142-24C5-48BC-8C87-56C75D40C154}"/>
              </a:ext>
            </a:extLst>
          </p:cNvPr>
          <p:cNvSpPr/>
          <p:nvPr/>
        </p:nvSpPr>
        <p:spPr>
          <a:xfrm>
            <a:off x="7640974" y="5772429"/>
            <a:ext cx="1919372" cy="412934"/>
          </a:xfrm>
          <a:prstGeom prst="rect">
            <a:avLst/>
          </a:prstGeom>
        </p:spPr>
        <p:txBody>
          <a:bodyPr wrap="none">
            <a:spAutoFit/>
          </a:bodyPr>
          <a:lstStyle/>
          <a:p>
            <a:pPr algn="just">
              <a:lnSpc>
                <a:spcPct val="125000"/>
              </a:lnSpc>
              <a:spcAft>
                <a:spcPts val="650"/>
              </a:spcAft>
            </a:pPr>
            <a:r>
              <a:rPr lang="en-US" i="1">
                <a:latin typeface="Calibri" panose="020F0502020204030204" pitchFamily="34" charset="0"/>
                <a:ea typeface="Calibri" panose="020F0502020204030204" pitchFamily="34" charset="0"/>
                <a:cs typeface="Calibri" panose="020F0502020204030204" pitchFamily="34" charset="0"/>
              </a:rPr>
              <a:t>Skala devet tačaka</a:t>
            </a:r>
          </a:p>
        </p:txBody>
      </p:sp>
    </p:spTree>
    <p:extLst>
      <p:ext uri="{BB962C8B-B14F-4D97-AF65-F5344CB8AC3E}">
        <p14:creationId xmlns:p14="http://schemas.microsoft.com/office/powerpoint/2010/main" val="1917222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01297-E82B-4789-AA31-67475606C332}"/>
              </a:ext>
            </a:extLst>
          </p:cNvPr>
          <p:cNvSpPr>
            <a:spLocks noGrp="1"/>
          </p:cNvSpPr>
          <p:nvPr>
            <p:ph idx="1"/>
          </p:nvPr>
        </p:nvSpPr>
        <p:spPr/>
        <p:txBody>
          <a:bodyPr>
            <a:normAutofit fontScale="85000" lnSpcReduction="20000"/>
          </a:bodyPr>
          <a:lstStyle/>
          <a:p>
            <a:r>
              <a:rPr lang="en-US"/>
              <a:t>Sledeći ovu metodu rangiranja, onaj ko procenjuje će dodeliti težine za svaki par posebno, kao meru koliko je jedan par atributa značajniji od drugog. Ako raspolažemo objektivnim podacima, oni se mogu koristiti pri dodeljivanju težina. Ukoliko ne raspolaže objektivnim informacijama, onaj ko procenjuje može koristiti sopstvena verovanja, procene ili podatke pri dodeljivanju težina. Po kompletiranju ovog procesa dobiće se odgovarajuća matrica upoređivanja po parovima koja odgovara svakom nivou hijerarhije.</a:t>
            </a:r>
          </a:p>
          <a:p>
            <a:r>
              <a:rPr lang="en-US"/>
              <a:t>Treću fazu čini procena relativnih težina. Matrice poređenja po parovima biće prevedene u probleme određivanja sopstvenih vrednosti, radi dobijanja normalizovanih i jedinstvenih sopstvenih vektora težina za sve atribute na svakom nivou hijerarhije. Pođimo od pretpostavke da dati nivo hijerarhije ima n atributa A1, A2, ..., An sa vektorom težina w = (w1, w2,..., wn). Potrebno je naći w u cilju određivanja relativnog značaja za A1, A2, ..., An. Ukoliko onaj ko ocenjuje težine upoređuje svaki par Ai i Aj svih atributa, kao stepen kojim Ai dominira nad Aj (tj. wi/wj), tada se može formirati matrica upoređivanja parova:</a:t>
            </a:r>
          </a:p>
          <a:p>
            <a:endParaRPr lang="en-US"/>
          </a:p>
        </p:txBody>
      </p:sp>
    </p:spTree>
    <p:extLst>
      <p:ext uri="{BB962C8B-B14F-4D97-AF65-F5344CB8AC3E}">
        <p14:creationId xmlns:p14="http://schemas.microsoft.com/office/powerpoint/2010/main" val="3769023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4EAED736-C28C-41CE-BA5C-9419A92E945D}"/>
                  </a:ext>
                </a:extLst>
              </p:cNvPr>
              <p:cNvSpPr/>
              <p:nvPr/>
            </p:nvSpPr>
            <p:spPr>
              <a:xfrm>
                <a:off x="858672" y="438675"/>
                <a:ext cx="3932230" cy="1987339"/>
              </a:xfrm>
              <a:prstGeom prst="rect">
                <a:avLst/>
              </a:prstGeom>
            </p:spPr>
            <p:txBody>
              <a:bodyPr wrap="none">
                <a:spAutoFit/>
              </a:bodyPr>
              <a:lstStyle/>
              <a:p>
                <a:pPr>
                  <a:spcAft>
                    <a:spcPts val="0"/>
                  </a:spcAft>
                </a:pPr>
                <a14:m>
                  <m:oMathPara xmlns:m="http://schemas.openxmlformats.org/officeDocument/2006/math">
                    <m:oMathParaPr>
                      <m:jc m:val="centerGroup"/>
                    </m:oMathParaPr>
                    <m:oMath xmlns:m="http://schemas.openxmlformats.org/officeDocument/2006/math">
                      <m:m>
                        <m:mPr>
                          <m:mcs>
                            <m:mc>
                              <m:mcPr>
                                <m:count m:val="6"/>
                                <m:mcJc m:val="center"/>
                              </m:mcPr>
                            </m:mc>
                          </m:mcs>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mPr>
                        <m:m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       </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𝐾𝑟𝑖𝑡</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𝐶</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𝐶</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𝐶</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𝐶</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sub>
                            </m:sSub>
                          </m:e>
                        </m:mr>
                        <m:m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𝐴𝑙𝑡</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    </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sub>
                            </m:sSub>
                          </m:e>
                        </m:mr>
                        <m:mr>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11</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12</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13</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sub>
                            </m:sSub>
                          </m:e>
                        </m:mr>
                        <m:mr>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21</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31</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𝑎</m:t>
                                </m:r>
                              </m:e>
                              <m:sub>
                                <m:r>
                                  <a:rPr lang="en-US"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𝑚𝑛</m:t>
                                </m:r>
                              </m:sub>
                            </m:sSub>
                          </m:e>
                        </m:mr>
                      </m:m>
                    </m:oMath>
                  </m:oMathPara>
                </a14:m>
                <a:endParaRPr lang="en-US" sz="1600">
                  <a:effectLst/>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4" name="Rectangle 3">
                <a:extLst>
                  <a:ext uri="{FF2B5EF4-FFF2-40B4-BE49-F238E27FC236}">
                    <a16:creationId xmlns:a16="http://schemas.microsoft.com/office/drawing/2014/main" id="{4EAED736-C28C-41CE-BA5C-9419A92E945D}"/>
                  </a:ext>
                </a:extLst>
              </p:cNvPr>
              <p:cNvSpPr>
                <a:spLocks noRot="1" noChangeAspect="1" noMove="1" noResize="1" noEditPoints="1" noAdjustHandles="1" noChangeArrowheads="1" noChangeShapeType="1" noTextEdit="1"/>
              </p:cNvSpPr>
              <p:nvPr/>
            </p:nvSpPr>
            <p:spPr>
              <a:xfrm>
                <a:off x="858672" y="438675"/>
                <a:ext cx="3932230" cy="198733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1930F30-EA46-4B41-91CC-2D27982F4200}"/>
                  </a:ext>
                </a:extLst>
              </p:cNvPr>
              <p:cNvSpPr/>
              <p:nvPr/>
            </p:nvSpPr>
            <p:spPr>
              <a:xfrm>
                <a:off x="6096000" y="693372"/>
                <a:ext cx="4346713" cy="1594091"/>
              </a:xfrm>
              <a:prstGeom prst="rect">
                <a:avLst/>
              </a:prstGeom>
            </p:spPr>
            <p:txBody>
              <a:bodyPr wrap="square">
                <a:spAutoFit/>
              </a:bodyPr>
              <a:lstStyle/>
              <a:p>
                <a:pPr>
                  <a:spcAft>
                    <a:spcPts val="0"/>
                  </a:spcAft>
                </a:pPr>
                <a14:m>
                  <m:oMathPara xmlns:m="http://schemas.openxmlformats.org/officeDocument/2006/math">
                    <m:oMathParaPr>
                      <m:jc m:val="centerGroup"/>
                    </m:oMathParaPr>
                    <m:oMath xmlns:m="http://schemas.openxmlformats.org/officeDocument/2006/math">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𝑊</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d>
                        <m:dPr>
                          <m:begChr m:val="["/>
                          <m:endChr m:val="]"/>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m>
                            <m:mPr>
                              <m:mcs>
                                <m:mc>
                                  <m:mcPr>
                                    <m:count m:val="4"/>
                                    <m:mcJc m:val="center"/>
                                  </m:mcPr>
                                </m:mc>
                              </m:mcs>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mPr>
                            <m:mr>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sub>
                                </m:sSub>
                              </m:e>
                            </m:mr>
                            <m:mr>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3</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mr>
                            <m:mr>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sub>
                                </m:sSub>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2</m:t>
                                    </m:r>
                                  </m:sub>
                                </m:sSub>
                              </m:e>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e>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cap="all">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sub>
                                </m:sSub>
                              </m:e>
                            </m:mr>
                          </m:m>
                        </m:e>
                      </m:d>
                    </m:oMath>
                  </m:oMathPara>
                </a14:m>
                <a:endParaRPr lang="en-US">
                  <a:effectLst/>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7" name="Rectangle 6">
                <a:extLst>
                  <a:ext uri="{FF2B5EF4-FFF2-40B4-BE49-F238E27FC236}">
                    <a16:creationId xmlns:a16="http://schemas.microsoft.com/office/drawing/2014/main" id="{A1930F30-EA46-4B41-91CC-2D27982F4200}"/>
                  </a:ext>
                </a:extLst>
              </p:cNvPr>
              <p:cNvSpPr>
                <a:spLocks noRot="1" noChangeAspect="1" noMove="1" noResize="1" noEditPoints="1" noAdjustHandles="1" noChangeArrowheads="1" noChangeShapeType="1" noTextEdit="1"/>
              </p:cNvSpPr>
              <p:nvPr/>
            </p:nvSpPr>
            <p:spPr>
              <a:xfrm>
                <a:off x="6096000" y="693372"/>
                <a:ext cx="4346713" cy="1594091"/>
              </a:xfrm>
              <a:prstGeom prst="rect">
                <a:avLst/>
              </a:prstGeom>
              <a:blipFill>
                <a:blip r:embed="rId3"/>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71228193-5829-43AB-BE8A-719949E8AF66}"/>
              </a:ext>
            </a:extLst>
          </p:cNvPr>
          <p:cNvSpPr/>
          <p:nvPr/>
        </p:nvSpPr>
        <p:spPr>
          <a:xfrm>
            <a:off x="1786425" y="2644916"/>
            <a:ext cx="2076722" cy="411138"/>
          </a:xfrm>
          <a:prstGeom prst="rect">
            <a:avLst/>
          </a:prstGeom>
        </p:spPr>
        <p:txBody>
          <a:bodyPr wrap="none">
            <a:spAutoFit/>
          </a:bodyPr>
          <a:lstStyle/>
          <a:p>
            <a:pPr algn="just">
              <a:lnSpc>
                <a:spcPct val="125000"/>
              </a:lnSpc>
              <a:spcAft>
                <a:spcPts val="650"/>
              </a:spcAft>
            </a:pPr>
            <a:r>
              <a:rPr lang="en-US" i="1">
                <a:latin typeface="Calibri" panose="020F0502020204030204" pitchFamily="34" charset="0"/>
                <a:ea typeface="Calibri" panose="020F0502020204030204" pitchFamily="34" charset="0"/>
                <a:cs typeface="Calibri" panose="020F0502020204030204" pitchFamily="34" charset="0"/>
              </a:rPr>
              <a:t>Matrica odlu</a:t>
            </a:r>
            <a:r>
              <a:rPr lang="sr-Latn-RS" i="1">
                <a:latin typeface="Calibri" panose="020F0502020204030204" pitchFamily="34" charset="0"/>
                <a:ea typeface="Calibri" panose="020F0502020204030204" pitchFamily="34" charset="0"/>
                <a:cs typeface="Calibri" panose="020F0502020204030204" pitchFamily="34" charset="0"/>
              </a:rPr>
              <a:t>čivanja</a:t>
            </a:r>
            <a:endParaRPr lang="en-US" i="1">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B033E4B-E992-418B-A7BE-F61D958BEB45}"/>
                  </a:ext>
                </a:extLst>
              </p:cNvPr>
              <p:cNvSpPr/>
              <p:nvPr/>
            </p:nvSpPr>
            <p:spPr>
              <a:xfrm>
                <a:off x="538786" y="4205535"/>
                <a:ext cx="4572000" cy="1323439"/>
              </a:xfrm>
              <a:prstGeom prst="rect">
                <a:avLst/>
              </a:prstGeom>
            </p:spPr>
            <p:txBody>
              <a:bodyPr>
                <a:spAutoFit/>
              </a:bodyPr>
              <a:lstStyle/>
              <a:p>
                <a:pPr>
                  <a:spcAft>
                    <a:spcPts val="0"/>
                  </a:spcAft>
                </a:pPr>
                <a14:m>
                  <m:oMathPara xmlns:m="http://schemas.openxmlformats.org/officeDocument/2006/math">
                    <m:oMathParaPr>
                      <m:jc m:val="centerGroup"/>
                    </m:oMathParaPr>
                    <m:oMath xmlns:m="http://schemas.openxmlformats.org/officeDocument/2006/math">
                      <m:d>
                        <m:d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𝑊</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𝑛𝐼</m:t>
                          </m:r>
                        </m:e>
                      </m:d>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=0</m:t>
                      </m:r>
                    </m:oMath>
                  </m:oMathPara>
                </a14:m>
                <a:endParaRPr lang="en-US">
                  <a:effectLst/>
                  <a:latin typeface="Calibri" panose="020F0502020204030204" pitchFamily="34" charset="0"/>
                  <a:ea typeface="Calibri" panose="020F0502020204030204" pitchFamily="34" charset="0"/>
                  <a:cs typeface="Calibri" panose="020F0502020204030204" pitchFamily="34" charset="0"/>
                </a:endParaRPr>
              </a:p>
              <a:p>
                <a:pPr>
                  <a:spcAft>
                    <a:spcPts val="0"/>
                  </a:spcAft>
                </a:pPr>
                <a14:m>
                  <m:oMathPara xmlns:m="http://schemas.openxmlformats.org/officeDocument/2006/math">
                    <m:oMathParaPr>
                      <m:jc m:val="centerGroup"/>
                    </m:oMathParaPr>
                    <m:oMath xmlns:m="http://schemas.openxmlformats.org/officeDocument/2006/math">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𝐴𝑤</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𝜆</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𝑚𝑎𝑥</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oMath>
                  </m:oMathPara>
                </a14:m>
                <a:endParaRPr lang="en-US">
                  <a:effectLst/>
                  <a:latin typeface="Calibri" panose="020F0502020204030204" pitchFamily="34" charset="0"/>
                  <a:ea typeface="Calibri" panose="020F0502020204030204" pitchFamily="34" charset="0"/>
                  <a:cs typeface="Calibri" panose="020F0502020204030204" pitchFamily="34" charset="0"/>
                </a:endParaRPr>
              </a:p>
              <a:p>
                <a:pPr>
                  <a:spcAft>
                    <a:spcPts val="0"/>
                  </a:spcAft>
                </a:pPr>
                <a14:m>
                  <m:oMathPara xmlns:m="http://schemas.openxmlformats.org/officeDocument/2006/math">
                    <m:oMathParaPr>
                      <m:jc m:val="centerGroup"/>
                    </m:oMathParaPr>
                    <m:oMath xmlns:m="http://schemas.openxmlformats.org/officeDocument/2006/math">
                      <m:d>
                        <m:d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𝐴</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𝜆</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𝑚𝑎𝑥</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𝐼</m:t>
                          </m:r>
                        </m:e>
                      </m:d>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𝑤</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=0</m:t>
                      </m:r>
                    </m:oMath>
                  </m:oMathPara>
                </a14:m>
                <a:endParaRPr lang="en-US">
                  <a:effectLst/>
                  <a:latin typeface="Calibri" panose="020F0502020204030204" pitchFamily="34" charset="0"/>
                  <a:ea typeface="Calibri" panose="020F0502020204030204" pitchFamily="34" charset="0"/>
                  <a:cs typeface="Calibri" panose="020F0502020204030204" pitchFamily="34" charset="0"/>
                </a:endParaRPr>
              </a:p>
              <a:p>
                <a:pPr>
                  <a:spcAft>
                    <a:spcPts val="0"/>
                  </a:spcAft>
                </a:pPr>
                <a14:m>
                  <m:oMathPara xmlns:m="http://schemas.openxmlformats.org/officeDocument/2006/math">
                    <m:oMathParaPr>
                      <m:jc m:val="centerGroup"/>
                    </m:oMathParaPr>
                    <m:oMath xmlns:m="http://schemas.openxmlformats.org/officeDocument/2006/math">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𝐶</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𝐼</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d>
                        <m:d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US" sz="20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𝜆</m:t>
                              </m:r>
                            </m:e>
                            <m: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𝑚𝑎𝑥</m:t>
                              </m:r>
                            </m:sub>
                          </m:sSub>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e>
                      </m:d>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𝑛</m:t>
                      </m:r>
                      <m:r>
                        <a:rPr lang="en-US" sz="2000" i="1" kern="1200">
                          <a:solidFill>
                            <a:srgbClr val="000000"/>
                          </a:solidFill>
                          <a:effectLst/>
                          <a:latin typeface="Cambria Math" panose="02040503050406030204" pitchFamily="18" charset="0"/>
                          <a:ea typeface="Cambria" panose="02040503050406030204" pitchFamily="18" charset="0"/>
                          <a:cs typeface="Times New Roman" panose="02020603050405020304" pitchFamily="18" charset="0"/>
                        </a:rPr>
                        <m:t>−1)</m:t>
                      </m:r>
                    </m:oMath>
                  </m:oMathPara>
                </a14:m>
                <a:endParaRPr lang="en-US">
                  <a:effectLst/>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9" name="Rectangle 8">
                <a:extLst>
                  <a:ext uri="{FF2B5EF4-FFF2-40B4-BE49-F238E27FC236}">
                    <a16:creationId xmlns:a16="http://schemas.microsoft.com/office/drawing/2014/main" id="{3B033E4B-E992-418B-A7BE-F61D958BEB45}"/>
                  </a:ext>
                </a:extLst>
              </p:cNvPr>
              <p:cNvSpPr>
                <a:spLocks noRot="1" noChangeAspect="1" noMove="1" noResize="1" noEditPoints="1" noAdjustHandles="1" noChangeArrowheads="1" noChangeShapeType="1" noTextEdit="1"/>
              </p:cNvSpPr>
              <p:nvPr/>
            </p:nvSpPr>
            <p:spPr>
              <a:xfrm>
                <a:off x="538786" y="4205535"/>
                <a:ext cx="4572000" cy="1323439"/>
              </a:xfrm>
              <a:prstGeom prst="rect">
                <a:avLst/>
              </a:prstGeom>
              <a:blipFill>
                <a:blip r:embed="rId4"/>
                <a:stretch>
                  <a:fillRect b="-3687"/>
                </a:stretch>
              </a:blipFill>
            </p:spPr>
            <p:txBody>
              <a:bodyPr/>
              <a:lstStyle/>
              <a:p>
                <a:r>
                  <a:rPr lang="en-US">
                    <a:noFill/>
                  </a:rPr>
                  <a:t> </a:t>
                </a:r>
              </a:p>
            </p:txBody>
          </p:sp>
        </mc:Fallback>
      </mc:AlternateContent>
      <p:sp>
        <p:nvSpPr>
          <p:cNvPr id="10" name="Rectangle 5">
            <a:extLst>
              <a:ext uri="{FF2B5EF4-FFF2-40B4-BE49-F238E27FC236}">
                <a16:creationId xmlns:a16="http://schemas.microsoft.com/office/drawing/2014/main" id="{65DA51D0-2287-4EF4-B2A9-BCF9A8ED1DB0}"/>
              </a:ext>
            </a:extLst>
          </p:cNvPr>
          <p:cNvSpPr>
            <a:spLocks noChangeArrowheads="1"/>
          </p:cNvSpPr>
          <p:nvPr/>
        </p:nvSpPr>
        <p:spPr bwMode="auto">
          <a:xfrm>
            <a:off x="6419115" y="3513746"/>
            <a:ext cx="536206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C.I. – indeks konzistentnosti (C.I. ne treba da pređe 0,1 za pouzdane rezultate prema Saaty-ju (1980) )</a:t>
            </a:r>
            <a:endPar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 – broj atributa</a:t>
            </a:r>
            <a:endPar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C.R. – Stepen konzistentnosti</a:t>
            </a:r>
            <a:endPar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a:ln>
                <a:noFill/>
              </a:ln>
              <a:solidFill>
                <a:schemeClr val="tx1"/>
              </a:solidFill>
              <a:effectLst/>
              <a:latin typeface="Calibri" panose="020F0502020204030204" pitchFamily="34" charset="0"/>
            </a:endParaRPr>
          </a:p>
        </p:txBody>
      </p:sp>
      <p:sp>
        <p:nvSpPr>
          <p:cNvPr id="11" name="Rectangle 4">
            <a:extLst>
              <a:ext uri="{FF2B5EF4-FFF2-40B4-BE49-F238E27FC236}">
                <a16:creationId xmlns:a16="http://schemas.microsoft.com/office/drawing/2014/main" id="{04320FDE-5F59-45A9-B090-297599EB165F}"/>
              </a:ext>
            </a:extLst>
          </p:cNvPr>
          <p:cNvSpPr>
            <a:spLocks noChangeArrowheads="1"/>
          </p:cNvSpPr>
          <p:nvPr/>
        </p:nvSpPr>
        <p:spPr bwMode="auto">
          <a:xfrm>
            <a:off x="7462423" y="4944907"/>
            <a:ext cx="1999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C.R.=C.I./R.I.</a:t>
            </a:r>
            <a:endParaRPr kumimoji="0" lang="en-US" altLang="en-US" sz="3200" b="0" i="0" u="none" strike="noStrike" cap="none" normalizeH="0" baseline="0">
              <a:ln>
                <a:noFill/>
              </a:ln>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49136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Indeks i stepen konzistentnosti</a:t>
            </a:r>
          </a:p>
        </p:txBody>
      </p:sp>
      <p:sp>
        <p:nvSpPr>
          <p:cNvPr id="3" name="TextBox 2"/>
          <p:cNvSpPr txBox="1"/>
          <p:nvPr/>
        </p:nvSpPr>
        <p:spPr>
          <a:xfrm>
            <a:off x="841248" y="1234439"/>
            <a:ext cx="10515600" cy="1618827"/>
          </a:xfrm>
          <a:prstGeom prst="rect">
            <a:avLst/>
          </a:prstGeom>
          <a:noFill/>
        </p:spPr>
        <p:txBody>
          <a:bodyPr wrap="square" lIns="18288" tIns="0" rIns="27432" bIns="0">
            <a:normAutofit/>
          </a:bodyPr>
          <a:lstStyle/>
          <a:p>
            <a:pPr>
              <a:lnSpc>
                <a:spcPct val="108000"/>
              </a:lnSpc>
              <a:spcAft>
                <a:spcPts val="500"/>
              </a:spcAft>
              <a:defRPr sz="1800" b="0" i="0">
                <a:solidFill>
                  <a:srgbClr val="141414"/>
                </a:solidFill>
                <a:latin typeface="Arial"/>
              </a:defRPr>
            </a:pPr>
            <a:r>
              <a:rPr sz="1400">
                <a:latin typeface="Calibri" panose="020F0502020204030204" pitchFamily="34" charset="0"/>
              </a:rPr>
              <a:t>C.I. – indeks konzistentnosti (C.I. ne treba da pređe 0,1 za pouzdane rezultate prema Saaty-ju (1980) )</a:t>
            </a:r>
          </a:p>
          <a:p>
            <a:pPr>
              <a:lnSpc>
                <a:spcPct val="108000"/>
              </a:lnSpc>
              <a:spcAft>
                <a:spcPts val="500"/>
              </a:spcAft>
              <a:defRPr sz="1800" b="0" i="0">
                <a:solidFill>
                  <a:srgbClr val="141414"/>
                </a:solidFill>
                <a:latin typeface="Arial"/>
              </a:defRPr>
            </a:pPr>
            <a:r>
              <a:rPr sz="1400">
                <a:latin typeface="Calibri" panose="020F0502020204030204" pitchFamily="34" charset="0"/>
              </a:rPr>
              <a:t>n – broj atributa</a:t>
            </a:r>
          </a:p>
          <a:p>
            <a:pPr>
              <a:lnSpc>
                <a:spcPct val="108000"/>
              </a:lnSpc>
              <a:spcAft>
                <a:spcPts val="500"/>
              </a:spcAft>
              <a:defRPr sz="1800" b="0" i="0">
                <a:solidFill>
                  <a:srgbClr val="141414"/>
                </a:solidFill>
                <a:latin typeface="Arial"/>
              </a:defRPr>
            </a:pPr>
            <a:r>
              <a:rPr sz="1400">
                <a:latin typeface="Calibri" panose="020F0502020204030204" pitchFamily="34" charset="0"/>
              </a:rPr>
              <a:t>C.R. – Stepen konzistentnosti</a:t>
            </a:r>
          </a:p>
          <a:p>
            <a:pPr>
              <a:lnSpc>
                <a:spcPct val="108000"/>
              </a:lnSpc>
              <a:spcAft>
                <a:spcPts val="500"/>
              </a:spcAft>
              <a:defRPr sz="1800" b="0" i="0">
                <a:solidFill>
                  <a:srgbClr val="141414"/>
                </a:solidFill>
                <a:latin typeface="Arial"/>
              </a:defRPr>
            </a:pPr>
            <a:r>
              <a:rPr sz="1400">
                <a:latin typeface="Calibri" panose="020F0502020204030204" pitchFamily="34" charset="0"/>
              </a:rPr>
              <a:t>R.I. – random indeks konzistentnosti koji je dobijen na osnovu velikog uzorka random generisanih recipročnih matrica korišćenjem skale 1/9, 1/8, ...1,..8,9</a:t>
            </a:r>
            <a:r>
              <a:rPr sz="1200">
                <a:latin typeface="Calibri" panose="020F0502020204030204" pitchFamily="34" charset="0"/>
              </a:rPr>
              <a:t>.</a:t>
            </a:r>
          </a:p>
        </p:txBody>
      </p:sp>
      <p:graphicFrame>
        <p:nvGraphicFramePr>
          <p:cNvPr id="4" name="Table 3"/>
          <p:cNvGraphicFramePr>
            <a:graphicFrameLocks noGrp="1"/>
          </p:cNvGraphicFramePr>
          <p:nvPr/>
        </p:nvGraphicFramePr>
        <p:xfrm>
          <a:off x="745435" y="3104322"/>
          <a:ext cx="9418320" cy="1005840"/>
        </p:xfrm>
        <a:graphic>
          <a:graphicData uri="http://schemas.openxmlformats.org/drawingml/2006/table">
            <a:tbl>
              <a:tblPr firstRow="1" bandRow="1">
                <a:tableStyleId>{5C22544A-7EE6-4342-B048-85BDC9FD1C3A}</a:tableStyleId>
              </a:tblPr>
              <a:tblGrid>
                <a:gridCol w="1046480">
                  <a:extLst>
                    <a:ext uri="{9D8B030D-6E8A-4147-A177-3AD203B41FA5}">
                      <a16:colId xmlns:a16="http://schemas.microsoft.com/office/drawing/2014/main" val="20000"/>
                    </a:ext>
                  </a:extLst>
                </a:gridCol>
                <a:gridCol w="1046480">
                  <a:extLst>
                    <a:ext uri="{9D8B030D-6E8A-4147-A177-3AD203B41FA5}">
                      <a16:colId xmlns:a16="http://schemas.microsoft.com/office/drawing/2014/main" val="20001"/>
                    </a:ext>
                  </a:extLst>
                </a:gridCol>
                <a:gridCol w="1046480">
                  <a:extLst>
                    <a:ext uri="{9D8B030D-6E8A-4147-A177-3AD203B41FA5}">
                      <a16:colId xmlns:a16="http://schemas.microsoft.com/office/drawing/2014/main" val="20002"/>
                    </a:ext>
                  </a:extLst>
                </a:gridCol>
                <a:gridCol w="1046480">
                  <a:extLst>
                    <a:ext uri="{9D8B030D-6E8A-4147-A177-3AD203B41FA5}">
                      <a16:colId xmlns:a16="http://schemas.microsoft.com/office/drawing/2014/main" val="20003"/>
                    </a:ext>
                  </a:extLst>
                </a:gridCol>
                <a:gridCol w="1046480">
                  <a:extLst>
                    <a:ext uri="{9D8B030D-6E8A-4147-A177-3AD203B41FA5}">
                      <a16:colId xmlns:a16="http://schemas.microsoft.com/office/drawing/2014/main" val="20004"/>
                    </a:ext>
                  </a:extLst>
                </a:gridCol>
                <a:gridCol w="1046480">
                  <a:extLst>
                    <a:ext uri="{9D8B030D-6E8A-4147-A177-3AD203B41FA5}">
                      <a16:colId xmlns:a16="http://schemas.microsoft.com/office/drawing/2014/main" val="20005"/>
                    </a:ext>
                  </a:extLst>
                </a:gridCol>
                <a:gridCol w="1046480">
                  <a:extLst>
                    <a:ext uri="{9D8B030D-6E8A-4147-A177-3AD203B41FA5}">
                      <a16:colId xmlns:a16="http://schemas.microsoft.com/office/drawing/2014/main" val="20006"/>
                    </a:ext>
                  </a:extLst>
                </a:gridCol>
                <a:gridCol w="1046480">
                  <a:extLst>
                    <a:ext uri="{9D8B030D-6E8A-4147-A177-3AD203B41FA5}">
                      <a16:colId xmlns:a16="http://schemas.microsoft.com/office/drawing/2014/main" val="20007"/>
                    </a:ext>
                  </a:extLst>
                </a:gridCol>
                <a:gridCol w="1046480">
                  <a:extLst>
                    <a:ext uri="{9D8B030D-6E8A-4147-A177-3AD203B41FA5}">
                      <a16:colId xmlns:a16="http://schemas.microsoft.com/office/drawing/2014/main" val="20008"/>
                    </a:ext>
                  </a:extLst>
                </a:gridCol>
              </a:tblGrid>
              <a:tr h="502920">
                <a:tc>
                  <a:txBody>
                    <a:bodyPr/>
                    <a:lstStyle/>
                    <a:p>
                      <a:pPr algn="ctr"/>
                      <a:r>
                        <a:rPr sz="1220" b="1">
                          <a:solidFill>
                            <a:srgbClr val="FFFFFF"/>
                          </a:solidFill>
                          <a:latin typeface="Calibri" panose="020F0502020204030204" pitchFamily="34" charset="0"/>
                        </a:rPr>
                        <a:t>Broj elemenata</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3</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4</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5</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6</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7</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8</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9</a:t>
                      </a:r>
                    </a:p>
                  </a:txBody>
                  <a:tcPr marL="18288" marR="18288" marT="18288" marB="18288">
                    <a:solidFill>
                      <a:srgbClr val="5B9BD5"/>
                    </a:solidFill>
                  </a:tcPr>
                </a:tc>
                <a:tc>
                  <a:txBody>
                    <a:bodyPr/>
                    <a:lstStyle/>
                    <a:p>
                      <a:pPr algn="ctr"/>
                      <a:r>
                        <a:rPr sz="1220" b="1">
                          <a:solidFill>
                            <a:srgbClr val="FFFFFF"/>
                          </a:solidFill>
                          <a:latin typeface="Calibri" panose="020F0502020204030204" pitchFamily="34" charset="0"/>
                        </a:rPr>
                        <a:t>10</a:t>
                      </a:r>
                    </a:p>
                  </a:txBody>
                  <a:tcPr marL="18288" marR="18288" marT="18288" marB="18288">
                    <a:solidFill>
                      <a:srgbClr val="5B9BD5"/>
                    </a:solidFill>
                  </a:tcPr>
                </a:tc>
                <a:extLst>
                  <a:ext uri="{0D108BD9-81ED-4DB2-BD59-A6C34878D82A}">
                    <a16:rowId xmlns:a16="http://schemas.microsoft.com/office/drawing/2014/main" val="10000"/>
                  </a:ext>
                </a:extLst>
              </a:tr>
              <a:tr h="502920">
                <a:tc>
                  <a:txBody>
                    <a:bodyPr/>
                    <a:lstStyle/>
                    <a:p>
                      <a:pPr algn="ctr"/>
                      <a:r>
                        <a:rPr sz="1220" b="1">
                          <a:solidFill>
                            <a:srgbClr val="FFFFFF"/>
                          </a:solidFill>
                          <a:latin typeface="Calibri" panose="020F0502020204030204" pitchFamily="34" charset="0"/>
                        </a:rPr>
                        <a:t>R.I.</a:t>
                      </a:r>
                    </a:p>
                  </a:txBody>
                  <a:tcPr marL="18288" marR="18288" marT="18288" marB="18288">
                    <a:solidFill>
                      <a:srgbClr val="5B9BD5"/>
                    </a:solidFill>
                  </a:tcPr>
                </a:tc>
                <a:tc>
                  <a:txBody>
                    <a:bodyPr/>
                    <a:lstStyle/>
                    <a:p>
                      <a:pPr algn="ctr"/>
                      <a:r>
                        <a:rPr sz="1220" b="0">
                          <a:solidFill>
                            <a:srgbClr val="141414"/>
                          </a:solidFill>
                          <a:latin typeface="Calibri" panose="020F0502020204030204" pitchFamily="34" charset="0"/>
                        </a:rPr>
                        <a:t>0,52</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0,89</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1,11</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1,25</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1,35</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1,40</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1,45</a:t>
                      </a:r>
                    </a:p>
                  </a:txBody>
                  <a:tcPr marL="18288" marR="18288" marT="18288" marB="18288">
                    <a:solidFill>
                      <a:srgbClr val="DDEBF7"/>
                    </a:solidFill>
                  </a:tcPr>
                </a:tc>
                <a:tc>
                  <a:txBody>
                    <a:bodyPr/>
                    <a:lstStyle/>
                    <a:p>
                      <a:pPr algn="ctr"/>
                      <a:r>
                        <a:rPr sz="1220" b="0">
                          <a:solidFill>
                            <a:srgbClr val="141414"/>
                          </a:solidFill>
                          <a:latin typeface="Calibri" panose="020F0502020204030204" pitchFamily="34" charset="0"/>
                        </a:rPr>
                        <a:t>1,49</a:t>
                      </a:r>
                    </a:p>
                  </a:txBody>
                  <a:tcPr marL="18288" marR="18288" marT="18288" marB="18288">
                    <a:solidFill>
                      <a:srgbClr val="DDEBF7"/>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Procedura za dobijanje sopstvenih vektora</a:t>
            </a:r>
          </a:p>
        </p:txBody>
      </p:sp>
      <p:sp>
        <p:nvSpPr>
          <p:cNvPr id="3" name="TextBox 2"/>
          <p:cNvSpPr txBox="1"/>
          <p:nvPr/>
        </p:nvSpPr>
        <p:spPr>
          <a:xfrm>
            <a:off x="841248" y="1307592"/>
            <a:ext cx="10469880" cy="4526280"/>
          </a:xfrm>
          <a:prstGeom prst="rect">
            <a:avLst/>
          </a:prstGeom>
          <a:noFill/>
        </p:spPr>
        <p:txBody>
          <a:bodyPr wrap="square" lIns="18288" tIns="0" rIns="27432" bIns="0">
            <a:normAutofit/>
          </a:bodyPr>
          <a:lstStyle/>
          <a:p>
            <a:pPr>
              <a:lnSpc>
                <a:spcPct val="108000"/>
              </a:lnSpc>
              <a:spcAft>
                <a:spcPts val="500"/>
              </a:spcAft>
              <a:defRPr sz="1920" b="0" i="0">
                <a:solidFill>
                  <a:srgbClr val="141414"/>
                </a:solidFill>
                <a:latin typeface="Arial"/>
              </a:defRPr>
            </a:pPr>
            <a:r>
              <a:rPr>
                <a:latin typeface="Calibri" panose="020F0502020204030204" pitchFamily="34" charset="0"/>
              </a:rPr>
              <a:t>Aproksimativna procedura za dobijanje sopstvenih vektora, znatno jednostavnija od postupka koji zahteva primenu jednačine At = nt, ima tri koraka:</a:t>
            </a:r>
          </a:p>
          <a:p>
            <a:pPr marL="360000" indent="-180000">
              <a:lnSpc>
                <a:spcPct val="108000"/>
              </a:lnSpc>
              <a:spcAft>
                <a:spcPts val="500"/>
              </a:spcAft>
              <a:defRPr sz="1920" b="0" i="0">
                <a:solidFill>
                  <a:srgbClr val="141414"/>
                </a:solidFill>
                <a:latin typeface="Arial"/>
              </a:defRPr>
            </a:pPr>
            <a:r>
              <a:rPr>
                <a:latin typeface="Calibri" panose="020F0502020204030204" pitchFamily="34" charset="0"/>
              </a:rPr>
              <a:t>Korak 1 – Naći sumu svih elemenata u svakoj koloni.</a:t>
            </a:r>
          </a:p>
          <a:p>
            <a:pPr marL="360000" indent="-180000">
              <a:lnSpc>
                <a:spcPct val="108000"/>
              </a:lnSpc>
              <a:spcAft>
                <a:spcPts val="500"/>
              </a:spcAft>
              <a:defRPr sz="1920" b="0" i="0">
                <a:solidFill>
                  <a:srgbClr val="141414"/>
                </a:solidFill>
                <a:latin typeface="Arial"/>
              </a:defRPr>
            </a:pPr>
            <a:r>
              <a:rPr>
                <a:latin typeface="Calibri" panose="020F0502020204030204" pitchFamily="34" charset="0"/>
              </a:rPr>
              <a:t>Korak 2 – Podeliti elemente svake kolone sa sumom vrednosti te kolone, koja je dobijena u koraku 1.</a:t>
            </a:r>
          </a:p>
          <a:p>
            <a:pPr marL="360000" indent="-180000">
              <a:lnSpc>
                <a:spcPct val="108000"/>
              </a:lnSpc>
              <a:spcAft>
                <a:spcPts val="500"/>
              </a:spcAft>
              <a:defRPr sz="1920" b="0" i="0">
                <a:solidFill>
                  <a:srgbClr val="141414"/>
                </a:solidFill>
                <a:latin typeface="Arial"/>
              </a:defRPr>
            </a:pPr>
            <a:r>
              <a:rPr>
                <a:latin typeface="Calibri" panose="020F0502020204030204" pitchFamily="34" charset="0"/>
              </a:rPr>
              <a:t>Korak 3 – Naći sumu svih elemenata po svakom redu i potom odrediti srednju vrednost svakog reda. Kolona koja se sastoji od tih srednjih vrednosti je u stvari normalizovani sopstveni vektor.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Kompozitni normalizovani vektor</a:t>
            </a:r>
          </a:p>
        </p:txBody>
      </p:sp>
      <p:sp>
        <p:nvSpPr>
          <p:cNvPr id="3" name="TextBox 2"/>
          <p:cNvSpPr txBox="1"/>
          <p:nvPr/>
        </p:nvSpPr>
        <p:spPr>
          <a:xfrm>
            <a:off x="841248" y="1307592"/>
            <a:ext cx="10469880" cy="4526280"/>
          </a:xfrm>
          <a:prstGeom prst="rect">
            <a:avLst/>
          </a:prstGeom>
          <a:noFill/>
        </p:spPr>
        <p:txBody>
          <a:bodyPr wrap="square" lIns="18288" tIns="0" rIns="27432" bIns="0">
            <a:normAutofit/>
          </a:bodyPr>
          <a:lstStyle/>
          <a:p>
            <a:pPr>
              <a:lnSpc>
                <a:spcPct val="108000"/>
              </a:lnSpc>
              <a:spcAft>
                <a:spcPts val="500"/>
              </a:spcAft>
              <a:defRPr sz="1950" b="0" i="0">
                <a:solidFill>
                  <a:srgbClr val="141414"/>
                </a:solidFill>
                <a:latin typeface="Arial"/>
              </a:defRPr>
            </a:pPr>
            <a:r>
              <a:rPr>
                <a:latin typeface="Calibri" panose="020F0502020204030204" pitchFamily="34" charset="0"/>
              </a:rPr>
              <a:t>Četvrta i ujedno poslednja faza AHP metode podrazumeva nalaženje tzv. kompozitnog normalizovanog vektora. Pošto su sukcesivni nivoi hijerarhije međusobno povezani, jedinstveni kompozitni vektor jedinstvenih i normalizovanih vektora težina za celokupnu hijerarhiju određuje se množenjem vektora težina svih sukcesivnih nivoa. Taj kompozitni vektor će se potom koristiti za nalaženje relativnih prioriteta svih entiteta na najnižem hijerarhijskom nivou, što omogućava dostizanje postavljenih ciljeva celokupnog problema.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2.6. Primer proračuna AHP metodom</a:t>
            </a:r>
          </a:p>
        </p:txBody>
      </p:sp>
      <p:pic>
        <p:nvPicPr>
          <p:cNvPr id="3" name="Picture 2" descr="image2.jpeg"/>
          <p:cNvPicPr>
            <a:picLocks noChangeAspect="1"/>
          </p:cNvPicPr>
          <p:nvPr/>
        </p:nvPicPr>
        <p:blipFill>
          <a:blip r:embed="rId2"/>
          <a:stretch>
            <a:fillRect/>
          </a:stretch>
        </p:blipFill>
        <p:spPr>
          <a:xfrm>
            <a:off x="1417320" y="1633335"/>
            <a:ext cx="8961120" cy="336272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Matrica na prvom nivou</a:t>
            </a:r>
          </a:p>
        </p:txBody>
      </p:sp>
      <p:sp>
        <p:nvSpPr>
          <p:cNvPr id="3" name="TextBox 2"/>
          <p:cNvSpPr txBox="1"/>
          <p:nvPr/>
        </p:nvSpPr>
        <p:spPr>
          <a:xfrm>
            <a:off x="841248" y="1234440"/>
            <a:ext cx="10469880" cy="868680"/>
          </a:xfrm>
          <a:prstGeom prst="rect">
            <a:avLst/>
          </a:prstGeom>
          <a:noFill/>
        </p:spPr>
        <p:txBody>
          <a:bodyPr wrap="square" lIns="18288" tIns="0" rIns="27432" bIns="0">
            <a:normAutofit/>
          </a:bodyPr>
          <a:lstStyle/>
          <a:p>
            <a:pPr>
              <a:lnSpc>
                <a:spcPct val="108000"/>
              </a:lnSpc>
              <a:spcAft>
                <a:spcPts val="500"/>
              </a:spcAft>
              <a:defRPr sz="1850" b="0" i="0">
                <a:solidFill>
                  <a:srgbClr val="141414"/>
                </a:solidFill>
                <a:latin typeface="Arial"/>
              </a:defRPr>
            </a:pPr>
            <a:r>
              <a:rPr>
                <a:latin typeface="Calibri" panose="020F0502020204030204" pitchFamily="34" charset="0"/>
              </a:rPr>
              <a:t>Matrica na prvom nivou:</a:t>
            </a:r>
          </a:p>
        </p:txBody>
      </p:sp>
      <p:graphicFrame>
        <p:nvGraphicFramePr>
          <p:cNvPr id="4" name="Table 3"/>
          <p:cNvGraphicFramePr>
            <a:graphicFrameLocks noGrp="1"/>
          </p:cNvGraphicFramePr>
          <p:nvPr/>
        </p:nvGraphicFramePr>
        <p:xfrm>
          <a:off x="1143000" y="2057400"/>
          <a:ext cx="9418320" cy="2743200"/>
        </p:xfrm>
        <a:graphic>
          <a:graphicData uri="http://schemas.openxmlformats.org/drawingml/2006/table">
            <a:tbl>
              <a:tblPr firstRow="1" bandRow="1">
                <a:tableStyleId>{5C22544A-7EE6-4342-B048-85BDC9FD1C3A}</a:tableStyleId>
              </a:tblPr>
              <a:tblGrid>
                <a:gridCol w="1569720">
                  <a:extLst>
                    <a:ext uri="{9D8B030D-6E8A-4147-A177-3AD203B41FA5}">
                      <a16:colId xmlns:a16="http://schemas.microsoft.com/office/drawing/2014/main" val="20000"/>
                    </a:ext>
                  </a:extLst>
                </a:gridCol>
                <a:gridCol w="1569720">
                  <a:extLst>
                    <a:ext uri="{9D8B030D-6E8A-4147-A177-3AD203B41FA5}">
                      <a16:colId xmlns:a16="http://schemas.microsoft.com/office/drawing/2014/main" val="20001"/>
                    </a:ext>
                  </a:extLst>
                </a:gridCol>
                <a:gridCol w="1569720">
                  <a:extLst>
                    <a:ext uri="{9D8B030D-6E8A-4147-A177-3AD203B41FA5}">
                      <a16:colId xmlns:a16="http://schemas.microsoft.com/office/drawing/2014/main" val="20002"/>
                    </a:ext>
                  </a:extLst>
                </a:gridCol>
                <a:gridCol w="1569720">
                  <a:extLst>
                    <a:ext uri="{9D8B030D-6E8A-4147-A177-3AD203B41FA5}">
                      <a16:colId xmlns:a16="http://schemas.microsoft.com/office/drawing/2014/main" val="20003"/>
                    </a:ext>
                  </a:extLst>
                </a:gridCol>
                <a:gridCol w="1569720">
                  <a:extLst>
                    <a:ext uri="{9D8B030D-6E8A-4147-A177-3AD203B41FA5}">
                      <a16:colId xmlns:a16="http://schemas.microsoft.com/office/drawing/2014/main" val="20004"/>
                    </a:ext>
                  </a:extLst>
                </a:gridCol>
                <a:gridCol w="1569720">
                  <a:extLst>
                    <a:ext uri="{9D8B030D-6E8A-4147-A177-3AD203B41FA5}">
                      <a16:colId xmlns:a16="http://schemas.microsoft.com/office/drawing/2014/main" val="20005"/>
                    </a:ext>
                  </a:extLst>
                </a:gridCol>
              </a:tblGrid>
              <a:tr h="457200">
                <a:tc>
                  <a:txBody>
                    <a:bodyPr/>
                    <a:lstStyle/>
                    <a:p>
                      <a:pPr algn="ctr"/>
                      <a:r>
                        <a:rPr sz="1260" b="1">
                          <a:solidFill>
                            <a:srgbClr val="FFFFFF"/>
                          </a:solidFill>
                          <a:latin typeface="Calibri" panose="020F0502020204030204" pitchFamily="34" charset="0"/>
                        </a:rPr>
                        <a:t>Kriterijum</a:t>
                      </a:r>
                    </a:p>
                  </a:txBody>
                  <a:tcPr marL="18288" marR="18288" marT="18288" marB="18288">
                    <a:solidFill>
                      <a:srgbClr val="5B9BD5"/>
                    </a:solidFill>
                  </a:tcPr>
                </a:tc>
                <a:tc>
                  <a:txBody>
                    <a:bodyPr/>
                    <a:lstStyle/>
                    <a:p>
                      <a:pPr algn="ctr"/>
                      <a:r>
                        <a:rPr sz="1260" b="1">
                          <a:solidFill>
                            <a:srgbClr val="FFFFFF"/>
                          </a:solidFill>
                          <a:latin typeface="Calibri" panose="020F0502020204030204" pitchFamily="34" charset="0"/>
                        </a:rPr>
                        <a:t>A</a:t>
                      </a:r>
                    </a:p>
                  </a:txBody>
                  <a:tcPr marL="18288" marR="18288" marT="18288" marB="18288">
                    <a:solidFill>
                      <a:srgbClr val="5B9BD5"/>
                    </a:solidFill>
                  </a:tcPr>
                </a:tc>
                <a:tc>
                  <a:txBody>
                    <a:bodyPr/>
                    <a:lstStyle/>
                    <a:p>
                      <a:pPr algn="ctr"/>
                      <a:r>
                        <a:rPr sz="1260" b="1">
                          <a:solidFill>
                            <a:srgbClr val="FFFFFF"/>
                          </a:solidFill>
                          <a:latin typeface="Calibri" panose="020F0502020204030204" pitchFamily="34" charset="0"/>
                        </a:rPr>
                        <a:t>B</a:t>
                      </a:r>
                    </a:p>
                  </a:txBody>
                  <a:tcPr marL="18288" marR="18288" marT="18288" marB="18288">
                    <a:solidFill>
                      <a:srgbClr val="5B9BD5"/>
                    </a:solidFill>
                  </a:tcPr>
                </a:tc>
                <a:tc>
                  <a:txBody>
                    <a:bodyPr/>
                    <a:lstStyle/>
                    <a:p>
                      <a:pPr algn="ctr"/>
                      <a:r>
                        <a:rPr sz="1260" b="1">
                          <a:solidFill>
                            <a:srgbClr val="FFFFFF"/>
                          </a:solidFill>
                          <a:latin typeface="Calibri" panose="020F0502020204030204" pitchFamily="34" charset="0"/>
                        </a:rPr>
                        <a:t>C</a:t>
                      </a:r>
                    </a:p>
                  </a:txBody>
                  <a:tcPr marL="18288" marR="18288" marT="18288" marB="18288">
                    <a:solidFill>
                      <a:srgbClr val="5B9BD5"/>
                    </a:solidFill>
                  </a:tcPr>
                </a:tc>
                <a:tc>
                  <a:txBody>
                    <a:bodyPr/>
                    <a:lstStyle/>
                    <a:p>
                      <a:pPr algn="ctr"/>
                      <a:r>
                        <a:rPr sz="1260" b="1">
                          <a:solidFill>
                            <a:srgbClr val="FFFFFF"/>
                          </a:solidFill>
                          <a:latin typeface="Calibri" panose="020F0502020204030204" pitchFamily="34" charset="0"/>
                        </a:rPr>
                        <a:t>D</a:t>
                      </a:r>
                    </a:p>
                  </a:txBody>
                  <a:tcPr marL="18288" marR="18288" marT="18288" marB="18288">
                    <a:solidFill>
                      <a:srgbClr val="5B9BD5"/>
                    </a:solidFill>
                  </a:tcPr>
                </a:tc>
                <a:tc>
                  <a:txBody>
                    <a:bodyPr/>
                    <a:lstStyle/>
                    <a:p>
                      <a:pPr algn="ctr"/>
                      <a:r>
                        <a:rPr sz="1260" b="1">
                          <a:solidFill>
                            <a:srgbClr val="FFFFFF"/>
                          </a:solidFill>
                          <a:latin typeface="Calibri" panose="020F0502020204030204" pitchFamily="34" charset="0"/>
                        </a:rPr>
                        <a:t>Prioritet</a:t>
                      </a:r>
                    </a:p>
                  </a:txBody>
                  <a:tcPr marL="18288" marR="18288" marT="18288" marB="18288">
                    <a:solidFill>
                      <a:srgbClr val="5B9BD5"/>
                    </a:solidFill>
                  </a:tcPr>
                </a:tc>
                <a:extLst>
                  <a:ext uri="{0D108BD9-81ED-4DB2-BD59-A6C34878D82A}">
                    <a16:rowId xmlns:a16="http://schemas.microsoft.com/office/drawing/2014/main" val="10000"/>
                  </a:ext>
                </a:extLst>
              </a:tr>
              <a:tr h="457200">
                <a:tc>
                  <a:txBody>
                    <a:bodyPr/>
                    <a:lstStyle/>
                    <a:p>
                      <a:pPr algn="ctr"/>
                      <a:r>
                        <a:rPr sz="1260" b="1">
                          <a:solidFill>
                            <a:srgbClr val="FFFFFF"/>
                          </a:solidFill>
                          <a:latin typeface="Calibri" panose="020F0502020204030204" pitchFamily="34" charset="0"/>
                        </a:rPr>
                        <a:t>A</a:t>
                      </a:r>
                    </a:p>
                  </a:txBody>
                  <a:tcPr marL="18288" marR="18288" marT="18288" marB="18288">
                    <a:solidFill>
                      <a:srgbClr val="5B9BD5"/>
                    </a:solidFill>
                  </a:tcPr>
                </a:tc>
                <a:tc>
                  <a:txBody>
                    <a:bodyPr/>
                    <a:lstStyle/>
                    <a:p>
                      <a:pPr algn="ctr"/>
                      <a:r>
                        <a:rPr sz="126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3</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7</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9</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57,39%</a:t>
                      </a:r>
                    </a:p>
                  </a:txBody>
                  <a:tcPr marL="18288" marR="18288" marT="18288" marB="18288">
                    <a:solidFill>
                      <a:srgbClr val="DDEBF7"/>
                    </a:solidFill>
                  </a:tcPr>
                </a:tc>
                <a:extLst>
                  <a:ext uri="{0D108BD9-81ED-4DB2-BD59-A6C34878D82A}">
                    <a16:rowId xmlns:a16="http://schemas.microsoft.com/office/drawing/2014/main" val="10001"/>
                  </a:ext>
                </a:extLst>
              </a:tr>
              <a:tr h="457200">
                <a:tc>
                  <a:txBody>
                    <a:bodyPr/>
                    <a:lstStyle/>
                    <a:p>
                      <a:pPr algn="ctr"/>
                      <a:r>
                        <a:rPr sz="1260" b="1">
                          <a:solidFill>
                            <a:srgbClr val="FFFFFF"/>
                          </a:solidFill>
                          <a:latin typeface="Calibri" panose="020F0502020204030204" pitchFamily="34" charset="0"/>
                        </a:rPr>
                        <a:t>B</a:t>
                      </a:r>
                    </a:p>
                  </a:txBody>
                  <a:tcPr marL="18288" marR="18288" marT="18288" marB="18288">
                    <a:solidFill>
                      <a:srgbClr val="5B9BD5"/>
                    </a:solidFill>
                  </a:tcPr>
                </a:tc>
                <a:tc>
                  <a:txBody>
                    <a:bodyPr/>
                    <a:lstStyle/>
                    <a:p>
                      <a:pPr algn="ctr"/>
                      <a:r>
                        <a:rPr sz="1260" b="0">
                          <a:solidFill>
                            <a:srgbClr val="141414"/>
                          </a:solidFill>
                          <a:latin typeface="Calibri" panose="020F0502020204030204" pitchFamily="34" charset="0"/>
                        </a:rPr>
                        <a:t>0,33</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1</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5</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7</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29,1%</a:t>
                      </a:r>
                    </a:p>
                  </a:txBody>
                  <a:tcPr marL="18288" marR="18288" marT="18288" marB="18288">
                    <a:solidFill>
                      <a:srgbClr val="EAF1F9"/>
                    </a:solidFill>
                  </a:tcPr>
                </a:tc>
                <a:extLst>
                  <a:ext uri="{0D108BD9-81ED-4DB2-BD59-A6C34878D82A}">
                    <a16:rowId xmlns:a16="http://schemas.microsoft.com/office/drawing/2014/main" val="10002"/>
                  </a:ext>
                </a:extLst>
              </a:tr>
              <a:tr h="457200">
                <a:tc>
                  <a:txBody>
                    <a:bodyPr/>
                    <a:lstStyle/>
                    <a:p>
                      <a:pPr algn="ctr"/>
                      <a:r>
                        <a:rPr sz="1260" b="1">
                          <a:solidFill>
                            <a:srgbClr val="FFFFFF"/>
                          </a:solidFill>
                          <a:latin typeface="Calibri" panose="020F0502020204030204" pitchFamily="34" charset="0"/>
                        </a:rPr>
                        <a:t>C</a:t>
                      </a:r>
                    </a:p>
                  </a:txBody>
                  <a:tcPr marL="18288" marR="18288" marT="18288" marB="18288">
                    <a:solidFill>
                      <a:srgbClr val="5B9BD5"/>
                    </a:solidFill>
                  </a:tcPr>
                </a:tc>
                <a:tc>
                  <a:txBody>
                    <a:bodyPr/>
                    <a:lstStyle/>
                    <a:p>
                      <a:pPr algn="ctr"/>
                      <a:r>
                        <a:rPr sz="1260" b="0">
                          <a:solidFill>
                            <a:srgbClr val="141414"/>
                          </a:solidFill>
                          <a:latin typeface="Calibri" panose="020F0502020204030204" pitchFamily="34" charset="0"/>
                        </a:rPr>
                        <a:t>0,14</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0,2</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3</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9,03%</a:t>
                      </a:r>
                    </a:p>
                  </a:txBody>
                  <a:tcPr marL="18288" marR="18288" marT="18288" marB="18288">
                    <a:solidFill>
                      <a:srgbClr val="DDEBF7"/>
                    </a:solidFill>
                  </a:tcPr>
                </a:tc>
                <a:extLst>
                  <a:ext uri="{0D108BD9-81ED-4DB2-BD59-A6C34878D82A}">
                    <a16:rowId xmlns:a16="http://schemas.microsoft.com/office/drawing/2014/main" val="10003"/>
                  </a:ext>
                </a:extLst>
              </a:tr>
              <a:tr h="457200">
                <a:tc>
                  <a:txBody>
                    <a:bodyPr/>
                    <a:lstStyle/>
                    <a:p>
                      <a:pPr algn="ctr"/>
                      <a:r>
                        <a:rPr sz="1260" b="1">
                          <a:solidFill>
                            <a:srgbClr val="FFFFFF"/>
                          </a:solidFill>
                          <a:latin typeface="Calibri" panose="020F0502020204030204" pitchFamily="34" charset="0"/>
                        </a:rPr>
                        <a:t>D</a:t>
                      </a:r>
                    </a:p>
                  </a:txBody>
                  <a:tcPr marL="18288" marR="18288" marT="18288" marB="18288">
                    <a:solidFill>
                      <a:srgbClr val="5B9BD5"/>
                    </a:solidFill>
                  </a:tcPr>
                </a:tc>
                <a:tc>
                  <a:txBody>
                    <a:bodyPr/>
                    <a:lstStyle/>
                    <a:p>
                      <a:pPr algn="ctr"/>
                      <a:r>
                        <a:rPr sz="1260" b="0">
                          <a:solidFill>
                            <a:srgbClr val="141414"/>
                          </a:solidFill>
                          <a:latin typeface="Calibri" panose="020F0502020204030204" pitchFamily="34" charset="0"/>
                        </a:rPr>
                        <a:t>0,11</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0,14</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0,33</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1</a:t>
                      </a:r>
                    </a:p>
                  </a:txBody>
                  <a:tcPr marL="18288" marR="18288" marT="18288" marB="18288">
                    <a:solidFill>
                      <a:srgbClr val="EAF1F9"/>
                    </a:solidFill>
                  </a:tcPr>
                </a:tc>
                <a:tc>
                  <a:txBody>
                    <a:bodyPr/>
                    <a:lstStyle/>
                    <a:p>
                      <a:pPr algn="ctr"/>
                      <a:r>
                        <a:rPr sz="1260" b="0">
                          <a:solidFill>
                            <a:srgbClr val="141414"/>
                          </a:solidFill>
                          <a:latin typeface="Calibri" panose="020F0502020204030204" pitchFamily="34" charset="0"/>
                        </a:rPr>
                        <a:t>4,45%</a:t>
                      </a:r>
                    </a:p>
                  </a:txBody>
                  <a:tcPr marL="18288" marR="18288" marT="18288" marB="18288">
                    <a:solidFill>
                      <a:srgbClr val="EAF1F9"/>
                    </a:solidFill>
                  </a:tcPr>
                </a:tc>
                <a:extLst>
                  <a:ext uri="{0D108BD9-81ED-4DB2-BD59-A6C34878D82A}">
                    <a16:rowId xmlns:a16="http://schemas.microsoft.com/office/drawing/2014/main" val="10004"/>
                  </a:ext>
                </a:extLst>
              </a:tr>
              <a:tr h="457200">
                <a:tc>
                  <a:txBody>
                    <a:bodyPr/>
                    <a:lstStyle/>
                    <a:p>
                      <a:pPr algn="ctr"/>
                      <a:r>
                        <a:rPr sz="1260" b="1">
                          <a:solidFill>
                            <a:srgbClr val="FFFFFF"/>
                          </a:solidFill>
                          <a:latin typeface="Calibri" panose="020F0502020204030204" pitchFamily="34" charset="0"/>
                        </a:rPr>
                        <a:t>Suma</a:t>
                      </a:r>
                    </a:p>
                  </a:txBody>
                  <a:tcPr marL="18288" marR="18288" marT="18288" marB="18288">
                    <a:solidFill>
                      <a:srgbClr val="5B9BD5"/>
                    </a:solidFill>
                  </a:tcPr>
                </a:tc>
                <a:tc>
                  <a:txBody>
                    <a:bodyPr/>
                    <a:lstStyle/>
                    <a:p>
                      <a:pPr algn="ctr"/>
                      <a:r>
                        <a:rPr sz="1260" b="0">
                          <a:solidFill>
                            <a:srgbClr val="141414"/>
                          </a:solidFill>
                          <a:latin typeface="Calibri" panose="020F0502020204030204" pitchFamily="34" charset="0"/>
                        </a:rPr>
                        <a:t>1,59</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4,34</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13,33</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20</a:t>
                      </a:r>
                    </a:p>
                  </a:txBody>
                  <a:tcPr marL="18288" marR="18288" marT="18288" marB="18288">
                    <a:solidFill>
                      <a:srgbClr val="DDEBF7"/>
                    </a:solidFill>
                  </a:tcPr>
                </a:tc>
                <a:tc>
                  <a:txBody>
                    <a:bodyPr/>
                    <a:lstStyle/>
                    <a:p>
                      <a:pPr algn="ctr"/>
                      <a:r>
                        <a:rPr sz="1260" b="0">
                          <a:solidFill>
                            <a:srgbClr val="141414"/>
                          </a:solidFill>
                          <a:latin typeface="Calibri" panose="020F0502020204030204" pitchFamily="34" charset="0"/>
                        </a:rPr>
                        <a:t>100%</a:t>
                      </a:r>
                    </a:p>
                  </a:txBody>
                  <a:tcPr marL="18288" marR="18288" marT="18288" marB="18288">
                    <a:solidFill>
                      <a:srgbClr val="DDEBF7"/>
                    </a:solidFill>
                  </a:tcPr>
                </a:tc>
                <a:extLst>
                  <a:ext uri="{0D108BD9-81ED-4DB2-BD59-A6C34878D82A}">
                    <a16:rowId xmlns:a16="http://schemas.microsoft.com/office/drawing/2014/main" val="10005"/>
                  </a:ext>
                </a:extLst>
              </a:tr>
            </a:tbl>
          </a:graphicData>
        </a:graphic>
      </p:graphicFrame>
      <p:sp>
        <p:nvSpPr>
          <p:cNvPr id="5" name="TextBox 4"/>
          <p:cNvSpPr txBox="1"/>
          <p:nvPr/>
        </p:nvSpPr>
        <p:spPr>
          <a:xfrm>
            <a:off x="841248" y="5001768"/>
            <a:ext cx="10469880" cy="1005840"/>
          </a:xfrm>
          <a:prstGeom prst="rect">
            <a:avLst/>
          </a:prstGeom>
          <a:noFill/>
        </p:spPr>
        <p:txBody>
          <a:bodyPr wrap="square" lIns="18288" tIns="0" rIns="27432" bIns="0">
            <a:normAutofit fontScale="85000" lnSpcReduction="20000"/>
          </a:bodyPr>
          <a:lstStyle/>
          <a:p>
            <a:pPr>
              <a:lnSpc>
                <a:spcPct val="108000"/>
              </a:lnSpc>
              <a:spcAft>
                <a:spcPts val="500"/>
              </a:spcAft>
              <a:defRPr sz="1750" b="0" i="0">
                <a:solidFill>
                  <a:srgbClr val="141414"/>
                </a:solidFill>
                <a:latin typeface="Arial"/>
              </a:defRPr>
            </a:pPr>
            <a:r>
              <a:rPr>
                <a:latin typeface="Calibri" panose="020F0502020204030204" pitchFamily="34" charset="0"/>
              </a:rPr>
              <a:t>λmax=4.,692</a:t>
            </a:r>
          </a:p>
          <a:p>
            <a:pPr>
              <a:lnSpc>
                <a:spcPct val="108000"/>
              </a:lnSpc>
              <a:spcAft>
                <a:spcPts val="500"/>
              </a:spcAft>
              <a:defRPr sz="1750" b="0" i="0">
                <a:solidFill>
                  <a:srgbClr val="141414"/>
                </a:solidFill>
                <a:latin typeface="Arial"/>
              </a:defRPr>
            </a:pPr>
            <a:r>
              <a:rPr>
                <a:latin typeface="Calibri" panose="020F0502020204030204" pitchFamily="34" charset="0"/>
              </a:rPr>
              <a:t>CI=0.0897</a:t>
            </a:r>
          </a:p>
          <a:p>
            <a:pPr>
              <a:lnSpc>
                <a:spcPct val="108000"/>
              </a:lnSpc>
              <a:spcAft>
                <a:spcPts val="500"/>
              </a:spcAft>
              <a:defRPr sz="1750" b="0" i="0">
                <a:solidFill>
                  <a:srgbClr val="141414"/>
                </a:solidFill>
                <a:latin typeface="Arial"/>
              </a:defRPr>
            </a:pPr>
            <a:r>
              <a:rPr>
                <a:latin typeface="Calibri" panose="020F0502020204030204" pitchFamily="34" charset="0"/>
              </a:rPr>
              <a:t>CR=9.97%</a:t>
            </a:r>
          </a:p>
          <a:p>
            <a:pPr>
              <a:lnSpc>
                <a:spcPct val="108000"/>
              </a:lnSpc>
              <a:spcAft>
                <a:spcPts val="500"/>
              </a:spcAft>
              <a:defRPr sz="1750" b="0" i="0">
                <a:solidFill>
                  <a:srgbClr val="141414"/>
                </a:solidFill>
                <a:latin typeface="Arial"/>
              </a:defRPr>
            </a:pPr>
            <a:r>
              <a:rPr>
                <a:latin typeface="Calibri" panose="020F0502020204030204" pitchFamily="34" charset="0"/>
              </a:rPr>
              <a:t>&lt;10% (prihvatljivo)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Matrica na drugom nivou u odnosu na Faktor A</a:t>
            </a:r>
          </a:p>
        </p:txBody>
      </p:sp>
      <p:sp>
        <p:nvSpPr>
          <p:cNvPr id="3" name="TextBox 2"/>
          <p:cNvSpPr txBox="1"/>
          <p:nvPr/>
        </p:nvSpPr>
        <p:spPr>
          <a:xfrm>
            <a:off x="841248" y="1234440"/>
            <a:ext cx="10469880" cy="868680"/>
          </a:xfrm>
          <a:prstGeom prst="rect">
            <a:avLst/>
          </a:prstGeom>
          <a:noFill/>
        </p:spPr>
        <p:txBody>
          <a:bodyPr wrap="square" lIns="18288" tIns="0" rIns="27432" bIns="0">
            <a:normAutofit/>
          </a:bodyPr>
          <a:lstStyle/>
          <a:p>
            <a:pPr>
              <a:lnSpc>
                <a:spcPct val="108000"/>
              </a:lnSpc>
              <a:spcAft>
                <a:spcPts val="500"/>
              </a:spcAft>
              <a:defRPr sz="1850" b="0" i="0">
                <a:solidFill>
                  <a:srgbClr val="141414"/>
                </a:solidFill>
                <a:latin typeface="Arial"/>
              </a:defRPr>
            </a:pPr>
            <a:r>
              <a:rPr>
                <a:latin typeface="Calibri" panose="020F0502020204030204" pitchFamily="34" charset="0"/>
              </a:rPr>
              <a:t>Matrica na drugom nivou u odnosu na Faktor A:</a:t>
            </a:r>
          </a:p>
        </p:txBody>
      </p:sp>
      <p:graphicFrame>
        <p:nvGraphicFramePr>
          <p:cNvPr id="4" name="Table 3"/>
          <p:cNvGraphicFramePr>
            <a:graphicFrameLocks noGrp="1"/>
          </p:cNvGraphicFramePr>
          <p:nvPr/>
        </p:nvGraphicFramePr>
        <p:xfrm>
          <a:off x="1143000" y="2057400"/>
          <a:ext cx="9418320" cy="2743200"/>
        </p:xfrm>
        <a:graphic>
          <a:graphicData uri="http://schemas.openxmlformats.org/drawingml/2006/table">
            <a:tbl>
              <a:tblPr firstRow="1" bandRow="1">
                <a:tableStyleId>{5C22544A-7EE6-4342-B048-85BDC9FD1C3A}</a:tableStyleId>
              </a:tblPr>
              <a:tblGrid>
                <a:gridCol w="1883664">
                  <a:extLst>
                    <a:ext uri="{9D8B030D-6E8A-4147-A177-3AD203B41FA5}">
                      <a16:colId xmlns:a16="http://schemas.microsoft.com/office/drawing/2014/main" val="20000"/>
                    </a:ext>
                  </a:extLst>
                </a:gridCol>
                <a:gridCol w="1883664">
                  <a:extLst>
                    <a:ext uri="{9D8B030D-6E8A-4147-A177-3AD203B41FA5}">
                      <a16:colId xmlns:a16="http://schemas.microsoft.com/office/drawing/2014/main" val="20001"/>
                    </a:ext>
                  </a:extLst>
                </a:gridCol>
                <a:gridCol w="1883664">
                  <a:extLst>
                    <a:ext uri="{9D8B030D-6E8A-4147-A177-3AD203B41FA5}">
                      <a16:colId xmlns:a16="http://schemas.microsoft.com/office/drawing/2014/main" val="20002"/>
                    </a:ext>
                  </a:extLst>
                </a:gridCol>
                <a:gridCol w="1883664">
                  <a:extLst>
                    <a:ext uri="{9D8B030D-6E8A-4147-A177-3AD203B41FA5}">
                      <a16:colId xmlns:a16="http://schemas.microsoft.com/office/drawing/2014/main" val="20003"/>
                    </a:ext>
                  </a:extLst>
                </a:gridCol>
                <a:gridCol w="1883664">
                  <a:extLst>
                    <a:ext uri="{9D8B030D-6E8A-4147-A177-3AD203B41FA5}">
                      <a16:colId xmlns:a16="http://schemas.microsoft.com/office/drawing/2014/main" val="20004"/>
                    </a:ext>
                  </a:extLst>
                </a:gridCol>
              </a:tblGrid>
              <a:tr h="548640">
                <a:tc>
                  <a:txBody>
                    <a:bodyPr/>
                    <a:lstStyle/>
                    <a:p>
                      <a:pPr algn="ctr"/>
                      <a:r>
                        <a:rPr sz="1300" b="1">
                          <a:solidFill>
                            <a:srgbClr val="FFFFFF"/>
                          </a:solidFill>
                          <a:latin typeface="Calibri" panose="020F0502020204030204" pitchFamily="34" charset="0"/>
                        </a:rPr>
                        <a:t>Alternativa</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X</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Y</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Z</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Prioritet</a:t>
                      </a:r>
                    </a:p>
                  </a:txBody>
                  <a:tcPr marL="18288" marR="18288" marT="18288" marB="18288">
                    <a:solidFill>
                      <a:srgbClr val="5B9BD5"/>
                    </a:solidFill>
                  </a:tcPr>
                </a:tc>
                <a:extLst>
                  <a:ext uri="{0D108BD9-81ED-4DB2-BD59-A6C34878D82A}">
                    <a16:rowId xmlns:a16="http://schemas.microsoft.com/office/drawing/2014/main" val="10000"/>
                  </a:ext>
                </a:extLst>
              </a:tr>
              <a:tr h="548640">
                <a:tc>
                  <a:txBody>
                    <a:bodyPr/>
                    <a:lstStyle/>
                    <a:p>
                      <a:pPr algn="ctr"/>
                      <a:r>
                        <a:rPr sz="1300" b="1">
                          <a:solidFill>
                            <a:srgbClr val="FFFFFF"/>
                          </a:solidFill>
                          <a:latin typeface="Calibri" panose="020F0502020204030204" pitchFamily="34" charset="0"/>
                        </a:rPr>
                        <a:t>X</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7</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51,05%</a:t>
                      </a:r>
                    </a:p>
                  </a:txBody>
                  <a:tcPr marL="18288" marR="18288" marT="18288" marB="18288">
                    <a:solidFill>
                      <a:srgbClr val="DDEBF7"/>
                    </a:solidFill>
                  </a:tcPr>
                </a:tc>
                <a:extLst>
                  <a:ext uri="{0D108BD9-81ED-4DB2-BD59-A6C34878D82A}">
                    <a16:rowId xmlns:a16="http://schemas.microsoft.com/office/drawing/2014/main" val="10001"/>
                  </a:ext>
                </a:extLst>
              </a:tr>
              <a:tr h="548640">
                <a:tc>
                  <a:txBody>
                    <a:bodyPr/>
                    <a:lstStyle/>
                    <a:p>
                      <a:pPr algn="ctr"/>
                      <a:r>
                        <a:rPr sz="1300" b="1">
                          <a:solidFill>
                            <a:srgbClr val="FFFFFF"/>
                          </a:solidFill>
                          <a:latin typeface="Calibri" panose="020F0502020204030204" pitchFamily="34" charset="0"/>
                        </a:rPr>
                        <a:t>Y</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3</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38,93%</a:t>
                      </a:r>
                    </a:p>
                  </a:txBody>
                  <a:tcPr marL="18288" marR="18288" marT="18288" marB="18288">
                    <a:solidFill>
                      <a:srgbClr val="EAF1F9"/>
                    </a:solidFill>
                  </a:tcPr>
                </a:tc>
                <a:extLst>
                  <a:ext uri="{0D108BD9-81ED-4DB2-BD59-A6C34878D82A}">
                    <a16:rowId xmlns:a16="http://schemas.microsoft.com/office/drawing/2014/main" val="10002"/>
                  </a:ext>
                </a:extLst>
              </a:tr>
              <a:tr h="548640">
                <a:tc>
                  <a:txBody>
                    <a:bodyPr/>
                    <a:lstStyle/>
                    <a:p>
                      <a:pPr algn="ctr"/>
                      <a:r>
                        <a:rPr sz="1300" b="1">
                          <a:solidFill>
                            <a:srgbClr val="FFFFFF"/>
                          </a:solidFill>
                          <a:latin typeface="Calibri" panose="020F0502020204030204" pitchFamily="34" charset="0"/>
                        </a:rPr>
                        <a:t>Z</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0,14</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0,3</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10,01%</a:t>
                      </a:r>
                    </a:p>
                  </a:txBody>
                  <a:tcPr marL="18288" marR="18288" marT="18288" marB="18288">
                    <a:solidFill>
                      <a:srgbClr val="DDEBF7"/>
                    </a:solidFill>
                  </a:tcPr>
                </a:tc>
                <a:extLst>
                  <a:ext uri="{0D108BD9-81ED-4DB2-BD59-A6C34878D82A}">
                    <a16:rowId xmlns:a16="http://schemas.microsoft.com/office/drawing/2014/main" val="10003"/>
                  </a:ext>
                </a:extLst>
              </a:tr>
              <a:tr h="548640">
                <a:tc>
                  <a:txBody>
                    <a:bodyPr/>
                    <a:lstStyle/>
                    <a:p>
                      <a:pPr algn="ctr"/>
                      <a:r>
                        <a:rPr sz="1300" b="1">
                          <a:solidFill>
                            <a:srgbClr val="FFFFFF"/>
                          </a:solidFill>
                          <a:latin typeface="Calibri" panose="020F0502020204030204" pitchFamily="34" charset="0"/>
                        </a:rPr>
                        <a:t>Suma</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2,14</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2,33</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11,03</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100%</a:t>
                      </a:r>
                    </a:p>
                  </a:txBody>
                  <a:tcPr marL="18288" marR="18288" marT="18288" marB="18288">
                    <a:solidFill>
                      <a:srgbClr val="EAF1F9"/>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841248" y="5001768"/>
            <a:ext cx="10469880" cy="1005840"/>
          </a:xfrm>
          <a:prstGeom prst="rect">
            <a:avLst/>
          </a:prstGeom>
          <a:noFill/>
        </p:spPr>
        <p:txBody>
          <a:bodyPr wrap="square" lIns="18288" tIns="0" rIns="27432" bIns="0">
            <a:normAutofit/>
          </a:bodyPr>
          <a:lstStyle/>
          <a:p>
            <a:pPr>
              <a:lnSpc>
                <a:spcPct val="108000"/>
              </a:lnSpc>
              <a:spcAft>
                <a:spcPts val="500"/>
              </a:spcAft>
              <a:defRPr sz="1750" b="0" i="0">
                <a:solidFill>
                  <a:srgbClr val="141414"/>
                </a:solidFill>
                <a:latin typeface="Arial"/>
              </a:defRPr>
            </a:pPr>
            <a:r>
              <a:rPr>
                <a:latin typeface="Calibri" panose="020F0502020204030204" pitchFamily="34" charset="0"/>
              </a:rPr>
              <a:t>(prihvatljivo)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Matrica na drugom nivou u odnosu na Faktor B</a:t>
            </a:r>
          </a:p>
        </p:txBody>
      </p:sp>
      <p:sp>
        <p:nvSpPr>
          <p:cNvPr id="3" name="TextBox 2"/>
          <p:cNvSpPr txBox="1"/>
          <p:nvPr/>
        </p:nvSpPr>
        <p:spPr>
          <a:xfrm>
            <a:off x="841248" y="1234440"/>
            <a:ext cx="10469880" cy="868680"/>
          </a:xfrm>
          <a:prstGeom prst="rect">
            <a:avLst/>
          </a:prstGeom>
          <a:noFill/>
        </p:spPr>
        <p:txBody>
          <a:bodyPr wrap="square" lIns="18288" tIns="0" rIns="27432" bIns="0">
            <a:normAutofit/>
          </a:bodyPr>
          <a:lstStyle/>
          <a:p>
            <a:pPr>
              <a:lnSpc>
                <a:spcPct val="108000"/>
              </a:lnSpc>
              <a:spcAft>
                <a:spcPts val="500"/>
              </a:spcAft>
              <a:defRPr sz="1850" b="0" i="0">
                <a:solidFill>
                  <a:srgbClr val="141414"/>
                </a:solidFill>
                <a:latin typeface="Arial"/>
              </a:defRPr>
            </a:pPr>
            <a:r>
              <a:rPr>
                <a:latin typeface="Calibri" panose="020F0502020204030204" pitchFamily="34" charset="0"/>
              </a:rPr>
              <a:t>Matrica na drugom nivou u odnosu na Faktor B:</a:t>
            </a:r>
          </a:p>
        </p:txBody>
      </p:sp>
      <p:graphicFrame>
        <p:nvGraphicFramePr>
          <p:cNvPr id="4" name="Table 3"/>
          <p:cNvGraphicFramePr>
            <a:graphicFrameLocks noGrp="1"/>
          </p:cNvGraphicFramePr>
          <p:nvPr/>
        </p:nvGraphicFramePr>
        <p:xfrm>
          <a:off x="1143000" y="2057400"/>
          <a:ext cx="9418320" cy="2743200"/>
        </p:xfrm>
        <a:graphic>
          <a:graphicData uri="http://schemas.openxmlformats.org/drawingml/2006/table">
            <a:tbl>
              <a:tblPr firstRow="1" bandRow="1">
                <a:tableStyleId>{5C22544A-7EE6-4342-B048-85BDC9FD1C3A}</a:tableStyleId>
              </a:tblPr>
              <a:tblGrid>
                <a:gridCol w="1883664">
                  <a:extLst>
                    <a:ext uri="{9D8B030D-6E8A-4147-A177-3AD203B41FA5}">
                      <a16:colId xmlns:a16="http://schemas.microsoft.com/office/drawing/2014/main" val="20000"/>
                    </a:ext>
                  </a:extLst>
                </a:gridCol>
                <a:gridCol w="1883664">
                  <a:extLst>
                    <a:ext uri="{9D8B030D-6E8A-4147-A177-3AD203B41FA5}">
                      <a16:colId xmlns:a16="http://schemas.microsoft.com/office/drawing/2014/main" val="20001"/>
                    </a:ext>
                  </a:extLst>
                </a:gridCol>
                <a:gridCol w="1883664">
                  <a:extLst>
                    <a:ext uri="{9D8B030D-6E8A-4147-A177-3AD203B41FA5}">
                      <a16:colId xmlns:a16="http://schemas.microsoft.com/office/drawing/2014/main" val="20002"/>
                    </a:ext>
                  </a:extLst>
                </a:gridCol>
                <a:gridCol w="1883664">
                  <a:extLst>
                    <a:ext uri="{9D8B030D-6E8A-4147-A177-3AD203B41FA5}">
                      <a16:colId xmlns:a16="http://schemas.microsoft.com/office/drawing/2014/main" val="20003"/>
                    </a:ext>
                  </a:extLst>
                </a:gridCol>
                <a:gridCol w="1883664">
                  <a:extLst>
                    <a:ext uri="{9D8B030D-6E8A-4147-A177-3AD203B41FA5}">
                      <a16:colId xmlns:a16="http://schemas.microsoft.com/office/drawing/2014/main" val="20004"/>
                    </a:ext>
                  </a:extLst>
                </a:gridCol>
              </a:tblGrid>
              <a:tr h="548640">
                <a:tc>
                  <a:txBody>
                    <a:bodyPr/>
                    <a:lstStyle/>
                    <a:p>
                      <a:pPr algn="ctr"/>
                      <a:r>
                        <a:rPr sz="1300" b="1">
                          <a:solidFill>
                            <a:srgbClr val="FFFFFF"/>
                          </a:solidFill>
                          <a:latin typeface="Calibri" panose="020F0502020204030204" pitchFamily="34" charset="0"/>
                        </a:rPr>
                        <a:t>Alternativa</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X</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Y</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Z</a:t>
                      </a:r>
                    </a:p>
                  </a:txBody>
                  <a:tcPr marL="18288" marR="18288" marT="18288" marB="18288">
                    <a:solidFill>
                      <a:srgbClr val="5B9BD5"/>
                    </a:solidFill>
                  </a:tcPr>
                </a:tc>
                <a:tc>
                  <a:txBody>
                    <a:bodyPr/>
                    <a:lstStyle/>
                    <a:p>
                      <a:pPr algn="ctr"/>
                      <a:r>
                        <a:rPr sz="1300" b="1">
                          <a:solidFill>
                            <a:srgbClr val="FFFFFF"/>
                          </a:solidFill>
                          <a:latin typeface="Calibri" panose="020F0502020204030204" pitchFamily="34" charset="0"/>
                        </a:rPr>
                        <a:t>Prioritet</a:t>
                      </a:r>
                    </a:p>
                  </a:txBody>
                  <a:tcPr marL="18288" marR="18288" marT="18288" marB="18288">
                    <a:solidFill>
                      <a:srgbClr val="5B9BD5"/>
                    </a:solidFill>
                  </a:tcPr>
                </a:tc>
                <a:extLst>
                  <a:ext uri="{0D108BD9-81ED-4DB2-BD59-A6C34878D82A}">
                    <a16:rowId xmlns:a16="http://schemas.microsoft.com/office/drawing/2014/main" val="10000"/>
                  </a:ext>
                </a:extLst>
              </a:tr>
              <a:tr h="548640">
                <a:tc>
                  <a:txBody>
                    <a:bodyPr/>
                    <a:lstStyle/>
                    <a:p>
                      <a:pPr algn="ctr"/>
                      <a:r>
                        <a:rPr sz="1300" b="1">
                          <a:solidFill>
                            <a:srgbClr val="FFFFFF"/>
                          </a:solidFill>
                          <a:latin typeface="Calibri" panose="020F0502020204030204" pitchFamily="34" charset="0"/>
                        </a:rPr>
                        <a:t>X</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0,20</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0,5</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11,49%</a:t>
                      </a:r>
                    </a:p>
                  </a:txBody>
                  <a:tcPr marL="18288" marR="18288" marT="18288" marB="18288">
                    <a:solidFill>
                      <a:srgbClr val="DDEBF7"/>
                    </a:solidFill>
                  </a:tcPr>
                </a:tc>
                <a:extLst>
                  <a:ext uri="{0D108BD9-81ED-4DB2-BD59-A6C34878D82A}">
                    <a16:rowId xmlns:a16="http://schemas.microsoft.com/office/drawing/2014/main" val="10001"/>
                  </a:ext>
                </a:extLst>
              </a:tr>
              <a:tr h="548640">
                <a:tc>
                  <a:txBody>
                    <a:bodyPr/>
                    <a:lstStyle/>
                    <a:p>
                      <a:pPr algn="ctr"/>
                      <a:r>
                        <a:rPr sz="1300" b="1">
                          <a:solidFill>
                            <a:srgbClr val="FFFFFF"/>
                          </a:solidFill>
                          <a:latin typeface="Calibri" panose="020F0502020204030204" pitchFamily="34" charset="0"/>
                        </a:rPr>
                        <a:t>Y</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5</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5</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70,28%</a:t>
                      </a:r>
                    </a:p>
                  </a:txBody>
                  <a:tcPr marL="18288" marR="18288" marT="18288" marB="18288">
                    <a:solidFill>
                      <a:srgbClr val="EAF1F9"/>
                    </a:solidFill>
                  </a:tcPr>
                </a:tc>
                <a:extLst>
                  <a:ext uri="{0D108BD9-81ED-4DB2-BD59-A6C34878D82A}">
                    <a16:rowId xmlns:a16="http://schemas.microsoft.com/office/drawing/2014/main" val="10002"/>
                  </a:ext>
                </a:extLst>
              </a:tr>
              <a:tr h="548640">
                <a:tc>
                  <a:txBody>
                    <a:bodyPr/>
                    <a:lstStyle/>
                    <a:p>
                      <a:pPr algn="ctr"/>
                      <a:r>
                        <a:rPr sz="1300" b="1">
                          <a:solidFill>
                            <a:srgbClr val="FFFFFF"/>
                          </a:solidFill>
                          <a:latin typeface="Calibri" panose="020F0502020204030204" pitchFamily="34" charset="0"/>
                        </a:rPr>
                        <a:t>Z</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2</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0,2</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a:t>
                      </a:r>
                    </a:p>
                  </a:txBody>
                  <a:tcPr marL="18288" marR="18288" marT="18288" marB="18288">
                    <a:solidFill>
                      <a:srgbClr val="DDEBF7"/>
                    </a:solidFill>
                  </a:tcPr>
                </a:tc>
                <a:tc>
                  <a:txBody>
                    <a:bodyPr/>
                    <a:lstStyle/>
                    <a:p>
                      <a:pPr algn="ctr"/>
                      <a:r>
                        <a:rPr sz="1300" b="0">
                          <a:solidFill>
                            <a:srgbClr val="141414"/>
                          </a:solidFill>
                          <a:latin typeface="Calibri" panose="020F0502020204030204" pitchFamily="34" charset="0"/>
                        </a:rPr>
                        <a:t>18,22%</a:t>
                      </a:r>
                    </a:p>
                  </a:txBody>
                  <a:tcPr marL="18288" marR="18288" marT="18288" marB="18288">
                    <a:solidFill>
                      <a:srgbClr val="DDEBF7"/>
                    </a:solidFill>
                  </a:tcPr>
                </a:tc>
                <a:extLst>
                  <a:ext uri="{0D108BD9-81ED-4DB2-BD59-A6C34878D82A}">
                    <a16:rowId xmlns:a16="http://schemas.microsoft.com/office/drawing/2014/main" val="10003"/>
                  </a:ext>
                </a:extLst>
              </a:tr>
              <a:tr h="548640">
                <a:tc>
                  <a:txBody>
                    <a:bodyPr/>
                    <a:lstStyle/>
                    <a:p>
                      <a:pPr algn="ctr"/>
                      <a:r>
                        <a:rPr sz="1300" b="1">
                          <a:solidFill>
                            <a:srgbClr val="FFFFFF"/>
                          </a:solidFill>
                          <a:latin typeface="Calibri" panose="020F0502020204030204" pitchFamily="34" charset="0"/>
                        </a:rPr>
                        <a:t>Suma</a:t>
                      </a:r>
                    </a:p>
                  </a:txBody>
                  <a:tcPr marL="18288" marR="18288" marT="18288" marB="18288">
                    <a:solidFill>
                      <a:srgbClr val="5B9BD5"/>
                    </a:solidFill>
                  </a:tcPr>
                </a:tc>
                <a:tc>
                  <a:txBody>
                    <a:bodyPr/>
                    <a:lstStyle/>
                    <a:p>
                      <a:pPr algn="ctr"/>
                      <a:r>
                        <a:rPr sz="1300" b="0">
                          <a:solidFill>
                            <a:srgbClr val="141414"/>
                          </a:solidFill>
                          <a:latin typeface="Calibri" panose="020F0502020204030204" pitchFamily="34" charset="0"/>
                        </a:rPr>
                        <a:t>8</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1,4</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6,5</a:t>
                      </a:r>
                    </a:p>
                  </a:txBody>
                  <a:tcPr marL="18288" marR="18288" marT="18288" marB="18288">
                    <a:solidFill>
                      <a:srgbClr val="EAF1F9"/>
                    </a:solidFill>
                  </a:tcPr>
                </a:tc>
                <a:tc>
                  <a:txBody>
                    <a:bodyPr/>
                    <a:lstStyle/>
                    <a:p>
                      <a:pPr algn="ctr"/>
                      <a:r>
                        <a:rPr sz="1300" b="0">
                          <a:solidFill>
                            <a:srgbClr val="141414"/>
                          </a:solidFill>
                          <a:latin typeface="Calibri" panose="020F0502020204030204" pitchFamily="34" charset="0"/>
                        </a:rPr>
                        <a:t>100%</a:t>
                      </a:r>
                    </a:p>
                  </a:txBody>
                  <a:tcPr marL="18288" marR="18288" marT="18288" marB="18288">
                    <a:solidFill>
                      <a:srgbClr val="EAF1F9"/>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841248" y="5001768"/>
            <a:ext cx="10469880" cy="1005840"/>
          </a:xfrm>
          <a:prstGeom prst="rect">
            <a:avLst/>
          </a:prstGeom>
          <a:noFill/>
        </p:spPr>
        <p:txBody>
          <a:bodyPr wrap="square" lIns="18288" tIns="0" rIns="27432" bIns="0">
            <a:normAutofit/>
          </a:bodyPr>
          <a:lstStyle/>
          <a:p>
            <a:pPr>
              <a:lnSpc>
                <a:spcPct val="108000"/>
              </a:lnSpc>
              <a:spcAft>
                <a:spcPts val="500"/>
              </a:spcAft>
              <a:defRPr sz="1750" b="0" i="0">
                <a:solidFill>
                  <a:srgbClr val="141414"/>
                </a:solidFill>
                <a:latin typeface="Arial"/>
              </a:defRPr>
            </a:pPr>
            <a:r>
              <a:rPr>
                <a:latin typeface="Calibri" panose="020F0502020204030204" pitchFamily="34" charset="0"/>
              </a:rPr>
              <a:t>(prihvatljivo)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2.7. Analiza osetljivosti/senzitivnosti</a:t>
            </a:r>
          </a:p>
        </p:txBody>
      </p:sp>
      <p:sp>
        <p:nvSpPr>
          <p:cNvPr id="3" name="TextBox 2"/>
          <p:cNvSpPr txBox="1"/>
          <p:nvPr/>
        </p:nvSpPr>
        <p:spPr>
          <a:xfrm>
            <a:off x="841248" y="1307592"/>
            <a:ext cx="10469880" cy="4526280"/>
          </a:xfrm>
          <a:prstGeom prst="rect">
            <a:avLst/>
          </a:prstGeom>
          <a:noFill/>
        </p:spPr>
        <p:txBody>
          <a:bodyPr wrap="square" lIns="18288" tIns="0" rIns="27432" bIns="0">
            <a:normAutofit/>
          </a:bodyPr>
          <a:lstStyle/>
          <a:p>
            <a:pPr>
              <a:lnSpc>
                <a:spcPct val="108000"/>
              </a:lnSpc>
              <a:spcAft>
                <a:spcPts val="500"/>
              </a:spcAft>
              <a:defRPr sz="1950" b="0" i="0">
                <a:solidFill>
                  <a:srgbClr val="141414"/>
                </a:solidFill>
                <a:latin typeface="Arial"/>
              </a:defRPr>
            </a:pPr>
            <a:r>
              <a:rPr>
                <a:latin typeface="Calibri" panose="020F0502020204030204" pitchFamily="34" charset="0"/>
              </a:rPr>
              <a:t>Efekat varijabilnosti u vrednostima ulaznih parametara može se istražiti korišćenjem analize osetljivosti. U analizi osetljivosti, parametri modela koje je odabrao korisnik variraju u rasponu vrednosti i uočenim uticajem na konačno rangiranje alternativa.</a:t>
            </a:r>
          </a:p>
          <a:p>
            <a:pPr>
              <a:lnSpc>
                <a:spcPct val="108000"/>
              </a:lnSpc>
              <a:spcAft>
                <a:spcPts val="500"/>
              </a:spcAft>
              <a:defRPr sz="1950" b="0" i="0">
                <a:solidFill>
                  <a:srgbClr val="141414"/>
                </a:solidFill>
                <a:latin typeface="Arial"/>
              </a:defRPr>
            </a:pPr>
            <a:r>
              <a:rPr>
                <a:latin typeface="Calibri" panose="020F0502020204030204" pitchFamily="34" charset="0"/>
              </a:rPr>
              <a:t>Rezultati analize osetljivosti su prikazani na dijagramu osetljivosti, koji prikazuje pouzdanost rešenja (rang alternativa) u odnosu na promene važnosti (težiskih koeficijenata) uticajnih kriterijuma, kao što je prikazano na slici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Dijagram osetljivosti</a:t>
            </a:r>
          </a:p>
        </p:txBody>
      </p:sp>
      <p:sp>
        <p:nvSpPr>
          <p:cNvPr id="3" name="TextBox 2"/>
          <p:cNvSpPr txBox="1"/>
          <p:nvPr/>
        </p:nvSpPr>
        <p:spPr>
          <a:xfrm>
            <a:off x="841248" y="1307592"/>
            <a:ext cx="4983480" cy="4434840"/>
          </a:xfrm>
          <a:prstGeom prst="rect">
            <a:avLst/>
          </a:prstGeom>
          <a:noFill/>
        </p:spPr>
        <p:txBody>
          <a:bodyPr wrap="square" lIns="18288" tIns="0" rIns="27432" bIns="0">
            <a:normAutofit/>
          </a:bodyPr>
          <a:lstStyle/>
          <a:p>
            <a:pPr>
              <a:lnSpc>
                <a:spcPct val="108000"/>
              </a:lnSpc>
              <a:spcAft>
                <a:spcPts val="500"/>
              </a:spcAft>
              <a:defRPr sz="1850" b="0" i="0">
                <a:solidFill>
                  <a:srgbClr val="141414"/>
                </a:solidFill>
                <a:latin typeface="Arial"/>
              </a:defRPr>
            </a:pPr>
            <a:r>
              <a:rPr>
                <a:latin typeface="Calibri" panose="020F0502020204030204" pitchFamily="34" charset="0"/>
              </a:rPr>
              <a:t>X-osa prikazuje vrednost prioriteta (funkciju težine), a Y-osa je rezultat odluke.</a:t>
            </a:r>
          </a:p>
          <a:p>
            <a:pPr>
              <a:lnSpc>
                <a:spcPct val="108000"/>
              </a:lnSpc>
              <a:spcAft>
                <a:spcPts val="500"/>
              </a:spcAft>
              <a:defRPr sz="1850" b="0" i="0">
                <a:solidFill>
                  <a:srgbClr val="141414"/>
                </a:solidFill>
                <a:latin typeface="Arial"/>
              </a:defRPr>
            </a:pPr>
            <a:r>
              <a:rPr>
                <a:latin typeface="Calibri" panose="020F0502020204030204" pitchFamily="34" charset="0"/>
              </a:rPr>
              <a:t>Horizontalne linije predstavljaju alternative (pet alternativa na primeru sa slice1). Crvena linija i presek sa alternativnom linijom daju rezultate odluke za trenutni skup pondera (skup težinskih koeficijenata uticajnih kriterijuma).</a:t>
            </a:r>
          </a:p>
        </p:txBody>
      </p:sp>
      <p:pic>
        <p:nvPicPr>
          <p:cNvPr id="4" name="Picture 3" descr="image3.png"/>
          <p:cNvPicPr>
            <a:picLocks noChangeAspect="1"/>
          </p:cNvPicPr>
          <p:nvPr/>
        </p:nvPicPr>
        <p:blipFill>
          <a:blip r:embed="rId2"/>
          <a:stretch>
            <a:fillRect/>
          </a:stretch>
        </p:blipFill>
        <p:spPr>
          <a:xfrm>
            <a:off x="5989320" y="1207010"/>
            <a:ext cx="6066598" cy="3420858"/>
          </a:xfrm>
          <a:prstGeom prst="rect">
            <a:avLst/>
          </a:prstGeom>
        </p:spPr>
      </p:pic>
      <p:sp>
        <p:nvSpPr>
          <p:cNvPr id="5" name="TextBox 4"/>
          <p:cNvSpPr txBox="1"/>
          <p:nvPr/>
        </p:nvSpPr>
        <p:spPr>
          <a:xfrm>
            <a:off x="7528339" y="5025130"/>
            <a:ext cx="2233432" cy="206082"/>
          </a:xfrm>
          <a:prstGeom prst="rect">
            <a:avLst/>
          </a:prstGeom>
          <a:noFill/>
        </p:spPr>
        <p:txBody>
          <a:bodyPr wrap="none" lIns="0" tIns="0" rIns="0" bIns="0">
            <a:spAutoFit/>
          </a:bodyPr>
          <a:lstStyle/>
          <a:p>
            <a:pPr algn="ctr">
              <a:lnSpc>
                <a:spcPct val="108000"/>
              </a:lnSpc>
              <a:spcAft>
                <a:spcPts val="500"/>
              </a:spcAft>
              <a:defRPr sz="1300" b="0" i="1">
                <a:solidFill>
                  <a:srgbClr val="505050"/>
                </a:solidFill>
                <a:latin typeface="Arial"/>
              </a:defRPr>
            </a:pPr>
            <a:r>
              <a:rPr>
                <a:latin typeface="Calibri" panose="020F0502020204030204" pitchFamily="34" charset="0"/>
              </a:rPr>
              <a:t>Slika 1. Prikaz senzibilnog rešenja</a:t>
            </a:r>
          </a:p>
        </p:txBody>
      </p:sp>
      <p:sp>
        <p:nvSpPr>
          <p:cNvPr id="6" name="Rectangle 5">
            <a:extLst>
              <a:ext uri="{FF2B5EF4-FFF2-40B4-BE49-F238E27FC236}">
                <a16:creationId xmlns:a16="http://schemas.microsoft.com/office/drawing/2014/main" id="{DA383021-91D1-4446-B074-D476ABD5DE1D}"/>
              </a:ext>
            </a:extLst>
          </p:cNvPr>
          <p:cNvSpPr/>
          <p:nvPr/>
        </p:nvSpPr>
        <p:spPr>
          <a:xfrm>
            <a:off x="5824728" y="5742432"/>
            <a:ext cx="6096000" cy="1064843"/>
          </a:xfrm>
          <a:prstGeom prst="rect">
            <a:avLst/>
          </a:prstGeom>
        </p:spPr>
        <p:txBody>
          <a:bodyPr>
            <a:spAutoFit/>
          </a:bodyPr>
          <a:lstStyle/>
          <a:p>
            <a:pPr>
              <a:lnSpc>
                <a:spcPct val="108000"/>
              </a:lnSpc>
              <a:spcAft>
                <a:spcPts val="500"/>
              </a:spcAft>
              <a:defRPr sz="2000" b="0" i="0">
                <a:solidFill>
                  <a:srgbClr val="141414"/>
                </a:solidFill>
                <a:latin typeface="Arial"/>
              </a:defRPr>
            </a:pPr>
            <a:r>
              <a:rPr lang="en-US">
                <a:latin typeface="Calibri" panose="020F0502020204030204" pitchFamily="34" charset="0"/>
              </a:rPr>
              <a:t>Vertikalna crvena prava na dijagramu senzitivnosti se naziva priotetna vrednost za date težinske koeficijente kriterijuma.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Prikaz nesenzibilnog rešenja</a:t>
            </a:r>
          </a:p>
        </p:txBody>
      </p:sp>
      <p:sp>
        <p:nvSpPr>
          <p:cNvPr id="3" name="TextBox 2"/>
          <p:cNvSpPr txBox="1"/>
          <p:nvPr/>
        </p:nvSpPr>
        <p:spPr>
          <a:xfrm>
            <a:off x="841248" y="1307592"/>
            <a:ext cx="4983480" cy="4434840"/>
          </a:xfrm>
          <a:prstGeom prst="rect">
            <a:avLst/>
          </a:prstGeom>
          <a:noFill/>
        </p:spPr>
        <p:txBody>
          <a:bodyPr wrap="square" lIns="18288" tIns="0" rIns="27432" bIns="0">
            <a:normAutofit/>
          </a:bodyPr>
          <a:lstStyle/>
          <a:p>
            <a:pPr>
              <a:lnSpc>
                <a:spcPct val="108000"/>
              </a:lnSpc>
              <a:spcAft>
                <a:spcPts val="500"/>
              </a:spcAft>
              <a:defRPr sz="1850" b="0" i="0">
                <a:solidFill>
                  <a:srgbClr val="141414"/>
                </a:solidFill>
                <a:latin typeface="Arial"/>
              </a:defRPr>
            </a:pPr>
            <a:r>
              <a:rPr>
                <a:latin typeface="Calibri" panose="020F0502020204030204" pitchFamily="34" charset="0"/>
              </a:rPr>
              <a:t>Na dijagramu osetljivosti, gradijent krive za altenativu ukazuje na efekat koji parametar ima na pouzdanost rešenja (rang alternativa). Strmije (uzlazne ili opadajuće) krive ukazuju na veći uticaj na pouzdanost rešenja (ranga alternativa). Relativno „ravna“ kriva ukazuje da promenljiva ima mali uticaj na pouzdanost rešenja (rang alternativa). Potpuno ravna kriva ukazuje da promenljiva NEMA uticaja na pouzdanost rešenja (ranga alternativa).</a:t>
            </a:r>
          </a:p>
        </p:txBody>
      </p:sp>
      <p:pic>
        <p:nvPicPr>
          <p:cNvPr id="4" name="Picture 3" descr="image4.png"/>
          <p:cNvPicPr>
            <a:picLocks noChangeAspect="1"/>
          </p:cNvPicPr>
          <p:nvPr/>
        </p:nvPicPr>
        <p:blipFill>
          <a:blip r:embed="rId2"/>
          <a:stretch>
            <a:fillRect/>
          </a:stretch>
        </p:blipFill>
        <p:spPr>
          <a:xfrm>
            <a:off x="5989320" y="1307592"/>
            <a:ext cx="5960288" cy="3293311"/>
          </a:xfrm>
          <a:prstGeom prst="rect">
            <a:avLst/>
          </a:prstGeom>
        </p:spPr>
      </p:pic>
      <p:sp>
        <p:nvSpPr>
          <p:cNvPr id="5" name="TextBox 4"/>
          <p:cNvSpPr txBox="1"/>
          <p:nvPr/>
        </p:nvSpPr>
        <p:spPr>
          <a:xfrm>
            <a:off x="7396089" y="4946638"/>
            <a:ext cx="2398541" cy="206082"/>
          </a:xfrm>
          <a:prstGeom prst="rect">
            <a:avLst/>
          </a:prstGeom>
          <a:noFill/>
        </p:spPr>
        <p:txBody>
          <a:bodyPr wrap="none" lIns="0" tIns="0" rIns="0" bIns="0">
            <a:spAutoFit/>
          </a:bodyPr>
          <a:lstStyle/>
          <a:p>
            <a:pPr algn="ctr">
              <a:lnSpc>
                <a:spcPct val="108000"/>
              </a:lnSpc>
              <a:spcAft>
                <a:spcPts val="500"/>
              </a:spcAft>
              <a:defRPr sz="1300" b="0" i="1">
                <a:solidFill>
                  <a:srgbClr val="505050"/>
                </a:solidFill>
                <a:latin typeface="Arial"/>
              </a:defRPr>
            </a:pPr>
            <a:r>
              <a:rPr>
                <a:latin typeface="Calibri" panose="020F0502020204030204" pitchFamily="34" charset="0"/>
              </a:rPr>
              <a:t>Slika 2. Prikaz nesenzibilnog rešenja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2.8. Analiza doprinosa</a:t>
            </a:r>
          </a:p>
        </p:txBody>
      </p:sp>
      <p:sp>
        <p:nvSpPr>
          <p:cNvPr id="3" name="TextBox 2"/>
          <p:cNvSpPr txBox="1"/>
          <p:nvPr/>
        </p:nvSpPr>
        <p:spPr>
          <a:xfrm>
            <a:off x="841248" y="1307592"/>
            <a:ext cx="10469880" cy="4526280"/>
          </a:xfrm>
          <a:prstGeom prst="rect">
            <a:avLst/>
          </a:prstGeom>
          <a:noFill/>
        </p:spPr>
        <p:txBody>
          <a:bodyPr wrap="square" lIns="18288" tIns="0" rIns="27432" bIns="0">
            <a:normAutofit/>
          </a:bodyPr>
          <a:lstStyle/>
          <a:p>
            <a:pPr>
              <a:lnSpc>
                <a:spcPct val="108000"/>
              </a:lnSpc>
              <a:spcAft>
                <a:spcPts val="500"/>
              </a:spcAft>
              <a:defRPr sz="1950" b="0" i="0">
                <a:solidFill>
                  <a:srgbClr val="141414"/>
                </a:solidFill>
                <a:latin typeface="Arial"/>
              </a:defRPr>
            </a:pPr>
            <a:r>
              <a:rPr>
                <a:latin typeface="Calibri" panose="020F0502020204030204" pitchFamily="34" charset="0"/>
              </a:rPr>
              <a:t>Analiza doprinosa (Contribution) daje uvid u strukturu uticajnih kriterijuma u finalnom rangiranju alternativnih rešenja. Ova analiza omogućava da zaključimo koji su uticajni kriterijumi najviše/najmanje doprineli u evaluaciji alternativnih rešenja i njihovom finalnom rangiranju.</a:t>
            </a:r>
          </a:p>
          <a:p>
            <a:pPr>
              <a:lnSpc>
                <a:spcPct val="108000"/>
              </a:lnSpc>
              <a:spcAft>
                <a:spcPts val="500"/>
              </a:spcAft>
              <a:defRPr sz="1950" b="0" i="0">
                <a:solidFill>
                  <a:srgbClr val="141414"/>
                </a:solidFill>
                <a:latin typeface="Arial"/>
              </a:defRPr>
            </a:pPr>
            <a:r>
              <a:rPr>
                <a:latin typeface="Calibri" panose="020F0502020204030204" pitchFamily="34" charset="0"/>
              </a:rPr>
              <a:t>Dijagram doprinosa možemo posmatrati za kriterijume na prvom nivou u hijerarijskoj struturi modela odlučivanja, sa ili bez strukturiranja za ostale nivoe kriterijuma, posebno za bilo koji drugi nivo kriterijuma.</a:t>
            </a:r>
          </a:p>
          <a:p>
            <a:pPr>
              <a:lnSpc>
                <a:spcPct val="108000"/>
              </a:lnSpc>
              <a:spcAft>
                <a:spcPts val="500"/>
              </a:spcAft>
              <a:defRPr sz="1950" b="0" i="0">
                <a:solidFill>
                  <a:srgbClr val="141414"/>
                </a:solidFill>
                <a:latin typeface="Arial"/>
              </a:defRPr>
            </a:pPr>
            <a:r>
              <a:rPr>
                <a:latin typeface="Calibri" panose="020F0502020204030204" pitchFamily="34" charset="0"/>
              </a:rPr>
              <a:t>Dijagram doprinosa olakšava odlučivanje donosiocu odluke proces olučivanja nudeći mu uvid u nivo uticaja kriterijuma i podkriterijuma na rangiranje alternativnih rešenja.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Primer dijagrama doprinosa</a:t>
            </a:r>
          </a:p>
        </p:txBody>
      </p:sp>
      <p:pic>
        <p:nvPicPr>
          <p:cNvPr id="3" name="Picture 2" descr="image5.png"/>
          <p:cNvPicPr>
            <a:picLocks noChangeAspect="1"/>
          </p:cNvPicPr>
          <p:nvPr/>
        </p:nvPicPr>
        <p:blipFill>
          <a:blip r:embed="rId2"/>
          <a:stretch>
            <a:fillRect/>
          </a:stretch>
        </p:blipFill>
        <p:spPr>
          <a:xfrm>
            <a:off x="1685990" y="1143000"/>
            <a:ext cx="8423779" cy="4343400"/>
          </a:xfrm>
          <a:prstGeom prst="rect">
            <a:avLst/>
          </a:prstGeom>
        </p:spPr>
      </p:pic>
      <p:sp>
        <p:nvSpPr>
          <p:cNvPr id="4" name="TextBox 3"/>
          <p:cNvSpPr txBox="1"/>
          <p:nvPr/>
        </p:nvSpPr>
        <p:spPr>
          <a:xfrm>
            <a:off x="4696717" y="5532120"/>
            <a:ext cx="2402324" cy="206082"/>
          </a:xfrm>
          <a:prstGeom prst="rect">
            <a:avLst/>
          </a:prstGeom>
          <a:noFill/>
        </p:spPr>
        <p:txBody>
          <a:bodyPr wrap="none" lIns="0" tIns="0" rIns="0" bIns="0">
            <a:spAutoFit/>
          </a:bodyPr>
          <a:lstStyle/>
          <a:p>
            <a:pPr algn="ctr">
              <a:lnSpc>
                <a:spcPct val="108000"/>
              </a:lnSpc>
              <a:spcAft>
                <a:spcPts val="500"/>
              </a:spcAft>
              <a:defRPr sz="1300" b="0" i="1">
                <a:solidFill>
                  <a:srgbClr val="505050"/>
                </a:solidFill>
                <a:latin typeface="Arial"/>
              </a:defRPr>
            </a:pPr>
            <a:r>
              <a:rPr>
                <a:latin typeface="Calibri" panose="020F0502020204030204" pitchFamily="34" charset="0"/>
              </a:rPr>
              <a:t>Slika 3. Primer dijagrama doprinosa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347472"/>
            <a:ext cx="10515600" cy="412100"/>
          </a:xfrm>
          <a:prstGeom prst="rect">
            <a:avLst/>
          </a:prstGeom>
          <a:noFill/>
        </p:spPr>
        <p:txBody>
          <a:bodyPr wrap="square" lIns="0" tIns="0" rIns="0" bIns="0">
            <a:spAutoFit/>
          </a:bodyPr>
          <a:lstStyle/>
          <a:p>
            <a:pPr>
              <a:lnSpc>
                <a:spcPct val="108000"/>
              </a:lnSpc>
              <a:spcAft>
                <a:spcPts val="500"/>
              </a:spcAft>
              <a:defRPr sz="2600" b="1" i="0">
                <a:solidFill>
                  <a:srgbClr val="141414"/>
                </a:solidFill>
                <a:latin typeface="Arial"/>
              </a:defRPr>
            </a:pPr>
            <a:r>
              <a:rPr>
                <a:latin typeface="Calibri" panose="020F0502020204030204" pitchFamily="34" charset="0"/>
              </a:rPr>
              <a:t>2.9. SMART metoda</a:t>
            </a:r>
          </a:p>
        </p:txBody>
      </p:sp>
      <p:sp>
        <p:nvSpPr>
          <p:cNvPr id="3" name="TextBox 2"/>
          <p:cNvSpPr txBox="1"/>
          <p:nvPr/>
        </p:nvSpPr>
        <p:spPr>
          <a:xfrm>
            <a:off x="841248" y="1307592"/>
            <a:ext cx="10469880" cy="4526280"/>
          </a:xfrm>
          <a:prstGeom prst="rect">
            <a:avLst/>
          </a:prstGeom>
          <a:noFill/>
        </p:spPr>
        <p:txBody>
          <a:bodyPr wrap="square" lIns="18288" tIns="0" rIns="27432" bIns="0">
            <a:normAutofit/>
          </a:bodyPr>
          <a:lstStyle/>
          <a:p>
            <a:pPr>
              <a:lnSpc>
                <a:spcPct val="108000"/>
              </a:lnSpc>
              <a:spcAft>
                <a:spcPts val="500"/>
              </a:spcAft>
              <a:defRPr sz="1900" b="0" i="0">
                <a:solidFill>
                  <a:srgbClr val="141414"/>
                </a:solidFill>
                <a:latin typeface="Arial"/>
              </a:defRPr>
            </a:pPr>
            <a:r>
              <a:rPr>
                <a:latin typeface="Calibri" panose="020F0502020204030204" pitchFamily="34" charset="0"/>
              </a:rPr>
              <a:t>U tehnici prostog višeatributskog rangiranja – SMART (Simple Multi-Attribute Rating Technique) – rangiranja alternativa vrednosti se dodeljuju direktno, u prirodnim razmerama kriterijuma (gde je to dostupno). Na primer, kod procene kriterijuma „najveća brzina" za motorna vozila, prirodna skala bila bi u rasponu od 100 do 200 milja na sat. Kako bi se ponderisanje kriterijuma i rangiranje alternativa odvojilo koliko je god moguće, različite skale kriterijuma treba konvertovati u zajedničku internu skalu. U SMART-u ovo izvršava matematički onaj ko donosi odluku pomoću „funkcije vrednosti" (Value Function).</a:t>
            </a:r>
            <a:endParaRPr lang="sr-Latn-RS">
              <a:latin typeface="Calibri" panose="020F0502020204030204" pitchFamily="34" charset="0"/>
            </a:endParaRPr>
          </a:p>
          <a:p>
            <a:pPr>
              <a:lnSpc>
                <a:spcPct val="108000"/>
              </a:lnSpc>
              <a:spcAft>
                <a:spcPts val="500"/>
              </a:spcAft>
              <a:defRPr sz="1900" b="0" i="0">
                <a:solidFill>
                  <a:srgbClr val="141414"/>
                </a:solidFill>
                <a:latin typeface="Arial"/>
              </a:defRPr>
            </a:pPr>
            <a:r>
              <a:rPr lang="en-US">
                <a:latin typeface="Calibri" panose="020F0502020204030204" pitchFamily="34" charset="0"/>
              </a:rPr>
              <a:t>Primenom ove tehnike promena broja alternativa koje se razmatraju neće promeniti rezultate odlučivanja prvobitnih alternativa, kao što je slučaj kod AHP tehnike.</a:t>
            </a:r>
          </a:p>
          <a:p>
            <a:pPr>
              <a:lnSpc>
                <a:spcPct val="108000"/>
              </a:lnSpc>
              <a:spcAft>
                <a:spcPts val="500"/>
              </a:spcAft>
              <a:defRPr sz="1900" b="0" i="0">
                <a:solidFill>
                  <a:srgbClr val="141414"/>
                </a:solidFill>
                <a:latin typeface="Arial"/>
              </a:defRPr>
            </a:pPr>
            <a:endParaRPr>
              <a:latin typeface="Calibri" panose="020F0502020204030204" pitchFamily="34" charset="0"/>
            </a:endParaRPr>
          </a:p>
        </p:txBody>
      </p:sp>
    </p:spTree>
  </p:cSld>
  <p:clrMapOvr>
    <a:masterClrMapping/>
  </p:clrMapOvr>
</p:sld>
</file>

<file path=ppt/theme/theme1.xml><?xml version="1.0" encoding="utf-8"?>
<a:theme xmlns:a="http://schemas.openxmlformats.org/drawingml/2006/main" name="ie 16 9">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e 16 9" id="{576E9A8D-BB38-4D95-A36F-DF7C8086BD01}" vid="{49606A15-62B4-4A0C-88AF-796A0652F4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89_ie_template</Template>
  <TotalTime>4798</TotalTime>
  <Words>2126</Words>
  <Application>Microsoft Office PowerPoint</Application>
  <PresentationFormat>Widescreen</PresentationFormat>
  <Paragraphs>225</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Cambria Math</vt:lpstr>
      <vt:lpstr>ie 16 9</vt:lpstr>
      <vt:lpstr>Menadžment informacioni sistemi (MIS)</vt:lpstr>
      <vt:lpstr>2. Metode za rešavanje problema</vt:lpstr>
      <vt:lpstr>2.1. Jednokriterijumske metode optimizacije</vt:lpstr>
      <vt:lpstr>2.2. Višekriterijumska optimizacija</vt:lpstr>
      <vt:lpstr>PowerPoint Presentation</vt:lpstr>
      <vt:lpstr>2.3. Deterministički i nedeterministički modeli</vt:lpstr>
      <vt:lpstr>2.4. Primeri metoda odlučivanja</vt:lpstr>
      <vt:lpstr>2.5. AHP – Analitički hijerarhijski proces</vt:lpstr>
      <vt:lpstr>2.5.1. Aksiome AHP metode </vt:lpstr>
      <vt:lpstr>2.5.2. Faze analitičkog hijerarhijskog modeliranja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Vesna</dc:creator>
  <cp:lastModifiedBy>MM</cp:lastModifiedBy>
  <cp:revision>213</cp:revision>
  <dcterms:created xsi:type="dcterms:W3CDTF">2022-03-07T11:48:22Z</dcterms:created>
  <dcterms:modified xsi:type="dcterms:W3CDTF">2026-08-26T14:44:54Z</dcterms:modified>
</cp:coreProperties>
</file>