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86" r:id="rId2"/>
    <p:sldId id="405" r:id="rId3"/>
    <p:sldId id="406" r:id="rId4"/>
    <p:sldId id="407" r:id="rId5"/>
    <p:sldId id="408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419" r:id="rId17"/>
    <p:sldId id="420" r:id="rId18"/>
    <p:sldId id="421" r:id="rId19"/>
    <p:sldId id="422" r:id="rId20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3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166" autoAdjust="0"/>
    <p:restoredTop sz="96296" autoAdjust="0"/>
  </p:normalViewPr>
  <p:slideViewPr>
    <p:cSldViewPr snapToGrid="0">
      <p:cViewPr varScale="1">
        <p:scale>
          <a:sx n="72" d="100"/>
          <a:sy n="72" d="100"/>
        </p:scale>
        <p:origin x="66" y="91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621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75724"/>
    </p:cViewPr>
  </p:sorterViewPr>
  <p:notesViewPr>
    <p:cSldViewPr snapToGrid="0">
      <p:cViewPr varScale="1">
        <p:scale>
          <a:sx n="50" d="100"/>
          <a:sy n="50" d="100"/>
        </p:scale>
        <p:origin x="2708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472633-5804-4CC4-B334-49480CD1F8F9}" type="datetimeFigureOut">
              <a:rPr lang="en-US" smtClean="0"/>
              <a:pPr/>
              <a:t>26-Aug-26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47A84-8E29-4011-8E23-5BAFF1D6ABE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85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83666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189753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7647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8797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09323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95881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87474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30031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7058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39530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5098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8A21A-4E29-40A0-9B23-D9AD2091FC26}" type="datetimeFigureOut">
              <a:rPr lang="sr-Latn-RS" smtClean="0"/>
              <a:pPr/>
              <a:t>26.8.2026.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7E1A-EBE2-49BE-BEA5-E10F7078A60F}" type="slidenum">
              <a:rPr lang="sr-Latn-RS" smtClean="0"/>
              <a:pPr/>
              <a:t>‹#›</a:t>
            </a:fld>
            <a:endParaRPr lang="sr-Latn-R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2" b="85185"/>
          <a:stretch/>
        </p:blipFill>
        <p:spPr>
          <a:xfrm>
            <a:off x="10474036" y="0"/>
            <a:ext cx="1717964" cy="1016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60"/>
          <a:stretch/>
        </p:blipFill>
        <p:spPr>
          <a:xfrm>
            <a:off x="0" y="0"/>
            <a:ext cx="40270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78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/>
              <a:t>Menadžment informacioni sistemi (MIS)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Prof. dr Mirjana Misita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0A14AC-39EA-4E05-8AE6-D9D25053B4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878" y="1007152"/>
            <a:ext cx="4025348" cy="4351338"/>
          </a:xfrm>
        </p:spPr>
        <p:txBody>
          <a:bodyPr>
            <a:normAutofit fontScale="92500" lnSpcReduction="20000"/>
          </a:bodyPr>
          <a:lstStyle/>
          <a:p>
            <a:r>
              <a:rPr lang="en-US"/>
              <a:t>Za različite nivoe menadžmenta razvijaju se i različiti tipovi informacionih sistema: ESS (Executive Support Systems) – sistemi za podršku višem menadžmentu, DSS (Decision Support Systems) – sistemi za podršku odlučivanju i TPS (Transaction Processing System) – sistemi za procesiranje transakcija.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453B22-0E5D-4A85-8B8B-04B3427159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067189" y="681037"/>
            <a:ext cx="6607976" cy="516981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718E0A9-2B6D-4853-A03C-6E0AFA191512}"/>
              </a:ext>
            </a:extLst>
          </p:cNvPr>
          <p:cNvSpPr/>
          <p:nvPr/>
        </p:nvSpPr>
        <p:spPr>
          <a:xfrm>
            <a:off x="5433391" y="596830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3. Za različite nivoe menadžmenta razvijaju se različiti tipovi informacionih sistema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816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6F80C-6CA6-4259-A345-09E1C085E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1.7. Proces odlučivanja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2B6D31-2DBC-4597-80AF-78DCE7C3A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/>
              <a:t>Proces donošenja odluke čine četiri osnovne faze: </a:t>
            </a:r>
          </a:p>
          <a:p>
            <a:pPr lvl="0"/>
            <a:r>
              <a:rPr lang="en-US"/>
              <a:t>formulacija problema,</a:t>
            </a:r>
          </a:p>
          <a:p>
            <a:pPr lvl="0"/>
            <a:r>
              <a:rPr lang="en-US"/>
              <a:t>kreiranje modela,</a:t>
            </a:r>
          </a:p>
          <a:p>
            <a:pPr lvl="0"/>
            <a:r>
              <a:rPr lang="en-US"/>
              <a:t>rešavanje problema i</a:t>
            </a:r>
          </a:p>
          <a:p>
            <a:pPr lvl="0"/>
            <a:r>
              <a:rPr lang="en-US"/>
              <a:t>implementacija rešenja.</a:t>
            </a:r>
          </a:p>
          <a:p>
            <a:pPr marL="0" indent="0">
              <a:buNone/>
            </a:pPr>
            <a:endParaRPr lang="en-US"/>
          </a:p>
          <a:p>
            <a:pPr marL="0" indent="0" algn="just">
              <a:buNone/>
            </a:pPr>
            <a:r>
              <a:rPr lang="en-US"/>
              <a:t>U naučnom svetu postoji spor oko razjašnjenja pojma „odlučivanje": jedna grupa autora smatra da se pod odlučivanjem podrazumeva faza izbora odluke, dok druga grupa smatra da odlučivanje obuhvata faze formulacije, kreiranja modela i fazu izbora odluke. Rešavanje problema razlikuje se od odlučivanja u četvrtoj fazi, koja se odnosi na implementaciju rešenja ili odluke. Cilj faze implementacije odluke jeste da obezbedi dejstvo odluke u realnom svetu.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21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3833B44-22F4-412D-B56E-17B2B3EE38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495852" y="508266"/>
            <a:ext cx="8961755" cy="567560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2DBCBC-20F6-4BA6-BD97-522022CDA17C}"/>
              </a:ext>
            </a:extLst>
          </p:cNvPr>
          <p:cNvSpPr/>
          <p:nvPr/>
        </p:nvSpPr>
        <p:spPr>
          <a:xfrm>
            <a:off x="4075233" y="6183868"/>
            <a:ext cx="36174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4. Simon-ov model odlučivanja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434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21C72-89CD-4BAB-92D0-96C6DC633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1.7.1. Faza formulacije problema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354195-029F-4613-8FB4-8186C68F23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/>
              <a:t>Identifikacija problema započinje proučavanjem činjeničnog i željenog stanja. Problem nastaje kao nezadovoljstvo razlikom između željenog i stvarnog stanja. Faza identifikacije problema predstavlja pokušaj da se odredi kakav problem postoji, identifikuju njegovi simptomi, odredi njegova veličina i eksplicitno definiše problem.</a:t>
            </a:r>
          </a:p>
          <a:p>
            <a:pPr algn="just"/>
            <a:r>
              <a:rPr lang="en-US"/>
              <a:t>Klasifikacija problema je pokušaj razvrstavanja problema u definisane kategorije. Važan aspekt klasifikacije je razvrstavanje prema stepenu strukturiranosti. Postoje dobro strukturirani problemi koji su repetitivni i rutinski i za koje postoje razrađeni standardni modeli – pojedini autori ih nazivaju programirani problemi (npr. mesečno planiranje zaliha, rasporeda zaposlenih ili priliva sredstava). Sa druge strane postoje slabo strukturirani, odnosno neprogramirani problemi, koji su neponovljivi.</a:t>
            </a:r>
          </a:p>
          <a:p>
            <a:pPr algn="just"/>
            <a:r>
              <a:rPr lang="en-US"/>
              <a:t>Dekompozicija problema je podela problema na potprobleme u cilju jednostavnijeg rešavanja. Tu se može dogoditi da slabo strukturirani problemi mogu imati visoko strukturirane potprobleme.</a:t>
            </a:r>
          </a:p>
          <a:p>
            <a:pPr algn="just"/>
            <a:r>
              <a:rPr lang="en-US"/>
              <a:t>Definisanje „nadležnosti" problema podrazumeva potrebu o određivanju zaduženih lica ili grupe u organizaciji za odgovornost rešavanja problema.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50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87B5C-0F75-44AD-904C-74064A8E8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1.7.2. Faza kreiranja modela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60B5D-1EEA-410B-8BD7-66484D965B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en-US"/>
              <a:t>Ova faza obuhvata potrebu za generisanjem, razvijanjem i analiziranjem mogućih pravaca akcije, kao i razumevanje problema i testiranje rešenja na izvodljivost. U ovoj fazi konstruiše se i testira model. Model predstavlja konceptualizaciju problema i njegovu apstrakciju u kvantitativnoj i/ili kvalitativnoj formi. Za matematički model, varijable se identifikuju i uspostavljaju se jednačine koje opisuju njihove zavisnosti. Pojednostavljenja se prave ako je neophodno, kroz niz pretpostavki. Pravilan balans između nivoa pojednostavljenja modela i realnosti mora biti postignut.</a:t>
            </a:r>
          </a:p>
          <a:p>
            <a:pPr algn="just"/>
            <a:r>
              <a:rPr lang="en-US"/>
              <a:t>U okviru ove faze postoji neophodnost razvrstavanja kompleksnih problema u poslovno-proizvodnim sistemima na one koji se rešavaju primenom kvantitativnih metoda i nazivaju ih kvantitativni modeli i na one koji se rešavaju putem kvalitativnih metoda i nazivaju ih kvalitativni modeli.</a:t>
            </a:r>
          </a:p>
          <a:p>
            <a:pPr algn="just"/>
            <a:r>
              <a:rPr lang="en-US"/>
              <a:t>Kvantitativne modele čine komponente povezane nizom matematičkih izraza kao što su jednakosti ili nejednakosti. Kvalitativne metode karakteriše (Seaman, 2000): podaci su u obliku reči ili slike a ne u obliku brojeva; podaci su bogatiji i nose više informacija ali ih je teže analizirati od kvantitativnih podataka; mogu biti objektivni ili subjektivni; metode su projektovane tako da izvuku osećanja, opažanja ili mišljenja.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324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3B8E3-575B-494F-8819-FFB12AB33C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1.7.2.1. Kvantitativni modeli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49AC98-C2A2-4639-9CBB-B5920353F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19732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Kvantitativni modeli sačinjeni su od tri osnovne komponente: varijabli odlučivanja, nekontrolisanih varijabli i rezultujućih varijabli.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lvl="0" algn="just"/>
            <a:r>
              <a:rPr lang="en-US"/>
              <a:t>Varijable odlučivanja opisuju alternativne pravce akcija. Vrednosti ovih varijabli određuje donosilac odluke. Nekontrolisane varijable i parametri predstavljaju grupu varijabli koja nije pod uticajem donosioca odluke. Parametri predstavljaju faktore koji su fiksni (ne variraju) dok varijablama nazivamo faktore koji variraju tokom vremena. Najčešće unose dodatna ograničenja u procesu rešavanja problema pa se nazivaju ograničenja problema.Rezultujuće varijable odražavaju nivo efektivnosti sistema, tj. ukazuju u kojoj meri sistem dostiže svoje ciljeve. Posmatraju se kao zavisne varijable.</a:t>
            </a:r>
          </a:p>
          <a:p>
            <a:endParaRPr lang="en-US"/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F51258-C478-4F3D-9932-4D1A3DEF67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18576" y="2516170"/>
            <a:ext cx="5865730" cy="202090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106B8E-2BEB-44C0-A943-70B06E0069F3}"/>
              </a:ext>
            </a:extLst>
          </p:cNvPr>
          <p:cNvSpPr/>
          <p:nvPr/>
        </p:nvSpPr>
        <p:spPr>
          <a:xfrm>
            <a:off x="4176858" y="4487345"/>
            <a:ext cx="28841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5. Kvantitativni modeli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1445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D6C14-9606-4CD3-884A-5EBE7530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1.7.2.2. Kvalitativni modeli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863A6-11BB-4210-A6AA-2892B3AEC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77500" lnSpcReduction="20000"/>
          </a:bodyPr>
          <a:lstStyle/>
          <a:p>
            <a:r>
              <a:rPr lang="en-US"/>
              <a:t>Kod kvalitativnih modela tri osnovne komponente – varijable odlučivanja, nekontrolisane varijable i rezultujuće varijable – povezane su preko simboličkih ili kvalitativnih zavisnosti.</a:t>
            </a:r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algn="just"/>
            <a:r>
              <a:rPr lang="en-US"/>
              <a:t>U procesu rešavanja problema putem primene kvantitativnih metoda vrši se ocena značaja uticajnih činilaca i na taj način se dobijaju ulazni parametri u projektovan kvalitativni model. Takođe, kao primarni faktor u procesu rešavanja problema koji razdvaja ovaj način od kvantitativnih modela jeste logičko rasuđivanje. To ne znači da je u kvantitativnim modelima odsutna komponenta subjektivne procene donosioca odluke, već da u kvalitativnim modelima ova komponenta ima dominantnu ulogu.</a:t>
            </a:r>
          </a:p>
          <a:p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F21A4EF-2533-42EB-9AA2-9F841884AB6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978453" y="2423160"/>
            <a:ext cx="5731510" cy="20116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FA27ABA-5F9D-41C3-A406-A2207EE6591C}"/>
              </a:ext>
            </a:extLst>
          </p:cNvPr>
          <p:cNvSpPr/>
          <p:nvPr/>
        </p:nvSpPr>
        <p:spPr>
          <a:xfrm>
            <a:off x="4473480" y="4385111"/>
            <a:ext cx="2741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6. Kvalitativni modeli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35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BE2F8-450F-4C33-B4A1-F93D66050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1.7.3. Faza izbora</a:t>
            </a:r>
            <a:br>
              <a:rPr lang="en-US" b="1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28ED8-7323-44E3-AEC0-0ED5F3BF8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/>
              <a:t>Faza izbora podrazumeva traženje odgovarajućih pravaca akcije. U tom smislu postoji nekoliko glavnih pristupa, u zavisnosti od postavljenih kriterijuma za izbor alternativnih rešenja: analitički (modeli optimizacije), kompletno ili parcijalno tzv. „pretraživanje na slepo", te heuristički pristup u kojem se u razmatranje uzimaju samo odgovarajuća rešenja.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749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80424E-E28F-4D2E-81FB-4C6779A42A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" y="304800"/>
            <a:ext cx="9952383" cy="54068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85D8D89-5F96-4B51-9FEA-C493512FDF98}"/>
              </a:ext>
            </a:extLst>
          </p:cNvPr>
          <p:cNvSpPr/>
          <p:nvPr/>
        </p:nvSpPr>
        <p:spPr>
          <a:xfrm>
            <a:off x="4104854" y="5947777"/>
            <a:ext cx="43003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7. Pristupi pretraživanju u fazi izbora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098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C1671-6060-4F73-929F-906865FC46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/>
              <a:t>1.7.3. Faza implementacije</a:t>
            </a:r>
            <a:br>
              <a:rPr lang="en-US" b="1"/>
            </a:b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5E2B58-3B9A-46F6-A0A3-AD1A13670A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/>
              <a:t>Faza implementacije predstavlja proces u kojem se izabrano rešenje primenjuje u realnom sistemu. U zavisnosti od uspešnosti implementacije izabranog rešenja u realnom sistemu, koriguje se čitav proces rešavanja problema. Konkretni problemi koji se javljaju u realnom sistemu prilikom implementacije izabranog rešenja koriste se ponovo u fazama formulacije problema, kreiranja modela i izbora konkretnog rešenja, čime se doprinosi povećanju kvaliteta procesa rešavanja problema.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98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05895-73CA-4CC0-9BFA-0D822CC86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64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/>
              <a:t>1.1. Definicija</a:t>
            </a:r>
            <a:endParaRPr lang="en-US" sz="32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D5256-17B7-472A-B52B-8A2FA3941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50560"/>
          </a:xfrm>
        </p:spPr>
        <p:txBody>
          <a:bodyPr>
            <a:noAutofit/>
          </a:bodyPr>
          <a:lstStyle/>
          <a:p>
            <a:pPr algn="just"/>
            <a:r>
              <a:rPr lang="en-US"/>
              <a:t>Menadžment Informacioni Sistem (MIS) možemo definisati kao računarski informacioni sistem koji je ciljno orijentisan na obezbeđenje podrške upravljanju i rukovođenju u poslovnim sistemima.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00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DB779-01FD-410C-9F83-82E65CDED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1.2. Podela MIS-a prema stepenu automatizacije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BD493-5262-45F3-908F-0CD021537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/>
              <a:t>Prema stepenu automatizacije procesa obrade podataka i podrške odlučivanju, menadžment informacioni sistemi mogu se podeliti na:</a:t>
            </a:r>
          </a:p>
          <a:p>
            <a:pPr lvl="0"/>
            <a:r>
              <a:rPr lang="en-US"/>
              <a:t>neautomatizovani informacioni sistemi,</a:t>
            </a:r>
          </a:p>
          <a:p>
            <a:pPr lvl="0"/>
            <a:r>
              <a:rPr lang="en-US"/>
              <a:t>upravljački informacioni sistemi, koji podržavaju donošenje rutinskih odluka, uglavnom na nivou operativnog upravljanja,</a:t>
            </a:r>
          </a:p>
          <a:p>
            <a:pPr lvl="0"/>
            <a:r>
              <a:rPr lang="en-US"/>
              <a:t>sistemi za podršku odlučivanju, koji podržavaju donošenje složenih i teških odluka,</a:t>
            </a:r>
          </a:p>
          <a:p>
            <a:pPr lvl="0"/>
            <a:r>
              <a:rPr lang="en-US"/>
              <a:t>ekspertni sistemi, koji rešavaju probleme vrhunskih eksperata,</a:t>
            </a:r>
          </a:p>
          <a:p>
            <a:pPr lvl="0"/>
            <a:r>
              <a:rPr lang="en-US"/>
              <a:t>izvršni sistemi, na nivou strateškog upravljanja,</a:t>
            </a:r>
          </a:p>
          <a:p>
            <a:pPr lvl="0"/>
            <a:r>
              <a:rPr lang="en-US"/>
              <a:t>hibridni sistemi,</a:t>
            </a:r>
          </a:p>
          <a:p>
            <a:pPr lvl="0"/>
            <a:r>
              <a:rPr lang="en-US"/>
              <a:t>veštačka inteligencija.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159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7F904-E5BE-4620-9A3A-71C3E28AA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1.3. Podela prema vrsti pruženih usluga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CC7CC8-3E8D-48B7-86F2-70F0D7721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Prema vrsti usluga koje pružaju korisnicima i organizaciji, informacioni sistemi mogu se podeliti na:</a:t>
            </a:r>
          </a:p>
          <a:p>
            <a:pPr lvl="0"/>
            <a:r>
              <a:rPr lang="en-US"/>
              <a:t>sistemi za računarske usluge opšte namene,</a:t>
            </a:r>
          </a:p>
          <a:p>
            <a:pPr lvl="0"/>
            <a:r>
              <a:rPr lang="en-US"/>
              <a:t>sistemi za čuvanje i pretraživanje podataka,</a:t>
            </a:r>
          </a:p>
          <a:p>
            <a:pPr lvl="0"/>
            <a:r>
              <a:rPr lang="en-US"/>
              <a:t>sistemi za komutaciju podataka,</a:t>
            </a:r>
          </a:p>
          <a:p>
            <a:pPr lvl="0"/>
            <a:r>
              <a:rPr lang="en-US"/>
              <a:t>sistemi za upravljanje fizičkim procesima,</a:t>
            </a:r>
          </a:p>
          <a:p>
            <a:pPr lvl="0"/>
            <a:r>
              <a:rPr lang="en-US"/>
              <a:t>sistemi za kontrolu i upozorenja,</a:t>
            </a:r>
          </a:p>
          <a:p>
            <a:pPr lvl="0"/>
            <a:r>
              <a:rPr lang="en-US"/>
              <a:t>sistemi za obradu transakcija.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6901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E0AA1-A48F-4BEE-85DD-7F33307EA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1.4. Podela prema vrsti problema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0ACED-4199-4960-AE35-D9B484A43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U zavisnosti od stepena strukturiranosti problema koji se rešavaju, informacioni sistemi mogu se podeliti u dve osnovne grupe:</a:t>
            </a:r>
          </a:p>
          <a:p>
            <a:pPr lvl="0"/>
            <a:r>
              <a:rPr lang="en-US"/>
              <a:t>IS koji služe za rešavanje strukturiranih problema. Pri rešavanju ovih problema koriste se naučne metode i postupci za opisivanje i rešavanje zadataka uz primenu računara.</a:t>
            </a:r>
          </a:p>
          <a:p>
            <a:pPr lvl="0" algn="just"/>
            <a:r>
              <a:rPr lang="en-US"/>
              <a:t>IS koji treba da pruže podršku rešavanju nestrukturiranih poslova i zadataka, predstavljaju viši kvalitet u razvoju informacionih sistema. Od njih se traži ne samo da svim korisnicima učine dostupnim informacije koje su im potrebne za izvršavanje njihovih zadataka, već i da ukažu na način korišćenja informacija.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2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6FE10-46E9-4D8D-808C-EFEE74293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1.5. Podela prema funkciji u organizaciji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63ED19-7CB2-47F9-9A32-DA015F0021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/>
              <a:t>Prema poslovnoj funkciji kojoj pružaju informacionu i upravljačku podršku, informacioni sistemi mogu se podeliti na:</a:t>
            </a:r>
          </a:p>
          <a:p>
            <a:pPr lvl="0"/>
            <a:r>
              <a:rPr lang="en-US"/>
              <a:t>za upravljanje proizvodnjom,</a:t>
            </a:r>
          </a:p>
          <a:p>
            <a:pPr lvl="0"/>
            <a:r>
              <a:rPr lang="en-US"/>
              <a:t>za marketing,</a:t>
            </a:r>
          </a:p>
          <a:p>
            <a:pPr lvl="0"/>
            <a:r>
              <a:rPr lang="en-US"/>
              <a:t>za upravljanje zalihama,</a:t>
            </a:r>
          </a:p>
          <a:p>
            <a:pPr lvl="0"/>
            <a:r>
              <a:rPr lang="en-US"/>
              <a:t>za istraživanje i projektovanje,</a:t>
            </a:r>
          </a:p>
          <a:p>
            <a:pPr lvl="0"/>
            <a:r>
              <a:rPr lang="en-US"/>
              <a:t>za finansije i dr.</a:t>
            </a:r>
          </a:p>
          <a:p>
            <a:pPr marL="0" indent="0" algn="just">
              <a:buNone/>
            </a:pPr>
            <a:r>
              <a:rPr lang="en-US"/>
              <a:t>Svaka poslovna funkcija ima sopstvene zadatke, dokumenta i način rada, pa time i sopstvene potrebe za informacijama. Marketing prati tržište i prodajne rezultate, proizvodnja radne naloge i iskorišćenost kapaciteta, finansije priliv i odliv sredstava, a razvoj podatke o proizvodima i tehničkoj dokumentaciji. Ovakav, funkcionalni pogled na organizaciju prikazan je na slici 1, gde su oko jezgra preduzeća raspoređene osnovne funkcije, a uz svaku i tipični poslovi koje obavlja.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6964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2D2D4-FA53-4805-9C32-AC06F9F74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070"/>
            <a:ext cx="5257800" cy="575289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/>
              <a:t>Istorijski, informacioni sistemi su se razvijali upravo tim redom — svaka funkcija je dobijala svoje rešenje, prilagođeno njenim potrebama. Takav pristup vodi u pojavu poznatu kao „ostrva automatizacije": svaki sistem dobro pokriva svoj deo posla, ali podaci se ne dele. Isti podatak o kupcu ili proizvodu unosi se više puta, evidencije se vremenom razlikuju, a izveštaj koji obuhvata celo preduzeće mora se sastavljati ručno. Najveći problem nastaje kod odluka koje prelaze granicu jedne funkcije — na primer, kada treba proceniti da li se isporuka može obećati kupcu, što zavisi istovremeno od stanja zaliha, raspoloživih kapaciteta i finansijskih uslova.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F54E1F-8485-461F-90F3-0800FE5F11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243927" y="681037"/>
            <a:ext cx="4980664" cy="469623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9B9D77-95BA-402B-8CBB-695A415403EC}"/>
              </a:ext>
            </a:extLst>
          </p:cNvPr>
          <p:cNvSpPr/>
          <p:nvPr/>
        </p:nvSpPr>
        <p:spPr>
          <a:xfrm>
            <a:off x="6707501" y="5377276"/>
            <a:ext cx="4422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1100"/>
              </a:spcAft>
            </a:pPr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1. Funkcionalni pogled na organizaciju</a:t>
            </a:r>
            <a:endParaRPr lang="en-US" sz="2800">
              <a:effectLst/>
              <a:latin typeface="Cambria" panose="02040503050406030204" pitchFamily="18" charset="0"/>
              <a:ea typeface="Cambria" panose="02040503050406030204" pitchFamily="18" charset="0"/>
              <a:cs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131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D2D2D4-FA53-4805-9C32-AC06F9F740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24070"/>
            <a:ext cx="5257800" cy="5752893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n-US"/>
              <a:t>Zbog toga se prelazi na integralni informacioni sistem, u kojem funkcije nisu odvojene aplikacije nego delovi iste celine, povezani zajedničkim skupom podataka. Podatak se unosi jednom, na mestu nastanka, a odmah je dostupan svima kojima je potreban: prodajni nalog se u proizvodnji vidi kao zahtev za kapacitetom, u skladištu kao rezervacija materijala, a u finansijama kao očekivani priliv. </a:t>
            </a:r>
          </a:p>
          <a:p>
            <a:pPr marL="0" indent="0" algn="just">
              <a:buNone/>
            </a:pPr>
            <a:r>
              <a:rPr lang="en-US"/>
              <a:t>Takva organizacija prikazana je na slici 2, gde je informacioni sistem u središtu, a razmena podataka sa svakom funkcijom je dvosmerna — sistem od funkcija prikuplja podatke i istovremeno im vraća obrađene informacije potrebne za odlučivanje.</a:t>
            </a:r>
          </a:p>
          <a:p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29B9D77-95BA-402B-8CBB-695A415403EC}"/>
              </a:ext>
            </a:extLst>
          </p:cNvPr>
          <p:cNvSpPr/>
          <p:nvPr/>
        </p:nvSpPr>
        <p:spPr>
          <a:xfrm>
            <a:off x="7335526" y="5350771"/>
            <a:ext cx="37033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555555"/>
                </a:solidFill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Slika 2. </a:t>
            </a:r>
            <a:r>
              <a:rPr lang="en-US" i="1"/>
              <a:t>Integralni informacioni sistem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0845D6-48FD-402A-9160-DE12245454F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455616" y="424070"/>
            <a:ext cx="5257800" cy="492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08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F8297F-D08A-4686-91C5-68A3F32312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/>
              <a:t>1.6. Nivoi menadžmenta i potrebe za informacijama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00038-063D-42C0-AB54-87C9D21DC8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Različiti nivoi menadžmenta imaju različite potrebe za informacijama:</a:t>
            </a:r>
          </a:p>
          <a:p>
            <a:pPr lvl="0"/>
            <a:r>
              <a:rPr lang="en-US"/>
              <a:t>viši menadžment – visoko-sintetizovani podaci, orijentisani na budućnost i podršku strateškom planiranju,</a:t>
            </a:r>
          </a:p>
          <a:p>
            <a:pPr lvl="0"/>
            <a:r>
              <a:rPr lang="en-US"/>
              <a:t>srednji menadžment – sumarni, sintetički podaci, ali sa ipak dovoljno detalja koji omogućavaju efektivnu kontrolu,</a:t>
            </a:r>
          </a:p>
          <a:p>
            <a:pPr lvl="0"/>
            <a:r>
              <a:rPr lang="en-US"/>
              <a:t>niži menadžment – operativni, svakodnevni podaci, sa visokim nivoom detaljnosti.</a:t>
            </a:r>
          </a:p>
          <a:p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972380"/>
      </p:ext>
    </p:extLst>
  </p:cSld>
  <p:clrMapOvr>
    <a:masterClrMapping/>
  </p:clrMapOvr>
</p:sld>
</file>

<file path=ppt/theme/theme1.xml><?xml version="1.0" encoding="utf-8"?>
<a:theme xmlns:a="http://schemas.openxmlformats.org/drawingml/2006/main" name="ie 16 9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e 16 9" id="{576E9A8D-BB38-4D95-A36F-DF7C8086BD01}" vid="{49606A15-62B4-4A0C-88AF-796A0652F4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89_ie_template</Template>
  <TotalTime>4786</TotalTime>
  <Words>1588</Words>
  <Application>Microsoft Office PowerPoint</Application>
  <PresentationFormat>Widescreen</PresentationFormat>
  <Paragraphs>90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ie 16 9</vt:lpstr>
      <vt:lpstr>Menadžment informacioni sistemi (MIS)</vt:lpstr>
      <vt:lpstr>1.1. Definicija</vt:lpstr>
      <vt:lpstr>1.2. Podela MIS-a prema stepenu automatizacije</vt:lpstr>
      <vt:lpstr>1.3. Podela prema vrsti pruženih usluga</vt:lpstr>
      <vt:lpstr>1.4. Podela prema vrsti problema</vt:lpstr>
      <vt:lpstr>1.5. Podela prema funkciji u organizaciji</vt:lpstr>
      <vt:lpstr>PowerPoint Presentation</vt:lpstr>
      <vt:lpstr>PowerPoint Presentation</vt:lpstr>
      <vt:lpstr>1.6. Nivoi menadžmenta i potrebe za informacijama</vt:lpstr>
      <vt:lpstr>PowerPoint Presentation</vt:lpstr>
      <vt:lpstr>1.7. Proces odlučivanja</vt:lpstr>
      <vt:lpstr>PowerPoint Presentation</vt:lpstr>
      <vt:lpstr>1.7.1. Faza formulacije problema</vt:lpstr>
      <vt:lpstr>1.7.2. Faza kreiranja modela</vt:lpstr>
      <vt:lpstr>1.7.2.1. Kvantitativni modeli</vt:lpstr>
      <vt:lpstr>1.7.2.2. Kvalitativni modeli</vt:lpstr>
      <vt:lpstr>1.7.3. Faza izbora </vt:lpstr>
      <vt:lpstr>PowerPoint Presentation</vt:lpstr>
      <vt:lpstr>1.7.3. Faza implementacije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Vesna</dc:creator>
  <cp:lastModifiedBy>MM</cp:lastModifiedBy>
  <cp:revision>214</cp:revision>
  <dcterms:created xsi:type="dcterms:W3CDTF">2022-03-07T11:48:22Z</dcterms:created>
  <dcterms:modified xsi:type="dcterms:W3CDTF">2026-08-26T12:32:57Z</dcterms:modified>
</cp:coreProperties>
</file>