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8F"/>
    <a:srgbClr val="FFD6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440"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t>10.5.2026.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t>10.5.2026.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t>‹#›</a:t>
            </a:fld>
            <a:endParaRPr lang="sr-Latn-R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8;p38">
            <a:extLst>
              <a:ext uri="{FF2B5EF4-FFF2-40B4-BE49-F238E27FC236}">
                <a16:creationId xmlns:a16="http://schemas.microsoft.com/office/drawing/2014/main" id="{D8807FEE-2F3B-E582-AE3E-0FB257103F46}"/>
              </a:ext>
            </a:extLst>
          </p:cNvPr>
          <p:cNvSpPr txBox="1">
            <a:spLocks/>
          </p:cNvSpPr>
          <p:nvPr/>
        </p:nvSpPr>
        <p:spPr>
          <a:xfrm>
            <a:off x="1273909" y="1971279"/>
            <a:ext cx="10489721" cy="219424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r-Cyrl-RS" b="1" dirty="0">
                <a:latin typeface="Overpass Black" charset="0"/>
              </a:rPr>
              <a:t>УВОД У </a:t>
            </a:r>
            <a:r>
              <a:rPr lang="en-US" b="1" dirty="0">
                <a:latin typeface="Overpass Black" charset="0"/>
              </a:rPr>
              <a:t>MY SQL</a:t>
            </a:r>
            <a:endParaRPr lang="bs-Latn-BA" b="1" dirty="0">
              <a:latin typeface="Overpass Black" charset="0"/>
            </a:endParaRPr>
          </a:p>
        </p:txBody>
      </p:sp>
      <p:sp>
        <p:nvSpPr>
          <p:cNvPr id="5" name="Google Shape;2129;p38">
            <a:extLst>
              <a:ext uri="{FF2B5EF4-FFF2-40B4-BE49-F238E27FC236}">
                <a16:creationId xmlns:a16="http://schemas.microsoft.com/office/drawing/2014/main" id="{7233ECD7-22F6-37BD-097E-A68FBBE3150A}"/>
              </a:ext>
            </a:extLst>
          </p:cNvPr>
          <p:cNvSpPr txBox="1">
            <a:spLocks/>
          </p:cNvSpPr>
          <p:nvPr/>
        </p:nvSpPr>
        <p:spPr>
          <a:xfrm>
            <a:off x="2067462" y="738732"/>
            <a:ext cx="9805359" cy="79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r-Cyrl-RS" sz="2000" dirty="0"/>
              <a:t>ПОСЛОВНО-ПРОИЗВОДНИ ИНФОРМАЦИОНИ СИСТЕМИ</a:t>
            </a:r>
          </a:p>
        </p:txBody>
      </p:sp>
      <p:pic>
        <p:nvPicPr>
          <p:cNvPr id="6" name="Picture 6" descr="100+] Maintenance Png Images | Wallpapers.com">
            <a:extLst>
              <a:ext uri="{FF2B5EF4-FFF2-40B4-BE49-F238E27FC236}">
                <a16:creationId xmlns:a16="http://schemas.microsoft.com/office/drawing/2014/main" id="{8DCCBAE7-56F1-E8D5-2BF5-E9EF00C75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443" y="4422210"/>
            <a:ext cx="2138378" cy="219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1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CF6CF-C27A-7A9C-5F63-1AAB365EE6E4}"/>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C3EA44A9-6F70-8525-CC06-62272CB6ABCE}"/>
              </a:ext>
            </a:extLst>
          </p:cNvPr>
          <p:cNvSpPr txBox="1">
            <a:spLocks/>
          </p:cNvSpPr>
          <p:nvPr/>
        </p:nvSpPr>
        <p:spPr>
          <a:xfrm>
            <a:off x="990600" y="276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Логички оператори </a:t>
            </a:r>
            <a:r>
              <a:rPr lang="en-US" dirty="0"/>
              <a:t>AND, OR </a:t>
            </a:r>
            <a:r>
              <a:rPr lang="sr-Cyrl-RS" dirty="0"/>
              <a:t>и</a:t>
            </a:r>
            <a:r>
              <a:rPr lang="en-US" dirty="0"/>
              <a:t> NOT</a:t>
            </a:r>
          </a:p>
        </p:txBody>
      </p:sp>
      <p:sp>
        <p:nvSpPr>
          <p:cNvPr id="2" name="Rectangle 3">
            <a:extLst>
              <a:ext uri="{FF2B5EF4-FFF2-40B4-BE49-F238E27FC236}">
                <a16:creationId xmlns:a16="http://schemas.microsoft.com/office/drawing/2014/main" id="{1953788F-3265-DA9E-0B6B-A8915E8B7BE8}"/>
              </a:ext>
            </a:extLst>
          </p:cNvPr>
          <p:cNvSpPr txBox="1">
            <a:spLocks noChangeArrowheads="1"/>
          </p:cNvSpPr>
          <p:nvPr/>
        </p:nvSpPr>
        <p:spPr>
          <a:xfrm>
            <a:off x="822828" y="1653988"/>
            <a:ext cx="10999058" cy="43928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AND-</a:t>
            </a:r>
            <a:r>
              <a:rPr lang="ru-RU" sz="2600" b="1" dirty="0"/>
              <a:t>користи се када је потребно да оба услова буду испуњена</a:t>
            </a:r>
          </a:p>
          <a:p>
            <a:pPr marL="0" indent="0">
              <a:buNone/>
            </a:pPr>
            <a:r>
              <a:rPr lang="en-US" sz="2200" dirty="0"/>
              <a:t>SELECT * FROM </a:t>
            </a:r>
            <a:r>
              <a:rPr lang="en-US" sz="2200" dirty="0" err="1"/>
              <a:t>Proizvodi</a:t>
            </a:r>
            <a:r>
              <a:rPr lang="sr-Cyrl-RS" sz="2200" dirty="0"/>
              <a:t> </a:t>
            </a:r>
            <a:r>
              <a:rPr lang="en-US" sz="2200" dirty="0"/>
              <a:t>WHERE Cena &gt; 10000 AND Status = 'Na </a:t>
            </a:r>
            <a:r>
              <a:rPr lang="en-US" sz="2200" dirty="0" err="1"/>
              <a:t>stanju</a:t>
            </a:r>
            <a:r>
              <a:rPr lang="en-US" sz="2200" dirty="0"/>
              <a:t>';</a:t>
            </a:r>
          </a:p>
          <a:p>
            <a:pPr marL="0" indent="0">
              <a:buNone/>
            </a:pPr>
            <a:r>
              <a:rPr lang="sr-Cyrl-CS" sz="2200" dirty="0"/>
              <a:t>Ова наредба приказује производе чија је цена већа од 10.000 и који су тренутно на стању.</a:t>
            </a:r>
          </a:p>
          <a:p>
            <a:endParaRPr lang="sr-Cyrl-RS" sz="2400" dirty="0"/>
          </a:p>
          <a:p>
            <a:r>
              <a:rPr lang="en-US" sz="2600" b="1" dirty="0"/>
              <a:t>OR-</a:t>
            </a:r>
            <a:r>
              <a:rPr lang="ru-RU" sz="2600" b="1" dirty="0"/>
              <a:t>користи се када је довољно да буде испуњен бар један услов</a:t>
            </a:r>
            <a:endParaRPr lang="en-US" sz="2600" b="1" dirty="0"/>
          </a:p>
          <a:p>
            <a:pPr marL="0" indent="0">
              <a:buNone/>
            </a:pPr>
            <a:r>
              <a:rPr lang="en-US" sz="2200" dirty="0"/>
              <a:t>SELECT * FROM </a:t>
            </a:r>
            <a:r>
              <a:rPr lang="en-US" sz="2200" dirty="0" err="1"/>
              <a:t>Kupci</a:t>
            </a:r>
            <a:r>
              <a:rPr lang="en-US" sz="2200" dirty="0"/>
              <a:t> WHERE Grad = 'Beograd' OR Grad = 'Novi Sad';</a:t>
            </a:r>
          </a:p>
          <a:p>
            <a:pPr marL="0" indent="0">
              <a:buNone/>
            </a:pPr>
            <a:r>
              <a:rPr lang="sr-Cyrl-CS" sz="2200" dirty="0"/>
              <a:t>Ова наредба приказује све купце који су из Београда или Новог Сада.</a:t>
            </a:r>
          </a:p>
          <a:p>
            <a:endParaRPr lang="en-US" sz="2400" dirty="0"/>
          </a:p>
          <a:p>
            <a:r>
              <a:rPr lang="en-US" sz="2600" b="1" dirty="0"/>
              <a:t>NOT-</a:t>
            </a:r>
            <a:r>
              <a:rPr lang="sr-Cyrl-RS" sz="2600" b="1" dirty="0"/>
              <a:t>негира услов</a:t>
            </a:r>
          </a:p>
          <a:p>
            <a:pPr marL="0" indent="0">
              <a:buNone/>
            </a:pPr>
            <a:r>
              <a:rPr lang="en-US" sz="2200" dirty="0"/>
              <a:t>SELECT * FROM </a:t>
            </a:r>
            <a:r>
              <a:rPr lang="en-US" sz="2200" dirty="0" err="1"/>
              <a:t>Reklamacije</a:t>
            </a:r>
            <a:r>
              <a:rPr lang="sr-Cyrl-RS" sz="2200" dirty="0"/>
              <a:t> </a:t>
            </a:r>
            <a:r>
              <a:rPr lang="en-US" sz="2200" dirty="0"/>
              <a:t>WHERE NOT </a:t>
            </a:r>
            <a:r>
              <a:rPr lang="en-US" sz="2200" dirty="0" err="1"/>
              <a:t>Status_reklamacije</a:t>
            </a:r>
            <a:r>
              <a:rPr lang="en-US" sz="2200" dirty="0"/>
              <a:t> = '</a:t>
            </a:r>
            <a:r>
              <a:rPr lang="en-US" sz="2200" dirty="0" err="1"/>
              <a:t>Resena</a:t>
            </a:r>
            <a:r>
              <a:rPr lang="en-US" sz="2200" dirty="0"/>
              <a:t>';</a:t>
            </a:r>
          </a:p>
          <a:p>
            <a:pPr marL="0" indent="0">
              <a:buNone/>
            </a:pPr>
            <a:r>
              <a:rPr lang="sr-Cyrl-CS" sz="2200" dirty="0"/>
              <a:t>Ова наредба приказује све рекламације које нису решене.</a:t>
            </a:r>
          </a:p>
          <a:p>
            <a:endParaRPr lang="ru-RU" sz="2400" dirty="0"/>
          </a:p>
        </p:txBody>
      </p:sp>
    </p:spTree>
    <p:extLst>
      <p:ext uri="{BB962C8B-B14F-4D97-AF65-F5344CB8AC3E}">
        <p14:creationId xmlns:p14="http://schemas.microsoft.com/office/powerpoint/2010/main" val="314356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7E985-7606-D505-929A-03C99AACD392}"/>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7578F9CF-0EA0-871C-1301-3FDF41776D49}"/>
              </a:ext>
            </a:extLst>
          </p:cNvPr>
          <p:cNvSpPr txBox="1">
            <a:spLocks/>
          </p:cNvSpPr>
          <p:nvPr/>
        </p:nvSpPr>
        <p:spPr>
          <a:xfrm>
            <a:off x="990600" y="276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ORDER BY</a:t>
            </a:r>
          </a:p>
        </p:txBody>
      </p:sp>
      <p:sp>
        <p:nvSpPr>
          <p:cNvPr id="2" name="Rectangle 3">
            <a:extLst>
              <a:ext uri="{FF2B5EF4-FFF2-40B4-BE49-F238E27FC236}">
                <a16:creationId xmlns:a16="http://schemas.microsoft.com/office/drawing/2014/main" id="{EEED683C-7056-E338-CBAD-1017FEEE1C8A}"/>
              </a:ext>
            </a:extLst>
          </p:cNvPr>
          <p:cNvSpPr txBox="1">
            <a:spLocks noChangeArrowheads="1"/>
          </p:cNvSpPr>
          <p:nvPr/>
        </p:nvSpPr>
        <p:spPr>
          <a:xfrm>
            <a:off x="822828" y="1653988"/>
            <a:ext cx="10999058" cy="4392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Cyrl-CS" sz="1800" dirty="0"/>
              <a:t>Коришћењем клаузуле </a:t>
            </a:r>
            <a:r>
              <a:rPr lang="en-US" sz="1800" b="1" dirty="0"/>
              <a:t>ORDER BY </a:t>
            </a:r>
            <a:r>
              <a:rPr lang="sr-Cyrl-CS" sz="1800" dirty="0"/>
              <a:t>можемо сортирати резултате по одређеном редоследу. Сортирање може бити растуће или опадајуће.</a:t>
            </a:r>
          </a:p>
          <a:p>
            <a:r>
              <a:rPr lang="en-US" sz="1800" b="1" dirty="0"/>
              <a:t>ORDER BY ASC – </a:t>
            </a:r>
            <a:r>
              <a:rPr lang="sr-Cyrl-CS" sz="1800" b="1" dirty="0"/>
              <a:t>сортирање у растућем редоследу </a:t>
            </a:r>
          </a:p>
          <a:p>
            <a:r>
              <a:rPr lang="en-US" sz="1800" b="1" dirty="0"/>
              <a:t>ORDER BY DESC – </a:t>
            </a:r>
            <a:r>
              <a:rPr lang="sr-Cyrl-CS" sz="1800" b="1" dirty="0"/>
              <a:t>сортирање у опадајућем редоследу </a:t>
            </a:r>
            <a:endParaRPr lang="en-US" sz="1800" b="1" dirty="0"/>
          </a:p>
          <a:p>
            <a:endParaRPr lang="sr-Cyrl-CS" sz="1800" dirty="0"/>
          </a:p>
          <a:p>
            <a:pPr marL="0" indent="0">
              <a:buNone/>
            </a:pPr>
            <a:r>
              <a:rPr lang="sr-Cyrl-CS" sz="1800" dirty="0"/>
              <a:t>Пример сортирања производа по цени у растућем редоследу:</a:t>
            </a:r>
          </a:p>
          <a:p>
            <a:pPr marL="0" indent="0">
              <a:buNone/>
            </a:pPr>
            <a:r>
              <a:rPr lang="en-US" sz="1800" dirty="0"/>
              <a:t>SELECT </a:t>
            </a:r>
            <a:r>
              <a:rPr lang="en-US" sz="1800" dirty="0" err="1"/>
              <a:t>Naziv_proizvoda</a:t>
            </a:r>
            <a:r>
              <a:rPr lang="en-US" sz="1800" dirty="0"/>
              <a:t>, Cena, Status FROM </a:t>
            </a:r>
            <a:r>
              <a:rPr lang="en-US" sz="1800" dirty="0" err="1"/>
              <a:t>Proizvodi</a:t>
            </a:r>
            <a:r>
              <a:rPr lang="en-US" sz="1800" dirty="0"/>
              <a:t> ORDER BY Cena ASC;</a:t>
            </a:r>
          </a:p>
          <a:p>
            <a:pPr marL="0" indent="0">
              <a:buNone/>
            </a:pPr>
            <a:r>
              <a:rPr lang="sr-Cyrl-CS" sz="1800" dirty="0"/>
              <a:t>Ова наредба приказује производе од најјефтинијег ка најскупљем.</a:t>
            </a:r>
          </a:p>
          <a:p>
            <a:pPr marL="0" indent="0">
              <a:buNone/>
            </a:pPr>
            <a:endParaRPr lang="en-US" sz="1800" dirty="0"/>
          </a:p>
          <a:p>
            <a:pPr marL="0" indent="0">
              <a:buNone/>
            </a:pPr>
            <a:r>
              <a:rPr lang="sr-Cyrl-CS" sz="1800" dirty="0"/>
              <a:t>Пример сортирања производа по цени у опадајућем редоследу и називу производа у растућем редоследу:</a:t>
            </a:r>
          </a:p>
          <a:p>
            <a:pPr marL="0" indent="0">
              <a:buNone/>
            </a:pPr>
            <a:r>
              <a:rPr lang="en-US" sz="1800" dirty="0"/>
              <a:t>SELECT </a:t>
            </a:r>
            <a:r>
              <a:rPr lang="en-US" sz="1800" dirty="0" err="1"/>
              <a:t>Naziv_proizvoda</a:t>
            </a:r>
            <a:r>
              <a:rPr lang="en-US" sz="1800" dirty="0"/>
              <a:t>, Cena, Status FROM </a:t>
            </a:r>
            <a:r>
              <a:rPr lang="en-US" sz="1800" dirty="0" err="1"/>
              <a:t>Proizvodi</a:t>
            </a:r>
            <a:r>
              <a:rPr lang="en-US" sz="1800" dirty="0"/>
              <a:t> ORDER BY Cena DESC, </a:t>
            </a:r>
            <a:r>
              <a:rPr lang="en-US" sz="1800" dirty="0" err="1"/>
              <a:t>Naziv_proizvoda</a:t>
            </a:r>
            <a:r>
              <a:rPr lang="en-US" sz="1800" dirty="0"/>
              <a:t> ASC;</a:t>
            </a:r>
          </a:p>
          <a:p>
            <a:pPr marL="0" indent="0">
              <a:buNone/>
            </a:pPr>
            <a:r>
              <a:rPr lang="sr-Cyrl-CS" sz="1800" dirty="0"/>
              <a:t>Ова наредба прво сортира производе од најскупљег ка најјефтинијем, а ако два производа имају исту цену, онда их сортира по називу азбучним редом.</a:t>
            </a:r>
          </a:p>
          <a:p>
            <a:pPr marL="0" indent="0">
              <a:buNone/>
            </a:pPr>
            <a:endParaRPr lang="ru-RU" sz="1800" dirty="0"/>
          </a:p>
        </p:txBody>
      </p:sp>
    </p:spTree>
    <p:extLst>
      <p:ext uri="{BB962C8B-B14F-4D97-AF65-F5344CB8AC3E}">
        <p14:creationId xmlns:p14="http://schemas.microsoft.com/office/powerpoint/2010/main" val="52381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47B5-FA33-E913-4F37-2121C27FCD2F}"/>
              </a:ext>
            </a:extLst>
          </p:cNvPr>
          <p:cNvSpPr>
            <a:spLocks noGrp="1"/>
          </p:cNvSpPr>
          <p:nvPr>
            <p:ph type="title"/>
          </p:nvPr>
        </p:nvSpPr>
        <p:spPr/>
        <p:txBody>
          <a:bodyPr/>
          <a:lstStyle/>
          <a:p>
            <a:r>
              <a:rPr lang="sr-Cyrl-RS" dirty="0"/>
              <a:t>Функције сакупљања</a:t>
            </a:r>
            <a:endParaRPr lang="en-US" dirty="0"/>
          </a:p>
        </p:txBody>
      </p:sp>
      <p:sp>
        <p:nvSpPr>
          <p:cNvPr id="3" name="Content Placeholder 2">
            <a:extLst>
              <a:ext uri="{FF2B5EF4-FFF2-40B4-BE49-F238E27FC236}">
                <a16:creationId xmlns:a16="http://schemas.microsoft.com/office/drawing/2014/main" id="{FA59EC45-FB2D-6314-870D-89381619E38A}"/>
              </a:ext>
            </a:extLst>
          </p:cNvPr>
          <p:cNvSpPr>
            <a:spLocks noGrp="1"/>
          </p:cNvSpPr>
          <p:nvPr>
            <p:ph idx="1"/>
          </p:nvPr>
        </p:nvSpPr>
        <p:spPr/>
        <p:txBody>
          <a:bodyPr/>
          <a:lstStyle/>
          <a:p>
            <a:pPr marL="0" indent="0">
              <a:buNone/>
            </a:pPr>
            <a:r>
              <a:rPr lang="sr-Cyrl-CS" dirty="0"/>
              <a:t>У функције сакупљања у </a:t>
            </a:r>
            <a:r>
              <a:rPr lang="en-US" dirty="0"/>
              <a:t>SQL-</a:t>
            </a:r>
            <a:r>
              <a:rPr lang="sr-Cyrl-CS" dirty="0"/>
              <a:t>у спадају:</a:t>
            </a:r>
          </a:p>
          <a:p>
            <a:r>
              <a:rPr lang="en-US" dirty="0"/>
              <a:t>SUM – </a:t>
            </a:r>
            <a:r>
              <a:rPr lang="sr-Cyrl-CS" dirty="0"/>
              <a:t>израчунава збир свих вредности у колони </a:t>
            </a:r>
          </a:p>
          <a:p>
            <a:r>
              <a:rPr lang="en-US" dirty="0"/>
              <a:t>AVG – </a:t>
            </a:r>
            <a:r>
              <a:rPr lang="sr-Cyrl-CS" dirty="0"/>
              <a:t>израчунава просечну вредност </a:t>
            </a:r>
          </a:p>
          <a:p>
            <a:r>
              <a:rPr lang="en-US" dirty="0"/>
              <a:t>COUNT – </a:t>
            </a:r>
            <a:r>
              <a:rPr lang="sr-Cyrl-CS" dirty="0"/>
              <a:t>броји број редова у резултату </a:t>
            </a:r>
          </a:p>
          <a:p>
            <a:r>
              <a:rPr lang="en-US" dirty="0"/>
              <a:t>MAX – </a:t>
            </a:r>
            <a:r>
              <a:rPr lang="sr-Cyrl-CS" dirty="0"/>
              <a:t>проналази највећу вредност </a:t>
            </a:r>
          </a:p>
          <a:p>
            <a:r>
              <a:rPr lang="en-US" dirty="0"/>
              <a:t>MIN – </a:t>
            </a:r>
            <a:r>
              <a:rPr lang="sr-Cyrl-CS" dirty="0"/>
              <a:t>проналази најмању вредност </a:t>
            </a:r>
          </a:p>
          <a:p>
            <a:r>
              <a:rPr lang="en-US" dirty="0"/>
              <a:t>STDEV – </a:t>
            </a:r>
            <a:r>
              <a:rPr lang="sr-Cyrl-CS" dirty="0"/>
              <a:t>израчунава стандардну девијацију </a:t>
            </a:r>
          </a:p>
          <a:p>
            <a:r>
              <a:rPr lang="en-US" dirty="0"/>
              <a:t>VAR – </a:t>
            </a:r>
            <a:r>
              <a:rPr lang="sr-Cyrl-CS" dirty="0"/>
              <a:t>израчунава варијансу</a:t>
            </a:r>
          </a:p>
          <a:p>
            <a:endParaRPr lang="en-US" dirty="0"/>
          </a:p>
        </p:txBody>
      </p:sp>
    </p:spTree>
    <p:extLst>
      <p:ext uri="{BB962C8B-B14F-4D97-AF65-F5344CB8AC3E}">
        <p14:creationId xmlns:p14="http://schemas.microsoft.com/office/powerpoint/2010/main" val="385898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B408-CF76-1090-84EA-0D1BF9D74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D8E65-9FA3-8283-AB23-BC7D6CBF232A}"/>
              </a:ext>
            </a:extLst>
          </p:cNvPr>
          <p:cNvSpPr>
            <a:spLocks noGrp="1"/>
          </p:cNvSpPr>
          <p:nvPr>
            <p:ph type="title"/>
          </p:nvPr>
        </p:nvSpPr>
        <p:spPr/>
        <p:txBody>
          <a:bodyPr/>
          <a:lstStyle/>
          <a:p>
            <a:r>
              <a:rPr lang="sr-Cyrl-RS" dirty="0"/>
              <a:t>Функције сакупљања</a:t>
            </a:r>
            <a:endParaRPr lang="en-US" dirty="0"/>
          </a:p>
        </p:txBody>
      </p:sp>
      <p:sp>
        <p:nvSpPr>
          <p:cNvPr id="3" name="Content Placeholder 2">
            <a:extLst>
              <a:ext uri="{FF2B5EF4-FFF2-40B4-BE49-F238E27FC236}">
                <a16:creationId xmlns:a16="http://schemas.microsoft.com/office/drawing/2014/main" id="{EABFB16D-47A9-CA76-3B1F-6115140372B5}"/>
              </a:ext>
            </a:extLst>
          </p:cNvPr>
          <p:cNvSpPr>
            <a:spLocks noGrp="1"/>
          </p:cNvSpPr>
          <p:nvPr>
            <p:ph idx="1"/>
          </p:nvPr>
        </p:nvSpPr>
        <p:spPr/>
        <p:txBody>
          <a:bodyPr>
            <a:normAutofit fontScale="77500" lnSpcReduction="20000"/>
          </a:bodyPr>
          <a:lstStyle/>
          <a:p>
            <a:r>
              <a:rPr lang="en-US" dirty="0"/>
              <a:t>SELECT SUM(Cena) AS </a:t>
            </a:r>
            <a:r>
              <a:rPr lang="en-US" dirty="0" err="1"/>
              <a:t>Ukupna_vrednost</a:t>
            </a:r>
            <a:r>
              <a:rPr lang="sr-Cyrl-RS" dirty="0"/>
              <a:t> </a:t>
            </a:r>
            <a:r>
              <a:rPr lang="en-US" dirty="0"/>
              <a:t>FROM </a:t>
            </a:r>
            <a:r>
              <a:rPr lang="en-US" dirty="0" err="1"/>
              <a:t>Proizvodi</a:t>
            </a:r>
            <a:r>
              <a:rPr lang="en-US" dirty="0"/>
              <a:t>;</a:t>
            </a:r>
          </a:p>
          <a:p>
            <a:r>
              <a:rPr lang="sr-Cyrl-CS" dirty="0"/>
              <a:t>Ова наредба израчунава укупну вредност свих производа.</a:t>
            </a:r>
          </a:p>
          <a:p>
            <a:endParaRPr lang="sr-Cyrl-CS" dirty="0"/>
          </a:p>
          <a:p>
            <a:r>
              <a:rPr lang="en-US" dirty="0"/>
              <a:t>SELECT AVG(Cena) AS </a:t>
            </a:r>
            <a:r>
              <a:rPr lang="en-US" dirty="0" err="1"/>
              <a:t>Prosecna_cena</a:t>
            </a:r>
            <a:r>
              <a:rPr lang="sr-Cyrl-RS" dirty="0"/>
              <a:t> </a:t>
            </a:r>
            <a:r>
              <a:rPr lang="en-US" dirty="0"/>
              <a:t>FROM </a:t>
            </a:r>
            <a:r>
              <a:rPr lang="en-US" dirty="0" err="1"/>
              <a:t>Proizvodi</a:t>
            </a:r>
            <a:r>
              <a:rPr lang="en-US" dirty="0"/>
              <a:t>;</a:t>
            </a:r>
          </a:p>
          <a:p>
            <a:r>
              <a:rPr lang="sr-Cyrl-CS" dirty="0"/>
              <a:t>Ова наредба приказује просечну цену производа.</a:t>
            </a:r>
          </a:p>
          <a:p>
            <a:endParaRPr lang="sr-Cyrl-CS" dirty="0"/>
          </a:p>
          <a:p>
            <a:r>
              <a:rPr lang="en-US" dirty="0"/>
              <a:t>SELECT COUNT(*) AS </a:t>
            </a:r>
            <a:r>
              <a:rPr lang="en-US" dirty="0" err="1"/>
              <a:t>Broj_reklamacija</a:t>
            </a:r>
            <a:r>
              <a:rPr lang="sr-Cyrl-RS" dirty="0"/>
              <a:t> </a:t>
            </a:r>
            <a:r>
              <a:rPr lang="en-US" dirty="0"/>
              <a:t>FROM </a:t>
            </a:r>
            <a:r>
              <a:rPr lang="en-US" dirty="0" err="1"/>
              <a:t>Reklamacije</a:t>
            </a:r>
            <a:r>
              <a:rPr lang="en-US" dirty="0"/>
              <a:t>;</a:t>
            </a:r>
          </a:p>
          <a:p>
            <a:r>
              <a:rPr lang="sr-Cyrl-CS" dirty="0"/>
              <a:t>Ова наредба приказује укупан број рекламација у бази.</a:t>
            </a:r>
          </a:p>
          <a:p>
            <a:endParaRPr lang="sr-Cyrl-CS" dirty="0"/>
          </a:p>
          <a:p>
            <a:r>
              <a:rPr lang="en-US" dirty="0"/>
              <a:t>SELECT MAX(Cena) AS </a:t>
            </a:r>
            <a:r>
              <a:rPr lang="en-US" dirty="0" err="1"/>
              <a:t>Najveca_cena</a:t>
            </a:r>
            <a:r>
              <a:rPr lang="en-US" dirty="0"/>
              <a:t>,</a:t>
            </a:r>
            <a:r>
              <a:rPr lang="sr-Cyrl-RS" dirty="0"/>
              <a:t> </a:t>
            </a:r>
            <a:r>
              <a:rPr lang="en-US" dirty="0"/>
              <a:t>MIN(Cena) AS </a:t>
            </a:r>
            <a:r>
              <a:rPr lang="en-US" dirty="0" err="1"/>
              <a:t>Najmanja_cena</a:t>
            </a:r>
            <a:r>
              <a:rPr lang="sr-Cyrl-RS" dirty="0"/>
              <a:t> </a:t>
            </a:r>
            <a:r>
              <a:rPr lang="en-US" dirty="0"/>
              <a:t>FROM </a:t>
            </a:r>
            <a:r>
              <a:rPr lang="en-US" dirty="0" err="1"/>
              <a:t>Proizvodi</a:t>
            </a:r>
            <a:r>
              <a:rPr lang="en-US" dirty="0"/>
              <a:t>;</a:t>
            </a:r>
            <a:endParaRPr lang="sr-Cyrl-RS" dirty="0"/>
          </a:p>
          <a:p>
            <a:r>
              <a:rPr lang="ru-RU" dirty="0"/>
              <a:t>Ова наредба приказује највећу и најмању цену производа.</a:t>
            </a:r>
            <a:endParaRPr lang="en-US" dirty="0"/>
          </a:p>
          <a:p>
            <a:endParaRPr lang="en-US" dirty="0"/>
          </a:p>
        </p:txBody>
      </p:sp>
    </p:spTree>
    <p:extLst>
      <p:ext uri="{BB962C8B-B14F-4D97-AF65-F5344CB8AC3E}">
        <p14:creationId xmlns:p14="http://schemas.microsoft.com/office/powerpoint/2010/main" val="318189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0EB1D-8CDF-2FAF-72E2-1006935C6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10D85-01DE-68F2-DF69-C8081135B759}"/>
              </a:ext>
            </a:extLst>
          </p:cNvPr>
          <p:cNvSpPr>
            <a:spLocks noGrp="1"/>
          </p:cNvSpPr>
          <p:nvPr>
            <p:ph type="title"/>
          </p:nvPr>
        </p:nvSpPr>
        <p:spPr/>
        <p:txBody>
          <a:bodyPr/>
          <a:lstStyle/>
          <a:p>
            <a:r>
              <a:rPr lang="sr-Cyrl-RS" dirty="0"/>
              <a:t>Оператор </a:t>
            </a:r>
            <a:r>
              <a:rPr lang="en-US" dirty="0"/>
              <a:t>LIKE</a:t>
            </a:r>
          </a:p>
        </p:txBody>
      </p:sp>
      <p:sp>
        <p:nvSpPr>
          <p:cNvPr id="3" name="Content Placeholder 2">
            <a:extLst>
              <a:ext uri="{FF2B5EF4-FFF2-40B4-BE49-F238E27FC236}">
                <a16:creationId xmlns:a16="http://schemas.microsoft.com/office/drawing/2014/main" id="{94C5ABE3-778C-EFF9-EC52-24A4BF352B84}"/>
              </a:ext>
            </a:extLst>
          </p:cNvPr>
          <p:cNvSpPr>
            <a:spLocks noGrp="1"/>
          </p:cNvSpPr>
          <p:nvPr>
            <p:ph idx="1"/>
          </p:nvPr>
        </p:nvSpPr>
        <p:spPr/>
        <p:txBody>
          <a:bodyPr>
            <a:normAutofit fontScale="92500" lnSpcReduction="10000"/>
          </a:bodyPr>
          <a:lstStyle/>
          <a:p>
            <a:r>
              <a:rPr lang="ru-RU" dirty="0"/>
              <a:t>Оператор LIKE користи се за претраживање текстуалних података на основу одређеног обрасца. Помоћу њега можемо пронаћи податке који почињу, завршавају се или у себи садрже одређени текст. Најчешће се користи код претраге назива купаца, производа, градова и сличних текстуалних вредности.</a:t>
            </a:r>
            <a:endParaRPr lang="en-US" dirty="0"/>
          </a:p>
          <a:p>
            <a:r>
              <a:rPr lang="sr-Cyrl-CS" dirty="0"/>
              <a:t>На пример, посматрајмо табелу </a:t>
            </a:r>
            <a:r>
              <a:rPr lang="en-US" dirty="0" err="1"/>
              <a:t>Kupci</a:t>
            </a:r>
            <a:r>
              <a:rPr lang="en-US" dirty="0"/>
              <a:t> </a:t>
            </a:r>
            <a:r>
              <a:rPr lang="sr-Cyrl-CS" dirty="0"/>
              <a:t>и желимо да издвојимо све купце чији назив почиње словом „Т“.</a:t>
            </a:r>
          </a:p>
          <a:p>
            <a:r>
              <a:rPr lang="en-US" dirty="0"/>
              <a:t>SELECT </a:t>
            </a:r>
            <a:r>
              <a:rPr lang="en-US" dirty="0" err="1"/>
              <a:t>ID_kupca</a:t>
            </a:r>
            <a:r>
              <a:rPr lang="en-US" dirty="0"/>
              <a:t> FROM </a:t>
            </a:r>
            <a:r>
              <a:rPr lang="en-US" dirty="0" err="1"/>
              <a:t>Kupci</a:t>
            </a:r>
            <a:r>
              <a:rPr lang="en-US" dirty="0"/>
              <a:t> WHERE </a:t>
            </a:r>
            <a:r>
              <a:rPr lang="en-US" dirty="0" err="1"/>
              <a:t>Naziv_kupca</a:t>
            </a:r>
            <a:r>
              <a:rPr lang="en-US" dirty="0"/>
              <a:t> LIKE 'T%’;</a:t>
            </a:r>
          </a:p>
          <a:p>
            <a:r>
              <a:rPr lang="ru-RU" dirty="0"/>
              <a:t>Знак процента (%) користи се када желимо да представимо било који знак или групу знакова који се могу појавити после задатог слова. У овом примеру биће приказани сви купци чији назив почиње словом „Т“.</a:t>
            </a:r>
            <a:endParaRPr lang="en-US" dirty="0"/>
          </a:p>
          <a:p>
            <a:endParaRPr lang="en-US" dirty="0"/>
          </a:p>
        </p:txBody>
      </p:sp>
    </p:spTree>
    <p:extLst>
      <p:ext uri="{BB962C8B-B14F-4D97-AF65-F5344CB8AC3E}">
        <p14:creationId xmlns:p14="http://schemas.microsoft.com/office/powerpoint/2010/main" val="4568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EE539-E1B1-D5B9-535E-700DD7A61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5B1F3-3D51-33BA-C14C-8F2C49260A10}"/>
              </a:ext>
            </a:extLst>
          </p:cNvPr>
          <p:cNvSpPr>
            <a:spLocks noGrp="1"/>
          </p:cNvSpPr>
          <p:nvPr>
            <p:ph type="title"/>
          </p:nvPr>
        </p:nvSpPr>
        <p:spPr/>
        <p:txBody>
          <a:bodyPr/>
          <a:lstStyle/>
          <a:p>
            <a:r>
              <a:rPr lang="sr-Cyrl-RS" dirty="0"/>
              <a:t>Оператор </a:t>
            </a:r>
            <a:r>
              <a:rPr lang="en-US" dirty="0"/>
              <a:t>LIKE</a:t>
            </a:r>
          </a:p>
        </p:txBody>
      </p:sp>
      <p:sp>
        <p:nvSpPr>
          <p:cNvPr id="3" name="Content Placeholder 2">
            <a:extLst>
              <a:ext uri="{FF2B5EF4-FFF2-40B4-BE49-F238E27FC236}">
                <a16:creationId xmlns:a16="http://schemas.microsoft.com/office/drawing/2014/main" id="{B39E1B3F-EEC6-9222-A23D-5C587BA8CA79}"/>
              </a:ext>
            </a:extLst>
          </p:cNvPr>
          <p:cNvSpPr>
            <a:spLocks noGrp="1"/>
          </p:cNvSpPr>
          <p:nvPr>
            <p:ph idx="1"/>
          </p:nvPr>
        </p:nvSpPr>
        <p:spPr/>
        <p:txBody>
          <a:bodyPr>
            <a:normAutofit fontScale="70000" lnSpcReduction="20000"/>
          </a:bodyPr>
          <a:lstStyle/>
          <a:p>
            <a:r>
              <a:rPr lang="sr-Cyrl-CS" dirty="0"/>
              <a:t>Уколико желимо да пронађемо производе чији се назив завршава речју „</a:t>
            </a:r>
            <a:r>
              <a:rPr lang="en-US" dirty="0"/>
              <a:t>disk“, </a:t>
            </a:r>
            <a:r>
              <a:rPr lang="sr-Cyrl-CS" dirty="0"/>
              <a:t>користимо:</a:t>
            </a:r>
          </a:p>
          <a:p>
            <a:r>
              <a:rPr lang="en-US" dirty="0"/>
              <a:t>SELECT * </a:t>
            </a:r>
            <a:r>
              <a:rPr lang="en-US" dirty="0" err="1"/>
              <a:t>Naziv_proizvoda</a:t>
            </a:r>
            <a:r>
              <a:rPr lang="en-US" dirty="0"/>
              <a:t> FROM </a:t>
            </a:r>
            <a:r>
              <a:rPr lang="en-US" dirty="0" err="1"/>
              <a:t>Proizvodi</a:t>
            </a:r>
            <a:r>
              <a:rPr lang="en-US" dirty="0"/>
              <a:t> WHERE </a:t>
            </a:r>
            <a:r>
              <a:rPr lang="en-US" dirty="0" err="1"/>
              <a:t>Naziv_proizvoda</a:t>
            </a:r>
            <a:r>
              <a:rPr lang="en-US" dirty="0"/>
              <a:t> LIKE '%disk’;</a:t>
            </a:r>
          </a:p>
          <a:p>
            <a:endParaRPr lang="en-US" dirty="0"/>
          </a:p>
          <a:p>
            <a:r>
              <a:rPr lang="sr-Cyrl-CS" dirty="0"/>
              <a:t>Ако желимо да пронађемо производе који у називу садрже реч „</a:t>
            </a:r>
            <a:r>
              <a:rPr lang="en-US" dirty="0" err="1"/>
              <a:t>kamera</a:t>
            </a:r>
            <a:r>
              <a:rPr lang="en-US" dirty="0"/>
              <a:t>“, </a:t>
            </a:r>
            <a:r>
              <a:rPr lang="sr-Cyrl-CS" dirty="0"/>
              <a:t>користимо:</a:t>
            </a:r>
          </a:p>
          <a:p>
            <a:r>
              <a:rPr lang="en-US" dirty="0"/>
              <a:t>SELECT * </a:t>
            </a:r>
            <a:r>
              <a:rPr lang="en-US" dirty="0" err="1"/>
              <a:t>Naziv_proizvoda</a:t>
            </a:r>
            <a:r>
              <a:rPr lang="en-US" dirty="0"/>
              <a:t> FROM </a:t>
            </a:r>
            <a:r>
              <a:rPr lang="en-US" dirty="0" err="1"/>
              <a:t>Proizvodi</a:t>
            </a:r>
            <a:r>
              <a:rPr lang="en-US" dirty="0"/>
              <a:t> WHERE </a:t>
            </a:r>
            <a:r>
              <a:rPr lang="en-US" dirty="0" err="1"/>
              <a:t>Naziv_proizvoda</a:t>
            </a:r>
            <a:r>
              <a:rPr lang="en-US" dirty="0"/>
              <a:t> LIKE '%</a:t>
            </a:r>
            <a:r>
              <a:rPr lang="en-US" dirty="0" err="1"/>
              <a:t>kamera</a:t>
            </a:r>
            <a:r>
              <a:rPr lang="en-US" dirty="0"/>
              <a:t>%';</a:t>
            </a:r>
          </a:p>
          <a:p>
            <a:r>
              <a:rPr lang="sr-Cyrl-CS" dirty="0"/>
              <a:t>Знак % може бити употребљен уместо било ког броја карактера на одређеној позицији у тексту.</a:t>
            </a:r>
            <a:endParaRPr lang="en-US" dirty="0"/>
          </a:p>
          <a:p>
            <a:endParaRPr lang="sr-Cyrl-CS" dirty="0"/>
          </a:p>
          <a:p>
            <a:r>
              <a:rPr lang="sr-Cyrl-CS" dirty="0"/>
              <a:t>Оператор </a:t>
            </a:r>
            <a:r>
              <a:rPr lang="en-US" dirty="0"/>
              <a:t>NOT LIKE </a:t>
            </a:r>
            <a:r>
              <a:rPr lang="sr-Cyrl-CS" dirty="0"/>
              <a:t>користи се за приказ редова који не задовољавају задати критеријум.</a:t>
            </a:r>
          </a:p>
          <a:p>
            <a:r>
              <a:rPr lang="en-US" dirty="0"/>
              <a:t>SELECT* </a:t>
            </a:r>
            <a:r>
              <a:rPr lang="en-US" dirty="0" err="1"/>
              <a:t>Naziv_kupca</a:t>
            </a:r>
            <a:r>
              <a:rPr lang="en-US" dirty="0"/>
              <a:t> FROM </a:t>
            </a:r>
            <a:r>
              <a:rPr lang="en-US" dirty="0" err="1"/>
              <a:t>Kupci</a:t>
            </a:r>
            <a:r>
              <a:rPr lang="en-US" dirty="0"/>
              <a:t> WHERE </a:t>
            </a:r>
            <a:r>
              <a:rPr lang="en-US" dirty="0" err="1"/>
              <a:t>Naziv_kupca</a:t>
            </a:r>
            <a:r>
              <a:rPr lang="en-US" dirty="0"/>
              <a:t> NOT LIKE 'T%';</a:t>
            </a:r>
          </a:p>
          <a:p>
            <a:r>
              <a:rPr lang="sr-Cyrl-CS" dirty="0"/>
              <a:t>Ова наредба приказује све купце чији назив не почиње словом „Т“.</a:t>
            </a:r>
          </a:p>
          <a:p>
            <a:endParaRPr lang="en-US" dirty="0"/>
          </a:p>
        </p:txBody>
      </p:sp>
    </p:spTree>
    <p:extLst>
      <p:ext uri="{BB962C8B-B14F-4D97-AF65-F5344CB8AC3E}">
        <p14:creationId xmlns:p14="http://schemas.microsoft.com/office/powerpoint/2010/main" val="68506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8205-DC3E-AF06-C2AB-186B2B9FC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3A1DE-2FD0-4C23-5607-176AEFEDB6F1}"/>
              </a:ext>
            </a:extLst>
          </p:cNvPr>
          <p:cNvSpPr>
            <a:spLocks noGrp="1"/>
          </p:cNvSpPr>
          <p:nvPr>
            <p:ph type="title"/>
          </p:nvPr>
        </p:nvSpPr>
        <p:spPr/>
        <p:txBody>
          <a:bodyPr/>
          <a:lstStyle/>
          <a:p>
            <a:r>
              <a:rPr lang="sr-Cyrl-RS" dirty="0"/>
              <a:t>Оператори </a:t>
            </a:r>
            <a:r>
              <a:rPr lang="en-US" dirty="0"/>
              <a:t>IN </a:t>
            </a:r>
            <a:r>
              <a:rPr lang="sr-Cyrl-RS" dirty="0"/>
              <a:t>и</a:t>
            </a:r>
            <a:r>
              <a:rPr lang="en-US" dirty="0"/>
              <a:t> BETWEEN</a:t>
            </a:r>
          </a:p>
        </p:txBody>
      </p:sp>
      <p:sp>
        <p:nvSpPr>
          <p:cNvPr id="3" name="Content Placeholder 2">
            <a:extLst>
              <a:ext uri="{FF2B5EF4-FFF2-40B4-BE49-F238E27FC236}">
                <a16:creationId xmlns:a16="http://schemas.microsoft.com/office/drawing/2014/main" id="{6C827006-D52E-4823-D5D2-69181FF441A2}"/>
              </a:ext>
            </a:extLst>
          </p:cNvPr>
          <p:cNvSpPr>
            <a:spLocks noGrp="1"/>
          </p:cNvSpPr>
          <p:nvPr>
            <p:ph idx="1"/>
          </p:nvPr>
        </p:nvSpPr>
        <p:spPr>
          <a:xfrm>
            <a:off x="838200" y="1564367"/>
            <a:ext cx="10515600" cy="4351338"/>
          </a:xfrm>
        </p:spPr>
        <p:txBody>
          <a:bodyPr>
            <a:noAutofit/>
          </a:bodyPr>
          <a:lstStyle/>
          <a:p>
            <a:r>
              <a:rPr lang="sr-Cyrl-CS" sz="1800" b="1" dirty="0"/>
              <a:t>Оператор </a:t>
            </a:r>
            <a:r>
              <a:rPr lang="en-US" sz="1800" b="1" dirty="0"/>
              <a:t>IN </a:t>
            </a:r>
            <a:r>
              <a:rPr lang="sr-Cyrl-CS" sz="1800" dirty="0"/>
              <a:t>користи се када желимо да проверимо да ли се нека вредност налази у задатом скупу вредности. На пример, ако желимо да прикажемо све производе чији је статус „На стању“ или „У припреми“, користимо:</a:t>
            </a:r>
          </a:p>
          <a:p>
            <a:r>
              <a:rPr lang="en-US" sz="1800" dirty="0"/>
              <a:t>SELECT </a:t>
            </a:r>
            <a:r>
              <a:rPr lang="en-US" sz="1800" dirty="0" err="1"/>
              <a:t>Naziv_proizvoda</a:t>
            </a:r>
            <a:r>
              <a:rPr lang="en-US" sz="1800" dirty="0"/>
              <a:t> FROM </a:t>
            </a:r>
            <a:r>
              <a:rPr lang="en-US" sz="1800" dirty="0" err="1"/>
              <a:t>Proizvodi</a:t>
            </a:r>
            <a:r>
              <a:rPr lang="en-US" sz="1800" dirty="0"/>
              <a:t> WHERE Status IN ('Na </a:t>
            </a:r>
            <a:r>
              <a:rPr lang="en-US" sz="1800" dirty="0" err="1"/>
              <a:t>stanju</a:t>
            </a:r>
            <a:r>
              <a:rPr lang="en-US" sz="1800" dirty="0"/>
              <a:t>', 'U </a:t>
            </a:r>
            <a:r>
              <a:rPr lang="en-US" sz="1800" dirty="0" err="1"/>
              <a:t>pripremi</a:t>
            </a:r>
            <a:r>
              <a:rPr lang="en-US" sz="1800" dirty="0"/>
              <a:t>');</a:t>
            </a:r>
          </a:p>
          <a:p>
            <a:r>
              <a:rPr lang="sr-Cyrl-CS" sz="1800" dirty="0"/>
              <a:t>Ова наредба приказује све производе који имају један од наведених статуса.</a:t>
            </a:r>
            <a:endParaRPr lang="en-US" sz="1800" dirty="0"/>
          </a:p>
          <a:p>
            <a:endParaRPr lang="sr-Cyrl-CS" sz="900" dirty="0"/>
          </a:p>
          <a:p>
            <a:r>
              <a:rPr lang="sr-Cyrl-CS" sz="1800" b="1" dirty="0"/>
              <a:t>Оператор </a:t>
            </a:r>
            <a:r>
              <a:rPr lang="en-US" sz="1800" b="1" dirty="0"/>
              <a:t>BETWEEN </a:t>
            </a:r>
            <a:r>
              <a:rPr lang="sr-Cyrl-CS" sz="1800" dirty="0"/>
              <a:t>користи се када желимо да прикажемо вредности које се налазе у одређеном интервалу. На пример, ако желимо да прикажемо све производе чија је цена између 10.000 и 50.000, користимо:</a:t>
            </a:r>
          </a:p>
          <a:p>
            <a:r>
              <a:rPr lang="en-US" sz="1800" dirty="0"/>
              <a:t>SELECT </a:t>
            </a:r>
            <a:r>
              <a:rPr lang="en-US" sz="1800" dirty="0" err="1"/>
              <a:t>Naziv_proizvoda</a:t>
            </a:r>
            <a:r>
              <a:rPr lang="en-US" sz="1800" dirty="0"/>
              <a:t>, Cena FROM </a:t>
            </a:r>
            <a:r>
              <a:rPr lang="en-US" sz="1800" dirty="0" err="1"/>
              <a:t>Proizvodi</a:t>
            </a:r>
            <a:r>
              <a:rPr lang="en-US" sz="1800" dirty="0"/>
              <a:t> WHERE Cena BETWEEN 10000 AND 50000;</a:t>
            </a:r>
          </a:p>
          <a:p>
            <a:r>
              <a:rPr lang="sr-Cyrl-CS" sz="1800" dirty="0"/>
              <a:t>Ова наредба приказује све производе чија је цена већа или једнака 10.000, а мања или једнака 50.000.</a:t>
            </a:r>
            <a:endParaRPr lang="en-US" sz="1800" dirty="0"/>
          </a:p>
          <a:p>
            <a:pPr marL="0" indent="0">
              <a:buNone/>
            </a:pPr>
            <a:endParaRPr lang="sr-Cyrl-CS" sz="900" dirty="0"/>
          </a:p>
          <a:p>
            <a:r>
              <a:rPr lang="sr-Cyrl-CS" sz="1800" dirty="0"/>
              <a:t>Уколико желимо да прикажемо производе чија цена није у овом интервалу, користимо </a:t>
            </a:r>
            <a:r>
              <a:rPr lang="en-US" sz="1800" b="1" dirty="0"/>
              <a:t>NOT BETWEEN</a:t>
            </a:r>
            <a:r>
              <a:rPr lang="en-US" sz="1800" dirty="0"/>
              <a:t>:</a:t>
            </a:r>
          </a:p>
          <a:p>
            <a:r>
              <a:rPr lang="en-US" sz="1800" dirty="0"/>
              <a:t>SELECT </a:t>
            </a:r>
            <a:r>
              <a:rPr lang="en-US" sz="1800" dirty="0" err="1"/>
              <a:t>Naziv_proizvoda</a:t>
            </a:r>
            <a:r>
              <a:rPr lang="en-US" sz="1800" dirty="0"/>
              <a:t>, Cena FROM </a:t>
            </a:r>
            <a:r>
              <a:rPr lang="en-US" sz="1800" dirty="0" err="1"/>
              <a:t>Proizvodi</a:t>
            </a:r>
            <a:r>
              <a:rPr lang="en-US" sz="1800" dirty="0"/>
              <a:t> WHERE Cena NOT BETWEEN 10000 AND 50000;</a:t>
            </a:r>
          </a:p>
          <a:p>
            <a:r>
              <a:rPr lang="sr-Cyrl-CS" sz="1800" dirty="0"/>
              <a:t>Ова наредба приказује све производе чија цена није у задатом опсегу.</a:t>
            </a:r>
          </a:p>
          <a:p>
            <a:endParaRPr lang="en-US" sz="1800" dirty="0"/>
          </a:p>
        </p:txBody>
      </p:sp>
    </p:spTree>
    <p:extLst>
      <p:ext uri="{BB962C8B-B14F-4D97-AF65-F5344CB8AC3E}">
        <p14:creationId xmlns:p14="http://schemas.microsoft.com/office/powerpoint/2010/main" val="39481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753169E-D319-C6A5-7FD0-0BD4A195EB5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Креирање табеле</a:t>
            </a:r>
            <a:endParaRPr lang="en-US" dirty="0"/>
          </a:p>
        </p:txBody>
      </p:sp>
      <p:sp>
        <p:nvSpPr>
          <p:cNvPr id="4" name="Content Placeholder 3">
            <a:extLst>
              <a:ext uri="{FF2B5EF4-FFF2-40B4-BE49-F238E27FC236}">
                <a16:creationId xmlns:a16="http://schemas.microsoft.com/office/drawing/2014/main" id="{607BCECC-82E6-5B56-9C35-FB22E675AE46}"/>
              </a:ext>
            </a:extLst>
          </p:cNvPr>
          <p:cNvSpPr>
            <a:spLocks noGrp="1"/>
          </p:cNvSpPr>
          <p:nvPr>
            <p:ph idx="1"/>
          </p:nvPr>
        </p:nvSpPr>
        <p:spPr>
          <a:xfrm>
            <a:off x="1100725" y="1843088"/>
            <a:ext cx="5207341" cy="4351338"/>
          </a:xfrm>
        </p:spPr>
        <p:txBody>
          <a:bodyPr>
            <a:normAutofit lnSpcReduction="10000"/>
          </a:bodyPr>
          <a:lstStyle/>
          <a:p>
            <a:r>
              <a:rPr lang="ru-RU" sz="1400" dirty="0"/>
              <a:t>На овом примеру можемо видети како се дефинишу колоне и типови података у MySQL табели. Веома је важно да за сваки податак изаберемо одговарајући тип, јер од тога зависи како ће се подаци чувати, колико простора ће заузимати и како ће база функционисати.</a:t>
            </a:r>
          </a:p>
          <a:p>
            <a:r>
              <a:rPr lang="ru-RU" sz="1400" dirty="0"/>
              <a:t>Колона ID_kupca дефинисана је као INTEGER(10) и представља примарни кључ табеле. Примарни кључ служи за јединствену идентификацију сваког записа, што значи да два купца не могу имати исти ID. Он је један од најважнијих елемената базе података, јер омогућава повезивање табела и обезбеђује интегритет података. </a:t>
            </a:r>
            <a:endParaRPr lang="sr-Latn-RS" sz="1400" dirty="0"/>
          </a:p>
          <a:p>
            <a:r>
              <a:rPr lang="ru-RU" sz="1400" dirty="0"/>
              <a:t>За текстуалне податке користи се тип VARCHAR, док број у загради означава максималан број карактера који може да се унесе. На пример, VARCHAR(20) значи да податак може имати до 20 карактера, док VARCHAR(45) дозвољава унос до 45 карактера. Приликом дефинисања дужине поља потребно је проценити колико простора је реално потребно за одређени податак, како база не би заузимала више меморије него што је потребно.</a:t>
            </a:r>
          </a:p>
          <a:p>
            <a:r>
              <a:rPr lang="ru-RU" sz="1400" dirty="0"/>
              <a:t>Опција NOT NULL означава да поље не сме остати празно, односно да је унос тог податка обавезан. Ово користимо за важне податке без којих запис не би имао смисла.</a:t>
            </a:r>
          </a:p>
          <a:p>
            <a:endParaRPr lang="en-US" sz="1400" dirty="0"/>
          </a:p>
        </p:txBody>
      </p:sp>
      <p:pic>
        <p:nvPicPr>
          <p:cNvPr id="7" name="Picture 6">
            <a:extLst>
              <a:ext uri="{FF2B5EF4-FFF2-40B4-BE49-F238E27FC236}">
                <a16:creationId xmlns:a16="http://schemas.microsoft.com/office/drawing/2014/main" id="{4D59FD65-CF5B-486E-043E-34BE6CEFA2FD}"/>
              </a:ext>
            </a:extLst>
          </p:cNvPr>
          <p:cNvPicPr>
            <a:picLocks noChangeAspect="1"/>
          </p:cNvPicPr>
          <p:nvPr/>
        </p:nvPicPr>
        <p:blipFill>
          <a:blip r:embed="rId2"/>
          <a:stretch>
            <a:fillRect/>
          </a:stretch>
        </p:blipFill>
        <p:spPr>
          <a:xfrm>
            <a:off x="6663325" y="1989426"/>
            <a:ext cx="4995275" cy="4058661"/>
          </a:xfrm>
          <a:prstGeom prst="rect">
            <a:avLst/>
          </a:prstGeom>
        </p:spPr>
      </p:pic>
    </p:spTree>
    <p:extLst>
      <p:ext uri="{BB962C8B-B14F-4D97-AF65-F5344CB8AC3E}">
        <p14:creationId xmlns:p14="http://schemas.microsoft.com/office/powerpoint/2010/main" val="17713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6455C-E107-9A9C-B17D-E22BAF55635D}"/>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5B74110D-5ACD-5DC0-0C07-DDEE47E81F8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Креирање табеле</a:t>
            </a:r>
            <a:endParaRPr lang="en-US" dirty="0"/>
          </a:p>
        </p:txBody>
      </p:sp>
      <p:sp>
        <p:nvSpPr>
          <p:cNvPr id="4" name="Content Placeholder 3">
            <a:extLst>
              <a:ext uri="{FF2B5EF4-FFF2-40B4-BE49-F238E27FC236}">
                <a16:creationId xmlns:a16="http://schemas.microsoft.com/office/drawing/2014/main" id="{1552D057-1E7A-12F5-C875-433629FCA36D}"/>
              </a:ext>
            </a:extLst>
          </p:cNvPr>
          <p:cNvSpPr>
            <a:spLocks noGrp="1"/>
          </p:cNvSpPr>
          <p:nvPr>
            <p:ph idx="1"/>
          </p:nvPr>
        </p:nvSpPr>
        <p:spPr>
          <a:xfrm>
            <a:off x="1302336" y="2191430"/>
            <a:ext cx="5207341" cy="4351338"/>
          </a:xfrm>
        </p:spPr>
        <p:txBody>
          <a:bodyPr>
            <a:normAutofit/>
          </a:bodyPr>
          <a:lstStyle/>
          <a:p>
            <a:r>
              <a:rPr lang="ru-RU" sz="1800" dirty="0"/>
              <a:t>На овом примеру приказана је табела „Производи“, која служи за чување основних информација о производима у бази података. Сваки производ мора имати јединствени идентификатор, па је колона ID_proizvoda дефинисана као примарни кључ. На овај начин сваки производ у бази добија свој јединствени ID, што омогућава лакше претраживање, повезивање са другим табелама и избегавање дуплирања података.</a:t>
            </a:r>
            <a:endParaRPr lang="en-US" sz="1800" dirty="0"/>
          </a:p>
        </p:txBody>
      </p:sp>
      <p:pic>
        <p:nvPicPr>
          <p:cNvPr id="3" name="Picture 2">
            <a:extLst>
              <a:ext uri="{FF2B5EF4-FFF2-40B4-BE49-F238E27FC236}">
                <a16:creationId xmlns:a16="http://schemas.microsoft.com/office/drawing/2014/main" id="{83570EE9-FDA6-14A1-3FDC-87F68F45A67B}"/>
              </a:ext>
            </a:extLst>
          </p:cNvPr>
          <p:cNvPicPr>
            <a:picLocks noChangeAspect="1"/>
          </p:cNvPicPr>
          <p:nvPr/>
        </p:nvPicPr>
        <p:blipFill>
          <a:blip r:embed="rId2"/>
          <a:stretch>
            <a:fillRect/>
          </a:stretch>
        </p:blipFill>
        <p:spPr>
          <a:xfrm>
            <a:off x="6603699" y="1683963"/>
            <a:ext cx="5337929" cy="4285379"/>
          </a:xfrm>
          <a:prstGeom prst="rect">
            <a:avLst/>
          </a:prstGeom>
        </p:spPr>
      </p:pic>
    </p:spTree>
    <p:extLst>
      <p:ext uri="{BB962C8B-B14F-4D97-AF65-F5344CB8AC3E}">
        <p14:creationId xmlns:p14="http://schemas.microsoft.com/office/powerpoint/2010/main" val="53609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80C7-5294-AE6D-5AA7-A90618E9396A}"/>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DF326C5B-2767-8151-45AE-46B4024EEE0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Креирање табеле</a:t>
            </a:r>
            <a:endParaRPr lang="en-US" dirty="0"/>
          </a:p>
        </p:txBody>
      </p:sp>
      <p:sp>
        <p:nvSpPr>
          <p:cNvPr id="4" name="Content Placeholder 3">
            <a:extLst>
              <a:ext uri="{FF2B5EF4-FFF2-40B4-BE49-F238E27FC236}">
                <a16:creationId xmlns:a16="http://schemas.microsoft.com/office/drawing/2014/main" id="{A4B8EB87-9985-EAF0-F5BB-521811BF3A27}"/>
              </a:ext>
            </a:extLst>
          </p:cNvPr>
          <p:cNvSpPr>
            <a:spLocks noGrp="1"/>
          </p:cNvSpPr>
          <p:nvPr>
            <p:ph idx="1"/>
          </p:nvPr>
        </p:nvSpPr>
        <p:spPr>
          <a:xfrm>
            <a:off x="1218367" y="1734230"/>
            <a:ext cx="5207341" cy="4351338"/>
          </a:xfrm>
        </p:spPr>
        <p:txBody>
          <a:bodyPr>
            <a:normAutofit fontScale="70000" lnSpcReduction="20000"/>
          </a:bodyPr>
          <a:lstStyle/>
          <a:p>
            <a:r>
              <a:rPr lang="sr-Cyrl-CS" dirty="0"/>
              <a:t>Табела „Наруџбине“ има примарни кључ </a:t>
            </a:r>
            <a:r>
              <a:rPr lang="en-US" dirty="0" err="1"/>
              <a:t>ID_narudzbine</a:t>
            </a:r>
            <a:r>
              <a:rPr lang="en-US" dirty="0"/>
              <a:t>. </a:t>
            </a:r>
            <a:r>
              <a:rPr lang="sr-Cyrl-CS" dirty="0"/>
              <a:t>У овој табели се налазе и страни кључеви </a:t>
            </a:r>
            <a:r>
              <a:rPr lang="en-US" dirty="0" err="1"/>
              <a:t>ID_kupca</a:t>
            </a:r>
            <a:r>
              <a:rPr lang="en-US" dirty="0"/>
              <a:t> </a:t>
            </a:r>
            <a:r>
              <a:rPr lang="sr-Cyrl-CS" dirty="0"/>
              <a:t>и </a:t>
            </a:r>
            <a:r>
              <a:rPr lang="en-US" dirty="0" err="1"/>
              <a:t>ID_proizvoda</a:t>
            </a:r>
            <a:r>
              <a:rPr lang="en-US" dirty="0"/>
              <a:t>, </a:t>
            </a:r>
            <a:r>
              <a:rPr lang="sr-Cyrl-CS" dirty="0"/>
              <a:t>који референцирају примарне кључеве у табелама „Купци“ и „Производи“.</a:t>
            </a:r>
          </a:p>
          <a:p>
            <a:r>
              <a:rPr lang="sr-Cyrl-CS" dirty="0"/>
              <a:t>На овај начин се успостављају односи између табела:</a:t>
            </a:r>
          </a:p>
          <a:p>
            <a:pPr marL="971550" lvl="1" indent="-514350">
              <a:buFont typeface="+mj-lt"/>
              <a:buAutoNum type="arabicPeriod"/>
            </a:pPr>
            <a:r>
              <a:rPr lang="sr-Cyrl-CS" dirty="0"/>
              <a:t>Један купац може имати више наруџбина, али свака наруџбина припада само једном купцу. </a:t>
            </a:r>
          </a:p>
          <a:p>
            <a:pPr marL="971550" lvl="1" indent="-514350">
              <a:buFont typeface="+mj-lt"/>
              <a:buAutoNum type="arabicPeriod"/>
            </a:pPr>
            <a:r>
              <a:rPr lang="sr-Cyrl-CS" dirty="0"/>
              <a:t>Један производ може се појавити у више наруџбина, али се свака наруџбина односи на један производ. </a:t>
            </a:r>
          </a:p>
          <a:p>
            <a:r>
              <a:rPr lang="sr-Cyrl-CS" dirty="0"/>
              <a:t>Коришћењем страних кључева обезбеђује се повезивање табела и очување референцијалног интегритета базе података.</a:t>
            </a:r>
          </a:p>
        </p:txBody>
      </p:sp>
      <p:pic>
        <p:nvPicPr>
          <p:cNvPr id="5" name="Picture 4">
            <a:extLst>
              <a:ext uri="{FF2B5EF4-FFF2-40B4-BE49-F238E27FC236}">
                <a16:creationId xmlns:a16="http://schemas.microsoft.com/office/drawing/2014/main" id="{3567EE7E-4AEB-E917-7716-91BF422DCE59}"/>
              </a:ext>
            </a:extLst>
          </p:cNvPr>
          <p:cNvPicPr>
            <a:picLocks noChangeAspect="1"/>
          </p:cNvPicPr>
          <p:nvPr/>
        </p:nvPicPr>
        <p:blipFill>
          <a:blip r:embed="rId2"/>
          <a:stretch>
            <a:fillRect/>
          </a:stretch>
        </p:blipFill>
        <p:spPr>
          <a:xfrm>
            <a:off x="6653475" y="1351776"/>
            <a:ext cx="5454132" cy="4351338"/>
          </a:xfrm>
          <a:prstGeom prst="rect">
            <a:avLst/>
          </a:prstGeom>
        </p:spPr>
      </p:pic>
    </p:spTree>
    <p:extLst>
      <p:ext uri="{BB962C8B-B14F-4D97-AF65-F5344CB8AC3E}">
        <p14:creationId xmlns:p14="http://schemas.microsoft.com/office/powerpoint/2010/main" val="317526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0A55-BE52-D509-0C2C-91E69ED33B6D}"/>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9F46C84F-E18D-084F-E44F-7E6E65E289B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Унос података</a:t>
            </a:r>
            <a:endParaRPr lang="en-US" dirty="0"/>
          </a:p>
        </p:txBody>
      </p:sp>
      <p:sp>
        <p:nvSpPr>
          <p:cNvPr id="4" name="Content Placeholder 3">
            <a:extLst>
              <a:ext uri="{FF2B5EF4-FFF2-40B4-BE49-F238E27FC236}">
                <a16:creationId xmlns:a16="http://schemas.microsoft.com/office/drawing/2014/main" id="{317E21F9-743A-7455-8C64-50EFF110D1CE}"/>
              </a:ext>
            </a:extLst>
          </p:cNvPr>
          <p:cNvSpPr>
            <a:spLocks noGrp="1"/>
          </p:cNvSpPr>
          <p:nvPr>
            <p:ph idx="1"/>
          </p:nvPr>
        </p:nvSpPr>
        <p:spPr>
          <a:xfrm>
            <a:off x="990600" y="2725387"/>
            <a:ext cx="3375404" cy="1694770"/>
          </a:xfrm>
        </p:spPr>
        <p:txBody>
          <a:bodyPr>
            <a:normAutofit/>
          </a:bodyPr>
          <a:lstStyle/>
          <a:p>
            <a:r>
              <a:rPr lang="ru-RU" sz="1800" dirty="0"/>
              <a:t>Пошто су табеле направљене и повезане страним кључевима, следећи корак у раду са базом је уношење података и провера да ли везе функционишу.</a:t>
            </a:r>
            <a:endParaRPr lang="en-US" sz="1800" dirty="0"/>
          </a:p>
        </p:txBody>
      </p:sp>
      <p:pic>
        <p:nvPicPr>
          <p:cNvPr id="2" name="Picture 1">
            <a:extLst>
              <a:ext uri="{FF2B5EF4-FFF2-40B4-BE49-F238E27FC236}">
                <a16:creationId xmlns:a16="http://schemas.microsoft.com/office/drawing/2014/main" id="{09E67EB4-AAB3-0D0F-0594-B6F86BC3D722}"/>
              </a:ext>
            </a:extLst>
          </p:cNvPr>
          <p:cNvPicPr>
            <a:picLocks noChangeAspect="1"/>
          </p:cNvPicPr>
          <p:nvPr/>
        </p:nvPicPr>
        <p:blipFill>
          <a:blip r:embed="rId2"/>
          <a:stretch>
            <a:fillRect/>
          </a:stretch>
        </p:blipFill>
        <p:spPr>
          <a:xfrm>
            <a:off x="4593773" y="1632404"/>
            <a:ext cx="7320448" cy="2185967"/>
          </a:xfrm>
          <a:prstGeom prst="rect">
            <a:avLst/>
          </a:prstGeom>
        </p:spPr>
      </p:pic>
      <p:pic>
        <p:nvPicPr>
          <p:cNvPr id="3" name="Picture 2">
            <a:extLst>
              <a:ext uri="{FF2B5EF4-FFF2-40B4-BE49-F238E27FC236}">
                <a16:creationId xmlns:a16="http://schemas.microsoft.com/office/drawing/2014/main" id="{1B63BDA3-E93C-1547-FA19-D1BCEF4A1F23}"/>
              </a:ext>
            </a:extLst>
          </p:cNvPr>
          <p:cNvPicPr>
            <a:picLocks noChangeAspect="1"/>
          </p:cNvPicPr>
          <p:nvPr/>
        </p:nvPicPr>
        <p:blipFill>
          <a:blip r:embed="rId3"/>
          <a:stretch>
            <a:fillRect/>
          </a:stretch>
        </p:blipFill>
        <p:spPr>
          <a:xfrm>
            <a:off x="4593772" y="4178028"/>
            <a:ext cx="7320449" cy="1907540"/>
          </a:xfrm>
          <a:prstGeom prst="rect">
            <a:avLst/>
          </a:prstGeom>
        </p:spPr>
      </p:pic>
    </p:spTree>
    <p:extLst>
      <p:ext uri="{BB962C8B-B14F-4D97-AF65-F5344CB8AC3E}">
        <p14:creationId xmlns:p14="http://schemas.microsoft.com/office/powerpoint/2010/main" val="295913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67DB7-59CA-A266-7A6C-6E9F3608F53D}"/>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99A3D543-F784-2066-8090-D3E5D555267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SQL</a:t>
            </a:r>
          </a:p>
        </p:txBody>
      </p:sp>
      <p:sp>
        <p:nvSpPr>
          <p:cNvPr id="4" name="Content Placeholder 3">
            <a:extLst>
              <a:ext uri="{FF2B5EF4-FFF2-40B4-BE49-F238E27FC236}">
                <a16:creationId xmlns:a16="http://schemas.microsoft.com/office/drawing/2014/main" id="{90DF639D-60D3-9B6E-E8D7-76AD6CEBB19E}"/>
              </a:ext>
            </a:extLst>
          </p:cNvPr>
          <p:cNvSpPr>
            <a:spLocks noGrp="1"/>
          </p:cNvSpPr>
          <p:nvPr>
            <p:ph idx="1"/>
          </p:nvPr>
        </p:nvSpPr>
        <p:spPr>
          <a:xfrm>
            <a:off x="990599" y="1843088"/>
            <a:ext cx="10330544" cy="4187597"/>
          </a:xfrm>
        </p:spPr>
        <p:txBody>
          <a:bodyPr>
            <a:normAutofit/>
          </a:bodyPr>
          <a:lstStyle/>
          <a:p>
            <a:r>
              <a:rPr lang="ru-RU" sz="1800" dirty="0"/>
              <a:t>Основне </a:t>
            </a:r>
            <a:r>
              <a:rPr lang="en-US" sz="1800" dirty="0"/>
              <a:t>SQL </a:t>
            </a:r>
            <a:r>
              <a:rPr lang="ru-RU" sz="1800" dirty="0"/>
              <a:t>команде укључују </a:t>
            </a:r>
            <a:r>
              <a:rPr lang="en-US" sz="1800" dirty="0"/>
              <a:t>CREATE TABLE, INSERT, SELECT, UPDATE </a:t>
            </a:r>
            <a:r>
              <a:rPr lang="ru-RU" sz="1800" dirty="0"/>
              <a:t>и </a:t>
            </a:r>
            <a:r>
              <a:rPr lang="en-US" sz="1800" dirty="0"/>
              <a:t>DELETE </a:t>
            </a:r>
            <a:r>
              <a:rPr lang="ru-RU" sz="1800" dirty="0"/>
              <a:t>за управљање базама података.</a:t>
            </a:r>
          </a:p>
          <a:p>
            <a:r>
              <a:rPr lang="en-US" sz="1800" dirty="0"/>
              <a:t>CREATE TABLE – </a:t>
            </a:r>
            <a:r>
              <a:rPr lang="ru-RU" sz="1800" dirty="0"/>
              <a:t>креира нову табелу са одређеним колонама и типовима података</a:t>
            </a:r>
          </a:p>
          <a:p>
            <a:r>
              <a:rPr lang="en-US" sz="1800" dirty="0"/>
              <a:t>INSERT INTO – </a:t>
            </a:r>
            <a:r>
              <a:rPr lang="ru-RU" sz="1800" dirty="0"/>
              <a:t>додаје нове податке у табелу</a:t>
            </a:r>
          </a:p>
          <a:p>
            <a:r>
              <a:rPr lang="en-US" sz="1800" dirty="0"/>
              <a:t>SELECT – </a:t>
            </a:r>
            <a:r>
              <a:rPr lang="ru-RU" sz="1800" dirty="0"/>
              <a:t>преузима податке из табеле</a:t>
            </a:r>
          </a:p>
          <a:p>
            <a:r>
              <a:rPr lang="en-US" sz="1800" dirty="0"/>
              <a:t>UPDATE – </a:t>
            </a:r>
            <a:r>
              <a:rPr lang="ru-RU" sz="1800" dirty="0"/>
              <a:t>мења постојеће податке у табели</a:t>
            </a:r>
          </a:p>
          <a:p>
            <a:r>
              <a:rPr lang="en-US" sz="1800" dirty="0"/>
              <a:t>DELETE – </a:t>
            </a:r>
            <a:r>
              <a:rPr lang="ru-RU" sz="1800" dirty="0"/>
              <a:t>уклања податке из табеле</a:t>
            </a:r>
            <a:endParaRPr lang="en-US" sz="1800" dirty="0"/>
          </a:p>
        </p:txBody>
      </p:sp>
    </p:spTree>
    <p:extLst>
      <p:ext uri="{BB962C8B-B14F-4D97-AF65-F5344CB8AC3E}">
        <p14:creationId xmlns:p14="http://schemas.microsoft.com/office/powerpoint/2010/main" val="179499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8A9CF-5C35-9263-1312-7D07AED7F6AB}"/>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06EA30A2-2EDB-7F22-D5A7-287933A69E62}"/>
              </a:ext>
            </a:extLst>
          </p:cNvPr>
          <p:cNvSpPr txBox="1">
            <a:spLocks/>
          </p:cNvSpPr>
          <p:nvPr/>
        </p:nvSpPr>
        <p:spPr>
          <a:xfrm>
            <a:off x="990600" y="276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SQL </a:t>
            </a:r>
            <a:r>
              <a:rPr lang="sr-Cyrl-RS" dirty="0"/>
              <a:t>упити примери</a:t>
            </a:r>
            <a:endParaRPr lang="en-US" dirty="0"/>
          </a:p>
        </p:txBody>
      </p:sp>
      <p:graphicFrame>
        <p:nvGraphicFramePr>
          <p:cNvPr id="7" name="Table 6">
            <a:extLst>
              <a:ext uri="{FF2B5EF4-FFF2-40B4-BE49-F238E27FC236}">
                <a16:creationId xmlns:a16="http://schemas.microsoft.com/office/drawing/2014/main" id="{EE855281-562B-32E6-9D53-5E1CF1FBADE6}"/>
              </a:ext>
            </a:extLst>
          </p:cNvPr>
          <p:cNvGraphicFramePr>
            <a:graphicFrameLocks noGrp="1"/>
          </p:cNvGraphicFramePr>
          <p:nvPr>
            <p:extLst>
              <p:ext uri="{D42A27DB-BD31-4B8C-83A1-F6EECF244321}">
                <p14:modId xmlns:p14="http://schemas.microsoft.com/office/powerpoint/2010/main" val="1885815280"/>
              </p:ext>
            </p:extLst>
          </p:nvPr>
        </p:nvGraphicFramePr>
        <p:xfrm>
          <a:off x="2242457" y="1541121"/>
          <a:ext cx="8708572" cy="5040042"/>
        </p:xfrm>
        <a:graphic>
          <a:graphicData uri="http://schemas.openxmlformats.org/drawingml/2006/table">
            <a:tbl>
              <a:tblPr/>
              <a:tblGrid>
                <a:gridCol w="4354286">
                  <a:extLst>
                    <a:ext uri="{9D8B030D-6E8A-4147-A177-3AD203B41FA5}">
                      <a16:colId xmlns:a16="http://schemas.microsoft.com/office/drawing/2014/main" val="1317831793"/>
                    </a:ext>
                  </a:extLst>
                </a:gridCol>
                <a:gridCol w="4354286">
                  <a:extLst>
                    <a:ext uri="{9D8B030D-6E8A-4147-A177-3AD203B41FA5}">
                      <a16:colId xmlns:a16="http://schemas.microsoft.com/office/drawing/2014/main" val="1260247551"/>
                    </a:ext>
                  </a:extLst>
                </a:gridCol>
              </a:tblGrid>
              <a:tr h="233788">
                <a:tc>
                  <a:txBody>
                    <a:bodyPr/>
                    <a:lstStyle/>
                    <a:p>
                      <a:pPr>
                        <a:buNone/>
                      </a:pPr>
                      <a:r>
                        <a:rPr lang="en-US" sz="1500"/>
                        <a:t>SQL </a:t>
                      </a:r>
                      <a:r>
                        <a:rPr lang="sr-Cyrl-CS" sz="1500"/>
                        <a:t>команда</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sr-Cyrl-CS" sz="1500"/>
                        <a:t>Пример</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468025"/>
                  </a:ext>
                </a:extLst>
              </a:tr>
              <a:tr h="584471">
                <a:tc>
                  <a:txBody>
                    <a:bodyPr/>
                    <a:lstStyle/>
                    <a:p>
                      <a:pPr>
                        <a:buNone/>
                      </a:pPr>
                      <a:r>
                        <a:rPr lang="sr-Cyrl-CS" sz="1500" dirty="0"/>
                        <a:t>Креирање табеле</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t>CREATE TABLE </a:t>
                      </a:r>
                      <a:r>
                        <a:rPr lang="en-US" sz="1600" dirty="0" err="1"/>
                        <a:t>Kupci</a:t>
                      </a:r>
                      <a:r>
                        <a:rPr lang="en-US" sz="1600" dirty="0"/>
                        <a:t> (ID</a:t>
                      </a:r>
                      <a:r>
                        <a:rPr lang="sr-Cyrl-RS" sz="1600" dirty="0"/>
                        <a:t>_</a:t>
                      </a:r>
                      <a:r>
                        <a:rPr lang="en-US" sz="1600" dirty="0" err="1"/>
                        <a:t>kupca</a:t>
                      </a:r>
                      <a:r>
                        <a:rPr lang="en-US" sz="1600" dirty="0"/>
                        <a:t> INT PRIMARY KEY, </a:t>
                      </a:r>
                      <a:r>
                        <a:rPr lang="en-US" sz="1600" dirty="0" err="1"/>
                        <a:t>Naziv_kupca</a:t>
                      </a:r>
                      <a:r>
                        <a:rPr lang="en-US" sz="1600" dirty="0"/>
                        <a:t> VARCHAR(50), Grad VARCHAR(40));</a:t>
                      </a:r>
                      <a:endParaRPr lang="en-US" sz="15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967896"/>
                  </a:ext>
                </a:extLst>
              </a:tr>
              <a:tr h="584471">
                <a:tc>
                  <a:txBody>
                    <a:bodyPr/>
                    <a:lstStyle/>
                    <a:p>
                      <a:pPr>
                        <a:buNone/>
                      </a:pPr>
                      <a:r>
                        <a:rPr lang="sr-Cyrl-CS" sz="1500"/>
                        <a:t>Уношење података у табелу</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t>INSERT INTO </a:t>
                      </a:r>
                      <a:r>
                        <a:rPr lang="en-US" sz="1600" dirty="0" err="1"/>
                        <a:t>Kupci</a:t>
                      </a:r>
                      <a:r>
                        <a:rPr lang="en-US" sz="1600" dirty="0"/>
                        <a:t> (</a:t>
                      </a:r>
                      <a:r>
                        <a:rPr lang="en-US" sz="1600" dirty="0" err="1"/>
                        <a:t>ID_kupca</a:t>
                      </a:r>
                      <a:r>
                        <a:rPr lang="en-US" sz="1600" dirty="0"/>
                        <a:t>, </a:t>
                      </a:r>
                      <a:r>
                        <a:rPr lang="en-US" sz="1600" dirty="0" err="1"/>
                        <a:t>Naziv_kupca</a:t>
                      </a:r>
                      <a:r>
                        <a:rPr lang="en-US" sz="1600" dirty="0"/>
                        <a:t>, Grad) VALUES (1, '</a:t>
                      </a:r>
                      <a:r>
                        <a:rPr lang="en-US" sz="1600" dirty="0" err="1"/>
                        <a:t>Tehno</a:t>
                      </a:r>
                      <a:r>
                        <a:rPr lang="en-US" sz="1600" dirty="0"/>
                        <a:t> </a:t>
                      </a:r>
                      <a:r>
                        <a:rPr lang="en-US" sz="1600" dirty="0" err="1"/>
                        <a:t>Sistem</a:t>
                      </a:r>
                      <a:r>
                        <a:rPr lang="en-US" sz="1600" dirty="0"/>
                        <a:t>', 'Beograd');</a:t>
                      </a:r>
                      <a:endParaRPr lang="en-US" sz="15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233502"/>
                  </a:ext>
                </a:extLst>
              </a:tr>
              <a:tr h="233788">
                <a:tc>
                  <a:txBody>
                    <a:bodyPr/>
                    <a:lstStyle/>
                    <a:p>
                      <a:pPr>
                        <a:buNone/>
                      </a:pPr>
                      <a:r>
                        <a:rPr lang="ru-RU" sz="1500"/>
                        <a:t>Преузимање података избором свих колона</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SELECT * FROM </a:t>
                      </a:r>
                      <a:r>
                        <a:rPr lang="en-US" dirty="0" err="1"/>
                        <a:t>Proizvodi</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2324900"/>
                  </a:ext>
                </a:extLst>
              </a:tr>
              <a:tr h="233788">
                <a:tc>
                  <a:txBody>
                    <a:bodyPr/>
                    <a:lstStyle/>
                    <a:p>
                      <a:pPr>
                        <a:buNone/>
                      </a:pPr>
                      <a:r>
                        <a:rPr lang="ru-RU" sz="1500"/>
                        <a:t>Преузимање података избором одређених колона</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SELECT </a:t>
                      </a:r>
                      <a:r>
                        <a:rPr lang="en-US" dirty="0" err="1"/>
                        <a:t>Naziv_proizvoda</a:t>
                      </a:r>
                      <a:r>
                        <a:rPr lang="en-US" dirty="0"/>
                        <a:t>, Cena FROM </a:t>
                      </a:r>
                      <a:r>
                        <a:rPr lang="en-US" dirty="0" err="1"/>
                        <a:t>Proizvodi</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6871643"/>
                  </a:ext>
                </a:extLst>
              </a:tr>
              <a:tr h="409130">
                <a:tc>
                  <a:txBody>
                    <a:bodyPr/>
                    <a:lstStyle/>
                    <a:p>
                      <a:pPr>
                        <a:buNone/>
                      </a:pPr>
                      <a:r>
                        <a:rPr lang="sr-Cyrl-CS" sz="1500"/>
                        <a:t>Филтрирање резултата</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pl-PL" dirty="0"/>
                        <a:t>SELECT * FROM Reklamacije WHERE Status_reklamacije = 'U obradi';</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487217"/>
                  </a:ext>
                </a:extLst>
              </a:tr>
              <a:tr h="409130">
                <a:tc>
                  <a:txBody>
                    <a:bodyPr/>
                    <a:lstStyle/>
                    <a:p>
                      <a:pPr>
                        <a:buNone/>
                      </a:pPr>
                      <a:r>
                        <a:rPr lang="sr-Cyrl-CS" sz="1500"/>
                        <a:t>Коришћење логичких оператора</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SELECT * FROM </a:t>
                      </a:r>
                      <a:r>
                        <a:rPr lang="en-US" dirty="0" err="1"/>
                        <a:t>Kupci</a:t>
                      </a:r>
                      <a:r>
                        <a:rPr lang="en-US" dirty="0"/>
                        <a:t> WHERE Grad = 'Beograd' AND </a:t>
                      </a:r>
                      <a:r>
                        <a:rPr lang="en-US" dirty="0" err="1"/>
                        <a:t>ID_kupca</a:t>
                      </a:r>
                      <a:r>
                        <a:rPr lang="en-US" dirty="0"/>
                        <a:t> &gt;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59054"/>
                  </a:ext>
                </a:extLst>
              </a:tr>
              <a:tr h="409130">
                <a:tc>
                  <a:txBody>
                    <a:bodyPr/>
                    <a:lstStyle/>
                    <a:p>
                      <a:pPr>
                        <a:buNone/>
                      </a:pPr>
                      <a:r>
                        <a:rPr lang="sr-Cyrl-CS" sz="1500"/>
                        <a:t>Ажурирање података</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UPDATE </a:t>
                      </a:r>
                      <a:r>
                        <a:rPr lang="en-US" dirty="0" err="1"/>
                        <a:t>Proizvodi</a:t>
                      </a:r>
                      <a:r>
                        <a:rPr lang="en-US" dirty="0"/>
                        <a:t> SET Cena = 25000 WHERE </a:t>
                      </a:r>
                      <a:r>
                        <a:rPr lang="en-US" dirty="0" err="1"/>
                        <a:t>ID_proizvoda</a:t>
                      </a:r>
                      <a:r>
                        <a:rPr lang="en-US" dirty="0"/>
                        <a:t> =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436239"/>
                  </a:ext>
                </a:extLst>
              </a:tr>
              <a:tr h="233788">
                <a:tc>
                  <a:txBody>
                    <a:bodyPr/>
                    <a:lstStyle/>
                    <a:p>
                      <a:pPr>
                        <a:buNone/>
                      </a:pPr>
                      <a:r>
                        <a:rPr lang="sr-Cyrl-CS" sz="1500"/>
                        <a:t>Брисање података</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DELETE FROM </a:t>
                      </a:r>
                      <a:r>
                        <a:rPr lang="en-US" dirty="0" err="1"/>
                        <a:t>Reklamacije</a:t>
                      </a:r>
                      <a:r>
                        <a:rPr lang="en-US" dirty="0"/>
                        <a:t> WHERE </a:t>
                      </a:r>
                      <a:r>
                        <a:rPr lang="en-US" dirty="0" err="1"/>
                        <a:t>ID_reklamacije</a:t>
                      </a:r>
                      <a:r>
                        <a:rPr lang="en-US" dirty="0"/>
                        <a:t> =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238526"/>
                  </a:ext>
                </a:extLst>
              </a:tr>
            </a:tbl>
          </a:graphicData>
        </a:graphic>
      </p:graphicFrame>
    </p:spTree>
    <p:extLst>
      <p:ext uri="{BB962C8B-B14F-4D97-AF65-F5344CB8AC3E}">
        <p14:creationId xmlns:p14="http://schemas.microsoft.com/office/powerpoint/2010/main" val="58856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170B1-3073-E6E7-1893-67B020036A19}"/>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1481E9F0-C5FB-D4CA-C3F6-A5CA34922CFB}"/>
              </a:ext>
            </a:extLst>
          </p:cNvPr>
          <p:cNvSpPr txBox="1">
            <a:spLocks/>
          </p:cNvSpPr>
          <p:nvPr/>
        </p:nvSpPr>
        <p:spPr>
          <a:xfrm>
            <a:off x="990600" y="276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t>Релациони оператори</a:t>
            </a:r>
            <a:endParaRPr lang="en-US" dirty="0"/>
          </a:p>
        </p:txBody>
      </p:sp>
      <p:sp>
        <p:nvSpPr>
          <p:cNvPr id="2" name="Rectangle 3">
            <a:extLst>
              <a:ext uri="{FF2B5EF4-FFF2-40B4-BE49-F238E27FC236}">
                <a16:creationId xmlns:a16="http://schemas.microsoft.com/office/drawing/2014/main" id="{9AB36714-F942-5D99-19AE-056FDAC884D5}"/>
              </a:ext>
            </a:extLst>
          </p:cNvPr>
          <p:cNvSpPr txBox="1">
            <a:spLocks noChangeArrowheads="1"/>
          </p:cNvSpPr>
          <p:nvPr/>
        </p:nvSpPr>
        <p:spPr>
          <a:xfrm>
            <a:off x="822828" y="1653988"/>
            <a:ext cx="3919818" cy="4392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t>У SQL-у постоји шест релационих оператора</a:t>
            </a:r>
            <a:r>
              <a:rPr lang="en-US" sz="2400" dirty="0"/>
              <a:t>:</a:t>
            </a:r>
            <a:endParaRPr lang="en-US" sz="2718" dirty="0"/>
          </a:p>
        </p:txBody>
      </p:sp>
      <p:graphicFrame>
        <p:nvGraphicFramePr>
          <p:cNvPr id="3" name="Group 77">
            <a:extLst>
              <a:ext uri="{FF2B5EF4-FFF2-40B4-BE49-F238E27FC236}">
                <a16:creationId xmlns:a16="http://schemas.microsoft.com/office/drawing/2014/main" id="{8523D832-F6BE-9AA5-3AA3-3656EAEDE4FE}"/>
              </a:ext>
            </a:extLst>
          </p:cNvPr>
          <p:cNvGraphicFramePr>
            <a:graphicFrameLocks/>
          </p:cNvGraphicFramePr>
          <p:nvPr>
            <p:extLst>
              <p:ext uri="{D42A27DB-BD31-4B8C-83A1-F6EECF244321}">
                <p14:modId xmlns:p14="http://schemas.microsoft.com/office/powerpoint/2010/main" val="237230063"/>
              </p:ext>
            </p:extLst>
          </p:nvPr>
        </p:nvGraphicFramePr>
        <p:xfrm>
          <a:off x="6378618" y="1653989"/>
          <a:ext cx="4746582" cy="4392845"/>
        </p:xfrm>
        <a:graphic>
          <a:graphicData uri="http://schemas.openxmlformats.org/drawingml/2006/table">
            <a:tbl>
              <a:tblPr/>
              <a:tblGrid>
                <a:gridCol w="2380739">
                  <a:extLst>
                    <a:ext uri="{9D8B030D-6E8A-4147-A177-3AD203B41FA5}">
                      <a16:colId xmlns:a16="http://schemas.microsoft.com/office/drawing/2014/main" val="20000"/>
                    </a:ext>
                  </a:extLst>
                </a:gridCol>
                <a:gridCol w="2365843">
                  <a:extLst>
                    <a:ext uri="{9D8B030D-6E8A-4147-A177-3AD203B41FA5}">
                      <a16:colId xmlns:a16="http://schemas.microsoft.com/office/drawing/2014/main" val="20001"/>
                    </a:ext>
                  </a:extLst>
                </a:gridCol>
              </a:tblGrid>
              <a:tr h="7318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Latn-CS" sz="2000" b="0" i="0" u="none" strike="noStrike" cap="none" normalizeH="0" baseline="0">
                          <a:ln>
                            <a:noFill/>
                          </a:ln>
                          <a:solidFill>
                            <a:schemeClr val="tx1"/>
                          </a:solidFill>
                          <a:effectLst/>
                          <a:latin typeface="Times New Roman" pitchFamily="18" charset="0"/>
                          <a:cs typeface="Times New Roman" pitchFamily="18" charset="0"/>
                        </a:rPr>
                        <a:t>=</a:t>
                      </a:r>
                      <a:endParaRPr kumimoji="0" lang="sr-Latn-CS" sz="2000" b="0" i="0" u="none" strike="noStrike" cap="none" normalizeH="0" baseline="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Cyrl-RS" sz="2000" b="0" i="0" u="none" strike="noStrike" cap="none" normalizeH="0" baseline="0" dirty="0">
                          <a:ln>
                            <a:noFill/>
                          </a:ln>
                          <a:solidFill>
                            <a:schemeClr val="tx1"/>
                          </a:solidFill>
                          <a:effectLst/>
                          <a:latin typeface="Times New Roman" pitchFamily="18" charset="0"/>
                          <a:cs typeface="Times New Roman" pitchFamily="18" charset="0"/>
                        </a:rPr>
                        <a:t>Једнако</a:t>
                      </a:r>
                      <a:endParaRPr kumimoji="0" lang="sr-Latn-CS" sz="2000" b="0" i="0" u="none" strike="noStrike" cap="none" normalizeH="0" baseline="0" dirty="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8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sr-Latn-CS" sz="2000" b="0" i="0" u="none" strike="noStrike" cap="none" normalizeH="0" baseline="0">
                          <a:ln>
                            <a:noFill/>
                          </a:ln>
                          <a:solidFill>
                            <a:schemeClr val="tx1"/>
                          </a:solidFill>
                          <a:effectLst/>
                          <a:latin typeface="Times New Roman" pitchFamily="18" charset="0"/>
                          <a:cs typeface="Times New Roman" pitchFamily="18" charset="0"/>
                        </a:rPr>
                        <a:t>&lt;&gt; ili  != </a:t>
                      </a:r>
                      <a:endParaRPr kumimoji="0" lang="sr-Latn-CS" sz="2000" b="0" i="0" u="none" strike="noStrike" cap="none" normalizeH="0" baseline="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Cyrl-RS" sz="2000" b="0" i="0" u="none" strike="noStrike" cap="none" normalizeH="0" baseline="0" dirty="0">
                          <a:ln>
                            <a:noFill/>
                          </a:ln>
                          <a:solidFill>
                            <a:schemeClr val="tx1"/>
                          </a:solidFill>
                          <a:effectLst/>
                          <a:latin typeface="Times New Roman" pitchFamily="18" charset="0"/>
                          <a:cs typeface="Times New Roman" pitchFamily="18" charset="0"/>
                        </a:rPr>
                        <a:t>Различито</a:t>
                      </a:r>
                      <a:endParaRPr kumimoji="0" lang="sr-Latn-CS" sz="2000" b="0" i="0" u="none" strike="noStrike" cap="none" normalizeH="0" baseline="0" dirty="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3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Latn-CS" sz="2000" b="0" i="0" u="none" strike="noStrike" cap="none" normalizeH="0" baseline="0">
                          <a:ln>
                            <a:noFill/>
                          </a:ln>
                          <a:solidFill>
                            <a:schemeClr val="tx1"/>
                          </a:solidFill>
                          <a:effectLst/>
                          <a:latin typeface="Times New Roman" pitchFamily="18" charset="0"/>
                          <a:cs typeface="Times New Roman" pitchFamily="18" charset="0"/>
                        </a:rPr>
                        <a:t>&lt;</a:t>
                      </a:r>
                      <a:endParaRPr kumimoji="0" lang="sr-Latn-CS" sz="2000" b="0" i="0" u="none" strike="noStrike" cap="none" normalizeH="0" baseline="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Cyrl-RS" sz="2000" b="0" i="0" u="none" strike="noStrike" cap="none" normalizeH="0" baseline="0" dirty="0">
                          <a:ln>
                            <a:noFill/>
                          </a:ln>
                          <a:solidFill>
                            <a:schemeClr val="tx1"/>
                          </a:solidFill>
                          <a:effectLst/>
                          <a:latin typeface="Times New Roman" pitchFamily="18" charset="0"/>
                          <a:cs typeface="Times New Roman" pitchFamily="18" charset="0"/>
                        </a:rPr>
                        <a:t>Мање</a:t>
                      </a:r>
                      <a:endParaRPr kumimoji="0" lang="sr-Latn-CS" sz="2000" b="0" i="0" u="none" strike="noStrike" cap="none" normalizeH="0" baseline="0" dirty="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8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Latn-CS" sz="2000" b="0" i="0" u="none" strike="noStrike" cap="none" normalizeH="0" baseline="0" dirty="0">
                          <a:ln>
                            <a:noFill/>
                          </a:ln>
                          <a:solidFill>
                            <a:schemeClr val="tx1"/>
                          </a:solidFill>
                          <a:effectLst/>
                          <a:latin typeface="Times New Roman" pitchFamily="18" charset="0"/>
                          <a:cs typeface="Times New Roman" pitchFamily="18" charset="0"/>
                        </a:rPr>
                        <a:t>&gt;</a:t>
                      </a:r>
                      <a:endParaRPr kumimoji="0" lang="sr-Latn-CS" sz="2000" b="0" i="0" u="none" strike="noStrike" cap="none" normalizeH="0" baseline="0" dirty="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Cyrl-RS" sz="2000" b="0" i="0" u="none" strike="noStrike" cap="none" normalizeH="0" baseline="0" dirty="0">
                          <a:ln>
                            <a:noFill/>
                          </a:ln>
                          <a:solidFill>
                            <a:schemeClr val="tx1"/>
                          </a:solidFill>
                          <a:effectLst/>
                          <a:latin typeface="Times New Roman" pitchFamily="18" charset="0"/>
                          <a:cs typeface="Times New Roman" pitchFamily="18" charset="0"/>
                        </a:rPr>
                        <a:t>Веће</a:t>
                      </a:r>
                      <a:endParaRPr kumimoji="0" lang="sr-Latn-CS" sz="2000" b="0" i="0" u="none" strike="noStrike" cap="none" normalizeH="0" baseline="0" dirty="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8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Latn-CS" sz="2000" b="0" i="0" u="none" strike="noStrike" cap="none" normalizeH="0" baseline="0">
                          <a:ln>
                            <a:noFill/>
                          </a:ln>
                          <a:solidFill>
                            <a:schemeClr val="tx1"/>
                          </a:solidFill>
                          <a:effectLst/>
                          <a:latin typeface="Times New Roman" pitchFamily="18" charset="0"/>
                          <a:cs typeface="Times New Roman" pitchFamily="18" charset="0"/>
                        </a:rPr>
                        <a:t>&lt;=</a:t>
                      </a:r>
                      <a:endParaRPr kumimoji="0" lang="sr-Latn-CS" sz="2000" b="0" i="0" u="none" strike="noStrike" cap="none" normalizeH="0" baseline="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Cyrl-RS" sz="2000" b="0" i="0" u="none" strike="noStrike" cap="none" normalizeH="0" baseline="0" dirty="0">
                          <a:ln>
                            <a:noFill/>
                          </a:ln>
                          <a:solidFill>
                            <a:schemeClr val="tx1"/>
                          </a:solidFill>
                          <a:effectLst/>
                          <a:latin typeface="Times New Roman" pitchFamily="18" charset="0"/>
                          <a:cs typeface="Times New Roman" pitchFamily="18" charset="0"/>
                        </a:rPr>
                        <a:t>Мање или једнако</a:t>
                      </a:r>
                      <a:endParaRPr kumimoji="0" lang="sr-Latn-CS" sz="2000" b="0" i="0" u="none" strike="noStrike" cap="none" normalizeH="0" baseline="0" dirty="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8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Latn-CS" sz="2000" b="0" i="0" u="none" strike="noStrike" cap="none" normalizeH="0" baseline="0">
                          <a:ln>
                            <a:noFill/>
                          </a:ln>
                          <a:solidFill>
                            <a:schemeClr val="tx1"/>
                          </a:solidFill>
                          <a:effectLst/>
                          <a:latin typeface="Times New Roman" pitchFamily="18" charset="0"/>
                          <a:cs typeface="Times New Roman" pitchFamily="18" charset="0"/>
                        </a:rPr>
                        <a:t>&gt;=</a:t>
                      </a:r>
                      <a:endParaRPr kumimoji="0" lang="sr-Latn-CS" sz="2000" b="0" i="0" u="none" strike="noStrike" cap="none" normalizeH="0" baseline="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r-Cyrl-RS" sz="2000" b="0" i="0" u="none" strike="noStrike" cap="none" normalizeH="0" baseline="0" dirty="0">
                          <a:ln>
                            <a:noFill/>
                          </a:ln>
                          <a:solidFill>
                            <a:schemeClr val="tx1"/>
                          </a:solidFill>
                          <a:effectLst/>
                          <a:latin typeface="Times New Roman" pitchFamily="18" charset="0"/>
                          <a:cs typeface="Times New Roman" pitchFamily="18" charset="0"/>
                        </a:rPr>
                        <a:t>Веће или једнако</a:t>
                      </a:r>
                      <a:endParaRPr kumimoji="0" lang="sr-Latn-CS" sz="2000" b="0" i="0" u="none" strike="noStrike" cap="none" normalizeH="0" baseline="0" dirty="0">
                        <a:ln>
                          <a:noFill/>
                        </a:ln>
                        <a:solidFill>
                          <a:schemeClr val="tx1"/>
                        </a:solidFill>
                        <a:effectLst/>
                        <a:latin typeface="Arial" charset="0"/>
                        <a:cs typeface="Arial" charset="0"/>
                      </a:endParaRPr>
                    </a:p>
                  </a:txBody>
                  <a:tcPr marL="88751" marR="88751" marT="44375" marB="4437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2265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2B26-E836-957D-6F8B-88FB84F71E70}"/>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7EE229C0-C45C-D69D-3E16-5BAB04F276DE}"/>
              </a:ext>
            </a:extLst>
          </p:cNvPr>
          <p:cNvSpPr txBox="1">
            <a:spLocks/>
          </p:cNvSpPr>
          <p:nvPr/>
        </p:nvSpPr>
        <p:spPr>
          <a:xfrm>
            <a:off x="990600" y="276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WHERE </a:t>
            </a:r>
            <a:r>
              <a:rPr lang="sr-Cyrl-RS" dirty="0"/>
              <a:t>функција</a:t>
            </a:r>
            <a:endParaRPr lang="en-US" dirty="0"/>
          </a:p>
        </p:txBody>
      </p:sp>
      <p:sp>
        <p:nvSpPr>
          <p:cNvPr id="2" name="Rectangle 3">
            <a:extLst>
              <a:ext uri="{FF2B5EF4-FFF2-40B4-BE49-F238E27FC236}">
                <a16:creationId xmlns:a16="http://schemas.microsoft.com/office/drawing/2014/main" id="{B20A048C-82DC-05C7-C4C7-BF25903D07DD}"/>
              </a:ext>
            </a:extLst>
          </p:cNvPr>
          <p:cNvSpPr txBox="1">
            <a:spLocks noChangeArrowheads="1"/>
          </p:cNvSpPr>
          <p:nvPr/>
        </p:nvSpPr>
        <p:spPr>
          <a:xfrm>
            <a:off x="822828" y="1653988"/>
            <a:ext cx="10999058" cy="43928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t>Да би се приказали само они редови из табеле који задовољавају одређене критеријуме, користи се клаузула </a:t>
            </a:r>
            <a:r>
              <a:rPr lang="ru-RU" dirty="0"/>
              <a:t>WHERE</a:t>
            </a:r>
            <a:r>
              <a:rPr lang="ru-RU" sz="2400" dirty="0"/>
              <a:t>. Она се може најлакше разумети уколико се погледа неколико примера.</a:t>
            </a:r>
          </a:p>
          <a:p>
            <a:r>
              <a:rPr lang="ru-RU" sz="2400" dirty="0"/>
              <a:t>Уколико желите да добијете називе производа чија је цена већа од 20.000, користите следећу наредбу:</a:t>
            </a:r>
          </a:p>
          <a:p>
            <a:pPr marL="0" indent="0" algn="ctr">
              <a:buNone/>
            </a:pPr>
            <a:r>
              <a:rPr lang="en-US" sz="2400" b="1" dirty="0"/>
              <a:t>SELECT </a:t>
            </a:r>
            <a:r>
              <a:rPr lang="en-US" sz="2400" b="1" dirty="0" err="1"/>
              <a:t>Naziv_proizvoda</a:t>
            </a:r>
            <a:r>
              <a:rPr lang="sr-Cyrl-RS" sz="2400" b="1" dirty="0"/>
              <a:t> </a:t>
            </a:r>
            <a:r>
              <a:rPr lang="en-US" sz="2400" b="1" dirty="0"/>
              <a:t>FROM </a:t>
            </a:r>
            <a:r>
              <a:rPr lang="en-US" sz="2400" b="1" dirty="0" err="1"/>
              <a:t>Proizvodi</a:t>
            </a:r>
            <a:r>
              <a:rPr lang="sr-Cyrl-RS" sz="2400" b="1" dirty="0"/>
              <a:t> </a:t>
            </a:r>
            <a:r>
              <a:rPr lang="en-US" sz="2400" b="1" dirty="0"/>
              <a:t>WHERE Cena &gt;= 20000;</a:t>
            </a:r>
            <a:endParaRPr lang="sr-Cyrl-RS" sz="2400" b="1" dirty="0"/>
          </a:p>
          <a:p>
            <a:pPr marL="0" indent="0">
              <a:buNone/>
            </a:pPr>
            <a:endParaRPr lang="ru-RU" sz="2400" dirty="0"/>
          </a:p>
          <a:p>
            <a:pPr marL="0" indent="0">
              <a:buNone/>
            </a:pPr>
            <a:endParaRPr lang="ru-RU" sz="2400" dirty="0"/>
          </a:p>
          <a:p>
            <a:pPr marL="0" indent="0">
              <a:buNone/>
            </a:pPr>
            <a:r>
              <a:rPr lang="ru-RU" sz="2400" dirty="0"/>
              <a:t>Исти тип операције може се применити и на текстуалне колоне:</a:t>
            </a:r>
          </a:p>
          <a:p>
            <a:pPr marL="1371600" lvl="3" indent="0">
              <a:buNone/>
            </a:pPr>
            <a:r>
              <a:rPr lang="ru-RU" sz="2400" b="1" dirty="0"/>
              <a:t>SELECT ID_kupca FROM Kupci WHERE Grad = 'Beograd’;</a:t>
            </a:r>
          </a:p>
          <a:p>
            <a:pPr marL="1371600" lvl="3" indent="0">
              <a:buNone/>
            </a:pPr>
            <a:endParaRPr lang="ru-RU" sz="2400" b="1" dirty="0"/>
          </a:p>
          <a:p>
            <a:pPr marL="0" indent="0">
              <a:buNone/>
            </a:pPr>
            <a:r>
              <a:rPr lang="ru-RU" sz="2400" dirty="0"/>
              <a:t>Ова наредба приказује ID бројеве свих купаца који су из Београда. Генерално, у случају текстуалних колона користе се оператори једнако (</a:t>
            </a:r>
            <a:r>
              <a:rPr lang="ru-RU" dirty="0"/>
              <a:t>=</a:t>
            </a:r>
            <a:r>
              <a:rPr lang="ru-RU" sz="2400" dirty="0"/>
              <a:t>) или различито (</a:t>
            </a:r>
            <a:r>
              <a:rPr lang="ru-RU" dirty="0"/>
              <a:t>&lt;&gt;</a:t>
            </a:r>
            <a:r>
              <a:rPr lang="ru-RU" sz="2400" dirty="0"/>
              <a:t>), а текстуалне вредности у наредби морају бити написане унутар апострофа (</a:t>
            </a:r>
            <a:r>
              <a:rPr lang="ru-RU" dirty="0"/>
              <a:t>' '</a:t>
            </a:r>
            <a:r>
              <a:rPr lang="ru-RU" sz="2400" dirty="0"/>
              <a:t>).</a:t>
            </a:r>
          </a:p>
          <a:p>
            <a:endParaRPr lang="sr-Cyrl-RS" sz="2400" dirty="0"/>
          </a:p>
          <a:p>
            <a:pPr marL="0" indent="0">
              <a:buNone/>
            </a:pPr>
            <a:endParaRPr lang="ru-RU" sz="2400" dirty="0"/>
          </a:p>
        </p:txBody>
      </p:sp>
    </p:spTree>
    <p:extLst>
      <p:ext uri="{BB962C8B-B14F-4D97-AF65-F5344CB8AC3E}">
        <p14:creationId xmlns:p14="http://schemas.microsoft.com/office/powerpoint/2010/main" val="125005951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ie 16 9</Template>
  <TotalTime>686</TotalTime>
  <Words>1566</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Overpass Black</vt:lpstr>
      <vt:lpstr>Times New Roman</vt:lpstr>
      <vt:lpstr>ie 16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Функције сакупљања</vt:lpstr>
      <vt:lpstr>Функције сакупљања</vt:lpstr>
      <vt:lpstr>Оператор LIKE</vt:lpstr>
      <vt:lpstr>Оператор LIKE</vt:lpstr>
      <vt:lpstr>Оператори IN и BETWEEN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ПОДСИСТЕМ ЗА УПРАВЉАЊЕ АЛАТИМА И ПОДСИСТЕМ ЗА УПРАВЉАЊЕ ПОСЛОВИМА У ТОКУ</dc:title>
  <dc:creator>Martina</dc:creator>
  <cp:lastModifiedBy>Ermina</cp:lastModifiedBy>
  <cp:revision>23</cp:revision>
  <dcterms:created xsi:type="dcterms:W3CDTF">2020-04-05T12:22:13Z</dcterms:created>
  <dcterms:modified xsi:type="dcterms:W3CDTF">2026-05-10T13:38:50Z</dcterms:modified>
</cp:coreProperties>
</file>