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314" r:id="rId4"/>
    <p:sldId id="312" r:id="rId5"/>
    <p:sldId id="319" r:id="rId6"/>
    <p:sldId id="320" r:id="rId7"/>
    <p:sldId id="321" r:id="rId8"/>
    <p:sldId id="327" r:id="rId9"/>
    <p:sldId id="328" r:id="rId10"/>
    <p:sldId id="322" r:id="rId11"/>
    <p:sldId id="323" r:id="rId12"/>
    <p:sldId id="324" r:id="rId13"/>
    <p:sldId id="329" r:id="rId14"/>
    <p:sldId id="261" r:id="rId15"/>
    <p:sldId id="315" r:id="rId16"/>
    <p:sldId id="316" r:id="rId17"/>
    <p:sldId id="262" r:id="rId18"/>
    <p:sldId id="263" r:id="rId19"/>
    <p:sldId id="325" r:id="rId20"/>
    <p:sldId id="326" r:id="rId21"/>
    <p:sldId id="268" r:id="rId22"/>
    <p:sldId id="269" r:id="rId23"/>
    <p:sldId id="330" r:id="rId24"/>
    <p:sldId id="318" r:id="rId25"/>
    <p:sldId id="271" r:id="rId26"/>
    <p:sldId id="272" r:id="rId27"/>
    <p:sldId id="273" r:id="rId28"/>
    <p:sldId id="274" r:id="rId29"/>
    <p:sldId id="275" r:id="rId30"/>
    <p:sldId id="33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6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Inženjerska</a:t>
            </a:r>
            <a:r>
              <a:rPr lang="en-US" sz="6000" dirty="0"/>
              <a:t> </a:t>
            </a:r>
            <a:r>
              <a:rPr lang="en-US" sz="6000" dirty="0" err="1"/>
              <a:t>ekonomija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Ivan Mihajlović</a:t>
            </a:r>
          </a:p>
          <a:p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endParaRPr lang="en-US" dirty="0"/>
          </a:p>
          <a:p>
            <a:r>
              <a:rPr lang="en-US" dirty="0" err="1"/>
              <a:t>kabinet</a:t>
            </a:r>
            <a:r>
              <a:rPr lang="en-US" dirty="0"/>
              <a:t>:</a:t>
            </a:r>
            <a:r>
              <a:rPr lang="sr-Latn-RS" dirty="0"/>
              <a:t> 401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65C65-91C2-7BBF-A482-54A4B5915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FA60-8376-5605-14AC-0886DF93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Ponuda i tražnja</a:t>
            </a:r>
            <a:endParaRPr lang="en-US" b="1" dirty="0"/>
          </a:p>
        </p:txBody>
      </p:sp>
      <p:sp>
        <p:nvSpPr>
          <p:cNvPr id="3" name="SlideText1">
            <a:extLst>
              <a:ext uri="{FF2B5EF4-FFF2-40B4-BE49-F238E27FC236}">
                <a16:creationId xmlns:a16="http://schemas.microsoft.com/office/drawing/2014/main" id="{B2CE792F-281E-547F-4D30-558BDFA96849}"/>
              </a:ext>
            </a:extLst>
          </p:cNvPr>
          <p:cNvSpPr>
            <a:spLocks noGrp="1" noChangeArrowheads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EAANgJAACsFwAAsCUAABAAAAAmAAAACAAAAAEAAAAAAAAA"/>
              </a:ext>
            </a:extLst>
          </p:cNvSpPr>
          <p:nvPr/>
        </p:nvSpPr>
        <p:spPr>
          <a:xfrm>
            <a:off x="2282676" y="1966595"/>
            <a:ext cx="3632835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>
            <a:lvl1pPr marL="342900" marR="0" indent="-3429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742950" marR="0" indent="-28575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11430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6002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20574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5146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9718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4290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886200" marR="0" indent="-22860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just">
              <a:defRPr sz="2200"/>
            </a:pPr>
            <a:r>
              <a:t>PPS treba da usaglasi portfolio svojih proizvoda sa dinamikom tražnje - odnosno potrebama tržišta</a:t>
            </a:r>
          </a:p>
          <a:p>
            <a:pPr algn="just">
              <a:defRPr sz="2200"/>
            </a:pPr>
            <a:r>
              <a:t>Ponuda PPS-a je zavisna od raspoloživih resursa, odnosno proizvodnih kapaciteta (interna ograničenja), ali je u velikoj meri i u fuknciji tražnje (eksterna ograničenja)</a:t>
            </a:r>
          </a:p>
          <a:p>
            <a:pPr algn="just">
              <a:defRPr sz="2500"/>
            </a:pPr>
            <a:endParaRPr/>
          </a:p>
        </p:txBody>
      </p:sp>
      <p:pic>
        <p:nvPicPr>
          <p:cNvPr id="4" name="Picture1">
            <a:extLst>
              <a:ext uri="{FF2B5EF4-FFF2-40B4-BE49-F238E27FC236}">
                <a16:creationId xmlns:a16="http://schemas.microsoft.com/office/drawing/2014/main" id="{6661D71F-FFFD-9E9E-6003-715D6D60793C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CkZAADYCQAAZDgAADUh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157446" y="1966595"/>
            <a:ext cx="5076825" cy="379793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9028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2F381-646B-6849-D044-4DF00E809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143C5-A261-29E7-AE25-723443EE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Ponuda i tražnja</a:t>
            </a:r>
            <a:endParaRPr lang="en-US" b="1" dirty="0"/>
          </a:p>
        </p:txBody>
      </p:sp>
      <p:pic>
        <p:nvPicPr>
          <p:cNvPr id="5" name="Picture1">
            <a:extLst>
              <a:ext uri="{FF2B5EF4-FFF2-40B4-BE49-F238E27FC236}">
                <a16:creationId xmlns:a16="http://schemas.microsoft.com/office/drawing/2014/main" id="{70AAE7A2-46EA-E6F9-9D50-2A9F292EF9DC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+Aw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EUJAADgCAAAOy8AADc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355768" y="1594764"/>
            <a:ext cx="6170930" cy="476948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8560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AC721-DEDB-23D9-21A5-E9CDF0B1F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1090-DB8C-23A5-CCD6-63219354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Ponuda i tražnja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058A0-7FC5-A2E4-FB95-0FEC93C9C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tražnje</a:t>
            </a:r>
            <a:endParaRPr lang="en-US" dirty="0"/>
          </a:p>
          <a:p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tražnje</a:t>
            </a:r>
            <a:endParaRPr lang="en-US" dirty="0"/>
          </a:p>
          <a:p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tražnje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Marketing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operativna</a:t>
            </a:r>
            <a:r>
              <a:rPr lang="en-US" dirty="0"/>
              <a:t> </a:t>
            </a:r>
            <a:r>
              <a:rPr lang="en-US" dirty="0" err="1"/>
              <a:t>aktivnost</a:t>
            </a:r>
            <a:endParaRPr lang="en-US" dirty="0"/>
          </a:p>
          <a:p>
            <a:r>
              <a:rPr lang="en-US" dirty="0"/>
              <a:t>Marketing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tržišta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3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DFE6-52EB-1DDE-6C96-C131B7A9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b="1" dirty="0"/>
              <a:t>Međuzavisnost tražnje, cene i kvaliteta</a:t>
            </a:r>
            <a:endParaRPr lang="en-US" b="1" dirty="0"/>
          </a:p>
        </p:txBody>
      </p:sp>
      <p:pic>
        <p:nvPicPr>
          <p:cNvPr id="4" name="Picture1">
            <a:extLst>
              <a:ext uri="{FF2B5EF4-FFF2-40B4-BE49-F238E27FC236}">
                <a16:creationId xmlns:a16="http://schemas.microsoft.com/office/drawing/2014/main" id="{5E047623-2DA4-45E5-C8A8-A08E419F6216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8_ZZaY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QBAABVAQAAtiAAANw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293141" y="1690688"/>
            <a:ext cx="3957930" cy="505557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1">
            <a:extLst>
              <a:ext uri="{FF2B5EF4-FFF2-40B4-BE49-F238E27FC236}">
                <a16:creationId xmlns:a16="http://schemas.microsoft.com/office/drawing/2014/main" id="{256EA6C4-4244-FEFF-8311-879F7EA1CC8A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6_ZZaY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RUAAAAAAAB1HgAA8AMAABAgAAAmAAAACAAAAP//////////"/>
              </a:ext>
            </a:extLst>
          </p:cNvSpPr>
          <p:nvPr/>
        </p:nvSpPr>
        <p:spPr>
          <a:xfrm>
            <a:off x="4655820" y="1370648"/>
            <a:ext cx="144018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ctr"/>
            <a:r>
              <a:rPr sz="1400" dirty="0" err="1"/>
              <a:t>maksimalni</a:t>
            </a:r>
            <a:r>
              <a:rPr sz="1400" dirty="0"/>
              <a:t> </a:t>
            </a:r>
            <a:r>
              <a:rPr sz="1400" dirty="0" err="1"/>
              <a:t>nivo</a:t>
            </a:r>
            <a:r>
              <a:rPr sz="1400" dirty="0"/>
              <a:t> </a:t>
            </a:r>
            <a:r>
              <a:rPr sz="1400" dirty="0" err="1"/>
              <a:t>tražnje</a:t>
            </a:r>
            <a:endParaRPr sz="1400" dirty="0"/>
          </a:p>
        </p:txBody>
      </p:sp>
      <p:sp>
        <p:nvSpPr>
          <p:cNvPr id="6" name="Textbox2">
            <a:extLst>
              <a:ext uri="{FF2B5EF4-FFF2-40B4-BE49-F238E27FC236}">
                <a16:creationId xmlns:a16="http://schemas.microsoft.com/office/drawing/2014/main" id="{B41B9F4F-F01A-B79B-BF4A-CC06F1467086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6_ZZaY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yYAAJEOAABLNgAA4RUAABAgAAAmAAAACAAAAP//////////"/>
              </a:ext>
            </a:extLst>
          </p:cNvSpPr>
          <p:nvPr/>
        </p:nvSpPr>
        <p:spPr>
          <a:xfrm>
            <a:off x="8219414" y="3029757"/>
            <a:ext cx="2583180" cy="118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just"/>
            <a:r>
              <a:t>Dobit/Profit je u funkciji prodajne cene (prihoda), troškova proizvodnje ali i kvaliteta proizvoda</a:t>
            </a:r>
          </a:p>
        </p:txBody>
      </p:sp>
    </p:spTree>
    <p:extLst>
      <p:ext uri="{BB962C8B-B14F-4D97-AF65-F5344CB8AC3E}">
        <p14:creationId xmlns:p14="http://schemas.microsoft.com/office/powerpoint/2010/main" val="277894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Me</a:t>
            </a:r>
            <a:r>
              <a:rPr lang="sr-Latn-R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đuzavisnost tražnje i cene</a:t>
            </a:r>
            <a:endParaRPr lang="en-US" b="1" dirty="0"/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F04FBE7A-C5FF-10ED-3AB6-0AB33A1B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851" y="1364419"/>
            <a:ext cx="3451471" cy="54935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C75A5-D58B-4AD3-232F-A268AB3C8DB2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wIAAM8IAACRGAAAfwoAABAgAAAmAAAACAAAAP//////////"/>
              </a:ext>
            </a:extLst>
          </p:cNvSpPr>
          <p:nvPr/>
        </p:nvSpPr>
        <p:spPr>
          <a:xfrm>
            <a:off x="3795150" y="1558618"/>
            <a:ext cx="3597910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Graf 1.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Individualna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linija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tražnje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(1)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na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tržištu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036534-8086-C0DD-3A44-33945F0DE53A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AHAAA/CwAANCMAAMsg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377682" y="1832938"/>
            <a:ext cx="4248500" cy="325301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extbox3">
            <a:extLst>
              <a:ext uri="{FF2B5EF4-FFF2-40B4-BE49-F238E27FC236}">
                <a16:creationId xmlns:a16="http://schemas.microsoft.com/office/drawing/2014/main" id="{21B600F5-686A-18E1-FB85-A3F9FC243147}"/>
              </a:ext>
            </a:extLst>
          </p:cNvPr>
          <p:cNvSpPr txBox="1"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E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wIAAI0fAACcIQAAPSoAABAgAAAmAAAACAAAAP//////////"/>
              </a:ext>
            </a:extLst>
          </p:cNvSpPr>
          <p:nvPr/>
        </p:nvSpPr>
        <p:spPr>
          <a:xfrm>
            <a:off x="2485779" y="5120640"/>
            <a:ext cx="5067935" cy="1737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buFont typeface="Wingdings" pitchFamily="2" charset="2"/>
              <a:buChar char=""/>
            </a:pPr>
            <a:r>
              <a:t>Količina proizvoda koja se može prodati na tržištu u funkciji od cene</a:t>
            </a:r>
          </a:p>
          <a:p>
            <a:pPr>
              <a:buFont typeface="Wingdings" pitchFamily="2" charset="2"/>
              <a:buChar char=""/>
            </a:pPr>
            <a:r>
              <a:t>Način određivanje cene proizvoda</a:t>
            </a:r>
          </a:p>
          <a:p>
            <a:pPr>
              <a:buFont typeface="Wingdings" pitchFamily="2" charset="2"/>
              <a:buChar char=""/>
            </a:pPr>
            <a:r>
              <a:t>Kupovna moć potrošača/segmentacija tržišta</a:t>
            </a:r>
          </a:p>
          <a:p>
            <a:pPr>
              <a:buFont typeface="Wingdings" pitchFamily="2" charset="2"/>
              <a:buChar char=""/>
            </a:pPr>
            <a:r>
              <a:t>Konkurencija</a:t>
            </a:r>
          </a:p>
          <a:p>
            <a:pPr>
              <a:buFont typeface="Wingdings" pitchFamily="2" charset="2"/>
              <a:buChar char=""/>
            </a:pPr>
            <a:r>
              <a:t>Kvalitet proizvoda</a:t>
            </a:r>
          </a:p>
        </p:txBody>
      </p:sp>
    </p:spTree>
    <p:extLst>
      <p:ext uri="{BB962C8B-B14F-4D97-AF65-F5344CB8AC3E}">
        <p14:creationId xmlns:p14="http://schemas.microsoft.com/office/powerpoint/2010/main" val="261286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DCA8D-586B-040B-E6DF-99F57085E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57DF-1301-DE53-287B-220351E9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Tražnja</a:t>
            </a:r>
            <a:endParaRPr lang="en-US" b="1" dirty="0"/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A5095D3D-74E3-8548-81B9-5BA075E9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4" y="965578"/>
            <a:ext cx="2601686" cy="57856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6578FF-E84F-5B07-5A51-5F49A476C969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QAAAGQJAABYFwAAFAsAABAgAAAmAAAACAAAAP//////////"/>
              </a:ext>
            </a:extLst>
          </p:cNvSpPr>
          <p:nvPr/>
        </p:nvSpPr>
        <p:spPr>
          <a:xfrm>
            <a:off x="2756100" y="2024833"/>
            <a:ext cx="3682365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Graf 1a.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Individualna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linija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tražnje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(2)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na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tržištu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374A4-82F9-CB5F-BF60-F80B3B6BE03D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f///+BDQAAgSIAADkn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774708" y="2385578"/>
            <a:ext cx="5645150" cy="418084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9324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22811-1FEE-1946-24FF-D47389AE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815D-5AFD-4BBE-A2BD-7652E66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Tržišna linija tražnje za proizvodom</a:t>
            </a:r>
            <a:endParaRPr lang="en-US" b="1" dirty="0"/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EF8B4D5B-09C5-78B3-08B5-A0B88A98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140" y="1291106"/>
            <a:ext cx="2232660" cy="5660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3B7641-A23B-8978-A5A0-869BD60CF95F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QEAACQKAADhHwAA1AsAABAgAAAmAAAACAAAAP//////////"/>
              </a:ext>
            </a:extLst>
          </p:cNvSpPr>
          <p:nvPr/>
        </p:nvSpPr>
        <p:spPr>
          <a:xfrm>
            <a:off x="3666490" y="2180929"/>
            <a:ext cx="4859020" cy="2681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GRAF. 2.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Tržišna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linija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tražnje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za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proizvodom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(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agregatna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tražnja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1A6939-0B7B-902C-C6AD-97AE9E8B1F76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kAAABzDgAASScAAEEn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774315" y="2557931"/>
            <a:ext cx="6278880" cy="40322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9809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Promena linije tražnje</a:t>
            </a:r>
            <a:endParaRPr lang="en-US" b="1" dirty="0"/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8FA0CD29-7840-7EFC-389D-49ED5B4C5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55" y="1625114"/>
            <a:ext cx="2811145" cy="50260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CFCDAB-1E50-7E6E-4890-2A9E632ACDEE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gIAACQKAACyDwAA1AsAABAgAAAmAAAACAAAAP//////////"/>
              </a:ext>
            </a:extLst>
          </p:cNvSpPr>
          <p:nvPr/>
        </p:nvSpPr>
        <p:spPr>
          <a:xfrm>
            <a:off x="4314397" y="1972349"/>
            <a:ext cx="2153920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Graf.3.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Promena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linije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tražnje</a:t>
            </a:r>
            <a:endParaRPr b="1" dirty="0">
              <a:latin typeface="Arial" pitchFamily="2" charset="0"/>
              <a:ea typeface="SimSun" charset="0"/>
              <a:cs typeface="Times New Roman" pitchFamily="1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8645A-3A8F-CADA-D7F0-B981FB60194D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f///+QDQAAlSUAAJYl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397125" y="2272814"/>
            <a:ext cx="6145530" cy="39052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06191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Ponuda</a:t>
            </a:r>
            <a:endParaRPr lang="en-US" b="1" dirty="0"/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02FFDDC5-E472-EA57-90CA-A89FC1EFF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115" y="898612"/>
            <a:ext cx="2060329" cy="60760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F348580-34AE-8A4A-8327-898CAD6BE5A0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wIAAEEJAACQEAAA8QoAABAgAAAmAAAACAAAAP//////////"/>
              </a:ext>
            </a:extLst>
          </p:cNvSpPr>
          <p:nvPr/>
        </p:nvSpPr>
        <p:spPr>
          <a:xfrm>
            <a:off x="4653643" y="1654305"/>
            <a:ext cx="2608023" cy="282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Graf 4. Linija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ponude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proizvoda</a:t>
            </a:r>
            <a:endParaRPr sz="1200" b="1" dirty="0">
              <a:latin typeface="Arial" pitchFamily="2" charset="0"/>
              <a:ea typeface="SimSun" charset="0"/>
              <a:cs typeface="Times New Roman" pitchFamily="1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7B27B-AE27-3D5B-683C-2056D672E332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kAAACACwAAUCYAAH0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700487" y="1900606"/>
            <a:ext cx="6066272" cy="483149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7654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8699B-8807-BF6A-8000-A1784D3F8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AB00-2BA5-0123-5CAD-03D19260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Promena krive ponude</a:t>
            </a:r>
            <a:endParaRPr lang="en-US" b="1" dirty="0"/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91BD5651-8075-61B2-C165-30F0DD4FA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893" y="1430973"/>
            <a:ext cx="1800225" cy="55307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A4F4E5-4FC0-EA5F-33D4-E21006B2A2AF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gMAALIJAAAkEQAAYgsAABAgAAAmAAAACAAAAP//////////"/>
              </a:ext>
            </a:extLst>
          </p:cNvSpPr>
          <p:nvPr/>
        </p:nvSpPr>
        <p:spPr>
          <a:xfrm>
            <a:off x="4871305" y="1808131"/>
            <a:ext cx="2246630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Graf 5.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Promena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linije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ponude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endParaRPr b="1" dirty="0">
              <a:latin typeface="Arial" pitchFamily="2" charset="0"/>
              <a:ea typeface="SimSun" charset="0"/>
              <a:cs typeface="Times New Roman" pitchFamily="1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A7B67-8F0C-63E0-4F5F-526D4EE8513D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8CAADmCwAAHyUAAIEn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175220" y="2082451"/>
            <a:ext cx="5638800" cy="448754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788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8685-0821-48E5-999B-97C7D99E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pojmovi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faktori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Troškovi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ponuda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ekonomskih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inostranstvom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Koncept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održivog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razvoja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Tehnološke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tranzicija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1CB4C-4786-D5E5-C394-153D90633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AA48-7F8E-8D83-A07E-63B6E70D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Tržišna ravnoteža</a:t>
            </a:r>
            <a:endParaRPr lang="en-US" b="1" dirty="0"/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A07F9133-321C-75AC-35E5-ADF625B5D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550" y="1224487"/>
            <a:ext cx="2411730" cy="49572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BBB1AF-7D6E-E2A0-FBBA-71BA746F22E7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AEAAD8IAADMOQAADwsAABAgAAAmAAAACAAAAP//////////"/>
              </a:ext>
            </a:extLst>
          </p:cNvSpPr>
          <p:nvPr/>
        </p:nvSpPr>
        <p:spPr>
          <a:xfrm>
            <a:off x="4949838" y="1594113"/>
            <a:ext cx="352235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200" b="1">
                <a:latin typeface="Arial" pitchFamily="2" charset="0"/>
                <a:ea typeface="SimSun" charset="0"/>
                <a:cs typeface="Times New Roman" pitchFamily="1" charset="0"/>
              </a:rPr>
              <a:t>Graf 6. Ravnoteža ponude i  tražnje</a:t>
            </a:r>
            <a:endParaRPr b="1">
              <a:latin typeface="Arial" pitchFamily="2" charset="0"/>
              <a:ea typeface="SimSun" charset="0"/>
              <a:cs typeface="Times New Roman" pitchFamily="1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BC6C3-2810-4EE5-DF02-446CC02F8665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0BAADLCwAAMycAAG0p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071495" y="1954737"/>
            <a:ext cx="6049010" cy="48171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84224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itchFamily="2" charset="0"/>
                <a:ea typeface="Calibri" pitchFamily="2" charset="0"/>
                <a:cs typeface="Calibri" pitchFamily="2" charset="0"/>
              </a:rPr>
              <a:t>Povećanje ponude i nova ravnoteža</a:t>
            </a:r>
            <a:endParaRPr lang="en-US" dirty="0"/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2BB839A4-CA70-7BE9-EC54-024FE458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955" y="1690688"/>
            <a:ext cx="2483485" cy="48679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D32726-6D89-6E93-20C5-49134BC8123C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wIAACIJAACvOgAA8gsAABAgAAAmAAAACAAAAP//////////"/>
              </a:ext>
            </a:extLst>
          </p:cNvSpPr>
          <p:nvPr/>
        </p:nvSpPr>
        <p:spPr>
          <a:xfrm>
            <a:off x="4026463" y="1690688"/>
            <a:ext cx="351267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Graf 7.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Povećanje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ponude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i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nova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ravnoteža</a:t>
            </a:r>
            <a:endParaRPr b="1" dirty="0">
              <a:latin typeface="Arial" pitchFamily="2" charset="0"/>
              <a:ea typeface="SimSun" charset="0"/>
              <a:cs typeface="Times New Roman" pitchFamily="1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2363A-E881-7395-0F7E-C7950215E97A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YCwAA9iUAACso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287250" y="2076133"/>
            <a:ext cx="6170930" cy="472630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23502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itchFamily="2" charset="0"/>
                <a:ea typeface="Calibri" pitchFamily="2" charset="0"/>
                <a:cs typeface="Calibri" pitchFamily="2" charset="0"/>
              </a:rPr>
              <a:t>Povećanje tražnje i nova ravnoteža</a:t>
            </a:r>
            <a:endParaRPr lang="en-US" dirty="0"/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31718260-EFEE-992F-E5B5-02A463267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940" y="1680210"/>
            <a:ext cx="2016125" cy="51199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B226CF-A686-1F1A-CA47-68C6DF9144C1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gIAAIkIAABOOgAAWQsAABAgAAAmAAAACAAAAP//////////"/>
              </a:ext>
            </a:extLst>
          </p:cNvSpPr>
          <p:nvPr/>
        </p:nvSpPr>
        <p:spPr>
          <a:xfrm>
            <a:off x="4060747" y="1375372"/>
            <a:ext cx="3375751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Graf. 8.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Povećanje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tražnje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i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nova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ravnoteža</a:t>
            </a:r>
            <a:endParaRPr b="1" dirty="0">
              <a:latin typeface="Arial" pitchFamily="2" charset="0"/>
              <a:ea typeface="SimSun" charset="0"/>
              <a:cs typeface="Times New Roman" pitchFamily="1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72E642-D1E0-D8F6-9363-BE97109F8C53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QBAABZCwAAligAANYq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374265" y="1739265"/>
            <a:ext cx="6391910" cy="511873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92510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E11FE-E649-B2EB-7C0A-AFB315599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44DA-DF40-038F-4EB2-03F2F177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Elastičnost</a:t>
            </a:r>
            <a:r>
              <a:rPr lang="en-US" b="1" dirty="0"/>
              <a:t> </a:t>
            </a:r>
            <a:r>
              <a:rPr lang="en-US" b="1" dirty="0" err="1"/>
              <a:t>tražnje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ponude</a:t>
            </a:r>
            <a:endParaRPr lang="en-US" dirty="0"/>
          </a:p>
        </p:txBody>
      </p:sp>
      <p:pic>
        <p:nvPicPr>
          <p:cNvPr id="6" name=" 2">
            <a:extLst>
              <a:ext uri="{FF2B5EF4-FFF2-40B4-BE49-F238E27FC236}">
                <a16:creationId xmlns:a16="http://schemas.microsoft.com/office/drawing/2014/main" id="{445053B3-2504-090B-2AAB-259810979B83}"/>
              </a:ext>
            </a:extLst>
          </p:cNvPr>
          <p:cNvPicPr>
            <a:picLocks noGrp="1" noChangeAspect="1" noChangeArrowheads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IPAAAYDAAA3CUAAIUXAAAQAAAAJgAAAAgAAAB98f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479195" y="1450975"/>
            <a:ext cx="3714750" cy="18573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9A6CD-BCEF-6A31-97FF-95E08E26C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90" y="3471545"/>
            <a:ext cx="760095" cy="46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75E2F-3309-1F93-740D-9A94E267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685" y="4024630"/>
            <a:ext cx="592455" cy="34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16ABBC-95CB-A915-5D27-E00CB93B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70" y="4465955"/>
            <a:ext cx="572135" cy="36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56C998-E902-A9F2-BCF8-6AED318D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85" y="5360670"/>
            <a:ext cx="495935" cy="40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BA4EF6-3F7F-3395-F59B-65D863E65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85" y="4896485"/>
            <a:ext cx="511810" cy="39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0024E8-92FD-8CC9-79BF-FC1F0B63E940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HJI9k4hAvA/ycptQXorF8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gMAAIAXAADIBwAAlBkAAAAgAAAmAAAACAAAAP//////////"/>
              </a:ext>
            </a:extLst>
          </p:cNvSpPr>
          <p:nvPr/>
        </p:nvSpPr>
        <p:spPr>
          <a:xfrm rot="16540">
            <a:off x="3398520" y="2943225"/>
            <a:ext cx="681990" cy="337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200">
                <a:latin typeface="Arial" pitchFamily="2" charset="0"/>
                <a:ea typeface="SimSun" charset="0"/>
                <a:cs typeface="Times New Roman" pitchFamily="1" charset="0"/>
              </a:rPr>
              <a:t>gde su </a:t>
            </a:r>
            <a:endParaRPr>
              <a:latin typeface="Arial" pitchFamily="2" charset="0"/>
              <a:ea typeface="SimSun" charset="0"/>
              <a:cs typeface="Times New Roman" pitchFamily="1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3DFC87-109F-E735-AEEF-7DDB8A2F7FAE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VBcnI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RQgAAFYbAABYHQAAlh0AAAAgAAAmAAAACAAAAP//////////"/>
              </a:ext>
            </a:extLst>
          </p:cNvSpPr>
          <p:nvPr/>
        </p:nvSpPr>
        <p:spPr>
          <a:xfrm>
            <a:off x="4159885" y="3566795"/>
            <a:ext cx="342582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20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>
                <a:latin typeface="Arial" pitchFamily="2" charset="0"/>
                <a:ea typeface="SimSun" charset="0"/>
                <a:cs typeface="Times New Roman" pitchFamily="1" charset="0"/>
              </a:rPr>
              <a:t>koeficijent cenovne elastičnosti,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DF86F-5E84-6638-3431-349CE0C063FB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RQgAAL8fAADNHgAA/yEAAAAgAAAmAAAACAAAAP//////////"/>
              </a:ext>
            </a:extLst>
          </p:cNvSpPr>
          <p:nvPr/>
        </p:nvSpPr>
        <p:spPr>
          <a:xfrm>
            <a:off x="4159885" y="4283710"/>
            <a:ext cx="366268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>
                <a:latin typeface="Arial" pitchFamily="2" charset="0"/>
                <a:ea typeface="SimSun" charset="0"/>
                <a:cs typeface="Times New Roman" pitchFamily="1" charset="0"/>
              </a:rPr>
              <a:t>promene tražene količine i cene, 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C26873-5A95-4BE1-7B23-679A44BAF937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dwgAAC0lAAADGwAAbScAAAAgAAAmAAAACAAAAP//////////"/>
              </a:ext>
            </a:extLst>
          </p:cNvSpPr>
          <p:nvPr/>
        </p:nvSpPr>
        <p:spPr>
          <a:xfrm>
            <a:off x="4191635" y="5166360"/>
            <a:ext cx="301498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>
                <a:solidFill>
                  <a:srgbClr val="000000"/>
                </a:solidFill>
                <a:latin typeface="Arial" pitchFamily="2" charset="0"/>
                <a:ea typeface="SimSun" charset="0"/>
                <a:cs typeface="Times New Roman" pitchFamily="1" charset="0"/>
              </a:rPr>
              <a:t>početni nivoi cene i količine. </a:t>
            </a:r>
          </a:p>
        </p:txBody>
      </p:sp>
    </p:spTree>
    <p:extLst>
      <p:ext uri="{BB962C8B-B14F-4D97-AF65-F5344CB8AC3E}">
        <p14:creationId xmlns:p14="http://schemas.microsoft.com/office/powerpoint/2010/main" val="2830871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A9595-7541-DFE7-8F6F-081F3741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DD4D-4F07-3572-2BF7-37FAD371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Elastičnost</a:t>
            </a:r>
            <a:r>
              <a:rPr lang="en-US" b="1" dirty="0"/>
              <a:t> </a:t>
            </a:r>
            <a:r>
              <a:rPr lang="en-US" b="1" dirty="0" err="1"/>
              <a:t>tražnje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ponude</a:t>
            </a:r>
            <a:endParaRPr lang="en-US" dirty="0"/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FDA1A85D-61B4-367E-63B6-8523DC0B2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90" y="1457325"/>
            <a:ext cx="2578100" cy="5046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50D9F4-1B30-D0D3-9C11-5AB14E260BFA}"/>
              </a:ext>
            </a:extLst>
          </p:cNvPr>
          <p:cNvSpPr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wEAACYFAABbOQAA9gcAABAgAAAmAAAACAAAAP//////////"/>
              </a:ext>
            </a:extLst>
          </p:cNvSpPr>
          <p:nvPr/>
        </p:nvSpPr>
        <p:spPr>
          <a:xfrm>
            <a:off x="4865370" y="1538129"/>
            <a:ext cx="3048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Graf 9.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Cenovna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elastičnsot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r>
              <a:rPr sz="1200" b="1" dirty="0" err="1">
                <a:latin typeface="Arial" pitchFamily="2" charset="0"/>
                <a:ea typeface="SimSun" charset="0"/>
                <a:cs typeface="Times New Roman" pitchFamily="1" charset="0"/>
              </a:rPr>
              <a:t>tražnje</a:t>
            </a:r>
            <a:r>
              <a:rPr sz="1200" b="1" dirty="0">
                <a:latin typeface="Arial" pitchFamily="2" charset="0"/>
                <a:ea typeface="SimSun" charset="0"/>
                <a:cs typeface="Times New Roman" pitchFamily="1" charset="0"/>
              </a:rPr>
              <a:t> </a:t>
            </a:r>
            <a:endParaRPr b="1" dirty="0">
              <a:latin typeface="Arial" pitchFamily="2" charset="0"/>
              <a:ea typeface="SimSun" charset="0"/>
              <a:cs typeface="Times New Roman" pitchFamily="1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AAB80-73A1-2DB8-205E-549D1AF4A6A3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wAAAD2BwAA8CYAANA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916555" y="1842770"/>
            <a:ext cx="6281420" cy="501523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7943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Lučna</a:t>
            </a:r>
            <a:r>
              <a:rPr lang="en-US" b="1" dirty="0"/>
              <a:t> </a:t>
            </a:r>
            <a:r>
              <a:rPr lang="en-US" b="1" dirty="0" err="1"/>
              <a:t>cenovna</a:t>
            </a:r>
            <a:r>
              <a:rPr lang="en-US" b="1" dirty="0"/>
              <a:t> </a:t>
            </a:r>
            <a:r>
              <a:rPr lang="en-US" b="1" dirty="0" err="1"/>
              <a:t>elastičnost</a:t>
            </a:r>
            <a:r>
              <a:rPr lang="en-US" b="1" dirty="0"/>
              <a:t> </a:t>
            </a:r>
            <a:r>
              <a:rPr lang="en-US" b="1" dirty="0" err="1"/>
              <a:t>tražnje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404451-653B-3C1A-F172-23C3DD1D4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70" y="2116074"/>
            <a:ext cx="8023860" cy="26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80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Dohodovna</a:t>
            </a:r>
            <a:r>
              <a:rPr lang="en-US" b="1" dirty="0"/>
              <a:t> </a:t>
            </a:r>
            <a:r>
              <a:rPr lang="en-US" b="1" dirty="0" err="1"/>
              <a:t>elastičnost</a:t>
            </a:r>
            <a:r>
              <a:rPr lang="en-US" b="1" dirty="0"/>
              <a:t> </a:t>
            </a:r>
            <a:r>
              <a:rPr lang="en-US" b="1" dirty="0" err="1"/>
              <a:t>tražnje</a:t>
            </a:r>
            <a:r>
              <a:rPr lang="en-US" b="1" dirty="0"/>
              <a:t> </a:t>
            </a:r>
          </a:p>
        </p:txBody>
      </p:sp>
      <p:pic>
        <p:nvPicPr>
          <p:cNvPr id="6" name=" 2">
            <a:extLst>
              <a:ext uri="{FF2B5EF4-FFF2-40B4-BE49-F238E27FC236}">
                <a16:creationId xmlns:a16="http://schemas.microsoft.com/office/drawing/2014/main" id="{45E001BF-50C0-A55D-E8DE-4E6B26ABA838}"/>
              </a:ext>
            </a:extLst>
          </p:cNvPr>
          <p:cNvPicPr>
            <a:picLocks noGrp="1" noChangeAspect="1" noChangeArrowheads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sMAACqEAAAiCgAAIMdAAAQAAAAJgAAAAgAAAB98f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841432" y="2384743"/>
            <a:ext cx="4509135" cy="208851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7791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/>
              <a:t>Lučna</a:t>
            </a:r>
            <a:r>
              <a:rPr lang="en-US" sz="4000" b="1" dirty="0"/>
              <a:t> </a:t>
            </a:r>
            <a:r>
              <a:rPr lang="en-US" sz="4000" b="1" dirty="0" err="1"/>
              <a:t>dohodovna</a:t>
            </a:r>
            <a:r>
              <a:rPr lang="en-US" sz="4000" b="1" dirty="0"/>
              <a:t> </a:t>
            </a:r>
            <a:r>
              <a:rPr lang="en-US" sz="4000" b="1" dirty="0" err="1"/>
              <a:t>elastičnost</a:t>
            </a:r>
            <a:r>
              <a:rPr lang="en-US" sz="4000" b="1" dirty="0"/>
              <a:t> </a:t>
            </a:r>
            <a:r>
              <a:rPr lang="en-US" sz="4000" b="1" dirty="0" err="1"/>
              <a:t>tražnje</a:t>
            </a:r>
            <a:r>
              <a:rPr lang="en-US" sz="4000" b="1" dirty="0"/>
              <a:t> </a:t>
            </a:r>
          </a:p>
        </p:txBody>
      </p:sp>
      <p:pic>
        <p:nvPicPr>
          <p:cNvPr id="6" name=" 2">
            <a:extLst>
              <a:ext uri="{FF2B5EF4-FFF2-40B4-BE49-F238E27FC236}">
                <a16:creationId xmlns:a16="http://schemas.microsoft.com/office/drawing/2014/main" id="{C1093A86-EFB4-1A6F-5DEF-F62E360CEC16}"/>
              </a:ext>
            </a:extLst>
          </p:cNvPr>
          <p:cNvPicPr>
            <a:picLocks noGrp="1" noChangeAspect="1" noChangeArrowheads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oFAADLCwAAuS8AAAQaAAAQAAAAJgAAAAgAAAB98f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24175" y="2375619"/>
            <a:ext cx="6786245" cy="231203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88345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Ukrštena</a:t>
            </a:r>
            <a:r>
              <a:rPr lang="en-US" b="1" dirty="0"/>
              <a:t> </a:t>
            </a:r>
            <a:r>
              <a:rPr lang="en-US" b="1" dirty="0" err="1"/>
              <a:t>cenovna</a:t>
            </a:r>
            <a:r>
              <a:rPr lang="en-US" b="1" dirty="0"/>
              <a:t> </a:t>
            </a:r>
            <a:r>
              <a:rPr lang="en-US" b="1" dirty="0" err="1"/>
              <a:t>elastičnost</a:t>
            </a:r>
            <a:r>
              <a:rPr lang="en-US" b="1" dirty="0"/>
              <a:t> </a:t>
            </a:r>
            <a:r>
              <a:rPr lang="en-US" b="1" dirty="0" err="1"/>
              <a:t>tražnje</a:t>
            </a:r>
            <a:endParaRPr lang="en-US" b="1" dirty="0"/>
          </a:p>
        </p:txBody>
      </p:sp>
      <p:pic>
        <p:nvPicPr>
          <p:cNvPr id="3" name=" 2">
            <a:extLst>
              <a:ext uri="{FF2B5EF4-FFF2-40B4-BE49-F238E27FC236}">
                <a16:creationId xmlns:a16="http://schemas.microsoft.com/office/drawing/2014/main" id="{4FC965EE-5EC7-B9A1-B8C4-5C51C35C0C79}"/>
              </a:ext>
            </a:extLst>
          </p:cNvPr>
          <p:cNvPicPr>
            <a:picLocks noGrp="1" noChangeAspect="1" noChangeArrowheads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EIAAA5EAAAoSsAAKYdAAAQAAAAJgAAAAgAAAB98f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220720" y="2337753"/>
            <a:ext cx="5750560" cy="218249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96174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1737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Koeficijent</a:t>
            </a:r>
            <a:r>
              <a:rPr lang="en-US" b="1" dirty="0"/>
              <a:t> </a:t>
            </a:r>
            <a:r>
              <a:rPr lang="en-US" b="1" dirty="0" err="1"/>
              <a:t>ukrštene</a:t>
            </a:r>
            <a:r>
              <a:rPr lang="en-US" b="1" dirty="0"/>
              <a:t> </a:t>
            </a:r>
            <a:r>
              <a:rPr lang="en-US" b="1" dirty="0" err="1"/>
              <a:t>lučne</a:t>
            </a:r>
            <a:r>
              <a:rPr lang="en-US" b="1" dirty="0"/>
              <a:t> </a:t>
            </a:r>
            <a:r>
              <a:rPr lang="en-US" b="1" dirty="0" err="1"/>
              <a:t>cenovne</a:t>
            </a:r>
            <a:r>
              <a:rPr lang="en-US" b="1" dirty="0"/>
              <a:t> </a:t>
            </a:r>
            <a:r>
              <a:rPr lang="en-US" b="1" dirty="0" err="1"/>
              <a:t>elastičnosti</a:t>
            </a:r>
            <a:r>
              <a:rPr lang="en-US" b="1" dirty="0"/>
              <a:t> </a:t>
            </a:r>
            <a:r>
              <a:rPr lang="en-US" b="1" dirty="0" err="1"/>
              <a:t>tražnje</a:t>
            </a:r>
            <a:endParaRPr lang="en-US" b="1" dirty="0"/>
          </a:p>
        </p:txBody>
      </p:sp>
      <p:pic>
        <p:nvPicPr>
          <p:cNvPr id="3" name=" 2">
            <a:extLst>
              <a:ext uri="{FF2B5EF4-FFF2-40B4-BE49-F238E27FC236}">
                <a16:creationId xmlns:a16="http://schemas.microsoft.com/office/drawing/2014/main" id="{9E087EC5-2EFF-E838-5CBE-B9B9ADC1892E}"/>
              </a:ext>
            </a:extLst>
          </p:cNvPr>
          <p:cNvPicPr>
            <a:picLocks noGrp="1" noChangeAspect="1" noChangeArrowheads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cAAADHDwAA2TEAAPQdAAAQAAAAJgAAAAgAAAB98f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2676286"/>
            <a:ext cx="8088630" cy="230441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225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4D3B7-F721-AE84-6C03-CF7226AB6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5C25-D3A6-035B-E1CF-8756A24E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4F5A-19B6-1E97-6A79-7A854BDFB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pojmovi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makro</a:t>
            </a:r>
            <a:r>
              <a:rPr lang="en-US" dirty="0"/>
              <a:t> </a:t>
            </a:r>
            <a:r>
              <a:rPr lang="en-US" dirty="0" err="1"/>
              <a:t>ekonomije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faktori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Troškovi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Tražnja</a:t>
            </a:r>
            <a:r>
              <a:rPr lang="en-US" sz="2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ponuda</a:t>
            </a:r>
            <a:endParaRPr lang="en-US" b="1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ekonomskih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inostranstvom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Koncept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održivog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razvoja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Tehnološke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tranzicija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35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7995-A994-7A1B-453A-4CD176B2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Usaglašavanje ponude sa potrebama tržišta</a:t>
            </a:r>
            <a:endParaRPr lang="en-US" b="1" dirty="0"/>
          </a:p>
        </p:txBody>
      </p:sp>
      <p:pic>
        <p:nvPicPr>
          <p:cNvPr id="4" name="Picture1">
            <a:extLst>
              <a:ext uri="{FF2B5EF4-FFF2-40B4-BE49-F238E27FC236}">
                <a16:creationId xmlns:a16="http://schemas.microsoft.com/office/drawing/2014/main" id="{689E56C4-8634-75BE-68ED-781AB5E9D0D5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8_ZZaY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LYJAAAnCgAAeCgAAHok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616291" y="2129123"/>
            <a:ext cx="4999990" cy="42792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1">
            <a:extLst>
              <a:ext uri="{FF2B5EF4-FFF2-40B4-BE49-F238E27FC236}">
                <a16:creationId xmlns:a16="http://schemas.microsoft.com/office/drawing/2014/main" id="{F4428D0E-9B5E-BA4D-E7E8-2372E6898FA0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6_ZZaY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5ykAAAkLAADDMgAA+Q4AABAgAAAmAAAACAAAAP//////////"/>
              </a:ext>
            </a:extLst>
          </p:cNvSpPr>
          <p:nvPr/>
        </p:nvSpPr>
        <p:spPr>
          <a:xfrm>
            <a:off x="8419452" y="3596950"/>
            <a:ext cx="2842598" cy="909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r>
              <a:rPr sz="3200" dirty="0"/>
              <a:t>Ansoff </a:t>
            </a:r>
            <a:r>
              <a:rPr sz="3200" dirty="0" err="1"/>
              <a:t>matrica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23792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Ponuda i tražnja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>
            <a:normAutofit/>
          </a:bodyPr>
          <a:lstStyle/>
          <a:p>
            <a:pPr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Svakodnevno</a:t>
            </a:r>
            <a:r>
              <a:rPr lang="en-US" dirty="0"/>
              <a:t> </a:t>
            </a:r>
            <a:r>
              <a:rPr lang="en-US" dirty="0" err="1"/>
              <a:t>odvijanje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se </a:t>
            </a:r>
            <a:r>
              <a:rPr lang="en-US" dirty="0" err="1"/>
              <a:t>oslanja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za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(PP&amp;C). </a:t>
            </a:r>
          </a:p>
          <a:p>
            <a:pPr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svrha</a:t>
            </a:r>
            <a:r>
              <a:rPr lang="en-US" dirty="0"/>
              <a:t> (PP&amp;C) je da </a:t>
            </a:r>
            <a:r>
              <a:rPr lang="en-US" dirty="0" err="1"/>
              <a:t>obezbedi</a:t>
            </a:r>
            <a:r>
              <a:rPr lang="en-US" dirty="0"/>
              <a:t> </a:t>
            </a:r>
            <a:r>
              <a:rPr lang="en-US" dirty="0" err="1"/>
              <a:t>efikasni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konačni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u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izrađeni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</a:t>
            </a:r>
          </a:p>
          <a:p>
            <a:pPr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/>
              <a:t>TRŽIŠTE</a:t>
            </a:r>
          </a:p>
          <a:p>
            <a:pPr marL="342900" marR="6985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/>
              <a:t>U tom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dirty="0" err="1"/>
              <a:t>proizvodnja</a:t>
            </a:r>
            <a:r>
              <a:rPr lang="en-US" dirty="0"/>
              <a:t> mora </a:t>
            </a:r>
            <a:r>
              <a:rPr lang="en-US" dirty="0" err="1"/>
              <a:t>organizovati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oni </a:t>
            </a:r>
            <a:r>
              <a:rPr lang="en-US" dirty="0" err="1"/>
              <a:t>dostupni</a:t>
            </a:r>
            <a:r>
              <a:rPr lang="en-US" dirty="0"/>
              <a:t>:</a:t>
            </a:r>
          </a:p>
          <a:p>
            <a:pPr lvl="1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/>
              <a:t>U </a:t>
            </a:r>
            <a:r>
              <a:rPr lang="en-US" dirty="0" err="1"/>
              <a:t>odgovarajućoj</a:t>
            </a:r>
            <a:r>
              <a:rPr lang="en-US" dirty="0"/>
              <a:t> </a:t>
            </a:r>
            <a:r>
              <a:rPr lang="en-US" dirty="0" err="1"/>
              <a:t>količini</a:t>
            </a:r>
            <a:endParaRPr lang="en-US" dirty="0"/>
          </a:p>
          <a:p>
            <a:pPr lvl="1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/>
              <a:t>Na </a:t>
            </a:r>
            <a:r>
              <a:rPr lang="en-US" dirty="0" err="1"/>
              <a:t>odgovarajućem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</a:t>
            </a:r>
            <a:r>
              <a:rPr lang="en-US" dirty="0" err="1"/>
              <a:t>kvaliteta</a:t>
            </a:r>
            <a:endParaRPr lang="en-US" dirty="0"/>
          </a:p>
          <a:p>
            <a:pPr lvl="1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/>
              <a:t>U </a:t>
            </a:r>
            <a:r>
              <a:rPr lang="en-US" dirty="0" err="1"/>
              <a:t>odgovarajućem</a:t>
            </a:r>
            <a:r>
              <a:rPr lang="en-US" dirty="0"/>
              <a:t> </a:t>
            </a:r>
            <a:r>
              <a:rPr lang="en-US" dirty="0" err="1"/>
              <a:t>vremenu</a:t>
            </a:r>
            <a:endParaRPr lang="en-US" dirty="0"/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0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F552E-B41B-363A-42FE-EDF6EB263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7241-7034-F226-7E18-17FE6EB7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Ponuda i tražnja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537CE-BEC1-223B-DC25-5BBCE7182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>
            <a:normAutofit/>
          </a:bodyPr>
          <a:lstStyle/>
          <a:p>
            <a:pPr marL="342900" marR="6985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/>
              <a:t>Da bi se </a:t>
            </a:r>
            <a:r>
              <a:rPr lang="en-US" dirty="0" err="1"/>
              <a:t>ostvarili</a:t>
            </a:r>
            <a:r>
              <a:rPr lang="en-US" dirty="0"/>
              <a:t> </a:t>
            </a:r>
            <a:r>
              <a:rPr lang="en-US" dirty="0" err="1"/>
              <a:t>navedeni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se </a:t>
            </a:r>
            <a:r>
              <a:rPr lang="en-US" dirty="0" err="1"/>
              <a:t>uzeti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sledeća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elementa</a:t>
            </a:r>
            <a:r>
              <a:rPr lang="en-US" dirty="0"/>
              <a:t>:</a:t>
            </a:r>
          </a:p>
          <a:p>
            <a:pPr marL="1007745" marR="6985" lvl="3" indent="-1007745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/>
              <a:t>Prvi element </a:t>
            </a:r>
            <a:r>
              <a:rPr lang="en-US" dirty="0" err="1"/>
              <a:t>sudostupni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, </a:t>
            </a:r>
            <a:r>
              <a:rPr lang="en-US" dirty="0" err="1"/>
              <a:t>mašine</a:t>
            </a:r>
            <a:r>
              <a:rPr lang="en-US" dirty="0"/>
              <a:t>, </a:t>
            </a:r>
            <a:r>
              <a:rPr lang="en-US" dirty="0" err="1"/>
              <a:t>meterijal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 – koji </a:t>
            </a:r>
            <a:r>
              <a:rPr lang="en-US" dirty="0" err="1"/>
              <a:t>definišu</a:t>
            </a:r>
            <a:r>
              <a:rPr lang="en-US" dirty="0"/>
              <a:t> </a:t>
            </a:r>
            <a:r>
              <a:rPr lang="en-US" dirty="0" err="1"/>
              <a:t>potencijalnu</a:t>
            </a:r>
            <a:r>
              <a:rPr lang="en-US" dirty="0"/>
              <a:t> </a:t>
            </a:r>
            <a:r>
              <a:rPr lang="en-US" b="1" dirty="0" err="1"/>
              <a:t>ponudu</a:t>
            </a:r>
            <a:r>
              <a:rPr lang="en-US" dirty="0"/>
              <a:t> PPS-a.</a:t>
            </a:r>
          </a:p>
          <a:p>
            <a:pPr marL="1007745" marR="6985" lvl="3" indent="-1007745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/>
              <a:t>Drugi element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opšti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specifični</a:t>
            </a:r>
            <a:r>
              <a:rPr lang="en-US" dirty="0"/>
              <a:t> </a:t>
            </a:r>
            <a:r>
              <a:rPr lang="en-US" dirty="0" err="1"/>
              <a:t>zahtevi</a:t>
            </a:r>
            <a:r>
              <a:rPr lang="en-US" dirty="0"/>
              <a:t> </a:t>
            </a:r>
            <a:r>
              <a:rPr lang="en-US" dirty="0" err="1"/>
              <a:t>stvarnih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potencijalnih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koji </a:t>
            </a:r>
            <a:r>
              <a:rPr lang="en-US" dirty="0" err="1"/>
              <a:t>definišu</a:t>
            </a:r>
            <a:r>
              <a:rPr lang="en-US" dirty="0"/>
              <a:t> </a:t>
            </a:r>
            <a:r>
              <a:rPr lang="en-US" dirty="0" err="1"/>
              <a:t>potražnju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b="1" dirty="0" err="1"/>
              <a:t>tražnju</a:t>
            </a:r>
            <a:r>
              <a:rPr lang="en-US" dirty="0"/>
              <a:t>.</a:t>
            </a:r>
          </a:p>
          <a:p>
            <a:pPr>
              <a:defRPr sz="2500"/>
            </a:pP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Ponuda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i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tražnja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moraju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posmatrati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kao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dinamički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aspekti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samog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procesa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proizvodnje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te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samim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time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vreme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igra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značajnu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ulogu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u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procesima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planiranja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i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kontrole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proizvodnih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operacija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PPS-a.</a:t>
            </a:r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2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E946F-BC8F-53E5-469C-EE1CEC44C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9053-282C-E36E-6C63-9A7BD206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Ponuda i tražnja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81418-E383-EDD1-A656-455217FBF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>
            <a:normAutofit/>
          </a:bodyPr>
          <a:lstStyle/>
          <a:p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tražnje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bitni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konkurencije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endParaRPr lang="en-US" dirty="0"/>
          </a:p>
          <a:p>
            <a:pPr>
              <a:defRPr sz="3000"/>
            </a:pP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Količina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ukupnih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raspoloživih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proizvoda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na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svetskom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tržištu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ponuda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znatno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je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veća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od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realne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potrebe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potrošača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tražnja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te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samim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time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javlja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konkurencija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. </a:t>
            </a:r>
          </a:p>
          <a:p>
            <a:pPr>
              <a:defRPr sz="3000"/>
            </a:pP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Adekvatna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produktivnost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koncept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upravljnja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troškovima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predstavljaju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važan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način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poboljšanja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konkurentskog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položaja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kompanije</a:t>
            </a:r>
            <a:r>
              <a:rPr lang="en-US" dirty="0">
                <a:solidFill>
                  <a:srgbClr val="00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.</a:t>
            </a:r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8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12C66-FAD3-C3F9-7644-BD5DA1664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48B4C-AB4B-B815-80B9-537C0DEE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Ponuda i tražnja</a:t>
            </a:r>
            <a:endParaRPr lang="en-US" b="1" dirty="0"/>
          </a:p>
        </p:txBody>
      </p:sp>
      <p:pic>
        <p:nvPicPr>
          <p:cNvPr id="6" name="Picture1">
            <a:extLst>
              <a:ext uri="{FF2B5EF4-FFF2-40B4-BE49-F238E27FC236}">
                <a16:creationId xmlns:a16="http://schemas.microsoft.com/office/drawing/2014/main" id="{9A434184-D2B9-5C10-2700-72888450CF74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L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kDAAAnCgAAmhkAAMwd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088528" y="2502470"/>
            <a:ext cx="3515995" cy="31934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2">
            <a:extLst>
              <a:ext uri="{FF2B5EF4-FFF2-40B4-BE49-F238E27FC236}">
                <a16:creationId xmlns:a16="http://schemas.microsoft.com/office/drawing/2014/main" id="{200B4DDA-9481-68FB-AA9C-E5758314C1CA}"/>
              </a:ext>
            </a:extLst>
          </p:cNvPr>
          <p:cNvPicPr>
            <a:picLocks noChangeAspect="1"/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8_HtwE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HwaAAAFCwAAxTYAAHEf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315244" y="2411431"/>
            <a:ext cx="4598035" cy="33197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1">
            <a:extLst>
              <a:ext uri="{FF2B5EF4-FFF2-40B4-BE49-F238E27FC236}">
                <a16:creationId xmlns:a16="http://schemas.microsoft.com/office/drawing/2014/main" id="{49A8E40A-C931-B4F9-949E-305F08BAD757}"/>
              </a:ext>
            </a:extLst>
          </p:cNvPr>
          <p:cNvSpPr txBox="1"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+QMAAHEfAADJIwAAQSIAABAgAAAmAAAACAAAAP//////////"/>
              </a:ext>
            </a:extLst>
          </p:cNvSpPr>
          <p:nvPr/>
        </p:nvSpPr>
        <p:spPr>
          <a:xfrm>
            <a:off x="3716202" y="5274011"/>
            <a:ext cx="5478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2400"/>
            </a:pPr>
            <a:r>
              <a:rPr lang="sr-Latn-RS" dirty="0"/>
              <a:t>a)</a:t>
            </a:r>
            <a:endParaRPr dirty="0"/>
          </a:p>
        </p:txBody>
      </p:sp>
      <p:sp>
        <p:nvSpPr>
          <p:cNvPr id="3" name="Textbox2">
            <a:extLst>
              <a:ext uri="{FF2B5EF4-FFF2-40B4-BE49-F238E27FC236}">
                <a16:creationId xmlns:a16="http://schemas.microsoft.com/office/drawing/2014/main" id="{7EF7D439-AFEB-E844-D7F6-3B97F8451F2C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6_ZZaY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+QMAAD4KAAA3EQAAPhMAABAgAAAmAAAACAAAAP//////////"/>
              </a:ext>
            </a:extLst>
          </p:cNvSpPr>
          <p:nvPr/>
        </p:nvSpPr>
        <p:spPr>
          <a:xfrm>
            <a:off x="2556394" y="1329584"/>
            <a:ext cx="2152650" cy="1463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r>
              <a:rPr dirty="0"/>
              <a:t>1. </a:t>
            </a:r>
            <a:r>
              <a:rPr dirty="0" err="1"/>
              <a:t>Uvođenje</a:t>
            </a:r>
            <a:endParaRPr dirty="0"/>
          </a:p>
          <a:p>
            <a:r>
              <a:rPr dirty="0"/>
              <a:t>2. Rast</a:t>
            </a:r>
          </a:p>
          <a:p>
            <a:r>
              <a:rPr dirty="0"/>
              <a:t>3. </a:t>
            </a:r>
            <a:r>
              <a:rPr dirty="0" err="1"/>
              <a:t>Zrelost</a:t>
            </a:r>
            <a:r>
              <a:rPr dirty="0"/>
              <a:t>/</a:t>
            </a:r>
            <a:r>
              <a:rPr dirty="0" err="1"/>
              <a:t>Stagnacija</a:t>
            </a:r>
            <a:endParaRPr dirty="0"/>
          </a:p>
          <a:p>
            <a:r>
              <a:rPr dirty="0"/>
              <a:t>4. </a:t>
            </a:r>
            <a:r>
              <a:rPr dirty="0" err="1"/>
              <a:t>Opadanje</a:t>
            </a:r>
            <a:endParaRPr dirty="0"/>
          </a:p>
          <a:p>
            <a:r>
              <a:rPr dirty="0"/>
              <a:t>5. </a:t>
            </a:r>
            <a:r>
              <a:rPr dirty="0" err="1"/>
              <a:t>Regeneracija</a:t>
            </a:r>
            <a:endParaRPr dirty="0"/>
          </a:p>
        </p:txBody>
      </p:sp>
      <p:sp>
        <p:nvSpPr>
          <p:cNvPr id="4" name="Textbox3">
            <a:extLst>
              <a:ext uri="{FF2B5EF4-FFF2-40B4-BE49-F238E27FC236}">
                <a16:creationId xmlns:a16="http://schemas.microsoft.com/office/drawing/2014/main" id="{6AF19CE6-A226-16DC-7CE5-89E82A7EAA6A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6_ZZaY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5h4AALgIAABwNQAAuBEAABAgAAAmAAAACAAAAP//////////"/>
              </a:ext>
            </a:extLst>
          </p:cNvSpPr>
          <p:nvPr/>
        </p:nvSpPr>
        <p:spPr>
          <a:xfrm>
            <a:off x="8369495" y="1409855"/>
            <a:ext cx="3663950" cy="1463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r>
              <a:rPr dirty="0"/>
              <a:t>1. </a:t>
            </a:r>
            <a:r>
              <a:rPr dirty="0" err="1"/>
              <a:t>Razvoj</a:t>
            </a:r>
            <a:r>
              <a:rPr dirty="0"/>
              <a:t> </a:t>
            </a:r>
            <a:r>
              <a:rPr dirty="0" err="1"/>
              <a:t>proizvoda</a:t>
            </a:r>
            <a:endParaRPr dirty="0"/>
          </a:p>
          <a:p>
            <a:r>
              <a:rPr dirty="0"/>
              <a:t>2. </a:t>
            </a:r>
            <a:r>
              <a:rPr dirty="0" err="1"/>
              <a:t>Uvođenje</a:t>
            </a:r>
            <a:endParaRPr dirty="0"/>
          </a:p>
          <a:p>
            <a:r>
              <a:rPr dirty="0"/>
              <a:t>3. Rast</a:t>
            </a:r>
          </a:p>
          <a:p>
            <a:r>
              <a:rPr dirty="0"/>
              <a:t>4. </a:t>
            </a:r>
            <a:r>
              <a:rPr dirty="0" err="1"/>
              <a:t>Zrelost</a:t>
            </a:r>
            <a:r>
              <a:rPr dirty="0"/>
              <a:t>/</a:t>
            </a:r>
            <a:r>
              <a:rPr dirty="0" err="1"/>
              <a:t>opadanje</a:t>
            </a:r>
            <a:endParaRPr dirty="0"/>
          </a:p>
          <a:p>
            <a:r>
              <a:rPr dirty="0"/>
              <a:t>5. </a:t>
            </a:r>
            <a:r>
              <a:rPr dirty="0" err="1"/>
              <a:t>Povlačenje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zamena</a:t>
            </a:r>
            <a:r>
              <a:rPr dirty="0"/>
              <a:t> </a:t>
            </a:r>
            <a:r>
              <a:rPr dirty="0" err="1"/>
              <a:t>proizvoda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5386E-A36F-DFA1-6E0A-9FBDA2626E84}"/>
              </a:ext>
            </a:extLst>
          </p:cNvPr>
          <p:cNvSpPr txBox="1"/>
          <p:nvPr/>
        </p:nvSpPr>
        <p:spPr>
          <a:xfrm>
            <a:off x="511603" y="6262042"/>
            <a:ext cx="11607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lang="en-US" dirty="0"/>
              <a:t>Kriva </a:t>
            </a:r>
            <a:r>
              <a:rPr lang="en-US" dirty="0" err="1"/>
              <a:t>životnog</a:t>
            </a:r>
            <a:r>
              <a:rPr lang="en-US" dirty="0"/>
              <a:t> </a:t>
            </a:r>
            <a:r>
              <a:rPr lang="en-US" dirty="0" err="1"/>
              <a:t>veka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(a)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ugla</a:t>
            </a:r>
            <a:r>
              <a:rPr lang="en-US" dirty="0"/>
              <a:t> </a:t>
            </a:r>
            <a:r>
              <a:rPr lang="en-US" dirty="0" err="1"/>
              <a:t>tražnje</a:t>
            </a:r>
            <a:r>
              <a:rPr lang="en-US" dirty="0"/>
              <a:t> za </a:t>
            </a:r>
            <a:r>
              <a:rPr lang="en-US" dirty="0" err="1"/>
              <a:t>proizvodnom</a:t>
            </a:r>
            <a:r>
              <a:rPr lang="en-US" dirty="0"/>
              <a:t> (b)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ugla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proizvoda</a:t>
            </a:r>
            <a:endParaRPr lang="en-US" dirty="0"/>
          </a:p>
        </p:txBody>
      </p:sp>
      <p:sp>
        <p:nvSpPr>
          <p:cNvPr id="10" name="Textbox1">
            <a:extLst>
              <a:ext uri="{FF2B5EF4-FFF2-40B4-BE49-F238E27FC236}">
                <a16:creationId xmlns:a16="http://schemas.microsoft.com/office/drawing/2014/main" id="{1D0D6A0B-BE39-8C84-84D5-240AF204171E}"/>
              </a:ext>
            </a:extLst>
          </p:cNvPr>
          <p:cNvSpPr txBox="1">
            <a:extLst>
              <a:ext uri="smNativeData">
                <pr:smNativeData xmlns:lc="http://schemas.openxmlformats.org/drawingml/2006/lockedCanvas" xmlns:pr="smNativeData" xmlns:p14="http://schemas.microsoft.com/office/powerpoint/2010/main" xmlns="" val="SMDATA_16_HtwE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+QMAAHEfAADJIwAAQSIAABAgAAAmAAAACAAAAP//////////"/>
              </a:ext>
            </a:extLst>
          </p:cNvSpPr>
          <p:nvPr/>
        </p:nvSpPr>
        <p:spPr>
          <a:xfrm>
            <a:off x="8823157" y="5564386"/>
            <a:ext cx="5478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>
              <a:defRPr sz="2400"/>
            </a:pPr>
            <a:r>
              <a:rPr lang="sr-Latn-RS" dirty="0"/>
              <a:t>b)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00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FA502-DDD8-918F-9C36-EF7DAA27B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5FEC9-2384-EE96-33CE-CF40743F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Ponuda i tražnja</a:t>
            </a:r>
            <a:endParaRPr lang="en-US" b="1" dirty="0"/>
          </a:p>
        </p:txBody>
      </p:sp>
      <p:pic>
        <p:nvPicPr>
          <p:cNvPr id="7" name="Picture2">
            <a:extLst>
              <a:ext uri="{FF2B5EF4-FFF2-40B4-BE49-F238E27FC236}">
                <a16:creationId xmlns:a16="http://schemas.microsoft.com/office/drawing/2014/main" id="{CD224B4A-AB88-683F-AEF8-7204B39DFB09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8_HtwE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HwaAAAFCwAAxTYAAHEf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380559" y="1646237"/>
            <a:ext cx="4598035" cy="33197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2">
            <a:extLst>
              <a:ext uri="{FF2B5EF4-FFF2-40B4-BE49-F238E27FC236}">
                <a16:creationId xmlns:a16="http://schemas.microsoft.com/office/drawing/2014/main" id="{9607E1A7-BE00-9002-BE3A-70B21371F413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8_ZZaY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FdAV2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sBAAAFCwAAfBoAAO4d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726487" y="1891982"/>
            <a:ext cx="4084955" cy="30740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Textbox1">
            <a:extLst>
              <a:ext uri="{FF2B5EF4-FFF2-40B4-BE49-F238E27FC236}">
                <a16:creationId xmlns:a16="http://schemas.microsoft.com/office/drawing/2014/main" id="{123E7677-5550-2E8D-758C-86FFB73C5D24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6_ZZaY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O4dAAAwFQAAPiUAAAAgAAAmAAAACAAAAP//////////"/>
              </a:ext>
            </a:extLst>
          </p:cNvSpPr>
          <p:nvPr/>
        </p:nvSpPr>
        <p:spPr>
          <a:xfrm>
            <a:off x="2052735" y="4966017"/>
            <a:ext cx="3758707" cy="118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r>
              <a:t>Modifikacija performansi proizvoda i njegova ponovna tražnja-kroz novu generaciju istog proizvoda</a:t>
            </a:r>
          </a:p>
        </p:txBody>
      </p:sp>
      <p:sp>
        <p:nvSpPr>
          <p:cNvPr id="12" name="Textbox2">
            <a:extLst>
              <a:ext uri="{FF2B5EF4-FFF2-40B4-BE49-F238E27FC236}">
                <a16:creationId xmlns:a16="http://schemas.microsoft.com/office/drawing/2014/main" id="{9B5DA60D-781A-D9DB-3451-0FB8951CF733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6_ZZaY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ix0AAHYgAABwNQAAFiYAABAgAAAmAAAACAAAAP//////////"/>
              </a:ext>
            </a:extLst>
          </p:cNvSpPr>
          <p:nvPr/>
        </p:nvSpPr>
        <p:spPr>
          <a:xfrm>
            <a:off x="7281902" y="4966017"/>
            <a:ext cx="3884295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r>
              <a:t>Blagovremeno uvođenje novih proizvoda koji će zameniti postojeće, nakon prestanka tražnje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CBF6AC9-B6EA-4B82-A3EB-F838655138F0}"/>
              </a:ext>
            </a:extLst>
          </p:cNvPr>
          <p:cNvSpPr txBox="1"/>
          <p:nvPr/>
        </p:nvSpPr>
        <p:spPr>
          <a:xfrm>
            <a:off x="2767656" y="5923963"/>
            <a:ext cx="821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r>
              <a:rPr lang="sr-Latn-RS" dirty="0">
                <a:solidFill>
                  <a:srgbClr val="FF0000"/>
                </a:solidFill>
              </a:rPr>
              <a:t>Ikarov paradoks spomenutu kao i uticaj razvoja IT na efikasnost zaposlenih – paradosk informatičke tehnologije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9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E239-31F2-46BB-CD06-8D01FD2F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548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Ostvarena</a:t>
            </a:r>
            <a:r>
              <a:rPr lang="en-US" b="1" dirty="0"/>
              <a:t> </a:t>
            </a:r>
            <a:r>
              <a:rPr lang="en-US" b="1" dirty="0" err="1"/>
              <a:t>dobit</a:t>
            </a:r>
            <a:r>
              <a:rPr lang="en-US" b="1" dirty="0"/>
              <a:t> od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r>
              <a:rPr lang="en-US" b="1" dirty="0" err="1"/>
              <a:t>tokom</a:t>
            </a:r>
            <a:r>
              <a:rPr lang="en-US" b="1" dirty="0"/>
              <a:t> </a:t>
            </a:r>
            <a:r>
              <a:rPr lang="en-US" b="1" dirty="0" err="1"/>
              <a:t>prisustva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tržištu</a:t>
            </a:r>
            <a:endParaRPr lang="en-US" b="1" dirty="0"/>
          </a:p>
        </p:txBody>
      </p:sp>
      <p:pic>
        <p:nvPicPr>
          <p:cNvPr id="4" name="Picture1">
            <a:extLst>
              <a:ext uri="{FF2B5EF4-FFF2-40B4-BE49-F238E27FC236}">
                <a16:creationId xmlns:a16="http://schemas.microsoft.com/office/drawing/2014/main" id="{E4E940B7-A97A-75A9-51D5-239A07B0DAC1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8_ZZaY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sAAABaCgAA9iUAAIUl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258973" y="1795805"/>
            <a:ext cx="6031865" cy="44164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16BEB-F64F-47F3-B597-9C9123F4CBB3}"/>
              </a:ext>
            </a:extLst>
          </p:cNvPr>
          <p:cNvSpPr txBox="1"/>
          <p:nvPr/>
        </p:nvSpPr>
        <p:spPr>
          <a:xfrm>
            <a:off x="2830778" y="6308209"/>
            <a:ext cx="54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r>
              <a:rPr lang="sr-Latn-RS" dirty="0">
                <a:solidFill>
                  <a:srgbClr val="FF0000"/>
                </a:solidFill>
              </a:rPr>
              <a:t>TROŠKOVI ŽIVOTNOG CIKLUSA detaljnije obraditi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1">
            <a:extLst>
              <a:ext uri="{FF2B5EF4-FFF2-40B4-BE49-F238E27FC236}">
                <a16:creationId xmlns:a16="http://schemas.microsoft.com/office/drawing/2014/main" id="{087B16F8-01E9-7D6A-DD0A-61302033612A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xmlns:lc="http://schemas.openxmlformats.org/drawingml/2006/lockedCanvas" val="SMDATA_16_ZZaY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9iUAAHoLAAAtNwAAuigAABAgAAAmAAAACAAAAP//////////"/>
              </a:ext>
            </a:extLst>
          </p:cNvSpPr>
          <p:nvPr/>
        </p:nvSpPr>
        <p:spPr>
          <a:xfrm>
            <a:off x="8755595" y="1632878"/>
            <a:ext cx="2798445" cy="4754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algn="just"/>
            <a:r>
              <a:t>I FAZA-  nema dobiti, tu se troše investiciona sredstva na razvoj novog proizvoda;</a:t>
            </a:r>
          </a:p>
          <a:p>
            <a:pPr algn="just"/>
            <a:r>
              <a:t>II FAZA - nakon uvođenja, dolazi do stvaranja dobiti ukoliko raste tražnja za proizvodom;</a:t>
            </a:r>
          </a:p>
          <a:p>
            <a:pPr algn="just"/>
            <a:r>
              <a:t>III FAZA - stabilan rast dobitii (u ovoj fazi razmišljati o modifikaciji postojećeg ili uvođenju novih proizvoda)</a:t>
            </a:r>
          </a:p>
          <a:p>
            <a:pPr algn="just"/>
            <a:r>
              <a:t>IV FAZA - zrelost proizvoda koja prethodi povlačenju ili zameni</a:t>
            </a:r>
          </a:p>
          <a:p>
            <a:pPr algn="just"/>
            <a:r>
              <a:t>V FAZA -  povlačenje ili zamena proizvoda sa tržišta</a:t>
            </a:r>
          </a:p>
        </p:txBody>
      </p:sp>
    </p:spTree>
    <p:extLst>
      <p:ext uri="{BB962C8B-B14F-4D97-AF65-F5344CB8AC3E}">
        <p14:creationId xmlns:p14="http://schemas.microsoft.com/office/powerpoint/2010/main" val="1174190676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781</Words>
  <Application>Microsoft Office PowerPoint</Application>
  <PresentationFormat>Widescreen</PresentationFormat>
  <Paragraphs>113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ie 16 9</vt:lpstr>
      <vt:lpstr>Inženjerska ekonomija</vt:lpstr>
      <vt:lpstr>Sadržaj predmeta</vt:lpstr>
      <vt:lpstr>Sadržaj predmeta</vt:lpstr>
      <vt:lpstr>Ponuda i tražnja</vt:lpstr>
      <vt:lpstr>Ponuda i tražnja</vt:lpstr>
      <vt:lpstr>Ponuda i tražnja</vt:lpstr>
      <vt:lpstr>Ponuda i tražnja</vt:lpstr>
      <vt:lpstr>Ponuda i tražnja</vt:lpstr>
      <vt:lpstr>Ostvarena dobit od proizvoda tokom prisustva na tržištu</vt:lpstr>
      <vt:lpstr>Ponuda i tražnja</vt:lpstr>
      <vt:lpstr>Ponuda i tražnja</vt:lpstr>
      <vt:lpstr>Ponuda i tražnja</vt:lpstr>
      <vt:lpstr>Međuzavisnost tražnje, cene i kvaliteta</vt:lpstr>
      <vt:lpstr>Međuzavisnost tražnje i cene</vt:lpstr>
      <vt:lpstr>Tražnja</vt:lpstr>
      <vt:lpstr>Tržišna linija tražnje za proizvodom</vt:lpstr>
      <vt:lpstr>Promena linije tražnje</vt:lpstr>
      <vt:lpstr>Ponuda</vt:lpstr>
      <vt:lpstr>Promena krive ponude</vt:lpstr>
      <vt:lpstr>Tržišna ravnoteža</vt:lpstr>
      <vt:lpstr>Povećanje ponude i nova ravnoteža</vt:lpstr>
      <vt:lpstr>Povećanje tražnje i nova ravnoteža</vt:lpstr>
      <vt:lpstr>Elastičnost tražnje i ponude</vt:lpstr>
      <vt:lpstr>Elastičnost tražnje i ponude</vt:lpstr>
      <vt:lpstr>Lučna cenovna elastičnost tražnje</vt:lpstr>
      <vt:lpstr>Dohodovna elastičnost tražnje </vt:lpstr>
      <vt:lpstr>Lučna dohodovna elastičnost tražnje </vt:lpstr>
      <vt:lpstr>Ukrštena cenovna elastičnost tražnje</vt:lpstr>
      <vt:lpstr>Koeficijent ukrštene lučne cenovne elastičnosti tražnje</vt:lpstr>
      <vt:lpstr>Usaglašavanje ponude sa potrebama tržišta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SJM</dc:creator>
  <cp:lastModifiedBy>Ermina</cp:lastModifiedBy>
  <cp:revision>264</cp:revision>
  <dcterms:created xsi:type="dcterms:W3CDTF">2022-08-01T12:37:25Z</dcterms:created>
  <dcterms:modified xsi:type="dcterms:W3CDTF">2025-06-17T14:00:56Z</dcterms:modified>
</cp:coreProperties>
</file>