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314" r:id="rId4"/>
    <p:sldId id="312" r:id="rId5"/>
    <p:sldId id="319" r:id="rId6"/>
    <p:sldId id="261" r:id="rId7"/>
    <p:sldId id="320" r:id="rId8"/>
    <p:sldId id="323" r:id="rId9"/>
    <p:sldId id="324" r:id="rId10"/>
    <p:sldId id="325" r:id="rId11"/>
    <p:sldId id="326" r:id="rId12"/>
    <p:sldId id="327" r:id="rId13"/>
    <p:sldId id="315" r:id="rId14"/>
    <p:sldId id="316" r:id="rId15"/>
    <p:sldId id="262" r:id="rId16"/>
    <p:sldId id="263" r:id="rId17"/>
    <p:sldId id="328" r:id="rId18"/>
    <p:sldId id="321" r:id="rId19"/>
    <p:sldId id="265" r:id="rId20"/>
    <p:sldId id="266" r:id="rId21"/>
    <p:sldId id="267" r:id="rId22"/>
    <p:sldId id="329" r:id="rId23"/>
    <p:sldId id="268" r:id="rId24"/>
    <p:sldId id="269" r:id="rId25"/>
    <p:sldId id="322" r:id="rId26"/>
    <p:sldId id="318" r:id="rId27"/>
    <p:sldId id="270" r:id="rId28"/>
    <p:sldId id="271" r:id="rId29"/>
    <p:sldId id="2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6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4484-6C50-4AE7-A257-FBD269FB9F2B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111A-B013-49FF-A7CD-51F3B91F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8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4484-6C50-4AE7-A257-FBD269FB9F2B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111A-B013-49FF-A7CD-51F3B91F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0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DDA-8E38-4B18-A6F7-053AF0E1A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/>
              <a:t>Inženjerska</a:t>
            </a:r>
            <a:r>
              <a:rPr lang="en-US" sz="6000" dirty="0"/>
              <a:t> </a:t>
            </a:r>
            <a:r>
              <a:rPr lang="en-US" sz="6000" dirty="0" err="1"/>
              <a:t>ekonomija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C2343-090B-49A7-9FD3-6233923F3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Prof. dr Ivan Mihajlović</a:t>
            </a:r>
          </a:p>
          <a:p>
            <a:r>
              <a:rPr lang="sr-Latn-RS" dirty="0">
                <a:hlinkClick r:id="rId2"/>
              </a:rPr>
              <a:t>imihajlovic</a:t>
            </a:r>
            <a:r>
              <a:rPr lang="en-US" dirty="0">
                <a:hlinkClick r:id="rId2"/>
              </a:rPr>
              <a:t>@mas.bg.ac.rs</a:t>
            </a:r>
            <a:endParaRPr lang="en-US" dirty="0"/>
          </a:p>
          <a:p>
            <a:r>
              <a:rPr lang="en-US" dirty="0" err="1"/>
              <a:t>kabinet</a:t>
            </a:r>
            <a:r>
              <a:rPr lang="en-US" dirty="0"/>
              <a:t>:</a:t>
            </a:r>
            <a:r>
              <a:rPr lang="sr-Latn-RS" dirty="0"/>
              <a:t> 401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6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D5C1D-48D1-29B9-108A-62E7D0298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D093A-D8FC-5D04-F1A9-F31C8CDBF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Vrsta</a:t>
            </a:r>
            <a:r>
              <a:rPr lang="en-US" b="1" dirty="0"/>
              <a:t> </a:t>
            </a:r>
            <a:r>
              <a:rPr lang="en-US" b="1" dirty="0" err="1"/>
              <a:t>troškova</a:t>
            </a:r>
            <a:r>
              <a:rPr lang="en-US" b="1" dirty="0"/>
              <a:t> </a:t>
            </a:r>
            <a:r>
              <a:rPr lang="sr-Latn-RS" b="1" dirty="0"/>
              <a:t>projekata u oblasti informacionih tehnologija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32ED9-0732-4D93-E1F7-5F012DD50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b="1" dirty="0"/>
              <a:t>Investicioni troškovi</a:t>
            </a:r>
            <a:r>
              <a:rPr lang="sr-Latn-RS" dirty="0"/>
              <a:t>, koji sa aspekta uloge, mesta i značaja predstavljaju novo ulaganje, mogu se sa aspekta vremena javiti kao početni izdaci (u fazi investicionog perioda – pre realizacije projekta) i izdaci tokom perioda realizacije-eksploatacije projekta. </a:t>
            </a:r>
          </a:p>
          <a:p>
            <a:r>
              <a:rPr lang="sr-Latn-RS" dirty="0"/>
              <a:t>Na kraju realizacije projekta, preostaje deo početne investicije u obliku </a:t>
            </a:r>
            <a:r>
              <a:rPr lang="sr-Latn-RS" i="1" dirty="0"/>
              <a:t>opreme, građevinskih objekata, uređenog zemljišta, voznog parka, tehnologije i tehnološkog procesa </a:t>
            </a:r>
            <a:r>
              <a:rPr lang="sr-Latn-RS" dirty="0"/>
              <a:t>i taj deo investicionog troška se naziva </a:t>
            </a:r>
            <a:r>
              <a:rPr lang="sr-Latn-RS" i="1" u="sng" dirty="0"/>
              <a:t>ostatak vrednosti </a:t>
            </a:r>
            <a:r>
              <a:rPr lang="sr-Latn-RS" dirty="0"/>
              <a:t>ili </a:t>
            </a:r>
            <a:r>
              <a:rPr lang="sr-Latn-RS" i="1" u="sng" dirty="0"/>
              <a:t>otpisna vrednost</a:t>
            </a:r>
            <a:r>
              <a:rPr lang="sr-Latn-RS" dirty="0"/>
              <a:t>.</a:t>
            </a:r>
          </a:p>
          <a:p>
            <a:r>
              <a:rPr lang="sr-Latn-RS" dirty="0"/>
              <a:t>Sa aspekta vremena pojavljivanja investicionih troškova, uobičajena je pretpostavka da se kod novog projekta početno ulaganje dešava neposredno po donošenju odluke o realizaciji i da se taj trošak locira u početni vremenski period (investicioni period) koji se završava pre početka realizacije projekta. Kod manjih projekata, to je najčešće slučaj. Međutim, kod većih projekata, često je neophodno vršiti investicije i tokom životnog veka realizacije samog projekta – najčešće u okviru nekoliko vremenskih perioda.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7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A9993-6797-19D0-99AE-43E728FDF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4E0C-7D81-16D3-98BA-7AD7E157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Vrsta</a:t>
            </a:r>
            <a:r>
              <a:rPr lang="en-US" b="1" dirty="0"/>
              <a:t> </a:t>
            </a:r>
            <a:r>
              <a:rPr lang="en-US" b="1" dirty="0" err="1"/>
              <a:t>troškova</a:t>
            </a:r>
            <a:r>
              <a:rPr lang="en-US" b="1" dirty="0"/>
              <a:t> </a:t>
            </a:r>
            <a:r>
              <a:rPr lang="sr-Latn-RS" b="1" dirty="0"/>
              <a:t>projekata u oblasti informacionih tehnologija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FFBC7-73AE-B8B4-D98C-B24EFF1B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Sledeća stavka u bilansu resursa projekta su </a:t>
            </a:r>
            <a:r>
              <a:rPr lang="sr-Latn-RS" sz="2000" b="1" dirty="0"/>
              <a:t>Operativni troškovi ili troškovi poslovanja</a:t>
            </a:r>
            <a:r>
              <a:rPr lang="sr-Latn-RS" sz="2000" dirty="0"/>
              <a:t>. Sa aspekta vremena, funkcije (uloge) i mesta pojavljivanja, karakteristika ovih troškova je da nastaju u trenutku kada projekat počinje svoju realizaciju – odnosno kada počne sa proizvodnjom određenog proizvoda i/ili usluge i traju tokom čitavog životnog veka projekta. Njihova visina zavisi od obima aktivnosti na projektu, odnosno od nivoa korišćenja kapaciteta raspoloživih  resursa. Operativni troškovi se sastoje od dve kategorije:</a:t>
            </a:r>
          </a:p>
          <a:p>
            <a:pPr lvl="1"/>
            <a:r>
              <a:rPr lang="sr-Latn-RS" sz="2000" dirty="0"/>
              <a:t>A) </a:t>
            </a:r>
            <a:r>
              <a:rPr lang="sr-Latn-RS" sz="2000" b="1" dirty="0"/>
              <a:t>fiksnih troškova </a:t>
            </a:r>
            <a:r>
              <a:rPr lang="sr-Latn-RS" sz="2000" dirty="0"/>
              <a:t>koji su konstantni bez obzira na obim proizvodnje roba i/ili usluga i</a:t>
            </a:r>
          </a:p>
          <a:p>
            <a:pPr lvl="1"/>
            <a:r>
              <a:rPr lang="sr-Latn-RS" sz="2000" dirty="0"/>
              <a:t>B) </a:t>
            </a:r>
            <a:r>
              <a:rPr lang="sr-Latn-RS" sz="2000" b="1" dirty="0"/>
              <a:t>promenjivih (varijabilnih) troškova </a:t>
            </a:r>
            <a:r>
              <a:rPr lang="sr-Latn-RS" sz="2000" dirty="0"/>
              <a:t>koji se menjaju sa obimom proizvodnje.</a:t>
            </a:r>
          </a:p>
          <a:p>
            <a:r>
              <a:rPr lang="sr-Latn-RS" sz="2000" dirty="0"/>
              <a:t>Tipične stavke koje se mogu pojaviti u kategoriji operativnih troškova mogu biti: </a:t>
            </a:r>
            <a:r>
              <a:rPr lang="sr-Latn-RS" sz="2000" i="1" dirty="0"/>
              <a:t>troškovi radne snage </a:t>
            </a:r>
            <a:r>
              <a:rPr lang="sr-Latn-RS" sz="2000" dirty="0"/>
              <a:t>(koji mogu biti i fiksni i varijabilni); </a:t>
            </a:r>
            <a:r>
              <a:rPr lang="sr-Latn-RS" sz="2000" i="1" dirty="0"/>
              <a:t>troškovi repromaterijala – sirovina i energije</a:t>
            </a:r>
            <a:r>
              <a:rPr lang="sr-Latn-RS" sz="2000" dirty="0"/>
              <a:t> (koji su uglavnom varijabilni); </a:t>
            </a:r>
            <a:r>
              <a:rPr lang="sr-Latn-RS" sz="2000" i="1" dirty="0"/>
              <a:t>troškovi komponenti i/ili poluproizvoda</a:t>
            </a:r>
            <a:r>
              <a:rPr lang="sr-Latn-RS" sz="2000" dirty="0"/>
              <a:t> (koji su uglavnom varijabilni); </a:t>
            </a:r>
            <a:r>
              <a:rPr lang="sr-Latn-RS" sz="2000" i="1" dirty="0"/>
              <a:t>troškovi rezervnih delova, održavanja i alata</a:t>
            </a:r>
            <a:r>
              <a:rPr lang="sr-Latn-RS" sz="2000" dirty="0"/>
              <a:t> (koji mogu biti fiksni i promenjivi); </a:t>
            </a:r>
            <a:r>
              <a:rPr lang="sr-Latn-RS" sz="2000" i="1" dirty="0"/>
              <a:t>tekući režijski troškovi </a:t>
            </a:r>
            <a:r>
              <a:rPr lang="sr-Latn-RS" sz="2000" dirty="0"/>
              <a:t>(koji su najčešće fiksni) i </a:t>
            </a:r>
            <a:r>
              <a:rPr lang="sr-Latn-RS" sz="2000" i="1" dirty="0"/>
              <a:t>troškovi menadžmenta </a:t>
            </a:r>
            <a:r>
              <a:rPr lang="sr-Latn-RS" sz="2000" dirty="0"/>
              <a:t>(koji mogu biti fiksni i promenjivi).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2240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F16AE-8F69-D8AC-84C0-EDA278FB3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F6B8-245A-B7A7-12B1-EFA0F22E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Vrsta</a:t>
            </a:r>
            <a:r>
              <a:rPr lang="en-US" b="1" dirty="0"/>
              <a:t> </a:t>
            </a:r>
            <a:r>
              <a:rPr lang="en-US" b="1" dirty="0" err="1"/>
              <a:t>troškova</a:t>
            </a:r>
            <a:r>
              <a:rPr lang="en-US" b="1" dirty="0"/>
              <a:t> </a:t>
            </a:r>
            <a:r>
              <a:rPr lang="sr-Latn-RS" b="1" dirty="0"/>
              <a:t>projekata u oblasti informacionih tehnologija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5183A-84F9-5F45-23A4-322D6F907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Sledeći element troškova su </a:t>
            </a:r>
            <a:r>
              <a:rPr lang="sr-Latn-RS" sz="2000" b="1" dirty="0"/>
              <a:t>Obrtna sredstva/Obrtni kapital</a:t>
            </a:r>
            <a:r>
              <a:rPr lang="sr-Latn-RS" sz="2000" dirty="0"/>
              <a:t>.  Obrtna sredstva se u finansijskoj analizi poslovanja javljaju kao neto tekuća sredstva – odnosno kao razlika između tekućih sredstava i tekućih obaveza i sastoje se od:</a:t>
            </a:r>
          </a:p>
          <a:p>
            <a:pPr lvl="1"/>
            <a:r>
              <a:rPr lang="sr-Latn-RS" sz="2000" dirty="0"/>
              <a:t> </a:t>
            </a:r>
            <a:r>
              <a:rPr lang="sr-Latn-RS" sz="2000" i="1" dirty="0"/>
              <a:t>zaliha sirovina, materijala i rezervnih delova (na početku obračunskog perioda); vrednosti nedovršene proizvodnje i zaliha gotovih proizvoda (na kraju godine) </a:t>
            </a:r>
          </a:p>
          <a:p>
            <a:pPr lvl="1"/>
            <a:r>
              <a:rPr lang="sr-Latn-RS" sz="2000" i="1" dirty="0"/>
              <a:t>razlika po osnovu potraživanja od kupaca i obaveza prema dobavljačima, </a:t>
            </a:r>
          </a:p>
          <a:p>
            <a:pPr lvl="1"/>
            <a:r>
              <a:rPr lang="sr-Latn-RS" sz="2000" i="1" dirty="0"/>
              <a:t>neto stanja gotovine u blagajni</a:t>
            </a:r>
            <a:r>
              <a:rPr lang="sr-Latn-RS" sz="2000" dirty="0"/>
              <a:t>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64D70-726A-CD44-BB6E-40C94FF27422}"/>
              </a:ext>
            </a:extLst>
          </p:cNvPr>
          <p:cNvSpPr/>
          <p:nvPr/>
        </p:nvSpPr>
        <p:spPr>
          <a:xfrm>
            <a:off x="690465" y="4634553"/>
            <a:ext cx="10590245" cy="12464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lvl="1" algn="just"/>
            <a:r>
              <a:rPr lang="sr-Latn-RS" sz="2500" dirty="0"/>
              <a:t>U bilansu resursa projekta, obrtna sredstva se pojavljuju kao </a:t>
            </a:r>
            <a:r>
              <a:rPr lang="sr-Latn-RS" sz="2500" i="1" dirty="0"/>
              <a:t>fizički obim zaliha materijala, gotovih proizvoda i nedovršene proizvodnje izražen preko njihove vrednosti u novcu</a:t>
            </a:r>
            <a:r>
              <a:rPr lang="sr-Latn-RS" sz="2500" dirty="0"/>
              <a:t>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14989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DCA8D-586B-040B-E6DF-99F57085E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57DF-1301-DE53-287B-220351E9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Prema karakteru zavisnosti od obima proizvodnje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0C472-53C5-C372-43AC-2967CD2DB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 b="1"/>
            </a:pPr>
            <a:r>
              <a:rPr lang="en-US" dirty="0"/>
              <a:t>UKUPNI TROŠKOVI (TC)</a:t>
            </a:r>
          </a:p>
          <a:p>
            <a:pPr lvl="1"/>
            <a:r>
              <a:rPr lang="en-US" dirty="0" err="1"/>
              <a:t>promenjivi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funkciji</a:t>
            </a:r>
            <a:r>
              <a:rPr lang="en-US" dirty="0"/>
              <a:t> </a:t>
            </a:r>
            <a:r>
              <a:rPr lang="en-US" dirty="0" err="1"/>
              <a:t>obima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endParaRPr lang="sr-Latn-RS" dirty="0"/>
          </a:p>
          <a:p>
            <a:pPr lvl="1"/>
            <a:endParaRPr lang="en-US" dirty="0"/>
          </a:p>
          <a:p>
            <a:pPr>
              <a:defRPr b="1"/>
            </a:pPr>
            <a:r>
              <a:rPr lang="en-US" dirty="0"/>
              <a:t>FIKSNI TROŠKOVI (FC)</a:t>
            </a:r>
          </a:p>
          <a:p>
            <a:pPr lvl="1"/>
            <a:r>
              <a:rPr lang="en-US" dirty="0"/>
              <a:t>ne </a:t>
            </a:r>
            <a:r>
              <a:rPr lang="en-US" dirty="0" err="1"/>
              <a:t>menjaju</a:t>
            </a:r>
            <a:r>
              <a:rPr lang="en-US" dirty="0"/>
              <a:t> se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promenom</a:t>
            </a:r>
            <a:r>
              <a:rPr lang="en-US" dirty="0"/>
              <a:t> </a:t>
            </a:r>
            <a:r>
              <a:rPr lang="en-US" dirty="0" err="1"/>
              <a:t>obima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endParaRPr lang="sr-Latn-RS" dirty="0"/>
          </a:p>
          <a:p>
            <a:pPr lvl="1"/>
            <a:endParaRPr lang="en-US" dirty="0"/>
          </a:p>
          <a:p>
            <a:pPr>
              <a:defRPr b="1"/>
            </a:pPr>
            <a:r>
              <a:rPr lang="en-US" dirty="0"/>
              <a:t>VARIJABILNI TROŠKOVI (VC)</a:t>
            </a:r>
          </a:p>
          <a:p>
            <a:pPr lvl="1"/>
            <a:r>
              <a:rPr lang="en-US" dirty="0" err="1"/>
              <a:t>menjaju</a:t>
            </a:r>
            <a:r>
              <a:rPr lang="en-US" dirty="0"/>
              <a:t> se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promenom</a:t>
            </a:r>
            <a:r>
              <a:rPr lang="en-US" dirty="0"/>
              <a:t> </a:t>
            </a:r>
            <a:r>
              <a:rPr lang="en-US" dirty="0" err="1"/>
              <a:t>obima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endParaRPr lang="en-US" dirty="0"/>
          </a:p>
          <a:p>
            <a:pPr lvl="1"/>
            <a:endParaRPr lang="en-US" dirty="0"/>
          </a:p>
          <a:p>
            <a:pPr marL="457200" lvl="1" indent="0" algn="ctr">
              <a:buNone/>
              <a:defRPr sz="3500" b="1"/>
            </a:pPr>
            <a:r>
              <a:rPr lang="en-US" dirty="0"/>
              <a:t>TC = FC + VC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44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22811-1FEE-1946-24FF-D47389AE4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C815D-5AFD-4BBE-A2BD-7652E669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Prosečni troškovi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D07AF-59B3-483F-79B3-E3CE7B328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b="1"/>
            </a:pPr>
            <a:r>
              <a:rPr lang="en-US" dirty="0"/>
              <a:t>UKUPNI PROSEČNI TROŠKOVI</a:t>
            </a:r>
          </a:p>
          <a:p>
            <a:pPr lvl="1"/>
            <a:r>
              <a:rPr lang="en-US" dirty="0"/>
              <a:t>ATC = TC/Q</a:t>
            </a:r>
            <a:endParaRPr lang="sr-Latn-RS" dirty="0"/>
          </a:p>
          <a:p>
            <a:pPr lvl="1"/>
            <a:endParaRPr lang="en-US" dirty="0"/>
          </a:p>
          <a:p>
            <a:pPr>
              <a:defRPr b="1"/>
            </a:pPr>
            <a:r>
              <a:rPr lang="en-US" dirty="0"/>
              <a:t>PROSEČNI FIKSNI TROŠKOVI</a:t>
            </a:r>
          </a:p>
          <a:p>
            <a:pPr lvl="1"/>
            <a:r>
              <a:rPr lang="en-US" dirty="0"/>
              <a:t>AFC = FC/Q</a:t>
            </a:r>
            <a:endParaRPr lang="sr-Latn-RS" dirty="0"/>
          </a:p>
          <a:p>
            <a:pPr lvl="1"/>
            <a:endParaRPr lang="en-US" dirty="0"/>
          </a:p>
          <a:p>
            <a:pPr>
              <a:defRPr b="1"/>
            </a:pPr>
            <a:r>
              <a:rPr lang="en-US" dirty="0"/>
              <a:t>PROSEČNI VARIJABILNI TROŠKOVI</a:t>
            </a:r>
          </a:p>
          <a:p>
            <a:pPr lvl="1"/>
            <a:r>
              <a:rPr lang="en-US" dirty="0"/>
              <a:t>AVC = VC/Q</a:t>
            </a:r>
            <a:endParaRPr lang="sr-Latn-R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99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4400" b="1" i="0" u="none" strike="noStrike" dirty="0">
                <a:ea typeface="Calibri"/>
                <a:cs typeface="Calibri"/>
                <a:sym typeface="Calibri"/>
              </a:rPr>
              <a:t>Prosečni fiksni troškovi</a:t>
            </a:r>
            <a:endParaRPr lang="en-US" b="1" dirty="0"/>
          </a:p>
        </p:txBody>
      </p:sp>
      <p:pic>
        <p:nvPicPr>
          <p:cNvPr id="3" name="Picture1">
            <a:extLst>
              <a:ext uri="{FF2B5EF4-FFF2-40B4-BE49-F238E27FC236}">
                <a16:creationId xmlns:a16="http://schemas.microsoft.com/office/drawing/2014/main" id="{D5ACC31A-D89A-D527-99B1-F08AA8C6CF24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hqwCY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Q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OUDAADYCQAAURwAAFAjAAAQAAAAJgAAAAgAAAD//////////w=="/>
              </a:ext>
            </a:extLst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217675" y="2141376"/>
            <a:ext cx="3970020" cy="414020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8F43FB-B0F9-C08A-7CFB-EF22F888E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893448"/>
              </p:ext>
            </p:extLst>
          </p:nvPr>
        </p:nvGraphicFramePr>
        <p:xfrm>
          <a:off x="7463920" y="2270916"/>
          <a:ext cx="3584575" cy="14249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94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35"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Q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FC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AFC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  <a:ext uri="smNativeData">
                    <pr:rowheight xmlns:p14="http://schemas.microsoft.com/office/powerpoint/2010/main" xmlns="" xmlns:pr="smNativeData" dt="1644342406" type="min" val="356235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0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2000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-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  <a:ext uri="smNativeData">
                    <pr:rowheight xmlns:p14="http://schemas.microsoft.com/office/powerpoint/2010/main" xmlns="" xmlns:pr="smNativeData" dt="1644342406" type="min" val="356235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20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2000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100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  <a:ext uri="smNativeData">
                    <pr:rowheight xmlns:p14="http://schemas.microsoft.com/office/powerpoint/2010/main" xmlns="" xmlns:pr="smNativeData" dt="1644342406" type="min" val="356235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50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rPr dirty="0"/>
                        <a:t>2000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rPr dirty="0"/>
                        <a:t>40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  <a:ext uri="smNativeData">
                    <pr:rowheight xmlns:p14="http://schemas.microsoft.com/office/powerpoint/2010/main" xmlns="" xmlns:pr="smNativeData" dt="1644342406" type="min" val="356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19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4400" b="1" i="0" u="none" strike="noStrike" dirty="0">
                <a:ea typeface="Calibri"/>
                <a:cs typeface="Calibri"/>
                <a:sym typeface="Calibri"/>
              </a:rPr>
              <a:t>Prosečni varijabilni troškovi</a:t>
            </a:r>
            <a:endParaRPr lang="en-US" b="1" dirty="0"/>
          </a:p>
        </p:txBody>
      </p:sp>
      <p:pic>
        <p:nvPicPr>
          <p:cNvPr id="3" name="Picture1">
            <a:extLst>
              <a:ext uri="{FF2B5EF4-FFF2-40B4-BE49-F238E27FC236}">
                <a16:creationId xmlns:a16="http://schemas.microsoft.com/office/drawing/2014/main" id="{9F185864-5C50-E864-EA7F-13551D246B40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hqwCY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MBQTQ0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QAAAAAAAAAAAAAA////AAAAAAAAAAAAAAAAAAAAAAAAAAAAAAAAAAAAAABkAAAAZAAAAAAAAAAjAAAABAAAAGQAAAAXAAAAFAAAAAAAAAAAAAAA/38AAP9/AAAAAAAACQAAAAQAAADR4P/R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zM5kGf39/AICAgAPMzMwAwMD/AH9/fwAAAAAAAAAAAAAAAAD///8AAAAAACEAAAAYAAAAFAAAANACAACyCQAA/SEAAH4pAAAQAAAAJgAAAAgAAAD//////////w=="/>
              </a:ext>
            </a:extLst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180114" y="1594732"/>
            <a:ext cx="5067935" cy="5168900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headEnd type="none"/>
            <a:tailEnd type="none"/>
          </a:ln>
          <a:effectLst/>
        </p:spPr>
      </p:pic>
    </p:spTree>
    <p:extLst>
      <p:ext uri="{BB962C8B-B14F-4D97-AF65-F5344CB8AC3E}">
        <p14:creationId xmlns:p14="http://schemas.microsoft.com/office/powerpoint/2010/main" val="407654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CFBA0-1A8B-437E-78AF-FC7A56F05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Marginalni troškovi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4ADDE-24B8-D3D1-2B92-C3C0C0AC0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 b="1"/>
            </a:pPr>
            <a:r>
              <a:rPr lang="en-US" dirty="0">
                <a:ea typeface="SimSun"/>
                <a:cs typeface="Times New Roman"/>
              </a:rPr>
              <a:t>MARGINALNI TROŠKOVI</a:t>
            </a:r>
          </a:p>
          <a:p>
            <a:pPr marL="457200" lvl="1" indent="0" algn="ctr">
              <a:buNone/>
            </a:pPr>
            <a:endParaRPr lang="sr-Latn-RS" dirty="0">
              <a:ea typeface="SimSun"/>
              <a:cs typeface="Times New Roman"/>
            </a:endParaRPr>
          </a:p>
          <a:p>
            <a:pPr marL="457200" lvl="1" indent="0" algn="ctr">
              <a:buNone/>
            </a:pPr>
            <a:r>
              <a:rPr lang="en-US" dirty="0">
                <a:ea typeface="SimSun"/>
                <a:cs typeface="Times New Roman"/>
              </a:rPr>
              <a:t>MC = </a:t>
            </a:r>
            <a:r>
              <a:rPr lang="en-US" dirty="0">
                <a:latin typeface="Symbol"/>
                <a:ea typeface="Symbol" pitchFamily="1" charset="2"/>
                <a:cs typeface="Symbol" pitchFamily="1" charset="2"/>
                <a:sym typeface="Symbol"/>
              </a:rPr>
              <a:t>D</a:t>
            </a:r>
            <a:r>
              <a:rPr lang="en-US" dirty="0">
                <a:ea typeface="SimSun"/>
                <a:cs typeface="Times New Roman"/>
              </a:rPr>
              <a:t>TC/</a:t>
            </a:r>
            <a:r>
              <a:rPr lang="en-US" dirty="0">
                <a:latin typeface="Symbol"/>
                <a:ea typeface="Symbol" pitchFamily="1" charset="2"/>
                <a:cs typeface="Symbol" pitchFamily="1" charset="2"/>
                <a:sym typeface="Symbol"/>
              </a:rPr>
              <a:t>D</a:t>
            </a:r>
            <a:r>
              <a:rPr lang="en-US" dirty="0">
                <a:ea typeface="SimSun"/>
                <a:cs typeface="Times New Roman"/>
              </a:rPr>
              <a:t>Q</a:t>
            </a:r>
          </a:p>
          <a:p>
            <a:pPr algn="ctr">
              <a:defRPr b="1"/>
            </a:pPr>
            <a:endParaRPr lang="sr-Latn-RS" dirty="0">
              <a:ea typeface="SimSun"/>
              <a:cs typeface="Times New Roman"/>
            </a:endParaRPr>
          </a:p>
          <a:p>
            <a:pPr algn="ctr">
              <a:defRPr b="1"/>
            </a:pPr>
            <a:endParaRPr lang="sr-Latn-RS" dirty="0">
              <a:ea typeface="SimSun"/>
              <a:cs typeface="Times New Roman"/>
            </a:endParaRPr>
          </a:p>
          <a:p>
            <a:pPr algn="ctr">
              <a:defRPr b="1"/>
            </a:pPr>
            <a:r>
              <a:rPr lang="en-US" dirty="0">
                <a:ea typeface="SimSun"/>
                <a:cs typeface="Times New Roman"/>
              </a:rPr>
              <a:t>MARGINALNI TROŠKOVI</a:t>
            </a:r>
          </a:p>
          <a:p>
            <a:pPr marL="457200" lvl="1" indent="0" algn="ctr">
              <a:buNone/>
            </a:pPr>
            <a:endParaRPr lang="sr-Latn-RS" dirty="0">
              <a:ea typeface="SimSun"/>
              <a:cs typeface="Times New Roman"/>
            </a:endParaRPr>
          </a:p>
          <a:p>
            <a:pPr marL="457200" lvl="1" indent="0" algn="ctr">
              <a:buNone/>
            </a:pPr>
            <a:r>
              <a:rPr lang="en-US" dirty="0">
                <a:ea typeface="SimSun"/>
                <a:cs typeface="Times New Roman"/>
              </a:rPr>
              <a:t>MC = </a:t>
            </a:r>
            <a:r>
              <a:rPr lang="en-US" dirty="0">
                <a:latin typeface="Symbol"/>
                <a:ea typeface="SimSun"/>
                <a:cs typeface="Times New Roman"/>
                <a:sym typeface="Symbol"/>
              </a:rPr>
              <a:t>DT</a:t>
            </a:r>
            <a:r>
              <a:rPr lang="en-US" dirty="0">
                <a:ea typeface="SimSun"/>
                <a:cs typeface="Times New Roman"/>
              </a:rPr>
              <a:t>VC/</a:t>
            </a:r>
            <a:r>
              <a:rPr lang="en-US" dirty="0">
                <a:latin typeface="Symbol"/>
                <a:ea typeface="Symbol" pitchFamily="1" charset="2"/>
                <a:cs typeface="Symbol" pitchFamily="1" charset="2"/>
                <a:sym typeface="Symbol"/>
              </a:rPr>
              <a:t>D</a:t>
            </a:r>
            <a:r>
              <a:rPr lang="en-US" dirty="0">
                <a:ea typeface="SimSun"/>
                <a:cs typeface="Times New Roman"/>
              </a:rPr>
              <a:t>Q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52B0C0-3913-F2C0-4A67-70B261FDD6C4}"/>
              </a:ext>
            </a:extLst>
          </p:cNvPr>
          <p:cNvSpPr/>
          <p:nvPr/>
        </p:nvSpPr>
        <p:spPr>
          <a:xfrm>
            <a:off x="5271796" y="2621902"/>
            <a:ext cx="2183363" cy="5505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F0434F-433B-6AD8-A18A-A7D77C6A3450}"/>
              </a:ext>
            </a:extLst>
          </p:cNvPr>
          <p:cNvSpPr/>
          <p:nvPr/>
        </p:nvSpPr>
        <p:spPr>
          <a:xfrm>
            <a:off x="5271795" y="4957665"/>
            <a:ext cx="2183363" cy="5505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74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6D29E-49DB-8CB3-908D-30596E0FF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4C76-C4EE-2DCB-437F-ACC6759F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4400" b="1" i="0" u="none" strike="noStrike" dirty="0">
                <a:ea typeface="Calibri"/>
                <a:cs typeface="Calibri"/>
                <a:sym typeface="Calibri"/>
              </a:rPr>
              <a:t>Marginalni troškovi</a:t>
            </a:r>
            <a:endParaRPr lang="en-US" b="1" dirty="0"/>
          </a:p>
        </p:txBody>
      </p:sp>
      <p:sp>
        <p:nvSpPr>
          <p:cNvPr id="3" name="SlideText1">
            <a:extLst>
              <a:ext uri="{FF2B5EF4-FFF2-40B4-BE49-F238E27FC236}">
                <a16:creationId xmlns:a16="http://schemas.microsoft.com/office/drawing/2014/main" id="{692BBB80-7D01-C1B0-78D2-760D85936BD8}"/>
              </a:ext>
            </a:extLst>
          </p:cNvPr>
          <p:cNvSpPr txBox="1">
            <a:spLocks noChangeArrowheads="1"/>
            <a:extLst>
              <a:ext uri="smNativeData">
                <pr:smNativeData xmlns="" xmlns:p14="http://schemas.microsoft.com/office/powerpoint/2010/main" xmlns:pr="smNativeData" val="SMDATA_16_hqwC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gJAABwNQAAsCUAABAAAAAmAAAACAAAAAAAAAAAAAAA"/>
              </a:ext>
            </a:extLst>
          </p:cNvSpPr>
          <p:nvPr/>
        </p:nvSpPr>
        <p:spPr>
          <a:xfrm>
            <a:off x="2248677" y="1798644"/>
            <a:ext cx="8229600" cy="452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MC = </a:t>
            </a:r>
            <a:r>
              <a:rPr lang="en-US" dirty="0">
                <a:latin typeface="Symbol" pitchFamily="1" charset="2"/>
                <a:ea typeface="Symbol" pitchFamily="1" charset="2"/>
                <a:cs typeface="Symbol" pitchFamily="1" charset="2"/>
              </a:rPr>
              <a:t>D</a:t>
            </a:r>
            <a:r>
              <a:rPr lang="en-US" dirty="0"/>
              <a:t>TC/</a:t>
            </a:r>
            <a:r>
              <a:rPr lang="en-US" dirty="0">
                <a:latin typeface="Symbol" pitchFamily="1" charset="2"/>
                <a:ea typeface="Symbol" pitchFamily="1" charset="2"/>
                <a:cs typeface="Symbol" pitchFamily="1" charset="2"/>
              </a:rPr>
              <a:t>D</a:t>
            </a:r>
            <a:r>
              <a:rPr lang="en-US" dirty="0"/>
              <a:t>Q</a:t>
            </a:r>
          </a:p>
        </p:txBody>
      </p:sp>
      <p:pic>
        <p:nvPicPr>
          <p:cNvPr id="4" name="Picture1">
            <a:extLst>
              <a:ext uri="{FF2B5EF4-FFF2-40B4-BE49-F238E27FC236}">
                <a16:creationId xmlns:a16="http://schemas.microsoft.com/office/drawing/2014/main" id="{E0605998-33C0-497F-8776-9B04453D34A1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hqwCY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QAAAAAAAAAAAAAA////AAAAAAAAAAAAAAAAAAAAAAAAAAAAAAAAAAAAAABkAAAAZAAAAAAAAAAjAAAABAAAAGQAAAAXAAAAFAAAAAAAAAAAAAAA/38AAP9/AAAAAAAACQAAAAQAAADg/9Hg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GoEAACvDQAAKRkAAD8kAAAQAAAAJgAAAAgAAAD//////////w=="/>
              </a:ext>
            </a:extLst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143509" y="2825115"/>
            <a:ext cx="3372485" cy="36677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1">
            <a:extLst>
              <a:ext uri="{FF2B5EF4-FFF2-40B4-BE49-F238E27FC236}">
                <a16:creationId xmlns:a16="http://schemas.microsoft.com/office/drawing/2014/main" id="{2B7089F1-698E-90DA-111F-7C3303D79CA1}"/>
              </a:ext>
            </a:extLst>
          </p:cNvPr>
          <p:cNvSpPr txBox="1">
            <a:extLst>
              <a:ext uri="smNativeData">
                <pr:smNativeData xmlns="" xmlns:p14="http://schemas.microsoft.com/office/powerpoint/2010/main" xmlns:pr="smNativeData" val="SMDATA_16_hqwCYh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Tx8AAFEMAAAWNAAAihIAABAAAAAmAAAACAAAAP//////////"/>
              </a:ext>
            </a:extLst>
          </p:cNvSpPr>
          <p:nvPr/>
        </p:nvSpPr>
        <p:spPr>
          <a:xfrm>
            <a:off x="7515484" y="2602865"/>
            <a:ext cx="3377565" cy="1011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>
                <a:solidFill>
                  <a:srgbClr val="000000"/>
                </a:solidFill>
                <a:latin typeface="Arial-BoldMT" charset="0"/>
                <a:ea typeface="Arial-BoldMT" charset="0"/>
                <a:cs typeface="Arial-BoldMT" charset="0"/>
              </a:defRPr>
            </a:pPr>
            <a:r>
              <a:rPr sz="1000" b="0" dirty="0">
                <a:latin typeface="Calibri" pitchFamily="2" charset="0"/>
                <a:ea typeface="Arial-BoldMT" charset="0"/>
                <a:cs typeface="Arial-BoldMT" charset="0"/>
              </a:rPr>
              <a:t> </a:t>
            </a:r>
            <a:r>
              <a:rPr dirty="0" err="1"/>
              <a:t>Granični</a:t>
            </a:r>
            <a:r>
              <a:rPr dirty="0"/>
              <a:t> (</a:t>
            </a:r>
            <a:r>
              <a:rPr dirty="0" err="1"/>
              <a:t>marginalni</a:t>
            </a:r>
            <a:r>
              <a:rPr dirty="0"/>
              <a:t>) </a:t>
            </a:r>
            <a:r>
              <a:rPr dirty="0" err="1"/>
              <a:t>trošovi</a:t>
            </a:r>
            <a:endParaRPr dirty="0"/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>
                <a:solidFill>
                  <a:srgbClr val="000000"/>
                </a:solidFill>
                <a:latin typeface="Arial-BoldMT" charset="0"/>
                <a:ea typeface="Arial-BoldMT" charset="0"/>
                <a:cs typeface="Arial-BoldMT" charset="0"/>
              </a:defRPr>
            </a:pP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bilo</a:t>
            </a:r>
            <a:r>
              <a:rPr dirty="0"/>
              <a:t> </a:t>
            </a:r>
            <a:r>
              <a:rPr dirty="0" err="1"/>
              <a:t>kom</a:t>
            </a:r>
            <a:r>
              <a:rPr dirty="0"/>
              <a:t> </a:t>
            </a:r>
            <a:r>
              <a:rPr dirty="0" err="1"/>
              <a:t>nivou</a:t>
            </a:r>
            <a:r>
              <a:rPr dirty="0"/>
              <a:t> </a:t>
            </a:r>
            <a:r>
              <a:rPr dirty="0" err="1"/>
              <a:t>proizvodnje</a:t>
            </a:r>
            <a:r>
              <a:rPr dirty="0"/>
              <a:t> </a:t>
            </a:r>
            <a:r>
              <a:rPr dirty="0" err="1"/>
              <a:t>predstavljaju</a:t>
            </a:r>
            <a:r>
              <a:rPr dirty="0"/>
              <a:t> </a:t>
            </a:r>
            <a:r>
              <a:rPr dirty="0" err="1"/>
              <a:t>troškove</a:t>
            </a:r>
            <a:r>
              <a:rPr dirty="0"/>
              <a:t> </a:t>
            </a:r>
            <a:r>
              <a:rPr dirty="0" err="1"/>
              <a:t>dodatne</a:t>
            </a:r>
            <a:r>
              <a:rPr dirty="0"/>
              <a:t> </a:t>
            </a:r>
            <a:r>
              <a:rPr dirty="0" err="1"/>
              <a:t>jedinice</a:t>
            </a:r>
            <a:r>
              <a:rPr dirty="0"/>
              <a:t> </a:t>
            </a:r>
            <a:r>
              <a:rPr dirty="0" err="1"/>
              <a:t>proizvoda</a:t>
            </a:r>
            <a:r>
              <a:rPr dirty="0"/>
              <a:t>.</a:t>
            </a:r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>
                <a:solidFill>
                  <a:srgbClr val="000000"/>
                </a:solidFill>
                <a:latin typeface="Arial-BoldMT" charset="0"/>
                <a:ea typeface="Arial-BoldMT" charset="0"/>
                <a:cs typeface="Arial-BoldMT" charset="0"/>
              </a:defRPr>
            </a:pPr>
            <a:endParaRPr dirty="0"/>
          </a:p>
          <a:p>
            <a:pPr marL="0" marR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>
                <a:solidFill>
                  <a:srgbClr val="000000"/>
                </a:solidFill>
                <a:latin typeface="Arial-BoldMT" charset="0"/>
                <a:ea typeface="Arial-BoldMT" charset="0"/>
                <a:cs typeface="Arial-BoldMT" charset="0"/>
              </a:defRPr>
            </a:pPr>
            <a:r>
              <a:rPr dirty="0" err="1"/>
              <a:t>Granišni</a:t>
            </a:r>
            <a:r>
              <a:rPr dirty="0"/>
              <a:t> </a:t>
            </a:r>
            <a:r>
              <a:rPr dirty="0" err="1"/>
              <a:t>trošak</a:t>
            </a:r>
            <a:r>
              <a:rPr dirty="0"/>
              <a:t> </a:t>
            </a:r>
            <a:r>
              <a:rPr dirty="0" err="1"/>
              <a:t>predstavlja</a:t>
            </a:r>
            <a:r>
              <a:rPr dirty="0"/>
              <a:t> </a:t>
            </a:r>
            <a:r>
              <a:rPr dirty="0" err="1"/>
              <a:t>rast</a:t>
            </a:r>
            <a:r>
              <a:rPr dirty="0"/>
              <a:t> </a:t>
            </a:r>
            <a:r>
              <a:rPr dirty="0" err="1"/>
              <a:t>ukupnih</a:t>
            </a:r>
            <a:r>
              <a:rPr dirty="0"/>
              <a:t> </a:t>
            </a:r>
            <a:r>
              <a:rPr dirty="0" err="1"/>
              <a:t>troškova</a:t>
            </a:r>
            <a:r>
              <a:rPr dirty="0"/>
              <a:t> u </a:t>
            </a:r>
            <a:r>
              <a:rPr dirty="0" err="1"/>
              <a:t>slučaju</a:t>
            </a:r>
            <a:r>
              <a:rPr dirty="0"/>
              <a:t> </a:t>
            </a:r>
            <a:r>
              <a:rPr dirty="0" err="1"/>
              <a:t>kada</a:t>
            </a:r>
            <a:r>
              <a:rPr dirty="0"/>
              <a:t> </a:t>
            </a:r>
            <a:r>
              <a:rPr dirty="0" err="1"/>
              <a:t>autput</a:t>
            </a:r>
            <a:r>
              <a:rPr dirty="0"/>
              <a:t> </a:t>
            </a:r>
            <a:r>
              <a:rPr dirty="0" err="1"/>
              <a:t>raste</a:t>
            </a:r>
            <a:r>
              <a:rPr dirty="0"/>
              <a:t> za </a:t>
            </a:r>
            <a:r>
              <a:rPr dirty="0" err="1"/>
              <a:t>jedinicu</a:t>
            </a:r>
            <a:r>
              <a:rPr dirty="0"/>
              <a:t> </a:t>
            </a:r>
            <a:r>
              <a:rPr dirty="0" err="1"/>
              <a:t>proizvoda</a:t>
            </a:r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62E4EB-AE18-706C-6614-7215BA720C7E}"/>
              </a:ext>
            </a:extLst>
          </p:cNvPr>
          <p:cNvSpPr/>
          <p:nvPr/>
        </p:nvSpPr>
        <p:spPr>
          <a:xfrm>
            <a:off x="2248677" y="1761374"/>
            <a:ext cx="2183363" cy="5505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33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Ukupni troškovi proizvodnje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F9C2E9-3883-7F90-D352-98B97731B824}"/>
              </a:ext>
            </a:extLst>
          </p:cNvPr>
          <p:cNvSpPr txBox="1">
            <a:spLocks noChangeArrowheads="1"/>
            <a:extLst>
              <a:ext uri="smNativeData">
                <pr:smNativeData xmlns="" xmlns:p14="http://schemas.microsoft.com/office/powerpoint/2010/main" xmlns:pr="smNativeData" val="SMDATA_16_hqwC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NgJAABwNQAAsCUAABAAAAAmAAAACAAAAHxw////////"/>
              </a:ext>
            </a:extLst>
          </p:cNvSpPr>
          <p:nvPr/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Ukupni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 </a:t>
            </a:r>
            <a:r>
              <a:rPr lang="en-US" i="1" dirty="0"/>
              <a:t>TC</a:t>
            </a:r>
            <a:endParaRPr lang="sr-Latn-RS" i="1" dirty="0"/>
          </a:p>
          <a:p>
            <a:endParaRPr lang="en-US" i="1" dirty="0"/>
          </a:p>
          <a:p>
            <a:r>
              <a:rPr lang="en-US" dirty="0" err="1"/>
              <a:t>Prosečni</a:t>
            </a:r>
            <a:r>
              <a:rPr lang="en-US" dirty="0"/>
              <a:t> </a:t>
            </a:r>
            <a:r>
              <a:rPr lang="en-US" dirty="0" err="1"/>
              <a:t>troškovi</a:t>
            </a:r>
            <a:endParaRPr lang="sr-Latn-RS" dirty="0"/>
          </a:p>
          <a:p>
            <a:endParaRPr lang="en-US" dirty="0"/>
          </a:p>
          <a:p>
            <a:r>
              <a:rPr lang="en-US" dirty="0" err="1"/>
              <a:t>Granični</a:t>
            </a:r>
            <a:r>
              <a:rPr lang="en-US" dirty="0"/>
              <a:t> </a:t>
            </a:r>
            <a:r>
              <a:rPr lang="en-US" dirty="0" err="1"/>
              <a:t>troškovi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8A2051F-20A6-AA72-4F6A-3366F3E9E8AD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hqwC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D0bAACQDQAARCEAABYR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709398" y="2639378"/>
            <a:ext cx="979805" cy="5727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6479EFF-B76F-9511-2200-B52DC48DBB54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hqwC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waAAD+EQAARCEAAJYV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902075" y="3580598"/>
            <a:ext cx="1051560" cy="58420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64E8BEB-26A7-B485-CF2C-679F21D24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17066"/>
              </p:ext>
            </p:extLst>
          </p:nvPr>
        </p:nvGraphicFramePr>
        <p:xfrm>
          <a:off x="5634070" y="4189911"/>
          <a:ext cx="5832475" cy="24479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57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88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Q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TC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ATC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MC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  <a:ext uri="smNativeData">
                    <pr:rowheight xmlns:p14="http://schemas.microsoft.com/office/powerpoint/2010/main" xmlns="" xmlns:pr="smNativeData" dt="1644342406" type="min" val="349885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  <a:ext uri="smNativeData">
                    <pr:rowheight xmlns:p14="http://schemas.microsoft.com/office/powerpoint/2010/main" xmlns="" xmlns:pr="smNativeData" dt="1644342406" type="min" val="349250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  <a:ext uri="smNativeData">
                    <pr:rowheight xmlns:p14="http://schemas.microsoft.com/office/powerpoint/2010/main" xmlns="" xmlns:pr="smNativeData" dt="1644342406" type="min" val="349885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 dirty="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170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85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  <a:ext uri="smNativeData">
                    <pr:rowheight xmlns:p14="http://schemas.microsoft.com/office/powerpoint/2010/main" xmlns="" xmlns:pr="smNativeData" dt="1644342406" type="min" val="349885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58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 dirty="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  <a:ext uri="smNativeData">
                    <pr:rowheight xmlns:p14="http://schemas.microsoft.com/office/powerpoint/2010/main" xmlns="" xmlns:pr="smNativeData" dt="1644342406" type="min" val="349885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182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  <a:ext uri="smNativeData">
                    <pr:rowheight xmlns:p14="http://schemas.microsoft.com/office/powerpoint/2010/main" xmlns="" xmlns:pr="smNativeData" dt="1644342406" type="min" val="349250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240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48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 dirty="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58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  <a:ext uri="smNativeData">
                    <pr:rowheight xmlns:p14="http://schemas.microsoft.com/office/powerpoint/2010/main" xmlns="" xmlns:pr="smNativeData" dt="1644342406" type="min" val="349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31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C7EC-A3C8-4963-A5C9-B2552DBF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Sadr</a:t>
            </a:r>
            <a:r>
              <a:rPr lang="sr-Latn-RS" dirty="0"/>
              <a:t>žaj predmeta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8685-0821-48E5-999B-97C7D99EB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Osnovni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pojmovi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mikro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makro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ekonomije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faktori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Troškovi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proizvodnje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Tražnja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ponuda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ekonomskih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odnosa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inostranstvom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Koncept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održivog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razvoja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Tehnološke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promene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tranzicija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globalizacija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3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Troškovi proizvodnje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1624D0-08D4-2A10-0CE8-457CA6F58835}"/>
              </a:ext>
            </a:extLst>
          </p:cNvPr>
          <p:cNvSpPr txBox="1">
            <a:spLocks noChangeArrowheads="1"/>
            <a:extLst>
              <a:ext uri="smNativeData">
                <pr:smNativeData xmlns="" xmlns:p14="http://schemas.microsoft.com/office/powerpoint/2010/main" xmlns:pr="smNativeData" val="SMDATA_16_hqwC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NgJAABwNQAAsCUAABAAAAAmAAAACAAAAHxw////////"/>
              </a:ext>
            </a:extLst>
          </p:cNvSpPr>
          <p:nvPr/>
        </p:nvSpPr>
        <p:spPr>
          <a:xfrm>
            <a:off x="2230015" y="1690688"/>
            <a:ext cx="8668139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U </a:t>
            </a:r>
            <a:r>
              <a:rPr lang="en-US" dirty="0" err="1"/>
              <a:t>zavisnosti</a:t>
            </a:r>
            <a:r>
              <a:rPr lang="en-US" dirty="0"/>
              <a:t> od </a:t>
            </a:r>
            <a:r>
              <a:rPr lang="en-US" dirty="0" err="1"/>
              <a:t>karaktera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promenom</a:t>
            </a:r>
            <a:r>
              <a:rPr lang="en-US" dirty="0"/>
              <a:t> </a:t>
            </a:r>
            <a:r>
              <a:rPr lang="en-US" dirty="0" err="1"/>
              <a:t>obima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fiksni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varijabilni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troškovi</a:t>
            </a:r>
            <a:r>
              <a:rPr lang="en-US" dirty="0"/>
              <a:t>:   </a:t>
            </a:r>
            <a:r>
              <a:rPr lang="en-US" sz="2400" dirty="0"/>
              <a:t>TC = TFC + TVC </a:t>
            </a:r>
          </a:p>
          <a:p>
            <a:endParaRPr 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71C603-96F8-A4E1-5D5A-FB7D2C7FE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920409"/>
              </p:ext>
            </p:extLst>
          </p:nvPr>
        </p:nvGraphicFramePr>
        <p:xfrm>
          <a:off x="3706391" y="3153728"/>
          <a:ext cx="5518785" cy="28860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03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211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TFC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TVC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Q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AFC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AVC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  <a:ext uri="smNativeData">
                    <pr:rowheight xmlns:p14="http://schemas.microsoft.com/office/powerpoint/2010/main" xmlns="" xmlns:pr="smNativeData" dt="1644342406" type="min" val="412115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-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  <a:ext uri="smNativeData">
                    <pr:rowheight xmlns:p14="http://schemas.microsoft.com/office/powerpoint/2010/main" xmlns="" xmlns:pr="smNativeData" dt="1644342406" type="min" val="412750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  <a:ext uri="smNativeData">
                    <pr:rowheight xmlns:p14="http://schemas.microsoft.com/office/powerpoint/2010/main" xmlns="" xmlns:pr="smNativeData" dt="1644342406" type="min" val="412115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70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35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  <a:ext uri="smNativeData">
                    <pr:rowheight xmlns:p14="http://schemas.microsoft.com/office/powerpoint/2010/main" xmlns="" xmlns:pr="smNativeData" dt="1644342406" type="min" val="412115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74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33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  <a:ext uri="smNativeData">
                    <pr:rowheight xmlns:p14="http://schemas.microsoft.com/office/powerpoint/2010/main" xmlns="" xmlns:pr="smNativeData" dt="1644342406" type="min" val="412115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82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  <a:ext uri="smNativeData">
                    <pr:rowheight xmlns:p14="http://schemas.microsoft.com/office/powerpoint/2010/main" xmlns="" xmlns:pr="smNativeData" dt="1644342406" type="min" val="412750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28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  <a:ext uri="smNativeData">
                    <pr:rowheight xmlns:p14="http://schemas.microsoft.com/office/powerpoint/2010/main" xmlns="" xmlns:pr="smNativeData" dt="1644342406" type="min" val="412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055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err="1"/>
              <a:t>Zavisnost</a:t>
            </a:r>
            <a:r>
              <a:rPr lang="en-US" sz="4400" b="1" dirty="0"/>
              <a:t> </a:t>
            </a:r>
            <a:r>
              <a:rPr lang="en-US" sz="4400" b="1" dirty="0" err="1"/>
              <a:t>ukupnih</a:t>
            </a:r>
            <a:r>
              <a:rPr lang="en-US" sz="4400" b="1" dirty="0"/>
              <a:t>, </a:t>
            </a:r>
            <a:r>
              <a:rPr lang="en-US" sz="4400" b="1" dirty="0" err="1"/>
              <a:t>prosečnih</a:t>
            </a:r>
            <a:r>
              <a:rPr lang="en-US" sz="4400" b="1" dirty="0"/>
              <a:t> </a:t>
            </a:r>
            <a:r>
              <a:rPr lang="en-US" sz="4400" b="1" dirty="0" err="1"/>
              <a:t>i</a:t>
            </a:r>
            <a:r>
              <a:rPr lang="en-US" sz="4400" b="1" dirty="0"/>
              <a:t> </a:t>
            </a:r>
            <a:r>
              <a:rPr lang="en-US" sz="4400" b="1" dirty="0" err="1"/>
              <a:t>graničnih</a:t>
            </a:r>
            <a:r>
              <a:rPr lang="en-US" sz="4400" b="1" dirty="0"/>
              <a:t> </a:t>
            </a:r>
            <a:r>
              <a:rPr lang="en-US" sz="4400" b="1" dirty="0" err="1"/>
              <a:t>troškova</a:t>
            </a:r>
            <a:r>
              <a:rPr lang="en-US" sz="4400" b="1" dirty="0"/>
              <a:t> od</a:t>
            </a:r>
            <a:r>
              <a:rPr lang="sr-Latn-RS" b="1" dirty="0"/>
              <a:t> </a:t>
            </a:r>
            <a:r>
              <a:rPr lang="en-US" sz="4400" b="1" dirty="0" err="1"/>
              <a:t>obima</a:t>
            </a:r>
            <a:r>
              <a:rPr lang="en-US" sz="4400" b="1" dirty="0"/>
              <a:t> </a:t>
            </a:r>
            <a:r>
              <a:rPr lang="en-US" sz="4400" b="1" dirty="0" err="1"/>
              <a:t>proizvodnje</a:t>
            </a:r>
            <a:endParaRPr lang="en-US" dirty="0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8B438E0C-0E75-1C50-A28C-8F86B4D2FE12}"/>
              </a:ext>
            </a:extLst>
          </p:cNvPr>
          <p:cNvPicPr>
            <a:picLocks noGrp="1" noChangeAspect="1" noChangeArrowheads="1"/>
            <a:extLst>
              <a:ext uri="smNativeData">
                <pr:smNativeData xmlns="" xmlns:p14="http://schemas.microsoft.com/office/powerpoint/2010/main" xmlns:pr="smNativeData" val="SMDATA_18_hqwC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IkEAAA5BQAAkx0AALkoAAAQAAAAJgAAAAgAAAB98f///////w=="/>
              </a:ext>
            </a:extLst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4899" y="1690688"/>
            <a:ext cx="3521101" cy="49921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3">
            <a:extLst>
              <a:ext uri="{FF2B5EF4-FFF2-40B4-BE49-F238E27FC236}">
                <a16:creationId xmlns:a16="http://schemas.microsoft.com/office/drawing/2014/main" id="{E20A7412-A217-5190-7CDF-44C80E587152}"/>
              </a:ext>
            </a:extLst>
          </p:cNvPr>
          <p:cNvSpPr txBox="1">
            <a:extLst>
              <a:ext uri="smNativeData">
                <pr:smNativeData xmlns="" xmlns:p14="http://schemas.microsoft.com/office/powerpoint/2010/main" xmlns:pr="smNativeData" val="SMDATA_16_hqwCYh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dR4AAJ8GAACQNwAAuBgAABAAAAAmAAAACAAAAP//////////"/>
              </a:ext>
            </a:extLst>
          </p:cNvSpPr>
          <p:nvPr/>
        </p:nvSpPr>
        <p:spPr>
          <a:xfrm>
            <a:off x="7209103" y="1586204"/>
            <a:ext cx="3521101" cy="11257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 marL="0" marR="6985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dirty="0"/>
              <a:t> </a:t>
            </a:r>
            <a:r>
              <a:rPr sz="2000" dirty="0"/>
              <a:t>Prema </a:t>
            </a:r>
            <a:r>
              <a:rPr sz="2000" dirty="0" err="1"/>
              <a:t>karakteru</a:t>
            </a:r>
            <a:r>
              <a:rPr sz="2000" dirty="0"/>
              <a:t> </a:t>
            </a:r>
            <a:r>
              <a:rPr sz="2000" dirty="0" err="1"/>
              <a:t>promene</a:t>
            </a:r>
            <a:r>
              <a:rPr sz="2000" dirty="0"/>
              <a:t>, </a:t>
            </a:r>
            <a:r>
              <a:rPr sz="2000" dirty="0" err="1"/>
              <a:t>usled</a:t>
            </a:r>
            <a:r>
              <a:rPr sz="2000" dirty="0"/>
              <a:t> </a:t>
            </a:r>
            <a:r>
              <a:rPr sz="2000" dirty="0" err="1"/>
              <a:t>promene</a:t>
            </a:r>
            <a:r>
              <a:rPr sz="2000" dirty="0"/>
              <a:t> </a:t>
            </a:r>
            <a:r>
              <a:rPr sz="2000" dirty="0" err="1"/>
              <a:t>obima</a:t>
            </a:r>
            <a:r>
              <a:rPr sz="2000" dirty="0"/>
              <a:t> </a:t>
            </a:r>
            <a:r>
              <a:rPr sz="2000" dirty="0" err="1"/>
              <a:t>proizvodnje</a:t>
            </a:r>
            <a:r>
              <a:rPr sz="2000" dirty="0"/>
              <a:t>, </a:t>
            </a:r>
            <a:r>
              <a:rPr sz="2000" dirty="0" err="1"/>
              <a:t>troškovi</a:t>
            </a:r>
            <a:r>
              <a:rPr sz="2000" dirty="0"/>
              <a:t> se </a:t>
            </a:r>
            <a:r>
              <a:rPr sz="2000" dirty="0" err="1"/>
              <a:t>mogu</a:t>
            </a:r>
            <a:r>
              <a:rPr sz="2000" dirty="0"/>
              <a:t> </a:t>
            </a:r>
            <a:r>
              <a:rPr sz="2000" dirty="0" err="1"/>
              <a:t>svrstati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:</a:t>
            </a:r>
          </a:p>
          <a:p>
            <a:pPr marL="0" marR="6985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sz="2000" dirty="0"/>
              <a:t>	a)	</a:t>
            </a:r>
            <a:r>
              <a:rPr sz="2000" dirty="0" err="1"/>
              <a:t>troškove</a:t>
            </a:r>
            <a:r>
              <a:rPr sz="2000" dirty="0"/>
              <a:t> </a:t>
            </a:r>
            <a:r>
              <a:rPr sz="2000" dirty="0" err="1"/>
              <a:t>nezavisne</a:t>
            </a:r>
            <a:r>
              <a:rPr sz="2000" dirty="0"/>
              <a:t> od </a:t>
            </a:r>
            <a:r>
              <a:rPr sz="2000" dirty="0" err="1"/>
              <a:t>obima</a:t>
            </a:r>
            <a:r>
              <a:rPr sz="2000" dirty="0"/>
              <a:t> </a:t>
            </a:r>
            <a:r>
              <a:rPr sz="2000" dirty="0" err="1"/>
              <a:t>proizvodnje</a:t>
            </a:r>
            <a:r>
              <a:rPr sz="2000" dirty="0"/>
              <a:t> (TFC),</a:t>
            </a:r>
          </a:p>
          <a:p>
            <a:pPr marL="0" marR="6985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sz="2000" dirty="0"/>
              <a:t>	b) </a:t>
            </a:r>
            <a:r>
              <a:rPr sz="2000" dirty="0" err="1"/>
              <a:t>troškove</a:t>
            </a:r>
            <a:r>
              <a:rPr sz="2000" dirty="0"/>
              <a:t> koji </a:t>
            </a:r>
            <a:r>
              <a:rPr sz="2000" dirty="0" err="1"/>
              <a:t>su</a:t>
            </a:r>
            <a:r>
              <a:rPr sz="2000" dirty="0"/>
              <a:t> </a:t>
            </a:r>
            <a:r>
              <a:rPr sz="2000" dirty="0" err="1"/>
              <a:t>linearno</a:t>
            </a:r>
            <a:r>
              <a:rPr sz="2000" dirty="0"/>
              <a:t> </a:t>
            </a:r>
            <a:r>
              <a:rPr sz="2000" dirty="0" err="1"/>
              <a:t>srazmerni</a:t>
            </a:r>
            <a:r>
              <a:rPr sz="2000" dirty="0"/>
              <a:t> </a:t>
            </a:r>
            <a:r>
              <a:rPr sz="2000" dirty="0" err="1"/>
              <a:t>sa</a:t>
            </a:r>
            <a:r>
              <a:rPr sz="2000" dirty="0"/>
              <a:t> </a:t>
            </a:r>
            <a:r>
              <a:rPr sz="2000" dirty="0" err="1"/>
              <a:t>promenom</a:t>
            </a:r>
            <a:r>
              <a:rPr sz="2000" dirty="0"/>
              <a:t> </a:t>
            </a:r>
            <a:r>
              <a:rPr sz="2000" dirty="0" err="1"/>
              <a:t>obima</a:t>
            </a:r>
            <a:r>
              <a:rPr sz="2000" dirty="0"/>
              <a:t> </a:t>
            </a:r>
            <a:r>
              <a:rPr sz="2000" dirty="0" err="1"/>
              <a:t>proizvodnje</a:t>
            </a:r>
            <a:r>
              <a:rPr sz="2000" dirty="0"/>
              <a:t> (TVC; TC),</a:t>
            </a:r>
          </a:p>
          <a:p>
            <a:pPr marL="0" marR="6985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sz="2000" dirty="0"/>
              <a:t>	c) </a:t>
            </a:r>
            <a:r>
              <a:rPr sz="2000" dirty="0" err="1"/>
              <a:t>troškove</a:t>
            </a:r>
            <a:r>
              <a:rPr sz="2000" dirty="0"/>
              <a:t> koji </a:t>
            </a:r>
            <a:r>
              <a:rPr sz="2000" dirty="0" err="1"/>
              <a:t>nisu</a:t>
            </a:r>
            <a:r>
              <a:rPr sz="2000" dirty="0"/>
              <a:t> </a:t>
            </a:r>
            <a:r>
              <a:rPr sz="2000" dirty="0" err="1"/>
              <a:t>linearno</a:t>
            </a:r>
            <a:r>
              <a:rPr sz="2000" dirty="0"/>
              <a:t> </a:t>
            </a:r>
            <a:r>
              <a:rPr sz="2000" dirty="0" err="1"/>
              <a:t>srazmerni</a:t>
            </a:r>
            <a:r>
              <a:rPr sz="2000" dirty="0"/>
              <a:t> </a:t>
            </a:r>
            <a:r>
              <a:rPr sz="2000" dirty="0" err="1"/>
              <a:t>sa</a:t>
            </a:r>
            <a:r>
              <a:rPr sz="2000" dirty="0"/>
              <a:t> </a:t>
            </a:r>
            <a:r>
              <a:rPr sz="2000" dirty="0" err="1"/>
              <a:t>promenom</a:t>
            </a:r>
            <a:r>
              <a:rPr sz="2000" dirty="0"/>
              <a:t> </a:t>
            </a:r>
            <a:r>
              <a:rPr sz="2000" dirty="0" err="1"/>
              <a:t>obima</a:t>
            </a:r>
            <a:r>
              <a:rPr sz="2000" dirty="0"/>
              <a:t> </a:t>
            </a:r>
            <a:r>
              <a:rPr sz="2000" dirty="0" err="1"/>
              <a:t>proizvodnje</a:t>
            </a:r>
            <a:r>
              <a:rPr sz="2000" dirty="0"/>
              <a:t> (TVC; TC).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>
                <a:solidFill>
                  <a:srgbClr val="000000"/>
                </a:solidFill>
              </a:defRPr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395813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54DD1-6E2D-5321-853B-51B3C8F5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Poslovni prihod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C5522-3101-92E3-73FF-413439C8F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000" b="1" dirty="0"/>
              <a:t>PRIHODI/EFEKTI projekta:</a:t>
            </a:r>
            <a:r>
              <a:rPr lang="sr-Latn-RS" sz="2000" dirty="0"/>
              <a:t> Značajan element koji treba uzeti u obzir kod procene finansijske izvodljivosti, na osnovu bilansa resursa projekta - su benefiti projekta (koristi –efekti), koji se mogu  - na ovom nivou - kvantifikovati preko planiranih prihoda. Postoji nekoliko tipova mogućih prihoda od projekta, kao što su:</a:t>
            </a:r>
          </a:p>
          <a:p>
            <a:pPr lvl="1"/>
            <a:r>
              <a:rPr lang="sr-Latn-RS" sz="2000" dirty="0"/>
              <a:t>Prodaja vrednosti (proizvoda)</a:t>
            </a:r>
          </a:p>
          <a:p>
            <a:pPr lvl="1"/>
            <a:r>
              <a:rPr lang="sr-Latn-RS" sz="2000" dirty="0"/>
              <a:t>Naplata korišćenja usluge</a:t>
            </a:r>
          </a:p>
          <a:p>
            <a:pPr lvl="1"/>
            <a:r>
              <a:rPr lang="sr-Latn-RS" sz="2000" dirty="0"/>
              <a:t>Pretplata</a:t>
            </a:r>
          </a:p>
          <a:p>
            <a:pPr lvl="1"/>
            <a:r>
              <a:rPr lang="sr-Latn-RS" sz="2000" dirty="0"/>
              <a:t>Iznajmljivanje/Ustupanje/Lizing</a:t>
            </a:r>
          </a:p>
          <a:p>
            <a:pPr lvl="1"/>
            <a:r>
              <a:rPr lang="sr-Latn-RS" sz="2000" dirty="0"/>
              <a:t>Licenciranje</a:t>
            </a:r>
          </a:p>
          <a:p>
            <a:pPr lvl="1"/>
            <a:r>
              <a:rPr lang="sr-Latn-RS" sz="2000" dirty="0"/>
              <a:t>Brokerske nadoknade</a:t>
            </a:r>
          </a:p>
          <a:p>
            <a:pPr lvl="1"/>
            <a:r>
              <a:rPr lang="sr-Latn-RS" sz="2000" dirty="0"/>
              <a:t>Prihodi od reklamiranja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93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Poslovni prihod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Ukupni</a:t>
            </a:r>
            <a:r>
              <a:rPr lang="en-US" dirty="0"/>
              <a:t> </a:t>
            </a:r>
            <a:r>
              <a:rPr lang="en-US" dirty="0" err="1"/>
              <a:t>prihod</a:t>
            </a:r>
            <a:r>
              <a:rPr lang="en-US" dirty="0"/>
              <a:t>   TR = Q * p    ; p - </a:t>
            </a:r>
            <a:r>
              <a:rPr lang="en-US" dirty="0" err="1"/>
              <a:t>cena</a:t>
            </a:r>
            <a:r>
              <a:rPr lang="en-US" dirty="0"/>
              <a:t> (price)</a:t>
            </a:r>
          </a:p>
          <a:p>
            <a:r>
              <a:rPr lang="en-US" dirty="0" err="1"/>
              <a:t>Prosečni</a:t>
            </a:r>
            <a:r>
              <a:rPr lang="en-US" dirty="0"/>
              <a:t> </a:t>
            </a:r>
            <a:r>
              <a:rPr lang="en-US" dirty="0" err="1"/>
              <a:t>prihod</a:t>
            </a:r>
            <a:r>
              <a:rPr lang="en-US" dirty="0"/>
              <a:t>  AR = TR/Q</a:t>
            </a:r>
          </a:p>
          <a:p>
            <a:r>
              <a:rPr lang="en-US" dirty="0" err="1"/>
              <a:t>Granični</a:t>
            </a:r>
            <a:r>
              <a:rPr lang="en-US" dirty="0"/>
              <a:t> </a:t>
            </a:r>
            <a:r>
              <a:rPr lang="en-US" dirty="0" err="1"/>
              <a:t>prihod</a:t>
            </a:r>
            <a:r>
              <a:rPr lang="en-US" dirty="0"/>
              <a:t>   MR = </a:t>
            </a:r>
            <a:r>
              <a:rPr lang="en-US" dirty="0">
                <a:latin typeface="Symbol" pitchFamily="1" charset="2"/>
                <a:ea typeface="Symbol" pitchFamily="1" charset="2"/>
                <a:cs typeface="Symbol" pitchFamily="1" charset="2"/>
              </a:rPr>
              <a:t>D</a:t>
            </a:r>
            <a:r>
              <a:rPr lang="en-US" dirty="0"/>
              <a:t>TR/</a:t>
            </a:r>
            <a:r>
              <a:rPr lang="en-US" dirty="0">
                <a:latin typeface="Symbol" pitchFamily="1" charset="2"/>
                <a:ea typeface="Symbol" pitchFamily="1" charset="2"/>
                <a:cs typeface="Symbol" pitchFamily="1" charset="2"/>
              </a:rPr>
              <a:t>D</a:t>
            </a:r>
            <a:r>
              <a:rPr lang="en-US" dirty="0"/>
              <a:t>Q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742AFC5-3869-17E6-9A84-A4F6A48ED89D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hqwC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NQIAAAYFQAAZR0AAJso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291892" y="3429000"/>
            <a:ext cx="3343275" cy="3171825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47DA29-7462-2CC6-2539-9651F5C3F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566844"/>
              </p:ext>
            </p:extLst>
          </p:nvPr>
        </p:nvGraphicFramePr>
        <p:xfrm>
          <a:off x="7580682" y="3717290"/>
          <a:ext cx="2088515" cy="21602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4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Q(količina)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TR(prihod)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  <a:ext uri="smNativeData">
                    <pr:rowheight xmlns:p14="http://schemas.microsoft.com/office/powerpoint/2010/main" xmlns="" xmlns:pr="smNativeData" dt="1644342406" type="min" val="301625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  <a:ext uri="smNativeData">
                    <pr:rowheight xmlns:p14="http://schemas.microsoft.com/office/powerpoint/2010/main" xmlns="" xmlns:pr="smNativeData" dt="1644342406" type="min" val="30988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  <a:ext uri="smNativeData">
                    <pr:rowheight xmlns:p14="http://schemas.microsoft.com/office/powerpoint/2010/main" xmlns="" xmlns:pr="smNativeData" dt="1644342406" type="min" val="309880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  <a:ext uri="smNativeData">
                    <pr:rowheight xmlns:p14="http://schemas.microsoft.com/office/powerpoint/2010/main" xmlns="" xmlns:pr="smNativeData" dt="1644342406" type="min" val="309245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  <a:ext uri="smNativeData">
                    <pr:rowheight xmlns:p14="http://schemas.microsoft.com/office/powerpoint/2010/main" xmlns="" xmlns:pr="smNativeData" dt="1644342406" type="min" val="30988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  <a:ext uri="smNativeData">
                    <pr:rowheight xmlns:p14="http://schemas.microsoft.com/office/powerpoint/2010/main" xmlns="" xmlns:pr="smNativeData" dt="1644342406" type="min" val="30988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  <a:ext uri="smNativeData">
                    <pr:rowheight xmlns:p14="http://schemas.microsoft.com/office/powerpoint/2010/main" xmlns="" xmlns:pr="smNativeData" dt="1644342406" type="min" val="309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502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Prosečni prihod</a:t>
            </a:r>
            <a:endParaRPr lang="en-US" dirty="0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06696EDD-5F04-DF68-C190-E3CFF937AF17}"/>
              </a:ext>
            </a:extLst>
          </p:cNvPr>
          <p:cNvPicPr>
            <a:picLocks noChangeAspect="1" noChangeArrowheads="1"/>
            <a:extLst>
              <a:ext uri="smNativeData">
                <pr:smNativeData xmlns="" xmlns:p14="http://schemas.microsoft.com/office/powerpoint/2010/main" xmlns:pr="smNativeData" val="SMDATA_18_hqwC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FGL03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NkKAAB9CgAAniUAAA8fAAAQAAAAJgAAAAgAAAB98f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977610" y="2739747"/>
            <a:ext cx="4351655" cy="334391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284985-DC02-463D-8690-8CD67308C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562813"/>
              </p:ext>
            </p:extLst>
          </p:nvPr>
        </p:nvGraphicFramePr>
        <p:xfrm>
          <a:off x="6661370" y="2995127"/>
          <a:ext cx="2725227" cy="27557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05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341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Q(količina)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29210" cap="flat" cmpd="dbl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TR(prihod)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 dirty="0" err="1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Prosečni</a:t>
                      </a:r>
                      <a:r>
                        <a:rPr sz="1200" dirty="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 </a:t>
                      </a:r>
                      <a:r>
                        <a:rPr sz="1200" dirty="0" err="1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prihod</a:t>
                      </a:r>
                      <a:r>
                        <a:rPr sz="1200" dirty="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(AR)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29210" cap="flat" cmpd="dbl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  <a:ext uri="smNativeData">
                    <pr:rowheight xmlns:p14="http://schemas.microsoft.com/office/powerpoint/2010/main" xmlns="" xmlns:pr="smNativeData" dt="1644342406" type="min" val="843915"/>
                  </a:ext>
                </a:extLst>
              </a:tr>
              <a:tr h="31609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0 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29210" cap="flat" cmpd="dbl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-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29210" cap="flat" cmpd="dbl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  <a:ext uri="smNativeData">
                    <pr:rowheight xmlns:p14="http://schemas.microsoft.com/office/powerpoint/2010/main" xmlns="" xmlns:pr="smNativeData" dt="1644342406" type="min" val="295275"/>
                  </a:ext>
                </a:extLst>
              </a:tr>
              <a:tr h="30725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 dirty="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  <a:ext uri="smNativeData">
                    <pr:rowheight xmlns:p14="http://schemas.microsoft.com/office/powerpoint/2010/main" xmlns="" xmlns:pr="smNativeData" dt="1644342406" type="min" val="287020"/>
                  </a:ext>
                </a:extLst>
              </a:tr>
              <a:tr h="30725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  <a:ext uri="smNativeData">
                    <pr:rowheight xmlns:p14="http://schemas.microsoft.com/office/powerpoint/2010/main" xmlns="" xmlns:pr="smNativeData" dt="1644342406" type="min" val="287020"/>
                  </a:ext>
                </a:extLst>
              </a:tr>
              <a:tr h="30725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  <a:ext uri="smNativeData">
                    <pr:rowheight xmlns:p14="http://schemas.microsoft.com/office/powerpoint/2010/main" xmlns="" xmlns:pr="smNativeData" dt="1644342406" type="min" val="287020"/>
                  </a:ext>
                </a:extLst>
              </a:tr>
              <a:tr h="30725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  <a:ext uri="smNativeData">
                    <pr:rowheight xmlns:p14="http://schemas.microsoft.com/office/powerpoint/2010/main" xmlns="" xmlns:pr="smNativeData" dt="1644342406" type="min" val="287020"/>
                  </a:ext>
                </a:extLst>
              </a:tr>
              <a:tr h="30725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 dirty="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  <a:ext uri="smNativeData">
                    <pr:rowheight xmlns:p14="http://schemas.microsoft.com/office/powerpoint/2010/main" xmlns="" xmlns:pr="smNativeData" dt="1644342406" type="min" val="287020"/>
                  </a:ext>
                </a:extLst>
              </a:tr>
            </a:tbl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E37CE040-64EE-9DBE-EDFE-3C1D7667BD44}"/>
              </a:ext>
            </a:extLst>
          </p:cNvPr>
          <p:cNvGraphicFramePr>
            <a:graphicFrameLocks noChangeAspect="1"/>
            <a:extLst>
              <a:ext uri="smNativeData">
                <pr:smNativeData xmlns="" xmlns:p14="http://schemas.microsoft.com/office/powerpoint/2010/main" xmlns:pr="smNativeData" val="SMDATA_18_hqwCYhMAAAAlAAAAMg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QAAAAAQAAACMAAAAjAAAAIwAAAB4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AcK5Wl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Af39/AO7s4QPMzMwAwMD/AH9/fwAAAAAAAAAAAAAAAAD///8AAAAAACEAAAAYAAAAFAAAAJEoAABgAwAADzAAAIYIAAAQAAAAJgAAAAgAAAD//////////w=="/>
              </a:ext>
            </a:extLst>
          </p:cNvGraphicFramePr>
          <p:nvPr>
            <p:extLst>
              <p:ext uri="{D42A27DB-BD31-4B8C-83A1-F6EECF244321}">
                <p14:modId xmlns:p14="http://schemas.microsoft.com/office/powerpoint/2010/main" val="1411069149"/>
              </p:ext>
            </p:extLst>
          </p:nvPr>
        </p:nvGraphicFramePr>
        <p:xfrm>
          <a:off x="8404225" y="535524"/>
          <a:ext cx="1663506" cy="1143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unknown" r:id="rId3" imgW="609600" imgH="419100" progId="unknown">
                  <p:embed/>
                </p:oleObj>
              </mc:Choice>
              <mc:Fallback>
                <p:oleObj name="unknown" r:id="rId3" imgW="609600" imgH="419100" progId="unknown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4225" y="535524"/>
                        <a:ext cx="1663506" cy="1143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510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94D87-C9D4-3CAC-C7D1-741E6C08A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2521-4752-0516-9A70-00EE1637D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Granični prihod</a:t>
            </a:r>
            <a:endParaRPr lang="en-US" dirty="0"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86B44A45-8B7D-CBB3-E77F-ED57C75AE7D9}"/>
              </a:ext>
            </a:extLst>
          </p:cNvPr>
          <p:cNvGraphicFramePr>
            <a:graphicFrameLocks noChangeAspect="1"/>
            <a:extLst>
              <a:ext uri="smNativeData">
                <pr:smNativeData xmlns="" xmlns:p14="http://schemas.microsoft.com/office/powerpoint/2010/main" xmlns:pr="smNativeData" val="SMDATA_18_hqwCYhMAAAAlAAAAMg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QAAAAAQAAACMAAAAjAAAAIwAAAB4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Af39/AO7s4QPMzMwAwMD/AH9/fwAAAAAAAAAAAAAAAAD///8AAAAAACEAAAAYAAAAFAAAAIcoAAApAQAAgDAAAK0FAAAQAAAAJgAAAAgAAAD//////////w=="/>
              </a:ext>
            </a:extLst>
          </p:cNvGraphicFramePr>
          <p:nvPr>
            <p:extLst>
              <p:ext uri="{D42A27DB-BD31-4B8C-83A1-F6EECF244321}">
                <p14:modId xmlns:p14="http://schemas.microsoft.com/office/powerpoint/2010/main" val="293189471"/>
              </p:ext>
            </p:extLst>
          </p:nvPr>
        </p:nvGraphicFramePr>
        <p:xfrm>
          <a:off x="8342280" y="513000"/>
          <a:ext cx="1818206" cy="102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unknown" r:id="rId2" imgW="733425" imgH="419100" progId="unknown">
                  <p:embed/>
                </p:oleObj>
              </mc:Choice>
              <mc:Fallback>
                <p:oleObj name="unknown" r:id="rId2" imgW="733425" imgH="419100" progId="unknown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2280" y="513000"/>
                        <a:ext cx="1818206" cy="102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682B3549-CA30-FC19-AA61-C214E39BD97D}"/>
              </a:ext>
            </a:extLst>
          </p:cNvPr>
          <p:cNvPicPr>
            <a:picLocks noGrp="1" noChangeAspect="1" noChangeArrowheads="1"/>
            <a:extLst>
              <a:ext uri="smNativeData">
                <pr:smNativeData xmlns="" xmlns:p14="http://schemas.microsoft.com/office/powerpoint/2010/main" xmlns:pr="smNativeData" val="SMDATA_18_hqwC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SylmH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NACAAC5CAAAliAAAKAfAAAQAAAAJgAAAAgAAAB98f///////w=="/>
              </a:ext>
            </a:extLst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16628" y="2285702"/>
            <a:ext cx="4839970" cy="3723005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F11108A-411C-68AE-A0B9-D94D670FC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134309"/>
              </p:ext>
            </p:extLst>
          </p:nvPr>
        </p:nvGraphicFramePr>
        <p:xfrm>
          <a:off x="7385502" y="2453951"/>
          <a:ext cx="3968297" cy="261685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09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787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Q(količina)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29210" cap="flat" cmpd="dbl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TR(prihod)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ΔQ(količina)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29210" cap="flat" cmpd="dbl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 dirty="0" err="1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Granični</a:t>
                      </a:r>
                      <a:r>
                        <a:rPr sz="1200" dirty="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 </a:t>
                      </a:r>
                      <a:r>
                        <a:rPr sz="1200" dirty="0" err="1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prihod</a:t>
                      </a:r>
                      <a:r>
                        <a:rPr sz="1200" dirty="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(MR)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29210" cap="flat" cmpd="dbl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  <a:ext uri="smNativeData">
                    <pr:rowheight xmlns:p14="http://schemas.microsoft.com/office/powerpoint/2010/main" xmlns="" xmlns:pr="smNativeData" dt="1644342406" type="min" val="843915"/>
                  </a:ext>
                </a:extLst>
              </a:tr>
              <a:tr h="30015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0 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29210" cap="flat" cmpd="dbl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endParaRPr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29210" cap="flat" cmpd="dbl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endParaRPr/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29210" cap="flat" cmpd="dbl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  <a:ext uri="smNativeData">
                    <pr:rowheight xmlns:p14="http://schemas.microsoft.com/office/powerpoint/2010/main" xmlns="" xmlns:pr="smNativeData" dt="1644342406" type="min" val="295275"/>
                  </a:ext>
                </a:extLst>
              </a:tr>
              <a:tr h="29176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0-1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  <a:ext uri="smNativeData">
                    <pr:rowheight xmlns:p14="http://schemas.microsoft.com/office/powerpoint/2010/main" xmlns="" xmlns:pr="smNativeData" dt="1644342406" type="min" val="287020"/>
                  </a:ext>
                </a:extLst>
              </a:tr>
              <a:tr h="29176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1-2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  <a:ext uri="smNativeData">
                    <pr:rowheight xmlns:p14="http://schemas.microsoft.com/office/powerpoint/2010/main" xmlns="" xmlns:pr="smNativeData" dt="1644342406" type="min" val="287020"/>
                  </a:ext>
                </a:extLst>
              </a:tr>
              <a:tr h="29176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2-3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  <a:ext uri="smNativeData">
                    <pr:rowheight xmlns:p14="http://schemas.microsoft.com/office/powerpoint/2010/main" xmlns="" xmlns:pr="smNativeData" dt="1644342406" type="min" val="287020"/>
                  </a:ext>
                </a:extLst>
              </a:tr>
              <a:tr h="29176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3-4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  <a:ext uri="smNativeData">
                    <pr:rowheight xmlns:p14="http://schemas.microsoft.com/office/powerpoint/2010/main" xmlns="" xmlns:pr="smNativeData" dt="1644342406" type="min" val="287020"/>
                  </a:ext>
                </a:extLst>
              </a:tr>
              <a:tr h="29176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buNone/>
                        <a:defRPr sz="1200"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buNone/>
                        <a:defRPr sz="1000"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4-5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 dirty="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-1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  <a:ext uri="smNativeData">
                    <pr:rowheight xmlns:p14="http://schemas.microsoft.com/office/powerpoint/2010/main" xmlns="" xmlns:pr="smNativeData" dt="1644342406" type="min" val="287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130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A9595-7541-DFE7-8F6F-081F37412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DD4D-4F07-3572-2BF7-37FAD371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Dobit (profit)</a:t>
            </a:r>
            <a:endParaRPr lang="en-US" dirty="0"/>
          </a:p>
        </p:txBody>
      </p:sp>
      <p:graphicFrame>
        <p:nvGraphicFramePr>
          <p:cNvPr id="5" name="Object 13">
            <a:extLst>
              <a:ext uri="{FF2B5EF4-FFF2-40B4-BE49-F238E27FC236}">
                <a16:creationId xmlns:a16="http://schemas.microsoft.com/office/drawing/2014/main" id="{E3D48D5B-C2FD-8F19-3EC6-BB61C8D1687D}"/>
              </a:ext>
            </a:extLst>
          </p:cNvPr>
          <p:cNvGraphicFramePr>
            <a:graphicFrameLocks noChangeAspect="1"/>
            <a:extLst>
              <a:ext uri="smNativeData">
                <pr:smNativeData xmlns="" xmlns:p14="http://schemas.microsoft.com/office/powerpoint/2010/main" xmlns:pr="smNativeData" val="SMDATA_18_hqwCYhMAAAAlAAAAMg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QAAAAAQAAACMAAAAjAAAAIwAAAB4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Af39/AO7s4QPMzMwAwMD/AH9/fwAAAAAAAAAAAAAAAAD///8AAAAAACEAAAAYAAAAFAAAAF0GAAANCwAAkwkAALQMAAAQAAAAJgAAAAgAAAD//////////w=="/>
              </a:ext>
            </a:extLst>
          </p:cNvGraphicFramePr>
          <p:nvPr>
            <p:extLst>
              <p:ext uri="{D42A27DB-BD31-4B8C-83A1-F6EECF244321}">
                <p14:modId xmlns:p14="http://schemas.microsoft.com/office/powerpoint/2010/main" val="927386086"/>
              </p:ext>
            </p:extLst>
          </p:nvPr>
        </p:nvGraphicFramePr>
        <p:xfrm>
          <a:off x="1361064" y="1822644"/>
          <a:ext cx="521970" cy="268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unknown" r:id="rId2" imgW="333375" imgH="161925" progId="unknown">
                  <p:embed/>
                </p:oleObj>
              </mc:Choice>
              <mc:Fallback>
                <p:oleObj name="unknown" r:id="rId2" imgW="333375" imgH="161925" progId="unknown">
                  <p:embed/>
                  <p:pic>
                    <p:nvPicPr>
                      <p:cNvPr id="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1064" y="1822644"/>
                        <a:ext cx="521970" cy="2686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2">
            <a:extLst>
              <a:ext uri="{FF2B5EF4-FFF2-40B4-BE49-F238E27FC236}">
                <a16:creationId xmlns:a16="http://schemas.microsoft.com/office/drawing/2014/main" id="{6F3749CA-37FC-AB90-FE75-B624074F046A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6_hqwC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QAAAAAQAAACMAAAAjAAAAIwAAAB4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GVBcnI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VAwAAL0KAABOFQAAAw0AABAgAAAmAAAACAAAAP//////////"/>
              </a:ext>
            </a:extLst>
          </p:cNvSpPr>
          <p:nvPr/>
        </p:nvSpPr>
        <p:spPr>
          <a:xfrm>
            <a:off x="2004060" y="1745615"/>
            <a:ext cx="145923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r>
              <a:rPr b="1"/>
              <a:t>ukupna dobit</a:t>
            </a:r>
          </a:p>
        </p:txBody>
      </p:sp>
      <p:graphicFrame>
        <p:nvGraphicFramePr>
          <p:cNvPr id="7" name="Object 15">
            <a:extLst>
              <a:ext uri="{FF2B5EF4-FFF2-40B4-BE49-F238E27FC236}">
                <a16:creationId xmlns:a16="http://schemas.microsoft.com/office/drawing/2014/main" id="{40031C1E-5E69-173D-CA30-5BA08903D767}"/>
              </a:ext>
            </a:extLst>
          </p:cNvPr>
          <p:cNvGraphicFramePr>
            <a:graphicFrameLocks noChangeAspect="1"/>
            <a:extLst>
              <a:ext uri="smNativeData">
                <pr:smNativeData xmlns="" xmlns:p14="http://schemas.microsoft.com/office/powerpoint/2010/main" xmlns:pr="smNativeData" val="SMDATA_18_hqwCYhMAAAAlAAAAMg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QAAAAAQAAACMAAAAjAAAAIwAAAB4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Af39/AO7s4QPMzMwAwMD/AH9/fwAAAAAAAAAAAAAAAAD///8AAAAAACEAAAAYAAAAFAAAAMEGAACpDwAALwkAAJURAAAQAAAAJgAAAAgAAAD//////////w=="/>
              </a:ext>
            </a:extLst>
          </p:cNvGraphicFramePr>
          <p:nvPr>
            <p:extLst>
              <p:ext uri="{D42A27DB-BD31-4B8C-83A1-F6EECF244321}">
                <p14:modId xmlns:p14="http://schemas.microsoft.com/office/powerpoint/2010/main" val="4272053939"/>
              </p:ext>
            </p:extLst>
          </p:nvPr>
        </p:nvGraphicFramePr>
        <p:xfrm>
          <a:off x="1346835" y="2472302"/>
          <a:ext cx="394970" cy="312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unknown" r:id="rId4" imgW="219075" imgH="161925" progId="unknown">
                  <p:embed/>
                </p:oleObj>
              </mc:Choice>
              <mc:Fallback>
                <p:oleObj name="unknown" r:id="rId4" imgW="219075" imgH="161925" progId="unknown">
                  <p:embed/>
                  <p:pic>
                    <p:nvPicPr>
                      <p:cNvPr id="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835" y="2472302"/>
                        <a:ext cx="394970" cy="312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5">
            <a:extLst>
              <a:ext uri="{FF2B5EF4-FFF2-40B4-BE49-F238E27FC236}">
                <a16:creationId xmlns:a16="http://schemas.microsoft.com/office/drawing/2014/main" id="{95415645-9933-873B-061D-86747C49A8BA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6_hqwC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QAAAAAQAAACMAAAAjAAAAIwAAAB4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dQwAAGEPAADZFQAAphEAABAgAAAmAAAACAAAAP//////////"/>
              </a:ext>
            </a:extLst>
          </p:cNvSpPr>
          <p:nvPr/>
        </p:nvSpPr>
        <p:spPr>
          <a:xfrm>
            <a:off x="2025015" y="2499995"/>
            <a:ext cx="1526540" cy="368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r>
              <a:rPr b="1"/>
              <a:t>ukupni prihod</a:t>
            </a:r>
          </a:p>
        </p:txBody>
      </p:sp>
      <p:graphicFrame>
        <p:nvGraphicFramePr>
          <p:cNvPr id="9" name="Object 17">
            <a:extLst>
              <a:ext uri="{FF2B5EF4-FFF2-40B4-BE49-F238E27FC236}">
                <a16:creationId xmlns:a16="http://schemas.microsoft.com/office/drawing/2014/main" id="{0B935293-EC4C-EB82-AC7D-27497E957322}"/>
              </a:ext>
            </a:extLst>
          </p:cNvPr>
          <p:cNvGraphicFramePr>
            <a:graphicFrameLocks noChangeAspect="1"/>
            <a:extLst>
              <a:ext uri="smNativeData">
                <pr:smNativeData xmlns="" xmlns:p14="http://schemas.microsoft.com/office/powerpoint/2010/main" xmlns:pr="smNativeData" val="SMDATA_18_hqwCYhMAAAAlAAAAMg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QAAAAAQAAACMAAAAjAAAAIwAAAB4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Af39/AO7s4QPMzMwAwMD/AH9/fwAAAAAAAAAAAAAAAAD///8AAAAAACEAAAAYAAAAFAAAAMgGAACJEwAAcAkAAG8VAAAQAAAAJgAAAAgAAAD//////////w=="/>
              </a:ext>
            </a:extLst>
          </p:cNvGraphicFramePr>
          <p:nvPr>
            <p:extLst>
              <p:ext uri="{D42A27DB-BD31-4B8C-83A1-F6EECF244321}">
                <p14:modId xmlns:p14="http://schemas.microsoft.com/office/powerpoint/2010/main" val="3494686299"/>
              </p:ext>
            </p:extLst>
          </p:nvPr>
        </p:nvGraphicFramePr>
        <p:xfrm>
          <a:off x="1328420" y="3155914"/>
          <a:ext cx="431800" cy="3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unknown" r:id="rId6" imgW="238125" imgH="180975" progId="unknown">
                  <p:embed/>
                </p:oleObj>
              </mc:Choice>
              <mc:Fallback>
                <p:oleObj name="unknown" r:id="rId6" imgW="238125" imgH="180975" progId="unknown">
                  <p:embed/>
                  <p:pic>
                    <p:nvPicPr>
                      <p:cNvPr id="1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420" y="3155914"/>
                        <a:ext cx="431800" cy="308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8">
            <a:extLst>
              <a:ext uri="{FF2B5EF4-FFF2-40B4-BE49-F238E27FC236}">
                <a16:creationId xmlns:a16="http://schemas.microsoft.com/office/drawing/2014/main" id="{2DDABE46-77D0-5EDB-30A1-E156CAF7F7BD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6_hqwC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QAAAAAQAAACMAAAAjAAAAIwAAAB4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VAwAABUTAACMFgAAWxUAABAgAAAmAAAACAAAAP//////////"/>
              </a:ext>
            </a:extLst>
          </p:cNvSpPr>
          <p:nvPr/>
        </p:nvSpPr>
        <p:spPr>
          <a:xfrm>
            <a:off x="2004060" y="3101975"/>
            <a:ext cx="166116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r>
              <a:rPr b="1"/>
              <a:t>ukupni troškovi</a:t>
            </a:r>
          </a:p>
        </p:txBody>
      </p:sp>
      <p:graphicFrame>
        <p:nvGraphicFramePr>
          <p:cNvPr id="11" name="Object 22">
            <a:extLst>
              <a:ext uri="{FF2B5EF4-FFF2-40B4-BE49-F238E27FC236}">
                <a16:creationId xmlns:a16="http://schemas.microsoft.com/office/drawing/2014/main" id="{B88967B1-1FAA-580F-50DD-ADBBD9F0160D}"/>
              </a:ext>
            </a:extLst>
          </p:cNvPr>
          <p:cNvGraphicFramePr>
            <a:graphicFrameLocks noChangeAspect="1"/>
            <a:extLst>
              <a:ext uri="smNativeData">
                <pr:smNativeData xmlns="" xmlns:p14="http://schemas.microsoft.com/office/powerpoint/2010/main" xmlns:pr="smNativeData" val="SMDATA_18_hqwCYhMAAAAlAAAAMg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QAAAAAQAAACMAAAAjAAAAIwAAAB4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AACeMI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Af39/AO7s4QPMzMwAwMD/AH9/fwAAAAAAAAAAAAAAAAD///8AAAAAACEAAAAYAAAAFAAAAKYEAABjFwAASwsAAMYaAAAQAAAAJgAAAAgAAAD//////////w=="/>
              </a:ext>
            </a:extLst>
          </p:cNvGraphicFramePr>
          <p:nvPr>
            <p:extLst>
              <p:ext uri="{D42A27DB-BD31-4B8C-83A1-F6EECF244321}">
                <p14:modId xmlns:p14="http://schemas.microsoft.com/office/powerpoint/2010/main" val="2054065476"/>
              </p:ext>
            </p:extLst>
          </p:nvPr>
        </p:nvGraphicFramePr>
        <p:xfrm>
          <a:off x="1492885" y="3997042"/>
          <a:ext cx="1269365" cy="646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unknown" r:id="rId8" imgW="828675" imgH="419100" progId="unknown">
                  <p:embed/>
                </p:oleObj>
              </mc:Choice>
              <mc:Fallback>
                <p:oleObj name="unknown" r:id="rId8" imgW="828675" imgH="419100" progId="unknown">
                  <p:embed/>
                  <p:pic>
                    <p:nvPicPr>
                      <p:cNvPr id="1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885" y="3997042"/>
                        <a:ext cx="1269365" cy="646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1">
            <a:extLst>
              <a:ext uri="{FF2B5EF4-FFF2-40B4-BE49-F238E27FC236}">
                <a16:creationId xmlns:a16="http://schemas.microsoft.com/office/drawing/2014/main" id="{E51400B4-C7B8-F4CE-DFC9-8E3E70A7A2D6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6_hqwC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QAAAAAQAAACMAAAAjAAAAIwAAAB4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9gwAAMAXAABVKAAABhoAABAgAAAmAAAACAAAAP//////////"/>
              </a:ext>
            </a:extLst>
          </p:cNvSpPr>
          <p:nvPr/>
        </p:nvSpPr>
        <p:spPr>
          <a:xfrm>
            <a:off x="3012886" y="4036967"/>
            <a:ext cx="4449445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r>
              <a:rPr dirty="0" err="1"/>
              <a:t>prosečna</a:t>
            </a:r>
            <a:r>
              <a:rPr dirty="0"/>
              <a:t> </a:t>
            </a:r>
            <a:r>
              <a:rPr dirty="0" err="1"/>
              <a:t>dobit</a:t>
            </a:r>
            <a:r>
              <a:rPr dirty="0"/>
              <a:t> po </a:t>
            </a:r>
            <a:r>
              <a:rPr dirty="0" err="1"/>
              <a:t>jedinici</a:t>
            </a:r>
            <a:r>
              <a:rPr dirty="0"/>
              <a:t> </a:t>
            </a:r>
            <a:r>
              <a:rPr dirty="0" err="1"/>
              <a:t>proizvoda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učinka</a:t>
            </a:r>
            <a:endParaRPr dirty="0"/>
          </a:p>
        </p:txBody>
      </p:sp>
      <p:graphicFrame>
        <p:nvGraphicFramePr>
          <p:cNvPr id="13" name="Object 24">
            <a:extLst>
              <a:ext uri="{FF2B5EF4-FFF2-40B4-BE49-F238E27FC236}">
                <a16:creationId xmlns:a16="http://schemas.microsoft.com/office/drawing/2014/main" id="{52569A09-AE8A-1700-7DE4-D42064A467D2}"/>
              </a:ext>
            </a:extLst>
          </p:cNvPr>
          <p:cNvGraphicFramePr>
            <a:graphicFrameLocks noChangeAspect="1"/>
            <a:extLst>
              <a:ext uri="smNativeData">
                <pr:smNativeData xmlns="" xmlns:p14="http://schemas.microsoft.com/office/powerpoint/2010/main" xmlns:pr="smNativeData" val="SMDATA_18_hqwCYhMAAAAlAAAAMg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QAAAAAQAAACMAAAAjAAAAIwAAAB4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AACeMI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Af39/AO7s4QPMzMwAwMD/AH9/fwAAAAAAAAAAAAAAAAD///8AAAAAACEAAAAYAAAAFAAAABQDAAAuHAAAJQ0AAJwgAAAQAAAAJgAAAAgAAAD//////////w=="/>
              </a:ext>
            </a:extLst>
          </p:cNvGraphicFramePr>
          <p:nvPr>
            <p:extLst>
              <p:ext uri="{D42A27DB-BD31-4B8C-83A1-F6EECF244321}">
                <p14:modId xmlns:p14="http://schemas.microsoft.com/office/powerpoint/2010/main" val="1792759016"/>
              </p:ext>
            </p:extLst>
          </p:nvPr>
        </p:nvGraphicFramePr>
        <p:xfrm>
          <a:off x="1185862" y="4935855"/>
          <a:ext cx="1636395" cy="72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unknown" r:id="rId10" imgW="952500" imgH="419100" progId="unknown">
                  <p:embed/>
                </p:oleObj>
              </mc:Choice>
              <mc:Fallback>
                <p:oleObj name="unknown" r:id="rId10" imgW="952500" imgH="419100" progId="unknown">
                  <p:embed/>
                  <p:pic>
                    <p:nvPicPr>
                      <p:cNvPr id="1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2" y="4935855"/>
                        <a:ext cx="1636395" cy="720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4">
            <a:extLst>
              <a:ext uri="{FF2B5EF4-FFF2-40B4-BE49-F238E27FC236}">
                <a16:creationId xmlns:a16="http://schemas.microsoft.com/office/drawing/2014/main" id="{13F6FE7F-2E76-7BF6-491B-68946581F8CE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6_hqwC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QAAAAAQAAACMAAAAjAAAAIwAAAB4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gg0AAL0bAACiKQAAayEAABAgAAAmAAAACAAAAP//////////"/>
              </a:ext>
            </a:extLst>
          </p:cNvSpPr>
          <p:nvPr/>
        </p:nvSpPr>
        <p:spPr>
          <a:xfrm>
            <a:off x="2951609" y="4767580"/>
            <a:ext cx="4572000" cy="923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r>
              <a:rPr dirty="0" err="1"/>
              <a:t>Granična</a:t>
            </a:r>
            <a:r>
              <a:rPr dirty="0"/>
              <a:t> </a:t>
            </a:r>
            <a:r>
              <a:rPr dirty="0" err="1"/>
              <a:t>dobit</a:t>
            </a:r>
            <a:r>
              <a:rPr dirty="0"/>
              <a:t> </a:t>
            </a:r>
            <a:r>
              <a:rPr dirty="0" err="1"/>
              <a:t>pokazuje</a:t>
            </a:r>
            <a:r>
              <a:rPr dirty="0"/>
              <a:t> </a:t>
            </a:r>
            <a:r>
              <a:rPr dirty="0" err="1"/>
              <a:t>profitabilnost</a:t>
            </a:r>
            <a:r>
              <a:rPr dirty="0"/>
              <a:t> </a:t>
            </a:r>
            <a:r>
              <a:rPr dirty="0" err="1"/>
              <a:t>dodatne</a:t>
            </a:r>
            <a:r>
              <a:rPr dirty="0"/>
              <a:t> </a:t>
            </a:r>
            <a:r>
              <a:rPr dirty="0" err="1"/>
              <a:t>jedinice</a:t>
            </a:r>
            <a:r>
              <a:rPr dirty="0"/>
              <a:t> </a:t>
            </a:r>
            <a:r>
              <a:rPr dirty="0" err="1"/>
              <a:t>prodate</a:t>
            </a:r>
            <a:r>
              <a:rPr dirty="0"/>
              <a:t> robe 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menja</a:t>
            </a:r>
            <a:r>
              <a:rPr dirty="0"/>
              <a:t> se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svakom</a:t>
            </a:r>
            <a:r>
              <a:rPr dirty="0"/>
              <a:t> </a:t>
            </a:r>
            <a:r>
              <a:rPr dirty="0" err="1"/>
              <a:t>dodatnom</a:t>
            </a:r>
            <a:r>
              <a:rPr dirty="0"/>
              <a:t> </a:t>
            </a:r>
            <a:r>
              <a:rPr dirty="0" err="1"/>
              <a:t>količinom</a:t>
            </a:r>
            <a:r>
              <a:rPr dirty="0"/>
              <a:t> </a:t>
            </a:r>
            <a:r>
              <a:rPr dirty="0" err="1"/>
              <a:t>prodaje</a:t>
            </a:r>
            <a:endParaRPr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B699CCFB-BB8F-3B46-EDE9-CE05CF8BC03C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6_hqwC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QAAAAAQAAACMAAAAjAAAAIwAAAB4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GVBcnI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B/f38A7uzhA8zMzADAwP8Af39/AAAAAAAAAAAAAAAAAAAAAAAAAAAAIQAAABgAAAAUAAAAVAwAAL0KAABOFQAAAw0AABAgAAAmAAAACAAAAP//////////"/>
              </a:ext>
            </a:extLst>
          </p:cNvSpPr>
          <p:nvPr/>
        </p:nvSpPr>
        <p:spPr>
          <a:xfrm>
            <a:off x="3845301" y="1690688"/>
            <a:ext cx="1986332" cy="4471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r>
              <a:rPr lang="sr-Latn-RS" sz="2800" dirty="0"/>
              <a:t>TRF= TR-TC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67943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Poslovni</a:t>
            </a:r>
            <a:r>
              <a:rPr lang="en-US" b="1" dirty="0"/>
              <a:t> </a:t>
            </a:r>
            <a:r>
              <a:rPr lang="en-US" b="1" dirty="0" err="1"/>
              <a:t>rezultat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krititiča</a:t>
            </a:r>
            <a:r>
              <a:rPr lang="en-US" b="1" dirty="0"/>
              <a:t> (</a:t>
            </a:r>
            <a:r>
              <a:rPr lang="en-US" b="1" dirty="0" err="1"/>
              <a:t>prelomna</a:t>
            </a:r>
            <a:r>
              <a:rPr lang="en-US" b="1" dirty="0"/>
              <a:t>) </a:t>
            </a:r>
            <a:r>
              <a:rPr lang="en-US" b="1" dirty="0" err="1"/>
              <a:t>tačka</a:t>
            </a:r>
            <a:r>
              <a:rPr lang="en-US" b="1" dirty="0"/>
              <a:t> </a:t>
            </a:r>
            <a:r>
              <a:rPr lang="en-US" b="1" dirty="0" err="1"/>
              <a:t>rentabilnosti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CDB1F91-91A8-D37B-F08E-49771EC56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035913"/>
              </p:ext>
            </p:extLst>
          </p:nvPr>
        </p:nvGraphicFramePr>
        <p:xfrm>
          <a:off x="7788016" y="1950719"/>
          <a:ext cx="4099183" cy="41141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21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197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4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Količina (Q)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400" dirty="0" err="1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Ukupni</a:t>
                      </a:r>
                      <a:r>
                        <a:rPr sz="1400" dirty="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 </a:t>
                      </a:r>
                      <a:r>
                        <a:rPr sz="1400" dirty="0" err="1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troškovi</a:t>
                      </a:r>
                      <a:r>
                        <a:rPr sz="1400" dirty="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 (TC=TFC+TVC)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4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Ukupni prihod (TR)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  <a:ext uri="smNativeData">
                    <pr:rowheight xmlns:p14="http://schemas.microsoft.com/office/powerpoint/2010/main" xmlns="" xmlns:pr="smNativeData" dt="1644342406" type="min" val="784225"/>
                  </a:ext>
                </a:extLst>
              </a:tr>
              <a:tr h="52082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4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4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4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  <a:ext uri="smNativeData">
                    <pr:rowheight xmlns:p14="http://schemas.microsoft.com/office/powerpoint/2010/main" xmlns="" xmlns:pr="smNativeData" dt="1644342406" type="min" val="433070"/>
                  </a:ext>
                </a:extLst>
              </a:tr>
              <a:tr h="36121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4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4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4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  <a:ext uri="smNativeData">
                    <pr:rowheight xmlns:p14="http://schemas.microsoft.com/office/powerpoint/2010/main" xmlns="" xmlns:pr="smNativeData" dt="1644342406" type="min" val="300355"/>
                  </a:ext>
                </a:extLst>
              </a:tr>
              <a:tr h="48492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4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4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4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  <a:ext uri="smNativeData">
                    <pr:rowheight xmlns:p14="http://schemas.microsoft.com/office/powerpoint/2010/main" xmlns="" xmlns:pr="smNativeData" dt="1644342406" type="min" val="403225"/>
                  </a:ext>
                </a:extLst>
              </a:tr>
              <a:tr h="48569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4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4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4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  <a:ext uri="smNativeData">
                    <pr:rowheight xmlns:p14="http://schemas.microsoft.com/office/powerpoint/2010/main" xmlns="" xmlns:pr="smNativeData" dt="1644342406" type="min" val="403860"/>
                  </a:ext>
                </a:extLst>
              </a:tr>
              <a:tr h="43223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4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4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400" dirty="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  <a:ext uri="smNativeData">
                    <pr:rowheight xmlns:p14="http://schemas.microsoft.com/office/powerpoint/2010/main" xmlns="" xmlns:pr="smNativeData" dt="1644342406" type="min" val="359410"/>
                  </a:ext>
                </a:extLst>
              </a:tr>
              <a:tr h="337312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4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4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400" dirty="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  <a:ext uri="smNativeData">
                    <pr:rowheight xmlns:p14="http://schemas.microsoft.com/office/powerpoint/2010/main" xmlns="" xmlns:pr="smNativeData" dt="1644342406" type="min" val="76200"/>
                  </a:ext>
                </a:extLst>
              </a:tr>
            </a:tbl>
          </a:graphicData>
        </a:graphic>
      </p:graphicFrame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42A8DEC3-8FD6-8BC1-5191-DB36454E255F}"/>
              </a:ext>
            </a:extLst>
          </p:cNvPr>
          <p:cNvPicPr>
            <a:picLocks noChangeAspect="1" noChangeArrowheads="1"/>
            <a:extLst>
              <a:ext uri="smNativeData">
                <pr:smNativeData xmlns="" xmlns:p14="http://schemas.microsoft.com/office/powerpoint/2010/main" xmlns:pr="smNativeData" val="SMDATA_18_hqwC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0nv4L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FIDAABECQAA2yQAAPYlAAAQAAAAJgAAAAgAAAB98f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507807" y="1865312"/>
            <a:ext cx="5451475" cy="46647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AutoShape1">
            <a:extLst>
              <a:ext uri="{FF2B5EF4-FFF2-40B4-BE49-F238E27FC236}">
                <a16:creationId xmlns:a16="http://schemas.microsoft.com/office/drawing/2014/main" id="{9EFC7114-A2EB-81E8-9143-EFA5E080F782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6_hqwCYhMAAAAlAAAAOAEAAA8BAAAAkAAAAEgAAACQAAAASAAAAAAAAAAA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LdSqHu/0xxAFFzJ7fn9NU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gwAACkZAACvDQAAfBoAABAAAAAmAAAACAAAAP//////////"/>
              </a:ext>
            </a:extLst>
          </p:cNvSpPr>
          <p:nvPr/>
        </p:nvSpPr>
        <p:spPr>
          <a:xfrm>
            <a:off x="2963895" y="4500582"/>
            <a:ext cx="249555" cy="215265"/>
          </a:xfrm>
          <a:prstGeom prst="flowChartConnector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10" name="AutoShape2">
            <a:extLst>
              <a:ext uri="{FF2B5EF4-FFF2-40B4-BE49-F238E27FC236}">
                <a16:creationId xmlns:a16="http://schemas.microsoft.com/office/drawing/2014/main" id="{779B8195-4EC1-6E08-FE61-053A8AAD2873}"/>
              </a:ext>
            </a:extLst>
          </p:cNvPr>
          <p:cNvSpPr>
            <a:extLst>
              <a:ext uri="smNativeData">
                <pr:smNativeData xmlns="" xmlns:p14="http://schemas.microsoft.com/office/powerpoint/2010/main" xmlns:pr="smNativeData" val="SMDATA_16_hqwCYhMAAAAlAAAAOAEAAA8BAAAAkAAAAEgAAACQAAAASAAAAAAAAAAAAAAAAAAAAAEAAABQAAAAAAAAAAAA4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0AAAAMAAAAEAAAALdSqHu/0xxAFFzJ7fn9NU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CxoAAKgRAAAgHAAA+xIAABAAAAAmAAAACAAAAP//////////"/>
              </a:ext>
            </a:extLst>
          </p:cNvSpPr>
          <p:nvPr/>
        </p:nvSpPr>
        <p:spPr>
          <a:xfrm>
            <a:off x="5063970" y="3213735"/>
            <a:ext cx="338455" cy="215265"/>
          </a:xfrm>
          <a:prstGeom prst="flowChartConnector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</p:spTree>
    <p:extLst>
      <p:ext uri="{BB962C8B-B14F-4D97-AF65-F5344CB8AC3E}">
        <p14:creationId xmlns:p14="http://schemas.microsoft.com/office/powerpoint/2010/main" val="1398310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4400" b="1" i="0" u="none" strike="noStrik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Analiza kritične/prelomne tačke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DBB26-0986-B0C3-AEA6-96B02BF9597A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hqwC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YBAAA2EQAArxsAAOIp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827253" y="3058236"/>
            <a:ext cx="4086731" cy="3799763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BCB29-8E6D-ACF7-46F8-C7E3EF08D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593476"/>
              </p:ext>
            </p:extLst>
          </p:nvPr>
        </p:nvGraphicFramePr>
        <p:xfrm>
          <a:off x="7572608" y="1949450"/>
          <a:ext cx="3391535" cy="40873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56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53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Obim (Q)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29210" cap="flat" cmpd="dbl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Fiksni troškovi (TFC)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29210" cap="flat" cmpd="dbl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Varijabilni troškovi (TVC)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29210" cap="flat" cmpd="dbl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Ukupni troškovi (TC)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29210" cap="flat" cmpd="dbl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Prihod (TR)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29210" cap="flat" cmpd="dbl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  <a:ext uri="smNativeData">
                    <pr:rowheight xmlns:p14="http://schemas.microsoft.com/office/powerpoint/2010/main" xmlns="" xmlns:pr="smNativeData" dt="1644342406" type="min" val="470535"/>
                  </a:ext>
                </a:extLst>
              </a:tr>
              <a:tr h="47053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29210" cap="flat" cmpd="dbl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29210" cap="flat" cmpd="dbl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29210" cap="flat" cmpd="dbl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29210" cap="flat" cmpd="dbl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29210" cap="flat" cmpd="dbl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  <a:ext uri="smNativeData">
                    <pr:rowheight xmlns:p14="http://schemas.microsoft.com/office/powerpoint/2010/main" xmlns="" xmlns:pr="smNativeData" dt="1644342406" type="min" val="470535"/>
                  </a:ext>
                </a:extLst>
              </a:tr>
              <a:tr h="47053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  <a:ext uri="smNativeData">
                    <pr:rowheight xmlns:p14="http://schemas.microsoft.com/office/powerpoint/2010/main" xmlns="" xmlns:pr="smNativeData" dt="1644342406" type="min" val="470535"/>
                  </a:ext>
                </a:extLst>
              </a:tr>
              <a:tr h="47053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  <a:ext uri="smNativeData">
                    <pr:rowheight xmlns:p14="http://schemas.microsoft.com/office/powerpoint/2010/main" xmlns="" xmlns:pr="smNativeData" dt="1644342406" type="min" val="470535"/>
                  </a:ext>
                </a:extLst>
              </a:tr>
              <a:tr h="47053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  <a:ext uri="smNativeData">
                    <pr:rowheight xmlns:p14="http://schemas.microsoft.com/office/powerpoint/2010/main" xmlns="" xmlns:pr="smNativeData" dt="1644342406" type="min" val="470535"/>
                  </a:ext>
                </a:extLst>
              </a:tr>
              <a:tr h="47053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31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40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  <a:ext uri="smNativeData">
                    <pr:rowheight xmlns:p14="http://schemas.microsoft.com/office/powerpoint/2010/main" xmlns="" xmlns:pr="smNativeData" dt="1644342406" type="min" val="470535"/>
                  </a:ext>
                </a:extLst>
              </a:tr>
              <a:tr h="47053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35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  <a:ext uri="smNativeData">
                    <pr:rowheight xmlns:p14="http://schemas.microsoft.com/office/powerpoint/2010/main" xmlns="" xmlns:pr="smNativeData" dt="1644342406" type="min" val="470535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15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24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39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sz="1200">
                          <a:latin typeface="Arial" pitchFamily="2" charset="0"/>
                          <a:ea typeface="SimSun" charset="0"/>
                          <a:cs typeface="Times New Roman" pitchFamily="1" charset="0"/>
                        </a:rPr>
                        <a:t>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  <a:ext uri="smNativeData">
                    <pr:rowheight xmlns:p14="http://schemas.microsoft.com/office/powerpoint/2010/main" xmlns="" xmlns:pr="smNativeData" dt="1644342406" type="min" val="474980"/>
                  </a:ext>
                </a:extLst>
              </a:tr>
            </a:tbl>
          </a:graphicData>
        </a:graphic>
      </p:graphicFrame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88A8178D-E899-6605-E873-A240C25A472C}"/>
              </a:ext>
            </a:extLst>
          </p:cNvPr>
          <p:cNvPicPr>
            <a:picLocks noGrp="1" noChangeAspect="1" noChangeArrowheads="1"/>
            <a:extLst>
              <a:ext uri="smNativeData">
                <pr:smNativeData xmlns="" xmlns:p14="http://schemas.microsoft.com/office/powerpoint/2010/main" xmlns:pr="smNativeData" val="SMDATA_18_hqwC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a/6v/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KgGAABdBwAAww4AAAUKAAAQAAAAJgAAAAgAAAB98f///////w=="/>
              </a:ext>
            </a:extLst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8629" y="1409141"/>
            <a:ext cx="1317625" cy="4318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807082-02AE-CDA9-1583-80E9562FF1F4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hqwC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GIe0K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gGAAAFCgAADRcAAF8M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2188949" y="1840941"/>
            <a:ext cx="2644775" cy="3822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DC5EC3-A197-CA32-784F-21EB97C3408A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hqwC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X8B78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E4HAABfDAAADhQAAKYOAAAQAAAAJgAAAAgAAAD//////////w=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2274039" y="2223211"/>
            <a:ext cx="2072640" cy="3702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6ABF02-89FD-C726-58CF-E73D2038B3F9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hqwC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GgHAAA7DgAAww4AAIIRAAAQAAAAJgAAAAgAAAD//////////w=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2290549" y="2525471"/>
            <a:ext cx="1195705" cy="53276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78580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/>
              <a:t>Primer</a:t>
            </a:r>
            <a:endParaRPr lang="en-US" dirty="0"/>
          </a:p>
        </p:txBody>
      </p:sp>
      <p:pic>
        <p:nvPicPr>
          <p:cNvPr id="4" name="Picture1">
            <a:extLst>
              <a:ext uri="{FF2B5EF4-FFF2-40B4-BE49-F238E27FC236}">
                <a16:creationId xmlns:a16="http://schemas.microsoft.com/office/drawing/2014/main" id="{924BD7C1-6741-8162-E95D-1F0F6657C759}"/>
              </a:ext>
            </a:extLst>
          </p:cNvPr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8_hqwCY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k9pgP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FMBAADYCQAALTcAAHoh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599690" y="2001417"/>
            <a:ext cx="8754110" cy="384175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779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4D3B7-F721-AE84-6C03-CF7226AB6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5C25-D3A6-035B-E1CF-8756A24E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Sadr</a:t>
            </a:r>
            <a:r>
              <a:rPr lang="sr-Latn-RS" dirty="0"/>
              <a:t>žaj predmeta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34F5A-19B6-1E97-6A79-7A854BDFB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pojmovi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makro</a:t>
            </a:r>
            <a:r>
              <a:rPr lang="en-US" dirty="0"/>
              <a:t> </a:t>
            </a:r>
            <a:r>
              <a:rPr lang="en-US" dirty="0" err="1"/>
              <a:t>ekonomije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faktori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1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Troškovi</a:t>
            </a:r>
            <a:r>
              <a:rPr lang="en-US" sz="28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proizvodnje</a:t>
            </a:r>
            <a:endParaRPr lang="en-US" b="1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Tražnja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ponuda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ekonomskih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odnosa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inostranstvom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Koncept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održivog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razvoja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n-US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Tehnološke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promene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tranzicija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globalizacija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3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400" b="1" i="0" u="none" strike="noStrike" dirty="0">
                <a:ea typeface="Calibri"/>
                <a:cs typeface="Calibri"/>
                <a:sym typeface="Calibri"/>
              </a:rPr>
              <a:t>Troškovi proizvodnje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96081" cy="4351338"/>
          </a:xfrm>
        </p:spPr>
        <p:txBody>
          <a:bodyPr>
            <a:normAutofit/>
          </a:bodyPr>
          <a:lstStyle/>
          <a:p>
            <a:pPr marL="342900" marR="6985" indent="-34290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 err="1"/>
              <a:t>Univerzalni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za </a:t>
            </a:r>
            <a:r>
              <a:rPr lang="en-US" dirty="0" err="1"/>
              <a:t>praćenje</a:t>
            </a:r>
            <a:r>
              <a:rPr lang="en-US" dirty="0"/>
              <a:t> </a:t>
            </a:r>
            <a:r>
              <a:rPr lang="en-US" dirty="0" err="1"/>
              <a:t>realizacije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upoređenje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planom</a:t>
            </a:r>
            <a:r>
              <a:rPr lang="en-US" dirty="0"/>
              <a:t>, je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ostvarenih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. </a:t>
            </a:r>
          </a:p>
          <a:p>
            <a:pPr marL="342900" marR="6985" indent="-34290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planiranja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, </a:t>
            </a:r>
            <a:r>
              <a:rPr lang="en-US" dirty="0" err="1"/>
              <a:t>planira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budžet</a:t>
            </a:r>
            <a:r>
              <a:rPr lang="en-US" dirty="0"/>
              <a:t> koji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planirane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svake</a:t>
            </a:r>
            <a:r>
              <a:rPr lang="en-US" dirty="0"/>
              <a:t> od </a:t>
            </a:r>
            <a:r>
              <a:rPr lang="en-US" dirty="0" err="1"/>
              <a:t>radnih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. </a:t>
            </a:r>
          </a:p>
          <a:p>
            <a:pPr marL="342900" marR="6985" indent="-34290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sz="25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emitovane</a:t>
            </a:r>
            <a:r>
              <a:rPr lang="en-US" dirty="0"/>
              <a:t> </a:t>
            </a:r>
            <a:r>
              <a:rPr lang="en-US" dirty="0" err="1"/>
              <a:t>tehničke</a:t>
            </a:r>
            <a:r>
              <a:rPr lang="en-US" dirty="0"/>
              <a:t> </a:t>
            </a:r>
            <a:r>
              <a:rPr lang="en-US" dirty="0" err="1"/>
              <a:t>dokumentacije</a:t>
            </a:r>
            <a:r>
              <a:rPr lang="en-US" dirty="0"/>
              <a:t>, </a:t>
            </a:r>
            <a:r>
              <a:rPr lang="en-US" dirty="0" err="1"/>
              <a:t>trebovanja</a:t>
            </a:r>
            <a:r>
              <a:rPr lang="en-US" dirty="0"/>
              <a:t>, </a:t>
            </a:r>
            <a:r>
              <a:rPr lang="en-US" dirty="0" err="1"/>
              <a:t>radnih</a:t>
            </a:r>
            <a:r>
              <a:rPr lang="en-US" dirty="0"/>
              <a:t> </a:t>
            </a:r>
            <a:r>
              <a:rPr lang="en-US" dirty="0" err="1"/>
              <a:t>naloga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., </a:t>
            </a:r>
            <a:r>
              <a:rPr lang="en-US" dirty="0" err="1"/>
              <a:t>moguće</a:t>
            </a:r>
            <a:r>
              <a:rPr lang="en-US" dirty="0"/>
              <a:t> je </a:t>
            </a:r>
            <a:r>
              <a:rPr lang="en-US" dirty="0" err="1"/>
              <a:t>pratiti</a:t>
            </a:r>
            <a:r>
              <a:rPr lang="en-US" dirty="0"/>
              <a:t> </a:t>
            </a:r>
            <a:r>
              <a:rPr lang="en-US" dirty="0" err="1"/>
              <a:t>realizaciju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ostvarenje</a:t>
            </a:r>
            <a:r>
              <a:rPr lang="en-US" dirty="0"/>
              <a:t> </a:t>
            </a:r>
            <a:r>
              <a:rPr lang="en-US" dirty="0" err="1"/>
              <a:t>planiranih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u </a:t>
            </a:r>
            <a:r>
              <a:rPr lang="en-US" dirty="0" err="1"/>
              <a:t>budžetu</a:t>
            </a:r>
            <a:r>
              <a:rPr lang="en-US" dirty="0"/>
              <a:t>. Samim time, </a:t>
            </a:r>
            <a:r>
              <a:rPr lang="en-US" dirty="0" err="1"/>
              <a:t>praćenjem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, </a:t>
            </a:r>
            <a:r>
              <a:rPr lang="en-US" dirty="0" err="1"/>
              <a:t>prati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realizacija</a:t>
            </a:r>
            <a:r>
              <a:rPr lang="en-US" dirty="0"/>
              <a:t> plana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je </a:t>
            </a:r>
            <a:r>
              <a:rPr lang="en-US" dirty="0" err="1"/>
              <a:t>vršiti</a:t>
            </a:r>
            <a:r>
              <a:rPr lang="en-US" dirty="0"/>
              <a:t> </a:t>
            </a:r>
            <a:r>
              <a:rPr lang="en-US" dirty="0" err="1"/>
              <a:t>korektivne</a:t>
            </a:r>
            <a:r>
              <a:rPr lang="en-US" dirty="0"/>
              <a:t> </a:t>
            </a:r>
            <a:r>
              <a:rPr lang="en-US" dirty="0" err="1"/>
              <a:t>intervencije</a:t>
            </a:r>
            <a:r>
              <a:rPr lang="en-US" dirty="0"/>
              <a:t>.  </a:t>
            </a:r>
          </a:p>
          <a:p>
            <a:pPr marL="0" indent="0">
              <a:buNone/>
            </a:pP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0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A7F32-61B5-2C14-B2EE-70007A5D3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4CC06-0D58-4E20-7D8A-A57955AF4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400" b="1" i="0" u="none" strike="noStrike" dirty="0">
                <a:ea typeface="Calibri"/>
                <a:cs typeface="Calibri"/>
                <a:sym typeface="Calibri"/>
              </a:rPr>
              <a:t>Troškovi proizvodnje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23BFF-3504-F380-E57E-FA6491C7F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6081" cy="4351338"/>
          </a:xfrm>
        </p:spPr>
        <p:txBody>
          <a:bodyPr>
            <a:normAutofit/>
          </a:bodyPr>
          <a:lstStyle/>
          <a:p>
            <a:pPr algn="just">
              <a:defRPr sz="3000"/>
            </a:pPr>
            <a:r>
              <a:rPr lang="en-US" noProof="1">
                <a:solidFill>
                  <a:srgbClr val="FF0000"/>
                </a:solidFill>
              </a:rPr>
              <a:t>U računovodstvenom smislu </a:t>
            </a:r>
            <a:r>
              <a:rPr lang="en-US" noProof="1"/>
              <a:t>ukupne troškove  je moguće klasifikovati na osnovu sledeća tri  kriterijuma:</a:t>
            </a:r>
          </a:p>
          <a:p>
            <a:pPr lvl="1" algn="just">
              <a:defRPr sz="3000"/>
            </a:pPr>
            <a:r>
              <a:rPr lang="en-US" noProof="1"/>
              <a:t>Vrstu troškova</a:t>
            </a:r>
          </a:p>
          <a:p>
            <a:pPr lvl="1" algn="just">
              <a:defRPr sz="3000"/>
            </a:pPr>
            <a:r>
              <a:rPr lang="en-US" noProof="1"/>
              <a:t>Mesto troškova</a:t>
            </a:r>
          </a:p>
          <a:p>
            <a:pPr lvl="1" algn="just">
              <a:defRPr sz="3000"/>
            </a:pPr>
            <a:r>
              <a:rPr lang="en-US" noProof="1"/>
              <a:t>Nosioce troškova</a:t>
            </a:r>
          </a:p>
          <a:p>
            <a:pPr algn="just">
              <a:defRPr sz="3000"/>
            </a:pPr>
            <a:r>
              <a:rPr lang="en-US" noProof="1"/>
              <a:t>Sa aspekta upravljanja troškovima, isti trošak ima tri pojavna oblika:</a:t>
            </a:r>
            <a:r>
              <a:rPr lang="en-US" i="1" noProof="1"/>
              <a:t> </a:t>
            </a:r>
            <a:r>
              <a:rPr lang="en-US" b="1" i="1" noProof="1"/>
              <a:t>po vrsti</a:t>
            </a:r>
            <a:r>
              <a:rPr lang="en-US" b="1" noProof="1"/>
              <a:t> </a:t>
            </a:r>
            <a:r>
              <a:rPr lang="en-US" noProof="1"/>
              <a:t>trošak direktnog materijala, </a:t>
            </a:r>
            <a:r>
              <a:rPr lang="en-US" b="1" i="1" noProof="1"/>
              <a:t>po mestu</a:t>
            </a:r>
            <a:r>
              <a:rPr lang="en-US" b="1" noProof="1"/>
              <a:t> </a:t>
            </a:r>
            <a:r>
              <a:rPr lang="en-US" noProof="1"/>
              <a:t>trošak u proizvodnji i </a:t>
            </a:r>
            <a:r>
              <a:rPr lang="en-US" b="1" i="1" noProof="1"/>
              <a:t>po nosiocu</a:t>
            </a:r>
            <a:r>
              <a:rPr lang="en-US" b="1" noProof="1"/>
              <a:t> </a:t>
            </a:r>
            <a:r>
              <a:rPr lang="en-US" noProof="1"/>
              <a:t>materijalni trošak po konkretnom proizvodu</a:t>
            </a:r>
            <a:r>
              <a:rPr lang="sr-Latn-RS" noProof="1"/>
              <a:t>.</a:t>
            </a:r>
            <a:endParaRPr lang="en-US" noProof="1"/>
          </a:p>
          <a:p>
            <a:pPr marL="0" indent="0">
              <a:buNone/>
            </a:pPr>
            <a:endParaRPr lang="sr-Latn-R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6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Vrsta troškova proizvodnog procesa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direktnog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endParaRPr lang="en-US" dirty="0"/>
          </a:p>
          <a:p>
            <a:pPr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energije</a:t>
            </a:r>
            <a:endParaRPr lang="en-US" dirty="0"/>
          </a:p>
          <a:p>
            <a:pPr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amortizacije</a:t>
            </a:r>
            <a:endParaRPr lang="en-US" dirty="0"/>
          </a:p>
          <a:p>
            <a:pPr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 err="1"/>
              <a:t>Troškovi</a:t>
            </a:r>
            <a:r>
              <a:rPr lang="en-US" dirty="0"/>
              <a:t> alata</a:t>
            </a:r>
          </a:p>
          <a:p>
            <a:pPr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održavanja</a:t>
            </a:r>
            <a:r>
              <a:rPr lang="en-US" dirty="0"/>
              <a:t>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alata</a:t>
            </a:r>
          </a:p>
          <a:p>
            <a:pPr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transporta</a:t>
            </a:r>
            <a:endParaRPr lang="en-US" dirty="0"/>
          </a:p>
          <a:p>
            <a:pPr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istraživanja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(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pripremu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)</a:t>
            </a:r>
          </a:p>
          <a:p>
            <a:pPr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pogonske</a:t>
            </a:r>
            <a:r>
              <a:rPr lang="en-US" dirty="0"/>
              <a:t> </a:t>
            </a:r>
            <a:r>
              <a:rPr lang="en-US" dirty="0" err="1"/>
              <a:t>režije</a:t>
            </a:r>
            <a:endParaRPr lang="en-US" dirty="0"/>
          </a:p>
          <a:p>
            <a:pPr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troškovi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6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BF1A0-4352-C783-7DFB-57089083F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64E25-C4C1-3035-1BA7-2F3C52C2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4400" b="1" i="0" u="none" strike="noStrike" dirty="0">
                <a:latin typeface="Calibri"/>
                <a:ea typeface="Calibri"/>
                <a:cs typeface="Calibri"/>
                <a:sym typeface="Calibri"/>
              </a:rPr>
              <a:t>Vrsta troškova proizvodnog procesa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E2C2E-2911-C2A9-FAE9-DD1FCC9C6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/>
              <a:t>Pored </a:t>
            </a:r>
            <a:r>
              <a:rPr lang="en-US" dirty="0" err="1"/>
              <a:t>navedenih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 </a:t>
            </a:r>
            <a:r>
              <a:rPr lang="en-US" dirty="0" err="1"/>
              <a:t>utrošenog</a:t>
            </a:r>
            <a:r>
              <a:rPr lang="en-US" dirty="0"/>
              <a:t> rada, u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, </a:t>
            </a:r>
            <a:r>
              <a:rPr lang="en-US" dirty="0" err="1"/>
              <a:t>troši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ljudski</a:t>
            </a:r>
            <a:r>
              <a:rPr lang="en-US" dirty="0"/>
              <a:t> rad </a:t>
            </a:r>
            <a:r>
              <a:rPr lang="en-US" dirty="0" err="1"/>
              <a:t>kako</a:t>
            </a:r>
            <a:r>
              <a:rPr lang="en-US" dirty="0"/>
              <a:t> u </a:t>
            </a:r>
            <a:r>
              <a:rPr lang="en-US" dirty="0" err="1"/>
              <a:t>neposrednoj</a:t>
            </a:r>
            <a:r>
              <a:rPr lang="en-US" dirty="0"/>
              <a:t> </a:t>
            </a:r>
            <a:r>
              <a:rPr lang="en-US" dirty="0" err="1"/>
              <a:t>proizvodnji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ostalim</a:t>
            </a:r>
            <a:r>
              <a:rPr lang="en-US" dirty="0"/>
              <a:t> </a:t>
            </a:r>
            <a:r>
              <a:rPr lang="en-US" dirty="0" err="1"/>
              <a:t>poslovima</a:t>
            </a:r>
            <a:r>
              <a:rPr lang="en-US" dirty="0"/>
              <a:t>. U </a:t>
            </a:r>
            <a:r>
              <a:rPr lang="en-US" dirty="0" err="1"/>
              <a:t>vezi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nastupiti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slučaja</a:t>
            </a:r>
            <a:r>
              <a:rPr lang="en-US" dirty="0"/>
              <a:t> </a:t>
            </a:r>
            <a:r>
              <a:rPr lang="en-US" dirty="0" err="1"/>
              <a:t>predstavljanja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</a:t>
            </a:r>
            <a:r>
              <a:rPr lang="en-US" dirty="0" err="1"/>
              <a:t>ljudske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 u </a:t>
            </a:r>
            <a:r>
              <a:rPr lang="en-US" dirty="0" err="1"/>
              <a:t>proizvodnji</a:t>
            </a:r>
            <a:r>
              <a:rPr lang="en-US" dirty="0"/>
              <a:t>:</a:t>
            </a:r>
          </a:p>
          <a:p>
            <a:pPr marL="0" marR="6985" lvl="1" indent="0" algn="just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34950" algn="l"/>
              </a:tabLst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/>
              <a:t>	1. 	</a:t>
            </a:r>
            <a:r>
              <a:rPr lang="en-US" dirty="0" err="1"/>
              <a:t>Slučaj</a:t>
            </a:r>
            <a:r>
              <a:rPr lang="en-US" dirty="0"/>
              <a:t> - </a:t>
            </a:r>
            <a:r>
              <a:rPr lang="en-US" dirty="0" err="1"/>
              <a:t>Navedeni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od 1 do 9 u </a:t>
            </a:r>
            <a:r>
              <a:rPr lang="en-US" dirty="0" err="1"/>
              <a:t>zbiru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,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dodaju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ljudskog</a:t>
            </a:r>
            <a:r>
              <a:rPr lang="en-US" dirty="0"/>
              <a:t> rada,</a:t>
            </a:r>
          </a:p>
          <a:p>
            <a:pPr marL="0" marR="6985" lvl="1" indent="0" algn="just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34950" algn="l"/>
              </a:tabLst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lang="en-US" dirty="0"/>
              <a:t>	2. 	</a:t>
            </a:r>
            <a:r>
              <a:rPr lang="en-US" dirty="0" err="1"/>
              <a:t>Slučaj</a:t>
            </a:r>
            <a:r>
              <a:rPr lang="en-US" dirty="0"/>
              <a:t> - U </a:t>
            </a:r>
            <a:r>
              <a:rPr lang="en-US" dirty="0" err="1"/>
              <a:t>okvire</a:t>
            </a:r>
            <a:r>
              <a:rPr lang="en-US" dirty="0"/>
              <a:t> </a:t>
            </a:r>
            <a:r>
              <a:rPr lang="en-US" dirty="0" err="1"/>
              <a:t>pojedinih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 od 1 do 9</a:t>
            </a:r>
            <a:br>
              <a:rPr lang="en-US" dirty="0"/>
            </a:br>
            <a:r>
              <a:rPr lang="en-US" dirty="0" err="1"/>
              <a:t>uračunava</a:t>
            </a:r>
            <a:r>
              <a:rPr lang="en-US" dirty="0"/>
              <a:t> se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utrošenog</a:t>
            </a:r>
            <a:r>
              <a:rPr lang="en-US" dirty="0"/>
              <a:t> </a:t>
            </a:r>
            <a:r>
              <a:rPr lang="en-US" dirty="0" err="1"/>
              <a:t>ljudskog</a:t>
            </a:r>
            <a:r>
              <a:rPr lang="en-US" dirty="0"/>
              <a:t> rada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odgovarajućim</a:t>
            </a:r>
            <a:r>
              <a:rPr lang="en-US" dirty="0"/>
              <a:t> </a:t>
            </a:r>
            <a:r>
              <a:rPr lang="en-US" dirty="0" err="1"/>
              <a:t>poslovima</a:t>
            </a:r>
            <a:r>
              <a:rPr lang="en-US" dirty="0"/>
              <a:t>. Samim time, 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ljudskog</a:t>
            </a:r>
            <a:r>
              <a:rPr lang="en-US" dirty="0"/>
              <a:t> rada se ne </a:t>
            </a:r>
            <a:r>
              <a:rPr lang="en-US" dirty="0" err="1"/>
              <a:t>razmatraju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zasebna</a:t>
            </a:r>
            <a:r>
              <a:rPr lang="en-US" dirty="0"/>
              <a:t> </a:t>
            </a:r>
            <a:r>
              <a:rPr lang="en-US" dirty="0" err="1"/>
              <a:t>kategorija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sastavni</a:t>
            </a:r>
            <a:r>
              <a:rPr lang="en-US" dirty="0"/>
              <a:t> deo </a:t>
            </a:r>
            <a:r>
              <a:rPr lang="en-US" dirty="0" err="1"/>
              <a:t>navedenih</a:t>
            </a:r>
            <a:r>
              <a:rPr lang="en-US" dirty="0"/>
              <a:t> </a:t>
            </a:r>
            <a:r>
              <a:rPr lang="en-US" dirty="0" err="1"/>
              <a:t>devet</a:t>
            </a:r>
            <a:r>
              <a:rPr lang="en-US" dirty="0"/>
              <a:t> </a:t>
            </a:r>
            <a:r>
              <a:rPr lang="en-US" dirty="0" err="1"/>
              <a:t>grupa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2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89AB9-DEE5-B2FD-2735-2C1EEBBA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Vrsta</a:t>
            </a:r>
            <a:r>
              <a:rPr lang="en-US" b="1" dirty="0"/>
              <a:t> </a:t>
            </a:r>
            <a:r>
              <a:rPr lang="en-US" b="1" dirty="0" err="1"/>
              <a:t>troškova</a:t>
            </a:r>
            <a:r>
              <a:rPr lang="en-US" b="1" dirty="0"/>
              <a:t> </a:t>
            </a:r>
            <a:r>
              <a:rPr lang="sr-Latn-RS" b="1" dirty="0"/>
              <a:t>projekata u oblasti informacionih tehnologija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E8080-A79B-99D3-CCFE-4EDC72B98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>
                <a:ea typeface="SimSun"/>
                <a:cs typeface="Times New Roman"/>
              </a:rPr>
              <a:t>Kako bi se uspešno izvršila analiza projekta – sa finansijskog aspekta, u prvoj fazi je neophodno adekvatno proceniti/definisati troškove na projektu.</a:t>
            </a:r>
          </a:p>
          <a:p>
            <a:r>
              <a:rPr lang="sr-Latn-RS" dirty="0"/>
              <a:t>Prema elementima trošenja, troškovi u oblasti IT sektora mogu biti:</a:t>
            </a:r>
          </a:p>
          <a:p>
            <a:pPr lvl="1"/>
            <a:r>
              <a:rPr lang="sr-Latn-RS" dirty="0"/>
              <a:t>Troškovi plata angažovanih i zaposlenih izvršioca</a:t>
            </a:r>
          </a:p>
          <a:p>
            <a:pPr lvl="1"/>
            <a:r>
              <a:rPr lang="sr-Latn-RS" dirty="0"/>
              <a:t>Troškovi eventualnih bonusa na plate</a:t>
            </a:r>
          </a:p>
          <a:p>
            <a:pPr lvl="1"/>
            <a:r>
              <a:rPr lang="sr-Latn-RS" dirty="0"/>
              <a:t>Troškovi za aktivnosti team-building-a</a:t>
            </a:r>
          </a:p>
          <a:p>
            <a:pPr lvl="1"/>
            <a:r>
              <a:rPr lang="sr-Latn-RS" dirty="0"/>
              <a:t>Podsticaji za zaposlene</a:t>
            </a:r>
          </a:p>
          <a:p>
            <a:pPr lvl="1"/>
            <a:r>
              <a:rPr lang="sr-Latn-RS" dirty="0"/>
              <a:t>Autsorsovana radna snaga</a:t>
            </a:r>
          </a:p>
          <a:p>
            <a:pPr lvl="1"/>
            <a:r>
              <a:rPr lang="sr-Latn-RS" dirty="0"/>
              <a:t>Troškovi materijala</a:t>
            </a:r>
          </a:p>
          <a:p>
            <a:pPr lvl="1"/>
            <a:r>
              <a:rPr lang="sr-Latn-RS" dirty="0"/>
              <a:t>Troškovi opreme</a:t>
            </a:r>
          </a:p>
          <a:p>
            <a:pPr lvl="1"/>
            <a:r>
              <a:rPr lang="sr-Latn-RS" dirty="0"/>
              <a:t>Troškovi putovanja</a:t>
            </a:r>
          </a:p>
          <a:p>
            <a:pPr lvl="1"/>
            <a:r>
              <a:rPr lang="sr-Latn-RS" dirty="0"/>
              <a:t>Rezerve za rizične događaje (overhead)</a:t>
            </a:r>
          </a:p>
          <a:p>
            <a:pPr lvl="1"/>
            <a:r>
              <a:rPr lang="sr-Latn-RS" dirty="0"/>
              <a:t>Trening članova tima</a:t>
            </a:r>
          </a:p>
          <a:p>
            <a:pPr lvl="1"/>
            <a:r>
              <a:rPr lang="sr-Latn-RS" dirty="0"/>
              <a:t>Nadoknade za konsultante</a:t>
            </a:r>
          </a:p>
          <a:p>
            <a:pPr lvl="1"/>
            <a:r>
              <a:rPr lang="sr-Latn-RS" dirty="0"/>
              <a:t>Usluge prema ugovaračima</a:t>
            </a:r>
          </a:p>
          <a:p>
            <a:pPr lvl="1"/>
            <a:r>
              <a:rPr lang="sr-Latn-RS" dirty="0"/>
              <a:t>Troškovi regrutovanja radne snage</a:t>
            </a:r>
            <a:endParaRPr lang="en-US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9A0EEF5-5884-B1C9-00A5-8E75C0A8B0B0}"/>
              </a:ext>
            </a:extLst>
          </p:cNvPr>
          <p:cNvSpPr txBox="1"/>
          <p:nvPr/>
        </p:nvSpPr>
        <p:spPr>
          <a:xfrm>
            <a:off x="7090431" y="2653901"/>
            <a:ext cx="53449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1pPr>
            <a:lvl2pPr marL="457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2pPr>
            <a:lvl3pPr marL="914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3pPr>
            <a:lvl4pPr marL="1371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4pPr>
            <a:lvl5pPr marL="18288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5pPr>
            <a:lvl6pPr marL="22860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6pPr>
            <a:lvl7pPr marL="27432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7pPr>
            <a:lvl8pPr marL="32004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8pPr>
            <a:lvl9pPr marL="365760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Iznajmljivanje ili kupovina poslovnog prost.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Troškovi telefonije i komunikacije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Iznajmljivanje opreme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Popravke i održavanje opreme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Potrošni materijal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Administrativni materijal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Poštarina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Osiguranje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Porezi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Licence za softvere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Marketing materijal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Održavanje infrastrukture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2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D2E3B-0FAF-57BD-DDCB-FE2B676AF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96848-82D3-3A2D-27AE-753E30790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Vrsta</a:t>
            </a:r>
            <a:r>
              <a:rPr lang="en-US" b="1" dirty="0"/>
              <a:t> </a:t>
            </a:r>
            <a:r>
              <a:rPr lang="en-US" b="1" dirty="0" err="1"/>
              <a:t>troškova</a:t>
            </a:r>
            <a:r>
              <a:rPr lang="en-US" b="1" dirty="0"/>
              <a:t> </a:t>
            </a:r>
            <a:r>
              <a:rPr lang="sr-Latn-RS" b="1" dirty="0"/>
              <a:t>projekata u oblasti informacionih tehnologija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C09C-2805-C19E-C980-217A54045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Definisanje (identifikovanje) troškova </a:t>
            </a:r>
            <a:r>
              <a:rPr lang="sr-Latn-RS" dirty="0"/>
              <a:t>je složen i kreativan metodološki korak izrade bilansa resursa projekta. Ova faza analize uključuje precizno određivanje uloge (funkcije), mesta, značaja i vremena u kojem se troškovi i efekti javljaju.</a:t>
            </a:r>
          </a:p>
          <a:p>
            <a:r>
              <a:rPr lang="sr-Latn-RS" dirty="0"/>
              <a:t>U bilansu resursa projekta, svi troškovi sa prethodne liste, se javljaju kao</a:t>
            </a:r>
            <a:r>
              <a:rPr lang="sr-Latn-RS" i="1" dirty="0"/>
              <a:t>: </a:t>
            </a:r>
            <a:r>
              <a:rPr lang="sr-Latn-RS" b="1" i="1" dirty="0">
                <a:solidFill>
                  <a:srgbClr val="FF0000"/>
                </a:solidFill>
              </a:rPr>
              <a:t>Investicioni troškovi, Operativni (poslovni, tekući) troškovi i Troškovi obrtnih sredstava (kapitala). </a:t>
            </a:r>
          </a:p>
          <a:p>
            <a:r>
              <a:rPr lang="sr-Latn-RS" dirty="0"/>
              <a:t>Od tipa projekta i grane industrije u kojoj se projekat realizuje zavisi i broj stavki svake od navedenih grupacija troškova.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58412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1744</Words>
  <Application>Microsoft Office PowerPoint</Application>
  <PresentationFormat>Widescreen</PresentationFormat>
  <Paragraphs>363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SimSun</vt:lpstr>
      <vt:lpstr>Arial</vt:lpstr>
      <vt:lpstr>Calibri</vt:lpstr>
      <vt:lpstr>Calibri Light</vt:lpstr>
      <vt:lpstr>Symbol</vt:lpstr>
      <vt:lpstr>ie 16 9</vt:lpstr>
      <vt:lpstr>unknown</vt:lpstr>
      <vt:lpstr>Inženjerska ekonomija</vt:lpstr>
      <vt:lpstr>Sadržaj predmeta</vt:lpstr>
      <vt:lpstr>Sadržaj predmeta</vt:lpstr>
      <vt:lpstr>Troškovi proizvodnje</vt:lpstr>
      <vt:lpstr>Troškovi proizvodnje</vt:lpstr>
      <vt:lpstr>Vrsta troškova proizvodnog procesa</vt:lpstr>
      <vt:lpstr>Vrsta troškova proizvodnog procesa</vt:lpstr>
      <vt:lpstr>Vrsta troškova projekata u oblasti informacionih tehnologija</vt:lpstr>
      <vt:lpstr>Vrsta troškova projekata u oblasti informacionih tehnologija</vt:lpstr>
      <vt:lpstr>Vrsta troškova projekata u oblasti informacionih tehnologija</vt:lpstr>
      <vt:lpstr>Vrsta troškova projekata u oblasti informacionih tehnologija</vt:lpstr>
      <vt:lpstr>Vrsta troškova projekata u oblasti informacionih tehnologija</vt:lpstr>
      <vt:lpstr>Prema karakteru zavisnosti od obima proizvodnje</vt:lpstr>
      <vt:lpstr>Prosečni troškovi</vt:lpstr>
      <vt:lpstr>Prosečni fiksni troškovi</vt:lpstr>
      <vt:lpstr>Prosečni varijabilni troškovi</vt:lpstr>
      <vt:lpstr>Marginalni troškovi</vt:lpstr>
      <vt:lpstr>Marginalni troškovi</vt:lpstr>
      <vt:lpstr>Ukupni troškovi proizvodnje</vt:lpstr>
      <vt:lpstr>Troškovi proizvodnje</vt:lpstr>
      <vt:lpstr>Zavisnost ukupnih, prosečnih i graničnih troškova od obima proizvodnje</vt:lpstr>
      <vt:lpstr>Poslovni prihod</vt:lpstr>
      <vt:lpstr>Poslovni prihod</vt:lpstr>
      <vt:lpstr>Prosečni prihod</vt:lpstr>
      <vt:lpstr>Granični prihod</vt:lpstr>
      <vt:lpstr>Dobit (profit)</vt:lpstr>
      <vt:lpstr>Poslovni rezultat i krititiča (prelomna) tačka rentabilnosti</vt:lpstr>
      <vt:lpstr>Analiza kritične/prelomne tačke</vt:lpstr>
      <vt:lpstr>Primer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Industrijsko inženjerstvo – projektovanje i praksa</dc:title>
  <dc:creator>SJM</dc:creator>
  <cp:lastModifiedBy>Ermina</cp:lastModifiedBy>
  <cp:revision>263</cp:revision>
  <dcterms:created xsi:type="dcterms:W3CDTF">2022-08-01T12:37:25Z</dcterms:created>
  <dcterms:modified xsi:type="dcterms:W3CDTF">2025-06-17T12:21:34Z</dcterms:modified>
</cp:coreProperties>
</file>