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319" r:id="rId4"/>
    <p:sldId id="314" r:id="rId5"/>
    <p:sldId id="312" r:id="rId6"/>
    <p:sldId id="261" r:id="rId7"/>
    <p:sldId id="315" r:id="rId8"/>
    <p:sldId id="316" r:id="rId9"/>
    <p:sldId id="262" r:id="rId10"/>
    <p:sldId id="317" r:id="rId11"/>
    <p:sldId id="265" r:id="rId12"/>
    <p:sldId id="266" r:id="rId13"/>
    <p:sldId id="320" r:id="rId14"/>
    <p:sldId id="321" r:id="rId15"/>
    <p:sldId id="322" r:id="rId16"/>
    <p:sldId id="267" r:id="rId17"/>
    <p:sldId id="325" r:id="rId18"/>
    <p:sldId id="323" r:id="rId19"/>
    <p:sldId id="324" r:id="rId20"/>
    <p:sldId id="326" r:id="rId21"/>
    <p:sldId id="327" r:id="rId22"/>
    <p:sldId id="328" r:id="rId23"/>
    <p:sldId id="269" r:id="rId24"/>
    <p:sldId id="318" r:id="rId25"/>
    <p:sldId id="270" r:id="rId26"/>
    <p:sldId id="272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329" r:id="rId36"/>
    <p:sldId id="280" r:id="rId37"/>
    <p:sldId id="281" r:id="rId38"/>
    <p:sldId id="28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6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Inženjerska</a:t>
            </a:r>
            <a:r>
              <a:rPr lang="en-US" sz="6000" dirty="0"/>
              <a:t> </a:t>
            </a:r>
            <a:r>
              <a:rPr lang="en-US" sz="6000" dirty="0" err="1"/>
              <a:t>ekonomija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Ivan Mihajlović</a:t>
            </a:r>
          </a:p>
          <a:p>
            <a:r>
              <a:rPr lang="sr-Latn-RS" dirty="0">
                <a:hlinkClick r:id="rId2"/>
              </a:rPr>
              <a:t>imihajlovic</a:t>
            </a:r>
            <a:r>
              <a:rPr lang="en-US" dirty="0">
                <a:hlinkClick r:id="rId2"/>
              </a:rPr>
              <a:t>@mas.bg.ac.rs</a:t>
            </a:r>
            <a:endParaRPr lang="en-US" dirty="0"/>
          </a:p>
          <a:p>
            <a:r>
              <a:rPr lang="en-US" dirty="0" err="1"/>
              <a:t>kabinet</a:t>
            </a:r>
            <a:r>
              <a:rPr lang="en-US" dirty="0"/>
              <a:t>:</a:t>
            </a:r>
            <a:r>
              <a:rPr lang="sr-Latn-RS" dirty="0"/>
              <a:t> 401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6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001CF-1294-BAA0-CB30-B68D56453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DC36-F7A5-EEFB-7BA9-7896A30F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7EE3-47FD-E12E-ED3B-EC32C23D3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pojmovi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ekonomije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Proizvodnja</a:t>
            </a:r>
            <a:r>
              <a:rPr lang="en-US" sz="2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proizvodni</a:t>
            </a:r>
            <a:r>
              <a:rPr lang="en-US" sz="2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faktori</a:t>
            </a:r>
            <a:endParaRPr lang="en-US" b="1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Troškovi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ponuda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ekonomskih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inostranstvom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Koncept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održivog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razvoja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Tehnološke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tranzicija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4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D9E9C-42C7-E4DF-5307-629BC9F50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1FAE-2929-BE89-272C-2213A9DF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Definicija proizvodnje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F8160-2DFB-B77F-723C-304F402EC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Proizvodnja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predstavlja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svrhishodnu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delat</a:t>
            </a:r>
            <a:r>
              <a:rPr lang="sr-Latn-R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kojoj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određeni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skup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materijalnih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elemenata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raznih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vidova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energije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transformiše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određena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materijalna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dobra (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takođe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nematerijalna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usluge-šire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posmatrano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zadovoljavaju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određene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iskazane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potrebe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Resursi i transformativni proces</a:t>
            </a:r>
            <a:endParaRPr lang="en-US" dirty="0"/>
          </a:p>
        </p:txBody>
      </p:sp>
      <p:pic>
        <p:nvPicPr>
          <p:cNvPr id="8" name="Google Shape;602;p12">
            <a:extLst>
              <a:ext uri="{FF2B5EF4-FFF2-40B4-BE49-F238E27FC236}">
                <a16:creationId xmlns:a16="http://schemas.microsoft.com/office/drawing/2014/main" id="{454F74B5-6109-E277-9BE7-4AA0328823B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8100" y="2597151"/>
            <a:ext cx="8966719" cy="359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06;p12">
            <a:extLst>
              <a:ext uri="{FF2B5EF4-FFF2-40B4-BE49-F238E27FC236}">
                <a16:creationId xmlns:a16="http://schemas.microsoft.com/office/drawing/2014/main" id="{074E4129-398B-4D80-A2B0-0D254DE4A4E2}"/>
              </a:ext>
            </a:extLst>
          </p:cNvPr>
          <p:cNvSpPr txBox="1"/>
          <p:nvPr/>
        </p:nvSpPr>
        <p:spPr>
          <a:xfrm>
            <a:off x="5256543" y="2304169"/>
            <a:ext cx="375221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racionalno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korišćenje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resursa</a:t>
            </a:r>
            <a:endParaRPr dirty="0"/>
          </a:p>
        </p:txBody>
      </p:sp>
      <p:sp>
        <p:nvSpPr>
          <p:cNvPr id="11" name="Google Shape;607;p12">
            <a:extLst>
              <a:ext uri="{FF2B5EF4-FFF2-40B4-BE49-F238E27FC236}">
                <a16:creationId xmlns:a16="http://schemas.microsoft.com/office/drawing/2014/main" id="{B6499064-AF5C-71FE-4987-32A7834CC201}"/>
              </a:ext>
            </a:extLst>
          </p:cNvPr>
          <p:cNvSpPr txBox="1"/>
          <p:nvPr/>
        </p:nvSpPr>
        <p:spPr>
          <a:xfrm>
            <a:off x="5830582" y="5815045"/>
            <a:ext cx="260413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optimizacija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procesa</a:t>
            </a:r>
            <a:endParaRPr dirty="0"/>
          </a:p>
        </p:txBody>
      </p:sp>
      <p:sp>
        <p:nvSpPr>
          <p:cNvPr id="12" name="Google Shape;604;p12">
            <a:extLst>
              <a:ext uri="{FF2B5EF4-FFF2-40B4-BE49-F238E27FC236}">
                <a16:creationId xmlns:a16="http://schemas.microsoft.com/office/drawing/2014/main" id="{21F5B372-3F70-008C-5D13-C5B231A0B581}"/>
              </a:ext>
            </a:extLst>
          </p:cNvPr>
          <p:cNvSpPr txBox="1"/>
          <p:nvPr/>
        </p:nvSpPr>
        <p:spPr>
          <a:xfrm>
            <a:off x="1814071" y="5967757"/>
            <a:ext cx="14401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TRŽIŠTE</a:t>
            </a:r>
            <a:endParaRPr dirty="0"/>
          </a:p>
        </p:txBody>
      </p:sp>
      <p:sp>
        <p:nvSpPr>
          <p:cNvPr id="13" name="Google Shape;604;p12">
            <a:extLst>
              <a:ext uri="{FF2B5EF4-FFF2-40B4-BE49-F238E27FC236}">
                <a16:creationId xmlns:a16="http://schemas.microsoft.com/office/drawing/2014/main" id="{6A6B8903-CAEC-B168-AB83-83408B587D6F}"/>
              </a:ext>
            </a:extLst>
          </p:cNvPr>
          <p:cNvSpPr txBox="1"/>
          <p:nvPr/>
        </p:nvSpPr>
        <p:spPr>
          <a:xfrm>
            <a:off x="9644639" y="5967757"/>
            <a:ext cx="14401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TRŽIŠTE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305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91BD-BD7C-3CD1-B5F0-90F3BCCD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Proi</a:t>
            </a:r>
            <a:r>
              <a:rPr lang="sr-Latn-RS" b="1" dirty="0"/>
              <a:t>zvodni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9CBCF-CF09-3C48-7F4F-3B89FCCF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ea typeface="SimSun"/>
                <a:cs typeface="Times New Roman"/>
              </a:rPr>
              <a:t>Proizvod/usluga ili zajedno posmatrani – nova vrednost, nastaju kao rezultat potrebe na tržištu, odnosno problema koje imaju pojedinci ili grupe, a koji se mogu rešiti navedenim proizvodom/uslugom.</a:t>
            </a:r>
          </a:p>
          <a:p>
            <a:r>
              <a:rPr lang="sr-Latn-RS" dirty="0"/>
              <a:t>Proizvodi mogu biti novi i „novi“.</a:t>
            </a:r>
          </a:p>
          <a:p>
            <a:r>
              <a:rPr lang="sr-Latn-RS" dirty="0"/>
              <a:t>Proizvodi nastaju kao elementi razvoja novih proizvoda, koji su rezultat analize potreba tržišta (sa jedne strane) i analize poslovno proizvodnih mogućnosti samom industrijskog sistema (sa druge strane).</a:t>
            </a:r>
          </a:p>
          <a:p>
            <a:r>
              <a:rPr lang="sr-Latn-RS" dirty="0"/>
              <a:t>Sve vrste i količine proizvoda jednog industrijskog sistema predstavljaju </a:t>
            </a:r>
            <a:r>
              <a:rPr lang="sr-Latn-RS" b="1" dirty="0"/>
              <a:t>PROIZVODNI PROGRAM </a:t>
            </a:r>
            <a:r>
              <a:rPr lang="sr-Latn-RS" dirty="0"/>
              <a:t>ili PORTFOLIO PROIZVODA.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9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1DB6-B39D-2835-E80D-1AE58CC8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BOM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63F9-D3DB-2C92-EB4C-3A505613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Savremeni proizvodi s kompleksni i sastoje se iz velikog broja, sklopova, podsklopova i delova.</a:t>
            </a:r>
          </a:p>
          <a:p>
            <a:r>
              <a:rPr lang="sr-Latn-RS" dirty="0"/>
              <a:t>Analizu bilo kog proizvoda, najlakše je sagledati kroz LISTU MATERIJALA – BILL OF MATERIAL (BOM):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9BCC70B-D113-E837-5802-3147AABBC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185301"/>
              </p:ext>
            </p:extLst>
          </p:nvPr>
        </p:nvGraphicFramePr>
        <p:xfrm>
          <a:off x="3280259" y="3687374"/>
          <a:ext cx="5905181" cy="2624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7541909" imgH="3350823" progId="Visio.Drawing.11">
                  <p:embed/>
                </p:oleObj>
              </mc:Choice>
              <mc:Fallback>
                <p:oleObj r:id="rId3" imgW="7541909" imgH="3350823" progId="Visio.Drawing.1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31EE5B-9DFB-4165-AD5E-E4E2167CF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259" y="3687374"/>
                        <a:ext cx="5905181" cy="2624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E6E09F-9A7B-5DC8-FBE2-FE4C8CC2DF31}"/>
              </a:ext>
            </a:extLst>
          </p:cNvPr>
          <p:cNvSpPr txBox="1"/>
          <p:nvPr/>
        </p:nvSpPr>
        <p:spPr>
          <a:xfrm>
            <a:off x="3006560" y="6377214"/>
            <a:ext cx="7541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C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Predstavljanje strukture proizvoda „optički miš“ po principu BOM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008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51F1-3858-2225-F57A-CE2F190B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Lanac snabdevanja</a:t>
            </a:r>
            <a:endParaRPr lang="en-US" b="1" dirty="0"/>
          </a:p>
        </p:txBody>
      </p:sp>
      <p:pic>
        <p:nvPicPr>
          <p:cNvPr id="4" name="SlideText1">
            <a:extLst>
              <a:ext uri="{FF2B5EF4-FFF2-40B4-BE49-F238E27FC236}">
                <a16:creationId xmlns:a16="http://schemas.microsoft.com/office/drawing/2014/main" id="{4C83CF65-33E4-5B7F-9CDC-C934C137CF49}"/>
              </a:ext>
            </a:extLst>
          </p:cNvPr>
          <p:cNvPicPr>
            <a:picLocks noChangeAspect="1" noChangeArrowheads="1"/>
            <a:extLst>
              <a:ext uri="smNativeData">
                <pr:smNativeData xmlns="" xmlns:p14="http://schemas.microsoft.com/office/powerpoint/2010/main" xmlns:pr="smNativeData" val="SMDATA_18_2osP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p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LYGAADYCQAAijEAALAlAAAQAAAAJgAAAAgAAAABgQAA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901069" y="1690688"/>
            <a:ext cx="6962140" cy="452628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5647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Faktori proizvodnje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i="1" dirty="0"/>
              <a:t>Rad</a:t>
            </a:r>
            <a:r>
              <a:rPr lang="en-US" i="1" dirty="0"/>
              <a:t> (L)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fizički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napor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neophodan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obavljanje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poslovnih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aktivnosti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obavlja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radna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snaga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plaćene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sr-Latn-RS" sz="2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i="1" dirty="0"/>
              <a:t>Kapital</a:t>
            </a:r>
            <a:r>
              <a:rPr lang="en-US" i="1" dirty="0"/>
              <a:t> (K)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fizički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oprema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intelektualni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finansijski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socijalni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duhovni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sr-Latn-RS" sz="2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dirty="0" err="1"/>
              <a:t>Zemljište</a:t>
            </a:r>
            <a:r>
              <a:rPr lang="en-US" b="1" dirty="0"/>
              <a:t> (</a:t>
            </a:r>
            <a:r>
              <a:rPr lang="en-US" b="1" dirty="0" err="1"/>
              <a:t>prirodni</a:t>
            </a:r>
            <a:r>
              <a:rPr lang="en-US" b="1" dirty="0"/>
              <a:t> </a:t>
            </a:r>
            <a:r>
              <a:rPr lang="en-US" b="1" dirty="0" err="1"/>
              <a:t>resursi</a:t>
            </a:r>
            <a:r>
              <a:rPr lang="en-US" b="1" dirty="0"/>
              <a:t>) -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rada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prirodni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resursi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poluproizvodi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sr-Latn-RS" sz="2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  <a:buSzPts val="3200"/>
            </a:pP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Preduzetništvo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povezuje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ostala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tri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faktora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1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D1F5-0F47-D8BB-D337-91CA00A8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Ishod proizvodnje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09B5-1F83-7088-7345-CADA7F3D8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Proizvod</a:t>
            </a:r>
            <a:endParaRPr lang="en-US" dirty="0"/>
          </a:p>
          <a:p>
            <a:r>
              <a:rPr lang="en-US" dirty="0" err="1"/>
              <a:t>Usluga</a:t>
            </a:r>
            <a:endParaRPr lang="en-US" dirty="0"/>
          </a:p>
          <a:p>
            <a:r>
              <a:rPr lang="en-US" dirty="0"/>
              <a:t>Paket </a:t>
            </a:r>
            <a:r>
              <a:rPr lang="en-US" dirty="0" err="1"/>
              <a:t>proizvod</a:t>
            </a:r>
            <a:r>
              <a:rPr lang="en-US" dirty="0"/>
              <a:t>/</a:t>
            </a:r>
            <a:r>
              <a:rPr lang="en-US" dirty="0" err="1"/>
              <a:t>usluga</a:t>
            </a:r>
            <a:endParaRPr lang="en-US" dirty="0"/>
          </a:p>
          <a:p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savremenom</a:t>
            </a:r>
            <a:r>
              <a:rPr lang="en-US" dirty="0"/>
              <a:t> </a:t>
            </a:r>
            <a:r>
              <a:rPr lang="en-US" dirty="0" err="1"/>
              <a:t>konceptu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- VREDNOST</a:t>
            </a:r>
          </a:p>
          <a:p>
            <a:endParaRPr lang="en-US" dirty="0"/>
          </a:p>
          <a:p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8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86877-39B3-4750-FC7B-A1E9B871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652B-45F8-EA0A-5452-45E925535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Ekonomski</a:t>
            </a:r>
            <a:r>
              <a:rPr lang="en-US" dirty="0"/>
              <a:t> model za </a:t>
            </a:r>
            <a:r>
              <a:rPr lang="en-US" dirty="0" err="1"/>
              <a:t>faktore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sr-Latn-RS" dirty="0"/>
              <a:t>uključuje</a:t>
            </a:r>
            <a:r>
              <a:rPr lang="en-US" dirty="0"/>
              <a:t> </a:t>
            </a:r>
            <a:r>
              <a:rPr lang="en-US" b="1" dirty="0"/>
              <a:t>rad</a:t>
            </a:r>
            <a:r>
              <a:rPr lang="sr-Latn-RS" b="1" dirty="0"/>
              <a:t>, </a:t>
            </a:r>
            <a:r>
              <a:rPr lang="en-US" b="1" dirty="0" err="1"/>
              <a:t>kapital</a:t>
            </a:r>
            <a:r>
              <a:rPr lang="sr-Latn-RS" b="1" dirty="0"/>
              <a:t> i </a:t>
            </a:r>
            <a:r>
              <a:rPr lang="en-US" b="1" dirty="0" err="1"/>
              <a:t>zeml</a:t>
            </a:r>
            <a:r>
              <a:rPr lang="sr-Latn-RS" b="1" dirty="0"/>
              <a:t>jište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sr-Latn-RS" dirty="0"/>
              <a:t>promenjive</a:t>
            </a:r>
            <a:r>
              <a:rPr lang="en-US" dirty="0"/>
              <a:t> </a:t>
            </a:r>
            <a:r>
              <a:rPr lang="sr-Latn-RS" dirty="0"/>
              <a:t>– nezavisne varijable</a:t>
            </a:r>
            <a:r>
              <a:rPr lang="en-US" dirty="0"/>
              <a:t>. </a:t>
            </a:r>
            <a:endParaRPr lang="sr-Latn-RS" dirty="0"/>
          </a:p>
          <a:p>
            <a:endParaRPr lang="sr-Latn-RS" dirty="0"/>
          </a:p>
          <a:p>
            <a:r>
              <a:rPr lang="en-US" dirty="0">
                <a:ea typeface="SimSun"/>
                <a:cs typeface="Times New Roman"/>
              </a:rPr>
              <a:t>Kada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u </a:t>
            </a:r>
            <a:r>
              <a:rPr lang="en-US" dirty="0" err="1">
                <a:ea typeface="SimSun"/>
                <a:cs typeface="Times New Roman"/>
              </a:rPr>
              <a:t>pitanju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računari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faktori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funkcionišu</a:t>
            </a:r>
            <a:r>
              <a:rPr lang="en-US" dirty="0">
                <a:ea typeface="SimSun"/>
                <a:cs typeface="Times New Roman"/>
              </a:rPr>
              <a:t> po </a:t>
            </a:r>
            <a:r>
              <a:rPr lang="en-US" dirty="0" err="1">
                <a:ea typeface="SimSun"/>
                <a:cs typeface="Times New Roman"/>
              </a:rPr>
              <a:t>istim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principima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ali</a:t>
            </a:r>
            <a:r>
              <a:rPr lang="en-US" dirty="0">
                <a:ea typeface="SimSun"/>
                <a:cs typeface="Times New Roman"/>
              </a:rPr>
              <a:t> IT </a:t>
            </a:r>
            <a:r>
              <a:rPr lang="en-US" dirty="0" err="1">
                <a:ea typeface="SimSun"/>
                <a:cs typeface="Times New Roman"/>
              </a:rPr>
              <a:t>sektor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ima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specifične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parametre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od značaja </a:t>
            </a:r>
            <a:r>
              <a:rPr lang="en-US" dirty="0">
                <a:ea typeface="SimSun"/>
                <a:cs typeface="Times New Roman"/>
              </a:rPr>
              <a:t>za </a:t>
            </a:r>
            <a:r>
              <a:rPr lang="en-US" dirty="0" err="1">
                <a:ea typeface="SimSun"/>
                <a:cs typeface="Times New Roman"/>
              </a:rPr>
              <a:t>proizvodnju</a:t>
            </a:r>
            <a:r>
              <a:rPr lang="en-US" dirty="0">
                <a:ea typeface="SimSun"/>
                <a:cs typeface="Times New Roman"/>
              </a:rPr>
              <a:t> u </a:t>
            </a:r>
            <a:r>
              <a:rPr lang="en-US" dirty="0" err="1">
                <a:ea typeface="SimSun"/>
                <a:cs typeface="Times New Roman"/>
              </a:rPr>
              <a:t>smislu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kako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kada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zašto</a:t>
            </a:r>
            <a:r>
              <a:rPr lang="en-US" dirty="0">
                <a:ea typeface="SimSun"/>
                <a:cs typeface="Times New Roman"/>
              </a:rPr>
              <a:t> se novi </a:t>
            </a:r>
            <a:r>
              <a:rPr lang="en-US" dirty="0" err="1">
                <a:ea typeface="SimSun"/>
                <a:cs typeface="Times New Roman"/>
              </a:rPr>
              <a:t>modeli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kreiraju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plasiraju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na tržištu</a:t>
            </a:r>
            <a:r>
              <a:rPr lang="en-US" dirty="0">
                <a:ea typeface="SimSun"/>
                <a:cs typeface="Times New Roman"/>
              </a:rPr>
              <a:t>.</a:t>
            </a:r>
            <a:endParaRPr lang="en-US" sz="1800" dirty="0">
              <a:ea typeface="SimSu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7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6D116-DC05-4F93-99AE-4DA8D661E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EF12-8AD1-73BA-6BB3-9AA97B49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0CD5-CCCB-5C62-7ED6-7D7590BC1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b="1" dirty="0"/>
              <a:t>Radna snaga</a:t>
            </a:r>
            <a:r>
              <a:rPr lang="sr-Cyrl-RS" b="1" dirty="0"/>
              <a:t> (</a:t>
            </a:r>
            <a:r>
              <a:rPr lang="sr-Latn-RS" b="1" dirty="0"/>
              <a:t>Rad</a:t>
            </a:r>
            <a:r>
              <a:rPr lang="sr-Cyrl-RS" b="1" dirty="0"/>
              <a:t>)/</a:t>
            </a:r>
            <a:r>
              <a:rPr lang="sr-Latn-RS" b="1" dirty="0"/>
              <a:t> Kapital</a:t>
            </a:r>
            <a:endParaRPr lang="en-US" b="1" dirty="0"/>
          </a:p>
          <a:p>
            <a:pPr algn="just"/>
            <a:r>
              <a:rPr lang="en-US" dirty="0">
                <a:ea typeface="SimSun"/>
                <a:cs typeface="Times New Roman"/>
              </a:rPr>
              <a:t>Dok </a:t>
            </a:r>
            <a:r>
              <a:rPr lang="sr-Latn-RS" dirty="0">
                <a:ea typeface="SimSun"/>
                <a:cs typeface="Times New Roman"/>
              </a:rPr>
              <a:t>se npr.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garderoba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može uzeti kao </a:t>
            </a:r>
            <a:r>
              <a:rPr lang="en-US" dirty="0">
                <a:ea typeface="SimSun"/>
                <a:cs typeface="Times New Roman"/>
              </a:rPr>
              <a:t>primer </a:t>
            </a:r>
            <a:r>
              <a:rPr lang="en-US" dirty="0" err="1">
                <a:ea typeface="SimSun"/>
                <a:cs typeface="Times New Roman"/>
              </a:rPr>
              <a:t>radno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intenzivnog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predmeta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računari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generalno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poznati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kapitalno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intenzivni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što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znači</a:t>
            </a:r>
            <a:r>
              <a:rPr lang="en-US" dirty="0">
                <a:ea typeface="SimSun"/>
                <a:cs typeface="Times New Roman"/>
              </a:rPr>
              <a:t> da </a:t>
            </a:r>
            <a:r>
              <a:rPr lang="en-US" dirty="0" err="1">
                <a:ea typeface="SimSun"/>
                <a:cs typeface="Times New Roman"/>
              </a:rPr>
              <a:t>koštaju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više</a:t>
            </a:r>
            <a:r>
              <a:rPr lang="en-US" dirty="0">
                <a:ea typeface="SimSun"/>
                <a:cs typeface="Times New Roman"/>
              </a:rPr>
              <a:t> za </a:t>
            </a:r>
            <a:r>
              <a:rPr lang="en-US" dirty="0" err="1">
                <a:ea typeface="SimSun"/>
                <a:cs typeface="Times New Roman"/>
              </a:rPr>
              <a:t>proizvodnju</a:t>
            </a:r>
            <a:r>
              <a:rPr lang="en-US" dirty="0">
                <a:ea typeface="SimSun"/>
                <a:cs typeface="Times New Roman"/>
              </a:rPr>
              <a:t> u </a:t>
            </a:r>
            <a:r>
              <a:rPr lang="en-US" dirty="0" err="1">
                <a:ea typeface="SimSun"/>
                <a:cs typeface="Times New Roman"/>
              </a:rPr>
              <a:t>poređenju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drugim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predmetima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algn="just"/>
            <a:r>
              <a:rPr lang="en-US" dirty="0" err="1">
                <a:ea typeface="SimSun"/>
                <a:cs typeface="Times New Roman"/>
              </a:rPr>
              <a:t>Računari</a:t>
            </a:r>
            <a:r>
              <a:rPr lang="en-US" dirty="0">
                <a:ea typeface="SimSun"/>
                <a:cs typeface="Times New Roman"/>
              </a:rPr>
              <a:t> ne </a:t>
            </a:r>
            <a:r>
              <a:rPr lang="en-US" dirty="0" err="1">
                <a:ea typeface="SimSun"/>
                <a:cs typeface="Times New Roman"/>
              </a:rPr>
              <a:t>zahtevaju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veliki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nivo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radne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snage</a:t>
            </a:r>
            <a:r>
              <a:rPr lang="en-US" dirty="0">
                <a:ea typeface="SimSun"/>
                <a:cs typeface="Times New Roman"/>
              </a:rPr>
              <a:t> za </a:t>
            </a:r>
            <a:r>
              <a:rPr lang="en-US" dirty="0" err="1">
                <a:ea typeface="SimSun"/>
                <a:cs typeface="Times New Roman"/>
              </a:rPr>
              <a:t>proizvodnju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ali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potrebne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savremene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mašin</a:t>
            </a:r>
            <a:r>
              <a:rPr lang="sr-Latn-RS" dirty="0">
                <a:ea typeface="SimSun"/>
                <a:cs typeface="Times New Roman"/>
              </a:rPr>
              <a:t>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tehnologija</a:t>
            </a:r>
            <a:r>
              <a:rPr lang="en-US" dirty="0">
                <a:ea typeface="SimSun"/>
                <a:cs typeface="Times New Roman"/>
              </a:rPr>
              <a:t>, koji 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skupi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značajno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utiču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na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obim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algn="just"/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košta</a:t>
            </a:r>
            <a:r>
              <a:rPr lang="en-US" dirty="0"/>
              <a:t>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, to je </a:t>
            </a:r>
            <a:r>
              <a:rPr lang="en-US" dirty="0" err="1"/>
              <a:t>veća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maloprodajna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zauzvrat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potražnju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u </a:t>
            </a:r>
            <a:r>
              <a:rPr lang="en-US" dirty="0" err="1"/>
              <a:t>suštini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profit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kapital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kontinuiranom</a:t>
            </a:r>
            <a:r>
              <a:rPr lang="en-US" dirty="0"/>
              <a:t> </a:t>
            </a:r>
            <a:r>
              <a:rPr lang="en-US" dirty="0" err="1"/>
              <a:t>krugu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Sadr</a:t>
            </a:r>
            <a:r>
              <a:rPr lang="sr-Latn-RS" b="1" dirty="0"/>
              <a:t>žaj predmeta</a:t>
            </a:r>
            <a:endParaRPr lang="en-US" b="1" dirty="0"/>
          </a:p>
        </p:txBody>
      </p:sp>
      <p:sp>
        <p:nvSpPr>
          <p:cNvPr id="4" name="SlideText1">
            <a:extLst>
              <a:ext uri="{FF2B5EF4-FFF2-40B4-BE49-F238E27FC236}">
                <a16:creationId xmlns:a16="http://schemas.microsoft.com/office/drawing/2014/main" id="{771C8116-8B8C-1149-0E72-D42DA3666526}"/>
              </a:ext>
            </a:extLst>
          </p:cNvPr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6_2o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OILAABwNQAAuicAABAAAAAmAAAACAAAAAEAAAAAAAAA"/>
              </a:ext>
            </a:extLst>
          </p:cNvSpPr>
          <p:nvPr/>
        </p:nvSpPr>
        <p:spPr>
          <a:xfrm>
            <a:off x="457200" y="1931670"/>
            <a:ext cx="8229600" cy="452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solidFill>
                  <a:srgbClr val="7F0000"/>
                </a:solidFill>
              </a:defRPr>
            </a:pPr>
            <a:r>
              <a:rPr lang="en-US">
                <a:solidFill>
                  <a:srgbClr val="7F0000"/>
                </a:solidFill>
              </a:rPr>
              <a:t>Osnovni pojmovi mikro i makro ekonomije</a:t>
            </a:r>
          </a:p>
          <a:p>
            <a:pPr>
              <a:defRPr>
                <a:solidFill>
                  <a:srgbClr val="7F0000"/>
                </a:solidFill>
              </a:defRPr>
            </a:pPr>
            <a:r>
              <a:rPr lang="en-US">
                <a:solidFill>
                  <a:srgbClr val="7F0000"/>
                </a:solidFill>
              </a:rPr>
              <a:t>Proizvodnja i proizvodni faktori</a:t>
            </a:r>
          </a:p>
          <a:p>
            <a:pPr>
              <a:defRPr>
                <a:solidFill>
                  <a:srgbClr val="0000FF"/>
                </a:solidFill>
              </a:defRPr>
            </a:pPr>
            <a:r>
              <a:rPr lang="en-US">
                <a:solidFill>
                  <a:srgbClr val="0000FF"/>
                </a:solidFill>
              </a:rPr>
              <a:t>Troškovi proizvodnje - II TERMIN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rPr lang="en-US">
                <a:solidFill>
                  <a:srgbClr val="FF0000"/>
                </a:solidFill>
              </a:rPr>
              <a:t>Tražnja i ponuda - III TERMIN</a:t>
            </a:r>
          </a:p>
          <a:p>
            <a:pPr>
              <a:defRPr>
                <a:solidFill>
                  <a:srgbClr val="7F007F"/>
                </a:solidFill>
              </a:defRPr>
            </a:pPr>
            <a:r>
              <a:rPr lang="en-US">
                <a:solidFill>
                  <a:srgbClr val="7F007F"/>
                </a:solidFill>
              </a:rPr>
              <a:t>Sistem ekonomskih odnosa sa inostranstvom</a:t>
            </a:r>
          </a:p>
          <a:p>
            <a:pPr>
              <a:defRPr>
                <a:solidFill>
                  <a:srgbClr val="7F007F"/>
                </a:solidFill>
              </a:defRPr>
            </a:pPr>
            <a:r>
              <a:rPr lang="en-US">
                <a:solidFill>
                  <a:srgbClr val="7F007F"/>
                </a:solidFill>
              </a:rPr>
              <a:t>Koncept “održivog razvoja”</a:t>
            </a:r>
          </a:p>
          <a:p>
            <a:pPr>
              <a:defRPr>
                <a:solidFill>
                  <a:srgbClr val="7F007F"/>
                </a:solidFill>
              </a:defRPr>
            </a:pPr>
            <a:r>
              <a:rPr lang="en-US">
                <a:solidFill>
                  <a:srgbClr val="7F007F"/>
                </a:solidFill>
              </a:rPr>
              <a:t>Tehnološke promene, tranzicija i globalizacija</a:t>
            </a:r>
          </a:p>
          <a:p>
            <a:pPr>
              <a:defRPr>
                <a:solidFill>
                  <a:srgbClr val="FF00FF"/>
                </a:solidFill>
              </a:defRPr>
            </a:pPr>
            <a:r>
              <a:rPr lang="en-US">
                <a:solidFill>
                  <a:srgbClr val="FF00FF"/>
                </a:solidFill>
              </a:rPr>
              <a:t>Kolokvijum + odbrana seminarskog rada - V TERMIN</a:t>
            </a:r>
          </a:p>
          <a:p>
            <a:pPr>
              <a:defRPr>
                <a:solidFill>
                  <a:srgbClr val="7F007F"/>
                </a:solidFill>
              </a:defRPr>
            </a:pPr>
            <a:endParaRPr lang="en-US" dirty="0">
              <a:solidFill>
                <a:srgbClr val="7F007F"/>
              </a:solidFill>
            </a:endParaRPr>
          </a:p>
        </p:txBody>
      </p:sp>
      <p:sp>
        <p:nvSpPr>
          <p:cNvPr id="5" name="AutoShape1">
            <a:extLst>
              <a:ext uri="{FF2B5EF4-FFF2-40B4-BE49-F238E27FC236}">
                <a16:creationId xmlns:a16="http://schemas.microsoft.com/office/drawing/2014/main" id="{F3BBC67F-117A-8CB3-5D73-B3E6C50CF9DC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6_2osPYhMAAAAlAAAAgwAAAA8BAAAAkAAAAEgAAACQAAAASAAAAAAAAAAAAAAAAAAAAAEAAABQAAAA2MJKTy2sxD8a8WbEmxHf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jjAAAAkLAABwMQAAGRIAABAAAAAmAAAACAAAAP//////////"/>
              </a:ext>
            </a:extLst>
          </p:cNvSpPr>
          <p:nvPr/>
        </p:nvSpPr>
        <p:spPr>
          <a:xfrm>
            <a:off x="7893050" y="1793875"/>
            <a:ext cx="143510" cy="1148080"/>
          </a:xfrm>
          <a:prstGeom prst="rightBrace">
            <a:avLst>
              <a:gd name="adj1" fmla="val 20962"/>
              <a:gd name="adj2" fmla="val 485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AutoShape2">
            <a:extLst>
              <a:ext uri="{FF2B5EF4-FFF2-40B4-BE49-F238E27FC236}">
                <a16:creationId xmlns:a16="http://schemas.microsoft.com/office/drawing/2014/main" id="{9153947C-88BE-8649-92E8-3521DB3D78C1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6_2osPYhMAAAAlAAAAgwAAAA8BAAAAkAAAAEgAAACQAAAASAAAAAAAAAAAAAAAAAAAAAEAAABQAAAAwNwhc4fMnT8a8WbEmxHf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cDEAAIMWAACHNAAA/SEAABAAAAAmAAAACAAAAP//////////"/>
              </a:ext>
            </a:extLst>
          </p:cNvSpPr>
          <p:nvPr/>
        </p:nvSpPr>
        <p:spPr>
          <a:xfrm>
            <a:off x="8036560" y="3659505"/>
            <a:ext cx="502285" cy="1865630"/>
          </a:xfrm>
          <a:prstGeom prst="rightBrace">
            <a:avLst>
              <a:gd name="adj1" fmla="val 24272"/>
              <a:gd name="adj2" fmla="val 485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Textbox1">
            <a:extLst>
              <a:ext uri="{FF2B5EF4-FFF2-40B4-BE49-F238E27FC236}">
                <a16:creationId xmlns:a16="http://schemas.microsoft.com/office/drawing/2014/main" id="{60D4D89D-230A-E576-662F-920CFCEC3330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val="SMDATA_16_2o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cDEAAD4NAABAOAAAfg8AABAgAAAmAAAACAAAAP//////////"/>
              </a:ext>
            </a:extLst>
          </p:cNvSpPr>
          <p:nvPr/>
        </p:nvSpPr>
        <p:spPr>
          <a:xfrm>
            <a:off x="8036560" y="2152650"/>
            <a:ext cx="110744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>
                <a:solidFill>
                  <a:srgbClr val="7F0000"/>
                </a:solidFill>
              </a:defRPr>
            </a:pPr>
            <a:r>
              <a:rPr dirty="0"/>
              <a:t>I TERMIN</a:t>
            </a:r>
          </a:p>
        </p:txBody>
      </p:sp>
      <p:sp>
        <p:nvSpPr>
          <p:cNvPr id="8" name="Textbox2">
            <a:extLst>
              <a:ext uri="{FF2B5EF4-FFF2-40B4-BE49-F238E27FC236}">
                <a16:creationId xmlns:a16="http://schemas.microsoft.com/office/drawing/2014/main" id="{9AAC5EF1-3BB8-02CD-5A80-0CCCD8C81505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val="SMDATA_16_2o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zQAAM0XAADjNgAAsyAAABAgAAAmAAAACAAAAP//////////"/>
              </a:ext>
            </a:extLst>
          </p:cNvSpPr>
          <p:nvPr/>
        </p:nvSpPr>
        <p:spPr>
          <a:xfrm rot="5330480">
            <a:off x="8016240" y="4409440"/>
            <a:ext cx="144653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>
                <a:solidFill>
                  <a:srgbClr val="7F007F"/>
                </a:solidFill>
              </a:defRPr>
            </a:pPr>
            <a:r>
              <a:t>IV TERMIN</a:t>
            </a:r>
          </a:p>
        </p:txBody>
      </p:sp>
    </p:spTree>
    <p:extLst>
      <p:ext uri="{BB962C8B-B14F-4D97-AF65-F5344CB8AC3E}">
        <p14:creationId xmlns:p14="http://schemas.microsoft.com/office/powerpoint/2010/main" val="30228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E83A1-B228-BF56-568E-B343F039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6FC1-787F-B3AB-B3B6-8C2E44A1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402E8-C292-BF51-3D95-B074AFE7C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Latn-RS" b="1" dirty="0"/>
              <a:t>R</a:t>
            </a:r>
            <a:r>
              <a:rPr lang="en-US" b="1" dirty="0" err="1"/>
              <a:t>esursi</a:t>
            </a:r>
            <a:r>
              <a:rPr lang="sr-Latn-RS" b="1" dirty="0"/>
              <a:t> </a:t>
            </a:r>
          </a:p>
          <a:p>
            <a:r>
              <a:rPr lang="en-US" dirty="0">
                <a:ea typeface="SimSun"/>
                <a:cs typeface="Times New Roman"/>
              </a:rPr>
              <a:t>U </a:t>
            </a:r>
            <a:r>
              <a:rPr lang="en-US" dirty="0" err="1">
                <a:ea typeface="SimSun"/>
                <a:cs typeface="Times New Roman"/>
              </a:rPr>
              <a:t>tradicionalnim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modelima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faktora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resursi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potrebni</a:t>
            </a:r>
            <a:r>
              <a:rPr lang="en-US" dirty="0">
                <a:ea typeface="SimSun"/>
                <a:cs typeface="Times New Roman"/>
              </a:rPr>
              <a:t> za </a:t>
            </a:r>
            <a:r>
              <a:rPr lang="en-US" dirty="0" err="1">
                <a:ea typeface="SimSun"/>
                <a:cs typeface="Times New Roman"/>
              </a:rPr>
              <a:t>proizvodnju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predmeta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poznati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kao</a:t>
            </a:r>
            <a:r>
              <a:rPr lang="en-US" dirty="0">
                <a:ea typeface="SimSun"/>
                <a:cs typeface="Times New Roman"/>
              </a:rPr>
              <a:t> „</a:t>
            </a:r>
            <a:r>
              <a:rPr lang="en-US" dirty="0" err="1">
                <a:ea typeface="SimSun"/>
                <a:cs typeface="Times New Roman"/>
              </a:rPr>
              <a:t>zemlj</a:t>
            </a:r>
            <a:r>
              <a:rPr lang="sr-Latn-RS" dirty="0">
                <a:ea typeface="SimSun"/>
                <a:cs typeface="Times New Roman"/>
              </a:rPr>
              <a:t>ište</a:t>
            </a:r>
            <a:r>
              <a:rPr lang="en-US" dirty="0">
                <a:ea typeface="SimSun"/>
                <a:cs typeface="Times New Roman"/>
              </a:rPr>
              <a:t>“. Kada je </a:t>
            </a:r>
            <a:r>
              <a:rPr lang="en-US" dirty="0" err="1">
                <a:ea typeface="SimSun"/>
                <a:cs typeface="Times New Roman"/>
              </a:rPr>
              <a:t>reč</a:t>
            </a:r>
            <a:r>
              <a:rPr lang="en-US" dirty="0">
                <a:ea typeface="SimSun"/>
                <a:cs typeface="Times New Roman"/>
              </a:rPr>
              <a:t> o </a:t>
            </a:r>
            <a:r>
              <a:rPr lang="en-US" dirty="0" err="1">
                <a:ea typeface="SimSun"/>
                <a:cs typeface="Times New Roman"/>
              </a:rPr>
              <a:t>računarima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resursi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materijali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što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mikročipovi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metali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plastična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kućišta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druge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komponente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lvl="0" algn="just"/>
            <a:r>
              <a:rPr lang="en-US" dirty="0"/>
              <a:t>Ono po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računari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sr-Latn-RS" dirty="0"/>
              <a:t> od ostalih proizvoda</a:t>
            </a:r>
            <a:r>
              <a:rPr lang="en-US" dirty="0"/>
              <a:t> je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sr-Latn-RS" dirty="0"/>
              <a:t>neprekidno</a:t>
            </a:r>
            <a:r>
              <a:rPr lang="en-US" dirty="0"/>
              <a:t> </a:t>
            </a:r>
            <a:r>
              <a:rPr lang="en-US" dirty="0" err="1"/>
              <a:t>menja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dostupnost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variraju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01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6F0DF-4EAC-4652-0AAD-CA8F9B88B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FA1E-EDAF-089D-E175-BEC371C2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ABB1D-A690-C2A6-2BEA-27E0ECB47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Latn-RS" b="1" dirty="0"/>
              <a:t>P</a:t>
            </a:r>
            <a:r>
              <a:rPr lang="en-US" b="1" dirty="0" err="1"/>
              <a:t>reduzetništvo</a:t>
            </a:r>
            <a:endParaRPr lang="en-US" b="1" dirty="0"/>
          </a:p>
          <a:p>
            <a:pPr lvl="0" algn="just"/>
            <a:r>
              <a:rPr lang="en-US" dirty="0" err="1"/>
              <a:t>Računarska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preduzetni</a:t>
            </a:r>
            <a:r>
              <a:rPr lang="sr-Latn-RS" dirty="0"/>
              <a:t>čke inicijative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u </a:t>
            </a:r>
            <a:r>
              <a:rPr lang="en-US" dirty="0" err="1"/>
              <a:t>pitanju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.</a:t>
            </a:r>
            <a:endParaRPr lang="sr-Latn-RS" dirty="0"/>
          </a:p>
          <a:p>
            <a:pPr lvl="0" algn="just"/>
            <a:r>
              <a:rPr lang="en-US" dirty="0" err="1"/>
              <a:t>Pokojni</a:t>
            </a:r>
            <a:r>
              <a:rPr lang="en-US" dirty="0"/>
              <a:t> </a:t>
            </a:r>
            <a:r>
              <a:rPr lang="en-US" dirty="0" err="1"/>
              <a:t>izvršni</a:t>
            </a:r>
            <a:r>
              <a:rPr lang="en-US" dirty="0"/>
              <a:t> </a:t>
            </a:r>
            <a:r>
              <a:rPr lang="en-US" dirty="0" err="1"/>
              <a:t>direktor</a:t>
            </a:r>
            <a:r>
              <a:rPr lang="en-US" dirty="0"/>
              <a:t> Apple-a Stiv </a:t>
            </a:r>
            <a:r>
              <a:rPr lang="en-US" dirty="0" err="1"/>
              <a:t>Džobs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primer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preduzetništvo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igraju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u </a:t>
            </a:r>
            <a:r>
              <a:rPr lang="sr-Latn-RS" dirty="0"/>
              <a:t>dizajnu i razvoju novih proizvoda u oblasti IT-a</a:t>
            </a:r>
            <a:r>
              <a:rPr lang="en-US" dirty="0"/>
              <a:t>. </a:t>
            </a:r>
            <a:r>
              <a:rPr lang="sr-Latn-RS" dirty="0"/>
              <a:t>S</a:t>
            </a:r>
            <a:r>
              <a:rPr lang="en-US" dirty="0"/>
              <a:t>a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timom</a:t>
            </a:r>
            <a:r>
              <a:rPr lang="en-US" dirty="0"/>
              <a:t>, </a:t>
            </a:r>
            <a:r>
              <a:rPr lang="en-US" dirty="0" err="1"/>
              <a:t>razvio</a:t>
            </a:r>
            <a:r>
              <a:rPr lang="en-US" dirty="0"/>
              <a:t> je </a:t>
            </a:r>
            <a:r>
              <a:rPr lang="sr-Latn-RS" dirty="0"/>
              <a:t>jedinstvene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, </a:t>
            </a:r>
            <a:r>
              <a:rPr lang="en-US" dirty="0" err="1"/>
              <a:t>pretpostavljajući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od </a:t>
            </a:r>
            <a:r>
              <a:rPr lang="en-US" dirty="0" err="1"/>
              <a:t>potpunog</a:t>
            </a:r>
            <a:r>
              <a:rPr lang="en-US" dirty="0"/>
              <a:t> </a:t>
            </a:r>
            <a:r>
              <a:rPr lang="en-US" dirty="0" err="1"/>
              <a:t>neuspeha</a:t>
            </a:r>
            <a:r>
              <a:rPr lang="en-US" dirty="0"/>
              <a:t>. </a:t>
            </a:r>
            <a:r>
              <a:rPr lang="en-US" dirty="0" err="1"/>
              <a:t>Rezultati</a:t>
            </a:r>
            <a:r>
              <a:rPr lang="en-US" dirty="0"/>
              <a:t> -- iPhone, MacBook, iPad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-- </a:t>
            </a:r>
            <a:r>
              <a:rPr lang="en-US" dirty="0" err="1"/>
              <a:t>podstakli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sr-Latn-RS" dirty="0"/>
              <a:t> dalji razvoj i proizvodnju u čitavoj industriji informacionih tehnologija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9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2908-10BB-4E1F-8F00-6558EAB4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EF1A-96D6-3AE7-0244-3E4CD04FE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b="1" dirty="0"/>
              <a:t>E</a:t>
            </a:r>
            <a:r>
              <a:rPr lang="en-US" b="1" dirty="0" err="1"/>
              <a:t>konomija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potražnja</a:t>
            </a:r>
            <a:endParaRPr lang="en-US" b="1" dirty="0"/>
          </a:p>
          <a:p>
            <a:pPr algn="just"/>
            <a:r>
              <a:rPr lang="en-US" dirty="0" err="1">
                <a:ea typeface="SimSun"/>
                <a:cs typeface="Times New Roman"/>
              </a:rPr>
              <a:t>Konačn</a:t>
            </a:r>
            <a:r>
              <a:rPr lang="sr-Latn-RS" dirty="0">
                <a:ea typeface="SimSun"/>
                <a:cs typeface="Times New Roman"/>
              </a:rPr>
              <a:t>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faktor</a:t>
            </a:r>
            <a:r>
              <a:rPr lang="sr-Latn-RS" dirty="0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računara</a:t>
            </a:r>
            <a:r>
              <a:rPr lang="en-US" dirty="0">
                <a:ea typeface="SimSun"/>
                <a:cs typeface="Times New Roman"/>
              </a:rPr>
              <a:t> se u </a:t>
            </a:r>
            <a:r>
              <a:rPr lang="en-US" dirty="0" err="1">
                <a:ea typeface="SimSun"/>
                <a:cs typeface="Times New Roman"/>
              </a:rPr>
              <a:t>velikoj</a:t>
            </a:r>
            <a:r>
              <a:rPr lang="en-US" dirty="0">
                <a:ea typeface="SimSun"/>
                <a:cs typeface="Times New Roman"/>
              </a:rPr>
              <a:t> meri </a:t>
            </a:r>
            <a:r>
              <a:rPr lang="en-US" dirty="0" err="1">
                <a:ea typeface="SimSun"/>
                <a:cs typeface="Times New Roman"/>
              </a:rPr>
              <a:t>oslanja</a:t>
            </a:r>
            <a:r>
              <a:rPr lang="sr-Latn-RS" dirty="0">
                <a:ea typeface="SimSun"/>
                <a:cs typeface="Times New Roman"/>
              </a:rPr>
              <a:t>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na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potrošač</a:t>
            </a:r>
            <a:r>
              <a:rPr lang="sr-Latn-RS" dirty="0">
                <a:ea typeface="SimSun"/>
                <a:cs typeface="Times New Roman"/>
              </a:rPr>
              <a:t>e/tržište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algn="just"/>
            <a:r>
              <a:rPr lang="en-US" dirty="0">
                <a:ea typeface="SimSun"/>
                <a:cs typeface="Times New Roman"/>
              </a:rPr>
              <a:t>Kako </a:t>
            </a:r>
            <a:r>
              <a:rPr lang="sr-Latn-RS" dirty="0">
                <a:ea typeface="SimSun"/>
                <a:cs typeface="Times New Roman"/>
              </a:rPr>
              <a:t>IT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kompanije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moraju</a:t>
            </a:r>
            <a:r>
              <a:rPr lang="en-US" dirty="0">
                <a:ea typeface="SimSun"/>
                <a:cs typeface="Times New Roman"/>
              </a:rPr>
              <a:t> da </a:t>
            </a:r>
            <a:r>
              <a:rPr lang="sr-Latn-RS" dirty="0">
                <a:ea typeface="SimSun"/>
                <a:cs typeface="Times New Roman"/>
              </a:rPr>
              <a:t>se snabdevaju </a:t>
            </a:r>
            <a:r>
              <a:rPr lang="en-US" dirty="0" err="1">
                <a:ea typeface="SimSun"/>
                <a:cs typeface="Times New Roman"/>
              </a:rPr>
              <a:t>kupovimom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resursa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potreban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im</a:t>
            </a:r>
            <a:r>
              <a:rPr lang="en-US" dirty="0">
                <a:ea typeface="SimSun"/>
                <a:cs typeface="Times New Roman"/>
              </a:rPr>
              <a:t> je </a:t>
            </a:r>
            <a:r>
              <a:rPr lang="en-US" dirty="0" err="1">
                <a:ea typeface="SimSun"/>
                <a:cs typeface="Times New Roman"/>
              </a:rPr>
              <a:t>kapital</a:t>
            </a:r>
            <a:r>
              <a:rPr lang="en-US" dirty="0">
                <a:ea typeface="SimSun"/>
                <a:cs typeface="Times New Roman"/>
              </a:rPr>
              <a:t> za </a:t>
            </a:r>
            <a:r>
              <a:rPr lang="sr-Latn-RS" dirty="0">
                <a:ea typeface="SimSun"/>
                <a:cs typeface="Times New Roman"/>
              </a:rPr>
              <a:t>neprekidno istraživanje i </a:t>
            </a:r>
            <a:r>
              <a:rPr lang="en-US" dirty="0" err="1">
                <a:ea typeface="SimSun"/>
                <a:cs typeface="Times New Roman"/>
              </a:rPr>
              <a:t>razvoj</a:t>
            </a:r>
            <a:r>
              <a:rPr lang="sr-Latn-RS" dirty="0">
                <a:ea typeface="SimSun"/>
                <a:cs typeface="Times New Roman"/>
              </a:rPr>
              <a:t>, kao i za </a:t>
            </a:r>
            <a:r>
              <a:rPr lang="en-US" dirty="0" err="1">
                <a:ea typeface="SimSun"/>
                <a:cs typeface="Times New Roman"/>
              </a:rPr>
              <a:t>povećanje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lvl="0" algn="just"/>
            <a:r>
              <a:rPr lang="en-US" dirty="0" err="1"/>
              <a:t>Spora</a:t>
            </a:r>
            <a:r>
              <a:rPr lang="en-US" dirty="0"/>
              <a:t> </a:t>
            </a:r>
            <a:r>
              <a:rPr lang="en-US" dirty="0" err="1"/>
              <a:t>ekonomija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manju</a:t>
            </a:r>
            <a:r>
              <a:rPr lang="en-US" dirty="0"/>
              <a:t> </a:t>
            </a:r>
            <a:r>
              <a:rPr lang="en-US" dirty="0" err="1"/>
              <a:t>kupovnu</a:t>
            </a:r>
            <a:r>
              <a:rPr lang="en-US" dirty="0"/>
              <a:t> </a:t>
            </a:r>
            <a:r>
              <a:rPr lang="en-US" dirty="0" err="1"/>
              <a:t>moc</a:t>
            </a:r>
            <a:r>
              <a:rPr lang="en-US" dirty="0"/>
              <a:t>́ </a:t>
            </a:r>
            <a:r>
              <a:rPr lang="en-US" dirty="0" err="1"/>
              <a:t>potrošača</a:t>
            </a:r>
            <a:r>
              <a:rPr lang="en-US" dirty="0"/>
              <a:t>, a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manju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/>
              <a:t>.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mora da ide </a:t>
            </a:r>
            <a:r>
              <a:rPr lang="en-US" dirty="0" err="1"/>
              <a:t>linijom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, </a:t>
            </a:r>
            <a:r>
              <a:rPr lang="en-US" dirty="0" err="1"/>
              <a:t>potražnje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konkurentnih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da bi se </a:t>
            </a:r>
            <a:r>
              <a:rPr lang="en-US" dirty="0" err="1"/>
              <a:t>postigao</a:t>
            </a:r>
            <a:r>
              <a:rPr lang="en-US" dirty="0"/>
              <a:t>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balans</a:t>
            </a:r>
            <a:r>
              <a:rPr lang="en-US" dirty="0"/>
              <a:t> </a:t>
            </a:r>
            <a:r>
              <a:rPr lang="sr-Latn-RS" dirty="0"/>
              <a:t>faktora </a:t>
            </a:r>
            <a:r>
              <a:rPr lang="en-US" dirty="0" err="1"/>
              <a:t>proizvodnj</a:t>
            </a:r>
            <a:r>
              <a:rPr lang="sr-Latn-RS" dirty="0"/>
              <a:t>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69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Studija slučaja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razmatranje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proizvodnju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usluge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XXXX </a:t>
            </a: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lang="en-US" sz="3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Preduzeće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XZY 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bavi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proizvodnjom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kreiranjem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usluge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 STUDENTI PREDLAŽU PROIZVOD/USLUGU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lang="en-US" dirty="0"/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Nevedeno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preduzeće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planira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pokretanje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novog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pogona u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regionu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kojem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sada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nije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poslovalo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 tom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cilju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angažovan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mladi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ekspert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Petar Petrović, koji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će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napraviti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izveštaj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raspoloživosti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FAKTORA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proizvodnje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razmatranoj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lokaciji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10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A9595-7541-DFE7-8F6F-081F37412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DD4D-4F07-3572-2BF7-37FAD371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Studija slučaja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0260E-E12A-44E6-7384-F6FB1CF2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Pitanja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Petar Petrović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odgovori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svom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izveštaju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sledeća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/>
          </a:p>
          <a:p>
            <a:pPr marL="1007745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1.  Koji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značaja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kod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određivanja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budućeg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poslovnog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postrojenja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  <a:endParaRPr lang="en-US" dirty="0"/>
          </a:p>
          <a:p>
            <a:pPr marL="100774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2. 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Zašto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nepraktično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napraviti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stočarsku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glavnog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Takođe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zašto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nepraktično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pokrenuti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novi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industrijski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pogon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nacionalnom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parku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Tara ?</a:t>
            </a:r>
            <a:endParaRPr lang="en-US" dirty="0"/>
          </a:p>
          <a:p>
            <a:pPr marL="100774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3. 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Nevedite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primer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kako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poslovnih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postrojenja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zavisi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raspoloživosti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KAPITALNE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opreme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objekata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infrastrukture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Obijasnite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svoj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odgovor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dirty="0"/>
          </a:p>
          <a:p>
            <a:pPr marL="100774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4. U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kojoj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meri RAD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RESURSI (ZEMLJIŠTE)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faktor</a:t>
            </a:r>
            <a:r>
              <a:rPr lang="sr-Latn-R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utič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izbor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lang="en-US" dirty="0"/>
          </a:p>
          <a:p>
            <a:pPr marL="100774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5. U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kojoj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meri PREDUZETNIŠTVO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faktor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utiče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izbor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3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Proizvodna funkcija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Tehnički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transformacija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između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resursa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uloženih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ostvarenog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obima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proizvodnog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procesa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preduzeća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PPS-a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grane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10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Produktivnost faktora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Ukupna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produktivnost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faktora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treba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da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odgovori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pitanje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koliko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će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se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promeniti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ukupna</a:t>
            </a:r>
            <a:r>
              <a:rPr lang="en-US" sz="28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količina</a:t>
            </a:r>
            <a:r>
              <a:rPr lang="en-US" sz="28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proizvoda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(Q),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kada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se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promeni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količina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samo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jednog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varijabilnog</a:t>
            </a:r>
            <a:r>
              <a:rPr lang="en-US" sz="28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faktora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pri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čemu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je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količina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drugog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faktora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fiksna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održava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se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konstantnom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lang="en-US" sz="28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Q = f(K, L) -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proizvodna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funkcija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1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5C9E7-70AD-4B8D-0F6E-A940D8C1B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8ECF-66F1-C901-8339-F6B7533C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Faktori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proizvodnje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- primer</a:t>
            </a:r>
            <a:endParaRPr lang="en-US" b="1" dirty="0"/>
          </a:p>
        </p:txBody>
      </p:sp>
      <p:graphicFrame>
        <p:nvGraphicFramePr>
          <p:cNvPr id="6" name="Google Shape;644;p18">
            <a:extLst>
              <a:ext uri="{FF2B5EF4-FFF2-40B4-BE49-F238E27FC236}">
                <a16:creationId xmlns:a16="http://schemas.microsoft.com/office/drawing/2014/main" id="{B2279793-4D26-892C-AF6C-4E981BC0CD29}"/>
              </a:ext>
            </a:extLst>
          </p:cNvPr>
          <p:cNvGraphicFramePr/>
          <p:nvPr/>
        </p:nvGraphicFramePr>
        <p:xfrm>
          <a:off x="3717679" y="1840827"/>
          <a:ext cx="5616575" cy="417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Obim</a:t>
                      </a: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proizvodnje</a:t>
                      </a: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(Q)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(K)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(L)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437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/>
              <a:t>Ukupan</a:t>
            </a:r>
            <a:r>
              <a:rPr lang="en-US" sz="3600" b="1" dirty="0"/>
              <a:t>, </a:t>
            </a:r>
            <a:r>
              <a:rPr lang="en-US" sz="3600" b="1" dirty="0" err="1"/>
              <a:t>prosečan</a:t>
            </a:r>
            <a:r>
              <a:rPr lang="en-US" sz="3600" b="1" dirty="0"/>
              <a:t> </a:t>
            </a:r>
            <a:r>
              <a:rPr lang="en-US" sz="3600" b="1" dirty="0" err="1"/>
              <a:t>i</a:t>
            </a:r>
            <a:r>
              <a:rPr lang="en-US" sz="3600" b="1" dirty="0"/>
              <a:t> </a:t>
            </a:r>
            <a:r>
              <a:rPr lang="en-US" sz="3600" b="1" dirty="0" err="1"/>
              <a:t>granični</a:t>
            </a:r>
            <a:r>
              <a:rPr lang="en-US" sz="3600" b="1" dirty="0"/>
              <a:t> </a:t>
            </a:r>
            <a:r>
              <a:rPr lang="en-US" sz="3600" b="1" dirty="0" err="1"/>
              <a:t>proizvod</a:t>
            </a:r>
            <a:r>
              <a:rPr lang="en-US" sz="3600" b="1" dirty="0"/>
              <a:t>/</a:t>
            </a:r>
            <a:r>
              <a:rPr lang="en-US" sz="3600" b="1" dirty="0" err="1"/>
              <a:t>produktivnost</a:t>
            </a:r>
            <a:r>
              <a:rPr lang="en-US" sz="3600" b="1" dirty="0"/>
              <a:t> </a:t>
            </a:r>
            <a:r>
              <a:rPr lang="en-US" sz="3600" b="1" dirty="0" err="1"/>
              <a:t>i</a:t>
            </a:r>
            <a:r>
              <a:rPr lang="en-US" sz="3600" b="1" dirty="0"/>
              <a:t> </a:t>
            </a:r>
            <a:r>
              <a:rPr lang="en-US" sz="3600" b="1" dirty="0" err="1"/>
              <a:t>njihova</a:t>
            </a:r>
            <a:r>
              <a:rPr lang="en-US" sz="3600" b="1" dirty="0"/>
              <a:t> </a:t>
            </a:r>
            <a:r>
              <a:rPr lang="en-US" sz="3600" b="1" dirty="0" err="1"/>
              <a:t>međuzavisnost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b="1" dirty="0" err="1"/>
              <a:t>Ukupni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/</a:t>
            </a:r>
            <a:r>
              <a:rPr lang="en-US" b="1" dirty="0" err="1"/>
              <a:t>Ukupna</a:t>
            </a:r>
            <a:r>
              <a:rPr lang="en-US" b="1" dirty="0"/>
              <a:t> </a:t>
            </a:r>
            <a:r>
              <a:rPr lang="en-US" b="1" dirty="0" err="1"/>
              <a:t>produktivnost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800" dirty="0" err="1"/>
              <a:t>Ukupna</a:t>
            </a:r>
            <a:r>
              <a:rPr lang="en-US" sz="2800" dirty="0"/>
              <a:t> </a:t>
            </a:r>
            <a:r>
              <a:rPr lang="en-US" sz="2800" dirty="0" err="1"/>
              <a:t>proizvodnja</a:t>
            </a:r>
            <a:r>
              <a:rPr lang="en-US" sz="2800" dirty="0"/>
              <a:t> </a:t>
            </a:r>
            <a:r>
              <a:rPr lang="en-US" sz="2800" dirty="0" err="1"/>
              <a:t>ostvarena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faktorima</a:t>
            </a:r>
            <a:r>
              <a:rPr lang="en-US" sz="2800" dirty="0"/>
              <a:t> K </a:t>
            </a:r>
            <a:r>
              <a:rPr lang="en-US" sz="2800" dirty="0" err="1"/>
              <a:t>i</a:t>
            </a:r>
            <a:r>
              <a:rPr lang="en-US" sz="2800" dirty="0"/>
              <a:t> L</a:t>
            </a:r>
            <a:endParaRPr lang="sr-Latn-RS" sz="2800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endParaRPr lang="en-US" sz="2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b="1" dirty="0"/>
              <a:t>Prosečan </a:t>
            </a:r>
            <a:r>
              <a:rPr lang="en-US" b="1" dirty="0" err="1"/>
              <a:t>proizvod</a:t>
            </a:r>
            <a:r>
              <a:rPr lang="en-US" sz="2200" dirty="0"/>
              <a:t>/</a:t>
            </a:r>
            <a:r>
              <a:rPr lang="en-US" b="1" dirty="0" err="1"/>
              <a:t>prosečna</a:t>
            </a:r>
            <a:r>
              <a:rPr lang="en-US" b="1" dirty="0"/>
              <a:t> </a:t>
            </a:r>
            <a:r>
              <a:rPr lang="en-US" b="1" dirty="0" err="1"/>
              <a:t>produktivnost</a:t>
            </a:r>
            <a:r>
              <a:rPr lang="en-US" sz="2200" dirty="0"/>
              <a:t> (Average Product)  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ukupnog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ukupnih</a:t>
            </a:r>
            <a:r>
              <a:rPr lang="en-US" sz="2200" dirty="0"/>
              <a:t> </a:t>
            </a:r>
            <a:r>
              <a:rPr lang="en-US" sz="2200" dirty="0" err="1"/>
              <a:t>ulaganja</a:t>
            </a:r>
            <a:r>
              <a:rPr lang="en-US" sz="2200" dirty="0"/>
              <a:t> </a:t>
            </a:r>
            <a:r>
              <a:rPr lang="en-US" sz="2200" dirty="0" err="1"/>
              <a:t>faktora</a:t>
            </a:r>
            <a:endParaRPr lang="en-US"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600" b="1" dirty="0"/>
              <a:t>AP</a:t>
            </a:r>
            <a:r>
              <a:rPr lang="en-US" sz="2200" b="1" baseline="-25000" dirty="0"/>
              <a:t>L</a:t>
            </a:r>
            <a:r>
              <a:rPr lang="en-US" sz="2600" b="1" dirty="0"/>
              <a:t> = Q/L  </a:t>
            </a:r>
            <a:r>
              <a:rPr lang="en-US" sz="2600" b="1" dirty="0" err="1"/>
              <a:t>ili</a:t>
            </a:r>
            <a:r>
              <a:rPr lang="en-US" sz="2600" b="1" dirty="0"/>
              <a:t> AP</a:t>
            </a:r>
            <a:r>
              <a:rPr lang="en-US" sz="2200" b="1" baseline="-25000" dirty="0"/>
              <a:t>K</a:t>
            </a:r>
            <a:r>
              <a:rPr lang="en-US" sz="2600" b="1" dirty="0"/>
              <a:t> = Q/K</a:t>
            </a:r>
            <a:endParaRPr lang="sr-Latn-RS" sz="2600" b="1"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b="1" dirty="0" err="1"/>
              <a:t>Marginalni</a:t>
            </a:r>
            <a:r>
              <a:rPr lang="en-US" b="1" dirty="0"/>
              <a:t> (</a:t>
            </a:r>
            <a:r>
              <a:rPr lang="en-US" b="1" dirty="0" err="1"/>
              <a:t>granični</a:t>
            </a:r>
            <a:r>
              <a:rPr lang="en-US" b="1" dirty="0"/>
              <a:t>) </a:t>
            </a:r>
            <a:r>
              <a:rPr lang="en-US" b="1" dirty="0" err="1"/>
              <a:t>proizvod</a:t>
            </a:r>
            <a:r>
              <a:rPr lang="en-US" sz="2200" dirty="0"/>
              <a:t>/ </a:t>
            </a:r>
            <a:r>
              <a:rPr lang="en-US" b="1" dirty="0" err="1"/>
              <a:t>granična</a:t>
            </a:r>
            <a:r>
              <a:rPr lang="en-US" b="1" dirty="0"/>
              <a:t> </a:t>
            </a:r>
            <a:r>
              <a:rPr lang="en-US" b="1" dirty="0" err="1"/>
              <a:t>produktivnost</a:t>
            </a:r>
            <a:r>
              <a:rPr lang="en-US" sz="2200" dirty="0"/>
              <a:t> (Marginal Product)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prirasta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dodatne</a:t>
            </a:r>
            <a:r>
              <a:rPr lang="en-US" sz="2200" dirty="0"/>
              <a:t> </a:t>
            </a:r>
            <a:r>
              <a:rPr lang="en-US" sz="2200" dirty="0" err="1"/>
              <a:t>jedinice</a:t>
            </a:r>
            <a:r>
              <a:rPr lang="en-US" sz="2200" dirty="0"/>
              <a:t> </a:t>
            </a:r>
            <a:r>
              <a:rPr lang="en-US" sz="2200" dirty="0" err="1"/>
              <a:t>inputa</a:t>
            </a:r>
            <a:endParaRPr lang="en-US"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600" b="1" dirty="0"/>
              <a:t>MP</a:t>
            </a:r>
            <a:r>
              <a:rPr lang="en-US" sz="2200" b="1" baseline="-25000" dirty="0"/>
              <a:t>L</a:t>
            </a:r>
            <a:r>
              <a:rPr lang="en-US" sz="2600" b="1" dirty="0"/>
              <a:t> = </a:t>
            </a:r>
            <a:r>
              <a:rPr lang="el-GR" sz="2200" b="1" dirty="0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600" b="1" dirty="0"/>
              <a:t>Q/</a:t>
            </a:r>
            <a:r>
              <a:rPr lang="el-GR" sz="2200" b="1" dirty="0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600" b="1" dirty="0"/>
              <a:t>L</a:t>
            </a:r>
            <a:endParaRPr lang="sr-Latn-RS" sz="2600" b="1" dirty="0"/>
          </a:p>
          <a:p>
            <a: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b="1" dirty="0" err="1"/>
              <a:t>Elastičnost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/ </a:t>
            </a:r>
            <a:r>
              <a:rPr lang="en-US" b="1" dirty="0" err="1"/>
              <a:t>elastičnost</a:t>
            </a:r>
            <a:r>
              <a:rPr lang="en-US" b="1" dirty="0"/>
              <a:t> </a:t>
            </a:r>
            <a:r>
              <a:rPr lang="en-US" b="1" dirty="0" err="1"/>
              <a:t>produktivnosti</a:t>
            </a:r>
            <a:r>
              <a:rPr lang="en-US" sz="2200" dirty="0"/>
              <a:t> (Product Elasticity):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Marginalnog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Prosečnog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endParaRPr lang="en-US"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3000" b="1" dirty="0"/>
              <a:t>E</a:t>
            </a:r>
            <a:r>
              <a:rPr lang="en-US" sz="2600" b="1" baseline="-25000" dirty="0"/>
              <a:t>L</a:t>
            </a:r>
            <a:r>
              <a:rPr lang="en-US" sz="3000" b="1" dirty="0"/>
              <a:t> = MP</a:t>
            </a:r>
            <a:r>
              <a:rPr lang="en-US" sz="2600" b="1" baseline="-25000" dirty="0"/>
              <a:t>L</a:t>
            </a:r>
            <a:r>
              <a:rPr lang="en-US" sz="3000" b="1" dirty="0"/>
              <a:t>/AP</a:t>
            </a:r>
            <a:r>
              <a:rPr lang="en-US" sz="2600" b="1" baseline="-250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88345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Faktori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proizvodnje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- primer</a:t>
            </a:r>
            <a:endParaRPr lang="en-US" dirty="0"/>
          </a:p>
        </p:txBody>
      </p:sp>
      <p:graphicFrame>
        <p:nvGraphicFramePr>
          <p:cNvPr id="6" name="Google Shape;664;p21">
            <a:extLst>
              <a:ext uri="{FF2B5EF4-FFF2-40B4-BE49-F238E27FC236}">
                <a16:creationId xmlns:a16="http://schemas.microsoft.com/office/drawing/2014/main" id="{70362192-45BC-5E2C-52E6-00F3A7A44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292865"/>
              </p:ext>
            </p:extLst>
          </p:nvPr>
        </p:nvGraphicFramePr>
        <p:xfrm>
          <a:off x="3661695" y="1906141"/>
          <a:ext cx="5616575" cy="417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Obim</a:t>
                      </a: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proizvodnje</a:t>
                      </a: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(Q)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(K)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(L)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17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4C58-7313-4BC3-138C-6F982E12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Struktura</a:t>
            </a:r>
            <a:r>
              <a:rPr lang="en-US" b="1" dirty="0"/>
              <a:t> </a:t>
            </a:r>
            <a:r>
              <a:rPr lang="en-US" b="1" dirty="0" err="1"/>
              <a:t>bodova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C1319-0F03-B442-22BA-A4422EAC9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dirty="0" err="1"/>
              <a:t>ukupno</a:t>
            </a:r>
            <a:r>
              <a:rPr lang="en-US" dirty="0"/>
              <a:t> 100 </a:t>
            </a:r>
            <a:r>
              <a:rPr lang="en-US" dirty="0" err="1"/>
              <a:t>poena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seminarski</a:t>
            </a:r>
            <a:r>
              <a:rPr lang="en-US" dirty="0"/>
              <a:t> rad: 10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završni</a:t>
            </a:r>
            <a:r>
              <a:rPr lang="en-US" dirty="0"/>
              <a:t> </a:t>
            </a:r>
            <a:r>
              <a:rPr lang="en-US" dirty="0" err="1"/>
              <a:t>ispit</a:t>
            </a:r>
            <a:r>
              <a:rPr lang="sr-Latn-RS" dirty="0"/>
              <a:t>/preko testa ili kolokvijuma</a:t>
            </a:r>
            <a:r>
              <a:rPr lang="en-US" dirty="0"/>
              <a:t>: </a:t>
            </a:r>
            <a:r>
              <a:rPr lang="sr-Latn-RS" dirty="0"/>
              <a:t>9</a:t>
            </a:r>
            <a:r>
              <a:rPr lang="en-US" dirty="0"/>
              <a:t>0</a:t>
            </a:r>
          </a:p>
          <a:p>
            <a:endParaRPr lang="sr-Latn-RS"/>
          </a:p>
          <a:p>
            <a:r>
              <a:rPr lang="en-US"/>
              <a:t>Literatura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-Slobodan Pokrajac, Nikola Dondur, </a:t>
            </a:r>
            <a:r>
              <a:rPr lang="en-US" dirty="0" err="1"/>
              <a:t>Uvod</a:t>
            </a:r>
            <a:r>
              <a:rPr lang="en-US" dirty="0"/>
              <a:t> u </a:t>
            </a:r>
            <a:r>
              <a:rPr lang="en-US" dirty="0" err="1"/>
              <a:t>ekonomiju</a:t>
            </a:r>
            <a:r>
              <a:rPr lang="en-US" dirty="0"/>
              <a:t>, </a:t>
            </a:r>
            <a:r>
              <a:rPr lang="en-US" dirty="0" err="1"/>
              <a:t>Mašinski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, Beograd, 2021.,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predavanja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vežbi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11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Produktivnost faktora</a:t>
            </a:r>
            <a:endParaRPr lang="en-US" dirty="0"/>
          </a:p>
        </p:txBody>
      </p:sp>
      <p:graphicFrame>
        <p:nvGraphicFramePr>
          <p:cNvPr id="10" name="Google Shape;671;p22">
            <a:extLst>
              <a:ext uri="{FF2B5EF4-FFF2-40B4-BE49-F238E27FC236}">
                <a16:creationId xmlns:a16="http://schemas.microsoft.com/office/drawing/2014/main" id="{89ED1C8A-5ECD-7E90-41EE-ADC8E484F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765915"/>
              </p:ext>
            </p:extLst>
          </p:nvPr>
        </p:nvGraphicFramePr>
        <p:xfrm>
          <a:off x="3228599" y="1588563"/>
          <a:ext cx="6552550" cy="4680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8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Q(Obim proizvoda)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L(</a:t>
                      </a:r>
                      <a:r>
                        <a:rPr lang="en-US" sz="14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Varijabilni</a:t>
                      </a: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faktor</a:t>
                      </a: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rad)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</a:t>
                      </a:r>
                      <a:r>
                        <a:rPr lang="en-US" sz="1400" b="1" u="none" strike="noStrike" cap="none" baseline="-25000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=Q/L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MP</a:t>
                      </a:r>
                      <a:r>
                        <a:rPr lang="en-US" sz="1400" b="1" u="none" strike="noStrike" cap="none" baseline="-25000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=ΔQ/ΔL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en-US" sz="1400" b="1" u="none" strike="noStrike" cap="none" baseline="-25000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=MPL/APL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5,5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1,27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4,3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0,46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3,5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0,29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-0,83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Google Shape;672;p22">
            <a:extLst>
              <a:ext uri="{FF2B5EF4-FFF2-40B4-BE49-F238E27FC236}">
                <a16:creationId xmlns:a16="http://schemas.microsoft.com/office/drawing/2014/main" id="{545DC9C3-91A8-5352-FF82-7B3C1A1EF57C}"/>
              </a:ext>
            </a:extLst>
          </p:cNvPr>
          <p:cNvSpPr txBox="1"/>
          <p:nvPr/>
        </p:nvSpPr>
        <p:spPr>
          <a:xfrm>
            <a:off x="4469309" y="6309995"/>
            <a:ext cx="51625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 za slučaj  fiksni faktor Kapital (K =2)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2581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Proizvodne faze varijabilnog faktora</a:t>
            </a:r>
            <a:endParaRPr lang="en-US" dirty="0"/>
          </a:p>
        </p:txBody>
      </p:sp>
      <p:pic>
        <p:nvPicPr>
          <p:cNvPr id="7" name="Google Shape;678;p23">
            <a:extLst>
              <a:ext uri="{FF2B5EF4-FFF2-40B4-BE49-F238E27FC236}">
                <a16:creationId xmlns:a16="http://schemas.microsoft.com/office/drawing/2014/main" id="{07C6260C-020D-1E35-D348-AC63B74DD2A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2447" y="1631860"/>
            <a:ext cx="3755267" cy="5226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765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Izokvante</a:t>
            </a:r>
            <a:endParaRPr lang="en-US" dirty="0"/>
          </a:p>
        </p:txBody>
      </p:sp>
      <p:pic>
        <p:nvPicPr>
          <p:cNvPr id="10" name="Google Shape;684;p24">
            <a:extLst>
              <a:ext uri="{FF2B5EF4-FFF2-40B4-BE49-F238E27FC236}">
                <a16:creationId xmlns:a16="http://schemas.microsoft.com/office/drawing/2014/main" id="{E75D0376-20DD-F7C2-2621-4FDD1C69D53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0105" y="1792851"/>
            <a:ext cx="6205855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908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Granična stopa tehničke supstitucije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Granična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tehničke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supstitucije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vrednost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jedan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input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zamenjen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bez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izmene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MRTS (Marginal Rate of Technical Substitution) 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prikazati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sledeći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način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MRTS =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kapitla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rada = </a:t>
            </a:r>
            <a:r>
              <a:rPr lang="el-GR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/ </a:t>
            </a:r>
            <a:r>
              <a:rPr lang="el-GR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9874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MRTS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8BE9EB-6804-5B6C-2049-B0FEA1D4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96" y="1565987"/>
            <a:ext cx="4993433" cy="49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46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A3EC-6640-20C5-9049-059D9DF8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MRTS u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64AF-3A2F-A31C-B75E-79CF72DD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r-Latn-RS" i="1" dirty="0"/>
              <a:t>Iako su metodologije za razvoj softvera značajno uznapredovale, one su još uvek u velikoj meri zavisne od pojedinaca u smislu produktivnosti i kvaliteta. </a:t>
            </a:r>
            <a:endParaRPr lang="en-US" i="1" dirty="0"/>
          </a:p>
          <a:p>
            <a:pPr algn="just"/>
            <a:r>
              <a:rPr lang="sr-Latn-RS" i="1" dirty="0"/>
              <a:t>Postoje alati koji mogu pomoći kod razvoja i tersiranja softvera, ali oni još uvek nisu na nivou kakve su postavili standardi i alati koji se koriste kod proizvodnje/inspekcije/testiranja u drugim inženjerskim disciplinama.</a:t>
            </a:r>
            <a:endParaRPr lang="en-US" i="1" dirty="0"/>
          </a:p>
          <a:p>
            <a:pPr algn="just"/>
            <a:r>
              <a:rPr lang="sr-Latn-RS" i="1" dirty="0"/>
              <a:t>U drugim inženjerskim disciplinama, postoje metode kojima se produktivnost/kvalitet može premestiti sa ljudske radne snage na kombinaciju iste sa adekvatnom opremom i procesima. Naime, prosečno vešta osoba može postići veću produktivnost/kvalitet koristeći adekvatnu opremu i procedure, nego što bi postigla visoko vešta osoba bez opreme i procedura. </a:t>
            </a:r>
            <a:endParaRPr lang="en-US" i="1" dirty="0"/>
          </a:p>
          <a:p>
            <a:pPr algn="just"/>
            <a:r>
              <a:rPr lang="sr-Latn-RS" i="1" dirty="0"/>
              <a:t>U slučaju razvoja softvera, težište kvaliteta i produktivnosti je ipak, još uvek, u najvećoj meri na veštinama pojedinaca a ne toliko na opremi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64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/>
              <a:t>Granična</a:t>
            </a:r>
            <a:r>
              <a:rPr lang="en-US" sz="4400" b="1" dirty="0"/>
              <a:t> </a:t>
            </a:r>
            <a:r>
              <a:rPr lang="en-US" sz="4400" b="1" dirty="0" err="1"/>
              <a:t>stopa</a:t>
            </a:r>
            <a:r>
              <a:rPr lang="en-US" sz="4400" b="1" dirty="0"/>
              <a:t> </a:t>
            </a:r>
            <a:r>
              <a:rPr lang="en-US" sz="4400" b="1" dirty="0" err="1"/>
              <a:t>tehničke</a:t>
            </a:r>
            <a:r>
              <a:rPr lang="en-US" sz="4400" b="1" dirty="0"/>
              <a:t> </a:t>
            </a:r>
            <a:r>
              <a:rPr lang="en-US" sz="4400" b="1" dirty="0" err="1"/>
              <a:t>su</a:t>
            </a:r>
            <a:r>
              <a:rPr lang="sr-Latn-RS" sz="4400" b="1" dirty="0"/>
              <a:t>p</a:t>
            </a:r>
            <a:r>
              <a:rPr lang="en-US" sz="4400" b="1" dirty="0" err="1"/>
              <a:t>stitucije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optimalna</a:t>
            </a:r>
            <a:r>
              <a:rPr lang="en-US" sz="4400" b="1" dirty="0"/>
              <a:t> </a:t>
            </a:r>
            <a:r>
              <a:rPr lang="en-US" sz="4400" b="1" dirty="0" err="1"/>
              <a:t>kombinacija</a:t>
            </a:r>
            <a:r>
              <a:rPr lang="en-US" sz="4400" b="1" dirty="0"/>
              <a:t> </a:t>
            </a:r>
            <a:r>
              <a:rPr lang="en-US" sz="4400" b="1" dirty="0" err="1"/>
              <a:t>faktora</a:t>
            </a:r>
            <a:endParaRPr lang="en-US" dirty="0"/>
          </a:p>
        </p:txBody>
      </p:sp>
      <p:pic>
        <p:nvPicPr>
          <p:cNvPr id="6" name="Google Shape;702;p27">
            <a:extLst>
              <a:ext uri="{FF2B5EF4-FFF2-40B4-BE49-F238E27FC236}">
                <a16:creationId xmlns:a16="http://schemas.microsoft.com/office/drawing/2014/main" id="{6F7CE9D9-8A2C-1C70-D307-CBAC9008E79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08468" y="1828800"/>
            <a:ext cx="6162040" cy="439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3;p27">
            <a:extLst>
              <a:ext uri="{FF2B5EF4-FFF2-40B4-BE49-F238E27FC236}">
                <a16:creationId xmlns:a16="http://schemas.microsoft.com/office/drawing/2014/main" id="{791C2DEE-5889-834E-C1B4-F426EC3778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6578" y="3074670"/>
            <a:ext cx="1151890" cy="25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04;p27">
            <a:extLst>
              <a:ext uri="{FF2B5EF4-FFF2-40B4-BE49-F238E27FC236}">
                <a16:creationId xmlns:a16="http://schemas.microsoft.com/office/drawing/2014/main" id="{BB28B463-DDDD-6AFA-E12E-562200A09A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9603" y="3650615"/>
            <a:ext cx="8667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05;p27">
            <a:extLst>
              <a:ext uri="{FF2B5EF4-FFF2-40B4-BE49-F238E27FC236}">
                <a16:creationId xmlns:a16="http://schemas.microsoft.com/office/drawing/2014/main" id="{229AEDAD-624A-A377-0CB1-E7D590746D0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6578" y="4226560"/>
            <a:ext cx="5397500" cy="2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08;p27">
            <a:extLst>
              <a:ext uri="{FF2B5EF4-FFF2-40B4-BE49-F238E27FC236}">
                <a16:creationId xmlns:a16="http://schemas.microsoft.com/office/drawing/2014/main" id="{730EDA60-D1ED-F338-E8E7-709C5FAC41C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8323" y="5019675"/>
            <a:ext cx="1400175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09;p27">
            <a:extLst>
              <a:ext uri="{FF2B5EF4-FFF2-40B4-BE49-F238E27FC236}">
                <a16:creationId xmlns:a16="http://schemas.microsoft.com/office/drawing/2014/main" id="{50A4969A-145E-12E9-951C-81410518EE26}"/>
              </a:ext>
            </a:extLst>
          </p:cNvPr>
          <p:cNvSpPr txBox="1"/>
          <p:nvPr/>
        </p:nvSpPr>
        <p:spPr>
          <a:xfrm>
            <a:off x="8605688" y="1828800"/>
            <a:ext cx="323342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Ukoliko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tačke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pomerimo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tačku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promeniti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smanjiće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se),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povećati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Δ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L.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Količina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(Q)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ostaje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nepromenjena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tangenta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izokvantu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prolazi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određenu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tačku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izokosta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Izokosta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grafički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prikaz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koji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prikazuje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različite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kombinacije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zahtevati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količinu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novca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tačka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liniji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izokosta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predstavlja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iznos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novca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7727A-0B70-453F-16DD-13D1778F373B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2o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M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sBAACwGQAAiyQAAGsb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744564" y="4414170"/>
            <a:ext cx="5760720" cy="2813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77831-57B3-03F2-4C8A-D28029D5800C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2o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M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4BAADiGgAAQiIAAIEcAAAQAAAAJgAAAAgAAAD//////////w=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1736309" y="4608480"/>
            <a:ext cx="5397500" cy="2635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73914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Optimalna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kombinacija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faktora</a:t>
            </a:r>
            <a:endParaRPr lang="en-US" b="1" dirty="0"/>
          </a:p>
        </p:txBody>
      </p:sp>
      <p:pic>
        <p:nvPicPr>
          <p:cNvPr id="6" name="Google Shape;715;p28">
            <a:extLst>
              <a:ext uri="{FF2B5EF4-FFF2-40B4-BE49-F238E27FC236}">
                <a16:creationId xmlns:a16="http://schemas.microsoft.com/office/drawing/2014/main" id="{ED3D7682-1415-D479-020E-B0F0B454EFC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9185" y="1771624"/>
            <a:ext cx="6016742" cy="40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16;p28">
            <a:extLst>
              <a:ext uri="{FF2B5EF4-FFF2-40B4-BE49-F238E27FC236}">
                <a16:creationId xmlns:a16="http://schemas.microsoft.com/office/drawing/2014/main" id="{5CE6A720-A06E-D82E-F39A-E60A284EC3B0}"/>
              </a:ext>
            </a:extLst>
          </p:cNvPr>
          <p:cNvSpPr/>
          <p:nvPr/>
        </p:nvSpPr>
        <p:spPr>
          <a:xfrm>
            <a:off x="2967342" y="6082497"/>
            <a:ext cx="7940144" cy="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Odredi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faktora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proizvodnje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ukupni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troškovi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28 a MRTS -1,75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1023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721;p29">
            <a:extLst>
              <a:ext uri="{FF2B5EF4-FFF2-40B4-BE49-F238E27FC236}">
                <a16:creationId xmlns:a16="http://schemas.microsoft.com/office/drawing/2014/main" id="{1E6BF612-B955-2557-B48A-C701B35C975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0728" y="1464906"/>
            <a:ext cx="9741158" cy="4730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14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4D3B7-F721-AE84-6C03-CF7226AB6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5C25-D3A6-035B-E1CF-8756A24E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Sadr</a:t>
            </a:r>
            <a:r>
              <a:rPr lang="sr-Latn-RS" b="1" dirty="0"/>
              <a:t>žaj predmeta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4F5A-19B6-1E97-6A79-7A854BDFB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dirty="0" err="1"/>
              <a:t>Osnovni</a:t>
            </a:r>
            <a:r>
              <a:rPr lang="en-US" b="1" dirty="0"/>
              <a:t> </a:t>
            </a:r>
            <a:r>
              <a:rPr lang="en-US" b="1" dirty="0" err="1"/>
              <a:t>pojmovi</a:t>
            </a:r>
            <a:r>
              <a:rPr lang="en-US" b="1" dirty="0"/>
              <a:t> </a:t>
            </a:r>
            <a:r>
              <a:rPr lang="en-US" b="1" dirty="0" err="1"/>
              <a:t>mikro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makro</a:t>
            </a:r>
            <a:r>
              <a:rPr lang="en-US" b="1" dirty="0"/>
              <a:t> </a:t>
            </a:r>
            <a:r>
              <a:rPr lang="en-US" b="1" dirty="0" err="1"/>
              <a:t>ekonomije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faktori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Troškovi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ponuda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ekonomskih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inostranstvom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Koncept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održivog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razvoja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Tehnološke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tranzicija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3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Ekonomija</a:t>
            </a:r>
            <a:r>
              <a:rPr lang="en-US" sz="4400" b="1" i="0" u="none" strike="noStrike" dirty="0">
                <a:ea typeface="Calibri"/>
                <a:cs typeface="Calibri"/>
                <a:sym typeface="Calibri"/>
              </a:rPr>
              <a:t>/</a:t>
            </a:r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Privreda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i="1" dirty="0"/>
              <a:t>oikos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kuća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domaćinstvo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gazdinstvo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</a:t>
            </a:r>
            <a:r>
              <a:rPr lang="en-US" i="1" dirty="0"/>
              <a:t>nomos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zakon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pravilo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norma, ...)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ekonomija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i="1" dirty="0" err="1"/>
              <a:t>Ekonomija</a:t>
            </a:r>
            <a:r>
              <a:rPr lang="en-US" i="1" dirty="0"/>
              <a:t> </a:t>
            </a:r>
            <a:r>
              <a:rPr lang="en-US" i="1" dirty="0" err="1"/>
              <a:t>predstavlja</a:t>
            </a:r>
            <a:r>
              <a:rPr lang="en-US" i="1" dirty="0"/>
              <a:t> </a:t>
            </a:r>
            <a:r>
              <a:rPr lang="en-US" i="1" dirty="0" err="1"/>
              <a:t>skup</a:t>
            </a:r>
            <a:r>
              <a:rPr lang="en-US" i="1" dirty="0"/>
              <a:t> </a:t>
            </a:r>
            <a:r>
              <a:rPr lang="en-US" i="1" dirty="0" err="1"/>
              <a:t>međusobno</a:t>
            </a:r>
            <a:r>
              <a:rPr lang="en-US" i="1" dirty="0"/>
              <a:t> </a:t>
            </a:r>
            <a:r>
              <a:rPr lang="en-US" i="1" dirty="0" err="1"/>
              <a:t>povezanih</a:t>
            </a:r>
            <a:r>
              <a:rPr lang="en-US" i="1" dirty="0"/>
              <a:t> </a:t>
            </a:r>
            <a:r>
              <a:rPr lang="en-US" i="1" dirty="0" err="1"/>
              <a:t>aktivnosti</a:t>
            </a:r>
            <a:r>
              <a:rPr lang="en-US" i="1" dirty="0"/>
              <a:t> </a:t>
            </a:r>
            <a:r>
              <a:rPr lang="en-US" i="1" dirty="0" err="1"/>
              <a:t>koje</a:t>
            </a:r>
            <a:r>
              <a:rPr lang="en-US" i="1" dirty="0"/>
              <a:t> </a:t>
            </a:r>
            <a:r>
              <a:rPr lang="en-US" i="1" dirty="0" err="1"/>
              <a:t>obuhvataju</a:t>
            </a:r>
            <a:r>
              <a:rPr lang="en-US" i="1" dirty="0"/>
              <a:t> </a:t>
            </a:r>
            <a:r>
              <a:rPr lang="en-US" i="1" dirty="0" err="1"/>
              <a:t>proizvodnju</a:t>
            </a:r>
            <a:r>
              <a:rPr lang="en-US" i="1" dirty="0"/>
              <a:t>, </a:t>
            </a:r>
            <a:r>
              <a:rPr lang="en-US" i="1" dirty="0" err="1"/>
              <a:t>raspodelu</a:t>
            </a:r>
            <a:r>
              <a:rPr lang="en-US" i="1" dirty="0"/>
              <a:t>, </a:t>
            </a:r>
            <a:r>
              <a:rPr lang="en-US" i="1" dirty="0" err="1"/>
              <a:t>razmenu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potrošnju</a:t>
            </a:r>
            <a:r>
              <a:rPr lang="en-US" i="1" dirty="0"/>
              <a:t> </a:t>
            </a:r>
            <a:r>
              <a:rPr lang="en-US" i="1" dirty="0" err="1"/>
              <a:t>materijalnih</a:t>
            </a:r>
            <a:r>
              <a:rPr lang="en-US" i="1" dirty="0"/>
              <a:t> </a:t>
            </a:r>
            <a:r>
              <a:rPr lang="en-US" i="1" dirty="0" err="1"/>
              <a:t>dobara</a:t>
            </a:r>
            <a:r>
              <a:rPr lang="en-US" i="1" dirty="0"/>
              <a:t>,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ostale</a:t>
            </a:r>
            <a:r>
              <a:rPr lang="en-US" i="1" dirty="0"/>
              <a:t> </a:t>
            </a:r>
            <a:r>
              <a:rPr lang="en-US" i="1" dirty="0" err="1"/>
              <a:t>delatnosti</a:t>
            </a:r>
            <a:r>
              <a:rPr lang="en-US" i="1" dirty="0"/>
              <a:t> </a:t>
            </a:r>
            <a:r>
              <a:rPr lang="en-US" i="1" dirty="0" err="1"/>
              <a:t>vezane</a:t>
            </a:r>
            <a:r>
              <a:rPr lang="en-US" i="1" dirty="0"/>
              <a:t> za </a:t>
            </a:r>
            <a:r>
              <a:rPr lang="en-US" i="1" dirty="0" err="1"/>
              <a:t>usluge</a:t>
            </a:r>
            <a:r>
              <a:rPr lang="en-US" i="1" dirty="0"/>
              <a:t>, a </a:t>
            </a:r>
            <a:r>
              <a:rPr lang="en-US" i="1" dirty="0" err="1"/>
              <a:t>sve</a:t>
            </a:r>
            <a:r>
              <a:rPr lang="en-US" i="1" dirty="0"/>
              <a:t> u </a:t>
            </a:r>
            <a:r>
              <a:rPr lang="en-US" i="1" dirty="0" err="1"/>
              <a:t>cilju</a:t>
            </a:r>
            <a:r>
              <a:rPr lang="en-US" i="1" dirty="0"/>
              <a:t> </a:t>
            </a:r>
            <a:r>
              <a:rPr lang="en-US" i="1" dirty="0" err="1"/>
              <a:t>zadovoljenja</a:t>
            </a:r>
            <a:r>
              <a:rPr lang="en-US" i="1" dirty="0"/>
              <a:t> </a:t>
            </a:r>
            <a:r>
              <a:rPr lang="en-US" i="1" dirty="0" err="1"/>
              <a:t>ljudskih</a:t>
            </a:r>
            <a:r>
              <a:rPr lang="en-US" i="1" dirty="0"/>
              <a:t> </a:t>
            </a:r>
            <a:r>
              <a:rPr lang="en-US" i="1" dirty="0" err="1"/>
              <a:t>potreba</a:t>
            </a:r>
            <a:r>
              <a:rPr lang="en-US" i="1" dirty="0"/>
              <a:t>.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0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Makro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mikroekonomija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dirty="0" err="1"/>
              <a:t>Predmet</a:t>
            </a:r>
            <a:r>
              <a:rPr lang="en-US" b="1" dirty="0"/>
              <a:t> </a:t>
            </a:r>
            <a:r>
              <a:rPr lang="en-US" b="1" dirty="0" err="1"/>
              <a:t>mikroekonomije</a:t>
            </a:r>
            <a:r>
              <a:rPr lang="en-US" b="1" dirty="0"/>
              <a:t>: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proučavanje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aktivnosti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pojedinačnih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privrednih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subjekata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preduzeća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domaćinstva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...)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dirty="0" err="1"/>
              <a:t>Predmet</a:t>
            </a:r>
            <a:r>
              <a:rPr lang="en-US" b="1" dirty="0"/>
              <a:t> </a:t>
            </a:r>
            <a:r>
              <a:rPr lang="en-US" b="1" dirty="0" err="1"/>
              <a:t>makroekonomije</a:t>
            </a:r>
            <a:r>
              <a:rPr lang="en-US" b="1" dirty="0"/>
              <a:t>: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proučavanje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mogućnosti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ukupne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lang="en-US" sz="2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Milton Friedman - </a:t>
            </a:r>
            <a:r>
              <a:rPr lang="en-US" i="1" dirty="0"/>
              <a:t>"The only business of business is business."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6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DCA8D-586B-040B-E6DF-99F57085E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57DF-1301-DE53-287B-220351E9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Makro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mikroekonomija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0C472-53C5-C372-43AC-2967CD2DB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1" dirty="0" err="1"/>
              <a:t>Mikroekonomija</a:t>
            </a:r>
            <a:r>
              <a:rPr lang="en-US" sz="2800" dirty="0"/>
              <a:t> je grana </a:t>
            </a:r>
            <a:r>
              <a:rPr lang="en-US" sz="2800" dirty="0" err="1"/>
              <a:t>ekonomije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</a:t>
            </a:r>
            <a:r>
              <a:rPr lang="en-US" sz="2800" dirty="0" err="1"/>
              <a:t>proučava</a:t>
            </a:r>
            <a:r>
              <a:rPr lang="en-US" sz="2800" dirty="0"/>
              <a:t> </a:t>
            </a:r>
            <a:r>
              <a:rPr lang="en-US" sz="2800" dirty="0" err="1"/>
              <a:t>pojedinačne</a:t>
            </a:r>
            <a:r>
              <a:rPr lang="en-US" sz="2800" dirty="0"/>
              <a:t> </a:t>
            </a:r>
            <a:r>
              <a:rPr lang="en-US" sz="2800" dirty="0" err="1"/>
              <a:t>ekonomske</a:t>
            </a:r>
            <a:r>
              <a:rPr lang="en-US" sz="2800" dirty="0"/>
              <a:t> </a:t>
            </a:r>
            <a:r>
              <a:rPr lang="en-US" sz="2800" dirty="0" err="1"/>
              <a:t>subjekte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građani</a:t>
            </a:r>
            <a:r>
              <a:rPr lang="en-US" sz="2800" dirty="0"/>
              <a:t>, </a:t>
            </a:r>
            <a:r>
              <a:rPr lang="en-US" sz="2800" dirty="0" err="1"/>
              <a:t>preduzeća</a:t>
            </a:r>
            <a:r>
              <a:rPr lang="en-US" sz="2800" dirty="0"/>
              <a:t>, </a:t>
            </a:r>
            <a:r>
              <a:rPr lang="en-US" sz="2800" dirty="0" err="1"/>
              <a:t>tržišta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banke</a:t>
            </a:r>
            <a:r>
              <a:rPr lang="en-US" sz="2800" dirty="0"/>
              <a:t>,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njihova</a:t>
            </a:r>
            <a:r>
              <a:rPr lang="en-US" sz="2800" dirty="0"/>
              <a:t> </a:t>
            </a:r>
            <a:r>
              <a:rPr lang="en-US" sz="2800" dirty="0" err="1"/>
              <a:t>ponašanja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odnose</a:t>
            </a:r>
            <a:r>
              <a:rPr lang="en-US" sz="2800" dirty="0"/>
              <a:t> </a:t>
            </a:r>
            <a:r>
              <a:rPr lang="en-US" sz="2800" dirty="0" err="1"/>
              <a:t>među</a:t>
            </a:r>
            <a:r>
              <a:rPr lang="en-US" sz="2800" dirty="0"/>
              <a:t> </a:t>
            </a:r>
            <a:r>
              <a:rPr lang="en-US" sz="2800" dirty="0" err="1"/>
              <a:t>njima</a:t>
            </a:r>
            <a:r>
              <a:rPr lang="en-US" sz="2800" dirty="0"/>
              <a:t>. Ona </a:t>
            </a:r>
            <a:r>
              <a:rPr lang="en-US" sz="2800" dirty="0" err="1"/>
              <a:t>proučava</a:t>
            </a:r>
            <a:r>
              <a:rPr lang="en-US" sz="2800" dirty="0"/>
              <a:t> </a:t>
            </a:r>
            <a:r>
              <a:rPr lang="en-US" sz="2800" dirty="0" err="1"/>
              <a:t>ponašanje</a:t>
            </a:r>
            <a:r>
              <a:rPr lang="en-US" sz="2800" dirty="0"/>
              <a:t> </a:t>
            </a:r>
            <a:r>
              <a:rPr lang="en-US" sz="2800" dirty="0" err="1"/>
              <a:t>pojedinačnih</a:t>
            </a:r>
            <a:r>
              <a:rPr lang="en-US" sz="2800" dirty="0"/>
              <a:t> </a:t>
            </a:r>
            <a:r>
              <a:rPr lang="en-US" sz="2800" dirty="0" err="1"/>
              <a:t>ekonomskih</a:t>
            </a:r>
            <a:r>
              <a:rPr lang="en-US" sz="2800" dirty="0"/>
              <a:t> </a:t>
            </a:r>
            <a:r>
              <a:rPr lang="en-US" sz="2800" dirty="0" err="1"/>
              <a:t>subjekata</a:t>
            </a:r>
            <a:r>
              <a:rPr lang="en-US" sz="2800" dirty="0"/>
              <a:t> u </a:t>
            </a:r>
            <a:r>
              <a:rPr lang="en-US" sz="2800" dirty="0" err="1"/>
              <a:t>potrošnji</a:t>
            </a:r>
            <a:r>
              <a:rPr lang="en-US" sz="2800" dirty="0"/>
              <a:t>, </a:t>
            </a:r>
            <a:r>
              <a:rPr lang="en-US" sz="2800" dirty="0" err="1"/>
              <a:t>proizvodnji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tržištu</a:t>
            </a:r>
            <a:r>
              <a:rPr lang="en-US" sz="2800" dirty="0"/>
              <a:t>. U </a:t>
            </a:r>
            <a:r>
              <a:rPr lang="en-US" sz="2800" dirty="0" err="1"/>
              <a:t>potrošnji</a:t>
            </a:r>
            <a:r>
              <a:rPr lang="en-US" sz="2800" dirty="0"/>
              <a:t> </a:t>
            </a:r>
            <a:r>
              <a:rPr lang="en-US" sz="2800" dirty="0" err="1"/>
              <a:t>proučava</a:t>
            </a:r>
            <a:r>
              <a:rPr lang="en-US" sz="2800" dirty="0"/>
              <a:t> </a:t>
            </a:r>
            <a:r>
              <a:rPr lang="en-US" sz="2800" dirty="0" err="1"/>
              <a:t>kako</a:t>
            </a:r>
            <a:r>
              <a:rPr lang="en-US" sz="2800" dirty="0"/>
              <a:t> </a:t>
            </a:r>
            <a:r>
              <a:rPr lang="en-US" sz="2800" dirty="0" err="1"/>
              <a:t>odabrati</a:t>
            </a:r>
            <a:r>
              <a:rPr lang="en-US" sz="2800" dirty="0"/>
              <a:t> dobra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usluge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tržištu</a:t>
            </a:r>
            <a:r>
              <a:rPr lang="en-US" sz="2800" dirty="0"/>
              <a:t>, u </a:t>
            </a:r>
            <a:r>
              <a:rPr lang="en-US" sz="2800" dirty="0" err="1"/>
              <a:t>proizvodnji</a:t>
            </a:r>
            <a:r>
              <a:rPr lang="en-US" sz="2800" dirty="0"/>
              <a:t> </a:t>
            </a:r>
            <a:r>
              <a:rPr lang="en-US" sz="2800" dirty="0" err="1"/>
              <a:t>kako</a:t>
            </a:r>
            <a:r>
              <a:rPr lang="en-US" sz="2800" dirty="0"/>
              <a:t> </a:t>
            </a:r>
            <a:r>
              <a:rPr lang="en-US" sz="2800" dirty="0" err="1"/>
              <a:t>napraviti</a:t>
            </a:r>
            <a:r>
              <a:rPr lang="en-US" sz="2800" dirty="0"/>
              <a:t> </a:t>
            </a:r>
            <a:r>
              <a:rPr lang="en-US" sz="2800" dirty="0" err="1"/>
              <a:t>izbor</a:t>
            </a:r>
            <a:r>
              <a:rPr lang="en-US" sz="2800" dirty="0"/>
              <a:t> </a:t>
            </a:r>
            <a:r>
              <a:rPr lang="en-US" sz="2800" dirty="0" err="1"/>
              <a:t>šta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kako</a:t>
            </a:r>
            <a:r>
              <a:rPr lang="en-US" sz="2800" dirty="0"/>
              <a:t> </a:t>
            </a:r>
            <a:r>
              <a:rPr lang="en-US" sz="2800" dirty="0" err="1"/>
              <a:t>proizvoditi</a:t>
            </a:r>
            <a:r>
              <a:rPr lang="en-US" sz="2800" dirty="0"/>
              <a:t>, </a:t>
            </a:r>
            <a:r>
              <a:rPr lang="en-US" sz="2800" dirty="0" err="1"/>
              <a:t>dok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tržištu</a:t>
            </a:r>
            <a:r>
              <a:rPr lang="en-US" sz="2800" dirty="0"/>
              <a:t> </a:t>
            </a:r>
            <a:r>
              <a:rPr lang="en-US" sz="2800" dirty="0" err="1"/>
              <a:t>proučava</a:t>
            </a:r>
            <a:r>
              <a:rPr lang="en-US" sz="2800" dirty="0"/>
              <a:t> </a:t>
            </a:r>
            <a:r>
              <a:rPr lang="en-US" sz="2800" dirty="0" err="1"/>
              <a:t>međuzavisnost</a:t>
            </a:r>
            <a:r>
              <a:rPr lang="en-US" sz="2800" dirty="0"/>
              <a:t> </a:t>
            </a:r>
            <a:r>
              <a:rPr lang="en-US" sz="2800" dirty="0" err="1"/>
              <a:t>potrošača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proizvođača</a:t>
            </a:r>
            <a:r>
              <a:rPr lang="en-US" sz="2800" dirty="0"/>
              <a:t>.</a:t>
            </a:r>
            <a:r>
              <a:rPr lang="en-US" sz="2500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4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22811-1FEE-1946-24FF-D47389AE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815D-5AFD-4BBE-A2BD-7652E669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Makro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mikroekonomija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D07AF-59B3-483F-79B3-E3CE7B328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b="1" dirty="0" err="1"/>
              <a:t>Makroekonomija</a:t>
            </a:r>
            <a:r>
              <a:rPr lang="en-US" sz="2800" dirty="0"/>
              <a:t> </a:t>
            </a:r>
            <a:r>
              <a:rPr lang="en-US" sz="2800" dirty="0" err="1"/>
              <a:t>izučava</a:t>
            </a:r>
            <a:r>
              <a:rPr lang="en-US" sz="2800" dirty="0"/>
              <a:t> </a:t>
            </a:r>
            <a:r>
              <a:rPr lang="en-US" sz="2800" dirty="0" err="1"/>
              <a:t>globalne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: </a:t>
            </a:r>
            <a:r>
              <a:rPr lang="en-US" sz="2800" dirty="0" err="1"/>
              <a:t>društveni</a:t>
            </a:r>
            <a:r>
              <a:rPr lang="en-US" sz="2800" dirty="0"/>
              <a:t> </a:t>
            </a:r>
            <a:r>
              <a:rPr lang="en-US" sz="2800" dirty="0" err="1"/>
              <a:t>bruto</a:t>
            </a:r>
            <a:r>
              <a:rPr lang="en-US" sz="2800" dirty="0"/>
              <a:t> </a:t>
            </a:r>
            <a:r>
              <a:rPr lang="en-US" sz="2800" dirty="0" err="1"/>
              <a:t>proizvod</a:t>
            </a:r>
            <a:r>
              <a:rPr lang="en-US" sz="2800" dirty="0"/>
              <a:t> – </a:t>
            </a:r>
            <a:r>
              <a:rPr lang="en-US" sz="2800" dirty="0" err="1"/>
              <a:t>njegova</a:t>
            </a:r>
            <a:r>
              <a:rPr lang="en-US" sz="2800" dirty="0"/>
              <a:t> </a:t>
            </a:r>
            <a:r>
              <a:rPr lang="en-US" sz="2800" dirty="0" err="1"/>
              <a:t>struktura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kretanje</a:t>
            </a:r>
            <a:r>
              <a:rPr lang="en-US" sz="2800" dirty="0"/>
              <a:t>, </a:t>
            </a:r>
            <a:r>
              <a:rPr lang="en-US" sz="2800" dirty="0" err="1"/>
              <a:t>agregatnu</a:t>
            </a:r>
            <a:r>
              <a:rPr lang="en-US" sz="2800" dirty="0"/>
              <a:t> </a:t>
            </a:r>
            <a:r>
              <a:rPr lang="en-US" sz="2800" dirty="0" err="1"/>
              <a:t>ponudu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tražnju</a:t>
            </a:r>
            <a:r>
              <a:rPr lang="en-US" sz="2800" dirty="0"/>
              <a:t>, </a:t>
            </a:r>
            <a:r>
              <a:rPr lang="en-US" sz="2800" dirty="0" err="1"/>
              <a:t>cene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njihovo</a:t>
            </a:r>
            <a:r>
              <a:rPr lang="en-US" sz="2800" dirty="0"/>
              <a:t> </a:t>
            </a:r>
            <a:r>
              <a:rPr lang="en-US" sz="2800" dirty="0" err="1"/>
              <a:t>kretanje</a:t>
            </a:r>
            <a:r>
              <a:rPr lang="en-US" sz="2800" dirty="0"/>
              <a:t>, </a:t>
            </a:r>
            <a:r>
              <a:rPr lang="en-US" sz="2800" dirty="0" err="1"/>
              <a:t>investicije</a:t>
            </a:r>
            <a:r>
              <a:rPr lang="en-US" sz="2800" dirty="0"/>
              <a:t>, </a:t>
            </a:r>
            <a:r>
              <a:rPr lang="en-US" sz="2800" dirty="0" err="1"/>
              <a:t>odnose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kretanja</a:t>
            </a:r>
            <a:r>
              <a:rPr lang="en-US" sz="2800" dirty="0"/>
              <a:t> u </a:t>
            </a:r>
            <a:r>
              <a:rPr lang="en-US" sz="2800" dirty="0" err="1"/>
              <a:t>međunarodnoj</a:t>
            </a:r>
            <a:r>
              <a:rPr lang="en-US" sz="2800" dirty="0"/>
              <a:t> </a:t>
            </a:r>
            <a:r>
              <a:rPr lang="en-US" sz="2800" dirty="0" err="1"/>
              <a:t>razmeni</a:t>
            </a:r>
            <a:r>
              <a:rPr lang="en-US" sz="2800" dirty="0"/>
              <a:t>, </a:t>
            </a:r>
            <a:r>
              <a:rPr lang="en-US" sz="2800" dirty="0" err="1"/>
              <a:t>društvene</a:t>
            </a:r>
            <a:r>
              <a:rPr lang="en-US" sz="2800" dirty="0"/>
              <a:t> </a:t>
            </a:r>
            <a:r>
              <a:rPr lang="en-US" sz="2800" dirty="0" err="1"/>
              <a:t>finansije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sl.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9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>
                <a:ea typeface="Calibri"/>
                <a:cs typeface="Calibri"/>
                <a:sym typeface="Calibri"/>
              </a:rPr>
              <a:t>PPS/</a:t>
            </a:r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preduzeće</a:t>
            </a:r>
            <a:r>
              <a:rPr lang="en-US" sz="4400" b="1" i="0" u="none" strike="noStrike" dirty="0"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i</a:t>
            </a:r>
            <a:r>
              <a:rPr lang="en-US" sz="4400" b="1" i="0" u="none" strike="noStrike" dirty="0"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tržište</a:t>
            </a:r>
            <a:endParaRPr lang="en-US" b="1" dirty="0"/>
          </a:p>
        </p:txBody>
      </p:sp>
      <p:pic>
        <p:nvPicPr>
          <p:cNvPr id="6" name="Google Shape;578;p8">
            <a:extLst>
              <a:ext uri="{FF2B5EF4-FFF2-40B4-BE49-F238E27FC236}">
                <a16:creationId xmlns:a16="http://schemas.microsoft.com/office/drawing/2014/main" id="{56AAB9BE-998F-CA4E-2978-E47495FA8C4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413" y="1861458"/>
            <a:ext cx="7151370" cy="452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19189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1725</Words>
  <Application>Microsoft Office PowerPoint</Application>
  <PresentationFormat>Widescreen</PresentationFormat>
  <Paragraphs>313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Noto Sans Symbols</vt:lpstr>
      <vt:lpstr>Times New Roman</vt:lpstr>
      <vt:lpstr>Verdana</vt:lpstr>
      <vt:lpstr>ie 16 9</vt:lpstr>
      <vt:lpstr>Microsoft Visio 2003-2010 Drawing</vt:lpstr>
      <vt:lpstr>Inženjerska ekonomija</vt:lpstr>
      <vt:lpstr>Sadržaj predmeta</vt:lpstr>
      <vt:lpstr>Struktura bodova</vt:lpstr>
      <vt:lpstr>Sadržaj predmeta</vt:lpstr>
      <vt:lpstr>Ekonomija/Privreda</vt:lpstr>
      <vt:lpstr>Makro i mikroekonomija</vt:lpstr>
      <vt:lpstr>Makro i mikroekonomija</vt:lpstr>
      <vt:lpstr>Makro i mikroekonomija</vt:lpstr>
      <vt:lpstr>PPS/preduzeće i tržište</vt:lpstr>
      <vt:lpstr>Sadržaj predmeta</vt:lpstr>
      <vt:lpstr>Definicija proizvodnje</vt:lpstr>
      <vt:lpstr>Resursi i transformativni proces</vt:lpstr>
      <vt:lpstr>Proizvodni program</vt:lpstr>
      <vt:lpstr>BOM</vt:lpstr>
      <vt:lpstr>Lanac snabdevanja</vt:lpstr>
      <vt:lpstr>Faktori proizvodnje</vt:lpstr>
      <vt:lpstr>Ishod proizvodnje</vt:lpstr>
      <vt:lpstr>Koji su faktori proizvodnje računara?</vt:lpstr>
      <vt:lpstr>Koji su faktori proizvodnje računara?</vt:lpstr>
      <vt:lpstr>Koji su faktori proizvodnje računara?</vt:lpstr>
      <vt:lpstr>Koji su faktori proizvodnje računara?</vt:lpstr>
      <vt:lpstr>Koji su faktori proizvodnje računara?</vt:lpstr>
      <vt:lpstr>Studija slučaja 1</vt:lpstr>
      <vt:lpstr>Studija slučaja 1</vt:lpstr>
      <vt:lpstr>Proizvodna funkcija</vt:lpstr>
      <vt:lpstr>Produktivnost faktora</vt:lpstr>
      <vt:lpstr>Faktori proizvodnje - primer</vt:lpstr>
      <vt:lpstr>Ukupan, prosečan i granični proizvod/produktivnost i njihova međuzavisnost</vt:lpstr>
      <vt:lpstr>Faktori proizvodnje - primer</vt:lpstr>
      <vt:lpstr>Produktivnost faktora</vt:lpstr>
      <vt:lpstr>Proizvodne faze varijabilnog faktora</vt:lpstr>
      <vt:lpstr>Izokvante</vt:lpstr>
      <vt:lpstr>Granična stopa tehničke supstitucije</vt:lpstr>
      <vt:lpstr>MRTS</vt:lpstr>
      <vt:lpstr>MRTS u IT</vt:lpstr>
      <vt:lpstr>Granična stopa tehničke supstitucije i optimalna kombinacija faktora</vt:lpstr>
      <vt:lpstr>Optimalna kombinacija faktora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SJM</dc:creator>
  <cp:lastModifiedBy>ivan mihajlovic</cp:lastModifiedBy>
  <cp:revision>264</cp:revision>
  <dcterms:created xsi:type="dcterms:W3CDTF">2022-08-01T12:37:25Z</dcterms:created>
  <dcterms:modified xsi:type="dcterms:W3CDTF">2026-03-18T12:59:37Z</dcterms:modified>
</cp:coreProperties>
</file>