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6" r:id="rId2"/>
    <p:sldId id="287" r:id="rId3"/>
    <p:sldId id="288" r:id="rId4"/>
    <p:sldId id="289" r:id="rId5"/>
    <p:sldId id="298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96" autoAdjust="0"/>
  </p:normalViewPr>
  <p:slideViewPr>
    <p:cSldViewPr snapToGrid="0">
      <p:cViewPr varScale="1">
        <p:scale>
          <a:sx n="37" d="100"/>
          <a:sy n="37" d="100"/>
        </p:scale>
        <p:origin x="48" y="5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21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175724"/>
    </p:cViewPr>
  </p:sorterViewPr>
  <p:notesViewPr>
    <p:cSldViewPr snapToGrid="0">
      <p:cViewPr varScale="1">
        <p:scale>
          <a:sx n="50" d="100"/>
          <a:sy n="50" d="100"/>
        </p:scale>
        <p:origin x="270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72633-5804-4CC4-B334-49480CD1F8F9}" type="datetimeFigureOut">
              <a:rPr lang="en-US" smtClean="0"/>
              <a:pPr/>
              <a:t>13-Aug-25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47A84-8E29-4011-8E23-5BAFF1D6AB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5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83666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18975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7764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8797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9323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9588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47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003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705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39530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5098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13.8.2025.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87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/>
              <a:t>Optimizacija proizvodnih procesa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/>
              <a:t>Prof. Dr. Mirjana Misita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4002864-772B-4836-B385-F23211F89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30858"/>
            <a:ext cx="9037320" cy="659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7614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28A33-4D71-4569-A701-BCF7D2B25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SAW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13A17-227B-441C-90D2-E4D33BFA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/>
              <a:t>SAW metoda (Simple Additive Weighting Method) je metoda jednostavnih aditivnih težina i ubraja se u jednu od najpoznatijih i najzastupljenijih metoda u oblasti višekriterijumskog odlučivanja. Pored toga što SAW metoda obezbeđuje veoma jednostavan i praktičan postupak rangiranja alternativa, rezultati koji se dobijaju njenom primenom ne odstupaju od rezultata dobijenih nekim tzv. naprednim metodama. Direktno se primenjuje na matricu odlučivanja i sastoji se iz tri koraka: </a:t>
            </a:r>
            <a:endParaRPr lang="sr-Latn-RS"/>
          </a:p>
          <a:p>
            <a:pPr marL="457200" lvl="1" indent="0">
              <a:buNone/>
            </a:pPr>
            <a:r>
              <a:rPr lang="vi-VN"/>
              <a:t>• Normalizacija matrice odlučivanja;</a:t>
            </a:r>
            <a:endParaRPr lang="sr-Latn-RS"/>
          </a:p>
          <a:p>
            <a:pPr marL="457200" lvl="1" indent="0">
              <a:buNone/>
            </a:pPr>
            <a:r>
              <a:rPr lang="vi-VN"/>
              <a:t>• Množenje normalizovane matrice ponderisanim koeficijentima, i </a:t>
            </a:r>
            <a:endParaRPr lang="sr-Latn-RS"/>
          </a:p>
          <a:p>
            <a:pPr marL="457200" lvl="1" indent="0">
              <a:buNone/>
            </a:pPr>
            <a:r>
              <a:rPr lang="vi-VN"/>
              <a:t>• Sabiranje „otežanih― parametara za svaku alternativu.</a:t>
            </a:r>
            <a:endParaRPr lang="sr-Latn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54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3D2FC1-2D1F-4FD6-87F3-4BABD4083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/>
              <a:t>Metoda je naročito pogodna kada su kriterijumi iste ili slične prirode. </a:t>
            </a:r>
            <a:endParaRPr lang="en-US"/>
          </a:p>
          <a:p>
            <a:r>
              <a:rPr lang="vi-VN"/>
              <a:t>Donosilac odluke treba da svakom kriterijumu dodeli odgovarajuću težinu ili ponderisani koeficijent (wk, k = 1, 2, ..., m). </a:t>
            </a:r>
            <a:endParaRPr lang="en-US"/>
          </a:p>
          <a:p>
            <a:r>
              <a:rPr lang="vi-VN"/>
              <a:t>Najbolja vrednost alternative je ona gde zbir „otežanih― parametara ima najveću vrednost.</a:t>
            </a:r>
            <a:endParaRPr lang="sr-Latn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7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BCCF2-ADC1-495D-A3DE-2C6F088C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DECISION RADAR</a:t>
            </a: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3009DDD-3138-46E4-A62A-BB2F1483E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562" y="1825625"/>
            <a:ext cx="935287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8895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44F8-FFF3-4DC6-AE0E-DAA26F540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METODE VKA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0B845-1A2A-4E35-B486-0D3925784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Neke od metoda vi</a:t>
            </a:r>
            <a:r>
              <a:rPr lang="sr-Latn-RS"/>
              <a:t>šekriterijmske analize su:</a:t>
            </a:r>
          </a:p>
          <a:p>
            <a:pPr marL="0" indent="0">
              <a:buNone/>
            </a:pPr>
            <a:r>
              <a:rPr lang="en-US"/>
              <a:t>• Metoda AHP </a:t>
            </a:r>
            <a:endParaRPr lang="sr-Latn-RS"/>
          </a:p>
          <a:p>
            <a:pPr marL="0" indent="0">
              <a:buNone/>
            </a:pPr>
            <a:r>
              <a:rPr lang="en-US"/>
              <a:t>• Metoda ANP </a:t>
            </a:r>
            <a:endParaRPr lang="sr-Latn-RS"/>
          </a:p>
          <a:p>
            <a:pPr marL="0" indent="0">
              <a:buNone/>
            </a:pPr>
            <a:r>
              <a:rPr lang="en-US"/>
              <a:t>• Metoda SNAP </a:t>
            </a:r>
            <a:endParaRPr lang="sr-Latn-RS"/>
          </a:p>
          <a:p>
            <a:pPr marL="0" indent="0">
              <a:buNone/>
            </a:pPr>
            <a:r>
              <a:rPr lang="en-US"/>
              <a:t>• Metoda ELECTRE </a:t>
            </a:r>
            <a:endParaRPr lang="sr-Latn-RS"/>
          </a:p>
          <a:p>
            <a:pPr marL="0" indent="0">
              <a:buNone/>
            </a:pPr>
            <a:r>
              <a:rPr lang="en-US"/>
              <a:t>• Metoda TOPSIS </a:t>
            </a:r>
            <a:endParaRPr lang="sr-Latn-RS"/>
          </a:p>
          <a:p>
            <a:pPr marL="0" indent="0">
              <a:buNone/>
            </a:pPr>
            <a:r>
              <a:rPr lang="en-US"/>
              <a:t>• Metoda PROMETHEE </a:t>
            </a:r>
            <a:endParaRPr lang="sr-Latn-RS"/>
          </a:p>
          <a:p>
            <a:pPr marL="0" indent="0">
              <a:buNone/>
            </a:pPr>
            <a:r>
              <a:rPr lang="en-US"/>
              <a:t>• Metoda SMART </a:t>
            </a:r>
            <a:endParaRPr lang="sr-Latn-RS"/>
          </a:p>
          <a:p>
            <a:pPr marL="0" indent="0">
              <a:buNone/>
            </a:pPr>
            <a:r>
              <a:rPr lang="en-US"/>
              <a:t>• Metoda DEA </a:t>
            </a:r>
            <a:endParaRPr lang="sr-Latn-RS"/>
          </a:p>
          <a:p>
            <a:pPr marL="0" indent="0">
              <a:buNone/>
            </a:pPr>
            <a:r>
              <a:rPr lang="en-US"/>
              <a:t>• Metoda GRA </a:t>
            </a:r>
            <a:endParaRPr lang="sr-Latn-RS"/>
          </a:p>
          <a:p>
            <a:pPr marL="0" indent="0">
              <a:buNone/>
            </a:pPr>
            <a:r>
              <a:rPr lang="en-US"/>
              <a:t>• Metoda Fuzzy AHP</a:t>
            </a:r>
          </a:p>
        </p:txBody>
      </p:sp>
    </p:spTree>
    <p:extLst>
      <p:ext uri="{BB962C8B-B14F-4D97-AF65-F5344CB8AC3E}">
        <p14:creationId xmlns:p14="http://schemas.microsoft.com/office/powerpoint/2010/main" val="406412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18D6A-EC3B-4D78-BAAA-751B17BD4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ELECTRE METODA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0003E-21CD-4F6F-81AF-9B33E8286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/>
              <a:t>ELECTRE </a:t>
            </a:r>
            <a:r>
              <a:rPr lang="en-US"/>
              <a:t>(</a:t>
            </a:r>
            <a:r>
              <a:rPr lang="en-US" b="1"/>
              <a:t>EL</a:t>
            </a:r>
            <a:r>
              <a:rPr lang="en-US"/>
              <a:t>imination and </a:t>
            </a:r>
            <a:r>
              <a:rPr lang="en-US" b="1"/>
              <a:t>E</a:t>
            </a:r>
            <a:r>
              <a:rPr lang="en-US"/>
              <a:t>t </a:t>
            </a:r>
            <a:r>
              <a:rPr lang="en-US" b="1"/>
              <a:t>C</a:t>
            </a:r>
            <a:r>
              <a:rPr lang="en-US"/>
              <a:t>hoice </a:t>
            </a:r>
            <a:r>
              <a:rPr lang="en-US" b="1"/>
              <a:t>T</a:t>
            </a:r>
            <a:r>
              <a:rPr lang="en-US"/>
              <a:t>ranslating </a:t>
            </a:r>
            <a:r>
              <a:rPr lang="en-US" b="1"/>
              <a:t>RE</a:t>
            </a:r>
            <a:r>
              <a:rPr lang="en-US"/>
              <a:t>ality) </a:t>
            </a:r>
            <a:r>
              <a:rPr lang="sr-Latn-RS"/>
              <a:t>.</a:t>
            </a:r>
          </a:p>
          <a:p>
            <a:r>
              <a:rPr lang="sr-Latn-RS"/>
              <a:t>Ova metoda p</a:t>
            </a:r>
            <a:r>
              <a:rPr lang="en-US"/>
              <a:t>rvi put je objavljena u (Benayoun i dr., 1966). Metoda ELECTRE ima četiri verzije (ELECTRE I-IV). U praktičnim uslovima najčešće se sreće metoda ELECTRE I za odre</a:t>
            </a:r>
            <a:r>
              <a:rPr lang="sr-Latn-RS"/>
              <a:t>đ</a:t>
            </a:r>
            <a:r>
              <a:rPr lang="en-US"/>
              <a:t>ivanje delimičnih poredaka alternativa, kao i metoda ELECTRE II za potpuno ure</a:t>
            </a:r>
            <a:r>
              <a:rPr lang="sr-Latn-RS"/>
              <a:t>đ</a:t>
            </a:r>
            <a:r>
              <a:rPr lang="en-US"/>
              <a:t>enje skupa alternativa. One omogućavaju parcijalno ure</a:t>
            </a:r>
            <a:r>
              <a:rPr lang="sr-Latn-RS"/>
              <a:t>đ</a:t>
            </a:r>
            <a:r>
              <a:rPr lang="en-US"/>
              <a:t>enje skupa rešenja na osnovu preferencije donosioca odluke, a pogodne su za diskretne probleme i za raznorodne kriterijumske funkcije. </a:t>
            </a:r>
            <a:endParaRPr lang="sr-Latn-R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19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A9AA4-92A8-4E42-BB5E-EBDBC10A1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Metode ELECTRE III i IV su metode “višeg ranga”. Metode ELECTRE I i II sadr</a:t>
            </a:r>
            <a:r>
              <a:rPr lang="sr-Latn-RS"/>
              <a:t>ž</a:t>
            </a:r>
            <a:r>
              <a:rPr lang="en-US"/>
              <a:t>e subjektivne procene donosioca odluike u delu gde se vrednuju akcije prema pojedinim kriterijumima i delu gde se odre</a:t>
            </a:r>
            <a:r>
              <a:rPr lang="sr-Latn-RS"/>
              <a:t>đ</a:t>
            </a:r>
            <a:r>
              <a:rPr lang="en-US"/>
              <a:t>uju te</a:t>
            </a:r>
            <a:r>
              <a:rPr lang="sr-Latn-RS"/>
              <a:t>ž</a:t>
            </a:r>
            <a:r>
              <a:rPr lang="en-US"/>
              <a:t>ine kriterijuma. Treba istaći da metoda ELECTRE, osim navedenih, ne sadr</a:t>
            </a:r>
            <a:r>
              <a:rPr lang="sr-Latn-RS"/>
              <a:t>ž</a:t>
            </a:r>
            <a:r>
              <a:rPr lang="en-US"/>
              <a:t>i druge subjektivnosti. Navedene subjektivnosti su neminovne, a ostatak postupka je egzaktan. Ovo se mo</a:t>
            </a:r>
            <a:r>
              <a:rPr lang="sr-Latn-RS"/>
              <a:t>ž</a:t>
            </a:r>
            <a:r>
              <a:rPr lang="en-US"/>
              <a:t>e smatrati za dobru osobinu metode ELECTRE.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9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91EBD-059F-49C7-A2D4-C325376D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Metoda poredi alternative u parovima. Za par (a,b) računa se:</a:t>
            </a:r>
          </a:p>
          <a:p>
            <a:r>
              <a:rPr lang="en-US" b="1"/>
              <a:t>konkordansa</a:t>
            </a:r>
            <a:r>
              <a:rPr lang="en-US"/>
              <a:t> – udeo ukupnih težina kriterijuma koji „podržavaju“ tvrdnju da je aaa najmanje toliko dobra kao b;</a:t>
            </a:r>
          </a:p>
          <a:p>
            <a:r>
              <a:rPr lang="en-US" b="1"/>
              <a:t>diskordansa</a:t>
            </a:r>
            <a:r>
              <a:rPr lang="en-US"/>
              <a:t> (i po potrebi </a:t>
            </a:r>
            <a:r>
              <a:rPr lang="en-US" b="1"/>
              <a:t>veto</a:t>
            </a:r>
            <a:r>
              <a:rPr lang="en-US"/>
              <a:t>) – intenzitet protivljenja na kriterijumima gde je a lošija od b.</a:t>
            </a:r>
          </a:p>
          <a:p>
            <a:r>
              <a:rPr lang="en-US"/>
              <a:t>Ako je konkordansa visoka, a diskordansa ne prelazi zadate pragove, kaže se da a nadvladava b. Zbog kombinovanja mera saglasnosti i nesaglasnosti, ELECTRE se često opisuje kao analiza saglasnosti.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182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155A-BFEE-4941-B3AF-3A9B213D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Koraci u ELECTRE I metodi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8D179-4934-460D-9499-9A68EA96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/>
              <a:t>Određivanje normalizovane matrice odlučivanja N</a:t>
            </a:r>
          </a:p>
          <a:p>
            <a:r>
              <a:rPr lang="sr-Latn-RS"/>
              <a:t>Određivanje težinske normalizovane matrice odlučivanja V</a:t>
            </a:r>
          </a:p>
          <a:p>
            <a:r>
              <a:rPr lang="sr-Latn-RS"/>
              <a:t>Odreživanje skupova saglanosti i nesaglasnosti</a:t>
            </a:r>
          </a:p>
          <a:p>
            <a:r>
              <a:rPr lang="sr-Latn-RS"/>
              <a:t>Određivanje matrice saglasnosti</a:t>
            </a:r>
          </a:p>
          <a:p>
            <a:r>
              <a:rPr lang="sr-Latn-RS"/>
              <a:t>Određivanje matrice nesaglasnosti</a:t>
            </a:r>
          </a:p>
          <a:p>
            <a:r>
              <a:rPr lang="sr-Latn-RS"/>
              <a:t>Određivanje matrice saglasne dominacije</a:t>
            </a:r>
          </a:p>
          <a:p>
            <a:r>
              <a:rPr lang="sr-Latn-RS"/>
              <a:t>Određivanje matrice nesaglasne dominacije</a:t>
            </a:r>
          </a:p>
          <a:p>
            <a:r>
              <a:rPr lang="sr-Latn-RS"/>
              <a:t>Određivanje </a:t>
            </a:r>
            <a:r>
              <a:rPr lang="en-US"/>
              <a:t>m</a:t>
            </a:r>
            <a:r>
              <a:rPr lang="sr-Latn-RS"/>
              <a:t>atrice agregatne dominacije</a:t>
            </a:r>
          </a:p>
          <a:p>
            <a:r>
              <a:rPr lang="sr-Latn-RS"/>
              <a:t>Eliminisanje manje poželjnih akcija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2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C399F-8888-4F6E-A729-7D2B20EA7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TOPSIS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3DA0-06C5-4EC9-B3E5-2D79331B3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vi-VN"/>
              <a:t>TOPSIS (eng. Tehnique for Order Preference by Similarity to Ideal Solution)</a:t>
            </a:r>
            <a:r>
              <a:rPr lang="sr-Latn-RS"/>
              <a:t>. Smatra se da je ova metoda proširenje ELECTRE. Razvili su je </a:t>
            </a:r>
            <a:r>
              <a:rPr lang="it-IT"/>
              <a:t>Hwang i Yoon 1981. godine </a:t>
            </a:r>
            <a:endParaRPr lang="sr-Latn-RS"/>
          </a:p>
          <a:p>
            <a:pPr marL="0" indent="0">
              <a:buNone/>
            </a:pPr>
            <a:endParaRPr lang="sr-Latn-RS"/>
          </a:p>
          <a:p>
            <a:pPr marL="0" indent="0">
              <a:buNone/>
            </a:pPr>
            <a:r>
              <a:rPr lang="vi-VN"/>
              <a:t>Njen proces </a:t>
            </a:r>
            <a:r>
              <a:rPr lang="sr-Latn-RS"/>
              <a:t>bazira se </a:t>
            </a:r>
            <a:r>
              <a:rPr lang="vi-VN"/>
              <a:t> na tome da je rešenje problema ona alternativa koja je najbliža idealnoj alternativi, </a:t>
            </a:r>
            <a:r>
              <a:rPr lang="sr-Latn-RS"/>
              <a:t>pa</a:t>
            </a:r>
            <a:r>
              <a:rPr lang="vi-VN" sz="2400"/>
              <a:t> </a:t>
            </a:r>
            <a:r>
              <a:rPr lang="vi-VN"/>
              <a:t>samim time najdalje od one anti</a:t>
            </a:r>
            <a:r>
              <a:rPr lang="sr-Latn-RS"/>
              <a:t>-</a:t>
            </a:r>
            <a:r>
              <a:rPr lang="vi-VN"/>
              <a:t>idealne alternative. Takođe se kod TOPSIS metode ističe kako se prilikom donošenja odluka vodi time da se pokuša maksimalizirati profit</a:t>
            </a:r>
            <a:r>
              <a:rPr lang="sr-Latn-RS"/>
              <a:t> i</a:t>
            </a:r>
            <a:r>
              <a:rPr lang="vi-VN"/>
              <a:t> minimalizirati riz</a:t>
            </a:r>
            <a:r>
              <a:rPr lang="sr-Latn-RS" sz="3200"/>
              <a:t>ik.</a:t>
            </a:r>
            <a:endParaRPr lang="en-US" sz="32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6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E84A3-5CC3-449D-A3A2-F5A0B5B5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Osnovna logika metode je da se prvo definišu idealno pozitivno rešenje i idealno negativno rešenje. Optimalna alternativa je ona koja je u geometrijskom smislu najbliža idealnom pozitivnom rešenju, odnosno najdalja od idealnog negativnog rešenja. </a:t>
            </a:r>
            <a:endParaRPr lang="sr-Latn-RS"/>
          </a:p>
          <a:p>
            <a:r>
              <a:rPr lang="en-US"/>
              <a:t>Postupak računanja TOPSIS metode započinje formiranjem matrice odlučivanja:</a:t>
            </a:r>
            <a:endParaRPr lang="sr-Latn-RS"/>
          </a:p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822F3A-C79D-4354-8F58-23A2960BEB3B}"/>
                  </a:ext>
                </a:extLst>
              </p:cNvPr>
              <p:cNvSpPr/>
              <p:nvPr/>
            </p:nvSpPr>
            <p:spPr>
              <a:xfrm>
                <a:off x="3977640" y="4190201"/>
                <a:ext cx="3855286" cy="1986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6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       </m:t>
                            </m:r>
                            <m:r>
                              <a:rPr lang="en-US" i="1">
                                <a:latin typeface="Cambria Math"/>
                              </a:rPr>
                              <m:t>𝐾𝑟𝑖𝑡</m:t>
                            </m:r>
                            <m:r>
                              <a:rPr lang="en-US" i="1">
                                <a:latin typeface="Cambria Math"/>
                              </a:rPr>
                              <m:t>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𝐴𝑙𝑡</m:t>
                            </m:r>
                            <m:r>
                              <a:rPr lang="en-US" i="1">
                                <a:latin typeface="Cambria Math"/>
                              </a:rPr>
                              <m:t>.    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13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31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…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..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cap="all"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𝑚𝑛</m:t>
                                </m:r>
                              </m:sub>
                            </m:sSub>
                          </m:e>
                        </m:mr>
                      </m:m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2822F3A-C79D-4354-8F58-23A2960BE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640" y="4190201"/>
                <a:ext cx="3855286" cy="1986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5621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0FB07-3BBD-4675-B7B9-81123EAB6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sr-Latn-R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2. Množenje normalizovane matrice sa težinskim koeficijentima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3. Određivanje idealnih rješenja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4. Određivanje rastojanja alternativa od idealnih rješenja. 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vi-VN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5. Određivanje relativne blizine alternativa idealnom rješenju. Za svaku alternativu određuje se relativno rastojanje na osnovu formule</a:t>
            </a:r>
            <a:endParaRPr lang="en-US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Korak 6. Rangiranje alternativa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09682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89_ie_template</Template>
  <TotalTime>1764</TotalTime>
  <Words>690</Words>
  <Application>Microsoft Office PowerPoint</Application>
  <PresentationFormat>Widescreen</PresentationFormat>
  <Paragraphs>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ie 16 9</vt:lpstr>
      <vt:lpstr>Optimizacija proizvodnih procesa</vt:lpstr>
      <vt:lpstr>METODE VKA</vt:lpstr>
      <vt:lpstr>ELECTRE METODA</vt:lpstr>
      <vt:lpstr>PowerPoint Presentation</vt:lpstr>
      <vt:lpstr>PowerPoint Presentation</vt:lpstr>
      <vt:lpstr>Koraci u ELECTRE I metodi</vt:lpstr>
      <vt:lpstr>TOPSIS</vt:lpstr>
      <vt:lpstr>PowerPoint Presentation</vt:lpstr>
      <vt:lpstr>PowerPoint Presentation</vt:lpstr>
      <vt:lpstr>PowerPoint Presentation</vt:lpstr>
      <vt:lpstr>SAW</vt:lpstr>
      <vt:lpstr>PowerPoint Presentation</vt:lpstr>
      <vt:lpstr>DECISION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Mira</cp:lastModifiedBy>
  <cp:revision>202</cp:revision>
  <dcterms:created xsi:type="dcterms:W3CDTF">2022-03-07T11:48:22Z</dcterms:created>
  <dcterms:modified xsi:type="dcterms:W3CDTF">2025-08-13T18:34:15Z</dcterms:modified>
</cp:coreProperties>
</file>