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4" r:id="rId3"/>
    <p:sldId id="257" r:id="rId4"/>
    <p:sldId id="259" r:id="rId5"/>
    <p:sldId id="261" r:id="rId6"/>
    <p:sldId id="258" r:id="rId7"/>
    <p:sldId id="260" r:id="rId8"/>
    <p:sldId id="262" r:id="rId9"/>
    <p:sldId id="263" r:id="rId10"/>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6296" autoAdjust="0"/>
  </p:normalViewPr>
  <p:slideViewPr>
    <p:cSldViewPr snapToGrid="0">
      <p:cViewPr varScale="1">
        <p:scale>
          <a:sx n="66" d="100"/>
          <a:sy n="66" d="100"/>
        </p:scale>
        <p:origin x="620" y="52"/>
      </p:cViewPr>
      <p:guideLst>
        <p:guide orient="horz" pos="2160"/>
        <p:guide pos="3840"/>
      </p:guideLst>
    </p:cSldViewPr>
  </p:slideViewPr>
  <p:outlineViewPr>
    <p:cViewPr>
      <p:scale>
        <a:sx n="33" d="100"/>
        <a:sy n="33" d="100"/>
      </p:scale>
      <p:origin x="0" y="-62154"/>
    </p:cViewPr>
  </p:outlineViewPr>
  <p:notesTextViewPr>
    <p:cViewPr>
      <p:scale>
        <a:sx n="1" d="1"/>
        <a:sy n="1" d="1"/>
      </p:scale>
      <p:origin x="0" y="0"/>
    </p:cViewPr>
  </p:notesTextViewPr>
  <p:sorterViewPr>
    <p:cViewPr>
      <p:scale>
        <a:sx n="200" d="100"/>
        <a:sy n="200" d="100"/>
      </p:scale>
      <p:origin x="0" y="-175724"/>
    </p:cViewPr>
  </p:sorterViewPr>
  <p:notesViewPr>
    <p:cSldViewPr snapToGrid="0">
      <p:cViewPr varScale="1">
        <p:scale>
          <a:sx n="50" d="100"/>
          <a:sy n="50" d="100"/>
        </p:scale>
        <p:origin x="270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472633-5804-4CC4-B334-49480CD1F8F9}" type="datetimeFigureOut">
              <a:rPr lang="en-US" smtClean="0"/>
              <a:pPr/>
              <a:t>06-Aug-25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147A84-8E29-4011-8E23-5BAFF1D6ABED}" type="slidenum">
              <a:rPr lang="en-US" smtClean="0"/>
              <a:pPr/>
              <a:t>‹#›</a:t>
            </a:fld>
            <a:endParaRPr lang="en-US"/>
          </a:p>
        </p:txBody>
      </p:sp>
    </p:spTree>
    <p:extLst>
      <p:ext uri="{BB962C8B-B14F-4D97-AF65-F5344CB8AC3E}">
        <p14:creationId xmlns:p14="http://schemas.microsoft.com/office/powerpoint/2010/main" val="517855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r-Latn-R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6.8.2025.</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3583666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6.8.2025.</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318975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sr-Latn-R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6.8.2025.</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47764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6.8.2025.</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18797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r-Latn-R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88A21A-4E29-40A0-9B23-D9AD2091FC26}" type="datetimeFigureOut">
              <a:rPr lang="sr-Latn-RS" smtClean="0"/>
              <a:pPr/>
              <a:t>6.8.2025.</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609323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Date Placeholder 4"/>
          <p:cNvSpPr>
            <a:spLocks noGrp="1"/>
          </p:cNvSpPr>
          <p:nvPr>
            <p:ph type="dt" sz="half" idx="10"/>
          </p:nvPr>
        </p:nvSpPr>
        <p:spPr/>
        <p:txBody>
          <a:bodyPr/>
          <a:lstStyle/>
          <a:p>
            <a:fld id="{9B88A21A-4E29-40A0-9B23-D9AD2091FC26}" type="datetimeFigureOut">
              <a:rPr lang="sr-Latn-RS" smtClean="0"/>
              <a:pPr/>
              <a:t>6.8.2025.</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3395881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sr-Latn-R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7" name="Date Placeholder 6"/>
          <p:cNvSpPr>
            <a:spLocks noGrp="1"/>
          </p:cNvSpPr>
          <p:nvPr>
            <p:ph type="dt" sz="half" idx="10"/>
          </p:nvPr>
        </p:nvSpPr>
        <p:spPr/>
        <p:txBody>
          <a:bodyPr/>
          <a:lstStyle/>
          <a:p>
            <a:fld id="{9B88A21A-4E29-40A0-9B23-D9AD2091FC26}" type="datetimeFigureOut">
              <a:rPr lang="sr-Latn-RS" smtClean="0"/>
              <a:pPr/>
              <a:t>6.8.2025.</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58747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Date Placeholder 2"/>
          <p:cNvSpPr>
            <a:spLocks noGrp="1"/>
          </p:cNvSpPr>
          <p:nvPr>
            <p:ph type="dt" sz="half" idx="10"/>
          </p:nvPr>
        </p:nvSpPr>
        <p:spPr/>
        <p:txBody>
          <a:bodyPr/>
          <a:lstStyle/>
          <a:p>
            <a:fld id="{9B88A21A-4E29-40A0-9B23-D9AD2091FC26}" type="datetimeFigureOut">
              <a:rPr lang="sr-Latn-RS" smtClean="0"/>
              <a:pPr/>
              <a:t>6.8.2025.</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330031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8A21A-4E29-40A0-9B23-D9AD2091FC26}" type="datetimeFigureOut">
              <a:rPr lang="sr-Latn-RS" smtClean="0"/>
              <a:pPr/>
              <a:t>6.8.2025.</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170580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88A21A-4E29-40A0-9B23-D9AD2091FC26}" type="datetimeFigureOut">
              <a:rPr lang="sr-Latn-RS" smtClean="0"/>
              <a:pPr/>
              <a:t>6.8.2025.</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4039530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88A21A-4E29-40A0-9B23-D9AD2091FC26}" type="datetimeFigureOut">
              <a:rPr lang="sr-Latn-RS" smtClean="0"/>
              <a:pPr/>
              <a:t>6.8.2025.</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850987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8A21A-4E29-40A0-9B23-D9AD2091FC26}" type="datetimeFigureOut">
              <a:rPr lang="sr-Latn-RS" smtClean="0"/>
              <a:pPr/>
              <a:t>6.8.2025.</a:t>
            </a:fld>
            <a:endParaRPr lang="sr-Latn-R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D7E1A-EBE2-49BE-BEA5-E10F7078A60F}" type="slidenum">
              <a:rPr lang="sr-Latn-RS" smtClean="0"/>
              <a:pPr/>
              <a:t>‹#›</a:t>
            </a:fld>
            <a:endParaRPr lang="sr-Latn-RS"/>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13" cstate="print">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2833878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Latn-RS" sz="4800"/>
              <a:t>Analitički hijerarhijski proces</a:t>
            </a:r>
            <a:endParaRPr lang="en-US" sz="4800" dirty="0"/>
          </a:p>
        </p:txBody>
      </p:sp>
      <p:sp>
        <p:nvSpPr>
          <p:cNvPr id="3" name="Subtitle 2"/>
          <p:cNvSpPr>
            <a:spLocks noGrp="1"/>
          </p:cNvSpPr>
          <p:nvPr>
            <p:ph type="subTitle" idx="1"/>
          </p:nvPr>
        </p:nvSpPr>
        <p:spPr/>
        <p:txBody>
          <a:bodyPr/>
          <a:lstStyle/>
          <a:p>
            <a:r>
              <a:rPr lang="en-US"/>
              <a:t>prof. dr Mirjana Misita</a:t>
            </a:r>
            <a:endParaRPr lang="en-US" dirty="0"/>
          </a:p>
        </p:txBody>
      </p:sp>
    </p:spTree>
    <p:extLst>
      <p:ext uri="{BB962C8B-B14F-4D97-AF65-F5344CB8AC3E}">
        <p14:creationId xmlns:p14="http://schemas.microsoft.com/office/powerpoint/2010/main" val="2911577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6EBFC-F3AC-4D9C-AE1E-CAD9C69B15DF}"/>
              </a:ext>
            </a:extLst>
          </p:cNvPr>
          <p:cNvSpPr>
            <a:spLocks noGrp="1"/>
          </p:cNvSpPr>
          <p:nvPr>
            <p:ph type="title"/>
          </p:nvPr>
        </p:nvSpPr>
        <p:spPr/>
        <p:txBody>
          <a:bodyPr/>
          <a:lstStyle/>
          <a:p>
            <a:r>
              <a:rPr lang="sr-Cyrl-RS"/>
              <a:t>АХП метода у СПО</a:t>
            </a:r>
            <a:endParaRPr lang="en-US"/>
          </a:p>
        </p:txBody>
      </p:sp>
      <p:sp>
        <p:nvSpPr>
          <p:cNvPr id="3" name="Content Placeholder 2">
            <a:extLst>
              <a:ext uri="{FF2B5EF4-FFF2-40B4-BE49-F238E27FC236}">
                <a16:creationId xmlns:a16="http://schemas.microsoft.com/office/drawing/2014/main" id="{362DD045-C513-41A4-BFCF-CD4F83DE0913}"/>
              </a:ext>
            </a:extLst>
          </p:cNvPr>
          <p:cNvSpPr>
            <a:spLocks noGrp="1"/>
          </p:cNvSpPr>
          <p:nvPr>
            <p:ph idx="1"/>
          </p:nvPr>
        </p:nvSpPr>
        <p:spPr/>
        <p:txBody>
          <a:bodyPr/>
          <a:lstStyle/>
          <a:p>
            <a:r>
              <a:rPr lang="sr-Cyrl-RS"/>
              <a:t>У прошлој лекцији обрадили смо принцип АХП методе. У овој лекцији проширена је анализа примене АХП методе у једном софтверском алату типа Систем за подршку одлучивању.</a:t>
            </a:r>
            <a:endParaRPr lang="en-US"/>
          </a:p>
        </p:txBody>
      </p:sp>
    </p:spTree>
    <p:extLst>
      <p:ext uri="{BB962C8B-B14F-4D97-AF65-F5344CB8AC3E}">
        <p14:creationId xmlns:p14="http://schemas.microsoft.com/office/powerpoint/2010/main" val="1028162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5D4DF-DF73-4CC8-B27A-7B014ABD2133}"/>
              </a:ext>
            </a:extLst>
          </p:cNvPr>
          <p:cNvSpPr>
            <a:spLocks noGrp="1"/>
          </p:cNvSpPr>
          <p:nvPr>
            <p:ph type="title"/>
          </p:nvPr>
        </p:nvSpPr>
        <p:spPr/>
        <p:txBody>
          <a:bodyPr/>
          <a:lstStyle/>
          <a:p>
            <a:r>
              <a:rPr lang="ru-RU" b="1"/>
              <a:t>Анализа осетљивости/</a:t>
            </a:r>
            <a:r>
              <a:rPr lang="sr-Cyrl-RS" b="1"/>
              <a:t>сензитивности</a:t>
            </a:r>
            <a:endParaRPr lang="en-US"/>
          </a:p>
        </p:txBody>
      </p:sp>
      <p:sp>
        <p:nvSpPr>
          <p:cNvPr id="3" name="Content Placeholder 2">
            <a:extLst>
              <a:ext uri="{FF2B5EF4-FFF2-40B4-BE49-F238E27FC236}">
                <a16:creationId xmlns:a16="http://schemas.microsoft.com/office/drawing/2014/main" id="{3EC5CD07-F66E-4291-88C4-D1FD609BD22F}"/>
              </a:ext>
            </a:extLst>
          </p:cNvPr>
          <p:cNvSpPr>
            <a:spLocks noGrp="1"/>
          </p:cNvSpPr>
          <p:nvPr>
            <p:ph idx="1"/>
          </p:nvPr>
        </p:nvSpPr>
        <p:spPr/>
        <p:txBody>
          <a:bodyPr/>
          <a:lstStyle/>
          <a:p>
            <a:pPr algn="just"/>
            <a:r>
              <a:rPr lang="ru-RU"/>
              <a:t>Ефекат варијабилности у вредностима улазних параметара може се истражити коришћењем </a:t>
            </a:r>
            <a:r>
              <a:rPr lang="ru-RU" b="1"/>
              <a:t>анализе осетљивости</a:t>
            </a:r>
            <a:r>
              <a:rPr lang="ru-RU"/>
              <a:t>. У анализи осетљивости, параметри модела које је одабрао корисник варирају у распону вредности и уоченим утицајем на коначно рангирање алтернатива.</a:t>
            </a:r>
            <a:endParaRPr lang="en-US"/>
          </a:p>
          <a:p>
            <a:pPr algn="just"/>
            <a:r>
              <a:rPr lang="ru-RU"/>
              <a:t>Резултати анализе осетљивости су приказани на </a:t>
            </a:r>
            <a:r>
              <a:rPr lang="ru-RU" b="1"/>
              <a:t>дијаграму осетљивости</a:t>
            </a:r>
            <a:r>
              <a:rPr lang="ru-RU"/>
              <a:t>, који приказује поузданост решења (ранг алтернатива) у односу на промене </a:t>
            </a:r>
            <a:r>
              <a:rPr lang="sr-Cyrl-RS"/>
              <a:t>важности (тежиских коефицијената) </a:t>
            </a:r>
            <a:r>
              <a:rPr lang="ru-RU"/>
              <a:t>утицајних критеријума, као што је приказано на слици 1.</a:t>
            </a:r>
            <a:endParaRPr lang="en-US"/>
          </a:p>
          <a:p>
            <a:endParaRPr lang="en-US"/>
          </a:p>
        </p:txBody>
      </p:sp>
    </p:spTree>
    <p:extLst>
      <p:ext uri="{BB962C8B-B14F-4D97-AF65-F5344CB8AC3E}">
        <p14:creationId xmlns:p14="http://schemas.microsoft.com/office/powerpoint/2010/main" val="932921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A829AE-7069-4736-A39F-84F67F380B82}"/>
              </a:ext>
            </a:extLst>
          </p:cNvPr>
          <p:cNvPicPr/>
          <p:nvPr/>
        </p:nvPicPr>
        <p:blipFill>
          <a:blip r:embed="rId2" cstate="print"/>
          <a:srcRect r="12862"/>
          <a:stretch>
            <a:fillRect/>
          </a:stretch>
        </p:blipFill>
        <p:spPr bwMode="auto">
          <a:xfrm>
            <a:off x="497304" y="609600"/>
            <a:ext cx="11438021" cy="5951621"/>
          </a:xfrm>
          <a:prstGeom prst="rect">
            <a:avLst/>
          </a:prstGeom>
          <a:noFill/>
          <a:ln w="9525">
            <a:noFill/>
            <a:miter lim="800000"/>
            <a:headEnd/>
            <a:tailEnd/>
          </a:ln>
        </p:spPr>
      </p:pic>
      <p:sp>
        <p:nvSpPr>
          <p:cNvPr id="5" name="TextBox 4">
            <a:extLst>
              <a:ext uri="{FF2B5EF4-FFF2-40B4-BE49-F238E27FC236}">
                <a16:creationId xmlns:a16="http://schemas.microsoft.com/office/drawing/2014/main" id="{0D16C3DB-975B-4BE1-B32A-31E64FA3041E}"/>
              </a:ext>
            </a:extLst>
          </p:cNvPr>
          <p:cNvSpPr txBox="1"/>
          <p:nvPr/>
        </p:nvSpPr>
        <p:spPr>
          <a:xfrm>
            <a:off x="2662989" y="6376555"/>
            <a:ext cx="6866021" cy="369332"/>
          </a:xfrm>
          <a:prstGeom prst="rect">
            <a:avLst/>
          </a:prstGeom>
          <a:noFill/>
        </p:spPr>
        <p:txBody>
          <a:bodyPr wrap="square" rtlCol="0">
            <a:spAutoFit/>
          </a:bodyPr>
          <a:lstStyle/>
          <a:p>
            <a:r>
              <a:rPr lang="sr-Cyrl-RS"/>
              <a:t>Слика 1. Графикон сензитивности -  </a:t>
            </a:r>
            <a:r>
              <a:rPr lang="en-US"/>
              <a:t>Приказ</a:t>
            </a:r>
            <a:r>
              <a:rPr lang="en-US" i="1"/>
              <a:t> </a:t>
            </a:r>
            <a:r>
              <a:rPr lang="en-US"/>
              <a:t>сензибилног</a:t>
            </a:r>
            <a:r>
              <a:rPr lang="en-US" i="1"/>
              <a:t> </a:t>
            </a:r>
            <a:r>
              <a:rPr lang="en-US"/>
              <a:t>решења</a:t>
            </a:r>
          </a:p>
        </p:txBody>
      </p:sp>
    </p:spTree>
    <p:extLst>
      <p:ext uri="{BB962C8B-B14F-4D97-AF65-F5344CB8AC3E}">
        <p14:creationId xmlns:p14="http://schemas.microsoft.com/office/powerpoint/2010/main" val="4294869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0C2C64-BE6B-4113-B152-3033E0D6FF54}"/>
              </a:ext>
            </a:extLst>
          </p:cNvPr>
          <p:cNvPicPr/>
          <p:nvPr/>
        </p:nvPicPr>
        <p:blipFill>
          <a:blip r:embed="rId2" cstate="print"/>
          <a:srcRect/>
          <a:stretch>
            <a:fillRect/>
          </a:stretch>
        </p:blipFill>
        <p:spPr bwMode="auto">
          <a:xfrm>
            <a:off x="1122947" y="1122947"/>
            <a:ext cx="11069053" cy="4957011"/>
          </a:xfrm>
          <a:prstGeom prst="rect">
            <a:avLst/>
          </a:prstGeom>
          <a:noFill/>
          <a:ln w="9525">
            <a:noFill/>
            <a:miter lim="800000"/>
            <a:headEnd/>
            <a:tailEnd/>
          </a:ln>
        </p:spPr>
      </p:pic>
      <p:sp>
        <p:nvSpPr>
          <p:cNvPr id="6" name="Rectangle 5">
            <a:extLst>
              <a:ext uri="{FF2B5EF4-FFF2-40B4-BE49-F238E27FC236}">
                <a16:creationId xmlns:a16="http://schemas.microsoft.com/office/drawing/2014/main" id="{2A415711-D736-48BF-9CE4-28EF25D288F9}"/>
              </a:ext>
            </a:extLst>
          </p:cNvPr>
          <p:cNvSpPr/>
          <p:nvPr/>
        </p:nvSpPr>
        <p:spPr>
          <a:xfrm>
            <a:off x="3550722" y="6079958"/>
            <a:ext cx="4160113" cy="369332"/>
          </a:xfrm>
          <a:prstGeom prst="rect">
            <a:avLst/>
          </a:prstGeom>
        </p:spPr>
        <p:txBody>
          <a:bodyPr wrap="none">
            <a:spAutoFit/>
          </a:bodyPr>
          <a:lstStyle/>
          <a:p>
            <a:pPr algn="ctr">
              <a:spcAft>
                <a:spcPts val="1000"/>
              </a:spcAft>
            </a:pPr>
            <a:r>
              <a:rPr lang="ru-RU"/>
              <a:t>Слика </a:t>
            </a:r>
            <a:r>
              <a:rPr lang="sr-Cyrl-RS"/>
              <a:t>2</a:t>
            </a:r>
            <a:r>
              <a:rPr lang="ru-RU"/>
              <a:t>. Приказ несензибилног решења</a:t>
            </a:r>
            <a:endParaRPr lang="en-US"/>
          </a:p>
        </p:txBody>
      </p:sp>
    </p:spTree>
    <p:extLst>
      <p:ext uri="{BB962C8B-B14F-4D97-AF65-F5344CB8AC3E}">
        <p14:creationId xmlns:p14="http://schemas.microsoft.com/office/powerpoint/2010/main" val="2275197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907639-6F4C-404E-A7FA-88A103725359}"/>
              </a:ext>
            </a:extLst>
          </p:cNvPr>
          <p:cNvSpPr>
            <a:spLocks noGrp="1"/>
          </p:cNvSpPr>
          <p:nvPr>
            <p:ph idx="1"/>
          </p:nvPr>
        </p:nvSpPr>
        <p:spPr/>
        <p:txBody>
          <a:bodyPr/>
          <a:lstStyle/>
          <a:p>
            <a:r>
              <a:rPr lang="en-US"/>
              <a:t>X</a:t>
            </a:r>
            <a:r>
              <a:rPr lang="ru-RU"/>
              <a:t>-оса приказује вредност приоритета (функцију тежине), а </a:t>
            </a:r>
            <a:r>
              <a:rPr lang="en-US"/>
              <a:t>Y</a:t>
            </a:r>
            <a:r>
              <a:rPr lang="ru-RU"/>
              <a:t>-оса је резултат одлуке.</a:t>
            </a:r>
            <a:endParaRPr lang="en-US"/>
          </a:p>
          <a:p>
            <a:r>
              <a:rPr lang="ru-RU"/>
              <a:t>Хоризонталне линије представљају алтернативе (пет алтернатива на примеру са слике 1). Црвена линија и пресек са алтернативном линијом дају резултате одлуке за тренутни скуп пондера (скуп тежинских коефицијената утицајних критеријума).</a:t>
            </a:r>
            <a:endParaRPr lang="en-US"/>
          </a:p>
          <a:p>
            <a:pPr algn="just"/>
            <a:r>
              <a:rPr lang="ru-RU"/>
              <a:t>Вертикална црвена права на дијаграму сензитивности се назива </a:t>
            </a:r>
            <a:r>
              <a:rPr lang="sr-Cyrl-RS" b="1"/>
              <a:t>приотетна вредност</a:t>
            </a:r>
            <a:r>
              <a:rPr lang="sr-Cyrl-RS"/>
              <a:t> за дате тежинске коефицијенте критеријума. </a:t>
            </a:r>
            <a:endParaRPr lang="en-US"/>
          </a:p>
          <a:p>
            <a:endParaRPr lang="en-US"/>
          </a:p>
        </p:txBody>
      </p:sp>
    </p:spTree>
    <p:extLst>
      <p:ext uri="{BB962C8B-B14F-4D97-AF65-F5344CB8AC3E}">
        <p14:creationId xmlns:p14="http://schemas.microsoft.com/office/powerpoint/2010/main" val="4231904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C2BD11-BEB9-4BAF-96F5-C62C45B60160}"/>
              </a:ext>
            </a:extLst>
          </p:cNvPr>
          <p:cNvSpPr>
            <a:spLocks noGrp="1"/>
          </p:cNvSpPr>
          <p:nvPr>
            <p:ph idx="1"/>
          </p:nvPr>
        </p:nvSpPr>
        <p:spPr/>
        <p:txBody>
          <a:bodyPr/>
          <a:lstStyle/>
          <a:p>
            <a:pPr algn="just"/>
            <a:r>
              <a:rPr lang="ru-RU"/>
              <a:t>На дијаграму осетљивости, градијент криве за алтенативу указује на ефекат који параметар има на поузданост решења (ранг алтернатива). Стрмије (узлазне или опадајуће) криве указују на већи утицај на поузданост решења (ранга алтернатива). Релативно „равна“ крива указује да променљива има мали утицај на поузданост решења (ранг алтернатива). Потпуно равна крива указује да променљива НЕМА утицаја на поузданост решења (ранга алтернатива). </a:t>
            </a:r>
            <a:endParaRPr lang="en-US"/>
          </a:p>
          <a:p>
            <a:pPr algn="just"/>
            <a:endParaRPr lang="en-US"/>
          </a:p>
        </p:txBody>
      </p:sp>
    </p:spTree>
    <p:extLst>
      <p:ext uri="{BB962C8B-B14F-4D97-AF65-F5344CB8AC3E}">
        <p14:creationId xmlns:p14="http://schemas.microsoft.com/office/powerpoint/2010/main" val="1967321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4606E-F6D4-40BE-9850-F557BF2B487B}"/>
              </a:ext>
            </a:extLst>
          </p:cNvPr>
          <p:cNvSpPr>
            <a:spLocks noGrp="1"/>
          </p:cNvSpPr>
          <p:nvPr>
            <p:ph type="title"/>
          </p:nvPr>
        </p:nvSpPr>
        <p:spPr/>
        <p:txBody>
          <a:bodyPr/>
          <a:lstStyle/>
          <a:p>
            <a:r>
              <a:rPr lang="ru-RU" b="1"/>
              <a:t>Дијаграм доприноса </a:t>
            </a:r>
            <a:endParaRPr lang="en-US"/>
          </a:p>
        </p:txBody>
      </p:sp>
      <p:sp>
        <p:nvSpPr>
          <p:cNvPr id="3" name="Content Placeholder 2">
            <a:extLst>
              <a:ext uri="{FF2B5EF4-FFF2-40B4-BE49-F238E27FC236}">
                <a16:creationId xmlns:a16="http://schemas.microsoft.com/office/drawing/2014/main" id="{4630E5AD-22A1-4A09-894A-20A54582D6C2}"/>
              </a:ext>
            </a:extLst>
          </p:cNvPr>
          <p:cNvSpPr>
            <a:spLocks noGrp="1"/>
          </p:cNvSpPr>
          <p:nvPr>
            <p:ph idx="1"/>
          </p:nvPr>
        </p:nvSpPr>
        <p:spPr/>
        <p:txBody>
          <a:bodyPr>
            <a:normAutofit fontScale="92500" lnSpcReduction="10000"/>
          </a:bodyPr>
          <a:lstStyle/>
          <a:p>
            <a:pPr algn="just"/>
            <a:r>
              <a:rPr lang="ru-RU"/>
              <a:t>„Дијаграм доприноса“ даје увид у структуру утицајних критеријума у финалном рангирању алтернативних решења. Овај дијаграм омогућава да закључимо који су утицајни критеријуми највишe/најмање допринели у евалуацији алтернативних решења и њиховом финалном рангирању.</a:t>
            </a:r>
            <a:endParaRPr lang="en-US"/>
          </a:p>
          <a:p>
            <a:pPr algn="just"/>
            <a:r>
              <a:rPr lang="ru-RU"/>
              <a:t>Дијаграм доприноса можемо посматрати за критеријуме на првом нивоу у хијераријској струтури модела одлучивања, са или без структурирања за остале нивое критеријума, посебно за било који други ниво критеријума.</a:t>
            </a:r>
            <a:endParaRPr lang="en-US"/>
          </a:p>
          <a:p>
            <a:pPr algn="just"/>
            <a:r>
              <a:rPr lang="ru-RU"/>
              <a:t>Дијаграм доприноса олакшава одлучивање доносиоцу одлуке процес олучивања нудећи му увид у ниво утицаја критеријума и подкритеријума на рангирање алтернативних решења.</a:t>
            </a:r>
            <a:endParaRPr lang="en-US"/>
          </a:p>
          <a:p>
            <a:endParaRPr lang="en-US"/>
          </a:p>
        </p:txBody>
      </p:sp>
    </p:spTree>
    <p:extLst>
      <p:ext uri="{BB962C8B-B14F-4D97-AF65-F5344CB8AC3E}">
        <p14:creationId xmlns:p14="http://schemas.microsoft.com/office/powerpoint/2010/main" val="1422608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954EDD-01AD-49DA-8346-80A1288F7AEC}"/>
              </a:ext>
            </a:extLst>
          </p:cNvPr>
          <p:cNvPicPr/>
          <p:nvPr/>
        </p:nvPicPr>
        <p:blipFill>
          <a:blip r:embed="rId2" cstate="print"/>
          <a:srcRect/>
          <a:stretch>
            <a:fillRect/>
          </a:stretch>
        </p:blipFill>
        <p:spPr bwMode="auto">
          <a:xfrm>
            <a:off x="802105" y="625641"/>
            <a:ext cx="10908632" cy="4876801"/>
          </a:xfrm>
          <a:prstGeom prst="rect">
            <a:avLst/>
          </a:prstGeom>
          <a:noFill/>
          <a:ln w="9525">
            <a:noFill/>
            <a:miter lim="800000"/>
            <a:headEnd/>
            <a:tailEnd/>
          </a:ln>
        </p:spPr>
      </p:pic>
      <p:sp>
        <p:nvSpPr>
          <p:cNvPr id="5" name="Rectangle 4">
            <a:extLst>
              <a:ext uri="{FF2B5EF4-FFF2-40B4-BE49-F238E27FC236}">
                <a16:creationId xmlns:a16="http://schemas.microsoft.com/office/drawing/2014/main" id="{CE6C67BA-76CC-4B01-ABA3-DA4AFC4F5435}"/>
              </a:ext>
            </a:extLst>
          </p:cNvPr>
          <p:cNvSpPr/>
          <p:nvPr/>
        </p:nvSpPr>
        <p:spPr>
          <a:xfrm>
            <a:off x="4095709" y="6047693"/>
            <a:ext cx="4000582" cy="369332"/>
          </a:xfrm>
          <a:prstGeom prst="rect">
            <a:avLst/>
          </a:prstGeom>
        </p:spPr>
        <p:txBody>
          <a:bodyPr wrap="none">
            <a:spAutoFit/>
          </a:bodyPr>
          <a:lstStyle/>
          <a:p>
            <a:pPr algn="ctr">
              <a:spcAft>
                <a:spcPts val="1000"/>
              </a:spcAft>
            </a:pPr>
            <a:r>
              <a:rPr lang="ru-RU">
                <a:latin typeface="Calibri" panose="020F0502020204030204" pitchFamily="34" charset="0"/>
                <a:ea typeface="Calibri" panose="020F0502020204030204" pitchFamily="34" charset="0"/>
                <a:cs typeface="Calibri" panose="020F0502020204030204" pitchFamily="34" charset="0"/>
              </a:rPr>
              <a:t>Слика 3. Пример дијаграма доприноса</a:t>
            </a:r>
            <a:endParaRPr lang="en-US" sz="1100" i="1">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9930280"/>
      </p:ext>
    </p:extLst>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89_ie_template</Template>
  <TotalTime>1772</TotalTime>
  <Words>369</Words>
  <Application>Microsoft Office PowerPoint</Application>
  <PresentationFormat>Widescreen</PresentationFormat>
  <Paragraphs>18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ie 16 9</vt:lpstr>
      <vt:lpstr>Analitički hijerarhijski proces</vt:lpstr>
      <vt:lpstr>АХП метода у СПО</vt:lpstr>
      <vt:lpstr>Анализа осетљивости/сензитивности</vt:lpstr>
      <vt:lpstr>PowerPoint Presentation</vt:lpstr>
      <vt:lpstr>PowerPoint Presentation</vt:lpstr>
      <vt:lpstr>PowerPoint Presentation</vt:lpstr>
      <vt:lpstr>PowerPoint Presentation</vt:lpstr>
      <vt:lpstr>Дијаграм доприноса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Mira</cp:lastModifiedBy>
  <cp:revision>176</cp:revision>
  <dcterms:created xsi:type="dcterms:W3CDTF">2022-03-07T11:48:22Z</dcterms:created>
  <dcterms:modified xsi:type="dcterms:W3CDTF">2025-08-06T15:55:14Z</dcterms:modified>
</cp:coreProperties>
</file>