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98" r:id="rId3"/>
    <p:sldId id="315" r:id="rId4"/>
    <p:sldId id="299" r:id="rId5"/>
    <p:sldId id="300" r:id="rId6"/>
    <p:sldId id="316" r:id="rId7"/>
    <p:sldId id="317" r:id="rId8"/>
    <p:sldId id="318" r:id="rId9"/>
    <p:sldId id="320" r:id="rId10"/>
    <p:sldId id="301" r:id="rId11"/>
    <p:sldId id="303" r:id="rId12"/>
    <p:sldId id="304" r:id="rId13"/>
    <p:sldId id="305" r:id="rId14"/>
    <p:sldId id="314" r:id="rId15"/>
    <p:sldId id="325" r:id="rId16"/>
    <p:sldId id="321" r:id="rId17"/>
    <p:sldId id="322" r:id="rId18"/>
    <p:sldId id="326" r:id="rId19"/>
    <p:sldId id="323" r:id="rId20"/>
    <p:sldId id="324" r:id="rId21"/>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3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01" autoAdjust="0"/>
    <p:restoredTop sz="96296" autoAdjust="0"/>
  </p:normalViewPr>
  <p:slideViewPr>
    <p:cSldViewPr snapToGrid="0">
      <p:cViewPr varScale="1">
        <p:scale>
          <a:sx n="40" d="100"/>
          <a:sy n="40" d="100"/>
        </p:scale>
        <p:origin x="76" y="612"/>
      </p:cViewPr>
      <p:guideLst>
        <p:guide orient="horz" pos="2160"/>
        <p:guide pos="3840"/>
      </p:guideLst>
    </p:cSldViewPr>
  </p:slideViewPr>
  <p:outlineViewPr>
    <p:cViewPr>
      <p:scale>
        <a:sx n="33" d="100"/>
        <a:sy n="33" d="100"/>
      </p:scale>
      <p:origin x="0" y="-62154"/>
    </p:cViewPr>
  </p:outlineViewPr>
  <p:notesTextViewPr>
    <p:cViewPr>
      <p:scale>
        <a:sx n="1" d="1"/>
        <a:sy n="1" d="1"/>
      </p:scale>
      <p:origin x="0" y="0"/>
    </p:cViewPr>
  </p:notesTextViewPr>
  <p:sorterViewPr>
    <p:cViewPr>
      <p:scale>
        <a:sx n="200" d="100"/>
        <a:sy n="200" d="100"/>
      </p:scale>
      <p:origin x="0" y="-175724"/>
    </p:cViewPr>
  </p:sorterViewPr>
  <p:notesViewPr>
    <p:cSldViewPr snapToGrid="0">
      <p:cViewPr varScale="1">
        <p:scale>
          <a:sx n="50" d="100"/>
          <a:sy n="50" d="100"/>
        </p:scale>
        <p:origin x="2708"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472633-5804-4CC4-B334-49480CD1F8F9}" type="datetimeFigureOut">
              <a:rPr lang="en-US" smtClean="0"/>
              <a:pPr/>
              <a:t>06-Aug-25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147A84-8E29-4011-8E23-5BAFF1D6ABED}" type="slidenum">
              <a:rPr lang="en-US" smtClean="0"/>
              <a:pPr/>
              <a:t>‹#›</a:t>
            </a:fld>
            <a:endParaRPr lang="en-US"/>
          </a:p>
        </p:txBody>
      </p:sp>
    </p:spTree>
    <p:extLst>
      <p:ext uri="{BB962C8B-B14F-4D97-AF65-F5344CB8AC3E}">
        <p14:creationId xmlns:p14="http://schemas.microsoft.com/office/powerpoint/2010/main" val="5178558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sr-Latn-R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r-Latn-RS"/>
          </a:p>
        </p:txBody>
      </p:sp>
      <p:sp>
        <p:nvSpPr>
          <p:cNvPr id="4" name="Date Placeholder 3"/>
          <p:cNvSpPr>
            <a:spLocks noGrp="1"/>
          </p:cNvSpPr>
          <p:nvPr>
            <p:ph type="dt" sz="half" idx="10"/>
          </p:nvPr>
        </p:nvSpPr>
        <p:spPr/>
        <p:txBody>
          <a:bodyPr/>
          <a:lstStyle/>
          <a:p>
            <a:fld id="{9B88A21A-4E29-40A0-9B23-D9AD2091FC26}" type="datetimeFigureOut">
              <a:rPr lang="sr-Latn-RS" smtClean="0"/>
              <a:pPr/>
              <a:t>6.8.2025.</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9BBD7E1A-EBE2-49BE-BEA5-E10F7078A60F}" type="slidenum">
              <a:rPr lang="sr-Latn-RS" smtClean="0"/>
              <a:pPr/>
              <a:t>‹#›</a:t>
            </a:fld>
            <a:endParaRPr lang="sr-Latn-RS"/>
          </a:p>
        </p:txBody>
      </p:sp>
    </p:spTree>
    <p:extLst>
      <p:ext uri="{BB962C8B-B14F-4D97-AF65-F5344CB8AC3E}">
        <p14:creationId xmlns:p14="http://schemas.microsoft.com/office/powerpoint/2010/main" val="3583666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r-Latn-RS"/>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Date Placeholder 3"/>
          <p:cNvSpPr>
            <a:spLocks noGrp="1"/>
          </p:cNvSpPr>
          <p:nvPr>
            <p:ph type="dt" sz="half" idx="10"/>
          </p:nvPr>
        </p:nvSpPr>
        <p:spPr/>
        <p:txBody>
          <a:bodyPr/>
          <a:lstStyle/>
          <a:p>
            <a:fld id="{9B88A21A-4E29-40A0-9B23-D9AD2091FC26}" type="datetimeFigureOut">
              <a:rPr lang="sr-Latn-RS" smtClean="0"/>
              <a:pPr/>
              <a:t>6.8.2025.</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9BBD7E1A-EBE2-49BE-BEA5-E10F7078A60F}" type="slidenum">
              <a:rPr lang="sr-Latn-RS" smtClean="0"/>
              <a:pPr/>
              <a:t>‹#›</a:t>
            </a:fld>
            <a:endParaRPr lang="sr-Latn-RS"/>
          </a:p>
        </p:txBody>
      </p:sp>
    </p:spTree>
    <p:extLst>
      <p:ext uri="{BB962C8B-B14F-4D97-AF65-F5344CB8AC3E}">
        <p14:creationId xmlns:p14="http://schemas.microsoft.com/office/powerpoint/2010/main" val="23189753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sr-Latn-R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Date Placeholder 3"/>
          <p:cNvSpPr>
            <a:spLocks noGrp="1"/>
          </p:cNvSpPr>
          <p:nvPr>
            <p:ph type="dt" sz="half" idx="10"/>
          </p:nvPr>
        </p:nvSpPr>
        <p:spPr/>
        <p:txBody>
          <a:bodyPr/>
          <a:lstStyle/>
          <a:p>
            <a:fld id="{9B88A21A-4E29-40A0-9B23-D9AD2091FC26}" type="datetimeFigureOut">
              <a:rPr lang="sr-Latn-RS" smtClean="0"/>
              <a:pPr/>
              <a:t>6.8.2025.</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9BBD7E1A-EBE2-49BE-BEA5-E10F7078A60F}" type="slidenum">
              <a:rPr lang="sr-Latn-RS" smtClean="0"/>
              <a:pPr/>
              <a:t>‹#›</a:t>
            </a:fld>
            <a:endParaRPr lang="sr-Latn-RS"/>
          </a:p>
        </p:txBody>
      </p:sp>
    </p:spTree>
    <p:extLst>
      <p:ext uri="{BB962C8B-B14F-4D97-AF65-F5344CB8AC3E}">
        <p14:creationId xmlns:p14="http://schemas.microsoft.com/office/powerpoint/2010/main" val="477647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r-Latn-RS"/>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Date Placeholder 3"/>
          <p:cNvSpPr>
            <a:spLocks noGrp="1"/>
          </p:cNvSpPr>
          <p:nvPr>
            <p:ph type="dt" sz="half" idx="10"/>
          </p:nvPr>
        </p:nvSpPr>
        <p:spPr/>
        <p:txBody>
          <a:bodyPr/>
          <a:lstStyle/>
          <a:p>
            <a:fld id="{9B88A21A-4E29-40A0-9B23-D9AD2091FC26}" type="datetimeFigureOut">
              <a:rPr lang="sr-Latn-RS" smtClean="0"/>
              <a:pPr/>
              <a:t>6.8.2025.</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9BBD7E1A-EBE2-49BE-BEA5-E10F7078A60F}" type="slidenum">
              <a:rPr lang="sr-Latn-RS" smtClean="0"/>
              <a:pPr/>
              <a:t>‹#›</a:t>
            </a:fld>
            <a:endParaRPr lang="sr-Latn-RS"/>
          </a:p>
        </p:txBody>
      </p:sp>
    </p:spTree>
    <p:extLst>
      <p:ext uri="{BB962C8B-B14F-4D97-AF65-F5344CB8AC3E}">
        <p14:creationId xmlns:p14="http://schemas.microsoft.com/office/powerpoint/2010/main" val="118797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sr-Latn-R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B88A21A-4E29-40A0-9B23-D9AD2091FC26}" type="datetimeFigureOut">
              <a:rPr lang="sr-Latn-RS" smtClean="0"/>
              <a:pPr/>
              <a:t>6.8.2025.</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9BBD7E1A-EBE2-49BE-BEA5-E10F7078A60F}" type="slidenum">
              <a:rPr lang="sr-Latn-RS" smtClean="0"/>
              <a:pPr/>
              <a:t>‹#›</a:t>
            </a:fld>
            <a:endParaRPr lang="sr-Latn-RS"/>
          </a:p>
        </p:txBody>
      </p:sp>
    </p:spTree>
    <p:extLst>
      <p:ext uri="{BB962C8B-B14F-4D97-AF65-F5344CB8AC3E}">
        <p14:creationId xmlns:p14="http://schemas.microsoft.com/office/powerpoint/2010/main" val="1609323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r-Latn-RS"/>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5" name="Date Placeholder 4"/>
          <p:cNvSpPr>
            <a:spLocks noGrp="1"/>
          </p:cNvSpPr>
          <p:nvPr>
            <p:ph type="dt" sz="half" idx="10"/>
          </p:nvPr>
        </p:nvSpPr>
        <p:spPr/>
        <p:txBody>
          <a:bodyPr/>
          <a:lstStyle/>
          <a:p>
            <a:fld id="{9B88A21A-4E29-40A0-9B23-D9AD2091FC26}" type="datetimeFigureOut">
              <a:rPr lang="sr-Latn-RS" smtClean="0"/>
              <a:pPr/>
              <a:t>6.8.2025.</a:t>
            </a:fld>
            <a:endParaRPr lang="sr-Latn-RS"/>
          </a:p>
        </p:txBody>
      </p:sp>
      <p:sp>
        <p:nvSpPr>
          <p:cNvPr id="6" name="Footer Placeholder 5"/>
          <p:cNvSpPr>
            <a:spLocks noGrp="1"/>
          </p:cNvSpPr>
          <p:nvPr>
            <p:ph type="ftr" sz="quarter" idx="11"/>
          </p:nvPr>
        </p:nvSpPr>
        <p:spPr/>
        <p:txBody>
          <a:bodyPr/>
          <a:lstStyle/>
          <a:p>
            <a:endParaRPr lang="sr-Latn-RS"/>
          </a:p>
        </p:txBody>
      </p:sp>
      <p:sp>
        <p:nvSpPr>
          <p:cNvPr id="7" name="Slide Number Placeholder 6"/>
          <p:cNvSpPr>
            <a:spLocks noGrp="1"/>
          </p:cNvSpPr>
          <p:nvPr>
            <p:ph type="sldNum" sz="quarter" idx="12"/>
          </p:nvPr>
        </p:nvSpPr>
        <p:spPr/>
        <p:txBody>
          <a:bodyPr/>
          <a:lstStyle/>
          <a:p>
            <a:fld id="{9BBD7E1A-EBE2-49BE-BEA5-E10F7078A60F}" type="slidenum">
              <a:rPr lang="sr-Latn-RS" smtClean="0"/>
              <a:pPr/>
              <a:t>‹#›</a:t>
            </a:fld>
            <a:endParaRPr lang="sr-Latn-RS"/>
          </a:p>
        </p:txBody>
      </p:sp>
    </p:spTree>
    <p:extLst>
      <p:ext uri="{BB962C8B-B14F-4D97-AF65-F5344CB8AC3E}">
        <p14:creationId xmlns:p14="http://schemas.microsoft.com/office/powerpoint/2010/main" val="3395881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sr-Latn-R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7" name="Date Placeholder 6"/>
          <p:cNvSpPr>
            <a:spLocks noGrp="1"/>
          </p:cNvSpPr>
          <p:nvPr>
            <p:ph type="dt" sz="half" idx="10"/>
          </p:nvPr>
        </p:nvSpPr>
        <p:spPr/>
        <p:txBody>
          <a:bodyPr/>
          <a:lstStyle/>
          <a:p>
            <a:fld id="{9B88A21A-4E29-40A0-9B23-D9AD2091FC26}" type="datetimeFigureOut">
              <a:rPr lang="sr-Latn-RS" smtClean="0"/>
              <a:pPr/>
              <a:t>6.8.2025.</a:t>
            </a:fld>
            <a:endParaRPr lang="sr-Latn-RS"/>
          </a:p>
        </p:txBody>
      </p:sp>
      <p:sp>
        <p:nvSpPr>
          <p:cNvPr id="8" name="Footer Placeholder 7"/>
          <p:cNvSpPr>
            <a:spLocks noGrp="1"/>
          </p:cNvSpPr>
          <p:nvPr>
            <p:ph type="ftr" sz="quarter" idx="11"/>
          </p:nvPr>
        </p:nvSpPr>
        <p:spPr/>
        <p:txBody>
          <a:bodyPr/>
          <a:lstStyle/>
          <a:p>
            <a:endParaRPr lang="sr-Latn-RS"/>
          </a:p>
        </p:txBody>
      </p:sp>
      <p:sp>
        <p:nvSpPr>
          <p:cNvPr id="9" name="Slide Number Placeholder 8"/>
          <p:cNvSpPr>
            <a:spLocks noGrp="1"/>
          </p:cNvSpPr>
          <p:nvPr>
            <p:ph type="sldNum" sz="quarter" idx="12"/>
          </p:nvPr>
        </p:nvSpPr>
        <p:spPr/>
        <p:txBody>
          <a:bodyPr/>
          <a:lstStyle/>
          <a:p>
            <a:fld id="{9BBD7E1A-EBE2-49BE-BEA5-E10F7078A60F}" type="slidenum">
              <a:rPr lang="sr-Latn-RS" smtClean="0"/>
              <a:pPr/>
              <a:t>‹#›</a:t>
            </a:fld>
            <a:endParaRPr lang="sr-Latn-RS"/>
          </a:p>
        </p:txBody>
      </p:sp>
    </p:spTree>
    <p:extLst>
      <p:ext uri="{BB962C8B-B14F-4D97-AF65-F5344CB8AC3E}">
        <p14:creationId xmlns:p14="http://schemas.microsoft.com/office/powerpoint/2010/main" val="1587474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r-Latn-RS"/>
          </a:p>
        </p:txBody>
      </p:sp>
      <p:sp>
        <p:nvSpPr>
          <p:cNvPr id="3" name="Date Placeholder 2"/>
          <p:cNvSpPr>
            <a:spLocks noGrp="1"/>
          </p:cNvSpPr>
          <p:nvPr>
            <p:ph type="dt" sz="half" idx="10"/>
          </p:nvPr>
        </p:nvSpPr>
        <p:spPr/>
        <p:txBody>
          <a:bodyPr/>
          <a:lstStyle/>
          <a:p>
            <a:fld id="{9B88A21A-4E29-40A0-9B23-D9AD2091FC26}" type="datetimeFigureOut">
              <a:rPr lang="sr-Latn-RS" smtClean="0"/>
              <a:pPr/>
              <a:t>6.8.2025.</a:t>
            </a:fld>
            <a:endParaRPr lang="sr-Latn-RS"/>
          </a:p>
        </p:txBody>
      </p:sp>
      <p:sp>
        <p:nvSpPr>
          <p:cNvPr id="4" name="Footer Placeholder 3"/>
          <p:cNvSpPr>
            <a:spLocks noGrp="1"/>
          </p:cNvSpPr>
          <p:nvPr>
            <p:ph type="ftr" sz="quarter" idx="11"/>
          </p:nvPr>
        </p:nvSpPr>
        <p:spPr/>
        <p:txBody>
          <a:bodyPr/>
          <a:lstStyle/>
          <a:p>
            <a:endParaRPr lang="sr-Latn-RS"/>
          </a:p>
        </p:txBody>
      </p:sp>
      <p:sp>
        <p:nvSpPr>
          <p:cNvPr id="5" name="Slide Number Placeholder 4"/>
          <p:cNvSpPr>
            <a:spLocks noGrp="1"/>
          </p:cNvSpPr>
          <p:nvPr>
            <p:ph type="sldNum" sz="quarter" idx="12"/>
          </p:nvPr>
        </p:nvSpPr>
        <p:spPr/>
        <p:txBody>
          <a:bodyPr/>
          <a:lstStyle/>
          <a:p>
            <a:fld id="{9BBD7E1A-EBE2-49BE-BEA5-E10F7078A60F}" type="slidenum">
              <a:rPr lang="sr-Latn-RS" smtClean="0"/>
              <a:pPr/>
              <a:t>‹#›</a:t>
            </a:fld>
            <a:endParaRPr lang="sr-Latn-RS"/>
          </a:p>
        </p:txBody>
      </p:sp>
    </p:spTree>
    <p:extLst>
      <p:ext uri="{BB962C8B-B14F-4D97-AF65-F5344CB8AC3E}">
        <p14:creationId xmlns:p14="http://schemas.microsoft.com/office/powerpoint/2010/main" val="23300313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88A21A-4E29-40A0-9B23-D9AD2091FC26}" type="datetimeFigureOut">
              <a:rPr lang="sr-Latn-RS" smtClean="0"/>
              <a:pPr/>
              <a:t>6.8.2025.</a:t>
            </a:fld>
            <a:endParaRPr lang="sr-Latn-RS"/>
          </a:p>
        </p:txBody>
      </p:sp>
      <p:sp>
        <p:nvSpPr>
          <p:cNvPr id="3" name="Footer Placeholder 2"/>
          <p:cNvSpPr>
            <a:spLocks noGrp="1"/>
          </p:cNvSpPr>
          <p:nvPr>
            <p:ph type="ftr" sz="quarter" idx="11"/>
          </p:nvPr>
        </p:nvSpPr>
        <p:spPr/>
        <p:txBody>
          <a:bodyPr/>
          <a:lstStyle/>
          <a:p>
            <a:endParaRPr lang="sr-Latn-RS"/>
          </a:p>
        </p:txBody>
      </p:sp>
      <p:sp>
        <p:nvSpPr>
          <p:cNvPr id="4" name="Slide Number Placeholder 3"/>
          <p:cNvSpPr>
            <a:spLocks noGrp="1"/>
          </p:cNvSpPr>
          <p:nvPr>
            <p:ph type="sldNum" sz="quarter" idx="12"/>
          </p:nvPr>
        </p:nvSpPr>
        <p:spPr/>
        <p:txBody>
          <a:bodyPr/>
          <a:lstStyle/>
          <a:p>
            <a:fld id="{9BBD7E1A-EBE2-49BE-BEA5-E10F7078A60F}" type="slidenum">
              <a:rPr lang="sr-Latn-RS" smtClean="0"/>
              <a:pPr/>
              <a:t>‹#›</a:t>
            </a:fld>
            <a:endParaRPr lang="sr-Latn-RS"/>
          </a:p>
        </p:txBody>
      </p:sp>
    </p:spTree>
    <p:extLst>
      <p:ext uri="{BB962C8B-B14F-4D97-AF65-F5344CB8AC3E}">
        <p14:creationId xmlns:p14="http://schemas.microsoft.com/office/powerpoint/2010/main" val="1170580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r-Latn-R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B88A21A-4E29-40A0-9B23-D9AD2091FC26}" type="datetimeFigureOut">
              <a:rPr lang="sr-Latn-RS" smtClean="0"/>
              <a:pPr/>
              <a:t>6.8.2025.</a:t>
            </a:fld>
            <a:endParaRPr lang="sr-Latn-RS"/>
          </a:p>
        </p:txBody>
      </p:sp>
      <p:sp>
        <p:nvSpPr>
          <p:cNvPr id="6" name="Footer Placeholder 5"/>
          <p:cNvSpPr>
            <a:spLocks noGrp="1"/>
          </p:cNvSpPr>
          <p:nvPr>
            <p:ph type="ftr" sz="quarter" idx="11"/>
          </p:nvPr>
        </p:nvSpPr>
        <p:spPr/>
        <p:txBody>
          <a:bodyPr/>
          <a:lstStyle/>
          <a:p>
            <a:endParaRPr lang="sr-Latn-RS"/>
          </a:p>
        </p:txBody>
      </p:sp>
      <p:sp>
        <p:nvSpPr>
          <p:cNvPr id="7" name="Slide Number Placeholder 6"/>
          <p:cNvSpPr>
            <a:spLocks noGrp="1"/>
          </p:cNvSpPr>
          <p:nvPr>
            <p:ph type="sldNum" sz="quarter" idx="12"/>
          </p:nvPr>
        </p:nvSpPr>
        <p:spPr/>
        <p:txBody>
          <a:bodyPr/>
          <a:lstStyle/>
          <a:p>
            <a:fld id="{9BBD7E1A-EBE2-49BE-BEA5-E10F7078A60F}" type="slidenum">
              <a:rPr lang="sr-Latn-RS" smtClean="0"/>
              <a:pPr/>
              <a:t>‹#›</a:t>
            </a:fld>
            <a:endParaRPr lang="sr-Latn-RS"/>
          </a:p>
        </p:txBody>
      </p:sp>
    </p:spTree>
    <p:extLst>
      <p:ext uri="{BB962C8B-B14F-4D97-AF65-F5344CB8AC3E}">
        <p14:creationId xmlns:p14="http://schemas.microsoft.com/office/powerpoint/2010/main" val="4039530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r-Latn-R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sr-Latn-R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B88A21A-4E29-40A0-9B23-D9AD2091FC26}" type="datetimeFigureOut">
              <a:rPr lang="sr-Latn-RS" smtClean="0"/>
              <a:pPr/>
              <a:t>6.8.2025.</a:t>
            </a:fld>
            <a:endParaRPr lang="sr-Latn-RS"/>
          </a:p>
        </p:txBody>
      </p:sp>
      <p:sp>
        <p:nvSpPr>
          <p:cNvPr id="6" name="Footer Placeholder 5"/>
          <p:cNvSpPr>
            <a:spLocks noGrp="1"/>
          </p:cNvSpPr>
          <p:nvPr>
            <p:ph type="ftr" sz="quarter" idx="11"/>
          </p:nvPr>
        </p:nvSpPr>
        <p:spPr/>
        <p:txBody>
          <a:bodyPr/>
          <a:lstStyle/>
          <a:p>
            <a:endParaRPr lang="sr-Latn-RS"/>
          </a:p>
        </p:txBody>
      </p:sp>
      <p:sp>
        <p:nvSpPr>
          <p:cNvPr id="7" name="Slide Number Placeholder 6"/>
          <p:cNvSpPr>
            <a:spLocks noGrp="1"/>
          </p:cNvSpPr>
          <p:nvPr>
            <p:ph type="sldNum" sz="quarter" idx="12"/>
          </p:nvPr>
        </p:nvSpPr>
        <p:spPr/>
        <p:txBody>
          <a:bodyPr/>
          <a:lstStyle/>
          <a:p>
            <a:fld id="{9BBD7E1A-EBE2-49BE-BEA5-E10F7078A60F}" type="slidenum">
              <a:rPr lang="sr-Latn-RS" smtClean="0"/>
              <a:pPr/>
              <a:t>‹#›</a:t>
            </a:fld>
            <a:endParaRPr lang="sr-Latn-RS"/>
          </a:p>
        </p:txBody>
      </p:sp>
    </p:spTree>
    <p:extLst>
      <p:ext uri="{BB962C8B-B14F-4D97-AF65-F5344CB8AC3E}">
        <p14:creationId xmlns:p14="http://schemas.microsoft.com/office/powerpoint/2010/main" val="2850987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sr-Latn-R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88A21A-4E29-40A0-9B23-D9AD2091FC26}" type="datetimeFigureOut">
              <a:rPr lang="sr-Latn-RS" smtClean="0"/>
              <a:pPr/>
              <a:t>6.8.2025.</a:t>
            </a:fld>
            <a:endParaRPr lang="sr-Latn-R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r-Latn-R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BD7E1A-EBE2-49BE-BEA5-E10F7078A60F}" type="slidenum">
              <a:rPr lang="sr-Latn-RS" smtClean="0"/>
              <a:pPr/>
              <a:t>‹#›</a:t>
            </a:fld>
            <a:endParaRPr lang="sr-Latn-RS"/>
          </a:p>
        </p:txBody>
      </p:sp>
      <p:pic>
        <p:nvPicPr>
          <p:cNvPr id="7" name="Picture 6"/>
          <p:cNvPicPr>
            <a:picLocks noChangeAspect="1"/>
          </p:cNvPicPr>
          <p:nvPr/>
        </p:nvPicPr>
        <p:blipFill rotWithShape="1">
          <a:blip r:embed="rId13" cstate="print">
            <a:extLst>
              <a:ext uri="{28A0092B-C50C-407E-A947-70E740481C1C}">
                <a14:useLocalDpi xmlns:a14="http://schemas.microsoft.com/office/drawing/2010/main" val="0"/>
              </a:ext>
            </a:extLst>
          </a:blip>
          <a:srcRect l="81212" b="85185"/>
          <a:stretch/>
        </p:blipFill>
        <p:spPr>
          <a:xfrm>
            <a:off x="10474036" y="0"/>
            <a:ext cx="1717964" cy="1016000"/>
          </a:xfrm>
          <a:prstGeom prst="rect">
            <a:avLst/>
          </a:prstGeom>
        </p:spPr>
      </p:pic>
      <p:pic>
        <p:nvPicPr>
          <p:cNvPr id="8" name="Picture 7"/>
          <p:cNvPicPr>
            <a:picLocks noChangeAspect="1"/>
          </p:cNvPicPr>
          <p:nvPr/>
        </p:nvPicPr>
        <p:blipFill rotWithShape="1">
          <a:blip r:embed="rId13" cstate="print">
            <a:extLst>
              <a:ext uri="{28A0092B-C50C-407E-A947-70E740481C1C}">
                <a14:useLocalDpi xmlns:a14="http://schemas.microsoft.com/office/drawing/2010/main" val="0"/>
              </a:ext>
            </a:extLst>
          </a:blip>
          <a:srcRect r="55960"/>
          <a:stretch/>
        </p:blipFill>
        <p:spPr>
          <a:xfrm>
            <a:off x="0" y="0"/>
            <a:ext cx="4027055" cy="6858000"/>
          </a:xfrm>
          <a:prstGeom prst="rect">
            <a:avLst/>
          </a:prstGeom>
        </p:spPr>
      </p:pic>
    </p:spTree>
    <p:extLst>
      <p:ext uri="{BB962C8B-B14F-4D97-AF65-F5344CB8AC3E}">
        <p14:creationId xmlns:p14="http://schemas.microsoft.com/office/powerpoint/2010/main" val="28338782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sr-Latn-RS" sz="4800"/>
              <a:t>Analitički hijerarhijski proces</a:t>
            </a:r>
            <a:endParaRPr lang="en-US" sz="4800" dirty="0"/>
          </a:p>
        </p:txBody>
      </p:sp>
      <p:sp>
        <p:nvSpPr>
          <p:cNvPr id="3" name="Subtitle 2"/>
          <p:cNvSpPr>
            <a:spLocks noGrp="1"/>
          </p:cNvSpPr>
          <p:nvPr>
            <p:ph type="subTitle" idx="1"/>
          </p:nvPr>
        </p:nvSpPr>
        <p:spPr/>
        <p:txBody>
          <a:bodyPr/>
          <a:lstStyle/>
          <a:p>
            <a:r>
              <a:rPr lang="en-US"/>
              <a:t>prof. dr Mirjana Misita</a:t>
            </a:r>
            <a:endParaRPr lang="en-US" dirty="0"/>
          </a:p>
        </p:txBody>
      </p:sp>
    </p:spTree>
    <p:extLst>
      <p:ext uri="{BB962C8B-B14F-4D97-AF65-F5344CB8AC3E}">
        <p14:creationId xmlns:p14="http://schemas.microsoft.com/office/powerpoint/2010/main" val="29115777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64342133"/>
              </p:ext>
            </p:extLst>
          </p:nvPr>
        </p:nvGraphicFramePr>
        <p:xfrm>
          <a:off x="3200400" y="2133601"/>
          <a:ext cx="5562600" cy="3549703"/>
        </p:xfrm>
        <a:graphic>
          <a:graphicData uri="http://schemas.openxmlformats.org/drawingml/2006/table">
            <a:tbl>
              <a:tblPr firstRow="1" firstCol="1" bandRow="1">
                <a:tableStyleId>{5C22544A-7EE6-4342-B048-85BDC9FD1C3A}</a:tableStyleId>
              </a:tblPr>
              <a:tblGrid>
                <a:gridCol w="1163260">
                  <a:extLst>
                    <a:ext uri="{9D8B030D-6E8A-4147-A177-3AD203B41FA5}">
                      <a16:colId xmlns:a16="http://schemas.microsoft.com/office/drawing/2014/main" val="20000"/>
                    </a:ext>
                  </a:extLst>
                </a:gridCol>
                <a:gridCol w="4399340">
                  <a:extLst>
                    <a:ext uri="{9D8B030D-6E8A-4147-A177-3AD203B41FA5}">
                      <a16:colId xmlns:a16="http://schemas.microsoft.com/office/drawing/2014/main" val="20001"/>
                    </a:ext>
                  </a:extLst>
                </a:gridCol>
              </a:tblGrid>
              <a:tr h="357347">
                <a:tc>
                  <a:txBody>
                    <a:bodyPr/>
                    <a:lstStyle/>
                    <a:p>
                      <a:pPr>
                        <a:lnSpc>
                          <a:spcPct val="115000"/>
                        </a:lnSpc>
                        <a:spcAft>
                          <a:spcPts val="0"/>
                        </a:spcAft>
                      </a:pPr>
                      <a:r>
                        <a:rPr lang="en-US" sz="1600">
                          <a:effectLst/>
                        </a:rPr>
                        <a:t>Skala</a:t>
                      </a:r>
                      <a:endParaRPr lang="en-US" sz="1600">
                        <a:effectLst/>
                        <a:latin typeface="Calibri"/>
                        <a:ea typeface="Calibri"/>
                        <a:cs typeface="Times New Roman"/>
                      </a:endParaRPr>
                    </a:p>
                  </a:txBody>
                  <a:tcPr marL="68580" marR="68580" marT="0" marB="0"/>
                </a:tc>
                <a:tc>
                  <a:txBody>
                    <a:bodyPr/>
                    <a:lstStyle/>
                    <a:p>
                      <a:pPr>
                        <a:lnSpc>
                          <a:spcPct val="115000"/>
                        </a:lnSpc>
                        <a:spcAft>
                          <a:spcPts val="0"/>
                        </a:spcAft>
                      </a:pPr>
                      <a:r>
                        <a:rPr lang="en-US" sz="1600">
                          <a:effectLst/>
                        </a:rPr>
                        <a:t>Opis</a:t>
                      </a:r>
                      <a:endParaRPr lang="en-US" sz="160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358472">
                <a:tc>
                  <a:txBody>
                    <a:bodyPr/>
                    <a:lstStyle/>
                    <a:p>
                      <a:pPr>
                        <a:lnSpc>
                          <a:spcPct val="115000"/>
                        </a:lnSpc>
                        <a:spcAft>
                          <a:spcPts val="0"/>
                        </a:spcAft>
                      </a:pPr>
                      <a:r>
                        <a:rPr lang="en-US" sz="1600">
                          <a:effectLst/>
                        </a:rPr>
                        <a:t>9</a:t>
                      </a:r>
                      <a:endParaRPr lang="en-US" sz="1600">
                        <a:effectLst/>
                        <a:latin typeface="Calibri"/>
                        <a:ea typeface="Calibri"/>
                        <a:cs typeface="Times New Roman"/>
                      </a:endParaRPr>
                    </a:p>
                  </a:txBody>
                  <a:tcPr marL="68580" marR="68580" marT="0" marB="0"/>
                </a:tc>
                <a:tc>
                  <a:txBody>
                    <a:bodyPr/>
                    <a:lstStyle/>
                    <a:p>
                      <a:pPr>
                        <a:lnSpc>
                          <a:spcPct val="115000"/>
                        </a:lnSpc>
                        <a:spcAft>
                          <a:spcPts val="0"/>
                        </a:spcAft>
                      </a:pPr>
                      <a:r>
                        <a:rPr lang="en-US" sz="1600">
                          <a:effectLst/>
                        </a:rPr>
                        <a:t>Apsolutno najznačajnije/najpoželjnije</a:t>
                      </a:r>
                      <a:endParaRPr lang="en-US" sz="160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358472">
                <a:tc>
                  <a:txBody>
                    <a:bodyPr/>
                    <a:lstStyle/>
                    <a:p>
                      <a:pPr>
                        <a:lnSpc>
                          <a:spcPct val="115000"/>
                        </a:lnSpc>
                        <a:spcAft>
                          <a:spcPts val="0"/>
                        </a:spcAft>
                      </a:pPr>
                      <a:r>
                        <a:rPr lang="en-US" sz="1600">
                          <a:effectLst/>
                        </a:rPr>
                        <a:t>8</a:t>
                      </a:r>
                      <a:endParaRPr lang="en-US" sz="1600">
                        <a:effectLst/>
                        <a:latin typeface="Calibri"/>
                        <a:ea typeface="Calibri"/>
                        <a:cs typeface="Times New Roman"/>
                      </a:endParaRPr>
                    </a:p>
                  </a:txBody>
                  <a:tcPr marL="68580" marR="68580" marT="0" marB="0"/>
                </a:tc>
                <a:tc>
                  <a:txBody>
                    <a:bodyPr/>
                    <a:lstStyle/>
                    <a:p>
                      <a:pPr>
                        <a:lnSpc>
                          <a:spcPct val="115000"/>
                        </a:lnSpc>
                        <a:spcAft>
                          <a:spcPts val="0"/>
                        </a:spcAft>
                      </a:pPr>
                      <a:r>
                        <a:rPr lang="en-US" sz="1600">
                          <a:effectLst/>
                        </a:rPr>
                        <a:t>Veoma snažno ka apsolutno najznačajnijem</a:t>
                      </a:r>
                      <a:endParaRPr lang="en-US" sz="1600">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324580">
                <a:tc>
                  <a:txBody>
                    <a:bodyPr/>
                    <a:lstStyle/>
                    <a:p>
                      <a:pPr>
                        <a:lnSpc>
                          <a:spcPct val="115000"/>
                        </a:lnSpc>
                        <a:spcAft>
                          <a:spcPts val="0"/>
                        </a:spcAft>
                      </a:pPr>
                      <a:r>
                        <a:rPr lang="en-US" sz="1600">
                          <a:effectLst/>
                        </a:rPr>
                        <a:t>7</a:t>
                      </a:r>
                      <a:endParaRPr lang="en-US" sz="1600">
                        <a:effectLst/>
                        <a:latin typeface="Calibri"/>
                        <a:ea typeface="Calibri"/>
                        <a:cs typeface="Times New Roman"/>
                      </a:endParaRPr>
                    </a:p>
                  </a:txBody>
                  <a:tcPr marL="68580" marR="68580" marT="0" marB="0"/>
                </a:tc>
                <a:tc>
                  <a:txBody>
                    <a:bodyPr/>
                    <a:lstStyle/>
                    <a:p>
                      <a:pPr>
                        <a:lnSpc>
                          <a:spcPct val="115000"/>
                        </a:lnSpc>
                        <a:spcAft>
                          <a:spcPts val="0"/>
                        </a:spcAft>
                      </a:pPr>
                      <a:r>
                        <a:rPr lang="en-US" sz="1600">
                          <a:effectLst/>
                        </a:rPr>
                        <a:t>Veoma snažno ka veoma značajnom/poželjnom</a:t>
                      </a:r>
                      <a:endParaRPr lang="en-US" sz="1600">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r h="358472">
                <a:tc>
                  <a:txBody>
                    <a:bodyPr/>
                    <a:lstStyle/>
                    <a:p>
                      <a:pPr>
                        <a:lnSpc>
                          <a:spcPct val="115000"/>
                        </a:lnSpc>
                        <a:spcAft>
                          <a:spcPts val="0"/>
                        </a:spcAft>
                      </a:pPr>
                      <a:r>
                        <a:rPr lang="en-US" sz="1600">
                          <a:effectLst/>
                        </a:rPr>
                        <a:t>6</a:t>
                      </a:r>
                      <a:endParaRPr lang="en-US" sz="1600">
                        <a:effectLst/>
                        <a:latin typeface="Calibri"/>
                        <a:ea typeface="Calibri"/>
                        <a:cs typeface="Times New Roman"/>
                      </a:endParaRPr>
                    </a:p>
                  </a:txBody>
                  <a:tcPr marL="68580" marR="68580" marT="0" marB="0"/>
                </a:tc>
                <a:tc>
                  <a:txBody>
                    <a:bodyPr/>
                    <a:lstStyle/>
                    <a:p>
                      <a:pPr>
                        <a:lnSpc>
                          <a:spcPct val="115000"/>
                        </a:lnSpc>
                        <a:spcAft>
                          <a:spcPts val="0"/>
                        </a:spcAft>
                      </a:pPr>
                      <a:r>
                        <a:rPr lang="en-US" sz="1600">
                          <a:effectLst/>
                        </a:rPr>
                        <a:t>Snažno ka veoma snažnom</a:t>
                      </a:r>
                      <a:endParaRPr lang="en-US" sz="1600">
                        <a:effectLst/>
                        <a:latin typeface="Calibri"/>
                        <a:ea typeface="Calibri"/>
                        <a:cs typeface="Times New Roman"/>
                      </a:endParaRPr>
                    </a:p>
                  </a:txBody>
                  <a:tcPr marL="68580" marR="68580" marT="0" marB="0"/>
                </a:tc>
                <a:extLst>
                  <a:ext uri="{0D108BD9-81ED-4DB2-BD59-A6C34878D82A}">
                    <a16:rowId xmlns:a16="http://schemas.microsoft.com/office/drawing/2014/main" val="10004"/>
                  </a:ext>
                </a:extLst>
              </a:tr>
              <a:tr h="358472">
                <a:tc>
                  <a:txBody>
                    <a:bodyPr/>
                    <a:lstStyle/>
                    <a:p>
                      <a:pPr>
                        <a:lnSpc>
                          <a:spcPct val="115000"/>
                        </a:lnSpc>
                        <a:spcAft>
                          <a:spcPts val="0"/>
                        </a:spcAft>
                      </a:pPr>
                      <a:r>
                        <a:rPr lang="en-US" sz="1600">
                          <a:effectLst/>
                        </a:rPr>
                        <a:t>5</a:t>
                      </a:r>
                      <a:endParaRPr lang="en-US" sz="1600">
                        <a:effectLst/>
                        <a:latin typeface="Calibri"/>
                        <a:ea typeface="Calibri"/>
                        <a:cs typeface="Times New Roman"/>
                      </a:endParaRPr>
                    </a:p>
                  </a:txBody>
                  <a:tcPr marL="68580" marR="68580" marT="0" marB="0"/>
                </a:tc>
                <a:tc>
                  <a:txBody>
                    <a:bodyPr/>
                    <a:lstStyle/>
                    <a:p>
                      <a:pPr>
                        <a:lnSpc>
                          <a:spcPct val="115000"/>
                        </a:lnSpc>
                        <a:spcAft>
                          <a:spcPts val="0"/>
                        </a:spcAft>
                      </a:pPr>
                      <a:r>
                        <a:rPr lang="en-US" sz="1600">
                          <a:effectLst/>
                        </a:rPr>
                        <a:t>Snažnije više značajno/poželjno</a:t>
                      </a:r>
                      <a:endParaRPr lang="en-US" sz="1600">
                        <a:effectLst/>
                        <a:latin typeface="Calibri"/>
                        <a:ea typeface="Calibri"/>
                        <a:cs typeface="Times New Roman"/>
                      </a:endParaRPr>
                    </a:p>
                  </a:txBody>
                  <a:tcPr marL="68580" marR="68580" marT="0" marB="0"/>
                </a:tc>
                <a:extLst>
                  <a:ext uri="{0D108BD9-81ED-4DB2-BD59-A6C34878D82A}">
                    <a16:rowId xmlns:a16="http://schemas.microsoft.com/office/drawing/2014/main" val="10005"/>
                  </a:ext>
                </a:extLst>
              </a:tr>
              <a:tr h="358472">
                <a:tc>
                  <a:txBody>
                    <a:bodyPr/>
                    <a:lstStyle/>
                    <a:p>
                      <a:pPr>
                        <a:lnSpc>
                          <a:spcPct val="115000"/>
                        </a:lnSpc>
                        <a:spcAft>
                          <a:spcPts val="0"/>
                        </a:spcAft>
                      </a:pPr>
                      <a:r>
                        <a:rPr lang="en-US" sz="1600">
                          <a:effectLst/>
                        </a:rPr>
                        <a:t>4</a:t>
                      </a:r>
                      <a:endParaRPr lang="en-US" sz="1600">
                        <a:effectLst/>
                        <a:latin typeface="Calibri"/>
                        <a:ea typeface="Calibri"/>
                        <a:cs typeface="Times New Roman"/>
                      </a:endParaRPr>
                    </a:p>
                  </a:txBody>
                  <a:tcPr marL="68580" marR="68580" marT="0" marB="0"/>
                </a:tc>
                <a:tc>
                  <a:txBody>
                    <a:bodyPr/>
                    <a:lstStyle/>
                    <a:p>
                      <a:pPr>
                        <a:lnSpc>
                          <a:spcPct val="115000"/>
                        </a:lnSpc>
                        <a:spcAft>
                          <a:spcPts val="0"/>
                        </a:spcAft>
                      </a:pPr>
                      <a:r>
                        <a:rPr lang="en-US" sz="1600">
                          <a:effectLst/>
                        </a:rPr>
                        <a:t>Slabije ka više snažnijem</a:t>
                      </a:r>
                      <a:endParaRPr lang="en-US" sz="1600">
                        <a:effectLst/>
                        <a:latin typeface="Calibri"/>
                        <a:ea typeface="Calibri"/>
                        <a:cs typeface="Times New Roman"/>
                      </a:endParaRPr>
                    </a:p>
                  </a:txBody>
                  <a:tcPr marL="68580" marR="68580" marT="0" marB="0"/>
                </a:tc>
                <a:extLst>
                  <a:ext uri="{0D108BD9-81ED-4DB2-BD59-A6C34878D82A}">
                    <a16:rowId xmlns:a16="http://schemas.microsoft.com/office/drawing/2014/main" val="10006"/>
                  </a:ext>
                </a:extLst>
              </a:tr>
              <a:tr h="358472">
                <a:tc>
                  <a:txBody>
                    <a:bodyPr/>
                    <a:lstStyle/>
                    <a:p>
                      <a:pPr>
                        <a:lnSpc>
                          <a:spcPct val="115000"/>
                        </a:lnSpc>
                        <a:spcAft>
                          <a:spcPts val="0"/>
                        </a:spcAft>
                      </a:pPr>
                      <a:r>
                        <a:rPr lang="en-US" sz="1600">
                          <a:effectLst/>
                        </a:rPr>
                        <a:t>3</a:t>
                      </a:r>
                      <a:endParaRPr lang="en-US" sz="1600">
                        <a:effectLst/>
                        <a:latin typeface="Calibri"/>
                        <a:ea typeface="Calibri"/>
                        <a:cs typeface="Times New Roman"/>
                      </a:endParaRPr>
                    </a:p>
                  </a:txBody>
                  <a:tcPr marL="68580" marR="68580" marT="0" marB="0"/>
                </a:tc>
                <a:tc>
                  <a:txBody>
                    <a:bodyPr/>
                    <a:lstStyle/>
                    <a:p>
                      <a:pPr>
                        <a:lnSpc>
                          <a:spcPct val="115000"/>
                        </a:lnSpc>
                        <a:spcAft>
                          <a:spcPts val="0"/>
                        </a:spcAft>
                      </a:pPr>
                      <a:r>
                        <a:rPr lang="en-US" sz="1600">
                          <a:effectLst/>
                        </a:rPr>
                        <a:t>Slabije više značajno/poželjnije</a:t>
                      </a:r>
                      <a:endParaRPr lang="en-US" sz="1600">
                        <a:effectLst/>
                        <a:latin typeface="Calibri"/>
                        <a:ea typeface="Calibri"/>
                        <a:cs typeface="Times New Roman"/>
                      </a:endParaRPr>
                    </a:p>
                  </a:txBody>
                  <a:tcPr marL="68580" marR="68580" marT="0" marB="0"/>
                </a:tc>
                <a:extLst>
                  <a:ext uri="{0D108BD9-81ED-4DB2-BD59-A6C34878D82A}">
                    <a16:rowId xmlns:a16="http://schemas.microsoft.com/office/drawing/2014/main" val="10007"/>
                  </a:ext>
                </a:extLst>
              </a:tr>
              <a:tr h="358472">
                <a:tc>
                  <a:txBody>
                    <a:bodyPr/>
                    <a:lstStyle/>
                    <a:p>
                      <a:pPr>
                        <a:lnSpc>
                          <a:spcPct val="115000"/>
                        </a:lnSpc>
                        <a:spcAft>
                          <a:spcPts val="0"/>
                        </a:spcAft>
                      </a:pPr>
                      <a:r>
                        <a:rPr lang="en-US" sz="1600">
                          <a:effectLst/>
                        </a:rPr>
                        <a:t>2</a:t>
                      </a:r>
                      <a:endParaRPr lang="en-US" sz="1600">
                        <a:effectLst/>
                        <a:latin typeface="Calibri"/>
                        <a:ea typeface="Calibri"/>
                        <a:cs typeface="Times New Roman"/>
                      </a:endParaRPr>
                    </a:p>
                  </a:txBody>
                  <a:tcPr marL="68580" marR="68580" marT="0" marB="0"/>
                </a:tc>
                <a:tc>
                  <a:txBody>
                    <a:bodyPr/>
                    <a:lstStyle/>
                    <a:p>
                      <a:pPr>
                        <a:lnSpc>
                          <a:spcPct val="115000"/>
                        </a:lnSpc>
                        <a:spcAft>
                          <a:spcPts val="0"/>
                        </a:spcAft>
                      </a:pPr>
                      <a:r>
                        <a:rPr lang="en-US" sz="1600">
                          <a:effectLst/>
                        </a:rPr>
                        <a:t>Podjednako ka slabije/višem</a:t>
                      </a:r>
                      <a:endParaRPr lang="en-US" sz="1600">
                        <a:effectLst/>
                        <a:latin typeface="Calibri"/>
                        <a:ea typeface="Calibri"/>
                        <a:cs typeface="Times New Roman"/>
                      </a:endParaRPr>
                    </a:p>
                  </a:txBody>
                  <a:tcPr marL="68580" marR="68580" marT="0" marB="0"/>
                </a:tc>
                <a:extLst>
                  <a:ext uri="{0D108BD9-81ED-4DB2-BD59-A6C34878D82A}">
                    <a16:rowId xmlns:a16="http://schemas.microsoft.com/office/drawing/2014/main" val="10008"/>
                  </a:ext>
                </a:extLst>
              </a:tr>
              <a:tr h="358472">
                <a:tc>
                  <a:txBody>
                    <a:bodyPr/>
                    <a:lstStyle/>
                    <a:p>
                      <a:pPr>
                        <a:lnSpc>
                          <a:spcPct val="115000"/>
                        </a:lnSpc>
                        <a:spcAft>
                          <a:spcPts val="0"/>
                        </a:spcAft>
                      </a:pPr>
                      <a:r>
                        <a:rPr lang="en-US" sz="1600">
                          <a:effectLst/>
                        </a:rPr>
                        <a:t>1</a:t>
                      </a:r>
                      <a:endParaRPr lang="en-US" sz="1600">
                        <a:effectLst/>
                        <a:latin typeface="Calibri"/>
                        <a:ea typeface="Calibri"/>
                        <a:cs typeface="Times New Roman"/>
                      </a:endParaRPr>
                    </a:p>
                  </a:txBody>
                  <a:tcPr marL="68580" marR="68580" marT="0" marB="0"/>
                </a:tc>
                <a:tc>
                  <a:txBody>
                    <a:bodyPr/>
                    <a:lstStyle/>
                    <a:p>
                      <a:pPr>
                        <a:lnSpc>
                          <a:spcPct val="115000"/>
                        </a:lnSpc>
                        <a:spcAft>
                          <a:spcPts val="0"/>
                        </a:spcAft>
                      </a:pPr>
                      <a:r>
                        <a:rPr lang="en-US" sz="1600">
                          <a:effectLst/>
                        </a:rPr>
                        <a:t>Podjednako značajno/poželjno</a:t>
                      </a:r>
                      <a:endParaRPr lang="en-US" sz="1600">
                        <a:effectLst/>
                        <a:latin typeface="Calibri"/>
                        <a:ea typeface="Calibri"/>
                        <a:cs typeface="Times New Roman"/>
                      </a:endParaRPr>
                    </a:p>
                  </a:txBody>
                  <a:tcPr marL="68580" marR="68580" marT="0" marB="0"/>
                </a:tc>
                <a:extLst>
                  <a:ext uri="{0D108BD9-81ED-4DB2-BD59-A6C34878D82A}">
                    <a16:rowId xmlns:a16="http://schemas.microsoft.com/office/drawing/2014/main" val="10009"/>
                  </a:ext>
                </a:extLst>
              </a:tr>
            </a:tbl>
          </a:graphicData>
        </a:graphic>
      </p:graphicFrame>
      <p:sp>
        <p:nvSpPr>
          <p:cNvPr id="4" name="Title 2"/>
          <p:cNvSpPr txBox="1">
            <a:spLocks/>
          </p:cNvSpPr>
          <p:nvPr/>
        </p:nvSpPr>
        <p:spPr>
          <a:xfrm>
            <a:off x="2209801" y="609600"/>
            <a:ext cx="7756263" cy="1054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r-Latn-RS" sz="4400"/>
              <a:t>Saaty-jeva 9-to stepena skala</a:t>
            </a:r>
            <a:endParaRPr lang="en-US" sz="4400"/>
          </a:p>
        </p:txBody>
      </p:sp>
    </p:spTree>
    <p:extLst>
      <p:ext uri="{BB962C8B-B14F-4D97-AF65-F5344CB8AC3E}">
        <p14:creationId xmlns:p14="http://schemas.microsoft.com/office/powerpoint/2010/main" val="23002086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64432" y="533401"/>
            <a:ext cx="6934200" cy="1015663"/>
          </a:xfrm>
          <a:prstGeom prst="rect">
            <a:avLst/>
          </a:prstGeom>
        </p:spPr>
        <p:txBody>
          <a:bodyPr wrap="square">
            <a:spAutoFit/>
          </a:bodyPr>
          <a:lstStyle/>
          <a:p>
            <a:r>
              <a:rPr lang="sl-SI" sz="2000"/>
              <a:t>Ukoliko onaj ko ocenjuje težine upoređuje svaki par Ai i Aj svih atributa, kao stepen kojim Ai dominira nad Aj (tj. wi/wj), tada se može formirati matrica upoređivanja parova:</a:t>
            </a:r>
            <a:endParaRPr lang="en-US" sz="2000"/>
          </a:p>
        </p:txBody>
      </p:sp>
      <mc:AlternateContent xmlns:mc="http://schemas.openxmlformats.org/markup-compatibility/2006" xmlns:a14="http://schemas.microsoft.com/office/drawing/2010/main">
        <mc:Choice Requires="a14">
          <p:sp>
            <p:nvSpPr>
              <p:cNvPr id="3" name="Rectangle 2"/>
              <p:cNvSpPr/>
              <p:nvPr/>
            </p:nvSpPr>
            <p:spPr>
              <a:xfrm>
                <a:off x="3056592" y="6210473"/>
                <a:ext cx="1057212" cy="64293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cap="all">
                              <a:latin typeface="Cambria Math"/>
                            </a:rPr>
                            <m:t>𝑎</m:t>
                          </m:r>
                        </m:e>
                        <m:sub>
                          <m:r>
                            <a:rPr lang="en-US" i="1">
                              <a:latin typeface="Cambria Math"/>
                            </a:rPr>
                            <m:t>𝑖𝑗</m:t>
                          </m:r>
                        </m:sub>
                      </m:sSub>
                      <m:r>
                        <a:rPr lang="en-US" i="1">
                          <a:latin typeface="Cambria Math"/>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a:rPr>
                                <m:t>𝑤</m:t>
                              </m:r>
                            </m:e>
                            <m:sub>
                              <m:r>
                                <a:rPr lang="en-US" i="1">
                                  <a:latin typeface="Cambria Math"/>
                                </a:rPr>
                                <m:t>𝑖</m:t>
                              </m:r>
                            </m:sub>
                          </m:sSub>
                        </m:num>
                        <m:den>
                          <m:sSub>
                            <m:sSubPr>
                              <m:ctrlPr>
                                <a:rPr lang="en-US" i="1">
                                  <a:latin typeface="Cambria Math" panose="02040503050406030204" pitchFamily="18" charset="0"/>
                                </a:rPr>
                              </m:ctrlPr>
                            </m:sSubPr>
                            <m:e>
                              <m:r>
                                <a:rPr lang="en-US" i="1">
                                  <a:latin typeface="Cambria Math"/>
                                </a:rPr>
                                <m:t>𝑤</m:t>
                              </m:r>
                            </m:e>
                            <m:sub>
                              <m:r>
                                <a:rPr lang="en-US" i="1">
                                  <a:latin typeface="Cambria Math"/>
                                </a:rPr>
                                <m:t>𝑗</m:t>
                              </m:r>
                            </m:sub>
                          </m:sSub>
                        </m:den>
                      </m:f>
                    </m:oMath>
                  </m:oMathPara>
                </a14:m>
                <a:endParaRPr lang="en-US"/>
              </a:p>
            </p:txBody>
          </p:sp>
        </mc:Choice>
        <mc:Fallback xmlns="">
          <p:sp>
            <p:nvSpPr>
              <p:cNvPr id="3" name="Rectangle 2"/>
              <p:cNvSpPr>
                <a:spLocks noRot="1" noChangeAspect="1" noMove="1" noResize="1" noEditPoints="1" noAdjustHandles="1" noChangeArrowheads="1" noChangeShapeType="1" noTextEdit="1"/>
              </p:cNvSpPr>
              <p:nvPr/>
            </p:nvSpPr>
            <p:spPr>
              <a:xfrm>
                <a:off x="3056592" y="6210473"/>
                <a:ext cx="1057212" cy="642933"/>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6477000" y="2133601"/>
                <a:ext cx="3914148" cy="144385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a:rPr>
                        <m:t>𝑊</m:t>
                      </m:r>
                      <m:r>
                        <a:rPr lang="en-US" i="1">
                          <a:latin typeface="Cambria Math"/>
                        </a:rPr>
                        <m:t>=</m:t>
                      </m:r>
                      <m:d>
                        <m:dPr>
                          <m:begChr m:val="["/>
                          <m:endChr m:val="]"/>
                          <m:ctrlPr>
                            <a:rPr lang="en-US" i="1">
                              <a:latin typeface="Cambria Math" panose="02040503050406030204" pitchFamily="18" charset="0"/>
                            </a:rPr>
                          </m:ctrlPr>
                        </m:dPr>
                        <m:e>
                          <m:m>
                            <m:mPr>
                              <m:mcs>
                                <m:mc>
                                  <m:mcPr>
                                    <m:count m:val="4"/>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i="1" cap="all">
                                        <a:latin typeface="Cambria Math"/>
                                      </a:rPr>
                                      <m:t>𝑤</m:t>
                                    </m:r>
                                  </m:e>
                                  <m:sub>
                                    <m:r>
                                      <a:rPr lang="en-US" i="1">
                                        <a:latin typeface="Cambria Math"/>
                                      </a:rPr>
                                      <m:t>1</m:t>
                                    </m:r>
                                  </m:sub>
                                </m:sSub>
                                <m:r>
                                  <a:rPr lang="en-US" i="1">
                                    <a:latin typeface="Cambria Math"/>
                                  </a:rPr>
                                  <m:t>/</m:t>
                                </m:r>
                                <m:sSub>
                                  <m:sSubPr>
                                    <m:ctrlPr>
                                      <a:rPr lang="en-US" i="1">
                                        <a:latin typeface="Cambria Math" panose="02040503050406030204" pitchFamily="18" charset="0"/>
                                      </a:rPr>
                                    </m:ctrlPr>
                                  </m:sSubPr>
                                  <m:e>
                                    <m:r>
                                      <a:rPr lang="en-US" i="1" cap="all">
                                        <a:latin typeface="Cambria Math"/>
                                      </a:rPr>
                                      <m:t>𝑤</m:t>
                                    </m:r>
                                  </m:e>
                                  <m:sub>
                                    <m:r>
                                      <a:rPr lang="en-US" i="1">
                                        <a:latin typeface="Cambria Math"/>
                                      </a:rPr>
                                      <m:t>1</m:t>
                                    </m:r>
                                  </m:sub>
                                </m:sSub>
                              </m:e>
                              <m:e>
                                <m:sSub>
                                  <m:sSubPr>
                                    <m:ctrlPr>
                                      <a:rPr lang="en-US" i="1">
                                        <a:latin typeface="Cambria Math" panose="02040503050406030204" pitchFamily="18" charset="0"/>
                                      </a:rPr>
                                    </m:ctrlPr>
                                  </m:sSubPr>
                                  <m:e>
                                    <m:r>
                                      <a:rPr lang="en-US" i="1" cap="all">
                                        <a:latin typeface="Cambria Math"/>
                                      </a:rPr>
                                      <m:t>𝑤</m:t>
                                    </m:r>
                                  </m:e>
                                  <m:sub>
                                    <m:r>
                                      <a:rPr lang="en-US" i="1">
                                        <a:latin typeface="Cambria Math"/>
                                      </a:rPr>
                                      <m:t>1</m:t>
                                    </m:r>
                                  </m:sub>
                                </m:sSub>
                                <m:r>
                                  <a:rPr lang="en-US" i="1">
                                    <a:latin typeface="Cambria Math"/>
                                  </a:rPr>
                                  <m:t>/</m:t>
                                </m:r>
                                <m:sSub>
                                  <m:sSubPr>
                                    <m:ctrlPr>
                                      <a:rPr lang="en-US" i="1">
                                        <a:latin typeface="Cambria Math" panose="02040503050406030204" pitchFamily="18" charset="0"/>
                                      </a:rPr>
                                    </m:ctrlPr>
                                  </m:sSubPr>
                                  <m:e>
                                    <m:r>
                                      <a:rPr lang="en-US" i="1" cap="all">
                                        <a:latin typeface="Cambria Math"/>
                                      </a:rPr>
                                      <m:t>𝑤</m:t>
                                    </m:r>
                                  </m:e>
                                  <m:sub>
                                    <m:r>
                                      <a:rPr lang="en-US" i="1">
                                        <a:latin typeface="Cambria Math"/>
                                      </a:rPr>
                                      <m:t>2</m:t>
                                    </m:r>
                                  </m:sub>
                                </m:sSub>
                              </m:e>
                              <m:e>
                                <m:r>
                                  <a:rPr lang="en-US" i="1">
                                    <a:latin typeface="Cambria Math"/>
                                  </a:rPr>
                                  <m:t>…</m:t>
                                </m:r>
                              </m:e>
                              <m:e>
                                <m:sSub>
                                  <m:sSubPr>
                                    <m:ctrlPr>
                                      <a:rPr lang="en-US" i="1">
                                        <a:latin typeface="Cambria Math" panose="02040503050406030204" pitchFamily="18" charset="0"/>
                                      </a:rPr>
                                    </m:ctrlPr>
                                  </m:sSubPr>
                                  <m:e>
                                    <m:r>
                                      <a:rPr lang="en-US" i="1" cap="all">
                                        <a:latin typeface="Cambria Math"/>
                                      </a:rPr>
                                      <m:t>𝑤</m:t>
                                    </m:r>
                                  </m:e>
                                  <m:sub>
                                    <m:r>
                                      <a:rPr lang="en-US" i="1">
                                        <a:latin typeface="Cambria Math"/>
                                      </a:rPr>
                                      <m:t>1</m:t>
                                    </m:r>
                                  </m:sub>
                                </m:sSub>
                                <m:r>
                                  <a:rPr lang="en-US" i="1">
                                    <a:latin typeface="Cambria Math"/>
                                  </a:rPr>
                                  <m:t>/</m:t>
                                </m:r>
                                <m:sSub>
                                  <m:sSubPr>
                                    <m:ctrlPr>
                                      <a:rPr lang="en-US" i="1">
                                        <a:latin typeface="Cambria Math" panose="02040503050406030204" pitchFamily="18" charset="0"/>
                                      </a:rPr>
                                    </m:ctrlPr>
                                  </m:sSubPr>
                                  <m:e>
                                    <m:r>
                                      <a:rPr lang="en-US" i="1" cap="all">
                                        <a:latin typeface="Cambria Math"/>
                                      </a:rPr>
                                      <m:t>𝑤</m:t>
                                    </m:r>
                                  </m:e>
                                  <m:sub>
                                    <m:r>
                                      <a:rPr lang="en-US" i="1">
                                        <a:latin typeface="Cambria Math"/>
                                      </a:rPr>
                                      <m:t>𝑛</m:t>
                                    </m:r>
                                  </m:sub>
                                </m:sSub>
                              </m:e>
                            </m:mr>
                            <m:mr>
                              <m:e>
                                <m:sSub>
                                  <m:sSubPr>
                                    <m:ctrlPr>
                                      <a:rPr lang="en-US" i="1">
                                        <a:latin typeface="Cambria Math" panose="02040503050406030204" pitchFamily="18" charset="0"/>
                                      </a:rPr>
                                    </m:ctrlPr>
                                  </m:sSubPr>
                                  <m:e>
                                    <m:r>
                                      <a:rPr lang="en-US" i="1" cap="all">
                                        <a:latin typeface="Cambria Math"/>
                                      </a:rPr>
                                      <m:t>𝑤</m:t>
                                    </m:r>
                                  </m:e>
                                  <m:sub>
                                    <m:r>
                                      <a:rPr lang="en-US" i="1">
                                        <a:latin typeface="Cambria Math"/>
                                      </a:rPr>
                                      <m:t>2</m:t>
                                    </m:r>
                                  </m:sub>
                                </m:sSub>
                                <m:r>
                                  <a:rPr lang="en-US" i="1">
                                    <a:latin typeface="Cambria Math"/>
                                  </a:rPr>
                                  <m:t>/</m:t>
                                </m:r>
                                <m:sSub>
                                  <m:sSubPr>
                                    <m:ctrlPr>
                                      <a:rPr lang="en-US" i="1">
                                        <a:latin typeface="Cambria Math" panose="02040503050406030204" pitchFamily="18" charset="0"/>
                                      </a:rPr>
                                    </m:ctrlPr>
                                  </m:sSubPr>
                                  <m:e>
                                    <m:r>
                                      <a:rPr lang="en-US" i="1" cap="all">
                                        <a:latin typeface="Cambria Math"/>
                                      </a:rPr>
                                      <m:t>𝑤</m:t>
                                    </m:r>
                                  </m:e>
                                  <m:sub>
                                    <m:r>
                                      <a:rPr lang="en-US" i="1">
                                        <a:latin typeface="Cambria Math"/>
                                      </a:rPr>
                                      <m:t>1</m:t>
                                    </m:r>
                                  </m:sub>
                                </m:sSub>
                              </m:e>
                              <m:e>
                                <m:sSub>
                                  <m:sSubPr>
                                    <m:ctrlPr>
                                      <a:rPr lang="en-US" i="1">
                                        <a:latin typeface="Cambria Math" panose="02040503050406030204" pitchFamily="18" charset="0"/>
                                      </a:rPr>
                                    </m:ctrlPr>
                                  </m:sSubPr>
                                  <m:e>
                                    <m:r>
                                      <a:rPr lang="en-US" i="1" cap="all">
                                        <a:latin typeface="Cambria Math"/>
                                      </a:rPr>
                                      <m:t>𝑤</m:t>
                                    </m:r>
                                  </m:e>
                                  <m:sub>
                                    <m:r>
                                      <a:rPr lang="en-US" i="1">
                                        <a:latin typeface="Cambria Math"/>
                                      </a:rPr>
                                      <m:t>2</m:t>
                                    </m:r>
                                  </m:sub>
                                </m:sSub>
                                <m:r>
                                  <a:rPr lang="en-US" i="1">
                                    <a:latin typeface="Cambria Math"/>
                                  </a:rPr>
                                  <m:t>/</m:t>
                                </m:r>
                                <m:sSub>
                                  <m:sSubPr>
                                    <m:ctrlPr>
                                      <a:rPr lang="en-US" i="1">
                                        <a:latin typeface="Cambria Math" panose="02040503050406030204" pitchFamily="18" charset="0"/>
                                      </a:rPr>
                                    </m:ctrlPr>
                                  </m:sSubPr>
                                  <m:e>
                                    <m:r>
                                      <a:rPr lang="en-US" i="1" cap="all">
                                        <a:latin typeface="Cambria Math"/>
                                      </a:rPr>
                                      <m:t>𝑤</m:t>
                                    </m:r>
                                  </m:e>
                                  <m:sub>
                                    <m:r>
                                      <a:rPr lang="en-US" i="1">
                                        <a:latin typeface="Cambria Math"/>
                                      </a:rPr>
                                      <m:t>2</m:t>
                                    </m:r>
                                  </m:sub>
                                </m:sSub>
                              </m:e>
                              <m:e>
                                <m:r>
                                  <a:rPr lang="en-US" i="1">
                                    <a:latin typeface="Cambria Math"/>
                                  </a:rPr>
                                  <m:t>..</m:t>
                                </m:r>
                              </m:e>
                              <m:e>
                                <m:r>
                                  <a:rPr lang="en-US" i="1">
                                    <a:latin typeface="Cambria Math"/>
                                  </a:rPr>
                                  <m:t>..</m:t>
                                </m:r>
                              </m:e>
                            </m:mr>
                            <m:mr>
                              <m:e>
                                <m:sSub>
                                  <m:sSubPr>
                                    <m:ctrlPr>
                                      <a:rPr lang="en-US" i="1">
                                        <a:latin typeface="Cambria Math" panose="02040503050406030204" pitchFamily="18" charset="0"/>
                                      </a:rPr>
                                    </m:ctrlPr>
                                  </m:sSubPr>
                                  <m:e>
                                    <m:r>
                                      <a:rPr lang="en-US" i="1" cap="all">
                                        <a:latin typeface="Cambria Math"/>
                                      </a:rPr>
                                      <m:t>𝑤</m:t>
                                    </m:r>
                                  </m:e>
                                  <m:sub>
                                    <m:r>
                                      <a:rPr lang="en-US" i="1">
                                        <a:latin typeface="Cambria Math"/>
                                      </a:rPr>
                                      <m:t>3</m:t>
                                    </m:r>
                                  </m:sub>
                                </m:sSub>
                                <m:r>
                                  <a:rPr lang="en-US" i="1">
                                    <a:latin typeface="Cambria Math"/>
                                  </a:rPr>
                                  <m:t>/</m:t>
                                </m:r>
                                <m:sSub>
                                  <m:sSubPr>
                                    <m:ctrlPr>
                                      <a:rPr lang="en-US" i="1">
                                        <a:latin typeface="Cambria Math" panose="02040503050406030204" pitchFamily="18" charset="0"/>
                                      </a:rPr>
                                    </m:ctrlPr>
                                  </m:sSubPr>
                                  <m:e>
                                    <m:r>
                                      <a:rPr lang="en-US" i="1" cap="all">
                                        <a:latin typeface="Cambria Math"/>
                                      </a:rPr>
                                      <m:t>𝑤</m:t>
                                    </m:r>
                                  </m:e>
                                  <m:sub>
                                    <m:r>
                                      <a:rPr lang="en-US" i="1">
                                        <a:latin typeface="Cambria Math"/>
                                      </a:rPr>
                                      <m:t>1</m:t>
                                    </m:r>
                                  </m:sub>
                                </m:sSub>
                              </m:e>
                              <m:e>
                                <m:sSub>
                                  <m:sSubPr>
                                    <m:ctrlPr>
                                      <a:rPr lang="en-US" i="1">
                                        <a:latin typeface="Cambria Math" panose="02040503050406030204" pitchFamily="18" charset="0"/>
                                      </a:rPr>
                                    </m:ctrlPr>
                                  </m:sSubPr>
                                  <m:e>
                                    <m:r>
                                      <a:rPr lang="en-US" i="1" cap="all">
                                        <a:latin typeface="Cambria Math"/>
                                      </a:rPr>
                                      <m:t>𝑤</m:t>
                                    </m:r>
                                  </m:e>
                                  <m:sub>
                                    <m:r>
                                      <a:rPr lang="en-US" i="1">
                                        <a:latin typeface="Cambria Math"/>
                                      </a:rPr>
                                      <m:t>3</m:t>
                                    </m:r>
                                  </m:sub>
                                </m:sSub>
                                <m:r>
                                  <a:rPr lang="en-US" i="1">
                                    <a:latin typeface="Cambria Math"/>
                                  </a:rPr>
                                  <m:t>/</m:t>
                                </m:r>
                                <m:sSub>
                                  <m:sSubPr>
                                    <m:ctrlPr>
                                      <a:rPr lang="en-US" i="1">
                                        <a:latin typeface="Cambria Math" panose="02040503050406030204" pitchFamily="18" charset="0"/>
                                      </a:rPr>
                                    </m:ctrlPr>
                                  </m:sSubPr>
                                  <m:e>
                                    <m:r>
                                      <a:rPr lang="en-US" i="1" cap="all">
                                        <a:latin typeface="Cambria Math"/>
                                      </a:rPr>
                                      <m:t>𝑤</m:t>
                                    </m:r>
                                  </m:e>
                                  <m:sub>
                                    <m:r>
                                      <a:rPr lang="en-US" i="1">
                                        <a:latin typeface="Cambria Math"/>
                                      </a:rPr>
                                      <m:t>2</m:t>
                                    </m:r>
                                  </m:sub>
                                </m:sSub>
                              </m:e>
                              <m:e>
                                <m:r>
                                  <a:rPr lang="en-US" i="1">
                                    <a:latin typeface="Cambria Math"/>
                                  </a:rPr>
                                  <m:t>..</m:t>
                                </m:r>
                              </m:e>
                              <m:e>
                                <m:r>
                                  <a:rPr lang="en-US" i="1">
                                    <a:latin typeface="Cambria Math"/>
                                  </a:rPr>
                                  <m:t>..</m:t>
                                </m:r>
                              </m:e>
                            </m:mr>
                            <m:mr>
                              <m:e>
                                <m:r>
                                  <a:rPr lang="en-US" i="1">
                                    <a:latin typeface="Cambria Math"/>
                                  </a:rPr>
                                  <m:t>…</m:t>
                                </m:r>
                              </m:e>
                              <m:e>
                                <m:r>
                                  <a:rPr lang="en-US" i="1">
                                    <a:latin typeface="Cambria Math"/>
                                  </a:rPr>
                                  <m:t>..</m:t>
                                </m:r>
                              </m:e>
                              <m:e>
                                <m:r>
                                  <a:rPr lang="en-US" i="1">
                                    <a:latin typeface="Cambria Math"/>
                                  </a:rPr>
                                  <m:t>..</m:t>
                                </m:r>
                              </m:e>
                              <m:e>
                                <m:r>
                                  <a:rPr lang="en-US" i="1">
                                    <a:latin typeface="Cambria Math"/>
                                  </a:rPr>
                                  <m:t>..</m:t>
                                </m:r>
                              </m:e>
                            </m:mr>
                            <m:mr>
                              <m:e>
                                <m:sSub>
                                  <m:sSubPr>
                                    <m:ctrlPr>
                                      <a:rPr lang="en-US" i="1">
                                        <a:latin typeface="Cambria Math" panose="02040503050406030204" pitchFamily="18" charset="0"/>
                                      </a:rPr>
                                    </m:ctrlPr>
                                  </m:sSubPr>
                                  <m:e>
                                    <m:r>
                                      <a:rPr lang="en-US" i="1" cap="all">
                                        <a:latin typeface="Cambria Math"/>
                                      </a:rPr>
                                      <m:t>𝑤</m:t>
                                    </m:r>
                                  </m:e>
                                  <m:sub>
                                    <m:r>
                                      <a:rPr lang="en-US" i="1">
                                        <a:latin typeface="Cambria Math"/>
                                      </a:rPr>
                                      <m:t>𝑚</m:t>
                                    </m:r>
                                  </m:sub>
                                </m:sSub>
                                <m:r>
                                  <a:rPr lang="en-US" i="1">
                                    <a:latin typeface="Cambria Math"/>
                                  </a:rPr>
                                  <m:t>/</m:t>
                                </m:r>
                                <m:sSub>
                                  <m:sSubPr>
                                    <m:ctrlPr>
                                      <a:rPr lang="en-US" i="1">
                                        <a:latin typeface="Cambria Math" panose="02040503050406030204" pitchFamily="18" charset="0"/>
                                      </a:rPr>
                                    </m:ctrlPr>
                                  </m:sSubPr>
                                  <m:e>
                                    <m:r>
                                      <a:rPr lang="en-US" i="1" cap="all">
                                        <a:latin typeface="Cambria Math"/>
                                      </a:rPr>
                                      <m:t>𝑤</m:t>
                                    </m:r>
                                  </m:e>
                                  <m:sub>
                                    <m:r>
                                      <a:rPr lang="en-US" i="1">
                                        <a:latin typeface="Cambria Math"/>
                                      </a:rPr>
                                      <m:t>1</m:t>
                                    </m:r>
                                  </m:sub>
                                </m:sSub>
                              </m:e>
                              <m:e>
                                <m:sSub>
                                  <m:sSubPr>
                                    <m:ctrlPr>
                                      <a:rPr lang="en-US" i="1">
                                        <a:latin typeface="Cambria Math" panose="02040503050406030204" pitchFamily="18" charset="0"/>
                                      </a:rPr>
                                    </m:ctrlPr>
                                  </m:sSubPr>
                                  <m:e>
                                    <m:r>
                                      <a:rPr lang="en-US" i="1" cap="all">
                                        <a:latin typeface="Cambria Math"/>
                                      </a:rPr>
                                      <m:t>𝑤</m:t>
                                    </m:r>
                                  </m:e>
                                  <m:sub>
                                    <m:r>
                                      <a:rPr lang="en-US" i="1">
                                        <a:latin typeface="Cambria Math"/>
                                      </a:rPr>
                                      <m:t>𝑚</m:t>
                                    </m:r>
                                  </m:sub>
                                </m:sSub>
                                <m:r>
                                  <a:rPr lang="en-US" i="1">
                                    <a:latin typeface="Cambria Math"/>
                                  </a:rPr>
                                  <m:t>/</m:t>
                                </m:r>
                                <m:sSub>
                                  <m:sSubPr>
                                    <m:ctrlPr>
                                      <a:rPr lang="en-US" i="1">
                                        <a:latin typeface="Cambria Math" panose="02040503050406030204" pitchFamily="18" charset="0"/>
                                      </a:rPr>
                                    </m:ctrlPr>
                                  </m:sSubPr>
                                  <m:e>
                                    <m:r>
                                      <a:rPr lang="en-US" i="1" cap="all">
                                        <a:latin typeface="Cambria Math"/>
                                      </a:rPr>
                                      <m:t>𝑤</m:t>
                                    </m:r>
                                  </m:e>
                                  <m:sub>
                                    <m:r>
                                      <a:rPr lang="en-US" i="1">
                                        <a:latin typeface="Cambria Math"/>
                                      </a:rPr>
                                      <m:t>2</m:t>
                                    </m:r>
                                  </m:sub>
                                </m:sSub>
                              </m:e>
                              <m:e>
                                <m:r>
                                  <a:rPr lang="en-US" i="1">
                                    <a:latin typeface="Cambria Math"/>
                                  </a:rPr>
                                  <m:t>..</m:t>
                                </m:r>
                              </m:e>
                              <m:e>
                                <m:sSub>
                                  <m:sSubPr>
                                    <m:ctrlPr>
                                      <a:rPr lang="en-US" i="1">
                                        <a:latin typeface="Cambria Math" panose="02040503050406030204" pitchFamily="18" charset="0"/>
                                      </a:rPr>
                                    </m:ctrlPr>
                                  </m:sSubPr>
                                  <m:e>
                                    <m:r>
                                      <a:rPr lang="en-US" i="1" cap="all">
                                        <a:latin typeface="Cambria Math"/>
                                      </a:rPr>
                                      <m:t>𝑤</m:t>
                                    </m:r>
                                  </m:e>
                                  <m:sub>
                                    <m:r>
                                      <a:rPr lang="en-US" i="1">
                                        <a:latin typeface="Cambria Math"/>
                                      </a:rPr>
                                      <m:t>𝑚</m:t>
                                    </m:r>
                                  </m:sub>
                                </m:sSub>
                                <m:r>
                                  <a:rPr lang="en-US" i="1">
                                    <a:latin typeface="Cambria Math"/>
                                  </a:rPr>
                                  <m:t>/</m:t>
                                </m:r>
                                <m:sSub>
                                  <m:sSubPr>
                                    <m:ctrlPr>
                                      <a:rPr lang="en-US" i="1">
                                        <a:latin typeface="Cambria Math" panose="02040503050406030204" pitchFamily="18" charset="0"/>
                                      </a:rPr>
                                    </m:ctrlPr>
                                  </m:sSubPr>
                                  <m:e>
                                    <m:r>
                                      <a:rPr lang="en-US" i="1" cap="all">
                                        <a:latin typeface="Cambria Math"/>
                                      </a:rPr>
                                      <m:t>𝑤</m:t>
                                    </m:r>
                                  </m:e>
                                  <m:sub>
                                    <m:r>
                                      <a:rPr lang="en-US" i="1">
                                        <a:latin typeface="Cambria Math"/>
                                      </a:rPr>
                                      <m:t>𝑛</m:t>
                                    </m:r>
                                  </m:sub>
                                </m:sSub>
                              </m:e>
                            </m:mr>
                          </m:m>
                        </m:e>
                      </m:d>
                    </m:oMath>
                  </m:oMathPara>
                </a14:m>
                <a:endParaRPr lang="en-US"/>
              </a:p>
            </p:txBody>
          </p:sp>
        </mc:Choice>
        <mc:Fallback xmlns="">
          <p:sp>
            <p:nvSpPr>
              <p:cNvPr id="5" name="Rectangle 4"/>
              <p:cNvSpPr>
                <a:spLocks noRot="1" noChangeAspect="1" noMove="1" noResize="1" noEditPoints="1" noAdjustHandles="1" noChangeArrowheads="1" noChangeShapeType="1" noTextEdit="1"/>
              </p:cNvSpPr>
              <p:nvPr/>
            </p:nvSpPr>
            <p:spPr>
              <a:xfrm>
                <a:off x="6477000" y="2133601"/>
                <a:ext cx="3914148" cy="1443857"/>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2012034" y="4267201"/>
                <a:ext cx="3465243" cy="13669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a:rPr>
                        <m:t>𝐴</m:t>
                      </m:r>
                      <m:r>
                        <a:rPr lang="en-US" i="1">
                          <a:latin typeface="Cambria Math"/>
                        </a:rPr>
                        <m:t>=</m:t>
                      </m:r>
                      <m:d>
                        <m:dPr>
                          <m:begChr m:val="["/>
                          <m:endChr m:val="]"/>
                          <m:ctrlPr>
                            <a:rPr lang="en-US" i="1">
                              <a:latin typeface="Cambria Math" panose="02040503050406030204" pitchFamily="18" charset="0"/>
                            </a:rPr>
                          </m:ctrlPr>
                        </m:dPr>
                        <m:e>
                          <m:m>
                            <m:mPr>
                              <m:mcs>
                                <m:mc>
                                  <m:mcPr>
                                    <m:count m:val="5"/>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i="1" cap="all">
                                        <a:latin typeface="Cambria Math"/>
                                      </a:rPr>
                                      <m:t>𝑎</m:t>
                                    </m:r>
                                  </m:e>
                                  <m:sub>
                                    <m:r>
                                      <a:rPr lang="en-US" i="1">
                                        <a:latin typeface="Cambria Math"/>
                                      </a:rPr>
                                      <m:t>11</m:t>
                                    </m:r>
                                  </m:sub>
                                </m:sSub>
                              </m:e>
                              <m:e>
                                <m:sSub>
                                  <m:sSubPr>
                                    <m:ctrlPr>
                                      <a:rPr lang="en-US" i="1">
                                        <a:latin typeface="Cambria Math" panose="02040503050406030204" pitchFamily="18" charset="0"/>
                                      </a:rPr>
                                    </m:ctrlPr>
                                  </m:sSubPr>
                                  <m:e>
                                    <m:r>
                                      <a:rPr lang="en-US" i="1" cap="all">
                                        <a:latin typeface="Cambria Math"/>
                                      </a:rPr>
                                      <m:t>𝑎</m:t>
                                    </m:r>
                                  </m:e>
                                  <m:sub>
                                    <m:r>
                                      <a:rPr lang="en-US" i="1">
                                        <a:latin typeface="Cambria Math"/>
                                      </a:rPr>
                                      <m:t>12</m:t>
                                    </m:r>
                                  </m:sub>
                                </m:sSub>
                              </m:e>
                              <m:e>
                                <m:sSub>
                                  <m:sSubPr>
                                    <m:ctrlPr>
                                      <a:rPr lang="en-US" i="1">
                                        <a:latin typeface="Cambria Math" panose="02040503050406030204" pitchFamily="18" charset="0"/>
                                      </a:rPr>
                                    </m:ctrlPr>
                                  </m:sSubPr>
                                  <m:e>
                                    <m:r>
                                      <a:rPr lang="en-US" i="1" cap="all">
                                        <a:latin typeface="Cambria Math"/>
                                      </a:rPr>
                                      <m:t>𝑎</m:t>
                                    </m:r>
                                  </m:e>
                                  <m:sub>
                                    <m:r>
                                      <a:rPr lang="en-US" i="1">
                                        <a:latin typeface="Cambria Math"/>
                                      </a:rPr>
                                      <m:t>13</m:t>
                                    </m:r>
                                  </m:sub>
                                </m:sSub>
                              </m:e>
                              <m:e>
                                <m:r>
                                  <a:rPr lang="en-US" i="1">
                                    <a:latin typeface="Cambria Math"/>
                                  </a:rPr>
                                  <m:t>…</m:t>
                                </m:r>
                              </m:e>
                              <m:e>
                                <m:sSub>
                                  <m:sSubPr>
                                    <m:ctrlPr>
                                      <a:rPr lang="en-US" i="1">
                                        <a:latin typeface="Cambria Math" panose="02040503050406030204" pitchFamily="18" charset="0"/>
                                      </a:rPr>
                                    </m:ctrlPr>
                                  </m:sSubPr>
                                  <m:e>
                                    <m:r>
                                      <a:rPr lang="en-US" i="1" cap="all">
                                        <a:latin typeface="Cambria Math"/>
                                      </a:rPr>
                                      <m:t>𝑎</m:t>
                                    </m:r>
                                  </m:e>
                                  <m:sub>
                                    <m:r>
                                      <a:rPr lang="en-US" i="1">
                                        <a:latin typeface="Cambria Math"/>
                                      </a:rPr>
                                      <m:t>1</m:t>
                                    </m:r>
                                    <m:r>
                                      <a:rPr lang="en-US" i="1">
                                        <a:latin typeface="Cambria Math"/>
                                      </a:rPr>
                                      <m:t>𝑛</m:t>
                                    </m:r>
                                  </m:sub>
                                </m:sSub>
                              </m:e>
                            </m:mr>
                            <m:mr>
                              <m:e>
                                <m:sSub>
                                  <m:sSubPr>
                                    <m:ctrlPr>
                                      <a:rPr lang="en-US" i="1">
                                        <a:latin typeface="Cambria Math" panose="02040503050406030204" pitchFamily="18" charset="0"/>
                                      </a:rPr>
                                    </m:ctrlPr>
                                  </m:sSubPr>
                                  <m:e>
                                    <m:r>
                                      <a:rPr lang="en-US" i="1" cap="all">
                                        <a:latin typeface="Cambria Math"/>
                                      </a:rPr>
                                      <m:t>𝑎</m:t>
                                    </m:r>
                                  </m:e>
                                  <m:sub>
                                    <m:r>
                                      <a:rPr lang="en-US" i="1">
                                        <a:latin typeface="Cambria Math"/>
                                      </a:rPr>
                                      <m:t>21</m:t>
                                    </m:r>
                                  </m:sub>
                                </m:sSub>
                              </m:e>
                              <m:e>
                                <m:sSub>
                                  <m:sSubPr>
                                    <m:ctrlPr>
                                      <a:rPr lang="en-US" i="1">
                                        <a:latin typeface="Cambria Math" panose="02040503050406030204" pitchFamily="18" charset="0"/>
                                      </a:rPr>
                                    </m:ctrlPr>
                                  </m:sSubPr>
                                  <m:e>
                                    <m:r>
                                      <a:rPr lang="en-US" i="1" cap="all">
                                        <a:latin typeface="Cambria Math"/>
                                      </a:rPr>
                                      <m:t>𝑎</m:t>
                                    </m:r>
                                  </m:e>
                                  <m:sub>
                                    <m:r>
                                      <a:rPr lang="en-US" i="1">
                                        <a:latin typeface="Cambria Math"/>
                                      </a:rPr>
                                      <m:t>22</m:t>
                                    </m:r>
                                  </m:sub>
                                </m:sSub>
                              </m:e>
                              <m:e>
                                <m:r>
                                  <a:rPr lang="en-US" i="1">
                                    <a:latin typeface="Cambria Math"/>
                                  </a:rPr>
                                  <m:t>..</m:t>
                                </m:r>
                              </m:e>
                              <m:e>
                                <m:r>
                                  <a:rPr lang="en-US" i="1">
                                    <a:latin typeface="Cambria Math"/>
                                  </a:rPr>
                                  <m:t>..</m:t>
                                </m:r>
                              </m:e>
                              <m:e>
                                <m:r>
                                  <a:rPr lang="en-US" i="1">
                                    <a:latin typeface="Cambria Math"/>
                                  </a:rPr>
                                  <m:t>..</m:t>
                                </m:r>
                              </m:e>
                            </m:mr>
                            <m:mr>
                              <m:e>
                                <m:sSub>
                                  <m:sSubPr>
                                    <m:ctrlPr>
                                      <a:rPr lang="en-US" i="1">
                                        <a:latin typeface="Cambria Math" panose="02040503050406030204" pitchFamily="18" charset="0"/>
                                      </a:rPr>
                                    </m:ctrlPr>
                                  </m:sSubPr>
                                  <m:e>
                                    <m:r>
                                      <a:rPr lang="en-US" i="1" cap="all">
                                        <a:latin typeface="Cambria Math"/>
                                      </a:rPr>
                                      <m:t>𝑎</m:t>
                                    </m:r>
                                  </m:e>
                                  <m:sub>
                                    <m:r>
                                      <a:rPr lang="en-US" i="1">
                                        <a:latin typeface="Cambria Math"/>
                                      </a:rPr>
                                      <m:t>31</m:t>
                                    </m:r>
                                  </m:sub>
                                </m:sSub>
                              </m:e>
                              <m:e>
                                <m:sSub>
                                  <m:sSubPr>
                                    <m:ctrlPr>
                                      <a:rPr lang="en-US" i="1">
                                        <a:latin typeface="Cambria Math" panose="02040503050406030204" pitchFamily="18" charset="0"/>
                                      </a:rPr>
                                    </m:ctrlPr>
                                  </m:sSubPr>
                                  <m:e>
                                    <m:r>
                                      <a:rPr lang="en-US" i="1" cap="all">
                                        <a:latin typeface="Cambria Math"/>
                                      </a:rPr>
                                      <m:t>𝑎</m:t>
                                    </m:r>
                                  </m:e>
                                  <m:sub>
                                    <m:r>
                                      <a:rPr lang="en-US" i="1">
                                        <a:latin typeface="Cambria Math"/>
                                      </a:rPr>
                                      <m:t>32</m:t>
                                    </m:r>
                                  </m:sub>
                                </m:sSub>
                              </m:e>
                              <m:e>
                                <m:r>
                                  <a:rPr lang="en-US" i="1">
                                    <a:latin typeface="Cambria Math"/>
                                  </a:rPr>
                                  <m:t>..</m:t>
                                </m:r>
                              </m:e>
                              <m:e>
                                <m:r>
                                  <a:rPr lang="en-US" i="1">
                                    <a:latin typeface="Cambria Math"/>
                                  </a:rPr>
                                  <m:t>..</m:t>
                                </m:r>
                              </m:e>
                              <m:e>
                                <m:r>
                                  <a:rPr lang="en-US" i="1">
                                    <a:latin typeface="Cambria Math"/>
                                  </a:rPr>
                                  <m:t>..</m:t>
                                </m:r>
                              </m:e>
                            </m:mr>
                            <m:mr>
                              <m:e>
                                <m:r>
                                  <a:rPr lang="en-US" i="1">
                                    <a:latin typeface="Cambria Math"/>
                                  </a:rPr>
                                  <m:t>…</m:t>
                                </m:r>
                              </m:e>
                              <m:e>
                                <m:r>
                                  <a:rPr lang="en-US" i="1">
                                    <a:latin typeface="Cambria Math"/>
                                  </a:rPr>
                                  <m:t>..</m:t>
                                </m:r>
                              </m:e>
                              <m:e>
                                <m:r>
                                  <a:rPr lang="en-US" i="1">
                                    <a:latin typeface="Cambria Math"/>
                                  </a:rPr>
                                  <m:t>..</m:t>
                                </m:r>
                              </m:e>
                              <m:e>
                                <m:r>
                                  <a:rPr lang="en-US" i="1">
                                    <a:latin typeface="Cambria Math"/>
                                  </a:rPr>
                                  <m:t>..</m:t>
                                </m:r>
                              </m:e>
                              <m:e>
                                <m:r>
                                  <a:rPr lang="en-US" i="1">
                                    <a:latin typeface="Cambria Math"/>
                                  </a:rPr>
                                  <m:t>..</m:t>
                                </m:r>
                              </m:e>
                            </m:mr>
                            <m:mr>
                              <m:e>
                                <m:sSub>
                                  <m:sSubPr>
                                    <m:ctrlPr>
                                      <a:rPr lang="en-US" i="1">
                                        <a:latin typeface="Cambria Math" panose="02040503050406030204" pitchFamily="18" charset="0"/>
                                      </a:rPr>
                                    </m:ctrlPr>
                                  </m:sSubPr>
                                  <m:e>
                                    <m:r>
                                      <a:rPr lang="en-US" i="1" cap="all">
                                        <a:latin typeface="Cambria Math"/>
                                      </a:rPr>
                                      <m:t>𝑎</m:t>
                                    </m:r>
                                  </m:e>
                                  <m:sub>
                                    <m:r>
                                      <a:rPr lang="en-US" i="1">
                                        <a:latin typeface="Cambria Math"/>
                                      </a:rPr>
                                      <m:t>𝑚</m:t>
                                    </m:r>
                                    <m:r>
                                      <a:rPr lang="en-US" i="1">
                                        <a:latin typeface="Cambria Math"/>
                                      </a:rPr>
                                      <m:t>1</m:t>
                                    </m:r>
                                  </m:sub>
                                </m:sSub>
                              </m:e>
                              <m:e>
                                <m:sSub>
                                  <m:sSubPr>
                                    <m:ctrlPr>
                                      <a:rPr lang="en-US" i="1">
                                        <a:latin typeface="Cambria Math" panose="02040503050406030204" pitchFamily="18" charset="0"/>
                                      </a:rPr>
                                    </m:ctrlPr>
                                  </m:sSubPr>
                                  <m:e>
                                    <m:r>
                                      <a:rPr lang="en-US" i="1" cap="all">
                                        <a:latin typeface="Cambria Math"/>
                                      </a:rPr>
                                      <m:t>𝑎</m:t>
                                    </m:r>
                                  </m:e>
                                  <m:sub>
                                    <m:r>
                                      <a:rPr lang="en-US" i="1">
                                        <a:latin typeface="Cambria Math"/>
                                      </a:rPr>
                                      <m:t>𝑚</m:t>
                                    </m:r>
                                    <m:r>
                                      <a:rPr lang="en-US" i="1">
                                        <a:latin typeface="Cambria Math"/>
                                      </a:rPr>
                                      <m:t>2</m:t>
                                    </m:r>
                                  </m:sub>
                                </m:sSub>
                              </m:e>
                              <m:e>
                                <m:r>
                                  <a:rPr lang="en-US" i="1">
                                    <a:latin typeface="Cambria Math"/>
                                  </a:rPr>
                                  <m:t>..</m:t>
                                </m:r>
                              </m:e>
                              <m:e>
                                <m:r>
                                  <a:rPr lang="en-US" i="1">
                                    <a:latin typeface="Cambria Math"/>
                                  </a:rPr>
                                  <m:t>..</m:t>
                                </m:r>
                              </m:e>
                              <m:e>
                                <m:sSub>
                                  <m:sSubPr>
                                    <m:ctrlPr>
                                      <a:rPr lang="en-US" i="1">
                                        <a:latin typeface="Cambria Math" panose="02040503050406030204" pitchFamily="18" charset="0"/>
                                      </a:rPr>
                                    </m:ctrlPr>
                                  </m:sSubPr>
                                  <m:e>
                                    <m:r>
                                      <a:rPr lang="en-US" i="1" cap="all">
                                        <a:latin typeface="Cambria Math"/>
                                      </a:rPr>
                                      <m:t>𝑎</m:t>
                                    </m:r>
                                  </m:e>
                                  <m:sub>
                                    <m:r>
                                      <a:rPr lang="en-US" i="1">
                                        <a:latin typeface="Cambria Math"/>
                                      </a:rPr>
                                      <m:t>𝑚𝑛</m:t>
                                    </m:r>
                                  </m:sub>
                                </m:sSub>
                              </m:e>
                            </m:mr>
                          </m:m>
                        </m:e>
                      </m:d>
                    </m:oMath>
                  </m:oMathPara>
                </a14:m>
                <a:endParaRPr lang="en-US"/>
              </a:p>
            </p:txBody>
          </p:sp>
        </mc:Choice>
        <mc:Fallback xmlns="">
          <p:sp>
            <p:nvSpPr>
              <p:cNvPr id="6" name="Rectangle 5"/>
              <p:cNvSpPr>
                <a:spLocks noRot="1" noChangeAspect="1" noMove="1" noResize="1" noEditPoints="1" noAdjustHandles="1" noChangeArrowheads="1" noChangeShapeType="1" noTextEdit="1"/>
              </p:cNvSpPr>
              <p:nvPr/>
            </p:nvSpPr>
            <p:spPr>
              <a:xfrm>
                <a:off x="2012034" y="4267201"/>
                <a:ext cx="3465243" cy="136697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1905001" y="1981201"/>
                <a:ext cx="3933833" cy="198733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m>
                        <m:mPr>
                          <m:mcs>
                            <m:mc>
                              <m:mcPr>
                                <m:count m:val="6"/>
                                <m:mcJc m:val="center"/>
                              </m:mcPr>
                            </m:mc>
                          </m:mcs>
                          <m:ctrlPr>
                            <a:rPr lang="en-US" i="1">
                              <a:latin typeface="Cambria Math" panose="02040503050406030204" pitchFamily="18" charset="0"/>
                            </a:rPr>
                          </m:ctrlPr>
                        </m:mPr>
                        <m:mr>
                          <m:e>
                            <m:r>
                              <a:rPr lang="en-US" i="1">
                                <a:latin typeface="Cambria Math"/>
                              </a:rPr>
                              <m:t>       </m:t>
                            </m:r>
                            <m:r>
                              <a:rPr lang="en-US" i="1">
                                <a:latin typeface="Cambria Math"/>
                              </a:rPr>
                              <m:t>𝐾𝑟𝑖𝑡</m:t>
                            </m:r>
                            <m:r>
                              <a:rPr lang="en-US" i="1">
                                <a:latin typeface="Cambria Math"/>
                              </a:rPr>
                              <m:t>.</m:t>
                            </m:r>
                          </m:e>
                          <m:e>
                            <m:sSub>
                              <m:sSubPr>
                                <m:ctrlPr>
                                  <a:rPr lang="en-US" i="1">
                                    <a:latin typeface="Cambria Math" panose="02040503050406030204" pitchFamily="18" charset="0"/>
                                  </a:rPr>
                                </m:ctrlPr>
                              </m:sSubPr>
                              <m:e>
                                <m:r>
                                  <a:rPr lang="en-US" i="1">
                                    <a:latin typeface="Cambria Math"/>
                                  </a:rPr>
                                  <m:t>𝐶</m:t>
                                </m:r>
                              </m:e>
                              <m:sub>
                                <m:r>
                                  <a:rPr lang="en-US" i="1">
                                    <a:latin typeface="Cambria Math"/>
                                  </a:rPr>
                                  <m:t>1</m:t>
                                </m:r>
                              </m:sub>
                            </m:sSub>
                          </m:e>
                          <m:e>
                            <m:sSub>
                              <m:sSubPr>
                                <m:ctrlPr>
                                  <a:rPr lang="en-US" i="1">
                                    <a:latin typeface="Cambria Math" panose="02040503050406030204" pitchFamily="18" charset="0"/>
                                  </a:rPr>
                                </m:ctrlPr>
                              </m:sSubPr>
                              <m:e>
                                <m:r>
                                  <a:rPr lang="en-US" i="1">
                                    <a:latin typeface="Cambria Math"/>
                                  </a:rPr>
                                  <m:t>𝐶</m:t>
                                </m:r>
                              </m:e>
                              <m:sub>
                                <m:r>
                                  <a:rPr lang="en-US" i="1">
                                    <a:latin typeface="Cambria Math"/>
                                  </a:rPr>
                                  <m:t>2</m:t>
                                </m:r>
                              </m:sub>
                            </m:sSub>
                          </m:e>
                          <m:e>
                            <m:sSub>
                              <m:sSubPr>
                                <m:ctrlPr>
                                  <a:rPr lang="en-US" i="1">
                                    <a:latin typeface="Cambria Math" panose="02040503050406030204" pitchFamily="18" charset="0"/>
                                  </a:rPr>
                                </m:ctrlPr>
                              </m:sSubPr>
                              <m:e>
                                <m:r>
                                  <a:rPr lang="en-US" i="1">
                                    <a:latin typeface="Cambria Math"/>
                                  </a:rPr>
                                  <m:t>𝐶</m:t>
                                </m:r>
                              </m:e>
                              <m:sub>
                                <m:r>
                                  <a:rPr lang="en-US" i="1">
                                    <a:latin typeface="Cambria Math"/>
                                  </a:rPr>
                                  <m:t>3</m:t>
                                </m:r>
                              </m:sub>
                            </m:sSub>
                          </m:e>
                          <m:e>
                            <m:r>
                              <a:rPr lang="en-US" i="1">
                                <a:latin typeface="Cambria Math"/>
                              </a:rPr>
                              <m:t>…</m:t>
                            </m:r>
                          </m:e>
                          <m:e>
                            <m:sSub>
                              <m:sSubPr>
                                <m:ctrlPr>
                                  <a:rPr lang="en-US" i="1">
                                    <a:latin typeface="Cambria Math" panose="02040503050406030204" pitchFamily="18" charset="0"/>
                                  </a:rPr>
                                </m:ctrlPr>
                              </m:sSubPr>
                              <m:e>
                                <m:r>
                                  <a:rPr lang="en-US" i="1">
                                    <a:latin typeface="Cambria Math"/>
                                  </a:rPr>
                                  <m:t>𝐶</m:t>
                                </m:r>
                              </m:e>
                              <m:sub>
                                <m:r>
                                  <a:rPr lang="en-US" i="1">
                                    <a:latin typeface="Cambria Math"/>
                                  </a:rPr>
                                  <m:t>𝑛</m:t>
                                </m:r>
                              </m:sub>
                            </m:sSub>
                          </m:e>
                        </m:mr>
                        <m:mr>
                          <m:e>
                            <m:r>
                              <a:rPr lang="en-US" i="1">
                                <a:latin typeface="Cambria Math"/>
                              </a:rPr>
                              <m:t>𝐴𝑙𝑡</m:t>
                            </m:r>
                            <m:r>
                              <a:rPr lang="en-US" i="1">
                                <a:latin typeface="Cambria Math"/>
                              </a:rPr>
                              <m:t>.    </m:t>
                            </m:r>
                          </m:e>
                          <m:e>
                            <m:sSub>
                              <m:sSubPr>
                                <m:ctrlPr>
                                  <a:rPr lang="en-US" i="1">
                                    <a:latin typeface="Cambria Math" panose="02040503050406030204" pitchFamily="18" charset="0"/>
                                  </a:rPr>
                                </m:ctrlPr>
                              </m:sSubPr>
                              <m:e>
                                <m:r>
                                  <a:rPr lang="en-US" i="1">
                                    <a:latin typeface="Cambria Math"/>
                                  </a:rPr>
                                  <m:t>𝑤</m:t>
                                </m:r>
                              </m:e>
                              <m:sub>
                                <m:r>
                                  <a:rPr lang="en-US" i="1">
                                    <a:latin typeface="Cambria Math"/>
                                  </a:rPr>
                                  <m:t>1</m:t>
                                </m:r>
                              </m:sub>
                            </m:sSub>
                          </m:e>
                          <m:e>
                            <m:sSub>
                              <m:sSubPr>
                                <m:ctrlPr>
                                  <a:rPr lang="en-US" i="1">
                                    <a:latin typeface="Cambria Math" panose="02040503050406030204" pitchFamily="18" charset="0"/>
                                  </a:rPr>
                                </m:ctrlPr>
                              </m:sSubPr>
                              <m:e>
                                <m:r>
                                  <a:rPr lang="en-US" i="1">
                                    <a:latin typeface="Cambria Math"/>
                                  </a:rPr>
                                  <m:t>𝑤</m:t>
                                </m:r>
                              </m:e>
                              <m:sub>
                                <m:r>
                                  <a:rPr lang="en-US" i="1">
                                    <a:latin typeface="Cambria Math"/>
                                  </a:rPr>
                                  <m:t>2</m:t>
                                </m:r>
                              </m:sub>
                            </m:sSub>
                          </m:e>
                          <m:e>
                            <m:sSub>
                              <m:sSubPr>
                                <m:ctrlPr>
                                  <a:rPr lang="en-US" i="1">
                                    <a:latin typeface="Cambria Math" panose="02040503050406030204" pitchFamily="18" charset="0"/>
                                  </a:rPr>
                                </m:ctrlPr>
                              </m:sSubPr>
                              <m:e>
                                <m:r>
                                  <a:rPr lang="en-US" i="1">
                                    <a:latin typeface="Cambria Math"/>
                                  </a:rPr>
                                  <m:t>𝑤</m:t>
                                </m:r>
                              </m:e>
                              <m:sub>
                                <m:r>
                                  <a:rPr lang="en-US" i="1">
                                    <a:latin typeface="Cambria Math"/>
                                  </a:rPr>
                                  <m:t>3</m:t>
                                </m:r>
                              </m:sub>
                            </m:sSub>
                          </m:e>
                          <m:e>
                            <m:r>
                              <a:rPr lang="en-US" i="1">
                                <a:latin typeface="Cambria Math"/>
                              </a:rPr>
                              <m:t>..</m:t>
                            </m:r>
                          </m:e>
                          <m:e>
                            <m:sSub>
                              <m:sSubPr>
                                <m:ctrlPr>
                                  <a:rPr lang="en-US" i="1">
                                    <a:latin typeface="Cambria Math" panose="02040503050406030204" pitchFamily="18" charset="0"/>
                                  </a:rPr>
                                </m:ctrlPr>
                              </m:sSubPr>
                              <m:e>
                                <m:r>
                                  <a:rPr lang="en-US" i="1">
                                    <a:latin typeface="Cambria Math"/>
                                  </a:rPr>
                                  <m:t>𝑤</m:t>
                                </m:r>
                              </m:e>
                              <m:sub>
                                <m:r>
                                  <a:rPr lang="en-US" i="1">
                                    <a:latin typeface="Cambria Math"/>
                                  </a:rPr>
                                  <m:t>𝑛</m:t>
                                </m:r>
                              </m:sub>
                            </m:sSub>
                          </m:e>
                        </m:mr>
                        <m:mr>
                          <m:e>
                            <m:sSub>
                              <m:sSubPr>
                                <m:ctrlPr>
                                  <a:rPr lang="en-US" i="1">
                                    <a:latin typeface="Cambria Math" panose="02040503050406030204" pitchFamily="18" charset="0"/>
                                  </a:rPr>
                                </m:ctrlPr>
                              </m:sSubPr>
                              <m:e>
                                <m:r>
                                  <a:rPr lang="en-US" i="1" cap="all">
                                    <a:latin typeface="Cambria Math"/>
                                  </a:rPr>
                                  <m:t>𝐴</m:t>
                                </m:r>
                              </m:e>
                              <m:sub>
                                <m:r>
                                  <a:rPr lang="en-US" i="1">
                                    <a:latin typeface="Cambria Math"/>
                                  </a:rPr>
                                  <m:t>1</m:t>
                                </m:r>
                              </m:sub>
                            </m:sSub>
                          </m:e>
                          <m:e>
                            <m:sSub>
                              <m:sSubPr>
                                <m:ctrlPr>
                                  <a:rPr lang="en-US" i="1">
                                    <a:latin typeface="Cambria Math" panose="02040503050406030204" pitchFamily="18" charset="0"/>
                                  </a:rPr>
                                </m:ctrlPr>
                              </m:sSubPr>
                              <m:e>
                                <m:r>
                                  <a:rPr lang="en-US" i="1" cap="all">
                                    <a:latin typeface="Cambria Math"/>
                                  </a:rPr>
                                  <m:t>𝑎</m:t>
                                </m:r>
                              </m:e>
                              <m:sub>
                                <m:r>
                                  <a:rPr lang="en-US" i="1">
                                    <a:latin typeface="Cambria Math"/>
                                  </a:rPr>
                                  <m:t>11</m:t>
                                </m:r>
                              </m:sub>
                            </m:sSub>
                          </m:e>
                          <m:e>
                            <m:sSub>
                              <m:sSubPr>
                                <m:ctrlPr>
                                  <a:rPr lang="en-US" i="1">
                                    <a:latin typeface="Cambria Math" panose="02040503050406030204" pitchFamily="18" charset="0"/>
                                  </a:rPr>
                                </m:ctrlPr>
                              </m:sSubPr>
                              <m:e>
                                <m:r>
                                  <a:rPr lang="en-US" i="1" cap="all">
                                    <a:latin typeface="Cambria Math"/>
                                  </a:rPr>
                                  <m:t>𝑎</m:t>
                                </m:r>
                              </m:e>
                              <m:sub>
                                <m:r>
                                  <a:rPr lang="en-US" i="1">
                                    <a:latin typeface="Cambria Math"/>
                                  </a:rPr>
                                  <m:t>12</m:t>
                                </m:r>
                              </m:sub>
                            </m:sSub>
                          </m:e>
                          <m:e>
                            <m:sSub>
                              <m:sSubPr>
                                <m:ctrlPr>
                                  <a:rPr lang="en-US" i="1">
                                    <a:latin typeface="Cambria Math" panose="02040503050406030204" pitchFamily="18" charset="0"/>
                                  </a:rPr>
                                </m:ctrlPr>
                              </m:sSubPr>
                              <m:e>
                                <m:r>
                                  <a:rPr lang="en-US" i="1" cap="all">
                                    <a:latin typeface="Cambria Math"/>
                                  </a:rPr>
                                  <m:t>𝑎</m:t>
                                </m:r>
                              </m:e>
                              <m:sub>
                                <m:r>
                                  <a:rPr lang="en-US" i="1">
                                    <a:latin typeface="Cambria Math"/>
                                  </a:rPr>
                                  <m:t>13</m:t>
                                </m:r>
                              </m:sub>
                            </m:sSub>
                          </m:e>
                          <m:e>
                            <m:r>
                              <a:rPr lang="en-US" i="1">
                                <a:latin typeface="Cambria Math"/>
                              </a:rPr>
                              <m:t>…</m:t>
                            </m:r>
                          </m:e>
                          <m:e>
                            <m:sSub>
                              <m:sSubPr>
                                <m:ctrlPr>
                                  <a:rPr lang="en-US" i="1">
                                    <a:latin typeface="Cambria Math" panose="02040503050406030204" pitchFamily="18" charset="0"/>
                                  </a:rPr>
                                </m:ctrlPr>
                              </m:sSubPr>
                              <m:e>
                                <m:r>
                                  <a:rPr lang="en-US" i="1" cap="all">
                                    <a:latin typeface="Cambria Math"/>
                                  </a:rPr>
                                  <m:t>𝑎</m:t>
                                </m:r>
                              </m:e>
                              <m:sub>
                                <m:r>
                                  <a:rPr lang="en-US" i="1">
                                    <a:latin typeface="Cambria Math"/>
                                  </a:rPr>
                                  <m:t>1</m:t>
                                </m:r>
                                <m:r>
                                  <a:rPr lang="en-US" i="1">
                                    <a:latin typeface="Cambria Math"/>
                                  </a:rPr>
                                  <m:t>𝑛</m:t>
                                </m:r>
                              </m:sub>
                            </m:sSub>
                          </m:e>
                        </m:mr>
                        <m:mr>
                          <m:e>
                            <m:sSub>
                              <m:sSubPr>
                                <m:ctrlPr>
                                  <a:rPr lang="en-US" i="1">
                                    <a:latin typeface="Cambria Math" panose="02040503050406030204" pitchFamily="18" charset="0"/>
                                  </a:rPr>
                                </m:ctrlPr>
                              </m:sSubPr>
                              <m:e>
                                <m:r>
                                  <a:rPr lang="en-US" i="1" cap="all">
                                    <a:latin typeface="Cambria Math"/>
                                  </a:rPr>
                                  <m:t>𝐴</m:t>
                                </m:r>
                              </m:e>
                              <m:sub>
                                <m:r>
                                  <a:rPr lang="en-US" i="1">
                                    <a:latin typeface="Cambria Math"/>
                                  </a:rPr>
                                  <m:t>2</m:t>
                                </m:r>
                              </m:sub>
                            </m:sSub>
                          </m:e>
                          <m:e>
                            <m:sSub>
                              <m:sSubPr>
                                <m:ctrlPr>
                                  <a:rPr lang="en-US" i="1">
                                    <a:latin typeface="Cambria Math" panose="02040503050406030204" pitchFamily="18" charset="0"/>
                                  </a:rPr>
                                </m:ctrlPr>
                              </m:sSubPr>
                              <m:e>
                                <m:r>
                                  <a:rPr lang="en-US" i="1" cap="all">
                                    <a:latin typeface="Cambria Math"/>
                                  </a:rPr>
                                  <m:t>𝑎</m:t>
                                </m:r>
                              </m:e>
                              <m:sub>
                                <m:r>
                                  <a:rPr lang="en-US" i="1">
                                    <a:latin typeface="Cambria Math"/>
                                  </a:rPr>
                                  <m:t>21</m:t>
                                </m:r>
                              </m:sub>
                            </m:sSub>
                          </m:e>
                          <m:e>
                            <m:r>
                              <a:rPr lang="en-US" i="1">
                                <a:latin typeface="Cambria Math"/>
                              </a:rPr>
                              <m:t>..</m:t>
                            </m:r>
                          </m:e>
                          <m:e>
                            <m:r>
                              <a:rPr lang="en-US" i="1">
                                <a:latin typeface="Cambria Math"/>
                              </a:rPr>
                              <m:t>..</m:t>
                            </m:r>
                          </m:e>
                          <m:e>
                            <m:r>
                              <a:rPr lang="en-US" i="1">
                                <a:latin typeface="Cambria Math"/>
                              </a:rPr>
                              <m:t>..</m:t>
                            </m:r>
                          </m:e>
                          <m:e>
                            <m:r>
                              <a:rPr lang="en-US" i="1">
                                <a:latin typeface="Cambria Math"/>
                              </a:rPr>
                              <m:t>..</m:t>
                            </m:r>
                          </m:e>
                        </m:mr>
                        <m:mr>
                          <m:e>
                            <m:sSub>
                              <m:sSubPr>
                                <m:ctrlPr>
                                  <a:rPr lang="en-US" i="1">
                                    <a:latin typeface="Cambria Math" panose="02040503050406030204" pitchFamily="18" charset="0"/>
                                  </a:rPr>
                                </m:ctrlPr>
                              </m:sSubPr>
                              <m:e>
                                <m:r>
                                  <a:rPr lang="en-US" i="1" cap="all">
                                    <a:latin typeface="Cambria Math"/>
                                  </a:rPr>
                                  <m:t>𝐴</m:t>
                                </m:r>
                              </m:e>
                              <m:sub>
                                <m:r>
                                  <a:rPr lang="en-US" i="1">
                                    <a:latin typeface="Cambria Math"/>
                                  </a:rPr>
                                  <m:t>3</m:t>
                                </m:r>
                              </m:sub>
                            </m:sSub>
                          </m:e>
                          <m:e>
                            <m:sSub>
                              <m:sSubPr>
                                <m:ctrlPr>
                                  <a:rPr lang="en-US" i="1">
                                    <a:latin typeface="Cambria Math" panose="02040503050406030204" pitchFamily="18" charset="0"/>
                                  </a:rPr>
                                </m:ctrlPr>
                              </m:sSubPr>
                              <m:e>
                                <m:r>
                                  <a:rPr lang="en-US" i="1" cap="all">
                                    <a:latin typeface="Cambria Math"/>
                                  </a:rPr>
                                  <m:t>𝑎</m:t>
                                </m:r>
                              </m:e>
                              <m:sub>
                                <m:r>
                                  <a:rPr lang="en-US" i="1">
                                    <a:latin typeface="Cambria Math"/>
                                  </a:rPr>
                                  <m:t>31</m:t>
                                </m:r>
                              </m:sub>
                            </m:sSub>
                          </m:e>
                          <m:e>
                            <m:r>
                              <a:rPr lang="en-US" i="1">
                                <a:latin typeface="Cambria Math"/>
                              </a:rPr>
                              <m:t>..</m:t>
                            </m:r>
                          </m:e>
                          <m:e>
                            <m:r>
                              <a:rPr lang="en-US" i="1">
                                <a:latin typeface="Cambria Math"/>
                              </a:rPr>
                              <m:t>..</m:t>
                            </m:r>
                          </m:e>
                          <m:e>
                            <m:r>
                              <a:rPr lang="en-US" i="1">
                                <a:latin typeface="Cambria Math"/>
                              </a:rPr>
                              <m:t>..</m:t>
                            </m:r>
                          </m:e>
                          <m:e>
                            <m:r>
                              <a:rPr lang="en-US" i="1">
                                <a:latin typeface="Cambria Math"/>
                              </a:rPr>
                              <m:t>..</m:t>
                            </m:r>
                          </m:e>
                        </m:mr>
                        <m:mr>
                          <m:e>
                            <m:r>
                              <a:rPr lang="en-US" i="1">
                                <a:latin typeface="Cambria Math"/>
                              </a:rPr>
                              <m:t>…</m:t>
                            </m:r>
                          </m:e>
                          <m:e>
                            <m:r>
                              <a:rPr lang="en-US" i="1">
                                <a:latin typeface="Cambria Math"/>
                              </a:rPr>
                              <m:t>..</m:t>
                            </m:r>
                          </m:e>
                          <m:e>
                            <m:r>
                              <a:rPr lang="en-US" i="1">
                                <a:latin typeface="Cambria Math"/>
                              </a:rPr>
                              <m:t>..</m:t>
                            </m:r>
                          </m:e>
                          <m:e>
                            <m:r>
                              <a:rPr lang="en-US" i="1">
                                <a:latin typeface="Cambria Math"/>
                              </a:rPr>
                              <m:t>..</m:t>
                            </m:r>
                          </m:e>
                          <m:e>
                            <m:r>
                              <a:rPr lang="en-US" i="1">
                                <a:latin typeface="Cambria Math"/>
                              </a:rPr>
                              <m:t>..</m:t>
                            </m:r>
                          </m:e>
                          <m:e>
                            <m:r>
                              <a:rPr lang="en-US" i="1">
                                <a:latin typeface="Cambria Math"/>
                              </a:rPr>
                              <m:t>..</m:t>
                            </m:r>
                          </m:e>
                        </m:mr>
                        <m:mr>
                          <m:e>
                            <m:sSub>
                              <m:sSubPr>
                                <m:ctrlPr>
                                  <a:rPr lang="en-US" i="1">
                                    <a:latin typeface="Cambria Math" panose="02040503050406030204" pitchFamily="18" charset="0"/>
                                  </a:rPr>
                                </m:ctrlPr>
                              </m:sSubPr>
                              <m:e>
                                <m:r>
                                  <a:rPr lang="en-US" i="1" cap="all">
                                    <a:latin typeface="Cambria Math"/>
                                  </a:rPr>
                                  <m:t>𝐴</m:t>
                                </m:r>
                              </m:e>
                              <m:sub>
                                <m:r>
                                  <a:rPr lang="en-US" i="1">
                                    <a:latin typeface="Cambria Math"/>
                                  </a:rPr>
                                  <m:t>𝑚</m:t>
                                </m:r>
                              </m:sub>
                            </m:sSub>
                          </m:e>
                          <m:e>
                            <m:sSub>
                              <m:sSubPr>
                                <m:ctrlPr>
                                  <a:rPr lang="en-US" i="1">
                                    <a:latin typeface="Cambria Math" panose="02040503050406030204" pitchFamily="18" charset="0"/>
                                  </a:rPr>
                                </m:ctrlPr>
                              </m:sSubPr>
                              <m:e>
                                <m:r>
                                  <a:rPr lang="en-US" i="1" cap="all">
                                    <a:latin typeface="Cambria Math"/>
                                  </a:rPr>
                                  <m:t>𝑎</m:t>
                                </m:r>
                              </m:e>
                              <m:sub>
                                <m:r>
                                  <a:rPr lang="en-US" i="1">
                                    <a:latin typeface="Cambria Math"/>
                                  </a:rPr>
                                  <m:t>𝑚</m:t>
                                </m:r>
                                <m:r>
                                  <a:rPr lang="en-US" i="1">
                                    <a:latin typeface="Cambria Math"/>
                                  </a:rPr>
                                  <m:t>1</m:t>
                                </m:r>
                              </m:sub>
                            </m:sSub>
                          </m:e>
                          <m:e>
                            <m:sSub>
                              <m:sSubPr>
                                <m:ctrlPr>
                                  <a:rPr lang="en-US" i="1">
                                    <a:latin typeface="Cambria Math" panose="02040503050406030204" pitchFamily="18" charset="0"/>
                                  </a:rPr>
                                </m:ctrlPr>
                              </m:sSubPr>
                              <m:e>
                                <m:r>
                                  <a:rPr lang="en-US" i="1" cap="all">
                                    <a:latin typeface="Cambria Math"/>
                                  </a:rPr>
                                  <m:t>𝑎</m:t>
                                </m:r>
                              </m:e>
                              <m:sub>
                                <m:r>
                                  <a:rPr lang="en-US" i="1">
                                    <a:latin typeface="Cambria Math"/>
                                  </a:rPr>
                                  <m:t>𝑚</m:t>
                                </m:r>
                                <m:r>
                                  <a:rPr lang="en-US" i="1">
                                    <a:latin typeface="Cambria Math"/>
                                  </a:rPr>
                                  <m:t>2</m:t>
                                </m:r>
                              </m:sub>
                            </m:sSub>
                          </m:e>
                          <m:e>
                            <m:r>
                              <a:rPr lang="en-US" i="1">
                                <a:latin typeface="Cambria Math"/>
                              </a:rPr>
                              <m:t>..</m:t>
                            </m:r>
                          </m:e>
                          <m:e>
                            <m:r>
                              <a:rPr lang="en-US" i="1">
                                <a:latin typeface="Cambria Math"/>
                              </a:rPr>
                              <m:t>..</m:t>
                            </m:r>
                          </m:e>
                          <m:e>
                            <m:sSub>
                              <m:sSubPr>
                                <m:ctrlPr>
                                  <a:rPr lang="en-US" i="1">
                                    <a:latin typeface="Cambria Math" panose="02040503050406030204" pitchFamily="18" charset="0"/>
                                  </a:rPr>
                                </m:ctrlPr>
                              </m:sSubPr>
                              <m:e>
                                <m:r>
                                  <a:rPr lang="en-US" i="1" cap="all">
                                    <a:latin typeface="Cambria Math"/>
                                  </a:rPr>
                                  <m:t>𝑎</m:t>
                                </m:r>
                              </m:e>
                              <m:sub>
                                <m:r>
                                  <a:rPr lang="en-US" i="1">
                                    <a:latin typeface="Cambria Math"/>
                                  </a:rPr>
                                  <m:t>𝑚𝑛</m:t>
                                </m:r>
                              </m:sub>
                            </m:sSub>
                          </m:e>
                        </m:mr>
                      </m:m>
                    </m:oMath>
                  </m:oMathPara>
                </a14:m>
                <a:endParaRPr lang="en-US"/>
              </a:p>
            </p:txBody>
          </p:sp>
        </mc:Choice>
        <mc:Fallback xmlns="">
          <p:sp>
            <p:nvSpPr>
              <p:cNvPr id="7" name="Rectangle 6"/>
              <p:cNvSpPr>
                <a:spLocks noRot="1" noChangeAspect="1" noMove="1" noResize="1" noEditPoints="1" noAdjustHandles="1" noChangeArrowheads="1" noChangeShapeType="1" noTextEdit="1"/>
              </p:cNvSpPr>
              <p:nvPr/>
            </p:nvSpPr>
            <p:spPr>
              <a:xfrm>
                <a:off x="1905001" y="1981201"/>
                <a:ext cx="3933833" cy="1987339"/>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1775906" y="5817454"/>
                <a:ext cx="4136132" cy="391646"/>
              </a:xfrm>
              <a:prstGeom prst="rect">
                <a:avLst/>
              </a:prstGeom>
            </p:spPr>
            <p:txBody>
              <a:bodyPr wrap="none">
                <a:spAutoFit/>
              </a:bodyPr>
              <a:lstStyle/>
              <a:p>
                <a:r>
                  <a:rPr lang="en-US"/>
                  <a:t>gde je </a:t>
                </a:r>
                <a14:m>
                  <m:oMath xmlns:m="http://schemas.openxmlformats.org/officeDocument/2006/math">
                    <m:sSub>
                      <m:sSubPr>
                        <m:ctrlPr>
                          <a:rPr lang="en-US" i="1">
                            <a:latin typeface="Cambria Math" panose="02040503050406030204" pitchFamily="18" charset="0"/>
                          </a:rPr>
                        </m:ctrlPr>
                      </m:sSubPr>
                      <m:e>
                        <m:r>
                          <a:rPr lang="en-US" i="1" cap="all">
                            <a:latin typeface="Cambria Math"/>
                          </a:rPr>
                          <m:t>𝑎</m:t>
                        </m:r>
                      </m:e>
                      <m:sub>
                        <m:r>
                          <a:rPr lang="en-US" i="1">
                            <a:latin typeface="Cambria Math"/>
                          </a:rPr>
                          <m:t>𝑖𝑗</m:t>
                        </m:r>
                      </m:sub>
                    </m:sSub>
                  </m:oMath>
                </a14:m>
                <a:r>
                  <a:rPr lang="en-US"/>
                  <a:t>=1/</a:t>
                </a:r>
                <a14:m>
                  <m:oMath xmlns:m="http://schemas.openxmlformats.org/officeDocument/2006/math">
                    <m:sSub>
                      <m:sSubPr>
                        <m:ctrlPr>
                          <a:rPr lang="en-US" i="1">
                            <a:latin typeface="Cambria Math" panose="02040503050406030204" pitchFamily="18" charset="0"/>
                          </a:rPr>
                        </m:ctrlPr>
                      </m:sSubPr>
                      <m:e>
                        <m:r>
                          <a:rPr lang="en-US" i="1" cap="all">
                            <a:latin typeface="Cambria Math"/>
                          </a:rPr>
                          <m:t>𝑎</m:t>
                        </m:r>
                      </m:e>
                      <m:sub>
                        <m:r>
                          <a:rPr lang="en-US" i="1">
                            <a:latin typeface="Cambria Math"/>
                          </a:rPr>
                          <m:t>𝑗𝑖</m:t>
                        </m:r>
                      </m:sub>
                    </m:sSub>
                  </m:oMath>
                </a14:m>
                <a:r>
                  <a:rPr lang="en-US"/>
                  <a:t> (reprocitet) i </a:t>
                </a:r>
                <a14:m>
                  <m:oMath xmlns:m="http://schemas.openxmlformats.org/officeDocument/2006/math">
                    <m:sSub>
                      <m:sSubPr>
                        <m:ctrlPr>
                          <a:rPr lang="en-US" i="1">
                            <a:latin typeface="Cambria Math" panose="02040503050406030204" pitchFamily="18" charset="0"/>
                          </a:rPr>
                        </m:ctrlPr>
                      </m:sSubPr>
                      <m:e>
                        <m:r>
                          <a:rPr lang="en-US" i="1" cap="all">
                            <a:latin typeface="Cambria Math"/>
                          </a:rPr>
                          <m:t>𝑎</m:t>
                        </m:r>
                      </m:e>
                      <m:sub>
                        <m:r>
                          <a:rPr lang="en-US" i="1">
                            <a:latin typeface="Cambria Math"/>
                          </a:rPr>
                          <m:t>𝑖𝑗</m:t>
                        </m:r>
                      </m:sub>
                    </m:sSub>
                  </m:oMath>
                </a14:m>
                <a:r>
                  <a:rPr lang="en-US"/>
                  <a:t>=</a:t>
                </a:r>
                <a14:m>
                  <m:oMath xmlns:m="http://schemas.openxmlformats.org/officeDocument/2006/math">
                    <m:sSub>
                      <m:sSubPr>
                        <m:ctrlPr>
                          <a:rPr lang="en-US" i="1">
                            <a:latin typeface="Cambria Math" panose="02040503050406030204" pitchFamily="18" charset="0"/>
                          </a:rPr>
                        </m:ctrlPr>
                      </m:sSubPr>
                      <m:e>
                        <m:r>
                          <a:rPr lang="en-US" i="1" cap="all">
                            <a:latin typeface="Cambria Math"/>
                          </a:rPr>
                          <m:t>𝑎</m:t>
                        </m:r>
                      </m:e>
                      <m:sub>
                        <m:r>
                          <a:rPr lang="en-US" i="1">
                            <a:latin typeface="Cambria Math"/>
                          </a:rPr>
                          <m:t>𝑖𝑘</m:t>
                        </m:r>
                      </m:sub>
                    </m:sSub>
                  </m:oMath>
                </a14:m>
                <a:r>
                  <a:rPr lang="en-US"/>
                  <a:t>/</a:t>
                </a:r>
                <a14:m>
                  <m:oMath xmlns:m="http://schemas.openxmlformats.org/officeDocument/2006/math">
                    <m:r>
                      <a:rPr lang="en-US" i="1">
                        <a:latin typeface="Cambria Math"/>
                      </a:rPr>
                      <m:t>𝑘</m:t>
                    </m:r>
                    <m:sSub>
                      <m:sSubPr>
                        <m:ctrlPr>
                          <a:rPr lang="en-US" i="1">
                            <a:latin typeface="Cambria Math" panose="02040503050406030204" pitchFamily="18" charset="0"/>
                          </a:rPr>
                        </m:ctrlPr>
                      </m:sSubPr>
                      <m:e>
                        <m:r>
                          <a:rPr lang="en-US" i="1" cap="all">
                            <a:latin typeface="Cambria Math"/>
                          </a:rPr>
                          <m:t>𝑎</m:t>
                        </m:r>
                      </m:e>
                      <m:sub>
                        <m:r>
                          <a:rPr lang="en-US" i="1">
                            <a:latin typeface="Cambria Math"/>
                          </a:rPr>
                          <m:t>𝑗𝑖</m:t>
                        </m:r>
                      </m:sub>
                    </m:sSub>
                  </m:oMath>
                </a14:m>
                <a:endParaRPr lang="en-US"/>
              </a:p>
            </p:txBody>
          </p:sp>
        </mc:Choice>
        <mc:Fallback xmlns="">
          <p:sp>
            <p:nvSpPr>
              <p:cNvPr id="8" name="Rectangle 7"/>
              <p:cNvSpPr>
                <a:spLocks noRot="1" noChangeAspect="1" noMove="1" noResize="1" noEditPoints="1" noAdjustHandles="1" noChangeArrowheads="1" noChangeShapeType="1" noTextEdit="1"/>
              </p:cNvSpPr>
              <p:nvPr/>
            </p:nvSpPr>
            <p:spPr>
              <a:xfrm>
                <a:off x="1775906" y="5817454"/>
                <a:ext cx="4136132" cy="391646"/>
              </a:xfrm>
              <a:prstGeom prst="rect">
                <a:avLst/>
              </a:prstGeom>
              <a:blipFill>
                <a:blip r:embed="rId6"/>
                <a:stretch>
                  <a:fillRect l="-1178" t="-6154" b="-18462"/>
                </a:stretch>
              </a:blipFill>
            </p:spPr>
            <p:txBody>
              <a:bodyPr/>
              <a:lstStyle/>
              <a:p>
                <a:r>
                  <a:rPr lang="en-US">
                    <a:noFill/>
                  </a:rPr>
                  <a:t> </a:t>
                </a:r>
              </a:p>
            </p:txBody>
          </p:sp>
        </mc:Fallback>
      </mc:AlternateContent>
      <p:cxnSp>
        <p:nvCxnSpPr>
          <p:cNvPr id="10" name="Straight Connector 9"/>
          <p:cNvCxnSpPr/>
          <p:nvPr/>
        </p:nvCxnSpPr>
        <p:spPr>
          <a:xfrm>
            <a:off x="6172200" y="2403977"/>
            <a:ext cx="0" cy="3927012"/>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Rectangle 14"/>
              <p:cNvSpPr/>
              <p:nvPr/>
            </p:nvSpPr>
            <p:spPr>
              <a:xfrm>
                <a:off x="6096000" y="4186367"/>
                <a:ext cx="4547875" cy="238558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i="1">
                          <a:latin typeface="Cambria Math"/>
                        </a:rPr>
                        <m:t>𝑊</m:t>
                      </m:r>
                      <m:r>
                        <a:rPr lang="en-US" i="1">
                          <a:latin typeface="Cambria Math"/>
                        </a:rPr>
                        <m:t>∗</m:t>
                      </m:r>
                      <m:r>
                        <a:rPr lang="en-US" i="1">
                          <a:latin typeface="Cambria Math"/>
                        </a:rPr>
                        <m:t>𝑤</m:t>
                      </m:r>
                      <m:r>
                        <a:rPr lang="en-US" i="1">
                          <a:latin typeface="Cambria Math"/>
                        </a:rPr>
                        <m:t>=</m:t>
                      </m:r>
                      <m:d>
                        <m:dPr>
                          <m:begChr m:val="["/>
                          <m:endChr m:val="]"/>
                          <m:ctrlPr>
                            <a:rPr lang="en-US" i="1">
                              <a:latin typeface="Cambria Math" panose="02040503050406030204" pitchFamily="18" charset="0"/>
                            </a:rPr>
                          </m:ctrlPr>
                        </m:dPr>
                        <m:e>
                          <m:m>
                            <m:mPr>
                              <m:mcs>
                                <m:mc>
                                  <m:mcPr>
                                    <m:count m:val="4"/>
                                    <m:mcJc m:val="center"/>
                                  </m:mcPr>
                                </m:mc>
                              </m:mcs>
                              <m:ctrlPr>
                                <a:rPr lang="en-US" i="1">
                                  <a:latin typeface="Cambria Math" panose="02040503050406030204" pitchFamily="18" charset="0"/>
                                </a:rPr>
                              </m:ctrlPr>
                            </m:mPr>
                            <m:mr>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cap="all">
                                            <a:latin typeface="Cambria Math"/>
                                          </a:rPr>
                                          <m:t>𝑤</m:t>
                                        </m:r>
                                      </m:e>
                                      <m:sub>
                                        <m:r>
                                          <a:rPr lang="en-US" i="1">
                                            <a:latin typeface="Cambria Math"/>
                                          </a:rPr>
                                          <m:t>1</m:t>
                                        </m:r>
                                      </m:sub>
                                    </m:sSub>
                                  </m:num>
                                  <m:den>
                                    <m:sSub>
                                      <m:sSubPr>
                                        <m:ctrlPr>
                                          <a:rPr lang="en-US" i="1">
                                            <a:latin typeface="Cambria Math" panose="02040503050406030204" pitchFamily="18" charset="0"/>
                                          </a:rPr>
                                        </m:ctrlPr>
                                      </m:sSubPr>
                                      <m:e>
                                        <m:r>
                                          <a:rPr lang="en-US" i="1" cap="all">
                                            <a:latin typeface="Cambria Math"/>
                                          </a:rPr>
                                          <m:t>𝑤</m:t>
                                        </m:r>
                                      </m:e>
                                      <m:sub>
                                        <m:r>
                                          <a:rPr lang="en-US" i="1">
                                            <a:latin typeface="Cambria Math"/>
                                          </a:rPr>
                                          <m:t>1</m:t>
                                        </m:r>
                                      </m:sub>
                                    </m:sSub>
                                  </m:den>
                                </m:f>
                              </m:e>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cap="all">
                                            <a:latin typeface="Cambria Math"/>
                                          </a:rPr>
                                          <m:t>𝑤</m:t>
                                        </m:r>
                                      </m:e>
                                      <m:sub>
                                        <m:r>
                                          <a:rPr lang="en-US" i="1">
                                            <a:latin typeface="Cambria Math"/>
                                          </a:rPr>
                                          <m:t>1</m:t>
                                        </m:r>
                                      </m:sub>
                                    </m:sSub>
                                  </m:num>
                                  <m:den>
                                    <m:sSub>
                                      <m:sSubPr>
                                        <m:ctrlPr>
                                          <a:rPr lang="en-US" i="1">
                                            <a:latin typeface="Cambria Math" panose="02040503050406030204" pitchFamily="18" charset="0"/>
                                          </a:rPr>
                                        </m:ctrlPr>
                                      </m:sSubPr>
                                      <m:e>
                                        <m:r>
                                          <a:rPr lang="en-US" i="1" cap="all">
                                            <a:latin typeface="Cambria Math"/>
                                          </a:rPr>
                                          <m:t>𝑤</m:t>
                                        </m:r>
                                      </m:e>
                                      <m:sub>
                                        <m:r>
                                          <a:rPr lang="en-US" i="1">
                                            <a:latin typeface="Cambria Math"/>
                                          </a:rPr>
                                          <m:t>2</m:t>
                                        </m:r>
                                      </m:sub>
                                    </m:sSub>
                                  </m:den>
                                </m:f>
                              </m:e>
                              <m:e>
                                <m:r>
                                  <a:rPr lang="en-US" i="1">
                                    <a:latin typeface="Cambria Math"/>
                                  </a:rPr>
                                  <m:t>…</m:t>
                                </m:r>
                              </m:e>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cap="all">
                                            <a:latin typeface="Cambria Math"/>
                                          </a:rPr>
                                          <m:t>𝑤</m:t>
                                        </m:r>
                                      </m:e>
                                      <m:sub>
                                        <m:r>
                                          <a:rPr lang="en-US" i="1">
                                            <a:latin typeface="Cambria Math"/>
                                          </a:rPr>
                                          <m:t>1</m:t>
                                        </m:r>
                                      </m:sub>
                                    </m:sSub>
                                  </m:num>
                                  <m:den>
                                    <m:sSub>
                                      <m:sSubPr>
                                        <m:ctrlPr>
                                          <a:rPr lang="en-US" i="1">
                                            <a:latin typeface="Cambria Math" panose="02040503050406030204" pitchFamily="18" charset="0"/>
                                          </a:rPr>
                                        </m:ctrlPr>
                                      </m:sSubPr>
                                      <m:e>
                                        <m:r>
                                          <a:rPr lang="en-US" i="1" cap="all">
                                            <a:latin typeface="Cambria Math"/>
                                          </a:rPr>
                                          <m:t>𝑤</m:t>
                                        </m:r>
                                      </m:e>
                                      <m:sub>
                                        <m:r>
                                          <a:rPr lang="en-US" i="1">
                                            <a:latin typeface="Cambria Math"/>
                                          </a:rPr>
                                          <m:t>𝑛</m:t>
                                        </m:r>
                                      </m:sub>
                                    </m:sSub>
                                  </m:den>
                                </m:f>
                              </m:e>
                            </m:mr>
                            <m:mr>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cap="all">
                                            <a:latin typeface="Cambria Math"/>
                                          </a:rPr>
                                          <m:t>𝑤</m:t>
                                        </m:r>
                                      </m:e>
                                      <m:sub>
                                        <m:r>
                                          <a:rPr lang="en-US" i="1">
                                            <a:latin typeface="Cambria Math"/>
                                          </a:rPr>
                                          <m:t>2</m:t>
                                        </m:r>
                                      </m:sub>
                                    </m:sSub>
                                  </m:num>
                                  <m:den>
                                    <m:sSub>
                                      <m:sSubPr>
                                        <m:ctrlPr>
                                          <a:rPr lang="en-US" i="1">
                                            <a:latin typeface="Cambria Math" panose="02040503050406030204" pitchFamily="18" charset="0"/>
                                          </a:rPr>
                                        </m:ctrlPr>
                                      </m:sSubPr>
                                      <m:e>
                                        <m:r>
                                          <a:rPr lang="en-US" i="1" cap="all">
                                            <a:latin typeface="Cambria Math"/>
                                          </a:rPr>
                                          <m:t>𝑤</m:t>
                                        </m:r>
                                      </m:e>
                                      <m:sub>
                                        <m:r>
                                          <a:rPr lang="en-US" i="1">
                                            <a:latin typeface="Cambria Math"/>
                                          </a:rPr>
                                          <m:t>1</m:t>
                                        </m:r>
                                      </m:sub>
                                    </m:sSub>
                                  </m:den>
                                </m:f>
                              </m:e>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cap="all">
                                            <a:latin typeface="Cambria Math"/>
                                          </a:rPr>
                                          <m:t>𝑤</m:t>
                                        </m:r>
                                      </m:e>
                                      <m:sub>
                                        <m:r>
                                          <a:rPr lang="en-US" i="1">
                                            <a:latin typeface="Cambria Math"/>
                                          </a:rPr>
                                          <m:t>2</m:t>
                                        </m:r>
                                      </m:sub>
                                    </m:sSub>
                                  </m:num>
                                  <m:den>
                                    <m:sSub>
                                      <m:sSubPr>
                                        <m:ctrlPr>
                                          <a:rPr lang="en-US" i="1">
                                            <a:latin typeface="Cambria Math" panose="02040503050406030204" pitchFamily="18" charset="0"/>
                                          </a:rPr>
                                        </m:ctrlPr>
                                      </m:sSubPr>
                                      <m:e>
                                        <m:r>
                                          <a:rPr lang="en-US" i="1" cap="all">
                                            <a:latin typeface="Cambria Math"/>
                                          </a:rPr>
                                          <m:t>𝑤</m:t>
                                        </m:r>
                                      </m:e>
                                      <m:sub>
                                        <m:r>
                                          <a:rPr lang="en-US" i="1">
                                            <a:latin typeface="Cambria Math"/>
                                          </a:rPr>
                                          <m:t>2</m:t>
                                        </m:r>
                                      </m:sub>
                                    </m:sSub>
                                  </m:den>
                                </m:f>
                              </m:e>
                              <m:e>
                                <m:r>
                                  <a:rPr lang="en-US" i="1">
                                    <a:latin typeface="Cambria Math"/>
                                  </a:rPr>
                                  <m:t>..</m:t>
                                </m:r>
                              </m:e>
                              <m:e>
                                <m:r>
                                  <a:rPr lang="en-US" i="1">
                                    <a:latin typeface="Cambria Math"/>
                                  </a:rPr>
                                  <m:t>..</m:t>
                                </m:r>
                              </m:e>
                            </m:mr>
                            <m:mr>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cap="all">
                                            <a:latin typeface="Cambria Math"/>
                                          </a:rPr>
                                          <m:t>𝑤</m:t>
                                        </m:r>
                                      </m:e>
                                      <m:sub>
                                        <m:r>
                                          <a:rPr lang="en-US" i="1">
                                            <a:latin typeface="Cambria Math"/>
                                          </a:rPr>
                                          <m:t>3</m:t>
                                        </m:r>
                                      </m:sub>
                                    </m:sSub>
                                  </m:num>
                                  <m:den>
                                    <m:sSub>
                                      <m:sSubPr>
                                        <m:ctrlPr>
                                          <a:rPr lang="en-US" i="1">
                                            <a:latin typeface="Cambria Math" panose="02040503050406030204" pitchFamily="18" charset="0"/>
                                          </a:rPr>
                                        </m:ctrlPr>
                                      </m:sSubPr>
                                      <m:e>
                                        <m:r>
                                          <a:rPr lang="en-US" i="1" cap="all">
                                            <a:latin typeface="Cambria Math"/>
                                          </a:rPr>
                                          <m:t>𝑤</m:t>
                                        </m:r>
                                      </m:e>
                                      <m:sub>
                                        <m:r>
                                          <a:rPr lang="en-US" i="1">
                                            <a:latin typeface="Cambria Math"/>
                                          </a:rPr>
                                          <m:t>1</m:t>
                                        </m:r>
                                      </m:sub>
                                    </m:sSub>
                                  </m:den>
                                </m:f>
                              </m:e>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cap="all">
                                            <a:latin typeface="Cambria Math"/>
                                          </a:rPr>
                                          <m:t>𝑤</m:t>
                                        </m:r>
                                      </m:e>
                                      <m:sub>
                                        <m:r>
                                          <a:rPr lang="en-US" i="1">
                                            <a:latin typeface="Cambria Math"/>
                                          </a:rPr>
                                          <m:t>3</m:t>
                                        </m:r>
                                      </m:sub>
                                    </m:sSub>
                                  </m:num>
                                  <m:den>
                                    <m:sSub>
                                      <m:sSubPr>
                                        <m:ctrlPr>
                                          <a:rPr lang="en-US" i="1">
                                            <a:latin typeface="Cambria Math" panose="02040503050406030204" pitchFamily="18" charset="0"/>
                                          </a:rPr>
                                        </m:ctrlPr>
                                      </m:sSubPr>
                                      <m:e>
                                        <m:r>
                                          <a:rPr lang="en-US" i="1" cap="all">
                                            <a:latin typeface="Cambria Math"/>
                                          </a:rPr>
                                          <m:t>𝑤</m:t>
                                        </m:r>
                                      </m:e>
                                      <m:sub>
                                        <m:r>
                                          <a:rPr lang="en-US" i="1">
                                            <a:latin typeface="Cambria Math"/>
                                          </a:rPr>
                                          <m:t>2</m:t>
                                        </m:r>
                                      </m:sub>
                                    </m:sSub>
                                  </m:den>
                                </m:f>
                              </m:e>
                              <m:e>
                                <m:r>
                                  <a:rPr lang="en-US" i="1">
                                    <a:latin typeface="Cambria Math"/>
                                  </a:rPr>
                                  <m:t>..</m:t>
                                </m:r>
                              </m:e>
                              <m:e>
                                <m:r>
                                  <a:rPr lang="en-US" i="1">
                                    <a:latin typeface="Cambria Math"/>
                                  </a:rPr>
                                  <m:t>..</m:t>
                                </m:r>
                              </m:e>
                            </m:mr>
                            <m:mr>
                              <m:e>
                                <m:r>
                                  <a:rPr lang="en-US" i="1">
                                    <a:latin typeface="Cambria Math"/>
                                  </a:rPr>
                                  <m:t>…</m:t>
                                </m:r>
                              </m:e>
                              <m:e>
                                <m:r>
                                  <a:rPr lang="en-US" i="1">
                                    <a:latin typeface="Cambria Math"/>
                                  </a:rPr>
                                  <m:t>..</m:t>
                                </m:r>
                              </m:e>
                              <m:e>
                                <m:r>
                                  <a:rPr lang="en-US" i="1">
                                    <a:latin typeface="Cambria Math"/>
                                  </a:rPr>
                                  <m:t>..</m:t>
                                </m:r>
                              </m:e>
                              <m:e>
                                <m:r>
                                  <a:rPr lang="en-US" i="1">
                                    <a:latin typeface="Cambria Math"/>
                                  </a:rPr>
                                  <m:t>..</m:t>
                                </m:r>
                              </m:e>
                            </m:mr>
                            <m:mr>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cap="all">
                                            <a:latin typeface="Cambria Math"/>
                                          </a:rPr>
                                          <m:t>𝑤</m:t>
                                        </m:r>
                                      </m:e>
                                      <m:sub>
                                        <m:r>
                                          <a:rPr lang="en-US" i="1">
                                            <a:latin typeface="Cambria Math"/>
                                          </a:rPr>
                                          <m:t>𝑚</m:t>
                                        </m:r>
                                      </m:sub>
                                    </m:sSub>
                                  </m:num>
                                  <m:den>
                                    <m:sSub>
                                      <m:sSubPr>
                                        <m:ctrlPr>
                                          <a:rPr lang="en-US" i="1">
                                            <a:latin typeface="Cambria Math" panose="02040503050406030204" pitchFamily="18" charset="0"/>
                                          </a:rPr>
                                        </m:ctrlPr>
                                      </m:sSubPr>
                                      <m:e>
                                        <m:r>
                                          <a:rPr lang="en-US" i="1" cap="all">
                                            <a:latin typeface="Cambria Math"/>
                                          </a:rPr>
                                          <m:t>𝑤</m:t>
                                        </m:r>
                                      </m:e>
                                      <m:sub>
                                        <m:r>
                                          <a:rPr lang="en-US" i="1">
                                            <a:latin typeface="Cambria Math"/>
                                          </a:rPr>
                                          <m:t>1</m:t>
                                        </m:r>
                                      </m:sub>
                                    </m:sSub>
                                  </m:den>
                                </m:f>
                              </m:e>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cap="all">
                                            <a:latin typeface="Cambria Math"/>
                                          </a:rPr>
                                          <m:t>𝑤</m:t>
                                        </m:r>
                                      </m:e>
                                      <m:sub>
                                        <m:r>
                                          <a:rPr lang="en-US" i="1">
                                            <a:latin typeface="Cambria Math"/>
                                          </a:rPr>
                                          <m:t>𝑚</m:t>
                                        </m:r>
                                      </m:sub>
                                    </m:sSub>
                                  </m:num>
                                  <m:den>
                                    <m:sSub>
                                      <m:sSubPr>
                                        <m:ctrlPr>
                                          <a:rPr lang="en-US" i="1">
                                            <a:latin typeface="Cambria Math" panose="02040503050406030204" pitchFamily="18" charset="0"/>
                                          </a:rPr>
                                        </m:ctrlPr>
                                      </m:sSubPr>
                                      <m:e>
                                        <m:r>
                                          <a:rPr lang="en-US" i="1" cap="all">
                                            <a:latin typeface="Cambria Math"/>
                                          </a:rPr>
                                          <m:t>𝑤</m:t>
                                        </m:r>
                                      </m:e>
                                      <m:sub>
                                        <m:r>
                                          <a:rPr lang="en-US" i="1">
                                            <a:latin typeface="Cambria Math"/>
                                          </a:rPr>
                                          <m:t>2</m:t>
                                        </m:r>
                                      </m:sub>
                                    </m:sSub>
                                  </m:den>
                                </m:f>
                              </m:e>
                              <m:e>
                                <m:r>
                                  <a:rPr lang="en-US" i="1">
                                    <a:latin typeface="Cambria Math"/>
                                  </a:rPr>
                                  <m:t>..</m:t>
                                </m:r>
                              </m:e>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cap="all">
                                            <a:latin typeface="Cambria Math"/>
                                          </a:rPr>
                                          <m:t>𝑤</m:t>
                                        </m:r>
                                      </m:e>
                                      <m:sub>
                                        <m:r>
                                          <a:rPr lang="en-US" i="1">
                                            <a:latin typeface="Cambria Math"/>
                                          </a:rPr>
                                          <m:t>𝑚</m:t>
                                        </m:r>
                                      </m:sub>
                                    </m:sSub>
                                  </m:num>
                                  <m:den>
                                    <m:sSub>
                                      <m:sSubPr>
                                        <m:ctrlPr>
                                          <a:rPr lang="en-US" i="1">
                                            <a:latin typeface="Cambria Math" panose="02040503050406030204" pitchFamily="18" charset="0"/>
                                          </a:rPr>
                                        </m:ctrlPr>
                                      </m:sSubPr>
                                      <m:e>
                                        <m:r>
                                          <a:rPr lang="en-US" i="1" cap="all">
                                            <a:latin typeface="Cambria Math"/>
                                          </a:rPr>
                                          <m:t>𝑤</m:t>
                                        </m:r>
                                      </m:e>
                                      <m:sub>
                                        <m:r>
                                          <a:rPr lang="en-US" i="1">
                                            <a:latin typeface="Cambria Math"/>
                                          </a:rPr>
                                          <m:t>𝑛</m:t>
                                        </m:r>
                                      </m:sub>
                                    </m:sSub>
                                  </m:den>
                                </m:f>
                              </m:e>
                            </m:mr>
                          </m:m>
                        </m:e>
                      </m:d>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i="1" cap="all">
                                        <a:latin typeface="Cambria Math"/>
                                      </a:rPr>
                                      <m:t>𝑤</m:t>
                                    </m:r>
                                  </m:e>
                                  <m:sub>
                                    <m:r>
                                      <a:rPr lang="en-US" i="1">
                                        <a:latin typeface="Cambria Math"/>
                                      </a:rPr>
                                      <m:t>1</m:t>
                                    </m:r>
                                  </m:sub>
                                </m:sSub>
                              </m:e>
                            </m:mr>
                            <m:mr>
                              <m:e>
                                <m:sSub>
                                  <m:sSubPr>
                                    <m:ctrlPr>
                                      <a:rPr lang="en-US" i="1">
                                        <a:latin typeface="Cambria Math" panose="02040503050406030204" pitchFamily="18" charset="0"/>
                                      </a:rPr>
                                    </m:ctrlPr>
                                  </m:sSubPr>
                                  <m:e>
                                    <m:r>
                                      <a:rPr lang="en-US" i="1" cap="all">
                                        <a:latin typeface="Cambria Math"/>
                                      </a:rPr>
                                      <m:t>𝑤</m:t>
                                    </m:r>
                                  </m:e>
                                  <m:sub>
                                    <m:r>
                                      <a:rPr lang="en-US" i="1">
                                        <a:latin typeface="Cambria Math"/>
                                      </a:rPr>
                                      <m:t>2</m:t>
                                    </m:r>
                                  </m:sub>
                                </m:sSub>
                              </m:e>
                            </m:mr>
                            <m:mr>
                              <m:e>
                                <m:sSub>
                                  <m:sSubPr>
                                    <m:ctrlPr>
                                      <a:rPr lang="en-US" i="1">
                                        <a:latin typeface="Cambria Math" panose="02040503050406030204" pitchFamily="18" charset="0"/>
                                      </a:rPr>
                                    </m:ctrlPr>
                                  </m:sSubPr>
                                  <m:e>
                                    <m:r>
                                      <a:rPr lang="en-US" i="1" cap="all">
                                        <a:latin typeface="Cambria Math"/>
                                      </a:rPr>
                                      <m:t>𝑤</m:t>
                                    </m:r>
                                  </m:e>
                                  <m:sub>
                                    <m:r>
                                      <a:rPr lang="en-US" i="1">
                                        <a:latin typeface="Cambria Math"/>
                                      </a:rPr>
                                      <m:t>3</m:t>
                                    </m:r>
                                  </m:sub>
                                </m:sSub>
                              </m:e>
                            </m:mr>
                            <m:mr>
                              <m:e>
                                <m:r>
                                  <a:rPr lang="en-US" i="1">
                                    <a:latin typeface="Cambria Math"/>
                                  </a:rPr>
                                  <m:t>..</m:t>
                                </m:r>
                              </m:e>
                            </m:mr>
                            <m:mr>
                              <m:e>
                                <m:sSub>
                                  <m:sSubPr>
                                    <m:ctrlPr>
                                      <a:rPr lang="en-US" i="1">
                                        <a:latin typeface="Cambria Math" panose="02040503050406030204" pitchFamily="18" charset="0"/>
                                      </a:rPr>
                                    </m:ctrlPr>
                                  </m:sSubPr>
                                  <m:e>
                                    <m:r>
                                      <a:rPr lang="en-US" i="1" cap="all">
                                        <a:latin typeface="Cambria Math"/>
                                      </a:rPr>
                                      <m:t>𝑤</m:t>
                                    </m:r>
                                  </m:e>
                                  <m:sub>
                                    <m:r>
                                      <a:rPr lang="en-US" i="1">
                                        <a:latin typeface="Cambria Math"/>
                                      </a:rPr>
                                      <m:t>𝑛</m:t>
                                    </m:r>
                                  </m:sub>
                                </m:sSub>
                              </m:e>
                            </m:mr>
                          </m:m>
                        </m:e>
                      </m:d>
                      <m:r>
                        <a:rPr lang="en-US" i="1">
                          <a:latin typeface="Cambria Math"/>
                        </a:rPr>
                        <m:t>=</m:t>
                      </m:r>
                      <m:r>
                        <a:rPr lang="en-US" i="1">
                          <a:latin typeface="Cambria Math"/>
                        </a:rPr>
                        <m:t>𝑛</m:t>
                      </m:r>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i="1" cap="all">
                                        <a:latin typeface="Cambria Math"/>
                                      </a:rPr>
                                      <m:t>𝑤</m:t>
                                    </m:r>
                                  </m:e>
                                  <m:sub>
                                    <m:r>
                                      <a:rPr lang="en-US" i="1">
                                        <a:latin typeface="Cambria Math"/>
                                      </a:rPr>
                                      <m:t>1</m:t>
                                    </m:r>
                                  </m:sub>
                                </m:sSub>
                              </m:e>
                            </m:mr>
                            <m:mr>
                              <m:e>
                                <m:sSub>
                                  <m:sSubPr>
                                    <m:ctrlPr>
                                      <a:rPr lang="en-US" i="1">
                                        <a:latin typeface="Cambria Math" panose="02040503050406030204" pitchFamily="18" charset="0"/>
                                      </a:rPr>
                                    </m:ctrlPr>
                                  </m:sSubPr>
                                  <m:e>
                                    <m:r>
                                      <a:rPr lang="en-US" i="1" cap="all">
                                        <a:latin typeface="Cambria Math"/>
                                      </a:rPr>
                                      <m:t>𝑤</m:t>
                                    </m:r>
                                  </m:e>
                                  <m:sub>
                                    <m:r>
                                      <a:rPr lang="en-US" i="1">
                                        <a:latin typeface="Cambria Math"/>
                                      </a:rPr>
                                      <m:t>2</m:t>
                                    </m:r>
                                  </m:sub>
                                </m:sSub>
                              </m:e>
                            </m:mr>
                            <m:mr>
                              <m:e>
                                <m:sSub>
                                  <m:sSubPr>
                                    <m:ctrlPr>
                                      <a:rPr lang="en-US" i="1">
                                        <a:latin typeface="Cambria Math" panose="02040503050406030204" pitchFamily="18" charset="0"/>
                                      </a:rPr>
                                    </m:ctrlPr>
                                  </m:sSubPr>
                                  <m:e>
                                    <m:r>
                                      <a:rPr lang="en-US" i="1" cap="all">
                                        <a:latin typeface="Cambria Math"/>
                                      </a:rPr>
                                      <m:t>𝑤</m:t>
                                    </m:r>
                                  </m:e>
                                  <m:sub>
                                    <m:r>
                                      <a:rPr lang="en-US" i="1">
                                        <a:latin typeface="Cambria Math"/>
                                      </a:rPr>
                                      <m:t>3</m:t>
                                    </m:r>
                                  </m:sub>
                                </m:sSub>
                              </m:e>
                            </m:mr>
                            <m:mr>
                              <m:e>
                                <m:r>
                                  <a:rPr lang="en-US" i="1">
                                    <a:latin typeface="Cambria Math"/>
                                  </a:rPr>
                                  <m:t>..</m:t>
                                </m:r>
                              </m:e>
                            </m:mr>
                            <m:mr>
                              <m:e>
                                <m:sSub>
                                  <m:sSubPr>
                                    <m:ctrlPr>
                                      <a:rPr lang="en-US" i="1">
                                        <a:latin typeface="Cambria Math" panose="02040503050406030204" pitchFamily="18" charset="0"/>
                                      </a:rPr>
                                    </m:ctrlPr>
                                  </m:sSubPr>
                                  <m:e>
                                    <m:r>
                                      <a:rPr lang="en-US" i="1" cap="all">
                                        <a:latin typeface="Cambria Math"/>
                                      </a:rPr>
                                      <m:t>𝑤</m:t>
                                    </m:r>
                                  </m:e>
                                  <m:sub>
                                    <m:r>
                                      <a:rPr lang="en-US" i="1">
                                        <a:latin typeface="Cambria Math"/>
                                      </a:rPr>
                                      <m:t>𝑛</m:t>
                                    </m:r>
                                  </m:sub>
                                </m:sSub>
                              </m:e>
                            </m:mr>
                          </m:m>
                        </m:e>
                      </m:d>
                    </m:oMath>
                  </m:oMathPara>
                </a14:m>
                <a:endParaRPr lang="en-US"/>
              </a:p>
            </p:txBody>
          </p:sp>
        </mc:Choice>
        <mc:Fallback xmlns="">
          <p:sp>
            <p:nvSpPr>
              <p:cNvPr id="15" name="Rectangle 14"/>
              <p:cNvSpPr>
                <a:spLocks noRot="1" noChangeAspect="1" noMove="1" noResize="1" noEditPoints="1" noAdjustHandles="1" noChangeArrowheads="1" noChangeShapeType="1" noTextEdit="1"/>
              </p:cNvSpPr>
              <p:nvPr/>
            </p:nvSpPr>
            <p:spPr>
              <a:xfrm>
                <a:off x="6096000" y="4186367"/>
                <a:ext cx="4547875" cy="2385589"/>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0151690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3810000" y="979320"/>
                <a:ext cx="4572000" cy="1200329"/>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d>
                        <m:dPr>
                          <m:ctrlPr>
                            <a:rPr lang="en-US" i="1">
                              <a:latin typeface="Cambria Math" panose="02040503050406030204" pitchFamily="18" charset="0"/>
                            </a:rPr>
                          </m:ctrlPr>
                        </m:dPr>
                        <m:e>
                          <m:r>
                            <a:rPr lang="en-US" i="1">
                              <a:latin typeface="Cambria Math"/>
                            </a:rPr>
                            <m:t>𝑊</m:t>
                          </m:r>
                          <m:r>
                            <a:rPr lang="en-US" i="1">
                              <a:latin typeface="Cambria Math"/>
                            </a:rPr>
                            <m:t>−</m:t>
                          </m:r>
                          <m:r>
                            <a:rPr lang="en-US" i="1">
                              <a:latin typeface="Cambria Math"/>
                            </a:rPr>
                            <m:t>𝑛𝐼</m:t>
                          </m:r>
                        </m:e>
                      </m:d>
                      <m:r>
                        <a:rPr lang="en-US" i="1">
                          <a:latin typeface="Cambria Math"/>
                        </a:rPr>
                        <m:t>∗</m:t>
                      </m:r>
                      <m:r>
                        <a:rPr lang="en-US" i="1">
                          <a:latin typeface="Cambria Math"/>
                        </a:rPr>
                        <m:t>𝑛</m:t>
                      </m:r>
                      <m:r>
                        <a:rPr lang="en-US" i="1">
                          <a:latin typeface="Cambria Math"/>
                        </a:rPr>
                        <m:t>=0</m:t>
                      </m:r>
                    </m:oMath>
                  </m:oMathPara>
                </a14:m>
                <a:endParaRPr lang="en-US"/>
              </a:p>
              <a:p>
                <a:pPr/>
                <a14:m>
                  <m:oMathPara xmlns:m="http://schemas.openxmlformats.org/officeDocument/2006/math">
                    <m:oMathParaPr>
                      <m:jc m:val="centerGroup"/>
                    </m:oMathParaPr>
                    <m:oMath xmlns:m="http://schemas.openxmlformats.org/officeDocument/2006/math">
                      <m:r>
                        <a:rPr lang="en-US" i="1">
                          <a:latin typeface="Cambria Math"/>
                        </a:rPr>
                        <m:t>𝐴𝑤</m:t>
                      </m:r>
                      <m:r>
                        <a:rPr lang="en-US" i="1">
                          <a:latin typeface="Cambria Math"/>
                        </a:rPr>
                        <m:t>=</m:t>
                      </m:r>
                      <m:sSub>
                        <m:sSubPr>
                          <m:ctrlPr>
                            <a:rPr lang="en-US" i="1">
                              <a:latin typeface="Cambria Math" panose="02040503050406030204" pitchFamily="18" charset="0"/>
                            </a:rPr>
                          </m:ctrlPr>
                        </m:sSubPr>
                        <m:e>
                          <m:r>
                            <a:rPr lang="en-US" i="1">
                              <a:latin typeface="Cambria Math"/>
                            </a:rPr>
                            <m:t>𝜆</m:t>
                          </m:r>
                        </m:e>
                        <m:sub>
                          <m:r>
                            <a:rPr lang="en-US" i="1">
                              <a:latin typeface="Cambria Math"/>
                            </a:rPr>
                            <m:t>𝑚𝑎𝑥</m:t>
                          </m:r>
                        </m:sub>
                      </m:sSub>
                      <m:r>
                        <a:rPr lang="en-US" i="1">
                          <a:latin typeface="Cambria Math"/>
                        </a:rPr>
                        <m:t>∙</m:t>
                      </m:r>
                      <m:r>
                        <a:rPr lang="en-US" i="1">
                          <a:latin typeface="Cambria Math"/>
                        </a:rPr>
                        <m:t>𝑤</m:t>
                      </m:r>
                    </m:oMath>
                  </m:oMathPara>
                </a14:m>
                <a:endParaRPr lang="en-US"/>
              </a:p>
              <a:p>
                <a:pPr/>
                <a14:m>
                  <m:oMathPara xmlns:m="http://schemas.openxmlformats.org/officeDocument/2006/math">
                    <m:oMathParaPr>
                      <m:jc m:val="centerGroup"/>
                    </m:oMathParaPr>
                    <m:oMath xmlns:m="http://schemas.openxmlformats.org/officeDocument/2006/math">
                      <m:d>
                        <m:dPr>
                          <m:ctrlPr>
                            <a:rPr lang="en-US" i="1">
                              <a:latin typeface="Cambria Math" panose="02040503050406030204" pitchFamily="18" charset="0"/>
                            </a:rPr>
                          </m:ctrlPr>
                        </m:dPr>
                        <m:e>
                          <m:r>
                            <a:rPr lang="en-US" i="1">
                              <a:latin typeface="Cambria Math"/>
                            </a:rPr>
                            <m:t>𝐴</m:t>
                          </m:r>
                          <m:r>
                            <a:rPr lang="en-US" i="1">
                              <a:latin typeface="Cambria Math"/>
                            </a:rPr>
                            <m:t>−</m:t>
                          </m:r>
                          <m:sSub>
                            <m:sSubPr>
                              <m:ctrlPr>
                                <a:rPr lang="en-US" i="1">
                                  <a:latin typeface="Cambria Math" panose="02040503050406030204" pitchFamily="18" charset="0"/>
                                </a:rPr>
                              </m:ctrlPr>
                            </m:sSubPr>
                            <m:e>
                              <m:r>
                                <a:rPr lang="en-US" i="1">
                                  <a:latin typeface="Cambria Math"/>
                                </a:rPr>
                                <m:t>𝜆</m:t>
                              </m:r>
                            </m:e>
                            <m:sub>
                              <m:r>
                                <a:rPr lang="en-US" i="1">
                                  <a:latin typeface="Cambria Math"/>
                                </a:rPr>
                                <m:t>𝑚𝑎𝑥</m:t>
                              </m:r>
                            </m:sub>
                          </m:sSub>
                          <m:r>
                            <a:rPr lang="en-US" i="1">
                              <a:latin typeface="Cambria Math"/>
                            </a:rPr>
                            <m:t>∙</m:t>
                          </m:r>
                          <m:r>
                            <a:rPr lang="en-US" i="1">
                              <a:latin typeface="Cambria Math"/>
                            </a:rPr>
                            <m:t>𝐼</m:t>
                          </m:r>
                        </m:e>
                      </m:d>
                      <m:r>
                        <a:rPr lang="en-US" i="1">
                          <a:latin typeface="Cambria Math"/>
                        </a:rPr>
                        <m:t>𝑤</m:t>
                      </m:r>
                      <m:r>
                        <a:rPr lang="en-US" i="1">
                          <a:latin typeface="Cambria Math"/>
                        </a:rPr>
                        <m:t>=0</m:t>
                      </m:r>
                    </m:oMath>
                  </m:oMathPara>
                </a14:m>
                <a:endParaRPr lang="en-US"/>
              </a:p>
              <a:p>
                <a:pPr/>
                <a14:m>
                  <m:oMathPara xmlns:m="http://schemas.openxmlformats.org/officeDocument/2006/math">
                    <m:oMathParaPr>
                      <m:jc m:val="centerGroup"/>
                    </m:oMathParaPr>
                    <m:oMath xmlns:m="http://schemas.openxmlformats.org/officeDocument/2006/math">
                      <m:r>
                        <a:rPr lang="en-US" i="1">
                          <a:latin typeface="Cambria Math"/>
                        </a:rPr>
                        <m:t>𝐶</m:t>
                      </m:r>
                      <m:r>
                        <a:rPr lang="en-US" i="1">
                          <a:latin typeface="Cambria Math"/>
                        </a:rPr>
                        <m:t>.</m:t>
                      </m:r>
                      <m:r>
                        <a:rPr lang="en-US" i="1">
                          <a:latin typeface="Cambria Math"/>
                        </a:rPr>
                        <m:t>𝐼</m:t>
                      </m:r>
                      <m:r>
                        <a:rPr lang="en-US" i="1">
                          <a:latin typeface="Cambria Math"/>
                        </a:rPr>
                        <m:t>.=</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𝜆</m:t>
                              </m:r>
                            </m:e>
                            <m:sub>
                              <m:r>
                                <a:rPr lang="en-US" i="1">
                                  <a:latin typeface="Cambria Math"/>
                                </a:rPr>
                                <m:t>𝑚𝑎𝑥</m:t>
                              </m:r>
                            </m:sub>
                          </m:sSub>
                          <m:r>
                            <a:rPr lang="en-US" i="1">
                              <a:latin typeface="Cambria Math"/>
                            </a:rPr>
                            <m:t>−</m:t>
                          </m:r>
                          <m:r>
                            <a:rPr lang="en-US" i="1">
                              <a:latin typeface="Cambria Math"/>
                            </a:rPr>
                            <m:t>𝑛</m:t>
                          </m:r>
                        </m:e>
                      </m:d>
                      <m:r>
                        <a:rPr lang="en-US" i="1">
                          <a:latin typeface="Cambria Math"/>
                        </a:rPr>
                        <m:t>/(</m:t>
                      </m:r>
                      <m:r>
                        <a:rPr lang="en-US" i="1">
                          <a:latin typeface="Cambria Math"/>
                        </a:rPr>
                        <m:t>𝑛</m:t>
                      </m:r>
                      <m:r>
                        <a:rPr lang="en-US" i="1">
                          <a:latin typeface="Cambria Math"/>
                        </a:rPr>
                        <m:t>−1)</m:t>
                      </m:r>
                    </m:oMath>
                  </m:oMathPara>
                </a14:m>
                <a:endParaRPr lang="en-US"/>
              </a:p>
            </p:txBody>
          </p:sp>
        </mc:Choice>
        <mc:Fallback xmlns="">
          <p:sp>
            <p:nvSpPr>
              <p:cNvPr id="2" name="Rectangle 1"/>
              <p:cNvSpPr>
                <a:spLocks noRot="1" noChangeAspect="1" noMove="1" noResize="1" noEditPoints="1" noAdjustHandles="1" noChangeArrowheads="1" noChangeShapeType="1" noTextEdit="1"/>
              </p:cNvSpPr>
              <p:nvPr/>
            </p:nvSpPr>
            <p:spPr>
              <a:xfrm>
                <a:off x="3810000" y="979320"/>
                <a:ext cx="4572000" cy="1200329"/>
              </a:xfrm>
              <a:prstGeom prst="rect">
                <a:avLst/>
              </a:prstGeom>
              <a:blipFill>
                <a:blip r:embed="rId2"/>
                <a:stretch>
                  <a:fillRect b="-3046"/>
                </a:stretch>
              </a:blipFill>
            </p:spPr>
            <p:txBody>
              <a:bodyPr/>
              <a:lstStyle/>
              <a:p>
                <a:r>
                  <a:rPr lang="en-US">
                    <a:noFill/>
                  </a:rPr>
                  <a:t> </a:t>
                </a:r>
              </a:p>
            </p:txBody>
          </p:sp>
        </mc:Fallback>
      </mc:AlternateContent>
      <p:sp>
        <p:nvSpPr>
          <p:cNvPr id="3" name="Rectangle 2"/>
          <p:cNvSpPr/>
          <p:nvPr/>
        </p:nvSpPr>
        <p:spPr>
          <a:xfrm>
            <a:off x="2514600" y="2633885"/>
            <a:ext cx="7924800" cy="1200329"/>
          </a:xfrm>
          <a:prstGeom prst="rect">
            <a:avLst/>
          </a:prstGeom>
        </p:spPr>
        <p:txBody>
          <a:bodyPr wrap="square">
            <a:spAutoFit/>
          </a:bodyPr>
          <a:lstStyle/>
          <a:p>
            <a:r>
              <a:rPr lang="en-US"/>
              <a:t>C.I. – indeks konzistentnosti (C.I. ne treba da pređe 0,1 za pouzdane rezultate prema Saaty-ju (1980) )</a:t>
            </a:r>
          </a:p>
          <a:p>
            <a:r>
              <a:rPr lang="en-US"/>
              <a:t>n – broj atributa</a:t>
            </a:r>
          </a:p>
          <a:p>
            <a:r>
              <a:rPr lang="en-US"/>
              <a:t>C.R. – Stepen konzistentnosti</a:t>
            </a:r>
          </a:p>
        </p:txBody>
      </p:sp>
      <p:sp>
        <p:nvSpPr>
          <p:cNvPr id="4" name="Rectangle 3"/>
          <p:cNvSpPr/>
          <p:nvPr/>
        </p:nvSpPr>
        <p:spPr>
          <a:xfrm>
            <a:off x="2504173" y="4533281"/>
            <a:ext cx="7391400" cy="646331"/>
          </a:xfrm>
          <a:prstGeom prst="rect">
            <a:avLst/>
          </a:prstGeom>
        </p:spPr>
        <p:txBody>
          <a:bodyPr wrap="square">
            <a:spAutoFit/>
          </a:bodyPr>
          <a:lstStyle/>
          <a:p>
            <a:r>
              <a:rPr lang="en-US"/>
              <a:t>R.I. – random indeks konzistentnosti koji je dobijen na osnovu velikog uzorka random generisanih recipročnih matrica korišćenjem skale 1/9, 1/8, ...1,..8,9.</a:t>
            </a:r>
          </a:p>
        </p:txBody>
      </p:sp>
      <mc:AlternateContent xmlns:mc="http://schemas.openxmlformats.org/markup-compatibility/2006" xmlns:a14="http://schemas.microsoft.com/office/drawing/2010/main">
        <mc:Choice Requires="a14">
          <p:sp>
            <p:nvSpPr>
              <p:cNvPr id="5" name="Rectangle 4"/>
              <p:cNvSpPr/>
              <p:nvPr/>
            </p:nvSpPr>
            <p:spPr>
              <a:xfrm>
                <a:off x="5030545" y="3861386"/>
                <a:ext cx="183120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a:rPr>
                        <m:t>𝐶</m:t>
                      </m:r>
                      <m:r>
                        <a:rPr lang="en-US" i="1">
                          <a:latin typeface="Cambria Math"/>
                        </a:rPr>
                        <m:t>.</m:t>
                      </m:r>
                      <m:r>
                        <a:rPr lang="en-US" i="1">
                          <a:latin typeface="Cambria Math"/>
                        </a:rPr>
                        <m:t>𝑅</m:t>
                      </m:r>
                      <m:r>
                        <a:rPr lang="en-US" i="1">
                          <a:latin typeface="Cambria Math"/>
                        </a:rPr>
                        <m:t>.=</m:t>
                      </m:r>
                      <m:r>
                        <a:rPr lang="en-US" i="1">
                          <a:latin typeface="Cambria Math"/>
                        </a:rPr>
                        <m:t>𝐶</m:t>
                      </m:r>
                      <m:r>
                        <a:rPr lang="en-US" i="1">
                          <a:latin typeface="Cambria Math"/>
                        </a:rPr>
                        <m:t>.</m:t>
                      </m:r>
                      <m:r>
                        <a:rPr lang="en-US" i="1">
                          <a:latin typeface="Cambria Math"/>
                        </a:rPr>
                        <m:t>𝐼</m:t>
                      </m:r>
                      <m:r>
                        <a:rPr lang="en-US" i="1">
                          <a:latin typeface="Cambria Math"/>
                        </a:rPr>
                        <m:t>./</m:t>
                      </m:r>
                      <m:r>
                        <a:rPr lang="en-US" i="1">
                          <a:latin typeface="Cambria Math"/>
                        </a:rPr>
                        <m:t>𝑅</m:t>
                      </m:r>
                      <m:r>
                        <a:rPr lang="en-US" i="1">
                          <a:latin typeface="Cambria Math"/>
                        </a:rPr>
                        <m:t>.</m:t>
                      </m:r>
                      <m:r>
                        <a:rPr lang="en-US" i="1">
                          <a:latin typeface="Cambria Math"/>
                        </a:rPr>
                        <m:t>𝐼</m:t>
                      </m:r>
                      <m:r>
                        <a:rPr lang="en-US" i="1">
                          <a:latin typeface="Cambria Math"/>
                        </a:rPr>
                        <m:t>.</m:t>
                      </m:r>
                    </m:oMath>
                  </m:oMathPara>
                </a14:m>
                <a:endParaRPr lang="en-US"/>
              </a:p>
            </p:txBody>
          </p:sp>
        </mc:Choice>
        <mc:Fallback xmlns="">
          <p:sp>
            <p:nvSpPr>
              <p:cNvPr id="5" name="Rectangle 4"/>
              <p:cNvSpPr>
                <a:spLocks noRot="1" noChangeAspect="1" noMove="1" noResize="1" noEditPoints="1" noAdjustHandles="1" noChangeArrowheads="1" noChangeShapeType="1" noTextEdit="1"/>
              </p:cNvSpPr>
              <p:nvPr/>
            </p:nvSpPr>
            <p:spPr>
              <a:xfrm>
                <a:off x="5030545" y="3861386"/>
                <a:ext cx="1831207" cy="369332"/>
              </a:xfrm>
              <a:prstGeom prst="rect">
                <a:avLst/>
              </a:prstGeom>
              <a:blipFill>
                <a:blip r:embed="rId3"/>
                <a:stretch>
                  <a:fillRect b="-13115"/>
                </a:stretch>
              </a:blipFill>
            </p:spPr>
            <p:txBody>
              <a:bodyPr/>
              <a:lstStyle/>
              <a:p>
                <a:r>
                  <a:rPr lang="en-US">
                    <a:noFill/>
                  </a:rPr>
                  <a:t> </a:t>
                </a:r>
              </a:p>
            </p:txBody>
          </p:sp>
        </mc:Fallback>
      </mc:AlternateContent>
      <p:graphicFrame>
        <p:nvGraphicFramePr>
          <p:cNvPr id="6" name="Table 5"/>
          <p:cNvGraphicFramePr>
            <a:graphicFrameLocks noGrp="1"/>
          </p:cNvGraphicFramePr>
          <p:nvPr>
            <p:extLst>
              <p:ext uri="{D42A27DB-BD31-4B8C-83A1-F6EECF244321}">
                <p14:modId xmlns:p14="http://schemas.microsoft.com/office/powerpoint/2010/main" val="824693556"/>
              </p:ext>
            </p:extLst>
          </p:nvPr>
        </p:nvGraphicFramePr>
        <p:xfrm>
          <a:off x="2598821" y="5600803"/>
          <a:ext cx="6641433" cy="808228"/>
        </p:xfrm>
        <a:graphic>
          <a:graphicData uri="http://schemas.openxmlformats.org/drawingml/2006/table">
            <a:tbl>
              <a:tblPr firstRow="1" firstCol="1" bandRow="1">
                <a:tableStyleId>{5C22544A-7EE6-4342-B048-85BDC9FD1C3A}</a:tableStyleId>
              </a:tblPr>
              <a:tblGrid>
                <a:gridCol w="1058779">
                  <a:extLst>
                    <a:ext uri="{9D8B030D-6E8A-4147-A177-3AD203B41FA5}">
                      <a16:colId xmlns:a16="http://schemas.microsoft.com/office/drawing/2014/main" val="20000"/>
                    </a:ext>
                  </a:extLst>
                </a:gridCol>
                <a:gridCol w="580079">
                  <a:extLst>
                    <a:ext uri="{9D8B030D-6E8A-4147-A177-3AD203B41FA5}">
                      <a16:colId xmlns:a16="http://schemas.microsoft.com/office/drawing/2014/main" val="20001"/>
                    </a:ext>
                  </a:extLst>
                </a:gridCol>
                <a:gridCol w="744179">
                  <a:extLst>
                    <a:ext uri="{9D8B030D-6E8A-4147-A177-3AD203B41FA5}">
                      <a16:colId xmlns:a16="http://schemas.microsoft.com/office/drawing/2014/main" val="20002"/>
                    </a:ext>
                  </a:extLst>
                </a:gridCol>
                <a:gridCol w="744179">
                  <a:extLst>
                    <a:ext uri="{9D8B030D-6E8A-4147-A177-3AD203B41FA5}">
                      <a16:colId xmlns:a16="http://schemas.microsoft.com/office/drawing/2014/main" val="20003"/>
                    </a:ext>
                  </a:extLst>
                </a:gridCol>
                <a:gridCol w="744179">
                  <a:extLst>
                    <a:ext uri="{9D8B030D-6E8A-4147-A177-3AD203B41FA5}">
                      <a16:colId xmlns:a16="http://schemas.microsoft.com/office/drawing/2014/main" val="20004"/>
                    </a:ext>
                  </a:extLst>
                </a:gridCol>
                <a:gridCol w="744179">
                  <a:extLst>
                    <a:ext uri="{9D8B030D-6E8A-4147-A177-3AD203B41FA5}">
                      <a16:colId xmlns:a16="http://schemas.microsoft.com/office/drawing/2014/main" val="20005"/>
                    </a:ext>
                  </a:extLst>
                </a:gridCol>
                <a:gridCol w="744179">
                  <a:extLst>
                    <a:ext uri="{9D8B030D-6E8A-4147-A177-3AD203B41FA5}">
                      <a16:colId xmlns:a16="http://schemas.microsoft.com/office/drawing/2014/main" val="20006"/>
                    </a:ext>
                  </a:extLst>
                </a:gridCol>
                <a:gridCol w="640840">
                  <a:extLst>
                    <a:ext uri="{9D8B030D-6E8A-4147-A177-3AD203B41FA5}">
                      <a16:colId xmlns:a16="http://schemas.microsoft.com/office/drawing/2014/main" val="20007"/>
                    </a:ext>
                  </a:extLst>
                </a:gridCol>
                <a:gridCol w="640840">
                  <a:extLst>
                    <a:ext uri="{9D8B030D-6E8A-4147-A177-3AD203B41FA5}">
                      <a16:colId xmlns:a16="http://schemas.microsoft.com/office/drawing/2014/main" val="20008"/>
                    </a:ext>
                  </a:extLst>
                </a:gridCol>
              </a:tblGrid>
              <a:tr h="0">
                <a:tc>
                  <a:txBody>
                    <a:bodyPr/>
                    <a:lstStyle/>
                    <a:p>
                      <a:pPr>
                        <a:lnSpc>
                          <a:spcPct val="115000"/>
                        </a:lnSpc>
                        <a:spcAft>
                          <a:spcPts val="0"/>
                        </a:spcAft>
                      </a:pPr>
                      <a:r>
                        <a:rPr lang="en-US" sz="1600">
                          <a:effectLst/>
                        </a:rPr>
                        <a:t>Broj elemenata</a:t>
                      </a:r>
                      <a:endParaRPr lang="en-US" sz="1600">
                        <a:effectLst/>
                        <a:latin typeface="Calibri"/>
                        <a:ea typeface="Calibri"/>
                        <a:cs typeface="Times New Roman"/>
                      </a:endParaRPr>
                    </a:p>
                  </a:txBody>
                  <a:tcPr marL="68580" marR="68580" marT="0" marB="0"/>
                </a:tc>
                <a:tc>
                  <a:txBody>
                    <a:bodyPr/>
                    <a:lstStyle/>
                    <a:p>
                      <a:pPr>
                        <a:lnSpc>
                          <a:spcPct val="115000"/>
                        </a:lnSpc>
                        <a:spcAft>
                          <a:spcPts val="0"/>
                        </a:spcAft>
                      </a:pPr>
                      <a:r>
                        <a:rPr lang="en-US" sz="1600">
                          <a:effectLst/>
                        </a:rPr>
                        <a:t>3</a:t>
                      </a:r>
                      <a:endParaRPr lang="en-US" sz="1600">
                        <a:effectLst/>
                        <a:latin typeface="Calibri"/>
                        <a:ea typeface="Calibri"/>
                        <a:cs typeface="Times New Roman"/>
                      </a:endParaRPr>
                    </a:p>
                  </a:txBody>
                  <a:tcPr marL="68580" marR="68580" marT="0" marB="0"/>
                </a:tc>
                <a:tc>
                  <a:txBody>
                    <a:bodyPr/>
                    <a:lstStyle/>
                    <a:p>
                      <a:pPr>
                        <a:lnSpc>
                          <a:spcPct val="115000"/>
                        </a:lnSpc>
                        <a:spcAft>
                          <a:spcPts val="0"/>
                        </a:spcAft>
                      </a:pPr>
                      <a:r>
                        <a:rPr lang="en-US" sz="1600">
                          <a:effectLst/>
                        </a:rPr>
                        <a:t>4</a:t>
                      </a:r>
                      <a:endParaRPr lang="en-US" sz="1600">
                        <a:effectLst/>
                        <a:latin typeface="Calibri"/>
                        <a:ea typeface="Calibri"/>
                        <a:cs typeface="Times New Roman"/>
                      </a:endParaRPr>
                    </a:p>
                  </a:txBody>
                  <a:tcPr marL="68580" marR="68580" marT="0" marB="0"/>
                </a:tc>
                <a:tc>
                  <a:txBody>
                    <a:bodyPr/>
                    <a:lstStyle/>
                    <a:p>
                      <a:pPr>
                        <a:lnSpc>
                          <a:spcPct val="115000"/>
                        </a:lnSpc>
                        <a:spcAft>
                          <a:spcPts val="0"/>
                        </a:spcAft>
                      </a:pPr>
                      <a:r>
                        <a:rPr lang="en-US" sz="1600">
                          <a:effectLst/>
                        </a:rPr>
                        <a:t>5</a:t>
                      </a:r>
                      <a:endParaRPr lang="en-US" sz="1600">
                        <a:effectLst/>
                        <a:latin typeface="Calibri"/>
                        <a:ea typeface="Calibri"/>
                        <a:cs typeface="Times New Roman"/>
                      </a:endParaRPr>
                    </a:p>
                  </a:txBody>
                  <a:tcPr marL="68580" marR="68580" marT="0" marB="0"/>
                </a:tc>
                <a:tc>
                  <a:txBody>
                    <a:bodyPr/>
                    <a:lstStyle/>
                    <a:p>
                      <a:pPr>
                        <a:lnSpc>
                          <a:spcPct val="115000"/>
                        </a:lnSpc>
                        <a:spcAft>
                          <a:spcPts val="0"/>
                        </a:spcAft>
                      </a:pPr>
                      <a:r>
                        <a:rPr lang="en-US" sz="1600">
                          <a:effectLst/>
                        </a:rPr>
                        <a:t>6</a:t>
                      </a:r>
                      <a:endParaRPr lang="en-US" sz="1600">
                        <a:effectLst/>
                        <a:latin typeface="Calibri"/>
                        <a:ea typeface="Calibri"/>
                        <a:cs typeface="Times New Roman"/>
                      </a:endParaRPr>
                    </a:p>
                  </a:txBody>
                  <a:tcPr marL="68580" marR="68580" marT="0" marB="0"/>
                </a:tc>
                <a:tc>
                  <a:txBody>
                    <a:bodyPr/>
                    <a:lstStyle/>
                    <a:p>
                      <a:pPr>
                        <a:lnSpc>
                          <a:spcPct val="115000"/>
                        </a:lnSpc>
                        <a:spcAft>
                          <a:spcPts val="0"/>
                        </a:spcAft>
                      </a:pPr>
                      <a:r>
                        <a:rPr lang="en-US" sz="1600">
                          <a:effectLst/>
                        </a:rPr>
                        <a:t>7</a:t>
                      </a:r>
                      <a:endParaRPr lang="en-US" sz="1600">
                        <a:effectLst/>
                        <a:latin typeface="Calibri"/>
                        <a:ea typeface="Calibri"/>
                        <a:cs typeface="Times New Roman"/>
                      </a:endParaRPr>
                    </a:p>
                  </a:txBody>
                  <a:tcPr marL="68580" marR="68580" marT="0" marB="0"/>
                </a:tc>
                <a:tc>
                  <a:txBody>
                    <a:bodyPr/>
                    <a:lstStyle/>
                    <a:p>
                      <a:pPr>
                        <a:lnSpc>
                          <a:spcPct val="115000"/>
                        </a:lnSpc>
                        <a:spcAft>
                          <a:spcPts val="0"/>
                        </a:spcAft>
                      </a:pPr>
                      <a:r>
                        <a:rPr lang="en-US" sz="1600">
                          <a:effectLst/>
                        </a:rPr>
                        <a:t>8</a:t>
                      </a:r>
                      <a:endParaRPr lang="en-US" sz="1600">
                        <a:effectLst/>
                        <a:latin typeface="Calibri"/>
                        <a:ea typeface="Calibri"/>
                        <a:cs typeface="Times New Roman"/>
                      </a:endParaRPr>
                    </a:p>
                  </a:txBody>
                  <a:tcPr marL="68580" marR="68580" marT="0" marB="0"/>
                </a:tc>
                <a:tc>
                  <a:txBody>
                    <a:bodyPr/>
                    <a:lstStyle/>
                    <a:p>
                      <a:pPr>
                        <a:lnSpc>
                          <a:spcPct val="115000"/>
                        </a:lnSpc>
                        <a:spcAft>
                          <a:spcPts val="0"/>
                        </a:spcAft>
                      </a:pPr>
                      <a:r>
                        <a:rPr lang="en-US" sz="1600">
                          <a:effectLst/>
                        </a:rPr>
                        <a:t>9</a:t>
                      </a:r>
                      <a:endParaRPr lang="en-US" sz="1600">
                        <a:effectLst/>
                        <a:latin typeface="Calibri"/>
                        <a:ea typeface="Calibri"/>
                        <a:cs typeface="Times New Roman"/>
                      </a:endParaRPr>
                    </a:p>
                  </a:txBody>
                  <a:tcPr marL="68580" marR="68580" marT="0" marB="0"/>
                </a:tc>
                <a:tc>
                  <a:txBody>
                    <a:bodyPr/>
                    <a:lstStyle/>
                    <a:p>
                      <a:pPr>
                        <a:lnSpc>
                          <a:spcPct val="115000"/>
                        </a:lnSpc>
                        <a:spcAft>
                          <a:spcPts val="0"/>
                        </a:spcAft>
                      </a:pPr>
                      <a:r>
                        <a:rPr lang="en-US" sz="1600">
                          <a:effectLst/>
                        </a:rPr>
                        <a:t>10</a:t>
                      </a:r>
                      <a:endParaRPr lang="en-US" sz="160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0">
                <a:tc>
                  <a:txBody>
                    <a:bodyPr/>
                    <a:lstStyle/>
                    <a:p>
                      <a:pPr>
                        <a:lnSpc>
                          <a:spcPct val="115000"/>
                        </a:lnSpc>
                        <a:spcAft>
                          <a:spcPts val="0"/>
                        </a:spcAft>
                      </a:pPr>
                      <a:r>
                        <a:rPr lang="en-US" sz="1600">
                          <a:effectLst/>
                        </a:rPr>
                        <a:t>R.I.</a:t>
                      </a:r>
                      <a:endParaRPr lang="en-US" sz="1600">
                        <a:effectLst/>
                        <a:latin typeface="Calibri"/>
                        <a:ea typeface="Calibri"/>
                        <a:cs typeface="Times New Roman"/>
                      </a:endParaRPr>
                    </a:p>
                  </a:txBody>
                  <a:tcPr marL="68580" marR="68580" marT="0" marB="0"/>
                </a:tc>
                <a:tc>
                  <a:txBody>
                    <a:bodyPr/>
                    <a:lstStyle/>
                    <a:p>
                      <a:pPr>
                        <a:lnSpc>
                          <a:spcPct val="115000"/>
                        </a:lnSpc>
                        <a:spcAft>
                          <a:spcPts val="0"/>
                        </a:spcAft>
                      </a:pPr>
                      <a:r>
                        <a:rPr lang="en-US" sz="1600">
                          <a:effectLst/>
                        </a:rPr>
                        <a:t>0,52</a:t>
                      </a:r>
                      <a:endParaRPr lang="en-US" sz="1600">
                        <a:effectLst/>
                        <a:latin typeface="Calibri"/>
                        <a:ea typeface="Calibri"/>
                        <a:cs typeface="Times New Roman"/>
                      </a:endParaRPr>
                    </a:p>
                  </a:txBody>
                  <a:tcPr marL="68580" marR="68580" marT="0" marB="0"/>
                </a:tc>
                <a:tc>
                  <a:txBody>
                    <a:bodyPr/>
                    <a:lstStyle/>
                    <a:p>
                      <a:pPr>
                        <a:lnSpc>
                          <a:spcPct val="115000"/>
                        </a:lnSpc>
                        <a:spcAft>
                          <a:spcPts val="0"/>
                        </a:spcAft>
                      </a:pPr>
                      <a:r>
                        <a:rPr lang="en-US" sz="1600">
                          <a:effectLst/>
                        </a:rPr>
                        <a:t>0,89</a:t>
                      </a:r>
                      <a:endParaRPr lang="en-US" sz="1600">
                        <a:effectLst/>
                        <a:latin typeface="Calibri"/>
                        <a:ea typeface="Calibri"/>
                        <a:cs typeface="Times New Roman"/>
                      </a:endParaRPr>
                    </a:p>
                  </a:txBody>
                  <a:tcPr marL="68580" marR="68580" marT="0" marB="0"/>
                </a:tc>
                <a:tc>
                  <a:txBody>
                    <a:bodyPr/>
                    <a:lstStyle/>
                    <a:p>
                      <a:pPr>
                        <a:lnSpc>
                          <a:spcPct val="115000"/>
                        </a:lnSpc>
                        <a:spcAft>
                          <a:spcPts val="0"/>
                        </a:spcAft>
                      </a:pPr>
                      <a:r>
                        <a:rPr lang="en-US" sz="1600">
                          <a:effectLst/>
                        </a:rPr>
                        <a:t>1,11</a:t>
                      </a:r>
                      <a:endParaRPr lang="en-US" sz="1600">
                        <a:effectLst/>
                        <a:latin typeface="Calibri"/>
                        <a:ea typeface="Calibri"/>
                        <a:cs typeface="Times New Roman"/>
                      </a:endParaRPr>
                    </a:p>
                  </a:txBody>
                  <a:tcPr marL="68580" marR="68580" marT="0" marB="0"/>
                </a:tc>
                <a:tc>
                  <a:txBody>
                    <a:bodyPr/>
                    <a:lstStyle/>
                    <a:p>
                      <a:pPr>
                        <a:lnSpc>
                          <a:spcPct val="115000"/>
                        </a:lnSpc>
                        <a:spcAft>
                          <a:spcPts val="0"/>
                        </a:spcAft>
                      </a:pPr>
                      <a:r>
                        <a:rPr lang="en-US" sz="1600">
                          <a:effectLst/>
                        </a:rPr>
                        <a:t>1,25</a:t>
                      </a:r>
                      <a:endParaRPr lang="en-US" sz="1600">
                        <a:effectLst/>
                        <a:latin typeface="Calibri"/>
                        <a:ea typeface="Calibri"/>
                        <a:cs typeface="Times New Roman"/>
                      </a:endParaRPr>
                    </a:p>
                  </a:txBody>
                  <a:tcPr marL="68580" marR="68580" marT="0" marB="0"/>
                </a:tc>
                <a:tc>
                  <a:txBody>
                    <a:bodyPr/>
                    <a:lstStyle/>
                    <a:p>
                      <a:pPr>
                        <a:lnSpc>
                          <a:spcPct val="115000"/>
                        </a:lnSpc>
                        <a:spcAft>
                          <a:spcPts val="0"/>
                        </a:spcAft>
                      </a:pPr>
                      <a:r>
                        <a:rPr lang="en-US" sz="1600">
                          <a:effectLst/>
                        </a:rPr>
                        <a:t>1,35</a:t>
                      </a:r>
                      <a:endParaRPr lang="en-US" sz="1600">
                        <a:effectLst/>
                        <a:latin typeface="Calibri"/>
                        <a:ea typeface="Calibri"/>
                        <a:cs typeface="Times New Roman"/>
                      </a:endParaRPr>
                    </a:p>
                  </a:txBody>
                  <a:tcPr marL="68580" marR="68580" marT="0" marB="0"/>
                </a:tc>
                <a:tc>
                  <a:txBody>
                    <a:bodyPr/>
                    <a:lstStyle/>
                    <a:p>
                      <a:pPr>
                        <a:lnSpc>
                          <a:spcPct val="115000"/>
                        </a:lnSpc>
                        <a:spcAft>
                          <a:spcPts val="0"/>
                        </a:spcAft>
                      </a:pPr>
                      <a:r>
                        <a:rPr lang="en-US" sz="1600">
                          <a:effectLst/>
                        </a:rPr>
                        <a:t>1,40</a:t>
                      </a:r>
                      <a:endParaRPr lang="en-US" sz="1600">
                        <a:effectLst/>
                        <a:latin typeface="Calibri"/>
                        <a:ea typeface="Calibri"/>
                        <a:cs typeface="Times New Roman"/>
                      </a:endParaRPr>
                    </a:p>
                  </a:txBody>
                  <a:tcPr marL="68580" marR="68580" marT="0" marB="0"/>
                </a:tc>
                <a:tc>
                  <a:txBody>
                    <a:bodyPr/>
                    <a:lstStyle/>
                    <a:p>
                      <a:pPr>
                        <a:lnSpc>
                          <a:spcPct val="115000"/>
                        </a:lnSpc>
                        <a:spcAft>
                          <a:spcPts val="0"/>
                        </a:spcAft>
                      </a:pPr>
                      <a:r>
                        <a:rPr lang="en-US" sz="1600">
                          <a:effectLst/>
                        </a:rPr>
                        <a:t>1,45</a:t>
                      </a:r>
                      <a:endParaRPr lang="en-US" sz="1600">
                        <a:effectLst/>
                        <a:latin typeface="Calibri"/>
                        <a:ea typeface="Calibri"/>
                        <a:cs typeface="Times New Roman"/>
                      </a:endParaRPr>
                    </a:p>
                  </a:txBody>
                  <a:tcPr marL="68580" marR="68580" marT="0" marB="0"/>
                </a:tc>
                <a:tc>
                  <a:txBody>
                    <a:bodyPr/>
                    <a:lstStyle/>
                    <a:p>
                      <a:pPr>
                        <a:lnSpc>
                          <a:spcPct val="115000"/>
                        </a:lnSpc>
                        <a:spcAft>
                          <a:spcPts val="0"/>
                        </a:spcAft>
                      </a:pPr>
                      <a:r>
                        <a:rPr lang="en-US" sz="1600">
                          <a:effectLst/>
                        </a:rPr>
                        <a:t>1,49</a:t>
                      </a:r>
                      <a:endParaRPr lang="en-US" sz="160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6461704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3"/>
          <p:cNvSpPr>
            <a:spLocks noGrp="1" noChangeArrowheads="1"/>
          </p:cNvSpPr>
          <p:nvPr>
            <p:ph type="body" idx="1"/>
          </p:nvPr>
        </p:nvSpPr>
        <p:spPr/>
        <p:txBody>
          <a:bodyPr/>
          <a:lstStyle/>
          <a:p>
            <a:pPr algn="just">
              <a:lnSpc>
                <a:spcPct val="90000"/>
              </a:lnSpc>
            </a:pPr>
            <a:r>
              <a:rPr lang="sl-SI" sz="2400" u="sng"/>
              <a:t>Četvrta faza</a:t>
            </a:r>
            <a:r>
              <a:rPr lang="sl-SI" sz="2400"/>
              <a:t> i ujedno poslednja faza AHP metode podrazumeva nalaženje tzv. kompozitnog normalizovanog vektora. Pošto su sukcesivni nivoi hijerarhije međusobno povezani, jedinstveni kompozitni vektor jedinstvenih i normalizovanih vektora težina za celokupnu hijerarhiju određuje se množenjem vektora težina svih sukcesivnih nivoa. Taj kompozitni vektor će se potom koristiti za nalaženje relativnih prioriteta svih entiteta na najnižem (hijerarhijskom) nivou, što omogućava dostizanje postavljenih ciljeva celokupnog problema.</a:t>
            </a:r>
            <a:endParaRPr lang="en-US" sz="2400"/>
          </a:p>
        </p:txBody>
      </p:sp>
      <p:sp>
        <p:nvSpPr>
          <p:cNvPr id="4" name="Title 2"/>
          <p:cNvSpPr txBox="1">
            <a:spLocks/>
          </p:cNvSpPr>
          <p:nvPr/>
        </p:nvSpPr>
        <p:spPr>
          <a:xfrm>
            <a:off x="2364891" y="722556"/>
            <a:ext cx="7756263" cy="1054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r-Latn-RS"/>
              <a:t>Četvrta faza</a:t>
            </a:r>
            <a:endParaRPr lang="en-US"/>
          </a:p>
        </p:txBody>
      </p:sp>
    </p:spTree>
    <p:extLst>
      <p:ext uri="{BB962C8B-B14F-4D97-AF65-F5344CB8AC3E}">
        <p14:creationId xmlns:p14="http://schemas.microsoft.com/office/powerpoint/2010/main" val="19639727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sz="4000"/>
              <a:t>SMART(</a:t>
            </a:r>
            <a:r>
              <a:rPr lang="en-US" sz="4000" i="1"/>
              <a:t>Simple Multi-Attribute Rating Technique</a:t>
            </a:r>
            <a:r>
              <a:rPr lang="en-US" sz="4000"/>
              <a:t>)</a:t>
            </a:r>
          </a:p>
        </p:txBody>
      </p:sp>
      <p:sp>
        <p:nvSpPr>
          <p:cNvPr id="68611" name="Rectangle 3"/>
          <p:cNvSpPr>
            <a:spLocks noGrp="1" noChangeArrowheads="1"/>
          </p:cNvSpPr>
          <p:nvPr>
            <p:ph type="body" idx="1"/>
          </p:nvPr>
        </p:nvSpPr>
        <p:spPr/>
        <p:txBody>
          <a:bodyPr>
            <a:normAutofit/>
          </a:bodyPr>
          <a:lstStyle/>
          <a:p>
            <a:pPr algn="just">
              <a:lnSpc>
                <a:spcPct val="80000"/>
              </a:lnSpc>
            </a:pPr>
            <a:r>
              <a:rPr lang="sr-Latn-CS" sz="2400"/>
              <a:t>U tehnici prostog višeatributskog rangiranja (</a:t>
            </a:r>
            <a:r>
              <a:rPr lang="en-US" sz="2400" b="1" i="1"/>
              <a:t>SMART</a:t>
            </a:r>
            <a:r>
              <a:rPr lang="sr-Latn-CS" sz="2400"/>
              <a:t>) rangiranja alternativa </a:t>
            </a:r>
            <a:r>
              <a:rPr lang="en-US" sz="2400"/>
              <a:t>VREDNOSTI </a:t>
            </a:r>
            <a:r>
              <a:rPr lang="sr-Latn-CS" sz="2400"/>
              <a:t>se dodeljuju direktno, u prirodnim razmerama kriterijuma (gde je to dostupno). Na primer, kod procene kriterijuma „najveća brzina“ za motorna vozila, prirodna skala bila bi u rasponu od 100 do 200 milja na sat. Kako bi se ponderisanje kriterijuma i rangiranje alternativa odvojilo koliko je god moguće, različite skale kriterijuma treba konvertovati u zajedničku internu skalu. U SMART-u ovo izvršava matematički onaj ko donosi odluku pomoću „funkcije vrednosti“ („Value Function“). Primenom ove tehnike promena broja alternativa koje se razmatraju neće promeniti rezultate odlučivanja prvobitnih alternativa, kao što je slučaj kod AHP tehnike.</a:t>
            </a:r>
            <a:endParaRPr lang="en-US" sz="2400"/>
          </a:p>
        </p:txBody>
      </p:sp>
    </p:spTree>
    <p:extLst>
      <p:ext uri="{BB962C8B-B14F-4D97-AF65-F5344CB8AC3E}">
        <p14:creationId xmlns:p14="http://schemas.microsoft.com/office/powerpoint/2010/main" val="5658663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B8C64-3A6F-4708-92D1-3C2AAC06CF76}"/>
              </a:ext>
            </a:extLst>
          </p:cNvPr>
          <p:cNvSpPr>
            <a:spLocks noGrp="1"/>
          </p:cNvSpPr>
          <p:nvPr>
            <p:ph type="title"/>
          </p:nvPr>
        </p:nvSpPr>
        <p:spPr/>
        <p:txBody>
          <a:bodyPr/>
          <a:lstStyle/>
          <a:p>
            <a:r>
              <a:rPr lang="en-US"/>
              <a:t>Primer</a:t>
            </a:r>
          </a:p>
        </p:txBody>
      </p:sp>
      <p:pic>
        <p:nvPicPr>
          <p:cNvPr id="5" name="Content Placeholder 4">
            <a:extLst>
              <a:ext uri="{FF2B5EF4-FFF2-40B4-BE49-F238E27FC236}">
                <a16:creationId xmlns:a16="http://schemas.microsoft.com/office/drawing/2014/main" id="{77A01E69-BF4A-4BA4-95DD-6CE624321DF1}"/>
              </a:ext>
            </a:extLst>
          </p:cNvPr>
          <p:cNvPicPr>
            <a:picLocks noGrp="1" noChangeAspect="1"/>
          </p:cNvPicPr>
          <p:nvPr>
            <p:ph idx="1"/>
          </p:nvPr>
        </p:nvPicPr>
        <p:blipFill>
          <a:blip r:embed="rId2"/>
          <a:stretch>
            <a:fillRect/>
          </a:stretch>
        </p:blipFill>
        <p:spPr>
          <a:xfrm>
            <a:off x="3089299" y="365125"/>
            <a:ext cx="7970179" cy="3034837"/>
          </a:xfrm>
          <a:prstGeom prst="rect">
            <a:avLst/>
          </a:prstGeom>
        </p:spPr>
      </p:pic>
      <p:pic>
        <p:nvPicPr>
          <p:cNvPr id="6" name="Picture 5">
            <a:extLst>
              <a:ext uri="{FF2B5EF4-FFF2-40B4-BE49-F238E27FC236}">
                <a16:creationId xmlns:a16="http://schemas.microsoft.com/office/drawing/2014/main" id="{AF052210-D9E3-496C-B19F-042072161A44}"/>
              </a:ext>
            </a:extLst>
          </p:cNvPr>
          <p:cNvPicPr>
            <a:picLocks noChangeAspect="1"/>
          </p:cNvPicPr>
          <p:nvPr/>
        </p:nvPicPr>
        <p:blipFill>
          <a:blip r:embed="rId3"/>
          <a:stretch>
            <a:fillRect/>
          </a:stretch>
        </p:blipFill>
        <p:spPr>
          <a:xfrm>
            <a:off x="2679032" y="3800712"/>
            <a:ext cx="5849166" cy="2133898"/>
          </a:xfrm>
          <a:prstGeom prst="rect">
            <a:avLst/>
          </a:prstGeom>
        </p:spPr>
      </p:pic>
    </p:spTree>
    <p:extLst>
      <p:ext uri="{BB962C8B-B14F-4D97-AF65-F5344CB8AC3E}">
        <p14:creationId xmlns:p14="http://schemas.microsoft.com/office/powerpoint/2010/main" val="1251872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400613352"/>
              </p:ext>
            </p:extLst>
          </p:nvPr>
        </p:nvGraphicFramePr>
        <p:xfrm>
          <a:off x="350300" y="663310"/>
          <a:ext cx="5519690" cy="1887384"/>
        </p:xfrm>
        <a:graphic>
          <a:graphicData uri="http://schemas.openxmlformats.org/drawingml/2006/table">
            <a:tbl>
              <a:tblPr firstRow="1" firstCol="1" bandRow="1">
                <a:tableStyleId>{5C22544A-7EE6-4342-B048-85BDC9FD1C3A}</a:tableStyleId>
              </a:tblPr>
              <a:tblGrid>
                <a:gridCol w="1002951">
                  <a:extLst>
                    <a:ext uri="{9D8B030D-6E8A-4147-A177-3AD203B41FA5}">
                      <a16:colId xmlns:a16="http://schemas.microsoft.com/office/drawing/2014/main" val="20000"/>
                    </a:ext>
                  </a:extLst>
                </a:gridCol>
                <a:gridCol w="906691">
                  <a:extLst>
                    <a:ext uri="{9D8B030D-6E8A-4147-A177-3AD203B41FA5}">
                      <a16:colId xmlns:a16="http://schemas.microsoft.com/office/drawing/2014/main" val="20001"/>
                    </a:ext>
                  </a:extLst>
                </a:gridCol>
                <a:gridCol w="905538">
                  <a:extLst>
                    <a:ext uri="{9D8B030D-6E8A-4147-A177-3AD203B41FA5}">
                      <a16:colId xmlns:a16="http://schemas.microsoft.com/office/drawing/2014/main" val="20002"/>
                    </a:ext>
                  </a:extLst>
                </a:gridCol>
                <a:gridCol w="904962">
                  <a:extLst>
                    <a:ext uri="{9D8B030D-6E8A-4147-A177-3AD203B41FA5}">
                      <a16:colId xmlns:a16="http://schemas.microsoft.com/office/drawing/2014/main" val="20003"/>
                    </a:ext>
                  </a:extLst>
                </a:gridCol>
                <a:gridCol w="907844">
                  <a:extLst>
                    <a:ext uri="{9D8B030D-6E8A-4147-A177-3AD203B41FA5}">
                      <a16:colId xmlns:a16="http://schemas.microsoft.com/office/drawing/2014/main" val="20004"/>
                    </a:ext>
                  </a:extLst>
                </a:gridCol>
                <a:gridCol w="891704">
                  <a:extLst>
                    <a:ext uri="{9D8B030D-6E8A-4147-A177-3AD203B41FA5}">
                      <a16:colId xmlns:a16="http://schemas.microsoft.com/office/drawing/2014/main" val="20005"/>
                    </a:ext>
                  </a:extLst>
                </a:gridCol>
              </a:tblGrid>
              <a:tr h="314564">
                <a:tc>
                  <a:txBody>
                    <a:bodyPr/>
                    <a:lstStyle/>
                    <a:p>
                      <a:pPr>
                        <a:lnSpc>
                          <a:spcPct val="115000"/>
                        </a:lnSpc>
                        <a:spcAft>
                          <a:spcPts val="0"/>
                        </a:spcAft>
                      </a:pPr>
                      <a:r>
                        <a:rPr lang="en-US" sz="1600">
                          <a:effectLst/>
                        </a:rPr>
                        <a:t>Kriterijum</a:t>
                      </a:r>
                      <a:endParaRPr lang="en-US" sz="1600">
                        <a:effectLst/>
                        <a:latin typeface="Calibri"/>
                        <a:ea typeface="Calibri"/>
                        <a:cs typeface="Times New Roman"/>
                      </a:endParaRPr>
                    </a:p>
                  </a:txBody>
                  <a:tcPr marL="68580" marR="68580" marT="0" marB="0"/>
                </a:tc>
                <a:tc>
                  <a:txBody>
                    <a:bodyPr/>
                    <a:lstStyle/>
                    <a:p>
                      <a:pPr>
                        <a:lnSpc>
                          <a:spcPct val="115000"/>
                        </a:lnSpc>
                        <a:spcAft>
                          <a:spcPts val="0"/>
                        </a:spcAft>
                      </a:pPr>
                      <a:r>
                        <a:rPr lang="en-US" sz="1600">
                          <a:effectLst/>
                        </a:rPr>
                        <a:t>A</a:t>
                      </a:r>
                      <a:endParaRPr lang="en-US" sz="1600">
                        <a:effectLst/>
                        <a:latin typeface="Calibri"/>
                        <a:ea typeface="Calibri"/>
                        <a:cs typeface="Times New Roman"/>
                      </a:endParaRPr>
                    </a:p>
                  </a:txBody>
                  <a:tcPr marL="68580" marR="68580" marT="0" marB="0"/>
                </a:tc>
                <a:tc>
                  <a:txBody>
                    <a:bodyPr/>
                    <a:lstStyle/>
                    <a:p>
                      <a:pPr>
                        <a:lnSpc>
                          <a:spcPct val="115000"/>
                        </a:lnSpc>
                        <a:spcAft>
                          <a:spcPts val="0"/>
                        </a:spcAft>
                      </a:pPr>
                      <a:r>
                        <a:rPr lang="en-US" sz="1600">
                          <a:effectLst/>
                        </a:rPr>
                        <a:t>B</a:t>
                      </a:r>
                      <a:endParaRPr lang="en-US" sz="1600">
                        <a:effectLst/>
                        <a:latin typeface="Calibri"/>
                        <a:ea typeface="Calibri"/>
                        <a:cs typeface="Times New Roman"/>
                      </a:endParaRPr>
                    </a:p>
                  </a:txBody>
                  <a:tcPr marL="68580" marR="68580" marT="0" marB="0"/>
                </a:tc>
                <a:tc>
                  <a:txBody>
                    <a:bodyPr/>
                    <a:lstStyle/>
                    <a:p>
                      <a:pPr>
                        <a:lnSpc>
                          <a:spcPct val="115000"/>
                        </a:lnSpc>
                        <a:spcAft>
                          <a:spcPts val="0"/>
                        </a:spcAft>
                      </a:pPr>
                      <a:r>
                        <a:rPr lang="en-US" sz="1600">
                          <a:effectLst/>
                        </a:rPr>
                        <a:t>C</a:t>
                      </a:r>
                      <a:endParaRPr lang="en-US" sz="1600">
                        <a:effectLst/>
                        <a:latin typeface="Calibri"/>
                        <a:ea typeface="Calibri"/>
                        <a:cs typeface="Times New Roman"/>
                      </a:endParaRPr>
                    </a:p>
                  </a:txBody>
                  <a:tcPr marL="68580" marR="68580" marT="0" marB="0"/>
                </a:tc>
                <a:tc>
                  <a:txBody>
                    <a:bodyPr/>
                    <a:lstStyle/>
                    <a:p>
                      <a:pPr>
                        <a:lnSpc>
                          <a:spcPct val="115000"/>
                        </a:lnSpc>
                        <a:spcAft>
                          <a:spcPts val="0"/>
                        </a:spcAft>
                      </a:pPr>
                      <a:r>
                        <a:rPr lang="en-US" sz="1600">
                          <a:effectLst/>
                        </a:rPr>
                        <a:t>D</a:t>
                      </a:r>
                      <a:endParaRPr lang="en-US" sz="1600">
                        <a:effectLst/>
                        <a:latin typeface="Calibri"/>
                        <a:ea typeface="Calibri"/>
                        <a:cs typeface="Times New Roman"/>
                      </a:endParaRPr>
                    </a:p>
                  </a:txBody>
                  <a:tcPr marL="68580" marR="68580" marT="0" marB="0"/>
                </a:tc>
                <a:tc>
                  <a:txBody>
                    <a:bodyPr/>
                    <a:lstStyle/>
                    <a:p>
                      <a:pPr>
                        <a:lnSpc>
                          <a:spcPct val="115000"/>
                        </a:lnSpc>
                        <a:spcAft>
                          <a:spcPts val="0"/>
                        </a:spcAft>
                      </a:pPr>
                      <a:r>
                        <a:rPr lang="en-US" sz="1600">
                          <a:effectLst/>
                        </a:rPr>
                        <a:t>Prioritet</a:t>
                      </a:r>
                      <a:endParaRPr lang="en-US" sz="160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314564">
                <a:tc>
                  <a:txBody>
                    <a:bodyPr/>
                    <a:lstStyle/>
                    <a:p>
                      <a:pPr>
                        <a:lnSpc>
                          <a:spcPct val="115000"/>
                        </a:lnSpc>
                        <a:spcAft>
                          <a:spcPts val="0"/>
                        </a:spcAft>
                      </a:pPr>
                      <a:r>
                        <a:rPr lang="en-US" sz="1600">
                          <a:effectLst/>
                        </a:rPr>
                        <a:t>A</a:t>
                      </a:r>
                      <a:endParaRPr lang="en-US" sz="1600">
                        <a:effectLst/>
                        <a:latin typeface="Calibri"/>
                        <a:ea typeface="Calibri"/>
                        <a:cs typeface="Times New Roman"/>
                      </a:endParaRPr>
                    </a:p>
                  </a:txBody>
                  <a:tcPr marL="68580" marR="68580" marT="0" marB="0"/>
                </a:tc>
                <a:tc>
                  <a:txBody>
                    <a:bodyPr/>
                    <a:lstStyle/>
                    <a:p>
                      <a:pPr>
                        <a:lnSpc>
                          <a:spcPct val="115000"/>
                        </a:lnSpc>
                        <a:spcAft>
                          <a:spcPts val="0"/>
                        </a:spcAft>
                      </a:pPr>
                      <a:r>
                        <a:rPr lang="en-US" sz="1600">
                          <a:effectLst/>
                        </a:rPr>
                        <a:t>1</a:t>
                      </a:r>
                      <a:endParaRPr lang="en-US" sz="1600">
                        <a:effectLst/>
                        <a:latin typeface="Calibri"/>
                        <a:ea typeface="Calibri"/>
                        <a:cs typeface="Times New Roman"/>
                      </a:endParaRPr>
                    </a:p>
                  </a:txBody>
                  <a:tcPr marL="68580" marR="68580" marT="0" marB="0"/>
                </a:tc>
                <a:tc>
                  <a:txBody>
                    <a:bodyPr/>
                    <a:lstStyle/>
                    <a:p>
                      <a:pPr>
                        <a:lnSpc>
                          <a:spcPct val="115000"/>
                        </a:lnSpc>
                        <a:spcAft>
                          <a:spcPts val="0"/>
                        </a:spcAft>
                      </a:pPr>
                      <a:r>
                        <a:rPr lang="en-US" sz="1600">
                          <a:effectLst/>
                        </a:rPr>
                        <a:t>3</a:t>
                      </a:r>
                      <a:endParaRPr lang="en-US" sz="1600">
                        <a:effectLst/>
                        <a:latin typeface="Calibri"/>
                        <a:ea typeface="Calibri"/>
                        <a:cs typeface="Times New Roman"/>
                      </a:endParaRPr>
                    </a:p>
                  </a:txBody>
                  <a:tcPr marL="68580" marR="68580" marT="0" marB="0"/>
                </a:tc>
                <a:tc>
                  <a:txBody>
                    <a:bodyPr/>
                    <a:lstStyle/>
                    <a:p>
                      <a:pPr>
                        <a:lnSpc>
                          <a:spcPct val="115000"/>
                        </a:lnSpc>
                        <a:spcAft>
                          <a:spcPts val="0"/>
                        </a:spcAft>
                      </a:pPr>
                      <a:r>
                        <a:rPr lang="en-US" sz="1600">
                          <a:effectLst/>
                        </a:rPr>
                        <a:t>7</a:t>
                      </a:r>
                      <a:endParaRPr lang="en-US" sz="1600">
                        <a:effectLst/>
                        <a:latin typeface="Calibri"/>
                        <a:ea typeface="Calibri"/>
                        <a:cs typeface="Times New Roman"/>
                      </a:endParaRPr>
                    </a:p>
                  </a:txBody>
                  <a:tcPr marL="68580" marR="68580" marT="0" marB="0"/>
                </a:tc>
                <a:tc>
                  <a:txBody>
                    <a:bodyPr/>
                    <a:lstStyle/>
                    <a:p>
                      <a:pPr>
                        <a:lnSpc>
                          <a:spcPct val="115000"/>
                        </a:lnSpc>
                        <a:spcAft>
                          <a:spcPts val="0"/>
                        </a:spcAft>
                      </a:pPr>
                      <a:r>
                        <a:rPr lang="en-US" sz="1600">
                          <a:effectLst/>
                        </a:rPr>
                        <a:t>9</a:t>
                      </a:r>
                      <a:endParaRPr lang="en-US" sz="1600">
                        <a:effectLst/>
                        <a:latin typeface="Calibri"/>
                        <a:ea typeface="Calibri"/>
                        <a:cs typeface="Times New Roman"/>
                      </a:endParaRPr>
                    </a:p>
                  </a:txBody>
                  <a:tcPr marL="68580" marR="68580" marT="0" marB="0"/>
                </a:tc>
                <a:tc>
                  <a:txBody>
                    <a:bodyPr/>
                    <a:lstStyle/>
                    <a:p>
                      <a:pPr>
                        <a:lnSpc>
                          <a:spcPct val="115000"/>
                        </a:lnSpc>
                        <a:spcAft>
                          <a:spcPts val="0"/>
                        </a:spcAft>
                      </a:pPr>
                      <a:r>
                        <a:rPr lang="en-US" sz="1600">
                          <a:effectLst/>
                        </a:rPr>
                        <a:t>57,39%</a:t>
                      </a:r>
                      <a:endParaRPr lang="en-US" sz="160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314564">
                <a:tc>
                  <a:txBody>
                    <a:bodyPr/>
                    <a:lstStyle/>
                    <a:p>
                      <a:pPr>
                        <a:lnSpc>
                          <a:spcPct val="115000"/>
                        </a:lnSpc>
                        <a:spcAft>
                          <a:spcPts val="0"/>
                        </a:spcAft>
                      </a:pPr>
                      <a:r>
                        <a:rPr lang="en-US" sz="1600">
                          <a:effectLst/>
                        </a:rPr>
                        <a:t>B</a:t>
                      </a:r>
                      <a:endParaRPr lang="en-US" sz="1600">
                        <a:effectLst/>
                        <a:latin typeface="Calibri"/>
                        <a:ea typeface="Calibri"/>
                        <a:cs typeface="Times New Roman"/>
                      </a:endParaRPr>
                    </a:p>
                  </a:txBody>
                  <a:tcPr marL="68580" marR="68580" marT="0" marB="0"/>
                </a:tc>
                <a:tc>
                  <a:txBody>
                    <a:bodyPr/>
                    <a:lstStyle/>
                    <a:p>
                      <a:pPr>
                        <a:lnSpc>
                          <a:spcPct val="115000"/>
                        </a:lnSpc>
                        <a:spcAft>
                          <a:spcPts val="0"/>
                        </a:spcAft>
                      </a:pPr>
                      <a:r>
                        <a:rPr lang="en-US" sz="1600">
                          <a:effectLst/>
                        </a:rPr>
                        <a:t>0,33</a:t>
                      </a:r>
                      <a:endParaRPr lang="en-US" sz="1600">
                        <a:effectLst/>
                        <a:latin typeface="Calibri"/>
                        <a:ea typeface="Calibri"/>
                        <a:cs typeface="Times New Roman"/>
                      </a:endParaRPr>
                    </a:p>
                  </a:txBody>
                  <a:tcPr marL="68580" marR="68580" marT="0" marB="0"/>
                </a:tc>
                <a:tc>
                  <a:txBody>
                    <a:bodyPr/>
                    <a:lstStyle/>
                    <a:p>
                      <a:pPr>
                        <a:lnSpc>
                          <a:spcPct val="115000"/>
                        </a:lnSpc>
                        <a:spcAft>
                          <a:spcPts val="0"/>
                        </a:spcAft>
                      </a:pPr>
                      <a:r>
                        <a:rPr lang="en-US" sz="1600">
                          <a:effectLst/>
                        </a:rPr>
                        <a:t>1</a:t>
                      </a:r>
                      <a:endParaRPr lang="en-US" sz="1600">
                        <a:effectLst/>
                        <a:latin typeface="Calibri"/>
                        <a:ea typeface="Calibri"/>
                        <a:cs typeface="Times New Roman"/>
                      </a:endParaRPr>
                    </a:p>
                  </a:txBody>
                  <a:tcPr marL="68580" marR="68580" marT="0" marB="0"/>
                </a:tc>
                <a:tc>
                  <a:txBody>
                    <a:bodyPr/>
                    <a:lstStyle/>
                    <a:p>
                      <a:pPr>
                        <a:lnSpc>
                          <a:spcPct val="115000"/>
                        </a:lnSpc>
                        <a:spcAft>
                          <a:spcPts val="0"/>
                        </a:spcAft>
                      </a:pPr>
                      <a:r>
                        <a:rPr lang="en-US" sz="1600">
                          <a:effectLst/>
                        </a:rPr>
                        <a:t>5</a:t>
                      </a:r>
                      <a:endParaRPr lang="en-US" sz="1600">
                        <a:effectLst/>
                        <a:latin typeface="Calibri"/>
                        <a:ea typeface="Calibri"/>
                        <a:cs typeface="Times New Roman"/>
                      </a:endParaRPr>
                    </a:p>
                  </a:txBody>
                  <a:tcPr marL="68580" marR="68580" marT="0" marB="0"/>
                </a:tc>
                <a:tc>
                  <a:txBody>
                    <a:bodyPr/>
                    <a:lstStyle/>
                    <a:p>
                      <a:pPr>
                        <a:lnSpc>
                          <a:spcPct val="115000"/>
                        </a:lnSpc>
                        <a:spcAft>
                          <a:spcPts val="0"/>
                        </a:spcAft>
                      </a:pPr>
                      <a:r>
                        <a:rPr lang="en-US" sz="1600">
                          <a:effectLst/>
                        </a:rPr>
                        <a:t>7</a:t>
                      </a:r>
                      <a:endParaRPr lang="en-US" sz="1600">
                        <a:effectLst/>
                        <a:latin typeface="Calibri"/>
                        <a:ea typeface="Calibri"/>
                        <a:cs typeface="Times New Roman"/>
                      </a:endParaRPr>
                    </a:p>
                  </a:txBody>
                  <a:tcPr marL="68580" marR="68580" marT="0" marB="0"/>
                </a:tc>
                <a:tc>
                  <a:txBody>
                    <a:bodyPr/>
                    <a:lstStyle/>
                    <a:p>
                      <a:pPr>
                        <a:lnSpc>
                          <a:spcPct val="115000"/>
                        </a:lnSpc>
                        <a:spcAft>
                          <a:spcPts val="0"/>
                        </a:spcAft>
                      </a:pPr>
                      <a:r>
                        <a:rPr lang="en-US" sz="1600">
                          <a:effectLst/>
                        </a:rPr>
                        <a:t>29,1%</a:t>
                      </a:r>
                      <a:endParaRPr lang="en-US" sz="1600">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314564">
                <a:tc>
                  <a:txBody>
                    <a:bodyPr/>
                    <a:lstStyle/>
                    <a:p>
                      <a:pPr>
                        <a:lnSpc>
                          <a:spcPct val="115000"/>
                        </a:lnSpc>
                        <a:spcAft>
                          <a:spcPts val="0"/>
                        </a:spcAft>
                      </a:pPr>
                      <a:r>
                        <a:rPr lang="en-US" sz="1600">
                          <a:effectLst/>
                        </a:rPr>
                        <a:t>C</a:t>
                      </a:r>
                      <a:endParaRPr lang="en-US" sz="1600">
                        <a:effectLst/>
                        <a:latin typeface="Calibri"/>
                        <a:ea typeface="Calibri"/>
                        <a:cs typeface="Times New Roman"/>
                      </a:endParaRPr>
                    </a:p>
                  </a:txBody>
                  <a:tcPr marL="68580" marR="68580" marT="0" marB="0"/>
                </a:tc>
                <a:tc>
                  <a:txBody>
                    <a:bodyPr/>
                    <a:lstStyle/>
                    <a:p>
                      <a:pPr>
                        <a:lnSpc>
                          <a:spcPct val="115000"/>
                        </a:lnSpc>
                        <a:spcAft>
                          <a:spcPts val="0"/>
                        </a:spcAft>
                      </a:pPr>
                      <a:r>
                        <a:rPr lang="en-US" sz="1600">
                          <a:effectLst/>
                        </a:rPr>
                        <a:t>0,14</a:t>
                      </a:r>
                      <a:endParaRPr lang="en-US" sz="1600">
                        <a:effectLst/>
                        <a:latin typeface="Calibri"/>
                        <a:ea typeface="Calibri"/>
                        <a:cs typeface="Times New Roman"/>
                      </a:endParaRPr>
                    </a:p>
                  </a:txBody>
                  <a:tcPr marL="68580" marR="68580" marT="0" marB="0"/>
                </a:tc>
                <a:tc>
                  <a:txBody>
                    <a:bodyPr/>
                    <a:lstStyle/>
                    <a:p>
                      <a:pPr>
                        <a:lnSpc>
                          <a:spcPct val="115000"/>
                        </a:lnSpc>
                        <a:spcAft>
                          <a:spcPts val="0"/>
                        </a:spcAft>
                      </a:pPr>
                      <a:r>
                        <a:rPr lang="en-US" sz="1600">
                          <a:effectLst/>
                        </a:rPr>
                        <a:t>0,2</a:t>
                      </a:r>
                      <a:endParaRPr lang="en-US" sz="1600">
                        <a:effectLst/>
                        <a:latin typeface="Calibri"/>
                        <a:ea typeface="Calibri"/>
                        <a:cs typeface="Times New Roman"/>
                      </a:endParaRPr>
                    </a:p>
                  </a:txBody>
                  <a:tcPr marL="68580" marR="68580" marT="0" marB="0"/>
                </a:tc>
                <a:tc>
                  <a:txBody>
                    <a:bodyPr/>
                    <a:lstStyle/>
                    <a:p>
                      <a:pPr>
                        <a:lnSpc>
                          <a:spcPct val="115000"/>
                        </a:lnSpc>
                        <a:spcAft>
                          <a:spcPts val="0"/>
                        </a:spcAft>
                      </a:pPr>
                      <a:r>
                        <a:rPr lang="en-US" sz="1600">
                          <a:effectLst/>
                        </a:rPr>
                        <a:t>1</a:t>
                      </a:r>
                      <a:endParaRPr lang="en-US" sz="1600">
                        <a:effectLst/>
                        <a:latin typeface="Calibri"/>
                        <a:ea typeface="Calibri"/>
                        <a:cs typeface="Times New Roman"/>
                      </a:endParaRPr>
                    </a:p>
                  </a:txBody>
                  <a:tcPr marL="68580" marR="68580" marT="0" marB="0"/>
                </a:tc>
                <a:tc>
                  <a:txBody>
                    <a:bodyPr/>
                    <a:lstStyle/>
                    <a:p>
                      <a:pPr>
                        <a:lnSpc>
                          <a:spcPct val="115000"/>
                        </a:lnSpc>
                        <a:spcAft>
                          <a:spcPts val="0"/>
                        </a:spcAft>
                      </a:pPr>
                      <a:r>
                        <a:rPr lang="en-US" sz="1600">
                          <a:effectLst/>
                        </a:rPr>
                        <a:t>3</a:t>
                      </a:r>
                      <a:endParaRPr lang="en-US" sz="1600">
                        <a:effectLst/>
                        <a:latin typeface="Calibri"/>
                        <a:ea typeface="Calibri"/>
                        <a:cs typeface="Times New Roman"/>
                      </a:endParaRPr>
                    </a:p>
                  </a:txBody>
                  <a:tcPr marL="68580" marR="68580" marT="0" marB="0"/>
                </a:tc>
                <a:tc>
                  <a:txBody>
                    <a:bodyPr/>
                    <a:lstStyle/>
                    <a:p>
                      <a:pPr>
                        <a:lnSpc>
                          <a:spcPct val="115000"/>
                        </a:lnSpc>
                        <a:spcAft>
                          <a:spcPts val="0"/>
                        </a:spcAft>
                      </a:pPr>
                      <a:r>
                        <a:rPr lang="en-US" sz="1600">
                          <a:effectLst/>
                        </a:rPr>
                        <a:t>9,03%</a:t>
                      </a:r>
                      <a:endParaRPr lang="en-US" sz="1600">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r h="314564">
                <a:tc>
                  <a:txBody>
                    <a:bodyPr/>
                    <a:lstStyle/>
                    <a:p>
                      <a:pPr>
                        <a:lnSpc>
                          <a:spcPct val="115000"/>
                        </a:lnSpc>
                        <a:spcAft>
                          <a:spcPts val="0"/>
                        </a:spcAft>
                      </a:pPr>
                      <a:r>
                        <a:rPr lang="en-US" sz="1600">
                          <a:effectLst/>
                        </a:rPr>
                        <a:t>D</a:t>
                      </a:r>
                      <a:endParaRPr lang="en-US" sz="1600">
                        <a:effectLst/>
                        <a:latin typeface="Calibri"/>
                        <a:ea typeface="Calibri"/>
                        <a:cs typeface="Times New Roman"/>
                      </a:endParaRPr>
                    </a:p>
                  </a:txBody>
                  <a:tcPr marL="68580" marR="68580" marT="0" marB="0"/>
                </a:tc>
                <a:tc>
                  <a:txBody>
                    <a:bodyPr/>
                    <a:lstStyle/>
                    <a:p>
                      <a:pPr>
                        <a:lnSpc>
                          <a:spcPct val="115000"/>
                        </a:lnSpc>
                        <a:spcAft>
                          <a:spcPts val="0"/>
                        </a:spcAft>
                      </a:pPr>
                      <a:r>
                        <a:rPr lang="en-US" sz="1600">
                          <a:effectLst/>
                        </a:rPr>
                        <a:t>0,11</a:t>
                      </a:r>
                      <a:endParaRPr lang="en-US" sz="1600">
                        <a:effectLst/>
                        <a:latin typeface="Calibri"/>
                        <a:ea typeface="Calibri"/>
                        <a:cs typeface="Times New Roman"/>
                      </a:endParaRPr>
                    </a:p>
                  </a:txBody>
                  <a:tcPr marL="68580" marR="68580" marT="0" marB="0"/>
                </a:tc>
                <a:tc>
                  <a:txBody>
                    <a:bodyPr/>
                    <a:lstStyle/>
                    <a:p>
                      <a:pPr>
                        <a:lnSpc>
                          <a:spcPct val="115000"/>
                        </a:lnSpc>
                        <a:spcAft>
                          <a:spcPts val="0"/>
                        </a:spcAft>
                      </a:pPr>
                      <a:r>
                        <a:rPr lang="en-US" sz="1600">
                          <a:effectLst/>
                        </a:rPr>
                        <a:t>0,14</a:t>
                      </a:r>
                      <a:endParaRPr lang="en-US" sz="1600">
                        <a:effectLst/>
                        <a:latin typeface="Calibri"/>
                        <a:ea typeface="Calibri"/>
                        <a:cs typeface="Times New Roman"/>
                      </a:endParaRPr>
                    </a:p>
                  </a:txBody>
                  <a:tcPr marL="68580" marR="68580" marT="0" marB="0"/>
                </a:tc>
                <a:tc>
                  <a:txBody>
                    <a:bodyPr/>
                    <a:lstStyle/>
                    <a:p>
                      <a:pPr>
                        <a:lnSpc>
                          <a:spcPct val="115000"/>
                        </a:lnSpc>
                        <a:spcAft>
                          <a:spcPts val="0"/>
                        </a:spcAft>
                      </a:pPr>
                      <a:r>
                        <a:rPr lang="en-US" sz="1600">
                          <a:effectLst/>
                        </a:rPr>
                        <a:t>0,33</a:t>
                      </a:r>
                      <a:endParaRPr lang="en-US" sz="1600">
                        <a:effectLst/>
                        <a:latin typeface="Calibri"/>
                        <a:ea typeface="Calibri"/>
                        <a:cs typeface="Times New Roman"/>
                      </a:endParaRPr>
                    </a:p>
                  </a:txBody>
                  <a:tcPr marL="68580" marR="68580" marT="0" marB="0"/>
                </a:tc>
                <a:tc>
                  <a:txBody>
                    <a:bodyPr/>
                    <a:lstStyle/>
                    <a:p>
                      <a:pPr>
                        <a:lnSpc>
                          <a:spcPct val="115000"/>
                        </a:lnSpc>
                        <a:spcAft>
                          <a:spcPts val="0"/>
                        </a:spcAft>
                      </a:pPr>
                      <a:r>
                        <a:rPr lang="en-US" sz="1600">
                          <a:effectLst/>
                        </a:rPr>
                        <a:t>1</a:t>
                      </a:r>
                      <a:endParaRPr lang="en-US" sz="1600">
                        <a:effectLst/>
                        <a:latin typeface="Calibri"/>
                        <a:ea typeface="Calibri"/>
                        <a:cs typeface="Times New Roman"/>
                      </a:endParaRPr>
                    </a:p>
                  </a:txBody>
                  <a:tcPr marL="68580" marR="68580" marT="0" marB="0"/>
                </a:tc>
                <a:tc>
                  <a:txBody>
                    <a:bodyPr/>
                    <a:lstStyle/>
                    <a:p>
                      <a:pPr>
                        <a:lnSpc>
                          <a:spcPct val="115000"/>
                        </a:lnSpc>
                        <a:spcAft>
                          <a:spcPts val="0"/>
                        </a:spcAft>
                      </a:pPr>
                      <a:r>
                        <a:rPr lang="en-US" sz="1600">
                          <a:effectLst/>
                        </a:rPr>
                        <a:t>4,45%</a:t>
                      </a:r>
                      <a:endParaRPr lang="en-US" sz="1600">
                        <a:effectLst/>
                        <a:latin typeface="Calibri"/>
                        <a:ea typeface="Calibri"/>
                        <a:cs typeface="Times New Roman"/>
                      </a:endParaRPr>
                    </a:p>
                  </a:txBody>
                  <a:tcPr marL="68580" marR="68580" marT="0" marB="0"/>
                </a:tc>
                <a:extLst>
                  <a:ext uri="{0D108BD9-81ED-4DB2-BD59-A6C34878D82A}">
                    <a16:rowId xmlns:a16="http://schemas.microsoft.com/office/drawing/2014/main" val="10004"/>
                  </a:ext>
                </a:extLst>
              </a:tr>
              <a:tr h="314564">
                <a:tc>
                  <a:txBody>
                    <a:bodyPr/>
                    <a:lstStyle/>
                    <a:p>
                      <a:pPr>
                        <a:lnSpc>
                          <a:spcPct val="115000"/>
                        </a:lnSpc>
                        <a:spcAft>
                          <a:spcPts val="0"/>
                        </a:spcAft>
                      </a:pPr>
                      <a:r>
                        <a:rPr lang="en-US" sz="1600">
                          <a:effectLst/>
                        </a:rPr>
                        <a:t>Suma</a:t>
                      </a:r>
                      <a:endParaRPr lang="en-US" sz="1600">
                        <a:effectLst/>
                        <a:latin typeface="Calibri"/>
                        <a:ea typeface="Calibri"/>
                        <a:cs typeface="Times New Roman"/>
                      </a:endParaRPr>
                    </a:p>
                  </a:txBody>
                  <a:tcPr marL="68580" marR="68580" marT="0" marB="0"/>
                </a:tc>
                <a:tc>
                  <a:txBody>
                    <a:bodyPr/>
                    <a:lstStyle/>
                    <a:p>
                      <a:pPr>
                        <a:lnSpc>
                          <a:spcPct val="115000"/>
                        </a:lnSpc>
                        <a:spcAft>
                          <a:spcPts val="0"/>
                        </a:spcAft>
                      </a:pPr>
                      <a:r>
                        <a:rPr lang="en-US" sz="1600">
                          <a:effectLst/>
                        </a:rPr>
                        <a:t>1,59</a:t>
                      </a:r>
                      <a:endParaRPr lang="en-US" sz="1600">
                        <a:effectLst/>
                        <a:latin typeface="Calibri"/>
                        <a:ea typeface="Calibri"/>
                        <a:cs typeface="Times New Roman"/>
                      </a:endParaRPr>
                    </a:p>
                  </a:txBody>
                  <a:tcPr marL="68580" marR="68580" marT="0" marB="0"/>
                </a:tc>
                <a:tc>
                  <a:txBody>
                    <a:bodyPr/>
                    <a:lstStyle/>
                    <a:p>
                      <a:pPr>
                        <a:lnSpc>
                          <a:spcPct val="115000"/>
                        </a:lnSpc>
                        <a:spcAft>
                          <a:spcPts val="0"/>
                        </a:spcAft>
                      </a:pPr>
                      <a:r>
                        <a:rPr lang="en-US" sz="1600">
                          <a:effectLst/>
                        </a:rPr>
                        <a:t>4,34</a:t>
                      </a:r>
                      <a:endParaRPr lang="en-US" sz="1600">
                        <a:effectLst/>
                        <a:latin typeface="Calibri"/>
                        <a:ea typeface="Calibri"/>
                        <a:cs typeface="Times New Roman"/>
                      </a:endParaRPr>
                    </a:p>
                  </a:txBody>
                  <a:tcPr marL="68580" marR="68580" marT="0" marB="0"/>
                </a:tc>
                <a:tc>
                  <a:txBody>
                    <a:bodyPr/>
                    <a:lstStyle/>
                    <a:p>
                      <a:pPr>
                        <a:lnSpc>
                          <a:spcPct val="115000"/>
                        </a:lnSpc>
                        <a:spcAft>
                          <a:spcPts val="0"/>
                        </a:spcAft>
                      </a:pPr>
                      <a:r>
                        <a:rPr lang="en-US" sz="1600">
                          <a:effectLst/>
                        </a:rPr>
                        <a:t>13,33</a:t>
                      </a:r>
                      <a:endParaRPr lang="en-US" sz="1600">
                        <a:effectLst/>
                        <a:latin typeface="Calibri"/>
                        <a:ea typeface="Calibri"/>
                        <a:cs typeface="Times New Roman"/>
                      </a:endParaRPr>
                    </a:p>
                  </a:txBody>
                  <a:tcPr marL="68580" marR="68580" marT="0" marB="0"/>
                </a:tc>
                <a:tc>
                  <a:txBody>
                    <a:bodyPr/>
                    <a:lstStyle/>
                    <a:p>
                      <a:pPr>
                        <a:lnSpc>
                          <a:spcPct val="115000"/>
                        </a:lnSpc>
                        <a:spcAft>
                          <a:spcPts val="0"/>
                        </a:spcAft>
                      </a:pPr>
                      <a:r>
                        <a:rPr lang="en-US" sz="1600">
                          <a:effectLst/>
                        </a:rPr>
                        <a:t>20</a:t>
                      </a:r>
                      <a:endParaRPr lang="en-US" sz="1600">
                        <a:effectLst/>
                        <a:latin typeface="Calibri"/>
                        <a:ea typeface="Calibri"/>
                        <a:cs typeface="Times New Roman"/>
                      </a:endParaRPr>
                    </a:p>
                  </a:txBody>
                  <a:tcPr marL="68580" marR="68580" marT="0" marB="0"/>
                </a:tc>
                <a:tc>
                  <a:txBody>
                    <a:bodyPr/>
                    <a:lstStyle/>
                    <a:p>
                      <a:pPr>
                        <a:lnSpc>
                          <a:spcPct val="115000"/>
                        </a:lnSpc>
                        <a:spcAft>
                          <a:spcPts val="0"/>
                        </a:spcAft>
                      </a:pPr>
                      <a:r>
                        <a:rPr lang="en-US" sz="1600">
                          <a:effectLst/>
                        </a:rPr>
                        <a:t>100%</a:t>
                      </a:r>
                      <a:endParaRPr lang="en-US" sz="1600">
                        <a:effectLst/>
                        <a:latin typeface="Calibri"/>
                        <a:ea typeface="Calibri"/>
                        <a:cs typeface="Times New Roman"/>
                      </a:endParaRPr>
                    </a:p>
                  </a:txBody>
                  <a:tcPr marL="68580" marR="68580" marT="0" marB="0"/>
                </a:tc>
                <a:extLst>
                  <a:ext uri="{0D108BD9-81ED-4DB2-BD59-A6C34878D82A}">
                    <a16:rowId xmlns:a16="http://schemas.microsoft.com/office/drawing/2014/main" val="10005"/>
                  </a:ext>
                </a:extLst>
              </a:tr>
            </a:tbl>
          </a:graphicData>
        </a:graphic>
      </p:graphicFrame>
      <p:sp>
        <p:nvSpPr>
          <p:cNvPr id="6" name="Rectangle 1"/>
          <p:cNvSpPr>
            <a:spLocks noChangeArrowheads="1"/>
          </p:cNvSpPr>
          <p:nvPr/>
        </p:nvSpPr>
        <p:spPr bwMode="auto">
          <a:xfrm>
            <a:off x="350300" y="51229"/>
            <a:ext cx="4191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a:latin typeface="Calibri" pitchFamily="34" charset="0"/>
                <a:ea typeface="Calibri" pitchFamily="34" charset="0"/>
                <a:cs typeface="Times New Roman" pitchFamily="18" charset="0"/>
              </a:rPr>
              <a:t>Matrica na prvom nivou</a:t>
            </a:r>
            <a:r>
              <a:rPr lang="sr-Latn-RS">
                <a:latin typeface="Calibri" pitchFamily="34" charset="0"/>
                <a:ea typeface="Calibri" pitchFamily="34" charset="0"/>
                <a:cs typeface="Times New Roman" pitchFamily="18" charset="0"/>
              </a:rPr>
              <a:t>:</a:t>
            </a:r>
            <a:endParaRPr lang="en-US" sz="1100">
              <a:latin typeface="Arial" pitchFamily="34" charset="0"/>
              <a:cs typeface="Arial" pitchFamily="34" charset="0"/>
            </a:endParaRPr>
          </a:p>
        </p:txBody>
      </p:sp>
      <p:pic>
        <p:nvPicPr>
          <p:cNvPr id="2" name="Picture 1">
            <a:extLst>
              <a:ext uri="{FF2B5EF4-FFF2-40B4-BE49-F238E27FC236}">
                <a16:creationId xmlns:a16="http://schemas.microsoft.com/office/drawing/2014/main" id="{38B37676-EAEB-42E3-956B-E9695AFD9363}"/>
              </a:ext>
            </a:extLst>
          </p:cNvPr>
          <p:cNvPicPr>
            <a:picLocks noChangeAspect="1"/>
          </p:cNvPicPr>
          <p:nvPr/>
        </p:nvPicPr>
        <p:blipFill>
          <a:blip r:embed="rId2"/>
          <a:stretch>
            <a:fillRect/>
          </a:stretch>
        </p:blipFill>
        <p:spPr>
          <a:xfrm>
            <a:off x="207343" y="2793443"/>
            <a:ext cx="4772691" cy="1209844"/>
          </a:xfrm>
          <a:prstGeom prst="rect">
            <a:avLst/>
          </a:prstGeom>
        </p:spPr>
      </p:pic>
      <p:pic>
        <p:nvPicPr>
          <p:cNvPr id="8" name="Picture 7">
            <a:extLst>
              <a:ext uri="{FF2B5EF4-FFF2-40B4-BE49-F238E27FC236}">
                <a16:creationId xmlns:a16="http://schemas.microsoft.com/office/drawing/2014/main" id="{C2A704B1-838F-4078-9FB0-DDA042E2DBD2}"/>
              </a:ext>
            </a:extLst>
          </p:cNvPr>
          <p:cNvPicPr>
            <a:picLocks noChangeAspect="1"/>
          </p:cNvPicPr>
          <p:nvPr/>
        </p:nvPicPr>
        <p:blipFill>
          <a:blip r:embed="rId3"/>
          <a:stretch>
            <a:fillRect/>
          </a:stretch>
        </p:blipFill>
        <p:spPr>
          <a:xfrm>
            <a:off x="5358064" y="2793443"/>
            <a:ext cx="6834784" cy="3944241"/>
          </a:xfrm>
          <a:prstGeom prst="rect">
            <a:avLst/>
          </a:prstGeom>
        </p:spPr>
      </p:pic>
    </p:spTree>
    <p:extLst>
      <p:ext uri="{BB962C8B-B14F-4D97-AF65-F5344CB8AC3E}">
        <p14:creationId xmlns:p14="http://schemas.microsoft.com/office/powerpoint/2010/main" val="13110961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Rectangle 3"/>
              <p:cNvSpPr/>
              <p:nvPr/>
            </p:nvSpPr>
            <p:spPr>
              <a:xfrm>
                <a:off x="802105" y="3239031"/>
                <a:ext cx="8077200" cy="1720727"/>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𝜆</m:t>
                          </m:r>
                        </m:e>
                        <m:sub>
                          <m:r>
                            <a:rPr lang="en-US" i="1">
                              <a:latin typeface="Cambria Math" panose="02040503050406030204" pitchFamily="18" charset="0"/>
                            </a:rPr>
                            <m:t>𝑚𝑎𝑥</m:t>
                          </m:r>
                        </m:sub>
                      </m:sSub>
                      <m:r>
                        <a:rPr lang="en-US" i="1">
                          <a:latin typeface="Cambria Math" panose="02040503050406030204" pitchFamily="18" charset="0"/>
                        </a:rPr>
                        <m:t>=0.5769∗1.59+0.291∗4.34+0.0903∗1.33+0.0445∗0.2=4.692</m:t>
                      </m:r>
                    </m:oMath>
                  </m:oMathPara>
                </a14:m>
                <a:endParaRPr lang="en-US"/>
              </a:p>
              <a:p>
                <a:endParaRPr lang="sr-Latn-RS" i="1"/>
              </a:p>
              <a:p>
                <a:pPr/>
                <a14:m>
                  <m:oMathPara xmlns:m="http://schemas.openxmlformats.org/officeDocument/2006/math">
                    <m:oMathParaPr>
                      <m:jc m:val="left"/>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𝐶𝐼</m:t>
                          </m:r>
                          <m:r>
                            <a:rPr lang="en-US" i="1">
                              <a:latin typeface="Cambria Math" panose="02040503050406030204" pitchFamily="18" charset="0"/>
                            </a:rPr>
                            <m:t>=(</m:t>
                          </m:r>
                          <m:r>
                            <a:rPr lang="en-US" i="1">
                              <a:latin typeface="Cambria Math" panose="02040503050406030204" pitchFamily="18" charset="0"/>
                            </a:rPr>
                            <m:t>𝜆</m:t>
                          </m:r>
                        </m:e>
                        <m:sub>
                          <m:r>
                            <a:rPr lang="en-US" i="1">
                              <a:latin typeface="Cambria Math" panose="02040503050406030204" pitchFamily="18" charset="0"/>
                            </a:rPr>
                            <m:t>𝑚𝑎𝑥</m:t>
                          </m:r>
                        </m:sub>
                      </m:sSub>
                      <m:r>
                        <a:rPr lang="en-US" i="1">
                          <a:latin typeface="Cambria Math" panose="02040503050406030204" pitchFamily="18" charset="0"/>
                        </a:rPr>
                        <m:t>−</m:t>
                      </m:r>
                      <m:r>
                        <a:rPr lang="en-US" i="1">
                          <a:latin typeface="Cambria Math" panose="02040503050406030204" pitchFamily="18" charset="0"/>
                        </a:rPr>
                        <m:t>𝑛</m:t>
                      </m:r>
                      <m:r>
                        <a:rPr lang="en-US" i="1">
                          <a:latin typeface="Cambria Math" panose="02040503050406030204" pitchFamily="18" charset="0"/>
                        </a:rPr>
                        <m:t>)/(</m:t>
                      </m:r>
                      <m:r>
                        <a:rPr lang="en-US" i="1">
                          <a:latin typeface="Cambria Math" panose="02040503050406030204" pitchFamily="18" charset="0"/>
                        </a:rPr>
                        <m:t>𝑛</m:t>
                      </m:r>
                      <m:r>
                        <a:rPr lang="en-US" i="1">
                          <a:latin typeface="Cambria Math" panose="02040503050406030204" pitchFamily="18" charset="0"/>
                        </a:rPr>
                        <m:t>−1)=(4.692−4)/(4−1)=0.0897</m:t>
                      </m:r>
                    </m:oMath>
                  </m:oMathPara>
                </a14:m>
                <a:endParaRPr lang="en-US"/>
              </a:p>
              <a:p>
                <a:endParaRPr lang="sr-Latn-RS" i="1"/>
              </a:p>
              <a:p>
                <a:pPr/>
                <a14:m>
                  <m:oMathPara xmlns:m="http://schemas.openxmlformats.org/officeDocument/2006/math">
                    <m:oMathParaPr>
                      <m:jc m:val="left"/>
                    </m:oMathParaPr>
                    <m:oMath xmlns:m="http://schemas.openxmlformats.org/officeDocument/2006/math">
                      <m:r>
                        <a:rPr lang="en-US" i="1">
                          <a:latin typeface="Cambria Math" panose="02040503050406030204" pitchFamily="18" charset="0"/>
                        </a:rPr>
                        <m:t>𝐶𝑅</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𝐶𝐼</m:t>
                          </m:r>
                        </m:num>
                        <m:den>
                          <m:r>
                            <a:rPr lang="en-US" i="1">
                              <a:latin typeface="Cambria Math" panose="02040503050406030204" pitchFamily="18" charset="0"/>
                            </a:rPr>
                            <m:t>𝑅𝐼</m:t>
                          </m:r>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0.0897</m:t>
                          </m:r>
                        </m:num>
                        <m:den>
                          <m:r>
                            <a:rPr lang="en-US" i="1">
                              <a:latin typeface="Cambria Math" panose="02040503050406030204" pitchFamily="18" charset="0"/>
                            </a:rPr>
                            <m:t>0.89</m:t>
                          </m:r>
                        </m:den>
                      </m:f>
                      <m:r>
                        <a:rPr lang="en-US" i="1">
                          <a:latin typeface="Cambria Math" panose="02040503050406030204" pitchFamily="18" charset="0"/>
                        </a:rPr>
                        <m:t>=9.97%</m:t>
                      </m:r>
                    </m:oMath>
                  </m:oMathPara>
                </a14:m>
                <a:endParaRPr lang="en-US"/>
              </a:p>
            </p:txBody>
          </p:sp>
        </mc:Choice>
        <mc:Fallback>
          <p:sp>
            <p:nvSpPr>
              <p:cNvPr id="4" name="Rectangle 3"/>
              <p:cNvSpPr>
                <a:spLocks noRot="1" noChangeAspect="1" noMove="1" noResize="1" noEditPoints="1" noAdjustHandles="1" noChangeArrowheads="1" noChangeShapeType="1" noTextEdit="1"/>
              </p:cNvSpPr>
              <p:nvPr/>
            </p:nvSpPr>
            <p:spPr>
              <a:xfrm>
                <a:off x="802105" y="3239031"/>
                <a:ext cx="8077200" cy="1720727"/>
              </a:xfrm>
              <a:prstGeom prst="rect">
                <a:avLst/>
              </a:prstGeom>
              <a:blipFill>
                <a:blip r:embed="rId2"/>
                <a:stretch>
                  <a:fillRect/>
                </a:stretch>
              </a:blipFill>
            </p:spPr>
            <p:txBody>
              <a:bodyPr/>
              <a:lstStyle/>
              <a:p>
                <a:r>
                  <a:rPr lang="en-US">
                    <a:noFill/>
                  </a:rPr>
                  <a:t> </a:t>
                </a:r>
              </a:p>
            </p:txBody>
          </p:sp>
        </mc:Fallback>
      </mc:AlternateContent>
      <p:graphicFrame>
        <p:nvGraphicFramePr>
          <p:cNvPr id="5" name="Table 4"/>
          <p:cNvGraphicFramePr>
            <a:graphicFrameLocks noGrp="1"/>
          </p:cNvGraphicFramePr>
          <p:nvPr>
            <p:extLst>
              <p:ext uri="{D42A27DB-BD31-4B8C-83A1-F6EECF244321}">
                <p14:modId xmlns:p14="http://schemas.microsoft.com/office/powerpoint/2010/main" val="2877649145"/>
              </p:ext>
            </p:extLst>
          </p:nvPr>
        </p:nvGraphicFramePr>
        <p:xfrm>
          <a:off x="2438399" y="762000"/>
          <a:ext cx="7848600" cy="2286000"/>
        </p:xfrm>
        <a:graphic>
          <a:graphicData uri="http://schemas.openxmlformats.org/drawingml/2006/table">
            <a:tbl>
              <a:tblPr firstRow="1" firstCol="1" bandRow="1">
                <a:tableStyleId>{21E4AEA4-8DFA-4A89-87EB-49C32662AFE0}</a:tableStyleId>
              </a:tblPr>
              <a:tblGrid>
                <a:gridCol w="1426124">
                  <a:extLst>
                    <a:ext uri="{9D8B030D-6E8A-4147-A177-3AD203B41FA5}">
                      <a16:colId xmlns:a16="http://schemas.microsoft.com/office/drawing/2014/main" val="20000"/>
                    </a:ext>
                  </a:extLst>
                </a:gridCol>
                <a:gridCol w="1289249">
                  <a:extLst>
                    <a:ext uri="{9D8B030D-6E8A-4147-A177-3AD203B41FA5}">
                      <a16:colId xmlns:a16="http://schemas.microsoft.com/office/drawing/2014/main" val="20001"/>
                    </a:ext>
                  </a:extLst>
                </a:gridCol>
                <a:gridCol w="1287610">
                  <a:extLst>
                    <a:ext uri="{9D8B030D-6E8A-4147-A177-3AD203B41FA5}">
                      <a16:colId xmlns:a16="http://schemas.microsoft.com/office/drawing/2014/main" val="20002"/>
                    </a:ext>
                  </a:extLst>
                </a:gridCol>
                <a:gridCol w="1286790">
                  <a:extLst>
                    <a:ext uri="{9D8B030D-6E8A-4147-A177-3AD203B41FA5}">
                      <a16:colId xmlns:a16="http://schemas.microsoft.com/office/drawing/2014/main" val="20003"/>
                    </a:ext>
                  </a:extLst>
                </a:gridCol>
                <a:gridCol w="1290888">
                  <a:extLst>
                    <a:ext uri="{9D8B030D-6E8A-4147-A177-3AD203B41FA5}">
                      <a16:colId xmlns:a16="http://schemas.microsoft.com/office/drawing/2014/main" val="20004"/>
                    </a:ext>
                  </a:extLst>
                </a:gridCol>
                <a:gridCol w="1267939">
                  <a:extLst>
                    <a:ext uri="{9D8B030D-6E8A-4147-A177-3AD203B41FA5}">
                      <a16:colId xmlns:a16="http://schemas.microsoft.com/office/drawing/2014/main" val="20005"/>
                    </a:ext>
                  </a:extLst>
                </a:gridCol>
              </a:tblGrid>
              <a:tr h="381000">
                <a:tc>
                  <a:txBody>
                    <a:bodyPr/>
                    <a:lstStyle/>
                    <a:p>
                      <a:pPr>
                        <a:lnSpc>
                          <a:spcPct val="115000"/>
                        </a:lnSpc>
                        <a:spcAft>
                          <a:spcPts val="0"/>
                        </a:spcAft>
                      </a:pPr>
                      <a:r>
                        <a:rPr lang="en-US" sz="2000">
                          <a:effectLst/>
                        </a:rPr>
                        <a:t>Kriterijum</a:t>
                      </a:r>
                      <a:endParaRPr lang="en-US" sz="2000">
                        <a:effectLst/>
                        <a:latin typeface="Calibri"/>
                        <a:ea typeface="Calibri"/>
                        <a:cs typeface="Times New Roman"/>
                      </a:endParaRPr>
                    </a:p>
                  </a:txBody>
                  <a:tcPr marL="68580" marR="68580" marT="0" marB="0"/>
                </a:tc>
                <a:tc>
                  <a:txBody>
                    <a:bodyPr/>
                    <a:lstStyle/>
                    <a:p>
                      <a:pPr>
                        <a:lnSpc>
                          <a:spcPct val="115000"/>
                        </a:lnSpc>
                        <a:spcAft>
                          <a:spcPts val="0"/>
                        </a:spcAft>
                      </a:pPr>
                      <a:r>
                        <a:rPr lang="en-US" sz="2000">
                          <a:effectLst/>
                        </a:rPr>
                        <a:t>A</a:t>
                      </a:r>
                      <a:endParaRPr lang="en-US" sz="2000">
                        <a:effectLst/>
                        <a:latin typeface="Calibri"/>
                        <a:ea typeface="Calibri"/>
                        <a:cs typeface="Times New Roman"/>
                      </a:endParaRPr>
                    </a:p>
                  </a:txBody>
                  <a:tcPr marL="68580" marR="68580" marT="0" marB="0"/>
                </a:tc>
                <a:tc>
                  <a:txBody>
                    <a:bodyPr/>
                    <a:lstStyle/>
                    <a:p>
                      <a:pPr>
                        <a:lnSpc>
                          <a:spcPct val="115000"/>
                        </a:lnSpc>
                        <a:spcAft>
                          <a:spcPts val="0"/>
                        </a:spcAft>
                      </a:pPr>
                      <a:r>
                        <a:rPr lang="en-US" sz="2000">
                          <a:effectLst/>
                        </a:rPr>
                        <a:t>B</a:t>
                      </a:r>
                      <a:endParaRPr lang="en-US" sz="2000">
                        <a:effectLst/>
                        <a:latin typeface="Calibri"/>
                        <a:ea typeface="Calibri"/>
                        <a:cs typeface="Times New Roman"/>
                      </a:endParaRPr>
                    </a:p>
                  </a:txBody>
                  <a:tcPr marL="68580" marR="68580" marT="0" marB="0"/>
                </a:tc>
                <a:tc>
                  <a:txBody>
                    <a:bodyPr/>
                    <a:lstStyle/>
                    <a:p>
                      <a:pPr>
                        <a:lnSpc>
                          <a:spcPct val="115000"/>
                        </a:lnSpc>
                        <a:spcAft>
                          <a:spcPts val="0"/>
                        </a:spcAft>
                      </a:pPr>
                      <a:r>
                        <a:rPr lang="en-US" sz="2000">
                          <a:effectLst/>
                        </a:rPr>
                        <a:t>C</a:t>
                      </a:r>
                      <a:endParaRPr lang="en-US" sz="2000">
                        <a:effectLst/>
                        <a:latin typeface="Calibri"/>
                        <a:ea typeface="Calibri"/>
                        <a:cs typeface="Times New Roman"/>
                      </a:endParaRPr>
                    </a:p>
                  </a:txBody>
                  <a:tcPr marL="68580" marR="68580" marT="0" marB="0"/>
                </a:tc>
                <a:tc>
                  <a:txBody>
                    <a:bodyPr/>
                    <a:lstStyle/>
                    <a:p>
                      <a:pPr>
                        <a:lnSpc>
                          <a:spcPct val="115000"/>
                        </a:lnSpc>
                        <a:spcAft>
                          <a:spcPts val="0"/>
                        </a:spcAft>
                      </a:pPr>
                      <a:r>
                        <a:rPr lang="en-US" sz="2000">
                          <a:effectLst/>
                        </a:rPr>
                        <a:t>D</a:t>
                      </a:r>
                      <a:endParaRPr lang="en-US" sz="2000">
                        <a:effectLst/>
                        <a:latin typeface="Calibri"/>
                        <a:ea typeface="Calibri"/>
                        <a:cs typeface="Times New Roman"/>
                      </a:endParaRPr>
                    </a:p>
                  </a:txBody>
                  <a:tcPr marL="68580" marR="68580" marT="0" marB="0"/>
                </a:tc>
                <a:tc>
                  <a:txBody>
                    <a:bodyPr/>
                    <a:lstStyle/>
                    <a:p>
                      <a:pPr>
                        <a:lnSpc>
                          <a:spcPct val="115000"/>
                        </a:lnSpc>
                        <a:spcAft>
                          <a:spcPts val="0"/>
                        </a:spcAft>
                      </a:pPr>
                      <a:r>
                        <a:rPr lang="en-US" sz="2000">
                          <a:effectLst/>
                        </a:rPr>
                        <a:t>Prioritet</a:t>
                      </a:r>
                      <a:endParaRPr lang="en-US" sz="200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381000">
                <a:tc>
                  <a:txBody>
                    <a:bodyPr/>
                    <a:lstStyle/>
                    <a:p>
                      <a:pPr>
                        <a:lnSpc>
                          <a:spcPct val="115000"/>
                        </a:lnSpc>
                        <a:spcAft>
                          <a:spcPts val="0"/>
                        </a:spcAft>
                      </a:pPr>
                      <a:r>
                        <a:rPr lang="en-US" sz="2000">
                          <a:effectLst/>
                        </a:rPr>
                        <a:t>A</a:t>
                      </a:r>
                      <a:endParaRPr lang="en-US" sz="2000">
                        <a:effectLst/>
                        <a:latin typeface="Calibri"/>
                        <a:ea typeface="Calibri"/>
                        <a:cs typeface="Times New Roman"/>
                      </a:endParaRPr>
                    </a:p>
                  </a:txBody>
                  <a:tcPr marL="68580" marR="68580" marT="0" marB="0"/>
                </a:tc>
                <a:tc>
                  <a:txBody>
                    <a:bodyPr/>
                    <a:lstStyle/>
                    <a:p>
                      <a:pPr>
                        <a:lnSpc>
                          <a:spcPct val="115000"/>
                        </a:lnSpc>
                        <a:spcAft>
                          <a:spcPts val="0"/>
                        </a:spcAft>
                      </a:pPr>
                      <a:r>
                        <a:rPr lang="en-US" sz="2000">
                          <a:effectLst/>
                        </a:rPr>
                        <a:t>1</a:t>
                      </a:r>
                      <a:endParaRPr lang="en-US" sz="2000">
                        <a:effectLst/>
                        <a:latin typeface="Calibri"/>
                        <a:ea typeface="Calibri"/>
                        <a:cs typeface="Times New Roman"/>
                      </a:endParaRPr>
                    </a:p>
                  </a:txBody>
                  <a:tcPr marL="68580" marR="68580" marT="0" marB="0"/>
                </a:tc>
                <a:tc>
                  <a:txBody>
                    <a:bodyPr/>
                    <a:lstStyle/>
                    <a:p>
                      <a:pPr>
                        <a:lnSpc>
                          <a:spcPct val="115000"/>
                        </a:lnSpc>
                        <a:spcAft>
                          <a:spcPts val="0"/>
                        </a:spcAft>
                      </a:pPr>
                      <a:r>
                        <a:rPr lang="en-US" sz="2000">
                          <a:effectLst/>
                        </a:rPr>
                        <a:t>3</a:t>
                      </a:r>
                      <a:endParaRPr lang="en-US" sz="2000">
                        <a:effectLst/>
                        <a:latin typeface="Calibri"/>
                        <a:ea typeface="Calibri"/>
                        <a:cs typeface="Times New Roman"/>
                      </a:endParaRPr>
                    </a:p>
                  </a:txBody>
                  <a:tcPr marL="68580" marR="68580" marT="0" marB="0"/>
                </a:tc>
                <a:tc>
                  <a:txBody>
                    <a:bodyPr/>
                    <a:lstStyle/>
                    <a:p>
                      <a:pPr>
                        <a:lnSpc>
                          <a:spcPct val="115000"/>
                        </a:lnSpc>
                        <a:spcAft>
                          <a:spcPts val="0"/>
                        </a:spcAft>
                      </a:pPr>
                      <a:r>
                        <a:rPr lang="en-US" sz="2000">
                          <a:effectLst/>
                        </a:rPr>
                        <a:t>7</a:t>
                      </a:r>
                      <a:endParaRPr lang="en-US" sz="2000">
                        <a:effectLst/>
                        <a:latin typeface="Calibri"/>
                        <a:ea typeface="Calibri"/>
                        <a:cs typeface="Times New Roman"/>
                      </a:endParaRPr>
                    </a:p>
                  </a:txBody>
                  <a:tcPr marL="68580" marR="68580" marT="0" marB="0"/>
                </a:tc>
                <a:tc>
                  <a:txBody>
                    <a:bodyPr/>
                    <a:lstStyle/>
                    <a:p>
                      <a:pPr>
                        <a:lnSpc>
                          <a:spcPct val="115000"/>
                        </a:lnSpc>
                        <a:spcAft>
                          <a:spcPts val="0"/>
                        </a:spcAft>
                      </a:pPr>
                      <a:r>
                        <a:rPr lang="en-US" sz="2000">
                          <a:effectLst/>
                        </a:rPr>
                        <a:t>9</a:t>
                      </a:r>
                      <a:endParaRPr lang="en-US" sz="2000">
                        <a:effectLst/>
                        <a:latin typeface="Calibri"/>
                        <a:ea typeface="Calibri"/>
                        <a:cs typeface="Times New Roman"/>
                      </a:endParaRPr>
                    </a:p>
                  </a:txBody>
                  <a:tcPr marL="68580" marR="68580" marT="0" marB="0"/>
                </a:tc>
                <a:tc>
                  <a:txBody>
                    <a:bodyPr/>
                    <a:lstStyle/>
                    <a:p>
                      <a:pPr>
                        <a:lnSpc>
                          <a:spcPct val="115000"/>
                        </a:lnSpc>
                        <a:spcAft>
                          <a:spcPts val="0"/>
                        </a:spcAft>
                      </a:pPr>
                      <a:r>
                        <a:rPr lang="en-US" sz="2000">
                          <a:effectLst/>
                        </a:rPr>
                        <a:t>57,39%</a:t>
                      </a:r>
                      <a:endParaRPr lang="en-US" sz="2000">
                        <a:effectLst/>
                        <a:latin typeface="Calibri"/>
                        <a:ea typeface="Calibri"/>
                        <a:cs typeface="Times New Roman"/>
                      </a:endParaRPr>
                    </a:p>
                  </a:txBody>
                  <a:tcPr marL="68580" marR="68580" marT="0" marB="0">
                    <a:solidFill>
                      <a:srgbClr val="00B0F0"/>
                    </a:solidFill>
                  </a:tcPr>
                </a:tc>
                <a:extLst>
                  <a:ext uri="{0D108BD9-81ED-4DB2-BD59-A6C34878D82A}">
                    <a16:rowId xmlns:a16="http://schemas.microsoft.com/office/drawing/2014/main" val="10001"/>
                  </a:ext>
                </a:extLst>
              </a:tr>
              <a:tr h="381000">
                <a:tc>
                  <a:txBody>
                    <a:bodyPr/>
                    <a:lstStyle/>
                    <a:p>
                      <a:pPr>
                        <a:lnSpc>
                          <a:spcPct val="115000"/>
                        </a:lnSpc>
                        <a:spcAft>
                          <a:spcPts val="0"/>
                        </a:spcAft>
                      </a:pPr>
                      <a:r>
                        <a:rPr lang="en-US" sz="2000">
                          <a:effectLst/>
                        </a:rPr>
                        <a:t>B</a:t>
                      </a:r>
                      <a:endParaRPr lang="en-US" sz="2000">
                        <a:effectLst/>
                        <a:latin typeface="Calibri"/>
                        <a:ea typeface="Calibri"/>
                        <a:cs typeface="Times New Roman"/>
                      </a:endParaRPr>
                    </a:p>
                  </a:txBody>
                  <a:tcPr marL="68580" marR="68580" marT="0" marB="0"/>
                </a:tc>
                <a:tc>
                  <a:txBody>
                    <a:bodyPr/>
                    <a:lstStyle/>
                    <a:p>
                      <a:pPr>
                        <a:lnSpc>
                          <a:spcPct val="115000"/>
                        </a:lnSpc>
                        <a:spcAft>
                          <a:spcPts val="0"/>
                        </a:spcAft>
                      </a:pPr>
                      <a:r>
                        <a:rPr lang="en-US" sz="2000">
                          <a:effectLst/>
                        </a:rPr>
                        <a:t>0,33</a:t>
                      </a:r>
                      <a:endParaRPr lang="en-US" sz="2000">
                        <a:effectLst/>
                        <a:latin typeface="Calibri"/>
                        <a:ea typeface="Calibri"/>
                        <a:cs typeface="Times New Roman"/>
                      </a:endParaRPr>
                    </a:p>
                  </a:txBody>
                  <a:tcPr marL="68580" marR="68580" marT="0" marB="0"/>
                </a:tc>
                <a:tc>
                  <a:txBody>
                    <a:bodyPr/>
                    <a:lstStyle/>
                    <a:p>
                      <a:pPr>
                        <a:lnSpc>
                          <a:spcPct val="115000"/>
                        </a:lnSpc>
                        <a:spcAft>
                          <a:spcPts val="0"/>
                        </a:spcAft>
                      </a:pPr>
                      <a:r>
                        <a:rPr lang="en-US" sz="2000">
                          <a:effectLst/>
                        </a:rPr>
                        <a:t>1</a:t>
                      </a:r>
                      <a:endParaRPr lang="en-US" sz="2000">
                        <a:effectLst/>
                        <a:latin typeface="Calibri"/>
                        <a:ea typeface="Calibri"/>
                        <a:cs typeface="Times New Roman"/>
                      </a:endParaRPr>
                    </a:p>
                  </a:txBody>
                  <a:tcPr marL="68580" marR="68580" marT="0" marB="0"/>
                </a:tc>
                <a:tc>
                  <a:txBody>
                    <a:bodyPr/>
                    <a:lstStyle/>
                    <a:p>
                      <a:pPr>
                        <a:lnSpc>
                          <a:spcPct val="115000"/>
                        </a:lnSpc>
                        <a:spcAft>
                          <a:spcPts val="0"/>
                        </a:spcAft>
                      </a:pPr>
                      <a:r>
                        <a:rPr lang="en-US" sz="2000">
                          <a:effectLst/>
                        </a:rPr>
                        <a:t>5</a:t>
                      </a:r>
                      <a:endParaRPr lang="en-US" sz="2000">
                        <a:effectLst/>
                        <a:latin typeface="Calibri"/>
                        <a:ea typeface="Calibri"/>
                        <a:cs typeface="Times New Roman"/>
                      </a:endParaRPr>
                    </a:p>
                  </a:txBody>
                  <a:tcPr marL="68580" marR="68580" marT="0" marB="0"/>
                </a:tc>
                <a:tc>
                  <a:txBody>
                    <a:bodyPr/>
                    <a:lstStyle/>
                    <a:p>
                      <a:pPr>
                        <a:lnSpc>
                          <a:spcPct val="115000"/>
                        </a:lnSpc>
                        <a:spcAft>
                          <a:spcPts val="0"/>
                        </a:spcAft>
                      </a:pPr>
                      <a:r>
                        <a:rPr lang="en-US" sz="2000">
                          <a:effectLst/>
                        </a:rPr>
                        <a:t>7</a:t>
                      </a:r>
                      <a:endParaRPr lang="en-US" sz="2000">
                        <a:effectLst/>
                        <a:latin typeface="Calibri"/>
                        <a:ea typeface="Calibri"/>
                        <a:cs typeface="Times New Roman"/>
                      </a:endParaRPr>
                    </a:p>
                  </a:txBody>
                  <a:tcPr marL="68580" marR="68580" marT="0" marB="0"/>
                </a:tc>
                <a:tc>
                  <a:txBody>
                    <a:bodyPr/>
                    <a:lstStyle/>
                    <a:p>
                      <a:pPr>
                        <a:lnSpc>
                          <a:spcPct val="115000"/>
                        </a:lnSpc>
                        <a:spcAft>
                          <a:spcPts val="0"/>
                        </a:spcAft>
                      </a:pPr>
                      <a:r>
                        <a:rPr lang="en-US" sz="2000">
                          <a:effectLst/>
                        </a:rPr>
                        <a:t>29,1%</a:t>
                      </a:r>
                      <a:endParaRPr lang="en-US" sz="2000">
                        <a:effectLst/>
                        <a:latin typeface="Calibri"/>
                        <a:ea typeface="Calibri"/>
                        <a:cs typeface="Times New Roman"/>
                      </a:endParaRPr>
                    </a:p>
                  </a:txBody>
                  <a:tcPr marL="68580" marR="68580" marT="0" marB="0">
                    <a:solidFill>
                      <a:srgbClr val="00B0F0"/>
                    </a:solidFill>
                  </a:tcPr>
                </a:tc>
                <a:extLst>
                  <a:ext uri="{0D108BD9-81ED-4DB2-BD59-A6C34878D82A}">
                    <a16:rowId xmlns:a16="http://schemas.microsoft.com/office/drawing/2014/main" val="10002"/>
                  </a:ext>
                </a:extLst>
              </a:tr>
              <a:tr h="381000">
                <a:tc>
                  <a:txBody>
                    <a:bodyPr/>
                    <a:lstStyle/>
                    <a:p>
                      <a:pPr>
                        <a:lnSpc>
                          <a:spcPct val="115000"/>
                        </a:lnSpc>
                        <a:spcAft>
                          <a:spcPts val="0"/>
                        </a:spcAft>
                      </a:pPr>
                      <a:r>
                        <a:rPr lang="en-US" sz="2000">
                          <a:effectLst/>
                        </a:rPr>
                        <a:t>C</a:t>
                      </a:r>
                      <a:endParaRPr lang="en-US" sz="2000">
                        <a:effectLst/>
                        <a:latin typeface="Calibri"/>
                        <a:ea typeface="Calibri"/>
                        <a:cs typeface="Times New Roman"/>
                      </a:endParaRPr>
                    </a:p>
                  </a:txBody>
                  <a:tcPr marL="68580" marR="68580" marT="0" marB="0"/>
                </a:tc>
                <a:tc>
                  <a:txBody>
                    <a:bodyPr/>
                    <a:lstStyle/>
                    <a:p>
                      <a:pPr>
                        <a:lnSpc>
                          <a:spcPct val="115000"/>
                        </a:lnSpc>
                        <a:spcAft>
                          <a:spcPts val="0"/>
                        </a:spcAft>
                      </a:pPr>
                      <a:r>
                        <a:rPr lang="en-US" sz="2000">
                          <a:effectLst/>
                        </a:rPr>
                        <a:t>0,14</a:t>
                      </a:r>
                      <a:endParaRPr lang="en-US" sz="2000">
                        <a:effectLst/>
                        <a:latin typeface="Calibri"/>
                        <a:ea typeface="Calibri"/>
                        <a:cs typeface="Times New Roman"/>
                      </a:endParaRPr>
                    </a:p>
                  </a:txBody>
                  <a:tcPr marL="68580" marR="68580" marT="0" marB="0"/>
                </a:tc>
                <a:tc>
                  <a:txBody>
                    <a:bodyPr/>
                    <a:lstStyle/>
                    <a:p>
                      <a:pPr>
                        <a:lnSpc>
                          <a:spcPct val="115000"/>
                        </a:lnSpc>
                        <a:spcAft>
                          <a:spcPts val="0"/>
                        </a:spcAft>
                      </a:pPr>
                      <a:r>
                        <a:rPr lang="en-US" sz="2000">
                          <a:effectLst/>
                        </a:rPr>
                        <a:t>0,2</a:t>
                      </a:r>
                      <a:endParaRPr lang="en-US" sz="2000">
                        <a:effectLst/>
                        <a:latin typeface="Calibri"/>
                        <a:ea typeface="Calibri"/>
                        <a:cs typeface="Times New Roman"/>
                      </a:endParaRPr>
                    </a:p>
                  </a:txBody>
                  <a:tcPr marL="68580" marR="68580" marT="0" marB="0"/>
                </a:tc>
                <a:tc>
                  <a:txBody>
                    <a:bodyPr/>
                    <a:lstStyle/>
                    <a:p>
                      <a:pPr>
                        <a:lnSpc>
                          <a:spcPct val="115000"/>
                        </a:lnSpc>
                        <a:spcAft>
                          <a:spcPts val="0"/>
                        </a:spcAft>
                      </a:pPr>
                      <a:r>
                        <a:rPr lang="en-US" sz="2000">
                          <a:effectLst/>
                        </a:rPr>
                        <a:t>1</a:t>
                      </a:r>
                      <a:endParaRPr lang="en-US" sz="2000">
                        <a:effectLst/>
                        <a:latin typeface="Calibri"/>
                        <a:ea typeface="Calibri"/>
                        <a:cs typeface="Times New Roman"/>
                      </a:endParaRPr>
                    </a:p>
                  </a:txBody>
                  <a:tcPr marL="68580" marR="68580" marT="0" marB="0"/>
                </a:tc>
                <a:tc>
                  <a:txBody>
                    <a:bodyPr/>
                    <a:lstStyle/>
                    <a:p>
                      <a:pPr>
                        <a:lnSpc>
                          <a:spcPct val="115000"/>
                        </a:lnSpc>
                        <a:spcAft>
                          <a:spcPts val="0"/>
                        </a:spcAft>
                      </a:pPr>
                      <a:r>
                        <a:rPr lang="en-US" sz="2000">
                          <a:effectLst/>
                        </a:rPr>
                        <a:t>3</a:t>
                      </a:r>
                      <a:endParaRPr lang="en-US" sz="2000">
                        <a:effectLst/>
                        <a:latin typeface="Calibri"/>
                        <a:ea typeface="Calibri"/>
                        <a:cs typeface="Times New Roman"/>
                      </a:endParaRPr>
                    </a:p>
                  </a:txBody>
                  <a:tcPr marL="68580" marR="68580" marT="0" marB="0"/>
                </a:tc>
                <a:tc>
                  <a:txBody>
                    <a:bodyPr/>
                    <a:lstStyle/>
                    <a:p>
                      <a:pPr>
                        <a:lnSpc>
                          <a:spcPct val="115000"/>
                        </a:lnSpc>
                        <a:spcAft>
                          <a:spcPts val="0"/>
                        </a:spcAft>
                      </a:pPr>
                      <a:r>
                        <a:rPr lang="en-US" sz="2000">
                          <a:effectLst/>
                        </a:rPr>
                        <a:t>9,03%</a:t>
                      </a:r>
                      <a:endParaRPr lang="en-US" sz="2000">
                        <a:effectLst/>
                        <a:latin typeface="Calibri"/>
                        <a:ea typeface="Calibri"/>
                        <a:cs typeface="Times New Roman"/>
                      </a:endParaRPr>
                    </a:p>
                  </a:txBody>
                  <a:tcPr marL="68580" marR="68580" marT="0" marB="0">
                    <a:solidFill>
                      <a:srgbClr val="00B0F0"/>
                    </a:solidFill>
                  </a:tcPr>
                </a:tc>
                <a:extLst>
                  <a:ext uri="{0D108BD9-81ED-4DB2-BD59-A6C34878D82A}">
                    <a16:rowId xmlns:a16="http://schemas.microsoft.com/office/drawing/2014/main" val="10003"/>
                  </a:ext>
                </a:extLst>
              </a:tr>
              <a:tr h="381000">
                <a:tc>
                  <a:txBody>
                    <a:bodyPr/>
                    <a:lstStyle/>
                    <a:p>
                      <a:pPr>
                        <a:lnSpc>
                          <a:spcPct val="115000"/>
                        </a:lnSpc>
                        <a:spcAft>
                          <a:spcPts val="0"/>
                        </a:spcAft>
                      </a:pPr>
                      <a:r>
                        <a:rPr lang="en-US" sz="2000">
                          <a:effectLst/>
                        </a:rPr>
                        <a:t>D</a:t>
                      </a:r>
                      <a:endParaRPr lang="en-US" sz="2000">
                        <a:effectLst/>
                        <a:latin typeface="Calibri"/>
                        <a:ea typeface="Calibri"/>
                        <a:cs typeface="Times New Roman"/>
                      </a:endParaRPr>
                    </a:p>
                  </a:txBody>
                  <a:tcPr marL="68580" marR="68580" marT="0" marB="0"/>
                </a:tc>
                <a:tc>
                  <a:txBody>
                    <a:bodyPr/>
                    <a:lstStyle/>
                    <a:p>
                      <a:pPr>
                        <a:lnSpc>
                          <a:spcPct val="115000"/>
                        </a:lnSpc>
                        <a:spcAft>
                          <a:spcPts val="0"/>
                        </a:spcAft>
                      </a:pPr>
                      <a:r>
                        <a:rPr lang="en-US" sz="2000">
                          <a:effectLst/>
                        </a:rPr>
                        <a:t>0,11</a:t>
                      </a:r>
                      <a:endParaRPr lang="en-US" sz="2000">
                        <a:effectLst/>
                        <a:latin typeface="Calibri"/>
                        <a:ea typeface="Calibri"/>
                        <a:cs typeface="Times New Roman"/>
                      </a:endParaRPr>
                    </a:p>
                  </a:txBody>
                  <a:tcPr marL="68580" marR="68580" marT="0" marB="0"/>
                </a:tc>
                <a:tc>
                  <a:txBody>
                    <a:bodyPr/>
                    <a:lstStyle/>
                    <a:p>
                      <a:pPr>
                        <a:lnSpc>
                          <a:spcPct val="115000"/>
                        </a:lnSpc>
                        <a:spcAft>
                          <a:spcPts val="0"/>
                        </a:spcAft>
                      </a:pPr>
                      <a:r>
                        <a:rPr lang="en-US" sz="2000">
                          <a:effectLst/>
                        </a:rPr>
                        <a:t>0,14</a:t>
                      </a:r>
                      <a:endParaRPr lang="en-US" sz="2000">
                        <a:effectLst/>
                        <a:latin typeface="Calibri"/>
                        <a:ea typeface="Calibri"/>
                        <a:cs typeface="Times New Roman"/>
                      </a:endParaRPr>
                    </a:p>
                  </a:txBody>
                  <a:tcPr marL="68580" marR="68580" marT="0" marB="0"/>
                </a:tc>
                <a:tc>
                  <a:txBody>
                    <a:bodyPr/>
                    <a:lstStyle/>
                    <a:p>
                      <a:pPr>
                        <a:lnSpc>
                          <a:spcPct val="115000"/>
                        </a:lnSpc>
                        <a:spcAft>
                          <a:spcPts val="0"/>
                        </a:spcAft>
                      </a:pPr>
                      <a:r>
                        <a:rPr lang="en-US" sz="2000">
                          <a:effectLst/>
                        </a:rPr>
                        <a:t>0,33</a:t>
                      </a:r>
                      <a:endParaRPr lang="en-US" sz="2000">
                        <a:effectLst/>
                        <a:latin typeface="Calibri"/>
                        <a:ea typeface="Calibri"/>
                        <a:cs typeface="Times New Roman"/>
                      </a:endParaRPr>
                    </a:p>
                  </a:txBody>
                  <a:tcPr marL="68580" marR="68580" marT="0" marB="0"/>
                </a:tc>
                <a:tc>
                  <a:txBody>
                    <a:bodyPr/>
                    <a:lstStyle/>
                    <a:p>
                      <a:pPr>
                        <a:lnSpc>
                          <a:spcPct val="115000"/>
                        </a:lnSpc>
                        <a:spcAft>
                          <a:spcPts val="0"/>
                        </a:spcAft>
                      </a:pPr>
                      <a:r>
                        <a:rPr lang="en-US" sz="2000">
                          <a:effectLst/>
                        </a:rPr>
                        <a:t>1</a:t>
                      </a:r>
                      <a:endParaRPr lang="en-US" sz="2000">
                        <a:effectLst/>
                        <a:latin typeface="Calibri"/>
                        <a:ea typeface="Calibri"/>
                        <a:cs typeface="Times New Roman"/>
                      </a:endParaRPr>
                    </a:p>
                  </a:txBody>
                  <a:tcPr marL="68580" marR="68580" marT="0" marB="0"/>
                </a:tc>
                <a:tc>
                  <a:txBody>
                    <a:bodyPr/>
                    <a:lstStyle/>
                    <a:p>
                      <a:pPr>
                        <a:lnSpc>
                          <a:spcPct val="115000"/>
                        </a:lnSpc>
                        <a:spcAft>
                          <a:spcPts val="0"/>
                        </a:spcAft>
                      </a:pPr>
                      <a:r>
                        <a:rPr lang="en-US" sz="2000">
                          <a:effectLst/>
                        </a:rPr>
                        <a:t>4,45%</a:t>
                      </a:r>
                      <a:endParaRPr lang="en-US" sz="2000">
                        <a:effectLst/>
                        <a:latin typeface="Calibri"/>
                        <a:ea typeface="Calibri"/>
                        <a:cs typeface="Times New Roman"/>
                      </a:endParaRPr>
                    </a:p>
                  </a:txBody>
                  <a:tcPr marL="68580" marR="68580" marT="0" marB="0">
                    <a:solidFill>
                      <a:srgbClr val="00B0F0"/>
                    </a:solidFill>
                  </a:tcPr>
                </a:tc>
                <a:extLst>
                  <a:ext uri="{0D108BD9-81ED-4DB2-BD59-A6C34878D82A}">
                    <a16:rowId xmlns:a16="http://schemas.microsoft.com/office/drawing/2014/main" val="10004"/>
                  </a:ext>
                </a:extLst>
              </a:tr>
              <a:tr h="381000">
                <a:tc>
                  <a:txBody>
                    <a:bodyPr/>
                    <a:lstStyle/>
                    <a:p>
                      <a:pPr>
                        <a:lnSpc>
                          <a:spcPct val="115000"/>
                        </a:lnSpc>
                        <a:spcAft>
                          <a:spcPts val="0"/>
                        </a:spcAft>
                      </a:pPr>
                      <a:r>
                        <a:rPr lang="en-US" sz="2000">
                          <a:effectLst/>
                        </a:rPr>
                        <a:t>Suma</a:t>
                      </a:r>
                      <a:endParaRPr lang="en-US" sz="2000">
                        <a:effectLst/>
                        <a:latin typeface="Calibri"/>
                        <a:ea typeface="Calibri"/>
                        <a:cs typeface="Times New Roman"/>
                      </a:endParaRPr>
                    </a:p>
                  </a:txBody>
                  <a:tcPr marL="68580" marR="68580" marT="0" marB="0"/>
                </a:tc>
                <a:tc>
                  <a:txBody>
                    <a:bodyPr/>
                    <a:lstStyle/>
                    <a:p>
                      <a:pPr>
                        <a:lnSpc>
                          <a:spcPct val="115000"/>
                        </a:lnSpc>
                        <a:spcAft>
                          <a:spcPts val="0"/>
                        </a:spcAft>
                      </a:pPr>
                      <a:r>
                        <a:rPr lang="en-US" sz="2000">
                          <a:effectLst/>
                        </a:rPr>
                        <a:t>1,59</a:t>
                      </a:r>
                      <a:endParaRPr lang="en-US" sz="2000">
                        <a:effectLst/>
                        <a:latin typeface="Calibri"/>
                        <a:ea typeface="Calibri"/>
                        <a:cs typeface="Times New Roman"/>
                      </a:endParaRPr>
                    </a:p>
                  </a:txBody>
                  <a:tcPr marL="68580" marR="68580" marT="0" marB="0">
                    <a:solidFill>
                      <a:srgbClr val="00B0F0"/>
                    </a:solidFill>
                  </a:tcPr>
                </a:tc>
                <a:tc>
                  <a:txBody>
                    <a:bodyPr/>
                    <a:lstStyle/>
                    <a:p>
                      <a:pPr>
                        <a:lnSpc>
                          <a:spcPct val="115000"/>
                        </a:lnSpc>
                        <a:spcAft>
                          <a:spcPts val="0"/>
                        </a:spcAft>
                      </a:pPr>
                      <a:r>
                        <a:rPr lang="en-US" sz="2000">
                          <a:effectLst/>
                        </a:rPr>
                        <a:t>4,34</a:t>
                      </a:r>
                      <a:endParaRPr lang="en-US" sz="2000">
                        <a:effectLst/>
                        <a:latin typeface="Calibri"/>
                        <a:ea typeface="Calibri"/>
                        <a:cs typeface="Times New Roman"/>
                      </a:endParaRPr>
                    </a:p>
                  </a:txBody>
                  <a:tcPr marL="68580" marR="68580" marT="0" marB="0">
                    <a:solidFill>
                      <a:srgbClr val="00B0F0"/>
                    </a:solidFill>
                  </a:tcPr>
                </a:tc>
                <a:tc>
                  <a:txBody>
                    <a:bodyPr/>
                    <a:lstStyle/>
                    <a:p>
                      <a:pPr>
                        <a:lnSpc>
                          <a:spcPct val="115000"/>
                        </a:lnSpc>
                        <a:spcAft>
                          <a:spcPts val="0"/>
                        </a:spcAft>
                      </a:pPr>
                      <a:r>
                        <a:rPr lang="en-US" sz="2000">
                          <a:effectLst/>
                        </a:rPr>
                        <a:t>13,33</a:t>
                      </a:r>
                      <a:endParaRPr lang="en-US" sz="2000">
                        <a:effectLst/>
                        <a:latin typeface="Calibri"/>
                        <a:ea typeface="Calibri"/>
                        <a:cs typeface="Times New Roman"/>
                      </a:endParaRPr>
                    </a:p>
                  </a:txBody>
                  <a:tcPr marL="68580" marR="68580" marT="0" marB="0">
                    <a:solidFill>
                      <a:srgbClr val="00B0F0"/>
                    </a:solidFill>
                  </a:tcPr>
                </a:tc>
                <a:tc>
                  <a:txBody>
                    <a:bodyPr/>
                    <a:lstStyle/>
                    <a:p>
                      <a:pPr>
                        <a:lnSpc>
                          <a:spcPct val="115000"/>
                        </a:lnSpc>
                        <a:spcAft>
                          <a:spcPts val="0"/>
                        </a:spcAft>
                      </a:pPr>
                      <a:r>
                        <a:rPr lang="en-US" sz="2000">
                          <a:effectLst/>
                        </a:rPr>
                        <a:t>20</a:t>
                      </a:r>
                      <a:endParaRPr lang="en-US" sz="2000">
                        <a:effectLst/>
                        <a:latin typeface="Calibri"/>
                        <a:ea typeface="Calibri"/>
                        <a:cs typeface="Times New Roman"/>
                      </a:endParaRPr>
                    </a:p>
                  </a:txBody>
                  <a:tcPr marL="68580" marR="68580" marT="0" marB="0">
                    <a:solidFill>
                      <a:srgbClr val="00B0F0"/>
                    </a:solidFill>
                  </a:tcPr>
                </a:tc>
                <a:tc>
                  <a:txBody>
                    <a:bodyPr/>
                    <a:lstStyle/>
                    <a:p>
                      <a:pPr>
                        <a:lnSpc>
                          <a:spcPct val="115000"/>
                        </a:lnSpc>
                        <a:spcAft>
                          <a:spcPts val="0"/>
                        </a:spcAft>
                      </a:pPr>
                      <a:r>
                        <a:rPr lang="en-US" sz="2000">
                          <a:effectLst/>
                        </a:rPr>
                        <a:t>100%</a:t>
                      </a:r>
                      <a:endParaRPr lang="en-US" sz="2000">
                        <a:effectLst/>
                        <a:latin typeface="Calibri"/>
                        <a:ea typeface="Calibri"/>
                        <a:cs typeface="Times New Roman"/>
                      </a:endParaRPr>
                    </a:p>
                  </a:txBody>
                  <a:tcPr marL="68580" marR="68580" marT="0" marB="0"/>
                </a:tc>
                <a:extLst>
                  <a:ext uri="{0D108BD9-81ED-4DB2-BD59-A6C34878D82A}">
                    <a16:rowId xmlns:a16="http://schemas.microsoft.com/office/drawing/2014/main" val="10005"/>
                  </a:ext>
                </a:extLst>
              </a:tr>
            </a:tbl>
          </a:graphicData>
        </a:graphic>
      </p:graphicFrame>
      <p:sp>
        <p:nvSpPr>
          <p:cNvPr id="2" name="Rectangle 1">
            <a:extLst>
              <a:ext uri="{FF2B5EF4-FFF2-40B4-BE49-F238E27FC236}">
                <a16:creationId xmlns:a16="http://schemas.microsoft.com/office/drawing/2014/main" id="{9019825D-A3C8-4FFC-8B49-3188E2D5C8A4}"/>
              </a:ext>
            </a:extLst>
          </p:cNvPr>
          <p:cNvSpPr/>
          <p:nvPr/>
        </p:nvSpPr>
        <p:spPr>
          <a:xfrm>
            <a:off x="966536" y="5150789"/>
            <a:ext cx="11020927" cy="1754326"/>
          </a:xfrm>
          <a:prstGeom prst="rect">
            <a:avLst/>
          </a:prstGeom>
        </p:spPr>
        <p:txBody>
          <a:bodyPr wrap="square">
            <a:spAutoFit/>
          </a:bodyPr>
          <a:lstStyle/>
          <a:p>
            <a:r>
              <a:rPr lang="el-GR"/>
              <a:t>λ</a:t>
            </a:r>
            <a:r>
              <a:rPr lang="en-US"/>
              <a:t>max⁡​ – maksimalna sopstvena vrednost parne matrice poređenja. </a:t>
            </a:r>
          </a:p>
          <a:p>
            <a:r>
              <a:rPr lang="en-US"/>
              <a:t>CI – Indeks konzistentnosti </a:t>
            </a:r>
          </a:p>
          <a:p>
            <a:r>
              <a:rPr lang="en-US"/>
              <a:t>CR – Odn</a:t>
            </a:r>
            <a:r>
              <a:rPr lang="sr-Cyrl-RS"/>
              <a:t>ос </a:t>
            </a:r>
            <a:r>
              <a:rPr lang="en-US"/>
              <a:t>konzistentnosti</a:t>
            </a:r>
          </a:p>
          <a:p>
            <a:r>
              <a:rPr lang="en-US"/>
              <a:t>RI (</a:t>
            </a:r>
            <a:r>
              <a:rPr lang="en-US" i="1"/>
              <a:t>Random Index</a:t>
            </a:r>
            <a:r>
              <a:rPr lang="en-US"/>
              <a:t>) empirijski prosečni CI slučajnih matrica istog reda</a:t>
            </a:r>
          </a:p>
          <a:p>
            <a:r>
              <a:rPr lang="en-US"/>
              <a:t>Kada je CR&lt;0,10 %, smatra se da su parne procene dovoljno konzistentne.</a:t>
            </a:r>
            <a:r>
              <a:rPr lang="en-US" b="1"/>
              <a:t> </a:t>
            </a:r>
            <a:r>
              <a:rPr lang="en-US"/>
              <a:t>Konzistentne procene pokazuju da je subjektivna ocenjivanja dobro prate logiku „ako A &gt; B i B &gt; C, onda A &gt; C“.</a:t>
            </a:r>
          </a:p>
        </p:txBody>
      </p:sp>
    </p:spTree>
    <p:extLst>
      <p:ext uri="{BB962C8B-B14F-4D97-AF65-F5344CB8AC3E}">
        <p14:creationId xmlns:p14="http://schemas.microsoft.com/office/powerpoint/2010/main" val="27298520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D79DB23-6FDC-4B88-82E1-CCD3106D47B5}"/>
              </a:ext>
            </a:extLst>
          </p:cNvPr>
          <p:cNvPicPr>
            <a:picLocks noChangeAspect="1"/>
          </p:cNvPicPr>
          <p:nvPr/>
        </p:nvPicPr>
        <p:blipFill>
          <a:blip r:embed="rId2"/>
          <a:stretch>
            <a:fillRect/>
          </a:stretch>
        </p:blipFill>
        <p:spPr>
          <a:xfrm>
            <a:off x="1880599" y="1437997"/>
            <a:ext cx="8430802" cy="3982006"/>
          </a:xfrm>
          <a:prstGeom prst="rect">
            <a:avLst/>
          </a:prstGeom>
        </p:spPr>
      </p:pic>
    </p:spTree>
    <p:extLst>
      <p:ext uri="{BB962C8B-B14F-4D97-AF65-F5344CB8AC3E}">
        <p14:creationId xmlns:p14="http://schemas.microsoft.com/office/powerpoint/2010/main" val="20622704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2271156" y="990601"/>
          <a:ext cx="6350318" cy="2254475"/>
        </p:xfrm>
        <a:graphic>
          <a:graphicData uri="http://schemas.openxmlformats.org/drawingml/2006/table">
            <a:tbl>
              <a:tblPr firstRow="1" firstCol="1" bandRow="1">
                <a:tableStyleId>{00A15C55-8517-42AA-B614-E9B94910E393}</a:tableStyleId>
              </a:tblPr>
              <a:tblGrid>
                <a:gridCol w="1381022">
                  <a:extLst>
                    <a:ext uri="{9D8B030D-6E8A-4147-A177-3AD203B41FA5}">
                      <a16:colId xmlns:a16="http://schemas.microsoft.com/office/drawing/2014/main" val="20000"/>
                    </a:ext>
                  </a:extLst>
                </a:gridCol>
                <a:gridCol w="1248475">
                  <a:extLst>
                    <a:ext uri="{9D8B030D-6E8A-4147-A177-3AD203B41FA5}">
                      <a16:colId xmlns:a16="http://schemas.microsoft.com/office/drawing/2014/main" val="20001"/>
                    </a:ext>
                  </a:extLst>
                </a:gridCol>
                <a:gridCol w="1246888">
                  <a:extLst>
                    <a:ext uri="{9D8B030D-6E8A-4147-A177-3AD203B41FA5}">
                      <a16:colId xmlns:a16="http://schemas.microsoft.com/office/drawing/2014/main" val="20002"/>
                    </a:ext>
                  </a:extLst>
                </a:gridCol>
                <a:gridCol w="1246094">
                  <a:extLst>
                    <a:ext uri="{9D8B030D-6E8A-4147-A177-3AD203B41FA5}">
                      <a16:colId xmlns:a16="http://schemas.microsoft.com/office/drawing/2014/main" val="20003"/>
                    </a:ext>
                  </a:extLst>
                </a:gridCol>
                <a:gridCol w="1227839">
                  <a:extLst>
                    <a:ext uri="{9D8B030D-6E8A-4147-A177-3AD203B41FA5}">
                      <a16:colId xmlns:a16="http://schemas.microsoft.com/office/drawing/2014/main" val="20004"/>
                    </a:ext>
                  </a:extLst>
                </a:gridCol>
              </a:tblGrid>
              <a:tr h="449763">
                <a:tc>
                  <a:txBody>
                    <a:bodyPr/>
                    <a:lstStyle/>
                    <a:p>
                      <a:pPr>
                        <a:lnSpc>
                          <a:spcPct val="115000"/>
                        </a:lnSpc>
                        <a:spcAft>
                          <a:spcPts val="0"/>
                        </a:spcAft>
                      </a:pPr>
                      <a:r>
                        <a:rPr lang="en-US" sz="1800">
                          <a:effectLst/>
                        </a:rPr>
                        <a:t>Alternativa</a:t>
                      </a:r>
                      <a:endParaRPr lang="en-US" sz="1800">
                        <a:effectLst/>
                        <a:latin typeface="Calibri"/>
                        <a:ea typeface="Calibri"/>
                        <a:cs typeface="Times New Roman"/>
                      </a:endParaRPr>
                    </a:p>
                  </a:txBody>
                  <a:tcPr marL="68580" marR="68580" marT="0" marB="0"/>
                </a:tc>
                <a:tc>
                  <a:txBody>
                    <a:bodyPr/>
                    <a:lstStyle/>
                    <a:p>
                      <a:pPr>
                        <a:lnSpc>
                          <a:spcPct val="115000"/>
                        </a:lnSpc>
                        <a:spcAft>
                          <a:spcPts val="0"/>
                        </a:spcAft>
                      </a:pPr>
                      <a:r>
                        <a:rPr lang="en-US" sz="1800">
                          <a:effectLst/>
                        </a:rPr>
                        <a:t>X</a:t>
                      </a:r>
                      <a:endParaRPr lang="en-US" sz="1800">
                        <a:effectLst/>
                        <a:latin typeface="Calibri"/>
                        <a:ea typeface="Calibri"/>
                        <a:cs typeface="Times New Roman"/>
                      </a:endParaRPr>
                    </a:p>
                  </a:txBody>
                  <a:tcPr marL="68580" marR="68580" marT="0" marB="0"/>
                </a:tc>
                <a:tc>
                  <a:txBody>
                    <a:bodyPr/>
                    <a:lstStyle/>
                    <a:p>
                      <a:pPr>
                        <a:lnSpc>
                          <a:spcPct val="115000"/>
                        </a:lnSpc>
                        <a:spcAft>
                          <a:spcPts val="0"/>
                        </a:spcAft>
                      </a:pPr>
                      <a:r>
                        <a:rPr lang="en-US" sz="1800">
                          <a:effectLst/>
                        </a:rPr>
                        <a:t>Y</a:t>
                      </a:r>
                      <a:endParaRPr lang="en-US" sz="1800">
                        <a:effectLst/>
                        <a:latin typeface="Calibri"/>
                        <a:ea typeface="Calibri"/>
                        <a:cs typeface="Times New Roman"/>
                      </a:endParaRPr>
                    </a:p>
                  </a:txBody>
                  <a:tcPr marL="68580" marR="68580" marT="0" marB="0"/>
                </a:tc>
                <a:tc>
                  <a:txBody>
                    <a:bodyPr/>
                    <a:lstStyle/>
                    <a:p>
                      <a:pPr>
                        <a:lnSpc>
                          <a:spcPct val="115000"/>
                        </a:lnSpc>
                        <a:spcAft>
                          <a:spcPts val="0"/>
                        </a:spcAft>
                      </a:pPr>
                      <a:r>
                        <a:rPr lang="en-US" sz="1800">
                          <a:effectLst/>
                        </a:rPr>
                        <a:t>Z</a:t>
                      </a:r>
                      <a:endParaRPr lang="en-US" sz="1800">
                        <a:effectLst/>
                        <a:latin typeface="Calibri"/>
                        <a:ea typeface="Calibri"/>
                        <a:cs typeface="Times New Roman"/>
                      </a:endParaRPr>
                    </a:p>
                  </a:txBody>
                  <a:tcPr marL="68580" marR="68580" marT="0" marB="0"/>
                </a:tc>
                <a:tc>
                  <a:txBody>
                    <a:bodyPr/>
                    <a:lstStyle/>
                    <a:p>
                      <a:pPr>
                        <a:lnSpc>
                          <a:spcPct val="115000"/>
                        </a:lnSpc>
                        <a:spcAft>
                          <a:spcPts val="0"/>
                        </a:spcAft>
                      </a:pPr>
                      <a:r>
                        <a:rPr lang="en-US" sz="1800">
                          <a:effectLst/>
                        </a:rPr>
                        <a:t>Prioritet</a:t>
                      </a:r>
                      <a:endParaRPr lang="en-US" sz="180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451178">
                <a:tc>
                  <a:txBody>
                    <a:bodyPr/>
                    <a:lstStyle/>
                    <a:p>
                      <a:pPr>
                        <a:lnSpc>
                          <a:spcPct val="115000"/>
                        </a:lnSpc>
                        <a:spcAft>
                          <a:spcPts val="0"/>
                        </a:spcAft>
                      </a:pPr>
                      <a:r>
                        <a:rPr lang="en-US" sz="1800">
                          <a:effectLst/>
                        </a:rPr>
                        <a:t>X</a:t>
                      </a:r>
                      <a:endParaRPr lang="en-US" sz="1800">
                        <a:effectLst/>
                        <a:latin typeface="Calibri"/>
                        <a:ea typeface="Calibri"/>
                        <a:cs typeface="Times New Roman"/>
                      </a:endParaRPr>
                    </a:p>
                  </a:txBody>
                  <a:tcPr marL="68580" marR="68580" marT="0" marB="0"/>
                </a:tc>
                <a:tc>
                  <a:txBody>
                    <a:bodyPr/>
                    <a:lstStyle/>
                    <a:p>
                      <a:pPr>
                        <a:lnSpc>
                          <a:spcPct val="115000"/>
                        </a:lnSpc>
                        <a:spcAft>
                          <a:spcPts val="0"/>
                        </a:spcAft>
                      </a:pPr>
                      <a:r>
                        <a:rPr lang="en-US" sz="1800">
                          <a:effectLst/>
                        </a:rPr>
                        <a:t>1</a:t>
                      </a:r>
                      <a:endParaRPr lang="en-US" sz="1800">
                        <a:effectLst/>
                        <a:latin typeface="Calibri"/>
                        <a:ea typeface="Calibri"/>
                        <a:cs typeface="Times New Roman"/>
                      </a:endParaRPr>
                    </a:p>
                  </a:txBody>
                  <a:tcPr marL="68580" marR="68580" marT="0" marB="0"/>
                </a:tc>
                <a:tc>
                  <a:txBody>
                    <a:bodyPr/>
                    <a:lstStyle/>
                    <a:p>
                      <a:pPr>
                        <a:lnSpc>
                          <a:spcPct val="115000"/>
                        </a:lnSpc>
                        <a:spcAft>
                          <a:spcPts val="0"/>
                        </a:spcAft>
                      </a:pPr>
                      <a:r>
                        <a:rPr lang="en-US" sz="1800">
                          <a:effectLst/>
                        </a:rPr>
                        <a:t>1</a:t>
                      </a:r>
                      <a:endParaRPr lang="en-US" sz="1800">
                        <a:effectLst/>
                        <a:latin typeface="Calibri"/>
                        <a:ea typeface="Calibri"/>
                        <a:cs typeface="Times New Roman"/>
                      </a:endParaRPr>
                    </a:p>
                  </a:txBody>
                  <a:tcPr marL="68580" marR="68580" marT="0" marB="0"/>
                </a:tc>
                <a:tc>
                  <a:txBody>
                    <a:bodyPr/>
                    <a:lstStyle/>
                    <a:p>
                      <a:pPr>
                        <a:lnSpc>
                          <a:spcPct val="115000"/>
                        </a:lnSpc>
                        <a:spcAft>
                          <a:spcPts val="0"/>
                        </a:spcAft>
                      </a:pPr>
                      <a:r>
                        <a:rPr lang="en-US" sz="1800">
                          <a:effectLst/>
                        </a:rPr>
                        <a:t>7</a:t>
                      </a:r>
                      <a:endParaRPr lang="en-US" sz="1800">
                        <a:effectLst/>
                        <a:latin typeface="Calibri"/>
                        <a:ea typeface="Calibri"/>
                        <a:cs typeface="Times New Roman"/>
                      </a:endParaRPr>
                    </a:p>
                  </a:txBody>
                  <a:tcPr marL="68580" marR="68580" marT="0" marB="0"/>
                </a:tc>
                <a:tc>
                  <a:txBody>
                    <a:bodyPr/>
                    <a:lstStyle/>
                    <a:p>
                      <a:pPr>
                        <a:lnSpc>
                          <a:spcPct val="115000"/>
                        </a:lnSpc>
                        <a:spcAft>
                          <a:spcPts val="0"/>
                        </a:spcAft>
                      </a:pPr>
                      <a:r>
                        <a:rPr lang="en-US" sz="1800">
                          <a:effectLst/>
                        </a:rPr>
                        <a:t>51,05%</a:t>
                      </a:r>
                      <a:endParaRPr lang="en-US" sz="180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451178">
                <a:tc>
                  <a:txBody>
                    <a:bodyPr/>
                    <a:lstStyle/>
                    <a:p>
                      <a:pPr>
                        <a:lnSpc>
                          <a:spcPct val="115000"/>
                        </a:lnSpc>
                        <a:spcAft>
                          <a:spcPts val="0"/>
                        </a:spcAft>
                      </a:pPr>
                      <a:r>
                        <a:rPr lang="en-US" sz="1800">
                          <a:effectLst/>
                        </a:rPr>
                        <a:t>Y</a:t>
                      </a:r>
                      <a:endParaRPr lang="en-US" sz="1800">
                        <a:effectLst/>
                        <a:latin typeface="Calibri"/>
                        <a:ea typeface="Calibri"/>
                        <a:cs typeface="Times New Roman"/>
                      </a:endParaRPr>
                    </a:p>
                  </a:txBody>
                  <a:tcPr marL="68580" marR="68580" marT="0" marB="0"/>
                </a:tc>
                <a:tc>
                  <a:txBody>
                    <a:bodyPr/>
                    <a:lstStyle/>
                    <a:p>
                      <a:pPr>
                        <a:lnSpc>
                          <a:spcPct val="115000"/>
                        </a:lnSpc>
                        <a:spcAft>
                          <a:spcPts val="0"/>
                        </a:spcAft>
                      </a:pPr>
                      <a:r>
                        <a:rPr lang="en-US" sz="1800">
                          <a:effectLst/>
                        </a:rPr>
                        <a:t>1</a:t>
                      </a:r>
                      <a:endParaRPr lang="en-US" sz="1800">
                        <a:effectLst/>
                        <a:latin typeface="Calibri"/>
                        <a:ea typeface="Calibri"/>
                        <a:cs typeface="Times New Roman"/>
                      </a:endParaRPr>
                    </a:p>
                  </a:txBody>
                  <a:tcPr marL="68580" marR="68580" marT="0" marB="0"/>
                </a:tc>
                <a:tc>
                  <a:txBody>
                    <a:bodyPr/>
                    <a:lstStyle/>
                    <a:p>
                      <a:pPr>
                        <a:lnSpc>
                          <a:spcPct val="115000"/>
                        </a:lnSpc>
                        <a:spcAft>
                          <a:spcPts val="0"/>
                        </a:spcAft>
                      </a:pPr>
                      <a:r>
                        <a:rPr lang="en-US" sz="1800">
                          <a:effectLst/>
                        </a:rPr>
                        <a:t>1</a:t>
                      </a:r>
                      <a:endParaRPr lang="en-US" sz="1800">
                        <a:effectLst/>
                        <a:latin typeface="Calibri"/>
                        <a:ea typeface="Calibri"/>
                        <a:cs typeface="Times New Roman"/>
                      </a:endParaRPr>
                    </a:p>
                  </a:txBody>
                  <a:tcPr marL="68580" marR="68580" marT="0" marB="0"/>
                </a:tc>
                <a:tc>
                  <a:txBody>
                    <a:bodyPr/>
                    <a:lstStyle/>
                    <a:p>
                      <a:pPr>
                        <a:lnSpc>
                          <a:spcPct val="115000"/>
                        </a:lnSpc>
                        <a:spcAft>
                          <a:spcPts val="0"/>
                        </a:spcAft>
                      </a:pPr>
                      <a:r>
                        <a:rPr lang="en-US" sz="1800">
                          <a:effectLst/>
                        </a:rPr>
                        <a:t>3</a:t>
                      </a:r>
                      <a:endParaRPr lang="en-US" sz="1800">
                        <a:effectLst/>
                        <a:latin typeface="Calibri"/>
                        <a:ea typeface="Calibri"/>
                        <a:cs typeface="Times New Roman"/>
                      </a:endParaRPr>
                    </a:p>
                  </a:txBody>
                  <a:tcPr marL="68580" marR="68580" marT="0" marB="0"/>
                </a:tc>
                <a:tc>
                  <a:txBody>
                    <a:bodyPr/>
                    <a:lstStyle/>
                    <a:p>
                      <a:pPr>
                        <a:lnSpc>
                          <a:spcPct val="115000"/>
                        </a:lnSpc>
                        <a:spcAft>
                          <a:spcPts val="0"/>
                        </a:spcAft>
                      </a:pPr>
                      <a:r>
                        <a:rPr lang="en-US" sz="1800">
                          <a:effectLst/>
                        </a:rPr>
                        <a:t>38,93%</a:t>
                      </a:r>
                      <a:endParaRPr lang="en-US" sz="1800">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451178">
                <a:tc>
                  <a:txBody>
                    <a:bodyPr/>
                    <a:lstStyle/>
                    <a:p>
                      <a:pPr>
                        <a:lnSpc>
                          <a:spcPct val="115000"/>
                        </a:lnSpc>
                        <a:spcAft>
                          <a:spcPts val="0"/>
                        </a:spcAft>
                      </a:pPr>
                      <a:r>
                        <a:rPr lang="en-US" sz="1800">
                          <a:effectLst/>
                        </a:rPr>
                        <a:t>Z</a:t>
                      </a:r>
                      <a:endParaRPr lang="en-US" sz="1800">
                        <a:effectLst/>
                        <a:latin typeface="Calibri"/>
                        <a:ea typeface="Calibri"/>
                        <a:cs typeface="Times New Roman"/>
                      </a:endParaRPr>
                    </a:p>
                  </a:txBody>
                  <a:tcPr marL="68580" marR="68580" marT="0" marB="0"/>
                </a:tc>
                <a:tc>
                  <a:txBody>
                    <a:bodyPr/>
                    <a:lstStyle/>
                    <a:p>
                      <a:pPr>
                        <a:lnSpc>
                          <a:spcPct val="115000"/>
                        </a:lnSpc>
                        <a:spcAft>
                          <a:spcPts val="0"/>
                        </a:spcAft>
                      </a:pPr>
                      <a:r>
                        <a:rPr lang="en-US" sz="1800">
                          <a:effectLst/>
                        </a:rPr>
                        <a:t>0,14</a:t>
                      </a:r>
                      <a:endParaRPr lang="en-US" sz="1800">
                        <a:effectLst/>
                        <a:latin typeface="Calibri"/>
                        <a:ea typeface="Calibri"/>
                        <a:cs typeface="Times New Roman"/>
                      </a:endParaRPr>
                    </a:p>
                  </a:txBody>
                  <a:tcPr marL="68580" marR="68580" marT="0" marB="0"/>
                </a:tc>
                <a:tc>
                  <a:txBody>
                    <a:bodyPr/>
                    <a:lstStyle/>
                    <a:p>
                      <a:pPr>
                        <a:lnSpc>
                          <a:spcPct val="115000"/>
                        </a:lnSpc>
                        <a:spcAft>
                          <a:spcPts val="0"/>
                        </a:spcAft>
                      </a:pPr>
                      <a:r>
                        <a:rPr lang="en-US" sz="1800">
                          <a:effectLst/>
                        </a:rPr>
                        <a:t>0,3</a:t>
                      </a:r>
                      <a:endParaRPr lang="en-US" sz="1800">
                        <a:effectLst/>
                        <a:latin typeface="Calibri"/>
                        <a:ea typeface="Calibri"/>
                        <a:cs typeface="Times New Roman"/>
                      </a:endParaRPr>
                    </a:p>
                  </a:txBody>
                  <a:tcPr marL="68580" marR="68580" marT="0" marB="0"/>
                </a:tc>
                <a:tc>
                  <a:txBody>
                    <a:bodyPr/>
                    <a:lstStyle/>
                    <a:p>
                      <a:pPr>
                        <a:lnSpc>
                          <a:spcPct val="115000"/>
                        </a:lnSpc>
                        <a:spcAft>
                          <a:spcPts val="0"/>
                        </a:spcAft>
                      </a:pPr>
                      <a:r>
                        <a:rPr lang="en-US" sz="1800">
                          <a:effectLst/>
                        </a:rPr>
                        <a:t>1</a:t>
                      </a:r>
                      <a:endParaRPr lang="en-US" sz="1800">
                        <a:effectLst/>
                        <a:latin typeface="Calibri"/>
                        <a:ea typeface="Calibri"/>
                        <a:cs typeface="Times New Roman"/>
                      </a:endParaRPr>
                    </a:p>
                  </a:txBody>
                  <a:tcPr marL="68580" marR="68580" marT="0" marB="0"/>
                </a:tc>
                <a:tc>
                  <a:txBody>
                    <a:bodyPr/>
                    <a:lstStyle/>
                    <a:p>
                      <a:pPr>
                        <a:lnSpc>
                          <a:spcPct val="115000"/>
                        </a:lnSpc>
                        <a:spcAft>
                          <a:spcPts val="0"/>
                        </a:spcAft>
                      </a:pPr>
                      <a:r>
                        <a:rPr lang="en-US" sz="1800">
                          <a:effectLst/>
                        </a:rPr>
                        <a:t>10,01%</a:t>
                      </a:r>
                      <a:endParaRPr lang="en-US" sz="1800">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r h="451178">
                <a:tc>
                  <a:txBody>
                    <a:bodyPr/>
                    <a:lstStyle/>
                    <a:p>
                      <a:pPr>
                        <a:lnSpc>
                          <a:spcPct val="115000"/>
                        </a:lnSpc>
                        <a:spcAft>
                          <a:spcPts val="0"/>
                        </a:spcAft>
                      </a:pPr>
                      <a:r>
                        <a:rPr lang="en-US" sz="1800">
                          <a:effectLst/>
                        </a:rPr>
                        <a:t>Suma</a:t>
                      </a:r>
                      <a:endParaRPr lang="en-US" sz="1800">
                        <a:effectLst/>
                        <a:latin typeface="Calibri"/>
                        <a:ea typeface="Calibri"/>
                        <a:cs typeface="Times New Roman"/>
                      </a:endParaRPr>
                    </a:p>
                  </a:txBody>
                  <a:tcPr marL="68580" marR="68580" marT="0" marB="0"/>
                </a:tc>
                <a:tc>
                  <a:txBody>
                    <a:bodyPr/>
                    <a:lstStyle/>
                    <a:p>
                      <a:pPr>
                        <a:lnSpc>
                          <a:spcPct val="115000"/>
                        </a:lnSpc>
                        <a:spcAft>
                          <a:spcPts val="0"/>
                        </a:spcAft>
                      </a:pPr>
                      <a:r>
                        <a:rPr lang="en-US" sz="1800">
                          <a:effectLst/>
                        </a:rPr>
                        <a:t>2,14</a:t>
                      </a:r>
                      <a:endParaRPr lang="en-US" sz="1800">
                        <a:effectLst/>
                        <a:latin typeface="Calibri"/>
                        <a:ea typeface="Calibri"/>
                        <a:cs typeface="Times New Roman"/>
                      </a:endParaRPr>
                    </a:p>
                  </a:txBody>
                  <a:tcPr marL="68580" marR="68580" marT="0" marB="0"/>
                </a:tc>
                <a:tc>
                  <a:txBody>
                    <a:bodyPr/>
                    <a:lstStyle/>
                    <a:p>
                      <a:pPr>
                        <a:lnSpc>
                          <a:spcPct val="115000"/>
                        </a:lnSpc>
                        <a:spcAft>
                          <a:spcPts val="0"/>
                        </a:spcAft>
                      </a:pPr>
                      <a:r>
                        <a:rPr lang="en-US" sz="1800">
                          <a:effectLst/>
                        </a:rPr>
                        <a:t>2,33</a:t>
                      </a:r>
                      <a:endParaRPr lang="en-US" sz="1800">
                        <a:effectLst/>
                        <a:latin typeface="Calibri"/>
                        <a:ea typeface="Calibri"/>
                        <a:cs typeface="Times New Roman"/>
                      </a:endParaRPr>
                    </a:p>
                  </a:txBody>
                  <a:tcPr marL="68580" marR="68580" marT="0" marB="0"/>
                </a:tc>
                <a:tc>
                  <a:txBody>
                    <a:bodyPr/>
                    <a:lstStyle/>
                    <a:p>
                      <a:pPr>
                        <a:lnSpc>
                          <a:spcPct val="115000"/>
                        </a:lnSpc>
                        <a:spcAft>
                          <a:spcPts val="0"/>
                        </a:spcAft>
                      </a:pPr>
                      <a:r>
                        <a:rPr lang="en-US" sz="1800">
                          <a:effectLst/>
                        </a:rPr>
                        <a:t>11,03</a:t>
                      </a:r>
                      <a:endParaRPr lang="en-US" sz="1800">
                        <a:effectLst/>
                        <a:latin typeface="Calibri"/>
                        <a:ea typeface="Calibri"/>
                        <a:cs typeface="Times New Roman"/>
                      </a:endParaRPr>
                    </a:p>
                  </a:txBody>
                  <a:tcPr marL="68580" marR="68580" marT="0" marB="0"/>
                </a:tc>
                <a:tc>
                  <a:txBody>
                    <a:bodyPr/>
                    <a:lstStyle/>
                    <a:p>
                      <a:pPr>
                        <a:lnSpc>
                          <a:spcPct val="115000"/>
                        </a:lnSpc>
                        <a:spcAft>
                          <a:spcPts val="0"/>
                        </a:spcAft>
                      </a:pPr>
                      <a:r>
                        <a:rPr lang="en-US" sz="1800">
                          <a:effectLst/>
                        </a:rPr>
                        <a:t>100%</a:t>
                      </a:r>
                      <a:endParaRPr lang="en-US" sz="1800">
                        <a:effectLst/>
                        <a:latin typeface="Calibri"/>
                        <a:ea typeface="Calibri"/>
                        <a:cs typeface="Times New Roman"/>
                      </a:endParaRPr>
                    </a:p>
                  </a:txBody>
                  <a:tcPr marL="68580" marR="68580" marT="0" marB="0"/>
                </a:tc>
                <a:extLst>
                  <a:ext uri="{0D108BD9-81ED-4DB2-BD59-A6C34878D82A}">
                    <a16:rowId xmlns:a16="http://schemas.microsoft.com/office/drawing/2014/main" val="10004"/>
                  </a:ext>
                </a:extLst>
              </a:tr>
            </a:tbl>
          </a:graphicData>
        </a:graphic>
      </p:graphicFrame>
      <p:sp>
        <p:nvSpPr>
          <p:cNvPr id="4" name="Rectangle 3"/>
          <p:cNvSpPr/>
          <p:nvPr/>
        </p:nvSpPr>
        <p:spPr>
          <a:xfrm>
            <a:off x="2286000" y="457200"/>
            <a:ext cx="6477000" cy="369332"/>
          </a:xfrm>
          <a:prstGeom prst="rect">
            <a:avLst/>
          </a:prstGeom>
        </p:spPr>
        <p:txBody>
          <a:bodyPr wrap="square">
            <a:spAutoFit/>
          </a:bodyPr>
          <a:lstStyle/>
          <a:p>
            <a:r>
              <a:rPr lang="en-US"/>
              <a:t>Matrica na drugom nivou u odnosu na Faktor A</a:t>
            </a:r>
          </a:p>
        </p:txBody>
      </p:sp>
      <mc:AlternateContent xmlns:mc="http://schemas.openxmlformats.org/markup-compatibility/2006" xmlns:a14="http://schemas.microsoft.com/office/drawing/2010/main">
        <mc:Choice Requires="a14">
          <p:sp>
            <p:nvSpPr>
              <p:cNvPr id="7" name="Rectangle 6"/>
              <p:cNvSpPr/>
              <p:nvPr/>
            </p:nvSpPr>
            <p:spPr>
              <a:xfrm>
                <a:off x="2438400" y="3810001"/>
                <a:ext cx="4572000" cy="2031325"/>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𝜆</m:t>
                          </m:r>
                        </m:e>
                        <m:sub>
                          <m:r>
                            <a:rPr lang="en-US" i="1">
                              <a:latin typeface="Cambria Math" panose="02040503050406030204" pitchFamily="18" charset="0"/>
                            </a:rPr>
                            <m:t>𝑚𝑎𝑥</m:t>
                          </m:r>
                        </m:sub>
                      </m:sSub>
                      <m:r>
                        <a:rPr lang="en-US" i="1">
                          <a:latin typeface="Cambria Math" panose="02040503050406030204" pitchFamily="18" charset="0"/>
                        </a:rPr>
                        <m:t>=3,104</m:t>
                      </m:r>
                    </m:oMath>
                  </m:oMathPara>
                </a14:m>
                <a:endParaRPr lang="sr-Latn-RS"/>
              </a:p>
              <a:p>
                <a:endParaRPr lang="en-US"/>
              </a:p>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𝐶𝐼</m:t>
                      </m:r>
                      <m:r>
                        <a:rPr lang="en-US" i="1">
                          <a:latin typeface="Cambria Math" panose="02040503050406030204" pitchFamily="18" charset="0"/>
                        </a:rPr>
                        <m:t>=0,05</m:t>
                      </m:r>
                    </m:oMath>
                  </m:oMathPara>
                </a14:m>
                <a:endParaRPr lang="sr-Latn-RS"/>
              </a:p>
              <a:p>
                <a:endParaRPr lang="en-US"/>
              </a:p>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𝐶𝑅</m:t>
                      </m:r>
                      <m:r>
                        <a:rPr lang="en-US" i="1">
                          <a:latin typeface="Cambria Math" panose="02040503050406030204" pitchFamily="18" charset="0"/>
                        </a:rPr>
                        <m:t>=8,97%</m:t>
                      </m:r>
                    </m:oMath>
                  </m:oMathPara>
                </a14:m>
                <a:endParaRPr lang="sr-Latn-RS"/>
              </a:p>
              <a:p>
                <a:endParaRPr lang="en-US"/>
              </a:p>
              <a:p>
                <a:pPr algn="ctr"/>
                <a:r>
                  <a:rPr lang="en-US"/>
                  <a:t>(prihvatljivo)</a:t>
                </a:r>
              </a:p>
            </p:txBody>
          </p:sp>
        </mc:Choice>
        <mc:Fallback xmlns="">
          <p:sp>
            <p:nvSpPr>
              <p:cNvPr id="7" name="Rectangle 6"/>
              <p:cNvSpPr>
                <a:spLocks noRot="1" noChangeAspect="1" noMove="1" noResize="1" noEditPoints="1" noAdjustHandles="1" noChangeArrowheads="1" noChangeShapeType="1" noTextEdit="1"/>
              </p:cNvSpPr>
              <p:nvPr/>
            </p:nvSpPr>
            <p:spPr>
              <a:xfrm>
                <a:off x="2438400" y="3810001"/>
                <a:ext cx="4572000" cy="2031325"/>
              </a:xfrm>
              <a:prstGeom prst="rect">
                <a:avLst/>
              </a:prstGeom>
              <a:blipFill>
                <a:blip r:embed="rId2"/>
                <a:stretch>
                  <a:fillRect b="-3904"/>
                </a:stretch>
              </a:blipFill>
            </p:spPr>
            <p:txBody>
              <a:bodyPr/>
              <a:lstStyle/>
              <a:p>
                <a:r>
                  <a:rPr lang="en-US">
                    <a:noFill/>
                  </a:rPr>
                  <a:t> </a:t>
                </a:r>
              </a:p>
            </p:txBody>
          </p:sp>
        </mc:Fallback>
      </mc:AlternateContent>
    </p:spTree>
    <p:extLst>
      <p:ext uri="{BB962C8B-B14F-4D97-AF65-F5344CB8AC3E}">
        <p14:creationId xmlns:p14="http://schemas.microsoft.com/office/powerpoint/2010/main" val="24955779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sz="4000"/>
              <a:t>AHP- </a:t>
            </a:r>
            <a:r>
              <a:rPr lang="sl-SI" sz="4000"/>
              <a:t>Analitički hijerarhijski proces </a:t>
            </a:r>
            <a:endParaRPr lang="en-US" sz="4000"/>
          </a:p>
        </p:txBody>
      </p:sp>
      <p:sp>
        <p:nvSpPr>
          <p:cNvPr id="45059" name="Rectangle 3"/>
          <p:cNvSpPr>
            <a:spLocks noGrp="1" noChangeArrowheads="1"/>
          </p:cNvSpPr>
          <p:nvPr>
            <p:ph type="body" idx="1"/>
          </p:nvPr>
        </p:nvSpPr>
        <p:spPr>
          <a:xfrm>
            <a:off x="1981201" y="2362200"/>
            <a:ext cx="8507413" cy="4495800"/>
          </a:xfrm>
        </p:spPr>
        <p:txBody>
          <a:bodyPr>
            <a:normAutofit/>
          </a:bodyPr>
          <a:lstStyle/>
          <a:p>
            <a:pPr>
              <a:lnSpc>
                <a:spcPct val="90000"/>
              </a:lnSpc>
            </a:pPr>
            <a:r>
              <a:rPr lang="sl-SI" sz="2400"/>
              <a:t>Analitički hijerarhijski proces (AHP), koji je razvio Tomas Saaty početkom</a:t>
            </a:r>
            <a:r>
              <a:rPr lang="en-US" sz="2400"/>
              <a:t> ‘70</a:t>
            </a:r>
            <a:r>
              <a:rPr lang="sl-SI" sz="2400"/>
              <a:t> godina.</a:t>
            </a:r>
          </a:p>
          <a:p>
            <a:pPr>
              <a:lnSpc>
                <a:spcPct val="90000"/>
              </a:lnSpc>
            </a:pPr>
            <a:r>
              <a:rPr lang="sl-SI"/>
              <a:t>AHP </a:t>
            </a:r>
            <a:r>
              <a:rPr lang="sl-SI" sz="2400"/>
              <a:t>predstavlja alat u analizi odlučivanja, kreiran u cilju pružanja pomoći donosiocima odluke u rešavanju kompleksnih problema odlučivanja u kojima učestvuje veći broj </a:t>
            </a:r>
            <a:r>
              <a:rPr lang="en-US" sz="2400"/>
              <a:t>aternativa</a:t>
            </a:r>
            <a:r>
              <a:rPr lang="sl-SI" sz="2400"/>
              <a:t>, veći broj kriterijuma i u višestrukim vremenskim periodima. </a:t>
            </a:r>
          </a:p>
          <a:p>
            <a:pPr>
              <a:lnSpc>
                <a:spcPct val="90000"/>
              </a:lnSpc>
            </a:pPr>
            <a:r>
              <a:rPr lang="sl-SI" sz="2400"/>
              <a:t>Proces rešavanja problema odlučivanja je često izuzetno kompleksan zbog prisustva, po pravilu, konkurentnih i konfliktnih ciljeva među raspoloživim kriterijumima ili alternativama. </a:t>
            </a:r>
          </a:p>
          <a:p>
            <a:pPr>
              <a:lnSpc>
                <a:spcPct val="90000"/>
              </a:lnSpc>
              <a:buFontTx/>
              <a:buNone/>
            </a:pPr>
            <a:endParaRPr lang="en-US" sz="1400"/>
          </a:p>
        </p:txBody>
      </p:sp>
    </p:spTree>
    <p:extLst>
      <p:ext uri="{BB962C8B-B14F-4D97-AF65-F5344CB8AC3E}">
        <p14:creationId xmlns:p14="http://schemas.microsoft.com/office/powerpoint/2010/main" val="4913258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62200" y="457200"/>
            <a:ext cx="5410200" cy="369332"/>
          </a:xfrm>
          <a:prstGeom prst="rect">
            <a:avLst/>
          </a:prstGeom>
        </p:spPr>
        <p:txBody>
          <a:bodyPr wrap="square">
            <a:spAutoFit/>
          </a:bodyPr>
          <a:lstStyle/>
          <a:p>
            <a:r>
              <a:rPr lang="en-US"/>
              <a:t>Matrica na drugom nivou u odnosu na Faktor B</a:t>
            </a:r>
          </a:p>
        </p:txBody>
      </p:sp>
      <p:graphicFrame>
        <p:nvGraphicFramePr>
          <p:cNvPr id="5" name="Table 4"/>
          <p:cNvGraphicFramePr>
            <a:graphicFrameLocks noGrp="1"/>
          </p:cNvGraphicFramePr>
          <p:nvPr/>
        </p:nvGraphicFramePr>
        <p:xfrm>
          <a:off x="2526983" y="1066800"/>
          <a:ext cx="6998017" cy="1600200"/>
        </p:xfrm>
        <a:graphic>
          <a:graphicData uri="http://schemas.openxmlformats.org/drawingml/2006/table">
            <a:tbl>
              <a:tblPr firstRow="1" firstCol="1" bandRow="1">
                <a:tableStyleId>{F5AB1C69-6EDB-4FF4-983F-18BD219EF322}</a:tableStyleId>
              </a:tblPr>
              <a:tblGrid>
                <a:gridCol w="1117063">
                  <a:extLst>
                    <a:ext uri="{9D8B030D-6E8A-4147-A177-3AD203B41FA5}">
                      <a16:colId xmlns:a16="http://schemas.microsoft.com/office/drawing/2014/main" val="20000"/>
                    </a:ext>
                  </a:extLst>
                </a:gridCol>
                <a:gridCol w="1009851">
                  <a:extLst>
                    <a:ext uri="{9D8B030D-6E8A-4147-A177-3AD203B41FA5}">
                      <a16:colId xmlns:a16="http://schemas.microsoft.com/office/drawing/2014/main" val="20001"/>
                    </a:ext>
                  </a:extLst>
                </a:gridCol>
                <a:gridCol w="1008567">
                  <a:extLst>
                    <a:ext uri="{9D8B030D-6E8A-4147-A177-3AD203B41FA5}">
                      <a16:colId xmlns:a16="http://schemas.microsoft.com/office/drawing/2014/main" val="20002"/>
                    </a:ext>
                  </a:extLst>
                </a:gridCol>
                <a:gridCol w="1007925">
                  <a:extLst>
                    <a:ext uri="{9D8B030D-6E8A-4147-A177-3AD203B41FA5}">
                      <a16:colId xmlns:a16="http://schemas.microsoft.com/office/drawing/2014/main" val="20003"/>
                    </a:ext>
                  </a:extLst>
                </a:gridCol>
                <a:gridCol w="2854611">
                  <a:extLst>
                    <a:ext uri="{9D8B030D-6E8A-4147-A177-3AD203B41FA5}">
                      <a16:colId xmlns:a16="http://schemas.microsoft.com/office/drawing/2014/main" val="20004"/>
                    </a:ext>
                  </a:extLst>
                </a:gridCol>
              </a:tblGrid>
              <a:tr h="320040">
                <a:tc>
                  <a:txBody>
                    <a:bodyPr/>
                    <a:lstStyle/>
                    <a:p>
                      <a:pPr>
                        <a:lnSpc>
                          <a:spcPct val="115000"/>
                        </a:lnSpc>
                        <a:spcAft>
                          <a:spcPts val="0"/>
                        </a:spcAft>
                      </a:pPr>
                      <a:r>
                        <a:rPr lang="en-US" sz="1600">
                          <a:effectLst/>
                        </a:rPr>
                        <a:t>Alternativa</a:t>
                      </a:r>
                      <a:endParaRPr lang="en-US" sz="1600">
                        <a:effectLst/>
                        <a:latin typeface="Calibri"/>
                        <a:ea typeface="Calibri"/>
                        <a:cs typeface="Times New Roman"/>
                      </a:endParaRPr>
                    </a:p>
                  </a:txBody>
                  <a:tcPr marL="68580" marR="68580" marT="0" marB="0"/>
                </a:tc>
                <a:tc>
                  <a:txBody>
                    <a:bodyPr/>
                    <a:lstStyle/>
                    <a:p>
                      <a:pPr>
                        <a:lnSpc>
                          <a:spcPct val="115000"/>
                        </a:lnSpc>
                        <a:spcAft>
                          <a:spcPts val="0"/>
                        </a:spcAft>
                      </a:pPr>
                      <a:r>
                        <a:rPr lang="en-US" sz="1600">
                          <a:effectLst/>
                        </a:rPr>
                        <a:t>X</a:t>
                      </a:r>
                      <a:endParaRPr lang="en-US" sz="1600">
                        <a:effectLst/>
                        <a:latin typeface="Calibri"/>
                        <a:ea typeface="Calibri"/>
                        <a:cs typeface="Times New Roman"/>
                      </a:endParaRPr>
                    </a:p>
                  </a:txBody>
                  <a:tcPr marL="68580" marR="68580" marT="0" marB="0"/>
                </a:tc>
                <a:tc>
                  <a:txBody>
                    <a:bodyPr/>
                    <a:lstStyle/>
                    <a:p>
                      <a:pPr>
                        <a:lnSpc>
                          <a:spcPct val="115000"/>
                        </a:lnSpc>
                        <a:spcAft>
                          <a:spcPts val="0"/>
                        </a:spcAft>
                      </a:pPr>
                      <a:r>
                        <a:rPr lang="en-US" sz="1600">
                          <a:effectLst/>
                        </a:rPr>
                        <a:t>Y</a:t>
                      </a:r>
                      <a:endParaRPr lang="en-US" sz="1600">
                        <a:effectLst/>
                        <a:latin typeface="Calibri"/>
                        <a:ea typeface="Calibri"/>
                        <a:cs typeface="Times New Roman"/>
                      </a:endParaRPr>
                    </a:p>
                  </a:txBody>
                  <a:tcPr marL="68580" marR="68580" marT="0" marB="0"/>
                </a:tc>
                <a:tc>
                  <a:txBody>
                    <a:bodyPr/>
                    <a:lstStyle/>
                    <a:p>
                      <a:pPr>
                        <a:lnSpc>
                          <a:spcPct val="115000"/>
                        </a:lnSpc>
                        <a:spcAft>
                          <a:spcPts val="0"/>
                        </a:spcAft>
                      </a:pPr>
                      <a:r>
                        <a:rPr lang="en-US" sz="1600">
                          <a:effectLst/>
                        </a:rPr>
                        <a:t>Z</a:t>
                      </a:r>
                      <a:endParaRPr lang="en-US" sz="1600">
                        <a:effectLst/>
                        <a:latin typeface="Calibri"/>
                        <a:ea typeface="Calibri"/>
                        <a:cs typeface="Times New Roman"/>
                      </a:endParaRPr>
                    </a:p>
                  </a:txBody>
                  <a:tcPr marL="68580" marR="68580" marT="0" marB="0"/>
                </a:tc>
                <a:tc>
                  <a:txBody>
                    <a:bodyPr/>
                    <a:lstStyle/>
                    <a:p>
                      <a:pPr>
                        <a:lnSpc>
                          <a:spcPct val="115000"/>
                        </a:lnSpc>
                        <a:spcAft>
                          <a:spcPts val="0"/>
                        </a:spcAft>
                      </a:pPr>
                      <a:r>
                        <a:rPr lang="en-US" sz="1600">
                          <a:effectLst/>
                        </a:rPr>
                        <a:t>Prioritet</a:t>
                      </a:r>
                      <a:endParaRPr lang="en-US" sz="160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320040">
                <a:tc>
                  <a:txBody>
                    <a:bodyPr/>
                    <a:lstStyle/>
                    <a:p>
                      <a:pPr>
                        <a:lnSpc>
                          <a:spcPct val="115000"/>
                        </a:lnSpc>
                        <a:spcAft>
                          <a:spcPts val="0"/>
                        </a:spcAft>
                      </a:pPr>
                      <a:r>
                        <a:rPr lang="en-US" sz="1600">
                          <a:effectLst/>
                        </a:rPr>
                        <a:t>X</a:t>
                      </a:r>
                      <a:endParaRPr lang="en-US" sz="1600">
                        <a:effectLst/>
                        <a:latin typeface="Calibri"/>
                        <a:ea typeface="Calibri"/>
                        <a:cs typeface="Times New Roman"/>
                      </a:endParaRPr>
                    </a:p>
                  </a:txBody>
                  <a:tcPr marL="68580" marR="68580" marT="0" marB="0"/>
                </a:tc>
                <a:tc>
                  <a:txBody>
                    <a:bodyPr/>
                    <a:lstStyle/>
                    <a:p>
                      <a:pPr>
                        <a:lnSpc>
                          <a:spcPct val="115000"/>
                        </a:lnSpc>
                        <a:spcAft>
                          <a:spcPts val="0"/>
                        </a:spcAft>
                      </a:pPr>
                      <a:r>
                        <a:rPr lang="en-US" sz="1600">
                          <a:effectLst/>
                        </a:rPr>
                        <a:t>1</a:t>
                      </a:r>
                      <a:endParaRPr lang="en-US" sz="1600">
                        <a:effectLst/>
                        <a:latin typeface="Calibri"/>
                        <a:ea typeface="Calibri"/>
                        <a:cs typeface="Times New Roman"/>
                      </a:endParaRPr>
                    </a:p>
                  </a:txBody>
                  <a:tcPr marL="68580" marR="68580" marT="0" marB="0"/>
                </a:tc>
                <a:tc>
                  <a:txBody>
                    <a:bodyPr/>
                    <a:lstStyle/>
                    <a:p>
                      <a:pPr>
                        <a:lnSpc>
                          <a:spcPct val="115000"/>
                        </a:lnSpc>
                        <a:spcAft>
                          <a:spcPts val="0"/>
                        </a:spcAft>
                      </a:pPr>
                      <a:r>
                        <a:rPr lang="en-US" sz="1600">
                          <a:effectLst/>
                        </a:rPr>
                        <a:t>0,20</a:t>
                      </a:r>
                      <a:endParaRPr lang="en-US" sz="1600">
                        <a:effectLst/>
                        <a:latin typeface="Calibri"/>
                        <a:ea typeface="Calibri"/>
                        <a:cs typeface="Times New Roman"/>
                      </a:endParaRPr>
                    </a:p>
                  </a:txBody>
                  <a:tcPr marL="68580" marR="68580" marT="0" marB="0"/>
                </a:tc>
                <a:tc>
                  <a:txBody>
                    <a:bodyPr/>
                    <a:lstStyle/>
                    <a:p>
                      <a:pPr>
                        <a:lnSpc>
                          <a:spcPct val="115000"/>
                        </a:lnSpc>
                        <a:spcAft>
                          <a:spcPts val="0"/>
                        </a:spcAft>
                      </a:pPr>
                      <a:r>
                        <a:rPr lang="en-US" sz="1600">
                          <a:effectLst/>
                        </a:rPr>
                        <a:t>0,5</a:t>
                      </a:r>
                      <a:endParaRPr lang="en-US" sz="1600">
                        <a:effectLst/>
                        <a:latin typeface="Calibri"/>
                        <a:ea typeface="Calibri"/>
                        <a:cs typeface="Times New Roman"/>
                      </a:endParaRPr>
                    </a:p>
                  </a:txBody>
                  <a:tcPr marL="68580" marR="68580" marT="0" marB="0"/>
                </a:tc>
                <a:tc>
                  <a:txBody>
                    <a:bodyPr/>
                    <a:lstStyle/>
                    <a:p>
                      <a:pPr>
                        <a:lnSpc>
                          <a:spcPct val="115000"/>
                        </a:lnSpc>
                        <a:spcAft>
                          <a:spcPts val="0"/>
                        </a:spcAft>
                      </a:pPr>
                      <a:r>
                        <a:rPr lang="en-US" sz="1600">
                          <a:effectLst/>
                        </a:rPr>
                        <a:t>11,49%</a:t>
                      </a:r>
                      <a:endParaRPr lang="en-US" sz="160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320040">
                <a:tc>
                  <a:txBody>
                    <a:bodyPr/>
                    <a:lstStyle/>
                    <a:p>
                      <a:pPr>
                        <a:lnSpc>
                          <a:spcPct val="115000"/>
                        </a:lnSpc>
                        <a:spcAft>
                          <a:spcPts val="0"/>
                        </a:spcAft>
                      </a:pPr>
                      <a:r>
                        <a:rPr lang="en-US" sz="1600">
                          <a:effectLst/>
                        </a:rPr>
                        <a:t>Y</a:t>
                      </a:r>
                      <a:endParaRPr lang="en-US" sz="1600">
                        <a:effectLst/>
                        <a:latin typeface="Calibri"/>
                        <a:ea typeface="Calibri"/>
                        <a:cs typeface="Times New Roman"/>
                      </a:endParaRPr>
                    </a:p>
                  </a:txBody>
                  <a:tcPr marL="68580" marR="68580" marT="0" marB="0"/>
                </a:tc>
                <a:tc>
                  <a:txBody>
                    <a:bodyPr/>
                    <a:lstStyle/>
                    <a:p>
                      <a:pPr>
                        <a:lnSpc>
                          <a:spcPct val="115000"/>
                        </a:lnSpc>
                        <a:spcAft>
                          <a:spcPts val="0"/>
                        </a:spcAft>
                      </a:pPr>
                      <a:r>
                        <a:rPr lang="en-US" sz="1600">
                          <a:effectLst/>
                        </a:rPr>
                        <a:t>5</a:t>
                      </a:r>
                      <a:endParaRPr lang="en-US" sz="1600">
                        <a:effectLst/>
                        <a:latin typeface="Calibri"/>
                        <a:ea typeface="Calibri"/>
                        <a:cs typeface="Times New Roman"/>
                      </a:endParaRPr>
                    </a:p>
                  </a:txBody>
                  <a:tcPr marL="68580" marR="68580" marT="0" marB="0"/>
                </a:tc>
                <a:tc>
                  <a:txBody>
                    <a:bodyPr/>
                    <a:lstStyle/>
                    <a:p>
                      <a:pPr>
                        <a:lnSpc>
                          <a:spcPct val="115000"/>
                        </a:lnSpc>
                        <a:spcAft>
                          <a:spcPts val="0"/>
                        </a:spcAft>
                      </a:pPr>
                      <a:r>
                        <a:rPr lang="en-US" sz="1600">
                          <a:effectLst/>
                        </a:rPr>
                        <a:t>1</a:t>
                      </a:r>
                      <a:endParaRPr lang="en-US" sz="1600">
                        <a:effectLst/>
                        <a:latin typeface="Calibri"/>
                        <a:ea typeface="Calibri"/>
                        <a:cs typeface="Times New Roman"/>
                      </a:endParaRPr>
                    </a:p>
                  </a:txBody>
                  <a:tcPr marL="68580" marR="68580" marT="0" marB="0"/>
                </a:tc>
                <a:tc>
                  <a:txBody>
                    <a:bodyPr/>
                    <a:lstStyle/>
                    <a:p>
                      <a:pPr>
                        <a:lnSpc>
                          <a:spcPct val="115000"/>
                        </a:lnSpc>
                        <a:spcAft>
                          <a:spcPts val="0"/>
                        </a:spcAft>
                      </a:pPr>
                      <a:r>
                        <a:rPr lang="en-US" sz="1600">
                          <a:effectLst/>
                        </a:rPr>
                        <a:t>5</a:t>
                      </a:r>
                      <a:endParaRPr lang="en-US" sz="1600">
                        <a:effectLst/>
                        <a:latin typeface="Calibri"/>
                        <a:ea typeface="Calibri"/>
                        <a:cs typeface="Times New Roman"/>
                      </a:endParaRPr>
                    </a:p>
                  </a:txBody>
                  <a:tcPr marL="68580" marR="68580" marT="0" marB="0"/>
                </a:tc>
                <a:tc>
                  <a:txBody>
                    <a:bodyPr/>
                    <a:lstStyle/>
                    <a:p>
                      <a:pPr>
                        <a:lnSpc>
                          <a:spcPct val="115000"/>
                        </a:lnSpc>
                        <a:spcAft>
                          <a:spcPts val="0"/>
                        </a:spcAft>
                      </a:pPr>
                      <a:r>
                        <a:rPr lang="en-US" sz="1600">
                          <a:effectLst/>
                        </a:rPr>
                        <a:t>70,28%</a:t>
                      </a:r>
                      <a:endParaRPr lang="en-US" sz="1600">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320040">
                <a:tc>
                  <a:txBody>
                    <a:bodyPr/>
                    <a:lstStyle/>
                    <a:p>
                      <a:pPr>
                        <a:lnSpc>
                          <a:spcPct val="115000"/>
                        </a:lnSpc>
                        <a:spcAft>
                          <a:spcPts val="0"/>
                        </a:spcAft>
                      </a:pPr>
                      <a:r>
                        <a:rPr lang="en-US" sz="1600">
                          <a:effectLst/>
                        </a:rPr>
                        <a:t>Z</a:t>
                      </a:r>
                      <a:endParaRPr lang="en-US" sz="1600">
                        <a:effectLst/>
                        <a:latin typeface="Calibri"/>
                        <a:ea typeface="Calibri"/>
                        <a:cs typeface="Times New Roman"/>
                      </a:endParaRPr>
                    </a:p>
                  </a:txBody>
                  <a:tcPr marL="68580" marR="68580" marT="0" marB="0"/>
                </a:tc>
                <a:tc>
                  <a:txBody>
                    <a:bodyPr/>
                    <a:lstStyle/>
                    <a:p>
                      <a:pPr>
                        <a:lnSpc>
                          <a:spcPct val="115000"/>
                        </a:lnSpc>
                        <a:spcAft>
                          <a:spcPts val="0"/>
                        </a:spcAft>
                      </a:pPr>
                      <a:r>
                        <a:rPr lang="en-US" sz="1600">
                          <a:effectLst/>
                        </a:rPr>
                        <a:t>2</a:t>
                      </a:r>
                      <a:endParaRPr lang="en-US" sz="1600">
                        <a:effectLst/>
                        <a:latin typeface="Calibri"/>
                        <a:ea typeface="Calibri"/>
                        <a:cs typeface="Times New Roman"/>
                      </a:endParaRPr>
                    </a:p>
                  </a:txBody>
                  <a:tcPr marL="68580" marR="68580" marT="0" marB="0"/>
                </a:tc>
                <a:tc>
                  <a:txBody>
                    <a:bodyPr/>
                    <a:lstStyle/>
                    <a:p>
                      <a:pPr>
                        <a:lnSpc>
                          <a:spcPct val="115000"/>
                        </a:lnSpc>
                        <a:spcAft>
                          <a:spcPts val="0"/>
                        </a:spcAft>
                      </a:pPr>
                      <a:r>
                        <a:rPr lang="en-US" sz="1600">
                          <a:effectLst/>
                        </a:rPr>
                        <a:t>0,2</a:t>
                      </a:r>
                      <a:endParaRPr lang="en-US" sz="1600">
                        <a:effectLst/>
                        <a:latin typeface="Calibri"/>
                        <a:ea typeface="Calibri"/>
                        <a:cs typeface="Times New Roman"/>
                      </a:endParaRPr>
                    </a:p>
                  </a:txBody>
                  <a:tcPr marL="68580" marR="68580" marT="0" marB="0"/>
                </a:tc>
                <a:tc>
                  <a:txBody>
                    <a:bodyPr/>
                    <a:lstStyle/>
                    <a:p>
                      <a:pPr>
                        <a:lnSpc>
                          <a:spcPct val="115000"/>
                        </a:lnSpc>
                        <a:spcAft>
                          <a:spcPts val="0"/>
                        </a:spcAft>
                      </a:pPr>
                      <a:r>
                        <a:rPr lang="en-US" sz="1600">
                          <a:effectLst/>
                        </a:rPr>
                        <a:t>1</a:t>
                      </a:r>
                      <a:endParaRPr lang="en-US" sz="1600">
                        <a:effectLst/>
                        <a:latin typeface="Calibri"/>
                        <a:ea typeface="Calibri"/>
                        <a:cs typeface="Times New Roman"/>
                      </a:endParaRPr>
                    </a:p>
                  </a:txBody>
                  <a:tcPr marL="68580" marR="68580" marT="0" marB="0"/>
                </a:tc>
                <a:tc>
                  <a:txBody>
                    <a:bodyPr/>
                    <a:lstStyle/>
                    <a:p>
                      <a:pPr>
                        <a:lnSpc>
                          <a:spcPct val="115000"/>
                        </a:lnSpc>
                        <a:spcAft>
                          <a:spcPts val="0"/>
                        </a:spcAft>
                      </a:pPr>
                      <a:r>
                        <a:rPr lang="en-US" sz="1600">
                          <a:effectLst/>
                        </a:rPr>
                        <a:t>18,22%</a:t>
                      </a:r>
                      <a:endParaRPr lang="en-US" sz="1600">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r h="320040">
                <a:tc>
                  <a:txBody>
                    <a:bodyPr/>
                    <a:lstStyle/>
                    <a:p>
                      <a:pPr>
                        <a:lnSpc>
                          <a:spcPct val="115000"/>
                        </a:lnSpc>
                        <a:spcAft>
                          <a:spcPts val="0"/>
                        </a:spcAft>
                      </a:pPr>
                      <a:r>
                        <a:rPr lang="en-US" sz="1600">
                          <a:effectLst/>
                        </a:rPr>
                        <a:t>Suma</a:t>
                      </a:r>
                      <a:endParaRPr lang="en-US" sz="1600">
                        <a:effectLst/>
                        <a:latin typeface="Calibri"/>
                        <a:ea typeface="Calibri"/>
                        <a:cs typeface="Times New Roman"/>
                      </a:endParaRPr>
                    </a:p>
                  </a:txBody>
                  <a:tcPr marL="68580" marR="68580" marT="0" marB="0"/>
                </a:tc>
                <a:tc>
                  <a:txBody>
                    <a:bodyPr/>
                    <a:lstStyle/>
                    <a:p>
                      <a:pPr>
                        <a:lnSpc>
                          <a:spcPct val="115000"/>
                        </a:lnSpc>
                        <a:spcAft>
                          <a:spcPts val="0"/>
                        </a:spcAft>
                      </a:pPr>
                      <a:r>
                        <a:rPr lang="en-US" sz="1600">
                          <a:effectLst/>
                        </a:rPr>
                        <a:t>8</a:t>
                      </a:r>
                      <a:endParaRPr lang="en-US" sz="1600">
                        <a:effectLst/>
                        <a:latin typeface="Calibri"/>
                        <a:ea typeface="Calibri"/>
                        <a:cs typeface="Times New Roman"/>
                      </a:endParaRPr>
                    </a:p>
                  </a:txBody>
                  <a:tcPr marL="68580" marR="68580" marT="0" marB="0"/>
                </a:tc>
                <a:tc>
                  <a:txBody>
                    <a:bodyPr/>
                    <a:lstStyle/>
                    <a:p>
                      <a:pPr>
                        <a:lnSpc>
                          <a:spcPct val="115000"/>
                        </a:lnSpc>
                        <a:spcAft>
                          <a:spcPts val="0"/>
                        </a:spcAft>
                      </a:pPr>
                      <a:r>
                        <a:rPr lang="en-US" sz="1600">
                          <a:effectLst/>
                        </a:rPr>
                        <a:t>1,4</a:t>
                      </a:r>
                      <a:endParaRPr lang="en-US" sz="1600">
                        <a:effectLst/>
                        <a:latin typeface="Calibri"/>
                        <a:ea typeface="Calibri"/>
                        <a:cs typeface="Times New Roman"/>
                      </a:endParaRPr>
                    </a:p>
                  </a:txBody>
                  <a:tcPr marL="68580" marR="68580" marT="0" marB="0"/>
                </a:tc>
                <a:tc>
                  <a:txBody>
                    <a:bodyPr/>
                    <a:lstStyle/>
                    <a:p>
                      <a:pPr>
                        <a:lnSpc>
                          <a:spcPct val="115000"/>
                        </a:lnSpc>
                        <a:spcAft>
                          <a:spcPts val="0"/>
                        </a:spcAft>
                      </a:pPr>
                      <a:r>
                        <a:rPr lang="en-US" sz="1600">
                          <a:effectLst/>
                        </a:rPr>
                        <a:t>6,5</a:t>
                      </a:r>
                      <a:endParaRPr lang="en-US" sz="1600">
                        <a:effectLst/>
                        <a:latin typeface="Calibri"/>
                        <a:ea typeface="Calibri"/>
                        <a:cs typeface="Times New Roman"/>
                      </a:endParaRPr>
                    </a:p>
                  </a:txBody>
                  <a:tcPr marL="68580" marR="68580" marT="0" marB="0"/>
                </a:tc>
                <a:tc>
                  <a:txBody>
                    <a:bodyPr/>
                    <a:lstStyle/>
                    <a:p>
                      <a:pPr>
                        <a:lnSpc>
                          <a:spcPct val="115000"/>
                        </a:lnSpc>
                        <a:spcAft>
                          <a:spcPts val="0"/>
                        </a:spcAft>
                      </a:pPr>
                      <a:r>
                        <a:rPr lang="en-US" sz="1600">
                          <a:effectLst/>
                        </a:rPr>
                        <a:t>100%</a:t>
                      </a:r>
                      <a:endParaRPr lang="en-US" sz="1600">
                        <a:effectLst/>
                        <a:latin typeface="Calibri"/>
                        <a:ea typeface="Calibri"/>
                        <a:cs typeface="Times New Roman"/>
                      </a:endParaRPr>
                    </a:p>
                  </a:txBody>
                  <a:tcPr marL="68580" marR="68580" marT="0" marB="0"/>
                </a:tc>
                <a:extLst>
                  <a:ext uri="{0D108BD9-81ED-4DB2-BD59-A6C34878D82A}">
                    <a16:rowId xmlns:a16="http://schemas.microsoft.com/office/drawing/2014/main" val="10004"/>
                  </a:ext>
                </a:extLst>
              </a:tr>
            </a:tbl>
          </a:graphicData>
        </a:graphic>
      </p:graphicFrame>
      <mc:AlternateContent xmlns:mc="http://schemas.openxmlformats.org/markup-compatibility/2006" xmlns:a14="http://schemas.microsoft.com/office/drawing/2010/main">
        <mc:Choice Requires="a14">
          <p:sp>
            <p:nvSpPr>
              <p:cNvPr id="6" name="Rectangle 5"/>
              <p:cNvSpPr/>
              <p:nvPr/>
            </p:nvSpPr>
            <p:spPr>
              <a:xfrm>
                <a:off x="2781300" y="3124201"/>
                <a:ext cx="4572000" cy="2031325"/>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𝜆</m:t>
                          </m:r>
                        </m:e>
                        <m:sub>
                          <m:r>
                            <a:rPr lang="en-US" i="1">
                              <a:latin typeface="Cambria Math" panose="02040503050406030204" pitchFamily="18" charset="0"/>
                            </a:rPr>
                            <m:t>𝑚𝑎𝑥</m:t>
                          </m:r>
                        </m:sub>
                      </m:sSub>
                      <m:r>
                        <a:rPr lang="en-US" i="1">
                          <a:latin typeface="Cambria Math" panose="02040503050406030204" pitchFamily="18" charset="0"/>
                        </a:rPr>
                        <m:t>=3,808</m:t>
                      </m:r>
                    </m:oMath>
                  </m:oMathPara>
                </a14:m>
                <a:endParaRPr lang="sr-Latn-RS"/>
              </a:p>
              <a:p>
                <a:endParaRPr lang="en-US"/>
              </a:p>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𝐶𝐼</m:t>
                      </m:r>
                      <m:r>
                        <a:rPr lang="en-US" i="1">
                          <a:latin typeface="Cambria Math" panose="02040503050406030204" pitchFamily="18" charset="0"/>
                        </a:rPr>
                        <m:t>=0,04</m:t>
                      </m:r>
                    </m:oMath>
                  </m:oMathPara>
                </a14:m>
                <a:endParaRPr lang="sr-Latn-RS"/>
              </a:p>
              <a:p>
                <a:endParaRPr lang="en-US"/>
              </a:p>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𝐶𝑅</m:t>
                      </m:r>
                      <m:r>
                        <a:rPr lang="en-US" i="1">
                          <a:latin typeface="Cambria Math" panose="02040503050406030204" pitchFamily="18" charset="0"/>
                        </a:rPr>
                        <m:t>=7,58%</m:t>
                      </m:r>
                    </m:oMath>
                  </m:oMathPara>
                </a14:m>
                <a:endParaRPr lang="sr-Latn-RS"/>
              </a:p>
              <a:p>
                <a:endParaRPr lang="en-US"/>
              </a:p>
              <a:p>
                <a:pPr algn="ctr"/>
                <a:r>
                  <a:rPr lang="en-US"/>
                  <a:t>(prihvatljivo)</a:t>
                </a:r>
              </a:p>
            </p:txBody>
          </p:sp>
        </mc:Choice>
        <mc:Fallback xmlns="">
          <p:sp>
            <p:nvSpPr>
              <p:cNvPr id="6" name="Rectangle 5"/>
              <p:cNvSpPr>
                <a:spLocks noRot="1" noChangeAspect="1" noMove="1" noResize="1" noEditPoints="1" noAdjustHandles="1" noChangeArrowheads="1" noChangeShapeType="1" noTextEdit="1"/>
              </p:cNvSpPr>
              <p:nvPr/>
            </p:nvSpPr>
            <p:spPr>
              <a:xfrm>
                <a:off x="2781300" y="3124201"/>
                <a:ext cx="4572000" cy="2031325"/>
              </a:xfrm>
              <a:prstGeom prst="rect">
                <a:avLst/>
              </a:prstGeom>
              <a:blipFill>
                <a:blip r:embed="rId2"/>
                <a:stretch>
                  <a:fillRect b="-3604"/>
                </a:stretch>
              </a:blipFill>
            </p:spPr>
            <p:txBody>
              <a:bodyPr/>
              <a:lstStyle/>
              <a:p>
                <a:r>
                  <a:rPr lang="en-US">
                    <a:noFill/>
                  </a:rPr>
                  <a:t> </a:t>
                </a:r>
              </a:p>
            </p:txBody>
          </p:sp>
        </mc:Fallback>
      </mc:AlternateContent>
    </p:spTree>
    <p:extLst>
      <p:ext uri="{BB962C8B-B14F-4D97-AF65-F5344CB8AC3E}">
        <p14:creationId xmlns:p14="http://schemas.microsoft.com/office/powerpoint/2010/main" val="28748174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ct val="90000"/>
              </a:lnSpc>
            </a:pPr>
            <a:r>
              <a:rPr lang="sl-SI"/>
              <a:t>Kako je i Saaty naglasio: ¨Praksa odlučivanja se najčešće bavi ponderisanim alternativama, koje sve zadovoljavaju skup željenih ciljeva. </a:t>
            </a:r>
          </a:p>
          <a:p>
            <a:pPr>
              <a:lnSpc>
                <a:spcPct val="90000"/>
              </a:lnSpc>
            </a:pPr>
            <a:r>
              <a:rPr lang="sl-SI"/>
              <a:t>Problem je izabrati alternativu koja će na najbolji način zadovoljiti celokupni skup ciljeva¨.</a:t>
            </a:r>
            <a:endParaRPr lang="en-US"/>
          </a:p>
          <a:p>
            <a:endParaRPr lang="en-US"/>
          </a:p>
        </p:txBody>
      </p:sp>
      <p:sp>
        <p:nvSpPr>
          <p:cNvPr id="4" name="Rectangle 2"/>
          <p:cNvSpPr txBox="1">
            <a:spLocks noChangeArrowheads="1"/>
          </p:cNvSpPr>
          <p:nvPr/>
        </p:nvSpPr>
        <p:spPr>
          <a:xfrm>
            <a:off x="2364891" y="722556"/>
            <a:ext cx="7756263" cy="1054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a:t>AHP- </a:t>
            </a:r>
            <a:r>
              <a:rPr lang="sl-SI" sz="4000"/>
              <a:t>Analitički hijerarhijski proces </a:t>
            </a:r>
            <a:endParaRPr lang="en-US" sz="4000"/>
          </a:p>
        </p:txBody>
      </p:sp>
    </p:spTree>
    <p:extLst>
      <p:ext uri="{BB962C8B-B14F-4D97-AF65-F5344CB8AC3E}">
        <p14:creationId xmlns:p14="http://schemas.microsoft.com/office/powerpoint/2010/main" val="26181992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sl-SI" sz="4000"/>
              <a:t>Aksiome AHP metode su </a:t>
            </a:r>
            <a:r>
              <a:rPr lang="sl-SI" sz="2000"/>
              <a:t>(Vargas, 1990):</a:t>
            </a:r>
            <a:br>
              <a:rPr lang="sl-SI" sz="2000"/>
            </a:br>
            <a:endParaRPr lang="en-US" sz="2000"/>
          </a:p>
        </p:txBody>
      </p:sp>
      <p:sp>
        <p:nvSpPr>
          <p:cNvPr id="49155" name="Rectangle 3"/>
          <p:cNvSpPr>
            <a:spLocks noGrp="1" noChangeArrowheads="1"/>
          </p:cNvSpPr>
          <p:nvPr>
            <p:ph type="body" idx="1"/>
          </p:nvPr>
        </p:nvSpPr>
        <p:spPr/>
        <p:txBody>
          <a:bodyPr>
            <a:normAutofit/>
          </a:bodyPr>
          <a:lstStyle/>
          <a:p>
            <a:pPr>
              <a:lnSpc>
                <a:spcPct val="80000"/>
              </a:lnSpc>
            </a:pPr>
            <a:r>
              <a:rPr lang="sl-SI" sz="2400" i="1"/>
              <a:t>Aksioma 1</a:t>
            </a:r>
            <a:r>
              <a:rPr lang="sl-SI" sz="2400"/>
              <a:t>. Neka su date dve alternative i/ili kriterijumi optimalnosti. Donosilac odluke može da uporedi njihove vrednosti tako da su one </a:t>
            </a:r>
            <a:r>
              <a:rPr lang="sl-SI" sz="2400" b="1">
                <a:solidFill>
                  <a:schemeClr val="folHlink"/>
                </a:solidFill>
              </a:rPr>
              <a:t>recipročne.</a:t>
            </a:r>
          </a:p>
          <a:p>
            <a:pPr>
              <a:lnSpc>
                <a:spcPct val="80000"/>
              </a:lnSpc>
            </a:pPr>
            <a:r>
              <a:rPr lang="sl-SI" sz="2400" i="1"/>
              <a:t>Aksioma 2</a:t>
            </a:r>
            <a:r>
              <a:rPr lang="sl-SI" sz="2400"/>
              <a:t>. Kada se porede vrednosti dve alternative ili kriterijuma optimalnosti, donosilac odluke nikada ne procenjuje da li je jedna alternativa ili kriterijum optimalnosti beskonačno bolji od druge alternative (kriterijuma optimalnosti).</a:t>
            </a:r>
          </a:p>
          <a:p>
            <a:pPr>
              <a:lnSpc>
                <a:spcPct val="80000"/>
              </a:lnSpc>
            </a:pPr>
            <a:r>
              <a:rPr lang="sl-SI" sz="2400" i="1"/>
              <a:t>Aksioma 3</a:t>
            </a:r>
            <a:r>
              <a:rPr lang="sl-SI" sz="2400"/>
              <a:t>. Problem odlučivanja može da se definiše kao hijerarhijski.</a:t>
            </a:r>
          </a:p>
          <a:p>
            <a:pPr>
              <a:lnSpc>
                <a:spcPct val="80000"/>
              </a:lnSpc>
            </a:pPr>
            <a:r>
              <a:rPr lang="sl-SI" sz="2400" i="1"/>
              <a:t>Aksioma 4</a:t>
            </a:r>
            <a:r>
              <a:rPr lang="sl-SI" sz="2400"/>
              <a:t>. Kada se problem odlučivanja definiše, sledeći korak je dodeljivanje prioriteta, odnosno važnosti kriterijuma optimalnosti.</a:t>
            </a:r>
            <a:endParaRPr lang="en-US" sz="2400"/>
          </a:p>
        </p:txBody>
      </p:sp>
    </p:spTree>
    <p:extLst>
      <p:ext uri="{BB962C8B-B14F-4D97-AF65-F5344CB8AC3E}">
        <p14:creationId xmlns:p14="http://schemas.microsoft.com/office/powerpoint/2010/main" val="15406409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noChangeArrowheads="1"/>
          </p:cNvSpPr>
          <p:nvPr>
            <p:ph type="body" idx="1"/>
          </p:nvPr>
        </p:nvSpPr>
        <p:spPr>
          <a:xfrm>
            <a:off x="2364890" y="2438400"/>
            <a:ext cx="8229600" cy="3962400"/>
          </a:xfrm>
        </p:spPr>
        <p:txBody>
          <a:bodyPr/>
          <a:lstStyle/>
          <a:p>
            <a:pPr>
              <a:lnSpc>
                <a:spcPct val="90000"/>
              </a:lnSpc>
              <a:buFontTx/>
              <a:buNone/>
            </a:pPr>
            <a:r>
              <a:rPr lang="sl-SI" sz="2400"/>
              <a:t>Analitički hijerarhijski modeliranja zahteva četiri faze:</a:t>
            </a:r>
            <a:endParaRPr lang="en-US" sz="2400"/>
          </a:p>
          <a:p>
            <a:pPr>
              <a:lnSpc>
                <a:spcPct val="90000"/>
              </a:lnSpc>
            </a:pPr>
            <a:r>
              <a:rPr lang="sl-SI" sz="2400"/>
              <a:t>Strukturiranje problema</a:t>
            </a:r>
            <a:endParaRPr lang="en-US" sz="2400"/>
          </a:p>
          <a:p>
            <a:pPr>
              <a:lnSpc>
                <a:spcPct val="90000"/>
              </a:lnSpc>
            </a:pPr>
            <a:r>
              <a:rPr lang="sl-SI" sz="2400"/>
              <a:t>Prikupljanje podataka</a:t>
            </a:r>
            <a:endParaRPr lang="en-US" sz="2400"/>
          </a:p>
          <a:p>
            <a:pPr>
              <a:lnSpc>
                <a:spcPct val="90000"/>
              </a:lnSpc>
            </a:pPr>
            <a:r>
              <a:rPr lang="sl-SI" sz="2400"/>
              <a:t>Ocenjivanje relativnih težina</a:t>
            </a:r>
            <a:endParaRPr lang="en-US" sz="2400"/>
          </a:p>
          <a:p>
            <a:pPr>
              <a:lnSpc>
                <a:spcPct val="90000"/>
              </a:lnSpc>
            </a:pPr>
            <a:r>
              <a:rPr lang="sl-SI" sz="2400"/>
              <a:t>Određivanje rešenja problema</a:t>
            </a:r>
            <a:r>
              <a:rPr lang="en-US" sz="2400"/>
              <a:t>.</a:t>
            </a:r>
          </a:p>
          <a:p>
            <a:pPr>
              <a:lnSpc>
                <a:spcPct val="90000"/>
              </a:lnSpc>
            </a:pPr>
            <a:endParaRPr lang="en-US" sz="2400"/>
          </a:p>
        </p:txBody>
      </p:sp>
      <p:sp>
        <p:nvSpPr>
          <p:cNvPr id="3" name="Rectangle 2"/>
          <p:cNvSpPr txBox="1">
            <a:spLocks noChangeArrowheads="1"/>
          </p:cNvSpPr>
          <p:nvPr/>
        </p:nvSpPr>
        <p:spPr>
          <a:xfrm>
            <a:off x="2364891" y="722556"/>
            <a:ext cx="7756263" cy="1054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r-Latn-RS" sz="4000"/>
              <a:t>Faze AHP</a:t>
            </a:r>
            <a:r>
              <a:rPr lang="sl-SI" sz="4000"/>
              <a:t> </a:t>
            </a:r>
            <a:endParaRPr lang="en-US" sz="4000"/>
          </a:p>
        </p:txBody>
      </p:sp>
    </p:spTree>
    <p:extLst>
      <p:ext uri="{BB962C8B-B14F-4D97-AF65-F5344CB8AC3E}">
        <p14:creationId xmlns:p14="http://schemas.microsoft.com/office/powerpoint/2010/main" val="25047256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23248" y="2209801"/>
            <a:ext cx="4177553" cy="2399853"/>
          </a:xfrm>
        </p:spPr>
        <p:txBody>
          <a:bodyPr>
            <a:normAutofit fontScale="92500" lnSpcReduction="10000"/>
          </a:bodyPr>
          <a:lstStyle/>
          <a:p>
            <a:r>
              <a:rPr lang="sl-SI" u="sng"/>
              <a:t>Prva faza</a:t>
            </a:r>
            <a:r>
              <a:rPr lang="sl-SI"/>
              <a:t> sastoji se od dekomponovanja bilo kog kompleksnog problema odlučivanja u seriju hijerarhija, gde svaki nivo predstavlja manji broj upravljivih atributa. </a:t>
            </a:r>
          </a:p>
          <a:p>
            <a:endParaRPr lang="en-US"/>
          </a:p>
        </p:txBody>
      </p:sp>
      <p:sp>
        <p:nvSpPr>
          <p:cNvPr id="3" name="Title 2"/>
          <p:cNvSpPr>
            <a:spLocks noGrp="1"/>
          </p:cNvSpPr>
          <p:nvPr>
            <p:ph type="title"/>
          </p:nvPr>
        </p:nvSpPr>
        <p:spPr/>
        <p:txBody>
          <a:bodyPr/>
          <a:lstStyle/>
          <a:p>
            <a:r>
              <a:rPr lang="sr-Latn-RS"/>
              <a:t>Prva faza –definisanje strukture</a:t>
            </a:r>
            <a:endParaRPr lang="en-US"/>
          </a:p>
        </p:txBody>
      </p:sp>
      <p:sp>
        <p:nvSpPr>
          <p:cNvPr id="6" name="Rectangle 5"/>
          <p:cNvSpPr/>
          <p:nvPr/>
        </p:nvSpPr>
        <p:spPr>
          <a:xfrm>
            <a:off x="2552700" y="4724400"/>
            <a:ext cx="7696200" cy="1477328"/>
          </a:xfrm>
          <a:prstGeom prst="rect">
            <a:avLst/>
          </a:prstGeom>
        </p:spPr>
        <p:txBody>
          <a:bodyPr wrap="square">
            <a:spAutoFit/>
          </a:bodyPr>
          <a:lstStyle/>
          <a:p>
            <a:r>
              <a:rPr lang="sl-SI"/>
              <a:t>Oni se potom dekomponuju u drugi skup elemenata koji odgovara sledećem nivou, itd.</a:t>
            </a:r>
          </a:p>
          <a:p>
            <a:r>
              <a:rPr lang="sl-SI"/>
              <a:t> Ovakvo hijerarhijsko strukturiranje predstavlja efikasan način suočavanja sa kompleksnošću realnih problema i identifikovanja značajnih atributa u cilju dostizanja sveukupnog cilja problema.</a:t>
            </a:r>
            <a:r>
              <a:rPr lang="en-US"/>
              <a:t> </a:t>
            </a:r>
          </a:p>
        </p:txBody>
      </p:sp>
      <p:pic>
        <p:nvPicPr>
          <p:cNvPr id="4" name="Picture 3">
            <a:extLst>
              <a:ext uri="{FF2B5EF4-FFF2-40B4-BE49-F238E27FC236}">
                <a16:creationId xmlns:a16="http://schemas.microsoft.com/office/drawing/2014/main" id="{0AD1474F-1328-4B88-8A98-9BA91D0FDC72}"/>
              </a:ext>
            </a:extLst>
          </p:cNvPr>
          <p:cNvPicPr>
            <a:picLocks noChangeAspect="1"/>
          </p:cNvPicPr>
          <p:nvPr/>
        </p:nvPicPr>
        <p:blipFill>
          <a:blip r:embed="rId2"/>
          <a:stretch>
            <a:fillRect/>
          </a:stretch>
        </p:blipFill>
        <p:spPr>
          <a:xfrm>
            <a:off x="6324601" y="2245123"/>
            <a:ext cx="4244245" cy="1858561"/>
          </a:xfrm>
          <a:prstGeom prst="rect">
            <a:avLst/>
          </a:prstGeom>
        </p:spPr>
      </p:pic>
    </p:spTree>
    <p:extLst>
      <p:ext uri="{BB962C8B-B14F-4D97-AF65-F5344CB8AC3E}">
        <p14:creationId xmlns:p14="http://schemas.microsoft.com/office/powerpoint/2010/main" val="6229926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906E85B-0410-432B-8950-0F563DE1A38C}"/>
              </a:ext>
            </a:extLst>
          </p:cNvPr>
          <p:cNvPicPr>
            <a:picLocks noChangeAspect="1"/>
          </p:cNvPicPr>
          <p:nvPr/>
        </p:nvPicPr>
        <p:blipFill>
          <a:blip r:embed="rId2"/>
          <a:stretch>
            <a:fillRect/>
          </a:stretch>
        </p:blipFill>
        <p:spPr>
          <a:xfrm>
            <a:off x="2971801" y="3546529"/>
            <a:ext cx="5488805" cy="2403555"/>
          </a:xfrm>
          <a:prstGeom prst="rect">
            <a:avLst/>
          </a:prstGeom>
        </p:spPr>
      </p:pic>
      <p:sp>
        <p:nvSpPr>
          <p:cNvPr id="2" name="Content Placeholder 1"/>
          <p:cNvSpPr>
            <a:spLocks noGrp="1"/>
          </p:cNvSpPr>
          <p:nvPr>
            <p:ph idx="1"/>
          </p:nvPr>
        </p:nvSpPr>
        <p:spPr>
          <a:xfrm>
            <a:off x="2217646" y="2125636"/>
            <a:ext cx="7745505" cy="1409253"/>
          </a:xfrm>
        </p:spPr>
        <p:txBody>
          <a:bodyPr>
            <a:normAutofit/>
          </a:bodyPr>
          <a:lstStyle/>
          <a:p>
            <a:r>
              <a:rPr lang="sl-SI"/>
              <a:t>Odnosi se na prikupljanje podataka.</a:t>
            </a:r>
          </a:p>
          <a:p>
            <a:r>
              <a:rPr lang="sl-SI"/>
              <a:t>Podaci se predstavljaju numeričkim ili verbalnim opisnim ocenama.</a:t>
            </a:r>
          </a:p>
          <a:p>
            <a:endParaRPr lang="sl-SI"/>
          </a:p>
        </p:txBody>
      </p:sp>
      <p:sp>
        <p:nvSpPr>
          <p:cNvPr id="4" name="Title 2"/>
          <p:cNvSpPr txBox="1">
            <a:spLocks/>
          </p:cNvSpPr>
          <p:nvPr/>
        </p:nvSpPr>
        <p:spPr>
          <a:xfrm>
            <a:off x="2364891" y="722556"/>
            <a:ext cx="7756263" cy="1054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r-Latn-RS"/>
              <a:t>Druga faza</a:t>
            </a:r>
            <a:endParaRPr lang="en-US"/>
          </a:p>
        </p:txBody>
      </p:sp>
      <p:sp>
        <p:nvSpPr>
          <p:cNvPr id="12" name="Content Placeholder 1"/>
          <p:cNvSpPr txBox="1">
            <a:spLocks/>
          </p:cNvSpPr>
          <p:nvPr/>
        </p:nvSpPr>
        <p:spPr>
          <a:xfrm>
            <a:off x="2242386" y="5844393"/>
            <a:ext cx="8205921" cy="1409253"/>
          </a:xfrm>
          <a:prstGeom prst="rect">
            <a:avLst/>
          </a:prstGeom>
        </p:spPr>
        <p:txBody>
          <a:bodyPr vert="horz" lIns="91440" tIns="45720" rIns="91440" bIns="45720" rtlCol="0">
            <a:normAutofit/>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r>
              <a:rPr lang="sl-SI" sz="2000"/>
              <a:t>Ocene se mogu unositi </a:t>
            </a:r>
            <a:r>
              <a:rPr lang="sl-SI" sz="2000" b="1"/>
              <a:t>direktnom metodom ili poredjem po parovima.</a:t>
            </a:r>
            <a:r>
              <a:rPr lang="sl-SI" sz="2000"/>
              <a:t> Isto važi i za ocenu alternativa po kriterijumima na najnižem nivou i za ocenu kriterijuma i podkriterijuma</a:t>
            </a:r>
          </a:p>
        </p:txBody>
      </p:sp>
    </p:spTree>
    <p:extLst>
      <p:ext uri="{BB962C8B-B14F-4D97-AF65-F5344CB8AC3E}">
        <p14:creationId xmlns:p14="http://schemas.microsoft.com/office/powerpoint/2010/main" val="35838898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9B435C4-5C01-4F05-AA5D-573124955F55}"/>
              </a:ext>
            </a:extLst>
          </p:cNvPr>
          <p:cNvPicPr>
            <a:picLocks noChangeAspect="1"/>
          </p:cNvPicPr>
          <p:nvPr/>
        </p:nvPicPr>
        <p:blipFill>
          <a:blip r:embed="rId2"/>
          <a:stretch>
            <a:fillRect/>
          </a:stretch>
        </p:blipFill>
        <p:spPr>
          <a:xfrm>
            <a:off x="3587598" y="3287700"/>
            <a:ext cx="5931205" cy="2597283"/>
          </a:xfrm>
          <a:prstGeom prst="rect">
            <a:avLst/>
          </a:prstGeom>
        </p:spPr>
      </p:pic>
      <p:sp>
        <p:nvSpPr>
          <p:cNvPr id="2" name="Content Placeholder 1"/>
          <p:cNvSpPr>
            <a:spLocks noGrp="1"/>
          </p:cNvSpPr>
          <p:nvPr>
            <p:ph idx="1"/>
          </p:nvPr>
        </p:nvSpPr>
        <p:spPr/>
        <p:txBody>
          <a:bodyPr/>
          <a:lstStyle/>
          <a:p>
            <a:r>
              <a:rPr lang="sr-Latn-RS"/>
              <a:t>Odnosi se na dodeljivanje težinskih koeficijenata uticajnim kriterijumima i podkriterijumima</a:t>
            </a:r>
            <a:endParaRPr lang="en-US"/>
          </a:p>
        </p:txBody>
      </p:sp>
      <p:sp>
        <p:nvSpPr>
          <p:cNvPr id="4" name="Title 2"/>
          <p:cNvSpPr txBox="1">
            <a:spLocks/>
          </p:cNvSpPr>
          <p:nvPr/>
        </p:nvSpPr>
        <p:spPr>
          <a:xfrm>
            <a:off x="2364891" y="722556"/>
            <a:ext cx="7756263" cy="1054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r-Latn-RS"/>
              <a:t>Treća faza</a:t>
            </a:r>
            <a:endParaRPr lang="en-US"/>
          </a:p>
        </p:txBody>
      </p:sp>
      <p:cxnSp>
        <p:nvCxnSpPr>
          <p:cNvPr id="6" name="Straight Arrow Connector 5"/>
          <p:cNvCxnSpPr>
            <a:cxnSpLocks/>
          </p:cNvCxnSpPr>
          <p:nvPr/>
        </p:nvCxnSpPr>
        <p:spPr>
          <a:xfrm flipH="1">
            <a:off x="7517331" y="4302493"/>
            <a:ext cx="587141"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cxnSpLocks/>
          </p:cNvCxnSpPr>
          <p:nvPr/>
        </p:nvCxnSpPr>
        <p:spPr>
          <a:xfrm flipH="1">
            <a:off x="5328621" y="4905376"/>
            <a:ext cx="2775851"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83806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23248" y="2248348"/>
            <a:ext cx="7745505" cy="4304853"/>
          </a:xfrm>
        </p:spPr>
        <p:txBody>
          <a:bodyPr>
            <a:normAutofit fontScale="77500" lnSpcReduction="20000"/>
          </a:bodyPr>
          <a:lstStyle/>
          <a:p>
            <a:r>
              <a:rPr lang="sl-SI" u="sng"/>
              <a:t>Treću fazu</a:t>
            </a:r>
            <a:r>
              <a:rPr lang="sl-SI"/>
              <a:t> čini procena relativnih težina. </a:t>
            </a:r>
          </a:p>
          <a:p>
            <a:r>
              <a:rPr lang="sl-SI"/>
              <a:t>Onaj ko procenjuje  - dodeljuje težine za svaki par posebno, kao meru koliko je jedan kriterijumznačajniji od drugog. </a:t>
            </a:r>
          </a:p>
          <a:p>
            <a:r>
              <a:rPr lang="sl-SI"/>
              <a:t>Ako raspolažemo objektivnim podacima, oni se mogu koristiti pri dodeljivanju težina. Ukoliko ne raspolaže objektivnim informacijama, onaj ko procenjuje može koristiti sopstvena verovanja, procene ili podatke pri dodeljivanju težina. Po kompletiranju ovog procesa dobiće se odgovarajuća matrica upoređivanja po parovima koja odgovara svakom nivou hijerarhije Kao što je pomenuto, matrice poređenja po parovima biće prevedene u probleme određivanja sopstvenih</a:t>
            </a:r>
            <a:r>
              <a:rPr lang="en-US"/>
              <a:t> </a:t>
            </a:r>
            <a:r>
              <a:rPr lang="sl-SI"/>
              <a:t>vrednosti, radi dobijanja normalizovanih i jedinstvenih sopstvenih vektora težina za sve atribute na svakom nivou hijerarhije. </a:t>
            </a:r>
          </a:p>
          <a:p>
            <a:r>
              <a:rPr lang="sl-SI"/>
              <a:t>Pođimo od pretpostavke da dati nivo hijerarhije ima n atributa A1, A2,..., An sa vektorom težina w = (w1, w2,..., wn). Potrebno je naći w u cilju određivanja relativnog značaja za A1, A2,...,An. </a:t>
            </a:r>
          </a:p>
        </p:txBody>
      </p:sp>
      <p:sp>
        <p:nvSpPr>
          <p:cNvPr id="4" name="Title 2"/>
          <p:cNvSpPr txBox="1">
            <a:spLocks/>
          </p:cNvSpPr>
          <p:nvPr/>
        </p:nvSpPr>
        <p:spPr>
          <a:xfrm>
            <a:off x="2364891" y="722556"/>
            <a:ext cx="7756263" cy="1054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r-Latn-RS"/>
              <a:t>Treća faza</a:t>
            </a:r>
            <a:endParaRPr lang="en-US"/>
          </a:p>
        </p:txBody>
      </p:sp>
    </p:spTree>
    <p:extLst>
      <p:ext uri="{BB962C8B-B14F-4D97-AF65-F5344CB8AC3E}">
        <p14:creationId xmlns:p14="http://schemas.microsoft.com/office/powerpoint/2010/main" val="3870976172"/>
      </p:ext>
    </p:extLst>
  </p:cSld>
  <p:clrMapOvr>
    <a:masterClrMapping/>
  </p:clrMapOvr>
</p:sld>
</file>

<file path=ppt/theme/theme1.xml><?xml version="1.0" encoding="utf-8"?>
<a:theme xmlns:a="http://schemas.openxmlformats.org/drawingml/2006/main" name="ie 16 9">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e 16 9" id="{576E9A8D-BB38-4D95-A36F-DF7C8086BD01}" vid="{49606A15-62B4-4A0C-88AF-796A0652F44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89_ie_template</Template>
  <TotalTime>1539</TotalTime>
  <Words>1282</Words>
  <Application>Microsoft Office PowerPoint</Application>
  <PresentationFormat>Widescreen</PresentationFormat>
  <Paragraphs>244</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Cambria Math</vt:lpstr>
      <vt:lpstr>Wingdings</vt:lpstr>
      <vt:lpstr>ie 16 9</vt:lpstr>
      <vt:lpstr>Analitički hijerarhijski proces</vt:lpstr>
      <vt:lpstr>AHP- Analitički hijerarhijski proces </vt:lpstr>
      <vt:lpstr>PowerPoint Presentation</vt:lpstr>
      <vt:lpstr>Aksiome AHP metode su (Vargas, 1990): </vt:lpstr>
      <vt:lpstr>PowerPoint Presentation</vt:lpstr>
      <vt:lpstr>Prva faza –definisanje strukture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SMART(Simple Multi-Attribute Rating Technique)</vt:lpstr>
      <vt:lpstr>Primer</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Mira</cp:lastModifiedBy>
  <cp:revision>173</cp:revision>
  <dcterms:created xsi:type="dcterms:W3CDTF">2022-03-07T11:48:22Z</dcterms:created>
  <dcterms:modified xsi:type="dcterms:W3CDTF">2025-08-06T11:13:07Z</dcterms:modified>
</cp:coreProperties>
</file>