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87" r:id="rId3"/>
    <p:sldId id="288" r:id="rId4"/>
    <p:sldId id="289" r:id="rId5"/>
    <p:sldId id="290" r:id="rId6"/>
    <p:sldId id="291" r:id="rId7"/>
    <p:sldId id="292" r:id="rId8"/>
    <p:sldId id="301" r:id="rId9"/>
    <p:sldId id="302" r:id="rId10"/>
    <p:sldId id="293" r:id="rId11"/>
    <p:sldId id="294" r:id="rId12"/>
    <p:sldId id="295" r:id="rId13"/>
    <p:sldId id="296" r:id="rId14"/>
    <p:sldId id="297" r:id="rId15"/>
    <p:sldId id="298" r:id="rId16"/>
    <p:sldId id="299" r:id="rId17"/>
    <p:sldId id="300" r:id="rId18"/>
    <p:sldId id="303" r:id="rId19"/>
    <p:sldId id="304" r:id="rId20"/>
    <p:sldId id="305" r:id="rId21"/>
    <p:sldId id="306" r:id="rId2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66" d="100"/>
          <a:sy n="66" d="100"/>
        </p:scale>
        <p:origin x="740" y="52"/>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30-Jul-25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30.7.2025.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30.7.2025.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Optimizacija proizvodnih procesa</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425A-84F9-41AE-BB29-BA7EA8CA517D}"/>
              </a:ext>
            </a:extLst>
          </p:cNvPr>
          <p:cNvSpPr>
            <a:spLocks noGrp="1"/>
          </p:cNvSpPr>
          <p:nvPr>
            <p:ph type="title"/>
          </p:nvPr>
        </p:nvSpPr>
        <p:spPr/>
        <p:txBody>
          <a:bodyPr/>
          <a:lstStyle/>
          <a:p>
            <a:r>
              <a:rPr lang="sr-Latn-RS"/>
              <a:t>Metod dominacije</a:t>
            </a:r>
            <a:endParaRPr lang="en-US"/>
          </a:p>
        </p:txBody>
      </p:sp>
      <p:sp>
        <p:nvSpPr>
          <p:cNvPr id="3" name="Content Placeholder 2">
            <a:extLst>
              <a:ext uri="{FF2B5EF4-FFF2-40B4-BE49-F238E27FC236}">
                <a16:creationId xmlns:a16="http://schemas.microsoft.com/office/drawing/2014/main" id="{75F284A5-A466-4E14-9748-C7DFAB7225DF}"/>
              </a:ext>
            </a:extLst>
          </p:cNvPr>
          <p:cNvSpPr>
            <a:spLocks noGrp="1"/>
          </p:cNvSpPr>
          <p:nvPr>
            <p:ph idx="1"/>
          </p:nvPr>
        </p:nvSpPr>
        <p:spPr/>
        <p:txBody>
          <a:bodyPr/>
          <a:lstStyle/>
          <a:p>
            <a:pPr algn="just"/>
            <a:r>
              <a:rPr lang="en-US" b="1"/>
              <a:t>Metoda dominacije </a:t>
            </a:r>
            <a:r>
              <a:rPr lang="en-US"/>
              <a:t>Metoda dominacije je najjednostavnija i najstarija metoda VAO. </a:t>
            </a:r>
          </a:p>
          <a:p>
            <a:r>
              <a:rPr lang="en-US"/>
              <a:t>Suština je sledeća: nisu potrebne nikakve transformacije atributa, a usvaja se akcija koja dominira nad svim ostalim. </a:t>
            </a:r>
          </a:p>
          <a:p>
            <a:r>
              <a:rPr lang="en-US"/>
              <a:t>Dominacija se utvr</a:t>
            </a:r>
            <a:r>
              <a:rPr lang="sr-Latn-RS"/>
              <a:t>đ</a:t>
            </a:r>
            <a:r>
              <a:rPr lang="en-US"/>
              <a:t>uje komparacijom parova akcija. Jedna akcija je dominantna u odnosu na drugu ako je bolja u jednom ili više atributa, a u ostalim je najmanje jednaka. </a:t>
            </a:r>
          </a:p>
          <a:p>
            <a:r>
              <a:rPr lang="en-US"/>
              <a:t>Eliminiše se akcija nad kojom je ustanovljena dominacija i postupak se nastavlja sve dok ne ostane akcija koja dominira nad svim ostalim. </a:t>
            </a:r>
          </a:p>
          <a:p>
            <a:endParaRPr lang="en-US"/>
          </a:p>
        </p:txBody>
      </p:sp>
    </p:spTree>
    <p:extLst>
      <p:ext uri="{BB962C8B-B14F-4D97-AF65-F5344CB8AC3E}">
        <p14:creationId xmlns:p14="http://schemas.microsoft.com/office/powerpoint/2010/main" val="226682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B12D7-C472-45D0-BE91-2C5BB43F4EBE}"/>
              </a:ext>
            </a:extLst>
          </p:cNvPr>
          <p:cNvSpPr>
            <a:spLocks noGrp="1"/>
          </p:cNvSpPr>
          <p:nvPr>
            <p:ph idx="1"/>
          </p:nvPr>
        </p:nvSpPr>
        <p:spPr>
          <a:xfrm>
            <a:off x="838200" y="587141"/>
            <a:ext cx="10515600" cy="5589822"/>
          </a:xfrm>
        </p:spPr>
        <p:txBody>
          <a:bodyPr/>
          <a:lstStyle/>
          <a:p>
            <a:r>
              <a:rPr lang="en-US"/>
              <a:t>Tehnika dominacije je jednostavna i logična, ali u praksi se često dešava da se rešenje ne može ostvariti na ovaj način. Naime, retke su situacije kada jedna akcija dominira prema svim kriterijumima i kada je izbor tako očigledan. </a:t>
            </a:r>
            <a:endParaRPr lang="sr-Latn-RS"/>
          </a:p>
          <a:p>
            <a:r>
              <a:rPr lang="en-US"/>
              <a:t>Na primer, u matrici odlučivanja za primer, dominirala bi akcija a</a:t>
            </a:r>
            <a:r>
              <a:rPr lang="sr-Latn-RS"/>
              <a:t>3.</a:t>
            </a:r>
            <a:endParaRPr lang="en-US"/>
          </a:p>
          <a:p>
            <a:endParaRPr lang="en-US"/>
          </a:p>
        </p:txBody>
      </p:sp>
      <p:graphicFrame>
        <p:nvGraphicFramePr>
          <p:cNvPr id="6" name="Table 5">
            <a:extLst>
              <a:ext uri="{FF2B5EF4-FFF2-40B4-BE49-F238E27FC236}">
                <a16:creationId xmlns:a16="http://schemas.microsoft.com/office/drawing/2014/main" id="{2B8CBA5B-0CF9-4A93-BC3B-17E167F9A6AA}"/>
              </a:ext>
            </a:extLst>
          </p:cNvPr>
          <p:cNvGraphicFramePr>
            <a:graphicFrameLocks noGrp="1"/>
          </p:cNvGraphicFramePr>
          <p:nvPr>
            <p:extLst>
              <p:ext uri="{D42A27DB-BD31-4B8C-83A1-F6EECF244321}">
                <p14:modId xmlns:p14="http://schemas.microsoft.com/office/powerpoint/2010/main" val="3986950936"/>
              </p:ext>
            </p:extLst>
          </p:nvPr>
        </p:nvGraphicFramePr>
        <p:xfrm>
          <a:off x="915202" y="3094364"/>
          <a:ext cx="10515600" cy="3566160"/>
        </p:xfrm>
        <a:graphic>
          <a:graphicData uri="http://schemas.openxmlformats.org/drawingml/2006/table">
            <a:tbl>
              <a:tblPr>
                <a:tableStyleId>{616DA210-FB5B-4158-B5E0-FEB733F419BA}</a:tableStyleId>
              </a:tblPr>
              <a:tblGrid>
                <a:gridCol w="2103120">
                  <a:extLst>
                    <a:ext uri="{9D8B030D-6E8A-4147-A177-3AD203B41FA5}">
                      <a16:colId xmlns:a16="http://schemas.microsoft.com/office/drawing/2014/main" val="729416176"/>
                    </a:ext>
                  </a:extLst>
                </a:gridCol>
                <a:gridCol w="2103120">
                  <a:extLst>
                    <a:ext uri="{9D8B030D-6E8A-4147-A177-3AD203B41FA5}">
                      <a16:colId xmlns:a16="http://schemas.microsoft.com/office/drawing/2014/main" val="106881968"/>
                    </a:ext>
                  </a:extLst>
                </a:gridCol>
                <a:gridCol w="2103120">
                  <a:extLst>
                    <a:ext uri="{9D8B030D-6E8A-4147-A177-3AD203B41FA5}">
                      <a16:colId xmlns:a16="http://schemas.microsoft.com/office/drawing/2014/main" val="335831278"/>
                    </a:ext>
                  </a:extLst>
                </a:gridCol>
                <a:gridCol w="2103120">
                  <a:extLst>
                    <a:ext uri="{9D8B030D-6E8A-4147-A177-3AD203B41FA5}">
                      <a16:colId xmlns:a16="http://schemas.microsoft.com/office/drawing/2014/main" val="2714583215"/>
                    </a:ext>
                  </a:extLst>
                </a:gridCol>
                <a:gridCol w="2103120">
                  <a:extLst>
                    <a:ext uri="{9D8B030D-6E8A-4147-A177-3AD203B41FA5}">
                      <a16:colId xmlns:a16="http://schemas.microsoft.com/office/drawing/2014/main" val="3756700303"/>
                    </a:ext>
                  </a:extLst>
                </a:gridCol>
              </a:tblGrid>
              <a:tr h="0">
                <a:tc>
                  <a:txBody>
                    <a:bodyPr/>
                    <a:lstStyle/>
                    <a:p>
                      <a:r>
                        <a:rPr lang="en-US" sz="2400"/>
                        <a:t>Akcije</a:t>
                      </a:r>
                    </a:p>
                  </a:txBody>
                  <a:tcPr anchor="ctr"/>
                </a:tc>
                <a:tc>
                  <a:txBody>
                    <a:bodyPr/>
                    <a:lstStyle/>
                    <a:p>
                      <a:r>
                        <a:rPr lang="en-US" sz="2400"/>
                        <a:t>A₁ (kvantitativno)</a:t>
                      </a:r>
                    </a:p>
                  </a:txBody>
                  <a:tcPr anchor="ctr"/>
                </a:tc>
                <a:tc>
                  <a:txBody>
                    <a:bodyPr/>
                    <a:lstStyle/>
                    <a:p>
                      <a:r>
                        <a:rPr lang="en-US" sz="2400"/>
                        <a:t>A₂ (kvalitativno)</a:t>
                      </a:r>
                    </a:p>
                  </a:txBody>
                  <a:tcPr anchor="ctr"/>
                </a:tc>
                <a:tc>
                  <a:txBody>
                    <a:bodyPr/>
                    <a:lstStyle/>
                    <a:p>
                      <a:r>
                        <a:rPr lang="en-US" sz="2400"/>
                        <a:t>A₃ (kvalitativno)</a:t>
                      </a:r>
                    </a:p>
                  </a:txBody>
                  <a:tcPr anchor="ctr"/>
                </a:tc>
                <a:tc>
                  <a:txBody>
                    <a:bodyPr/>
                    <a:lstStyle/>
                    <a:p>
                      <a:r>
                        <a:rPr lang="en-US" sz="2400"/>
                        <a:t>A₄ (min)</a:t>
                      </a:r>
                    </a:p>
                  </a:txBody>
                  <a:tcPr anchor="ctr"/>
                </a:tc>
                <a:extLst>
                  <a:ext uri="{0D108BD9-81ED-4DB2-BD59-A6C34878D82A}">
                    <a16:rowId xmlns:a16="http://schemas.microsoft.com/office/drawing/2014/main" val="3905699424"/>
                  </a:ext>
                </a:extLst>
              </a:tr>
              <a:tr h="0">
                <a:tc>
                  <a:txBody>
                    <a:bodyPr/>
                    <a:lstStyle/>
                    <a:p>
                      <a:r>
                        <a:rPr lang="sr-Latn-RS" sz="2400"/>
                        <a:t>a</a:t>
                      </a:r>
                      <a:r>
                        <a:rPr lang="en-US" sz="2400"/>
                        <a:t>₁</a:t>
                      </a:r>
                    </a:p>
                  </a:txBody>
                  <a:tcPr anchor="ctr"/>
                </a:tc>
                <a:tc>
                  <a:txBody>
                    <a:bodyPr/>
                    <a:lstStyle/>
                    <a:p>
                      <a:r>
                        <a:rPr lang="en-US" sz="2400"/>
                        <a:t>1300</a:t>
                      </a:r>
                    </a:p>
                  </a:txBody>
                  <a:tcPr anchor="ctr"/>
                </a:tc>
                <a:tc>
                  <a:txBody>
                    <a:bodyPr/>
                    <a:lstStyle/>
                    <a:p>
                      <a:r>
                        <a:rPr lang="en-US" sz="2400"/>
                        <a:t>velika</a:t>
                      </a:r>
                    </a:p>
                  </a:txBody>
                  <a:tcPr anchor="ctr"/>
                </a:tc>
                <a:tc>
                  <a:txBody>
                    <a:bodyPr/>
                    <a:lstStyle/>
                    <a:p>
                      <a:r>
                        <a:rPr lang="en-US" sz="2400"/>
                        <a:t>prosečna</a:t>
                      </a:r>
                    </a:p>
                  </a:txBody>
                  <a:tcPr anchor="ctr"/>
                </a:tc>
                <a:tc>
                  <a:txBody>
                    <a:bodyPr/>
                    <a:lstStyle/>
                    <a:p>
                      <a:r>
                        <a:rPr lang="en-US" sz="2400"/>
                        <a:t>velika</a:t>
                      </a:r>
                    </a:p>
                  </a:txBody>
                  <a:tcPr anchor="ctr"/>
                </a:tc>
                <a:extLst>
                  <a:ext uri="{0D108BD9-81ED-4DB2-BD59-A6C34878D82A}">
                    <a16:rowId xmlns:a16="http://schemas.microsoft.com/office/drawing/2014/main" val="665248817"/>
                  </a:ext>
                </a:extLst>
              </a:tr>
              <a:tr h="173413">
                <a:tc>
                  <a:txBody>
                    <a:bodyPr/>
                    <a:lstStyle/>
                    <a:p>
                      <a:r>
                        <a:rPr lang="sr-Latn-RS" sz="2400"/>
                        <a:t>a</a:t>
                      </a:r>
                      <a:r>
                        <a:rPr lang="en-US" sz="2400"/>
                        <a:t>₂</a:t>
                      </a:r>
                    </a:p>
                  </a:txBody>
                  <a:tcPr anchor="ctr"/>
                </a:tc>
                <a:tc>
                  <a:txBody>
                    <a:bodyPr/>
                    <a:lstStyle/>
                    <a:p>
                      <a:r>
                        <a:rPr lang="en-US" sz="2400"/>
                        <a:t>1100</a:t>
                      </a:r>
                    </a:p>
                  </a:txBody>
                  <a:tcPr anchor="ctr"/>
                </a:tc>
                <a:tc>
                  <a:txBody>
                    <a:bodyPr/>
                    <a:lstStyle/>
                    <a:p>
                      <a:r>
                        <a:rPr lang="en-US" sz="2400"/>
                        <a:t>prosečna</a:t>
                      </a:r>
                    </a:p>
                  </a:txBody>
                  <a:tcPr anchor="ctr"/>
                </a:tc>
                <a:tc>
                  <a:txBody>
                    <a:bodyPr/>
                    <a:lstStyle/>
                    <a:p>
                      <a:r>
                        <a:rPr lang="en-US" sz="2400"/>
                        <a:t>veoma velika</a:t>
                      </a:r>
                    </a:p>
                  </a:txBody>
                  <a:tcPr anchor="ctr"/>
                </a:tc>
                <a:tc>
                  <a:txBody>
                    <a:bodyPr/>
                    <a:lstStyle/>
                    <a:p>
                      <a:r>
                        <a:rPr lang="en-US" sz="2400"/>
                        <a:t>veoma velika</a:t>
                      </a:r>
                    </a:p>
                  </a:txBody>
                  <a:tcPr anchor="ctr"/>
                </a:tc>
                <a:extLst>
                  <a:ext uri="{0D108BD9-81ED-4DB2-BD59-A6C34878D82A}">
                    <a16:rowId xmlns:a16="http://schemas.microsoft.com/office/drawing/2014/main" val="1916018925"/>
                  </a:ext>
                </a:extLst>
              </a:tr>
              <a:tr h="0">
                <a:tc>
                  <a:txBody>
                    <a:bodyPr/>
                    <a:lstStyle/>
                    <a:p>
                      <a:r>
                        <a:rPr lang="sr-Latn-RS" sz="2400"/>
                        <a:t>a</a:t>
                      </a:r>
                      <a:r>
                        <a:rPr lang="en-US" sz="2400"/>
                        <a:t>₃</a:t>
                      </a:r>
                    </a:p>
                  </a:txBody>
                  <a:tcPr anchor="ctr"/>
                </a:tc>
                <a:tc>
                  <a:txBody>
                    <a:bodyPr/>
                    <a:lstStyle/>
                    <a:p>
                      <a:r>
                        <a:rPr lang="en-US" sz="2400"/>
                        <a:t>1400</a:t>
                      </a:r>
                    </a:p>
                  </a:txBody>
                  <a:tcPr anchor="ctr">
                    <a:solidFill>
                      <a:schemeClr val="accent4">
                        <a:lumMod val="20000"/>
                        <a:lumOff val="80000"/>
                      </a:schemeClr>
                    </a:solidFill>
                  </a:tcPr>
                </a:tc>
                <a:tc>
                  <a:txBody>
                    <a:bodyPr/>
                    <a:lstStyle/>
                    <a:p>
                      <a:r>
                        <a:rPr lang="en-US" sz="2400"/>
                        <a:t>veoma velika</a:t>
                      </a:r>
                    </a:p>
                  </a:txBody>
                  <a:tcPr anchor="ctr">
                    <a:solidFill>
                      <a:schemeClr val="accent4">
                        <a:lumMod val="20000"/>
                        <a:lumOff val="80000"/>
                      </a:schemeClr>
                    </a:solidFill>
                  </a:tcPr>
                </a:tc>
                <a:tc>
                  <a:txBody>
                    <a:bodyPr/>
                    <a:lstStyle/>
                    <a:p>
                      <a:r>
                        <a:rPr lang="en-US" sz="2400"/>
                        <a:t>velika</a:t>
                      </a: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veoma velika</a:t>
                      </a:r>
                    </a:p>
                  </a:txBody>
                  <a:tcPr anchor="ctr">
                    <a:solidFill>
                      <a:schemeClr val="accent4">
                        <a:lumMod val="20000"/>
                        <a:lumOff val="80000"/>
                      </a:schemeClr>
                    </a:solidFill>
                  </a:tcPr>
                </a:tc>
                <a:extLst>
                  <a:ext uri="{0D108BD9-81ED-4DB2-BD59-A6C34878D82A}">
                    <a16:rowId xmlns:a16="http://schemas.microsoft.com/office/drawing/2014/main" val="3161695547"/>
                  </a:ext>
                </a:extLst>
              </a:tr>
              <a:tr h="0">
                <a:tc>
                  <a:txBody>
                    <a:bodyPr/>
                    <a:lstStyle/>
                    <a:p>
                      <a:r>
                        <a:rPr lang="sr-Latn-RS" sz="2400"/>
                        <a:t>a</a:t>
                      </a:r>
                      <a:r>
                        <a:rPr lang="en-US" sz="2400"/>
                        <a:t>₄</a:t>
                      </a:r>
                    </a:p>
                  </a:txBody>
                  <a:tcPr anchor="ctr"/>
                </a:tc>
                <a:tc>
                  <a:txBody>
                    <a:bodyPr/>
                    <a:lstStyle/>
                    <a:p>
                      <a:r>
                        <a:rPr lang="en-US" sz="2400"/>
                        <a:t>900</a:t>
                      </a:r>
                    </a:p>
                  </a:txBody>
                  <a:tcPr anchor="ctr"/>
                </a:tc>
                <a:tc>
                  <a:txBody>
                    <a:bodyPr/>
                    <a:lstStyle/>
                    <a:p>
                      <a:r>
                        <a:rPr lang="en-US" sz="2400"/>
                        <a:t>velika</a:t>
                      </a:r>
                    </a:p>
                  </a:txBody>
                  <a:tcPr anchor="ctr"/>
                </a:tc>
                <a:tc>
                  <a:txBody>
                    <a:bodyPr/>
                    <a:lstStyle/>
                    <a:p>
                      <a:r>
                        <a:rPr lang="en-US" sz="2400"/>
                        <a:t>mala</a:t>
                      </a:r>
                    </a:p>
                  </a:txBody>
                  <a:tcPr anchor="ctr"/>
                </a:tc>
                <a:tc>
                  <a:txBody>
                    <a:bodyPr/>
                    <a:lstStyle/>
                    <a:p>
                      <a:r>
                        <a:rPr lang="en-US" sz="2400"/>
                        <a:t>veoma mala</a:t>
                      </a:r>
                    </a:p>
                  </a:txBody>
                  <a:tcPr anchor="ctr"/>
                </a:tc>
                <a:extLst>
                  <a:ext uri="{0D108BD9-81ED-4DB2-BD59-A6C34878D82A}">
                    <a16:rowId xmlns:a16="http://schemas.microsoft.com/office/drawing/2014/main" val="354062306"/>
                  </a:ext>
                </a:extLst>
              </a:tr>
              <a:tr h="0">
                <a:tc>
                  <a:txBody>
                    <a:bodyPr/>
                    <a:lstStyle/>
                    <a:p>
                      <a:r>
                        <a:rPr lang="sr-Latn-RS" sz="2400"/>
                        <a:t>a</a:t>
                      </a:r>
                      <a:r>
                        <a:rPr lang="en-US" sz="2400"/>
                        <a:t>₅</a:t>
                      </a:r>
                    </a:p>
                  </a:txBody>
                  <a:tcPr anchor="ctr"/>
                </a:tc>
                <a:tc>
                  <a:txBody>
                    <a:bodyPr/>
                    <a:lstStyle/>
                    <a:p>
                      <a:r>
                        <a:rPr lang="en-US" sz="2400"/>
                        <a:t>1000</a:t>
                      </a:r>
                    </a:p>
                  </a:txBody>
                  <a:tcPr anchor="ctr"/>
                </a:tc>
                <a:tc>
                  <a:txBody>
                    <a:bodyPr/>
                    <a:lstStyle/>
                    <a:p>
                      <a:r>
                        <a:rPr lang="en-US" sz="2400"/>
                        <a:t>mala</a:t>
                      </a:r>
                    </a:p>
                  </a:txBody>
                  <a:tcPr anchor="ctr"/>
                </a:tc>
                <a:tc>
                  <a:txBody>
                    <a:bodyPr/>
                    <a:lstStyle/>
                    <a:p>
                      <a:r>
                        <a:rPr lang="en-US" sz="2400"/>
                        <a:t>prosečna</a:t>
                      </a:r>
                    </a:p>
                  </a:txBody>
                  <a:tcPr anchor="ctr"/>
                </a:tc>
                <a:tc>
                  <a:txBody>
                    <a:bodyPr/>
                    <a:lstStyle/>
                    <a:p>
                      <a:r>
                        <a:rPr lang="en-US" sz="2400"/>
                        <a:t>mala</a:t>
                      </a:r>
                    </a:p>
                  </a:txBody>
                  <a:tcPr anchor="ctr"/>
                </a:tc>
                <a:extLst>
                  <a:ext uri="{0D108BD9-81ED-4DB2-BD59-A6C34878D82A}">
                    <a16:rowId xmlns:a16="http://schemas.microsoft.com/office/drawing/2014/main" val="1434559598"/>
                  </a:ext>
                </a:extLst>
              </a:tr>
              <a:tr h="0">
                <a:tc>
                  <a:txBody>
                    <a:bodyPr/>
                    <a:lstStyle/>
                    <a:p>
                      <a:r>
                        <a:rPr lang="sr-Latn-RS" sz="2400"/>
                        <a:t>a</a:t>
                      </a:r>
                      <a:r>
                        <a:rPr lang="en-US" sz="2400"/>
                        <a:t>₆</a:t>
                      </a:r>
                    </a:p>
                  </a:txBody>
                  <a:tcPr anchor="ctr"/>
                </a:tc>
                <a:tc>
                  <a:txBody>
                    <a:bodyPr/>
                    <a:lstStyle/>
                    <a:p>
                      <a:r>
                        <a:rPr lang="en-US" sz="2400"/>
                        <a:t>1250</a:t>
                      </a:r>
                    </a:p>
                  </a:txBody>
                  <a:tcPr anchor="ctr"/>
                </a:tc>
                <a:tc>
                  <a:txBody>
                    <a:bodyPr/>
                    <a:lstStyle/>
                    <a:p>
                      <a:r>
                        <a:rPr lang="en-US" sz="2400"/>
                        <a:t>prosečna</a:t>
                      </a:r>
                    </a:p>
                  </a:txBody>
                  <a:tcPr anchor="ctr"/>
                </a:tc>
                <a:tc>
                  <a:txBody>
                    <a:bodyPr/>
                    <a:lstStyle/>
                    <a:p>
                      <a:r>
                        <a:rPr lang="en-US" sz="2400"/>
                        <a:t>velika</a:t>
                      </a:r>
                    </a:p>
                  </a:txBody>
                  <a:tcPr anchor="ctr"/>
                </a:tc>
                <a:tc>
                  <a:txBody>
                    <a:bodyPr/>
                    <a:lstStyle/>
                    <a:p>
                      <a:r>
                        <a:rPr lang="en-US" sz="2400"/>
                        <a:t>veoma velika</a:t>
                      </a:r>
                    </a:p>
                  </a:txBody>
                  <a:tcPr anchor="ctr"/>
                </a:tc>
                <a:extLst>
                  <a:ext uri="{0D108BD9-81ED-4DB2-BD59-A6C34878D82A}">
                    <a16:rowId xmlns:a16="http://schemas.microsoft.com/office/drawing/2014/main" val="4163122330"/>
                  </a:ext>
                </a:extLst>
              </a:tr>
            </a:tbl>
          </a:graphicData>
        </a:graphic>
      </p:graphicFrame>
    </p:spTree>
    <p:extLst>
      <p:ext uri="{BB962C8B-B14F-4D97-AF65-F5344CB8AC3E}">
        <p14:creationId xmlns:p14="http://schemas.microsoft.com/office/powerpoint/2010/main" val="281872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92A7-20F6-422F-B2D8-6203F4970F31}"/>
              </a:ext>
            </a:extLst>
          </p:cNvPr>
          <p:cNvSpPr>
            <a:spLocks noGrp="1"/>
          </p:cNvSpPr>
          <p:nvPr>
            <p:ph type="title"/>
          </p:nvPr>
        </p:nvSpPr>
        <p:spPr/>
        <p:txBody>
          <a:bodyPr/>
          <a:lstStyle/>
          <a:p>
            <a:r>
              <a:rPr lang="sr-Latn-RS" b="1"/>
              <a:t>Metoda MAXMIN – Waldov kriterijum</a:t>
            </a:r>
            <a:endParaRPr lang="en-US" b="1"/>
          </a:p>
        </p:txBody>
      </p:sp>
      <p:sp>
        <p:nvSpPr>
          <p:cNvPr id="3" name="Content Placeholder 2">
            <a:extLst>
              <a:ext uri="{FF2B5EF4-FFF2-40B4-BE49-F238E27FC236}">
                <a16:creationId xmlns:a16="http://schemas.microsoft.com/office/drawing/2014/main" id="{7B62868E-6FDE-4F4A-8A14-7502A4CC46F5}"/>
              </a:ext>
            </a:extLst>
          </p:cNvPr>
          <p:cNvSpPr>
            <a:spLocks noGrp="1"/>
          </p:cNvSpPr>
          <p:nvPr>
            <p:ph idx="1"/>
          </p:nvPr>
        </p:nvSpPr>
        <p:spPr/>
        <p:txBody>
          <a:bodyPr/>
          <a:lstStyle/>
          <a:p>
            <a:pPr algn="just"/>
            <a:r>
              <a:rPr lang="en-US"/>
              <a:t>Metoda </a:t>
            </a:r>
            <a:r>
              <a:rPr lang="en-US" b="1"/>
              <a:t>MAXIMIN</a:t>
            </a:r>
            <a:r>
              <a:rPr lang="en-US"/>
              <a:t> odvija se na sledeći način: nakon neke od transformacija atributa, za svaku akciju identifikuje se najniža vrednost atributa i bira se akcija koja ima najveću vrednost njenog najnižeg atributa, odnosno akcija koja ima maksimum (po akcijama) od minimalnih vrednosti (po atributima). </a:t>
            </a:r>
            <a:endParaRPr lang="sr-Latn-RS"/>
          </a:p>
          <a:p>
            <a:pPr algn="just"/>
            <a:r>
              <a:rPr lang="en-US"/>
              <a:t>Metoda </a:t>
            </a:r>
            <a:r>
              <a:rPr lang="en-US" b="1"/>
              <a:t>MAXIMIN</a:t>
            </a:r>
            <a:r>
              <a:rPr lang="en-US"/>
              <a:t> teži da maksimalno “podigne” najlošije vrednosti po atributima i zbog toga po svojoj suštini i logici u potpunosti odgovara kriterijumu pesimizma (MAXIMIN kriterijum) u analizi odlučivanja bez uzorkovanja. </a:t>
            </a:r>
          </a:p>
          <a:p>
            <a:pPr algn="just"/>
            <a:endParaRPr lang="en-US"/>
          </a:p>
        </p:txBody>
      </p:sp>
    </p:spTree>
    <p:extLst>
      <p:ext uri="{BB962C8B-B14F-4D97-AF65-F5344CB8AC3E}">
        <p14:creationId xmlns:p14="http://schemas.microsoft.com/office/powerpoint/2010/main" val="173878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BB7A-D9E8-44D9-968E-526A8047B519}"/>
              </a:ext>
            </a:extLst>
          </p:cNvPr>
          <p:cNvSpPr>
            <a:spLocks noGrp="1"/>
          </p:cNvSpPr>
          <p:nvPr>
            <p:ph type="title"/>
          </p:nvPr>
        </p:nvSpPr>
        <p:spPr/>
        <p:txBody>
          <a:bodyPr/>
          <a:lstStyle/>
          <a:p>
            <a:r>
              <a:rPr lang="sr-Latn-RS" b="1"/>
              <a:t>Metoda MAXMAX</a:t>
            </a:r>
            <a:endParaRPr lang="en-US" b="1"/>
          </a:p>
        </p:txBody>
      </p:sp>
      <p:sp>
        <p:nvSpPr>
          <p:cNvPr id="3" name="Content Placeholder 2">
            <a:extLst>
              <a:ext uri="{FF2B5EF4-FFF2-40B4-BE49-F238E27FC236}">
                <a16:creationId xmlns:a16="http://schemas.microsoft.com/office/drawing/2014/main" id="{EB58C36A-2C82-427A-AA81-8C7DA4C0D8B5}"/>
              </a:ext>
            </a:extLst>
          </p:cNvPr>
          <p:cNvSpPr>
            <a:spLocks noGrp="1"/>
          </p:cNvSpPr>
          <p:nvPr>
            <p:ph idx="1"/>
          </p:nvPr>
        </p:nvSpPr>
        <p:spPr/>
        <p:txBody>
          <a:bodyPr/>
          <a:lstStyle/>
          <a:p>
            <a:pPr algn="just"/>
            <a:r>
              <a:rPr lang="en-US"/>
              <a:t>Metoda </a:t>
            </a:r>
            <a:r>
              <a:rPr lang="en-US" b="1"/>
              <a:t>MAXIMAX </a:t>
            </a:r>
            <a:r>
              <a:rPr lang="en-US"/>
              <a:t>odvija se na sledeći način: nakon neke od transformacija atributa, za svaku akciju identifikuje se najviša vrednost atributa i bira se akcija koja ima najveću vrednost njenog najvišeg atributa, odnosno akcija koja ima maksimum (po akcijama) od maksimalnih vrednosti (po atributima). </a:t>
            </a:r>
            <a:endParaRPr lang="sr-Latn-RS"/>
          </a:p>
          <a:p>
            <a:pPr algn="just"/>
            <a:r>
              <a:rPr lang="en-US"/>
              <a:t>Metoda </a:t>
            </a:r>
            <a:r>
              <a:rPr lang="en-US" b="1"/>
              <a:t>MAXIMAX </a:t>
            </a:r>
            <a:r>
              <a:rPr lang="en-US"/>
              <a:t>teži da maksimalno “podigne” najbolje vrednosti po atributima i zbog toga po svojoj suštini i logici u potpunosti odgovara kriterijumu optimizma (MAXIMAX kriterijum) u analizi odlučivanja bez uzorkovanja. </a:t>
            </a:r>
          </a:p>
          <a:p>
            <a:endParaRPr lang="en-US"/>
          </a:p>
        </p:txBody>
      </p:sp>
    </p:spTree>
    <p:extLst>
      <p:ext uri="{BB962C8B-B14F-4D97-AF65-F5344CB8AC3E}">
        <p14:creationId xmlns:p14="http://schemas.microsoft.com/office/powerpoint/2010/main" val="57093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A5DD-8830-49CD-8B2C-84B284CCC610}"/>
              </a:ext>
            </a:extLst>
          </p:cNvPr>
          <p:cNvSpPr>
            <a:spLocks noGrp="1"/>
          </p:cNvSpPr>
          <p:nvPr>
            <p:ph type="title"/>
          </p:nvPr>
        </p:nvSpPr>
        <p:spPr/>
        <p:txBody>
          <a:bodyPr/>
          <a:lstStyle/>
          <a:p>
            <a:r>
              <a:rPr lang="sr-Latn-RS" b="1"/>
              <a:t>Metode MAXMIN i MAXMAX</a:t>
            </a:r>
            <a:endParaRPr lang="en-US" b="1"/>
          </a:p>
        </p:txBody>
      </p:sp>
      <p:graphicFrame>
        <p:nvGraphicFramePr>
          <p:cNvPr id="6" name="Content Placeholder 5">
            <a:extLst>
              <a:ext uri="{FF2B5EF4-FFF2-40B4-BE49-F238E27FC236}">
                <a16:creationId xmlns:a16="http://schemas.microsoft.com/office/drawing/2014/main" id="{AFE4FD89-A810-48D5-BE88-DA6392314135}"/>
              </a:ext>
            </a:extLst>
          </p:cNvPr>
          <p:cNvGraphicFramePr>
            <a:graphicFrameLocks noGrp="1"/>
          </p:cNvGraphicFramePr>
          <p:nvPr>
            <p:ph idx="1"/>
            <p:extLst>
              <p:ext uri="{D42A27DB-BD31-4B8C-83A1-F6EECF244321}">
                <p14:modId xmlns:p14="http://schemas.microsoft.com/office/powerpoint/2010/main" val="1611476838"/>
              </p:ext>
            </p:extLst>
          </p:nvPr>
        </p:nvGraphicFramePr>
        <p:xfrm>
          <a:off x="731520" y="2252312"/>
          <a:ext cx="10924672" cy="3965609"/>
        </p:xfrm>
        <a:graphic>
          <a:graphicData uri="http://schemas.openxmlformats.org/drawingml/2006/table">
            <a:tbl>
              <a:tblPr>
                <a:tableStyleId>{616DA210-FB5B-4158-B5E0-FEB733F419BA}</a:tableStyleId>
              </a:tblPr>
              <a:tblGrid>
                <a:gridCol w="995036">
                  <a:extLst>
                    <a:ext uri="{9D8B030D-6E8A-4147-A177-3AD203B41FA5}">
                      <a16:colId xmlns:a16="http://schemas.microsoft.com/office/drawing/2014/main" val="1662142461"/>
                    </a:ext>
                  </a:extLst>
                </a:gridCol>
                <a:gridCol w="995036">
                  <a:extLst>
                    <a:ext uri="{9D8B030D-6E8A-4147-A177-3AD203B41FA5}">
                      <a16:colId xmlns:a16="http://schemas.microsoft.com/office/drawing/2014/main" val="3891367007"/>
                    </a:ext>
                  </a:extLst>
                </a:gridCol>
                <a:gridCol w="995036">
                  <a:extLst>
                    <a:ext uri="{9D8B030D-6E8A-4147-A177-3AD203B41FA5}">
                      <a16:colId xmlns:a16="http://schemas.microsoft.com/office/drawing/2014/main" val="2486373812"/>
                    </a:ext>
                  </a:extLst>
                </a:gridCol>
                <a:gridCol w="995036">
                  <a:extLst>
                    <a:ext uri="{9D8B030D-6E8A-4147-A177-3AD203B41FA5}">
                      <a16:colId xmlns:a16="http://schemas.microsoft.com/office/drawing/2014/main" val="1977801869"/>
                    </a:ext>
                  </a:extLst>
                </a:gridCol>
                <a:gridCol w="995036">
                  <a:extLst>
                    <a:ext uri="{9D8B030D-6E8A-4147-A177-3AD203B41FA5}">
                      <a16:colId xmlns:a16="http://schemas.microsoft.com/office/drawing/2014/main" val="2382636667"/>
                    </a:ext>
                  </a:extLst>
                </a:gridCol>
                <a:gridCol w="1451096">
                  <a:extLst>
                    <a:ext uri="{9D8B030D-6E8A-4147-A177-3AD203B41FA5}">
                      <a16:colId xmlns:a16="http://schemas.microsoft.com/office/drawing/2014/main" val="1946395312"/>
                    </a:ext>
                  </a:extLst>
                </a:gridCol>
                <a:gridCol w="1649320">
                  <a:extLst>
                    <a:ext uri="{9D8B030D-6E8A-4147-A177-3AD203B41FA5}">
                      <a16:colId xmlns:a16="http://schemas.microsoft.com/office/drawing/2014/main" val="278001389"/>
                    </a:ext>
                  </a:extLst>
                </a:gridCol>
                <a:gridCol w="1335791">
                  <a:extLst>
                    <a:ext uri="{9D8B030D-6E8A-4147-A177-3AD203B41FA5}">
                      <a16:colId xmlns:a16="http://schemas.microsoft.com/office/drawing/2014/main" val="1549384137"/>
                    </a:ext>
                  </a:extLst>
                </a:gridCol>
                <a:gridCol w="1513285">
                  <a:extLst>
                    <a:ext uri="{9D8B030D-6E8A-4147-A177-3AD203B41FA5}">
                      <a16:colId xmlns:a16="http://schemas.microsoft.com/office/drawing/2014/main" val="2807427476"/>
                    </a:ext>
                  </a:extLst>
                </a:gridCol>
              </a:tblGrid>
              <a:tr h="404939">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gridSpan="4">
                  <a:txBody>
                    <a:bodyPr/>
                    <a:lstStyle/>
                    <a:p>
                      <a:pPr algn="ctr" fontAlgn="b"/>
                      <a:r>
                        <a:rPr lang="en-US" sz="2000" u="none" strike="noStrike">
                          <a:effectLst/>
                        </a:rPr>
                        <a:t>Vektorksa normalizacija atributa</a:t>
                      </a:r>
                      <a:endParaRPr lang="en-US" sz="20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u="none" strike="noStrike">
                          <a:effectLst/>
                        </a:rPr>
                        <a:t>maxmin</a:t>
                      </a:r>
                      <a:endParaRPr lang="en-US" sz="20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2000" u="none" strike="noStrike">
                          <a:effectLst/>
                        </a:rPr>
                        <a:t>maxmax</a:t>
                      </a:r>
                      <a:endParaRPr lang="en-US" sz="20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3420450245"/>
                  </a:ext>
                </a:extLst>
              </a:tr>
              <a:tr h="1131036">
                <a:tc>
                  <a:txBody>
                    <a:bodyPr/>
                    <a:lstStyle/>
                    <a:p>
                      <a:pPr algn="l" fontAlgn="b"/>
                      <a:r>
                        <a:rPr lang="en-US" sz="2000" u="none" strike="noStrike">
                          <a:effectLst/>
                        </a:rPr>
                        <a:t>Akcija</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n-US" sz="2000" u="none" strike="noStrike">
                          <a:effectLst/>
                        </a:rPr>
                        <a:t>max A1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a:effectLst/>
                        </a:rPr>
                        <a:t>max A2</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a:effectLst/>
                        </a:rPr>
                        <a:t>max A3</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a:effectLst/>
                        </a:rPr>
                        <a:t>max A4</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2000" u="none" strike="noStrike">
                          <a:effectLst/>
                        </a:rPr>
                        <a:t>n_i = min n_ij</a:t>
                      </a:r>
                      <a:endParaRPr lang="pt-BR"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a:effectLst/>
                        </a:rPr>
                        <a:t>max n_i (MAXIMIN)</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2000" u="none" strike="noStrike">
                          <a:effectLst/>
                        </a:rPr>
                        <a:t>n_i = max n_ij</a:t>
                      </a:r>
                      <a:endParaRPr lang="pt-BR"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a:effectLst/>
                        </a:rPr>
                        <a:t>max n_i (MAXIMAX)</a:t>
                      </a:r>
                      <a:endParaRPr lang="en-US"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72398724"/>
                  </a:ext>
                </a:extLst>
              </a:tr>
              <a:tr h="404939">
                <a:tc>
                  <a:txBody>
                    <a:bodyPr/>
                    <a:lstStyle/>
                    <a:p>
                      <a:pPr algn="l" fontAlgn="b"/>
                      <a:r>
                        <a:rPr lang="en-US" sz="2000" u="none" strike="noStrike">
                          <a:effectLst/>
                        </a:rPr>
                        <a:t>a1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0.5182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0.3043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0.5527</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0.3043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0.5527</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67422000"/>
                  </a:ext>
                </a:extLst>
              </a:tr>
              <a:tr h="404939">
                <a:tc>
                  <a:txBody>
                    <a:bodyPr/>
                    <a:lstStyle/>
                    <a:p>
                      <a:pPr algn="l" fontAlgn="b"/>
                      <a:r>
                        <a:rPr lang="en-US" sz="2000" u="none" strike="noStrike">
                          <a:effectLst/>
                        </a:rPr>
                        <a:t>a2</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0.3454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0.5478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0.5399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0.4249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0.3454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0.5478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5485021"/>
                  </a:ext>
                </a:extLst>
              </a:tr>
              <a:tr h="404939">
                <a:tc>
                  <a:txBody>
                    <a:bodyPr/>
                    <a:lstStyle/>
                    <a:p>
                      <a:pPr algn="l" fontAlgn="b"/>
                      <a:r>
                        <a:rPr lang="en-US" sz="2000" u="none" strike="noStrike">
                          <a:effectLst/>
                        </a:rPr>
                        <a:t>a3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0.4145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0.426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0.6805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0.4145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0.4145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0.6805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87793384"/>
                  </a:ext>
                </a:extLst>
              </a:tr>
              <a:tr h="404939">
                <a:tc>
                  <a:txBody>
                    <a:bodyPr/>
                    <a:lstStyle/>
                    <a:p>
                      <a:pPr algn="l" fontAlgn="b"/>
                      <a:r>
                        <a:rPr lang="en-US" sz="2000" u="none" strike="noStrike">
                          <a:effectLst/>
                        </a:rPr>
                        <a:t>a4</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0.5527</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0.5478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0.2999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0.4249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0.2999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0.5527</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6174891"/>
                  </a:ext>
                </a:extLst>
              </a:tr>
              <a:tr h="404939">
                <a:tc>
                  <a:txBody>
                    <a:bodyPr/>
                    <a:lstStyle/>
                    <a:p>
                      <a:pPr algn="l" fontAlgn="b"/>
                      <a:r>
                        <a:rPr lang="en-US" sz="2000" u="none" strike="noStrike">
                          <a:effectLst/>
                        </a:rPr>
                        <a:t>a5</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0.2763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0.3043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0.4199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0.8083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0.2763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0.8083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8721310"/>
                  </a:ext>
                </a:extLst>
              </a:tr>
              <a:tr h="404939">
                <a:tc>
                  <a:txBody>
                    <a:bodyPr/>
                    <a:lstStyle/>
                    <a:p>
                      <a:pPr algn="l" fontAlgn="b"/>
                      <a:r>
                        <a:rPr lang="en-US" sz="2000" u="none" strike="noStrike">
                          <a:effectLst/>
                        </a:rPr>
                        <a:t>a6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0.2418</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0.1826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0.2999</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0.9361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0.1826</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0.9361</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0.9361</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4565076"/>
                  </a:ext>
                </a:extLst>
              </a:tr>
            </a:tbl>
          </a:graphicData>
        </a:graphic>
      </p:graphicFrame>
    </p:spTree>
    <p:extLst>
      <p:ext uri="{BB962C8B-B14F-4D97-AF65-F5344CB8AC3E}">
        <p14:creationId xmlns:p14="http://schemas.microsoft.com/office/powerpoint/2010/main" val="227636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7674-7543-4C72-BC52-FA7819201DBA}"/>
              </a:ext>
            </a:extLst>
          </p:cNvPr>
          <p:cNvSpPr>
            <a:spLocks noGrp="1"/>
          </p:cNvSpPr>
          <p:nvPr>
            <p:ph type="title"/>
          </p:nvPr>
        </p:nvSpPr>
        <p:spPr/>
        <p:txBody>
          <a:bodyPr/>
          <a:lstStyle/>
          <a:p>
            <a:r>
              <a:rPr lang="en-US" b="1"/>
              <a:t>Konjuktivna i disjunktivna metoda </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5AA942-DF97-40A6-9ECD-C19682E0A661}"/>
                  </a:ext>
                </a:extLst>
              </p:cNvPr>
              <p:cNvSpPr>
                <a:spLocks noGrp="1"/>
              </p:cNvSpPr>
              <p:nvPr>
                <p:ph idx="1"/>
              </p:nvPr>
            </p:nvSpPr>
            <p:spPr/>
            <p:txBody>
              <a:bodyPr>
                <a:normAutofit fontScale="92500" lnSpcReduction="10000"/>
              </a:bodyPr>
              <a:lstStyle/>
              <a:p>
                <a:pPr algn="just"/>
                <a:r>
                  <a:rPr lang="en-US"/>
                  <a:t>Ove metode zahtevaju od donosioca odluke da definiše minimalne vrednosti pojedinih atributa koje je spreman da prihvati. Definisane vrednosti predstavljaju standardni nivo informacija o kriterijumima,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sup>
                            <m:r>
                              <a:rPr lang="sr-Latn-RS" i="1">
                                <a:latin typeface="Cambria Math"/>
                              </a:rPr>
                              <m:t>0</m:t>
                            </m:r>
                          </m:sup>
                        </m:sSubSup>
                      </m:e>
                      <m:sub>
                        <m:r>
                          <a:rPr lang="sr-Latn-RS" i="1">
                            <a:latin typeface="Cambria Math"/>
                          </a:rPr>
                          <m:t>𝑗</m:t>
                        </m:r>
                      </m:sub>
                    </m:sSub>
                  </m:oMath>
                </a14:m>
                <a:r>
                  <a:rPr lang="en-US"/>
                  <a:t>- minimalno zadovoljavajuće vrednosti kriterijuma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r>
                              <a:rPr lang="sr-Latn-RS" b="0" i="1" smtClean="0">
                                <a:latin typeface="Cambria Math" panose="02040503050406030204" pitchFamily="18" charset="0"/>
                              </a:rPr>
                              <m:t>𝑗</m:t>
                            </m:r>
                          </m:sub>
                          <m:sup>
                            <m:r>
                              <a:rPr lang="sr-Latn-RS" i="1">
                                <a:latin typeface="Cambria Math"/>
                              </a:rPr>
                              <m:t>0</m:t>
                            </m:r>
                          </m:sup>
                        </m:sSubSup>
                      </m:e>
                      <m:sub/>
                    </m:sSub>
                  </m:oMath>
                </a14:m>
                <a:r>
                  <a:rPr lang="en-US"/>
                  <a:t> je standardni nivo od</a:t>
                </a:r>
                <a:r>
                  <a:rPr lang="sr-Latn-RS"/>
                  <a:t> </a:t>
                </a:r>
                <a14:m>
                  <m:oMath xmlns:m="http://schemas.openxmlformats.org/officeDocument/2006/math">
                    <m:sSub>
                      <m:sSubPr>
                        <m:ctrlPr>
                          <a:rPr lang="en-US" i="1">
                            <a:latin typeface="Cambria Math" panose="02040503050406030204" pitchFamily="18" charset="0"/>
                          </a:rPr>
                        </m:ctrlPr>
                      </m:sSubPr>
                      <m:e>
                        <m:r>
                          <a:rPr lang="sr-Latn-RS" i="1">
                            <a:latin typeface="Cambria Math"/>
                          </a:rPr>
                          <m:t>𝑥</m:t>
                        </m:r>
                      </m:e>
                      <m:sub>
                        <m:r>
                          <a:rPr lang="sr-Latn-RS" i="1">
                            <a:latin typeface="Cambria Math"/>
                          </a:rPr>
                          <m:t>𝑗</m:t>
                        </m:r>
                      </m:sub>
                    </m:sSub>
                  </m:oMath>
                </a14:m>
                <a:r>
                  <a:rPr lang="en-US"/>
                  <a:t>).</a:t>
                </a:r>
                <a:endParaRPr lang="sr-Latn-RS"/>
              </a:p>
              <a:p>
                <a:pPr algn="just"/>
                <a:r>
                  <a:rPr lang="en-US" b="1"/>
                  <a:t>Konjuktivna metoda </a:t>
                </a:r>
                <a:r>
                  <a:rPr lang="en-US"/>
                  <a:t>(metoda zadovoljavanja) utvr</a:t>
                </a:r>
                <a:r>
                  <a:rPr lang="sr-Latn-RS"/>
                  <a:t>đu</a:t>
                </a:r>
                <a:r>
                  <a:rPr lang="en-US"/>
                  <a:t>je da je prihvatljiva akcija koja u potpunosti zadovoljava postavljene zahteve za vrednosti kriterijuma</a:t>
                </a:r>
                <a:r>
                  <a:rPr lang="sr-Latn-RS"/>
                  <a:t>.</a:t>
                </a:r>
              </a:p>
              <a:p>
                <a:endParaRPr lang="sr-Latn-RS"/>
              </a:p>
              <a:p>
                <a:pPr algn="just"/>
                <a:r>
                  <a:rPr lang="en-US" b="1"/>
                  <a:t>Disjunktivna metoda </a:t>
                </a:r>
                <a:r>
                  <a:rPr lang="en-US"/>
                  <a:t>utvr</a:t>
                </a:r>
                <a:r>
                  <a:rPr lang="sr-Latn-RS"/>
                  <a:t>đ</a:t>
                </a:r>
                <a:r>
                  <a:rPr lang="en-US"/>
                  <a:t>uje da je prihvatljiva akcija koja zadovoljava bar jedan postavljeni zahtev za vrednosti kriterijuma</a:t>
                </a:r>
                <a:r>
                  <a:rPr lang="sr-Latn-RS"/>
                  <a:t>.</a:t>
                </a:r>
                <a:r>
                  <a:rPr lang="en-US"/>
                  <a:t> </a:t>
                </a:r>
              </a:p>
              <a:p>
                <a:endParaRPr lang="en-US"/>
              </a:p>
            </p:txBody>
          </p:sp>
        </mc:Choice>
        <mc:Fallback xmlns="">
          <p:sp>
            <p:nvSpPr>
              <p:cNvPr id="3" name="Content Placeholder 2">
                <a:extLst>
                  <a:ext uri="{FF2B5EF4-FFF2-40B4-BE49-F238E27FC236}">
                    <a16:creationId xmlns:a16="http://schemas.microsoft.com/office/drawing/2014/main" id="{AE5AA942-DF97-40A6-9ECD-C19682E0A661}"/>
                  </a:ext>
                </a:extLst>
              </p:cNvPr>
              <p:cNvSpPr>
                <a:spLocks noGrp="1" noRot="1" noChangeAspect="1" noMove="1" noResize="1" noEditPoints="1" noAdjustHandles="1" noChangeArrowheads="1" noChangeShapeType="1" noTextEdit="1"/>
              </p:cNvSpPr>
              <p:nvPr>
                <p:ph idx="1"/>
              </p:nvPr>
            </p:nvSpPr>
            <p:spPr>
              <a:blipFill>
                <a:blip r:embed="rId2"/>
                <a:stretch>
                  <a:fillRect l="-928" t="-2801" r="-986" b="-280"/>
                </a:stretch>
              </a:blipFill>
            </p:spPr>
            <p:txBody>
              <a:bodyPr/>
              <a:lstStyle/>
              <a:p>
                <a:r>
                  <a:rPr lang="en-US">
                    <a:noFill/>
                  </a:rPr>
                  <a:t> </a:t>
                </a:r>
              </a:p>
            </p:txBody>
          </p:sp>
        </mc:Fallback>
      </mc:AlternateContent>
    </p:spTree>
    <p:extLst>
      <p:ext uri="{BB962C8B-B14F-4D97-AF65-F5344CB8AC3E}">
        <p14:creationId xmlns:p14="http://schemas.microsoft.com/office/powerpoint/2010/main" val="7578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F765DC-A17C-4F9C-A4EC-6AA408DBB4DB}"/>
                  </a:ext>
                </a:extLst>
              </p:cNvPr>
              <p:cNvSpPr>
                <a:spLocks noGrp="1"/>
              </p:cNvSpPr>
              <p:nvPr>
                <p:ph idx="1"/>
              </p:nvPr>
            </p:nvSpPr>
            <p:spPr>
              <a:xfrm>
                <a:off x="838200" y="3003081"/>
                <a:ext cx="10515600" cy="3173881"/>
              </a:xfrm>
            </p:spPr>
            <p:txBody>
              <a:bodyPr>
                <a:normAutofit fontScale="92500" lnSpcReduction="10000"/>
              </a:bodyPr>
              <a:lstStyle/>
              <a:p>
                <a:r>
                  <a:rPr lang="fi-FI"/>
                  <a:t>Neka su definisane vrednosti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sr-Latn-RS" i="1">
                                <a:latin typeface="Cambria Math"/>
                              </a:rPr>
                              <m:t>𝑥</m:t>
                            </m:r>
                          </m:e>
                          <m:sub/>
                          <m:sup>
                            <m:r>
                              <a:rPr lang="sr-Latn-RS" i="1">
                                <a:latin typeface="Cambria Math"/>
                              </a:rPr>
                              <m:t>0</m:t>
                            </m:r>
                          </m:sup>
                        </m:sSubSup>
                      </m:e>
                      <m:sub>
                        <m:r>
                          <a:rPr lang="sr-Latn-RS" i="1">
                            <a:latin typeface="Cambria Math"/>
                          </a:rPr>
                          <m:t>𝑗</m:t>
                        </m:r>
                      </m:sub>
                    </m:sSub>
                  </m:oMath>
                </a14:m>
                <a:r>
                  <a:rPr lang="fi-FI"/>
                  <a:t>= (1200, velika, velika, mala).</a:t>
                </a:r>
                <a:endParaRPr lang="sr-Latn-RS"/>
              </a:p>
              <a:p>
                <a:r>
                  <a:rPr lang="en-US"/>
                  <a:t>Osenčena su polja koja zadovoljavaju postavljene zahteve. </a:t>
                </a:r>
                <a:endParaRPr lang="sr-Latn-RS"/>
              </a:p>
              <a:p>
                <a:pPr algn="just"/>
                <a:r>
                  <a:rPr lang="en-US"/>
                  <a:t>Prema definisanim zahtevima </a:t>
                </a:r>
                <a:r>
                  <a:rPr lang="en-US" b="1"/>
                  <a:t>konjuktivna metoda </a:t>
                </a:r>
                <a:r>
                  <a:rPr lang="en-US"/>
                  <a:t>ne daje rešenje jer ne postoji akcija koja zadovoljava sve zahteve. Zbog toga se rešenje po konjuktivnoj metodi dobija snižavanjem postavljenih zahteva. Rešenje se postiže uz najmanje promene početnih zahteva ako se promeni zahtev kod atributa A4 (mala </a:t>
                </a:r>
                <a:r>
                  <a:rPr lang="sr-Latn-RS"/>
                  <a:t>-</a:t>
                </a:r>
                <a:r>
                  <a:rPr lang="en-US"/>
                  <a:t> prosečna). Tada akcija a3 ispunjava sve uslove i ona se bira kao rešenje. </a:t>
                </a:r>
                <a:endParaRPr lang="sr-Latn-RS"/>
              </a:p>
              <a:p>
                <a:endParaRPr lang="en-US"/>
              </a:p>
            </p:txBody>
          </p:sp>
        </mc:Choice>
        <mc:Fallback xmlns="">
          <p:sp>
            <p:nvSpPr>
              <p:cNvPr id="3" name="Content Placeholder 2">
                <a:extLst>
                  <a:ext uri="{FF2B5EF4-FFF2-40B4-BE49-F238E27FC236}">
                    <a16:creationId xmlns:a16="http://schemas.microsoft.com/office/drawing/2014/main" id="{04F765DC-A17C-4F9C-A4EC-6AA408DBB4DB}"/>
                  </a:ext>
                </a:extLst>
              </p:cNvPr>
              <p:cNvSpPr>
                <a:spLocks noGrp="1" noRot="1" noChangeAspect="1" noMove="1" noResize="1" noEditPoints="1" noAdjustHandles="1" noChangeArrowheads="1" noChangeShapeType="1" noTextEdit="1"/>
              </p:cNvSpPr>
              <p:nvPr>
                <p:ph idx="1"/>
              </p:nvPr>
            </p:nvSpPr>
            <p:spPr>
              <a:xfrm>
                <a:off x="838200" y="3003081"/>
                <a:ext cx="10515600" cy="3173881"/>
              </a:xfrm>
              <a:blipFill>
                <a:blip r:embed="rId2"/>
                <a:stretch>
                  <a:fillRect l="-928" t="-3077" r="-986"/>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730E33FA-1C36-4AD5-97D4-0F4DD67FC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776" y="364156"/>
            <a:ext cx="8153401" cy="24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19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46B24-C683-41B8-8BE2-403E870839A4}"/>
              </a:ext>
            </a:extLst>
          </p:cNvPr>
          <p:cNvSpPr>
            <a:spLocks noGrp="1"/>
          </p:cNvSpPr>
          <p:nvPr>
            <p:ph idx="1"/>
          </p:nvPr>
        </p:nvSpPr>
        <p:spPr>
          <a:xfrm>
            <a:off x="838200" y="3195587"/>
            <a:ext cx="10515600" cy="2981376"/>
          </a:xfrm>
        </p:spPr>
        <p:txBody>
          <a:bodyPr>
            <a:normAutofit fontScale="92500"/>
          </a:bodyPr>
          <a:lstStyle/>
          <a:p>
            <a:pPr algn="just"/>
            <a:r>
              <a:rPr lang="sr-Latn-RS"/>
              <a:t>S </a:t>
            </a:r>
            <a:r>
              <a:rPr lang="en-US"/>
              <a:t>druge strane, prema definisanim zahtevima </a:t>
            </a:r>
            <a:r>
              <a:rPr lang="en-US" b="1"/>
              <a:t>disjunktivna metoda </a:t>
            </a:r>
            <a:r>
              <a:rPr lang="en-US"/>
              <a:t>odre</a:t>
            </a:r>
            <a:r>
              <a:rPr lang="sr-Latn-RS"/>
              <a:t>đ</a:t>
            </a:r>
            <a:r>
              <a:rPr lang="en-US"/>
              <a:t>uje da su prihvatljive sve akcije pošto svaka ispunjava bar jedan zahtev. Zbog toga se rešenje po disjunktivnoj metodi dobija zaoštravanjem postavljenih zahteva. Me</a:t>
            </a:r>
            <a:r>
              <a:rPr lang="sr-Latn-RS"/>
              <a:t>đ8u</a:t>
            </a:r>
            <a:r>
              <a:rPr lang="en-US"/>
              <a:t>tim, u ovom slučaju rešenje se ne može postići ni uz najoštrije zahteve x0j = (1600, veoma velika, veoma velika, veoma mala). Tada čak tri akcije (a2, a4 i a6) ispunjavaju pojedine uslove, pa je po ovoj metodi izbor najpovoljnije akcije nemoguć. Zaključak je da disjunktivna metoda nije primenljiva u opštim uslovima. </a:t>
            </a:r>
          </a:p>
          <a:p>
            <a:endParaRPr lang="en-US"/>
          </a:p>
        </p:txBody>
      </p:sp>
      <p:pic>
        <p:nvPicPr>
          <p:cNvPr id="4" name="Picture 2">
            <a:extLst>
              <a:ext uri="{FF2B5EF4-FFF2-40B4-BE49-F238E27FC236}">
                <a16:creationId xmlns:a16="http://schemas.microsoft.com/office/drawing/2014/main" id="{77A40E2B-7F35-4F69-883F-EB956F83F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76" y="364156"/>
            <a:ext cx="8153401" cy="24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D133-1F7F-43F4-B3F7-395F0CC793EC}"/>
              </a:ext>
            </a:extLst>
          </p:cNvPr>
          <p:cNvSpPr>
            <a:spLocks noGrp="1"/>
          </p:cNvSpPr>
          <p:nvPr>
            <p:ph type="title"/>
          </p:nvPr>
        </p:nvSpPr>
        <p:spPr/>
        <p:txBody>
          <a:bodyPr/>
          <a:lstStyle/>
          <a:p>
            <a:r>
              <a:rPr lang="en-US" b="1"/>
              <a:t>Laplasov metod</a:t>
            </a:r>
          </a:p>
        </p:txBody>
      </p:sp>
      <p:sp>
        <p:nvSpPr>
          <p:cNvPr id="3" name="Content Placeholder 2">
            <a:extLst>
              <a:ext uri="{FF2B5EF4-FFF2-40B4-BE49-F238E27FC236}">
                <a16:creationId xmlns:a16="http://schemas.microsoft.com/office/drawing/2014/main" id="{E53FB309-1656-4D4D-A57C-C97F7E6AACAB}"/>
              </a:ext>
            </a:extLst>
          </p:cNvPr>
          <p:cNvSpPr>
            <a:spLocks noGrp="1"/>
          </p:cNvSpPr>
          <p:nvPr>
            <p:ph idx="1"/>
          </p:nvPr>
        </p:nvSpPr>
        <p:spPr/>
        <p:txBody>
          <a:bodyPr/>
          <a:lstStyle/>
          <a:p>
            <a:pPr algn="just"/>
            <a:r>
              <a:rPr lang="en-US"/>
              <a:t>Princip odlučivanja kod ove metode je takav da se po</a:t>
            </a:r>
            <a:r>
              <a:rPr lang="sr-Latn-RS"/>
              <a:t>činje od pretpostavke da su </a:t>
            </a:r>
            <a:r>
              <a:rPr lang="en-US"/>
              <a:t>svi scenariji (stanja prirode) jednako verovatni. Za svaku alternativu se izračunava aritmetička sredina (prosek) njenih ishoda, i bira se ona sa najboljim prosekom.</a:t>
            </a:r>
            <a:endParaRPr lang="sr-Latn-RS"/>
          </a:p>
          <a:p>
            <a:pPr algn="just"/>
            <a:r>
              <a:rPr lang="sr-Latn-RS"/>
              <a:t>Princip proračuna je da se najpre dormira matrica ishoda za sve alternative i scenarije.</a:t>
            </a:r>
          </a:p>
          <a:p>
            <a:pPr algn="just"/>
            <a:r>
              <a:rPr lang="sr-Latn-RS"/>
              <a:t>Potom se računa prosečan ishod za svaku alternativu:</a:t>
            </a:r>
          </a:p>
          <a:p>
            <a:pPr marL="0" indent="0" algn="ctr">
              <a:buNone/>
            </a:pPr>
            <a:r>
              <a:rPr lang="sr-Latn-RS"/>
              <a:t>Prosek=(Zbir svih ishoda)/Broj scenarija</a:t>
            </a:r>
          </a:p>
          <a:p>
            <a:pPr algn="just"/>
            <a:r>
              <a:rPr lang="sr-Latn-RS"/>
              <a:t>Na kraju se odabira alternativa sa najvećim prosekom.</a:t>
            </a:r>
            <a:endParaRPr lang="en-US"/>
          </a:p>
          <a:p>
            <a:endParaRPr lang="en-US"/>
          </a:p>
        </p:txBody>
      </p:sp>
    </p:spTree>
    <p:extLst>
      <p:ext uri="{BB962C8B-B14F-4D97-AF65-F5344CB8AC3E}">
        <p14:creationId xmlns:p14="http://schemas.microsoft.com/office/powerpoint/2010/main" val="384666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1DA-539A-4E1F-A1DB-CD02D8784C81}"/>
              </a:ext>
            </a:extLst>
          </p:cNvPr>
          <p:cNvSpPr>
            <a:spLocks noGrp="1"/>
          </p:cNvSpPr>
          <p:nvPr>
            <p:ph type="title"/>
          </p:nvPr>
        </p:nvSpPr>
        <p:spPr/>
        <p:txBody>
          <a:bodyPr/>
          <a:lstStyle/>
          <a:p>
            <a:r>
              <a:rPr lang="sr-Latn-RS"/>
              <a:t>Primer Laplasove metode odlucivanja</a:t>
            </a:r>
            <a:endParaRPr lang="en-US"/>
          </a:p>
        </p:txBody>
      </p:sp>
      <p:graphicFrame>
        <p:nvGraphicFramePr>
          <p:cNvPr id="4" name="Content Placeholder 3">
            <a:extLst>
              <a:ext uri="{FF2B5EF4-FFF2-40B4-BE49-F238E27FC236}">
                <a16:creationId xmlns:a16="http://schemas.microsoft.com/office/drawing/2014/main" id="{78CED4CC-66CB-4661-92D3-D7BAC3B87A40}"/>
              </a:ext>
            </a:extLst>
          </p:cNvPr>
          <p:cNvGraphicFramePr>
            <a:graphicFrameLocks noGrp="1"/>
          </p:cNvGraphicFramePr>
          <p:nvPr>
            <p:ph idx="1"/>
            <p:extLst>
              <p:ext uri="{D42A27DB-BD31-4B8C-83A1-F6EECF244321}">
                <p14:modId xmlns:p14="http://schemas.microsoft.com/office/powerpoint/2010/main" val="3105354089"/>
              </p:ext>
            </p:extLst>
          </p:nvPr>
        </p:nvGraphicFramePr>
        <p:xfrm>
          <a:off x="838200" y="2056991"/>
          <a:ext cx="10515600" cy="1463040"/>
        </p:xfrm>
        <a:graphic>
          <a:graphicData uri="http://schemas.openxmlformats.org/drawingml/2006/table">
            <a:tbl>
              <a:tblPr>
                <a:tableStyleId>{5940675A-B579-460E-94D1-54222C63F5DA}</a:tableStyleId>
              </a:tblPr>
              <a:tblGrid>
                <a:gridCol w="2103120">
                  <a:extLst>
                    <a:ext uri="{9D8B030D-6E8A-4147-A177-3AD203B41FA5}">
                      <a16:colId xmlns:a16="http://schemas.microsoft.com/office/drawing/2014/main" val="3237276021"/>
                    </a:ext>
                  </a:extLst>
                </a:gridCol>
                <a:gridCol w="2103120">
                  <a:extLst>
                    <a:ext uri="{9D8B030D-6E8A-4147-A177-3AD203B41FA5}">
                      <a16:colId xmlns:a16="http://schemas.microsoft.com/office/drawing/2014/main" val="2187990744"/>
                    </a:ext>
                  </a:extLst>
                </a:gridCol>
                <a:gridCol w="2103120">
                  <a:extLst>
                    <a:ext uri="{9D8B030D-6E8A-4147-A177-3AD203B41FA5}">
                      <a16:colId xmlns:a16="http://schemas.microsoft.com/office/drawing/2014/main" val="214908771"/>
                    </a:ext>
                  </a:extLst>
                </a:gridCol>
                <a:gridCol w="2103120">
                  <a:extLst>
                    <a:ext uri="{9D8B030D-6E8A-4147-A177-3AD203B41FA5}">
                      <a16:colId xmlns:a16="http://schemas.microsoft.com/office/drawing/2014/main" val="4060330087"/>
                    </a:ext>
                  </a:extLst>
                </a:gridCol>
                <a:gridCol w="2103120">
                  <a:extLst>
                    <a:ext uri="{9D8B030D-6E8A-4147-A177-3AD203B41FA5}">
                      <a16:colId xmlns:a16="http://schemas.microsoft.com/office/drawing/2014/main" val="43714561"/>
                    </a:ext>
                  </a:extLst>
                </a:gridCol>
              </a:tblGrid>
              <a:tr h="0">
                <a:tc>
                  <a:txBody>
                    <a:bodyPr/>
                    <a:lstStyle/>
                    <a:p>
                      <a:r>
                        <a:rPr lang="en-US"/>
                        <a:t>Alternativa</a:t>
                      </a:r>
                    </a:p>
                  </a:txBody>
                  <a:tcPr anchor="ctr"/>
                </a:tc>
                <a:tc>
                  <a:txBody>
                    <a:bodyPr/>
                    <a:lstStyle/>
                    <a:p>
                      <a:r>
                        <a:rPr lang="en-US"/>
                        <a:t>S1</a:t>
                      </a:r>
                    </a:p>
                  </a:txBody>
                  <a:tcPr anchor="ctr"/>
                </a:tc>
                <a:tc>
                  <a:txBody>
                    <a:bodyPr/>
                    <a:lstStyle/>
                    <a:p>
                      <a:r>
                        <a:rPr lang="en-US"/>
                        <a:t>S2</a:t>
                      </a:r>
                    </a:p>
                  </a:txBody>
                  <a:tcPr anchor="ctr"/>
                </a:tc>
                <a:tc>
                  <a:txBody>
                    <a:bodyPr/>
                    <a:lstStyle/>
                    <a:p>
                      <a:r>
                        <a:rPr lang="en-US"/>
                        <a:t>S3</a:t>
                      </a:r>
                    </a:p>
                  </a:txBody>
                  <a:tcPr anchor="ctr"/>
                </a:tc>
                <a:tc>
                  <a:txBody>
                    <a:bodyPr/>
                    <a:lstStyle/>
                    <a:p>
                      <a:r>
                        <a:rPr lang="en-US"/>
                        <a:t>Prosek</a:t>
                      </a:r>
                    </a:p>
                  </a:txBody>
                  <a:tcPr anchor="ctr"/>
                </a:tc>
                <a:extLst>
                  <a:ext uri="{0D108BD9-81ED-4DB2-BD59-A6C34878D82A}">
                    <a16:rowId xmlns:a16="http://schemas.microsoft.com/office/drawing/2014/main" val="3545169166"/>
                  </a:ext>
                </a:extLst>
              </a:tr>
              <a:tr h="0">
                <a:tc>
                  <a:txBody>
                    <a:bodyPr/>
                    <a:lstStyle/>
                    <a:p>
                      <a:r>
                        <a:rPr lang="en-US"/>
                        <a:t>A1</a:t>
                      </a:r>
                    </a:p>
                  </a:txBody>
                  <a:tcPr anchor="ctr"/>
                </a:tc>
                <a:tc>
                  <a:txBody>
                    <a:bodyPr/>
                    <a:lstStyle/>
                    <a:p>
                      <a:r>
                        <a:rPr lang="en-US"/>
                        <a:t>10</a:t>
                      </a:r>
                    </a:p>
                  </a:txBody>
                  <a:tcPr anchor="ctr"/>
                </a:tc>
                <a:tc>
                  <a:txBody>
                    <a:bodyPr/>
                    <a:lstStyle/>
                    <a:p>
                      <a:r>
                        <a:rPr lang="en-US"/>
                        <a:t>20</a:t>
                      </a:r>
                    </a:p>
                  </a:txBody>
                  <a:tcPr anchor="ctr"/>
                </a:tc>
                <a:tc>
                  <a:txBody>
                    <a:bodyPr/>
                    <a:lstStyle/>
                    <a:p>
                      <a:r>
                        <a:rPr lang="en-US"/>
                        <a:t>30</a:t>
                      </a:r>
                    </a:p>
                  </a:txBody>
                  <a:tcPr anchor="ctr"/>
                </a:tc>
                <a:tc>
                  <a:txBody>
                    <a:bodyPr/>
                    <a:lstStyle/>
                    <a:p>
                      <a:r>
                        <a:rPr lang="en-US"/>
                        <a:t>(10+20+30)/3 = 20</a:t>
                      </a:r>
                    </a:p>
                  </a:txBody>
                  <a:tcPr anchor="ctr"/>
                </a:tc>
                <a:extLst>
                  <a:ext uri="{0D108BD9-81ED-4DB2-BD59-A6C34878D82A}">
                    <a16:rowId xmlns:a16="http://schemas.microsoft.com/office/drawing/2014/main" val="2806421925"/>
                  </a:ext>
                </a:extLst>
              </a:tr>
              <a:tr h="0">
                <a:tc>
                  <a:txBody>
                    <a:bodyPr/>
                    <a:lstStyle/>
                    <a:p>
                      <a:r>
                        <a:rPr lang="en-US"/>
                        <a:t>A2</a:t>
                      </a:r>
                    </a:p>
                  </a:txBody>
                  <a:tcPr anchor="ctr"/>
                </a:tc>
                <a:tc>
                  <a:txBody>
                    <a:bodyPr/>
                    <a:lstStyle/>
                    <a:p>
                      <a:r>
                        <a:rPr lang="en-US"/>
                        <a:t>15</a:t>
                      </a:r>
                    </a:p>
                  </a:txBody>
                  <a:tcPr anchor="ctr"/>
                </a:tc>
                <a:tc>
                  <a:txBody>
                    <a:bodyPr/>
                    <a:lstStyle/>
                    <a:p>
                      <a:r>
                        <a:rPr lang="en-US"/>
                        <a:t>15</a:t>
                      </a:r>
                    </a:p>
                  </a:txBody>
                  <a:tcPr anchor="ctr"/>
                </a:tc>
                <a:tc>
                  <a:txBody>
                    <a:bodyPr/>
                    <a:lstStyle/>
                    <a:p>
                      <a:r>
                        <a:rPr lang="en-US"/>
                        <a:t>15</a:t>
                      </a:r>
                    </a:p>
                  </a:txBody>
                  <a:tcPr anchor="ctr"/>
                </a:tc>
                <a:tc>
                  <a:txBody>
                    <a:bodyPr/>
                    <a:lstStyle/>
                    <a:p>
                      <a:r>
                        <a:rPr lang="en-US"/>
                        <a:t>(15+15+15)/3 = 15</a:t>
                      </a:r>
                    </a:p>
                  </a:txBody>
                  <a:tcPr anchor="ctr"/>
                </a:tc>
                <a:extLst>
                  <a:ext uri="{0D108BD9-81ED-4DB2-BD59-A6C34878D82A}">
                    <a16:rowId xmlns:a16="http://schemas.microsoft.com/office/drawing/2014/main" val="1124356253"/>
                  </a:ext>
                </a:extLst>
              </a:tr>
              <a:tr h="0">
                <a:tc>
                  <a:txBody>
                    <a:bodyPr/>
                    <a:lstStyle/>
                    <a:p>
                      <a:r>
                        <a:rPr lang="en-US"/>
                        <a:t>A3</a:t>
                      </a:r>
                    </a:p>
                  </a:txBody>
                  <a:tcPr anchor="ctr"/>
                </a:tc>
                <a:tc>
                  <a:txBody>
                    <a:bodyPr/>
                    <a:lstStyle/>
                    <a:p>
                      <a:r>
                        <a:rPr lang="en-US"/>
                        <a:t>5</a:t>
                      </a:r>
                    </a:p>
                  </a:txBody>
                  <a:tcPr anchor="ctr"/>
                </a:tc>
                <a:tc>
                  <a:txBody>
                    <a:bodyPr/>
                    <a:lstStyle/>
                    <a:p>
                      <a:r>
                        <a:rPr lang="en-US"/>
                        <a:t>25</a:t>
                      </a:r>
                    </a:p>
                  </a:txBody>
                  <a:tcPr anchor="ctr"/>
                </a:tc>
                <a:tc>
                  <a:txBody>
                    <a:bodyPr/>
                    <a:lstStyle/>
                    <a:p>
                      <a:r>
                        <a:rPr lang="en-US"/>
                        <a:t>35</a:t>
                      </a:r>
                    </a:p>
                  </a:txBody>
                  <a:tcPr anchor="ctr"/>
                </a:tc>
                <a:tc>
                  <a:txBody>
                    <a:bodyPr/>
                    <a:lstStyle/>
                    <a:p>
                      <a:r>
                        <a:rPr lang="en-US"/>
                        <a:t>(5+25+35)/3 = 21.67</a:t>
                      </a:r>
                    </a:p>
                  </a:txBody>
                  <a:tcPr anchor="ctr"/>
                </a:tc>
                <a:extLst>
                  <a:ext uri="{0D108BD9-81ED-4DB2-BD59-A6C34878D82A}">
                    <a16:rowId xmlns:a16="http://schemas.microsoft.com/office/drawing/2014/main" val="1094876705"/>
                  </a:ext>
                </a:extLst>
              </a:tr>
            </a:tbl>
          </a:graphicData>
        </a:graphic>
      </p:graphicFrame>
      <p:sp>
        <p:nvSpPr>
          <p:cNvPr id="5" name="TextBox 4">
            <a:extLst>
              <a:ext uri="{FF2B5EF4-FFF2-40B4-BE49-F238E27FC236}">
                <a16:creationId xmlns:a16="http://schemas.microsoft.com/office/drawing/2014/main" id="{9E95326F-DA6A-4227-A74F-598511824915}"/>
              </a:ext>
            </a:extLst>
          </p:cNvPr>
          <p:cNvSpPr txBox="1"/>
          <p:nvPr/>
        </p:nvSpPr>
        <p:spPr>
          <a:xfrm flipH="1">
            <a:off x="770020" y="3886334"/>
            <a:ext cx="10809171" cy="2677656"/>
          </a:xfrm>
          <a:prstGeom prst="rect">
            <a:avLst/>
          </a:prstGeom>
          <a:noFill/>
        </p:spPr>
        <p:txBody>
          <a:bodyPr wrap="square" rtlCol="0">
            <a:spAutoFit/>
          </a:bodyPr>
          <a:lstStyle/>
          <a:p>
            <a:r>
              <a:rPr lang="sr-Latn-RS" sz="2800"/>
              <a:t>Bira se alternativa A3 zato što ima najveću prosečnu vrednost – 21.67.</a:t>
            </a:r>
          </a:p>
          <a:p>
            <a:endParaRPr lang="sr-Latn-RS" sz="2800"/>
          </a:p>
          <a:p>
            <a:r>
              <a:rPr lang="sr-Latn-RS" sz="2800"/>
              <a:t>Ova metoda ima neturalan pristup, tj. nemamo pretpostavke o verovatnoći odgiravanja pojedinih scenarija. Ovaj pristup koristimo kada trežimo kompromisno rešenje, odnosno ni previše rizičn niti previše konzervativno.</a:t>
            </a:r>
            <a:endParaRPr lang="en-US" sz="2800"/>
          </a:p>
        </p:txBody>
      </p:sp>
    </p:spTree>
    <p:extLst>
      <p:ext uri="{BB962C8B-B14F-4D97-AF65-F5344CB8AC3E}">
        <p14:creationId xmlns:p14="http://schemas.microsoft.com/office/powerpoint/2010/main" val="46154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20D0-B624-4DAA-9A2D-242AFD963D64}"/>
              </a:ext>
            </a:extLst>
          </p:cNvPr>
          <p:cNvSpPr>
            <a:spLocks noGrp="1"/>
          </p:cNvSpPr>
          <p:nvPr>
            <p:ph type="title"/>
          </p:nvPr>
        </p:nvSpPr>
        <p:spPr/>
        <p:txBody>
          <a:bodyPr/>
          <a:lstStyle/>
          <a:p>
            <a:r>
              <a:rPr lang="en-US"/>
              <a:t>Vi</a:t>
            </a:r>
            <a:r>
              <a:rPr lang="sr-Latn-RS"/>
              <a:t>šekriterijumske metode optimizacije</a:t>
            </a:r>
            <a:endParaRPr lang="en-US"/>
          </a:p>
        </p:txBody>
      </p:sp>
      <p:pic>
        <p:nvPicPr>
          <p:cNvPr id="4" name="Picture 2">
            <a:extLst>
              <a:ext uri="{FF2B5EF4-FFF2-40B4-BE49-F238E27FC236}">
                <a16:creationId xmlns:a16="http://schemas.microsoft.com/office/drawing/2014/main" id="{8D0B172B-B5B9-4E79-A3E1-28E1790AC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629" y="1581820"/>
            <a:ext cx="8092059" cy="513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42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F0E8-0242-4EBA-AB0B-DB69A0BF7915}"/>
              </a:ext>
            </a:extLst>
          </p:cNvPr>
          <p:cNvSpPr>
            <a:spLocks noGrp="1"/>
          </p:cNvSpPr>
          <p:nvPr>
            <p:ph type="title"/>
          </p:nvPr>
        </p:nvSpPr>
        <p:spPr/>
        <p:txBody>
          <a:bodyPr/>
          <a:lstStyle/>
          <a:p>
            <a:r>
              <a:rPr lang="sr-Latn-RS" b="1"/>
              <a:t>Savage metoda (Minimax žaljenja)</a:t>
            </a:r>
            <a:endParaRPr lang="en-US" b="1"/>
          </a:p>
        </p:txBody>
      </p:sp>
      <p:sp>
        <p:nvSpPr>
          <p:cNvPr id="3" name="Content Placeholder 2">
            <a:extLst>
              <a:ext uri="{FF2B5EF4-FFF2-40B4-BE49-F238E27FC236}">
                <a16:creationId xmlns:a16="http://schemas.microsoft.com/office/drawing/2014/main" id="{E4EE3D88-9A7D-4000-BE06-4D62F1592A92}"/>
              </a:ext>
            </a:extLst>
          </p:cNvPr>
          <p:cNvSpPr>
            <a:spLocks noGrp="1"/>
          </p:cNvSpPr>
          <p:nvPr>
            <p:ph idx="1"/>
          </p:nvPr>
        </p:nvSpPr>
        <p:spPr/>
        <p:txBody>
          <a:bodyPr>
            <a:normAutofit fontScale="92500" lnSpcReduction="10000"/>
          </a:bodyPr>
          <a:lstStyle/>
          <a:p>
            <a:r>
              <a:rPr lang="sr-Latn-RS"/>
              <a:t>S</a:t>
            </a:r>
            <a:r>
              <a:rPr lang="en-US"/>
              <a:t>avage metoda ne fokusira se direktno na dobitke ili gubitke, već na “žaljenje” (regret) — tj. koliko bismo "izgubili" zato što nismo izabrali najbolju moguću opciju u datom scenariju.</a:t>
            </a:r>
            <a:endParaRPr lang="sr-Latn-RS"/>
          </a:p>
          <a:p>
            <a:r>
              <a:rPr lang="sr-Latn-RS"/>
              <a:t>Princip proračuna je da se najpre dormira matrica ishoda za sve alternative i scenarije.</a:t>
            </a:r>
          </a:p>
          <a:p>
            <a:r>
              <a:rPr lang="sr-Latn-RS"/>
              <a:t>Za svaki scenaio identifikujemo najbolji ishod.</a:t>
            </a:r>
          </a:p>
          <a:p>
            <a:r>
              <a:rPr lang="sr-Latn-RS"/>
              <a:t>Potom proračunavamo </a:t>
            </a:r>
            <a:r>
              <a:rPr lang="en-US"/>
              <a:t>„</a:t>
            </a:r>
            <a:r>
              <a:rPr lang="sr-Latn-RS"/>
              <a:t>žaljenje</a:t>
            </a:r>
            <a:r>
              <a:rPr lang="en-US"/>
              <a:t>" </a:t>
            </a:r>
            <a:r>
              <a:rPr lang="sr-Latn-RS"/>
              <a:t>za svaku alternativu</a:t>
            </a:r>
          </a:p>
          <a:p>
            <a:pPr marL="0" indent="0" algn="ctr">
              <a:buNone/>
            </a:pPr>
            <a:r>
              <a:rPr lang="sr-Latn-RS"/>
              <a:t>Žaljenje=</a:t>
            </a:r>
            <a:r>
              <a:rPr lang="en-US"/>
              <a:t>Najbolji ishod u scenariju−Ishod alternative</a:t>
            </a:r>
            <a:endParaRPr lang="sr-Latn-RS"/>
          </a:p>
          <a:p>
            <a:r>
              <a:rPr lang="sr-Latn-RS"/>
              <a:t>Zatim za svaku alternativu računamo najveće moguće žaljenje</a:t>
            </a:r>
          </a:p>
          <a:p>
            <a:r>
              <a:rPr lang="sr-Latn-RS"/>
              <a:t>Na kraju biramo alternativu čije je moguće žaljenje najmanje.</a:t>
            </a:r>
          </a:p>
          <a:p>
            <a:endParaRPr lang="en-US"/>
          </a:p>
          <a:p>
            <a:endParaRPr lang="en-US"/>
          </a:p>
        </p:txBody>
      </p:sp>
    </p:spTree>
    <p:extLst>
      <p:ext uri="{BB962C8B-B14F-4D97-AF65-F5344CB8AC3E}">
        <p14:creationId xmlns:p14="http://schemas.microsoft.com/office/powerpoint/2010/main" val="166333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6003-549A-4EE1-86A4-F00A9A7438D7}"/>
              </a:ext>
            </a:extLst>
          </p:cNvPr>
          <p:cNvSpPr>
            <a:spLocks noGrp="1"/>
          </p:cNvSpPr>
          <p:nvPr>
            <p:ph type="title"/>
          </p:nvPr>
        </p:nvSpPr>
        <p:spPr/>
        <p:txBody>
          <a:bodyPr/>
          <a:lstStyle/>
          <a:p>
            <a:r>
              <a:rPr lang="sr-Latn-RS"/>
              <a:t>Primer Savage metode</a:t>
            </a:r>
            <a:endParaRPr lang="en-US"/>
          </a:p>
        </p:txBody>
      </p:sp>
      <p:graphicFrame>
        <p:nvGraphicFramePr>
          <p:cNvPr id="4" name="Content Placeholder 3">
            <a:extLst>
              <a:ext uri="{FF2B5EF4-FFF2-40B4-BE49-F238E27FC236}">
                <a16:creationId xmlns:a16="http://schemas.microsoft.com/office/drawing/2014/main" id="{BABFA0F0-F694-4886-B641-98A4E9D98109}"/>
              </a:ext>
            </a:extLst>
          </p:cNvPr>
          <p:cNvGraphicFramePr>
            <a:graphicFrameLocks noGrp="1"/>
          </p:cNvGraphicFramePr>
          <p:nvPr>
            <p:ph idx="1"/>
            <p:extLst>
              <p:ext uri="{D42A27DB-BD31-4B8C-83A1-F6EECF244321}">
                <p14:modId xmlns:p14="http://schemas.microsoft.com/office/powerpoint/2010/main" val="643047412"/>
              </p:ext>
            </p:extLst>
          </p:nvPr>
        </p:nvGraphicFramePr>
        <p:xfrm>
          <a:off x="331425" y="1938969"/>
          <a:ext cx="11034310" cy="3202611"/>
        </p:xfrm>
        <a:graphic>
          <a:graphicData uri="http://schemas.openxmlformats.org/drawingml/2006/table">
            <a:tbl>
              <a:tblPr>
                <a:tableStyleId>{5C22544A-7EE6-4342-B048-85BDC9FD1C3A}</a:tableStyleId>
              </a:tblPr>
              <a:tblGrid>
                <a:gridCol w="1575412">
                  <a:extLst>
                    <a:ext uri="{9D8B030D-6E8A-4147-A177-3AD203B41FA5}">
                      <a16:colId xmlns:a16="http://schemas.microsoft.com/office/drawing/2014/main" val="1515143520"/>
                    </a:ext>
                  </a:extLst>
                </a:gridCol>
                <a:gridCol w="980501">
                  <a:extLst>
                    <a:ext uri="{9D8B030D-6E8A-4147-A177-3AD203B41FA5}">
                      <a16:colId xmlns:a16="http://schemas.microsoft.com/office/drawing/2014/main" val="2086920759"/>
                    </a:ext>
                  </a:extLst>
                </a:gridCol>
                <a:gridCol w="925417">
                  <a:extLst>
                    <a:ext uri="{9D8B030D-6E8A-4147-A177-3AD203B41FA5}">
                      <a16:colId xmlns:a16="http://schemas.microsoft.com/office/drawing/2014/main" val="3798680932"/>
                    </a:ext>
                  </a:extLst>
                </a:gridCol>
                <a:gridCol w="925417">
                  <a:extLst>
                    <a:ext uri="{9D8B030D-6E8A-4147-A177-3AD203B41FA5}">
                      <a16:colId xmlns:a16="http://schemas.microsoft.com/office/drawing/2014/main" val="816128542"/>
                    </a:ext>
                  </a:extLst>
                </a:gridCol>
                <a:gridCol w="601734">
                  <a:extLst>
                    <a:ext uri="{9D8B030D-6E8A-4147-A177-3AD203B41FA5}">
                      <a16:colId xmlns:a16="http://schemas.microsoft.com/office/drawing/2014/main" val="232006661"/>
                    </a:ext>
                  </a:extLst>
                </a:gridCol>
                <a:gridCol w="1643409">
                  <a:extLst>
                    <a:ext uri="{9D8B030D-6E8A-4147-A177-3AD203B41FA5}">
                      <a16:colId xmlns:a16="http://schemas.microsoft.com/office/drawing/2014/main" val="2093371514"/>
                    </a:ext>
                  </a:extLst>
                </a:gridCol>
                <a:gridCol w="1545586">
                  <a:extLst>
                    <a:ext uri="{9D8B030D-6E8A-4147-A177-3AD203B41FA5}">
                      <a16:colId xmlns:a16="http://schemas.microsoft.com/office/drawing/2014/main" val="2447661214"/>
                    </a:ext>
                  </a:extLst>
                </a:gridCol>
                <a:gridCol w="1447764">
                  <a:extLst>
                    <a:ext uri="{9D8B030D-6E8A-4147-A177-3AD203B41FA5}">
                      <a16:colId xmlns:a16="http://schemas.microsoft.com/office/drawing/2014/main" val="1407820828"/>
                    </a:ext>
                  </a:extLst>
                </a:gridCol>
                <a:gridCol w="1389070">
                  <a:extLst>
                    <a:ext uri="{9D8B030D-6E8A-4147-A177-3AD203B41FA5}">
                      <a16:colId xmlns:a16="http://schemas.microsoft.com/office/drawing/2014/main" val="1628467044"/>
                    </a:ext>
                  </a:extLst>
                </a:gridCol>
              </a:tblGrid>
              <a:tr h="457516">
                <a:tc>
                  <a:txBody>
                    <a:bodyPr/>
                    <a:lstStyle/>
                    <a:p>
                      <a:pPr algn="ctr" fontAlgn="ctr"/>
                      <a:r>
                        <a:rPr lang="en-US" sz="2400" u="none" strike="noStrike">
                          <a:effectLst/>
                        </a:rPr>
                        <a:t>Alternativa</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S1</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S2</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S3</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S1 (40−x)</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S2 (60−x)</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S3 (40−x)</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Max regret</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641445"/>
                  </a:ext>
                </a:extLst>
              </a:tr>
              <a:tr h="457516">
                <a:tc>
                  <a:txBody>
                    <a:bodyPr/>
                    <a:lstStyle/>
                    <a:p>
                      <a:pPr algn="ctr" fontAlgn="ctr"/>
                      <a:r>
                        <a:rPr lang="en-US" sz="2400" u="none" strike="noStrike">
                          <a:effectLst/>
                        </a:rPr>
                        <a:t>A1</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50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30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40−20 = 20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60−50 = 10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40−30 = 10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20</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99544"/>
                  </a:ext>
                </a:extLst>
              </a:tr>
              <a:tr h="457516">
                <a:tc>
                  <a:txBody>
                    <a:bodyPr/>
                    <a:lstStyle/>
                    <a:p>
                      <a:pPr algn="ctr" fontAlgn="ctr"/>
                      <a:r>
                        <a:rPr lang="en-US" sz="2400" u="none" strike="noStrike">
                          <a:effectLst/>
                        </a:rPr>
                        <a:t>A2</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30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20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40−40 = 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60−30 = 30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40−20 = 20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30</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018809"/>
                  </a:ext>
                </a:extLst>
              </a:tr>
              <a:tr h="457516">
                <a:tc>
                  <a:txBody>
                    <a:bodyPr/>
                    <a:lstStyle/>
                    <a:p>
                      <a:pPr algn="ctr" fontAlgn="ctr"/>
                      <a:r>
                        <a:rPr lang="en-US" sz="2400" u="none" strike="noStrike">
                          <a:effectLst/>
                        </a:rPr>
                        <a:t>A3</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40−10 = 30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60−60 = 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40−40 = 0</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30</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849647"/>
                  </a:ext>
                </a:extLst>
              </a:tr>
              <a:tr h="457516">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647080"/>
                  </a:ext>
                </a:extLst>
              </a:tr>
              <a:tr h="915031">
                <a:tc>
                  <a:txBody>
                    <a:bodyPr/>
                    <a:lstStyle/>
                    <a:p>
                      <a:pPr algn="ctr" fontAlgn="ctr"/>
                      <a:r>
                        <a:rPr lang="en-US" sz="2400" u="none" strike="noStrike">
                          <a:effectLst/>
                        </a:rPr>
                        <a:t>Najveći dobitak</a:t>
                      </a:r>
                      <a:endParaRPr lang="en-US" sz="2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 (A2)</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60 (A3)</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a:effectLst/>
                        </a:rPr>
                        <a:t>40 (A3)</a:t>
                      </a:r>
                      <a:endParaRPr lang="en-US" sz="2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881877"/>
                  </a:ext>
                </a:extLst>
              </a:tr>
            </a:tbl>
          </a:graphicData>
        </a:graphic>
      </p:graphicFrame>
      <p:sp>
        <p:nvSpPr>
          <p:cNvPr id="5" name="Rectangle 4">
            <a:extLst>
              <a:ext uri="{FF2B5EF4-FFF2-40B4-BE49-F238E27FC236}">
                <a16:creationId xmlns:a16="http://schemas.microsoft.com/office/drawing/2014/main" id="{EDB9C88A-1085-4C0B-81D3-E85C1BBFF699}"/>
              </a:ext>
            </a:extLst>
          </p:cNvPr>
          <p:cNvSpPr/>
          <p:nvPr/>
        </p:nvSpPr>
        <p:spPr>
          <a:xfrm>
            <a:off x="611088" y="5546860"/>
            <a:ext cx="10474983" cy="523220"/>
          </a:xfrm>
          <a:prstGeom prst="rect">
            <a:avLst/>
          </a:prstGeom>
        </p:spPr>
        <p:txBody>
          <a:bodyPr wrap="none">
            <a:spAutoFit/>
          </a:bodyPr>
          <a:lstStyle/>
          <a:p>
            <a:r>
              <a:rPr lang="pl-PL" sz="2800"/>
              <a:t>Biramo alternaticu A1, zato što ima najmanje maksimalno žaljenje -  20</a:t>
            </a:r>
            <a:endParaRPr lang="en-US" sz="2800"/>
          </a:p>
        </p:txBody>
      </p:sp>
    </p:spTree>
    <p:extLst>
      <p:ext uri="{BB962C8B-B14F-4D97-AF65-F5344CB8AC3E}">
        <p14:creationId xmlns:p14="http://schemas.microsoft.com/office/powerpoint/2010/main" val="169693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B6ED3-2307-42E7-A806-6123CF48A98C}"/>
              </a:ext>
            </a:extLst>
          </p:cNvPr>
          <p:cNvSpPr>
            <a:spLocks noGrp="1"/>
          </p:cNvSpPr>
          <p:nvPr>
            <p:ph idx="1"/>
          </p:nvPr>
        </p:nvSpPr>
        <p:spPr>
          <a:xfrm>
            <a:off x="1057656" y="1971929"/>
            <a:ext cx="10515600" cy="4351338"/>
          </a:xfrm>
        </p:spPr>
        <p:txBody>
          <a:bodyPr>
            <a:normAutofit lnSpcReduction="10000"/>
          </a:bodyPr>
          <a:lstStyle/>
          <a:p>
            <a:pPr marL="0" indent="0">
              <a:buNone/>
            </a:pPr>
            <a:r>
              <a:rPr lang="sr-Latn-RS"/>
              <a:t>U zavisnosti od </a:t>
            </a:r>
            <a:r>
              <a:rPr lang="sr-Latn-RS" b="1"/>
              <a:t>postojanja ograničenja</a:t>
            </a:r>
            <a:r>
              <a:rPr lang="sr-Latn-RS"/>
              <a:t>, razliku</a:t>
            </a:r>
            <a:r>
              <a:rPr lang="en-US"/>
              <a:t>j</a:t>
            </a:r>
            <a:r>
              <a:rPr lang="sr-Latn-RS"/>
              <a:t>emo:</a:t>
            </a:r>
          </a:p>
          <a:p>
            <a:r>
              <a:rPr lang="sr-Latn-RS" b="1"/>
              <a:t>U</a:t>
            </a:r>
            <a:r>
              <a:rPr lang="en-US" b="1"/>
              <a:t>slovne optimizacije</a:t>
            </a:r>
            <a:r>
              <a:rPr lang="en-US"/>
              <a:t>, odnosno optimizacije u prisustvu ograničenja,</a:t>
            </a:r>
          </a:p>
          <a:p>
            <a:r>
              <a:rPr lang="sr-Latn-RS" b="1"/>
              <a:t>B</a:t>
            </a:r>
            <a:r>
              <a:rPr lang="en-US" b="1"/>
              <a:t>ezuslovne  optimizacije  </a:t>
            </a:r>
            <a:r>
              <a:rPr lang="en-US"/>
              <a:t>kada  promenljive  x</a:t>
            </a:r>
            <a:r>
              <a:rPr lang="en-US" sz="1800"/>
              <a:t>j</a:t>
            </a:r>
            <a:r>
              <a:rPr lang="en-US"/>
              <a:t>  nisu  međusobno uslovljene jednačinama i/ili nejednačinama.</a:t>
            </a:r>
            <a:endParaRPr lang="sr-Latn-RS"/>
          </a:p>
          <a:p>
            <a:endParaRPr lang="sr-Latn-RS"/>
          </a:p>
          <a:p>
            <a:pPr marL="0" indent="0">
              <a:buNone/>
            </a:pPr>
            <a:r>
              <a:rPr lang="sr-Latn-RS"/>
              <a:t>U zavisnosti od </a:t>
            </a:r>
            <a:r>
              <a:rPr lang="sr-Latn-RS" b="1"/>
              <a:t>preferenciranja</a:t>
            </a:r>
            <a:r>
              <a:rPr lang="sr-Latn-RS"/>
              <a:t>:</a:t>
            </a:r>
          </a:p>
          <a:p>
            <a:r>
              <a:rPr lang="sr-Latn-RS" b="1"/>
              <a:t>Bez preferenciranja </a:t>
            </a:r>
            <a:r>
              <a:rPr lang="sr-Latn-RS"/>
              <a:t>- svi kriterijumi su jednako važni, odluka je neutralna i objektivna (više matematička nego subjektivna).</a:t>
            </a:r>
          </a:p>
          <a:p>
            <a:r>
              <a:rPr lang="sr-Latn-RS" b="1"/>
              <a:t>Sa preferenciranjem </a:t>
            </a:r>
            <a:r>
              <a:rPr lang="sr-Latn-RS"/>
              <a:t>- odlučilac izražava svoje prioritete, pa odluka odražava vrednosti i ciljeve odlučioca.</a:t>
            </a:r>
          </a:p>
          <a:p>
            <a:pPr marL="0" indent="0">
              <a:buNone/>
            </a:pPr>
            <a:endParaRPr lang="en-US"/>
          </a:p>
          <a:p>
            <a:endParaRPr lang="en-US"/>
          </a:p>
        </p:txBody>
      </p:sp>
      <p:sp>
        <p:nvSpPr>
          <p:cNvPr id="4" name="Title 1">
            <a:extLst>
              <a:ext uri="{FF2B5EF4-FFF2-40B4-BE49-F238E27FC236}">
                <a16:creationId xmlns:a16="http://schemas.microsoft.com/office/drawing/2014/main" id="{BFFC1CFC-2553-4ADD-8CA2-E73AE64A5C5A}"/>
              </a:ext>
            </a:extLst>
          </p:cNvPr>
          <p:cNvSpPr>
            <a:spLocks noGrp="1"/>
          </p:cNvSpPr>
          <p:nvPr>
            <p:ph type="title"/>
          </p:nvPr>
        </p:nvSpPr>
        <p:spPr>
          <a:xfrm>
            <a:off x="838200" y="365125"/>
            <a:ext cx="10515600" cy="1325563"/>
          </a:xfrm>
        </p:spPr>
        <p:txBody>
          <a:bodyPr/>
          <a:lstStyle/>
          <a:p>
            <a:r>
              <a:rPr lang="sr-Latn-RS"/>
              <a:t>Klasifikacija VKO</a:t>
            </a:r>
            <a:endParaRPr lang="en-US"/>
          </a:p>
        </p:txBody>
      </p:sp>
    </p:spTree>
    <p:extLst>
      <p:ext uri="{BB962C8B-B14F-4D97-AF65-F5344CB8AC3E}">
        <p14:creationId xmlns:p14="http://schemas.microsoft.com/office/powerpoint/2010/main" val="9613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2931F-7CAF-4640-91DF-35CF1AD2AF4E}"/>
              </a:ext>
            </a:extLst>
          </p:cNvPr>
          <p:cNvSpPr>
            <a:spLocks noGrp="1"/>
          </p:cNvSpPr>
          <p:nvPr>
            <p:ph idx="1"/>
          </p:nvPr>
        </p:nvSpPr>
        <p:spPr>
          <a:xfrm>
            <a:off x="838200" y="1835250"/>
            <a:ext cx="10515600" cy="4351338"/>
          </a:xfrm>
        </p:spPr>
        <p:txBody>
          <a:bodyPr/>
          <a:lstStyle/>
          <a:p>
            <a:pPr marL="0" indent="0">
              <a:buNone/>
            </a:pPr>
            <a:r>
              <a:rPr lang="sr-Latn-RS"/>
              <a:t>U zavisnosti </a:t>
            </a:r>
            <a:r>
              <a:rPr lang="en-US"/>
              <a:t>da li </a:t>
            </a:r>
            <a:r>
              <a:rPr lang="en-US" b="1"/>
              <a:t>su parametri </a:t>
            </a:r>
            <a:r>
              <a:rPr lang="en-US"/>
              <a:t>u optimizacionom problemu poznati, slučajnog karaktera ili neodređeni</a:t>
            </a:r>
            <a:r>
              <a:rPr lang="sr-Latn-RS"/>
              <a:t>, razliku</a:t>
            </a:r>
            <a:r>
              <a:rPr lang="en-US"/>
              <a:t>j</a:t>
            </a:r>
            <a:r>
              <a:rPr lang="sr-Latn-RS"/>
              <a:t>emo:</a:t>
            </a:r>
          </a:p>
          <a:p>
            <a:endParaRPr lang="sr-Latn-RS"/>
          </a:p>
          <a:p>
            <a:r>
              <a:rPr lang="en-US"/>
              <a:t>determinističk</a:t>
            </a:r>
            <a:r>
              <a:rPr lang="sr-Latn-RS"/>
              <a:t>e</a:t>
            </a:r>
            <a:r>
              <a:rPr lang="en-US"/>
              <a:t> zada</a:t>
            </a:r>
            <a:r>
              <a:rPr lang="sr-Latn-RS"/>
              <a:t>tke,</a:t>
            </a:r>
            <a:endParaRPr lang="en-US"/>
          </a:p>
          <a:p>
            <a:r>
              <a:rPr lang="sr-Latn-RS"/>
              <a:t>zadatke st</a:t>
            </a:r>
            <a:r>
              <a:rPr lang="en-US"/>
              <a:t>ohastičke optimizacije</a:t>
            </a:r>
            <a:r>
              <a:rPr lang="sr-Latn-RS"/>
              <a:t>,</a:t>
            </a:r>
            <a:endParaRPr lang="en-US"/>
          </a:p>
          <a:p>
            <a:r>
              <a:rPr lang="sr-Latn-RS"/>
              <a:t>zadatke </a:t>
            </a:r>
            <a:r>
              <a:rPr lang="en-US"/>
              <a:t>optimizacije u uslovima neodređenosti</a:t>
            </a:r>
            <a:r>
              <a:rPr lang="sr-Latn-RS"/>
              <a:t>.</a:t>
            </a:r>
            <a:endParaRPr lang="en-US"/>
          </a:p>
          <a:p>
            <a:endParaRPr lang="en-US"/>
          </a:p>
        </p:txBody>
      </p:sp>
    </p:spTree>
    <p:extLst>
      <p:ext uri="{BB962C8B-B14F-4D97-AF65-F5344CB8AC3E}">
        <p14:creationId xmlns:p14="http://schemas.microsoft.com/office/powerpoint/2010/main" val="247601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14A76-519C-4658-B4A0-B0608DA49B72}"/>
              </a:ext>
            </a:extLst>
          </p:cNvPr>
          <p:cNvSpPr>
            <a:spLocks noGrp="1"/>
          </p:cNvSpPr>
          <p:nvPr>
            <p:ph idx="1"/>
          </p:nvPr>
        </p:nvSpPr>
        <p:spPr>
          <a:xfrm>
            <a:off x="838200" y="310896"/>
            <a:ext cx="10515600" cy="5866067"/>
          </a:xfrm>
        </p:spPr>
        <p:txBody>
          <a:bodyPr>
            <a:normAutofit fontScale="85000" lnSpcReduction="20000"/>
          </a:bodyPr>
          <a:lstStyle/>
          <a:p>
            <a:pPr marL="0" indent="0">
              <a:buNone/>
            </a:pPr>
            <a:r>
              <a:rPr lang="en-US"/>
              <a:t>U stohastičkim sistemima parametri sistema ili posmatrani proces imaju slučajan karakter opisan metodama iz teorije verovatnoće i statistike.</a:t>
            </a:r>
          </a:p>
          <a:p>
            <a:pPr marL="0" indent="0">
              <a:buNone/>
            </a:pPr>
            <a:r>
              <a:rPr lang="en-US"/>
              <a:t>Postoje dve velike grupe metoda stohastičke optimizacije:</a:t>
            </a:r>
            <a:r>
              <a:rPr lang="sr-Latn-RS"/>
              <a:t> </a:t>
            </a:r>
            <a:r>
              <a:rPr lang="en-US" b="1"/>
              <a:t>implicitne i eksplicitne metode.</a:t>
            </a:r>
            <a:endParaRPr lang="en-US"/>
          </a:p>
          <a:p>
            <a:pPr marL="0" indent="0" algn="just">
              <a:buNone/>
            </a:pPr>
            <a:r>
              <a:rPr lang="en-US" b="1"/>
              <a:t>Implicitne  </a:t>
            </a:r>
            <a:r>
              <a:rPr lang="en-US"/>
              <a:t>metode  se mogu primenjivati  samo za diskretne stohastičke  probleme  u kojima  je broj  mogućih  rešenja  relativno  mali,  tj. takav da se svako rešenje može analizirati. U primeni ovih metoda razlikuju se sledeća tri osnovna koraka:</a:t>
            </a:r>
          </a:p>
          <a:p>
            <a:pPr marL="0" indent="0">
              <a:buNone/>
            </a:pPr>
            <a:r>
              <a:rPr lang="en-US"/>
              <a:t>1. Odrede se sve moguće realizacije slučajnih veličina;</a:t>
            </a:r>
          </a:p>
          <a:p>
            <a:pPr marL="0" indent="0">
              <a:buNone/>
            </a:pPr>
            <a:r>
              <a:rPr lang="en-US"/>
              <a:t>2. Urade se determinističke optimizacije za svaku realizaciju;</a:t>
            </a:r>
          </a:p>
          <a:p>
            <a:pPr marL="0" indent="0">
              <a:buNone/>
            </a:pPr>
            <a:r>
              <a:rPr lang="en-US"/>
              <a:t>3. Analiziraju se rezultati i izabere rešenje.</a:t>
            </a:r>
          </a:p>
          <a:p>
            <a:pPr marL="0" indent="0">
              <a:buNone/>
            </a:pPr>
            <a:r>
              <a:rPr lang="en-US"/>
              <a:t>Tipična primena ovih metoda je na probleme odlučivanja u uslovima neizvesnosti i rizika koji su modelirani stablom odlučivanja.</a:t>
            </a:r>
            <a:endParaRPr lang="sr-Latn-RS"/>
          </a:p>
          <a:p>
            <a:pPr marL="0" indent="0">
              <a:buNone/>
            </a:pPr>
            <a:endParaRPr lang="en-US"/>
          </a:p>
          <a:p>
            <a:pPr marL="0" indent="0" algn="just">
              <a:buNone/>
            </a:pPr>
            <a:r>
              <a:rPr lang="en-US" b="1"/>
              <a:t>Eksplicitne</a:t>
            </a:r>
            <a:r>
              <a:rPr lang="en-US"/>
              <a:t>  metode  stohastičkog  programiranja  se  primenjuju  za</a:t>
            </a:r>
            <a:r>
              <a:rPr lang="sr-Latn-RS"/>
              <a:t> </a:t>
            </a:r>
            <a:r>
              <a:rPr lang="en-US"/>
              <a:t>diskretne i kontinualne stohastičke probleme. Pritom se može desiti da stohastičku prirodu ima kriterijumska funkcija i/ili funkcije ograničenja. Optimizacioni zadatak se može postaviti na različite načine.</a:t>
            </a:r>
          </a:p>
          <a:p>
            <a:endParaRPr lang="en-US"/>
          </a:p>
        </p:txBody>
      </p:sp>
    </p:spTree>
    <p:extLst>
      <p:ext uri="{BB962C8B-B14F-4D97-AF65-F5344CB8AC3E}">
        <p14:creationId xmlns:p14="http://schemas.microsoft.com/office/powerpoint/2010/main" val="182622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CC578-BA8E-4C45-92EB-B31B52B21692}"/>
              </a:ext>
            </a:extLst>
          </p:cNvPr>
          <p:cNvSpPr>
            <a:spLocks noGrp="1"/>
          </p:cNvSpPr>
          <p:nvPr>
            <p:ph idx="1"/>
          </p:nvPr>
        </p:nvSpPr>
        <p:spPr/>
        <p:txBody>
          <a:bodyPr/>
          <a:lstStyle/>
          <a:p>
            <a:pPr marL="0" indent="0">
              <a:buNone/>
            </a:pPr>
            <a:r>
              <a:rPr lang="en-US"/>
              <a:t>Sledeća podela problema optimizacije je na</a:t>
            </a:r>
            <a:r>
              <a:rPr lang="sr-Latn-RS"/>
              <a:t>:</a:t>
            </a:r>
            <a:endParaRPr lang="en-US"/>
          </a:p>
          <a:p>
            <a:r>
              <a:rPr lang="en-US"/>
              <a:t>kontinualne i</a:t>
            </a:r>
          </a:p>
          <a:p>
            <a:r>
              <a:rPr lang="en-US"/>
              <a:t>diskretne.</a:t>
            </a:r>
          </a:p>
          <a:p>
            <a:pPr marL="0" indent="0">
              <a:buNone/>
            </a:pPr>
            <a:r>
              <a:rPr lang="en-US"/>
              <a:t>U </a:t>
            </a:r>
            <a:r>
              <a:rPr lang="en-US" b="1"/>
              <a:t>kontinualnim problemima </a:t>
            </a:r>
            <a:r>
              <a:rPr lang="en-US"/>
              <a:t>upravljačke promenljive uzimaju vrednosti iz skupa realnih problema. </a:t>
            </a:r>
          </a:p>
          <a:p>
            <a:pPr marL="0" indent="0">
              <a:buNone/>
            </a:pPr>
            <a:r>
              <a:rPr lang="en-US"/>
              <a:t>U </a:t>
            </a:r>
            <a:r>
              <a:rPr lang="en-US" b="1"/>
              <a:t>diskretnim problemima </a:t>
            </a:r>
            <a:r>
              <a:rPr lang="en-US"/>
              <a:t>postoji dodatno ograničenje da upravljačke promenljive mogu da uzmu samo određene diskretne vrednosti iz skupa realnih brojeva. Obično se radi o skupu celih brojeva, o skupu prirodnih brojeva i nule, ili o binarnom skupu {0,1}.</a:t>
            </a:r>
          </a:p>
          <a:p>
            <a:endParaRPr lang="en-US"/>
          </a:p>
        </p:txBody>
      </p:sp>
    </p:spTree>
    <p:extLst>
      <p:ext uri="{BB962C8B-B14F-4D97-AF65-F5344CB8AC3E}">
        <p14:creationId xmlns:p14="http://schemas.microsoft.com/office/powerpoint/2010/main" val="81584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091D-7F21-4F63-8B9C-CDB603F80D87}"/>
              </a:ext>
            </a:extLst>
          </p:cNvPr>
          <p:cNvSpPr>
            <a:spLocks noGrp="1"/>
          </p:cNvSpPr>
          <p:nvPr>
            <p:ph type="title"/>
          </p:nvPr>
        </p:nvSpPr>
        <p:spPr>
          <a:xfrm>
            <a:off x="433137" y="365125"/>
            <a:ext cx="3763469" cy="1325563"/>
          </a:xfrm>
        </p:spPr>
        <p:txBody>
          <a:bodyPr/>
          <a:lstStyle/>
          <a:p>
            <a:r>
              <a:rPr lang="sr-Latn-RS"/>
              <a:t>Višeatributivno odlučivanje</a:t>
            </a:r>
            <a:endParaRPr lang="en-US"/>
          </a:p>
        </p:txBody>
      </p:sp>
      <p:pic>
        <p:nvPicPr>
          <p:cNvPr id="4" name="Picture 2">
            <a:extLst>
              <a:ext uri="{FF2B5EF4-FFF2-40B4-BE49-F238E27FC236}">
                <a16:creationId xmlns:a16="http://schemas.microsoft.com/office/drawing/2014/main" id="{0173BDEE-4F59-41A7-A166-E667A94F3A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6497" y="365125"/>
            <a:ext cx="5669280" cy="649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39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E4EC-A47B-4C0E-9EC3-F105E7C8F2AE}"/>
              </a:ext>
            </a:extLst>
          </p:cNvPr>
          <p:cNvSpPr>
            <a:spLocks noGrp="1"/>
          </p:cNvSpPr>
          <p:nvPr>
            <p:ph type="title"/>
          </p:nvPr>
        </p:nvSpPr>
        <p:spPr/>
        <p:txBody>
          <a:bodyPr/>
          <a:lstStyle/>
          <a:p>
            <a:r>
              <a:rPr lang="sr-Latn-RS"/>
              <a:t>VAO bez preferenciranja</a:t>
            </a:r>
            <a:endParaRPr lang="en-US"/>
          </a:p>
        </p:txBody>
      </p:sp>
      <p:sp>
        <p:nvSpPr>
          <p:cNvPr id="3" name="Content Placeholder 2">
            <a:extLst>
              <a:ext uri="{FF2B5EF4-FFF2-40B4-BE49-F238E27FC236}">
                <a16:creationId xmlns:a16="http://schemas.microsoft.com/office/drawing/2014/main" id="{D9686EA6-562C-4454-B5D8-2FC06315246E}"/>
              </a:ext>
            </a:extLst>
          </p:cNvPr>
          <p:cNvSpPr>
            <a:spLocks noGrp="1"/>
          </p:cNvSpPr>
          <p:nvPr>
            <p:ph idx="1"/>
          </p:nvPr>
        </p:nvSpPr>
        <p:spPr/>
        <p:txBody>
          <a:bodyPr>
            <a:normAutofit fontScale="92500"/>
          </a:bodyPr>
          <a:lstStyle/>
          <a:p>
            <a:r>
              <a:rPr lang="en-US"/>
              <a:t>Višekriterijumske (višatributivne) metode odlučivanja bez preferencija su metode koje ne zahtevaju unapred definisane težine ili prioritete kriterijuma. Drugim rečima, sve kriterijume tretiraju jednako ili koriste objektivne matematičke postupke za normalizaciju i rangiranje alternativa</a:t>
            </a:r>
            <a:r>
              <a:rPr lang="sr-Latn-RS"/>
              <a:t>.</a:t>
            </a:r>
          </a:p>
          <a:p>
            <a:r>
              <a:rPr lang="sr-Latn-RS" b="1"/>
              <a:t>Metod dominacije, </a:t>
            </a:r>
            <a:r>
              <a:rPr lang="en-US" b="1"/>
              <a:t>Maximin</a:t>
            </a:r>
            <a:r>
              <a:rPr lang="sr-Latn-RS" b="1"/>
              <a:t>,</a:t>
            </a:r>
            <a:r>
              <a:rPr lang="en-US"/>
              <a:t> </a:t>
            </a:r>
            <a:r>
              <a:rPr lang="en-US" b="1"/>
              <a:t>Maximax</a:t>
            </a:r>
            <a:r>
              <a:rPr lang="sr-Latn-RS" b="1"/>
              <a:t> i dr.</a:t>
            </a:r>
            <a:r>
              <a:rPr lang="en-US"/>
              <a:t> </a:t>
            </a:r>
            <a:r>
              <a:rPr lang="sr-Latn-RS"/>
              <a:t>su metode koje s</a:t>
            </a:r>
            <a:r>
              <a:rPr lang="en-US"/>
              <a:t>ve kriterijume tretiraju ravnopravno ili koriste isključivo objektivne matematičke postupke za normalizaciju i rangiranje alternativa</a:t>
            </a:r>
            <a:r>
              <a:rPr lang="sr-Latn-RS"/>
              <a:t>.</a:t>
            </a:r>
            <a:endParaRPr lang="en-US"/>
          </a:p>
          <a:p>
            <a:pPr marL="0" indent="0">
              <a:buNone/>
            </a:pPr>
            <a:r>
              <a:rPr lang="en-US"/>
              <a:t>One se koriste kada:</a:t>
            </a:r>
          </a:p>
          <a:p>
            <a:r>
              <a:rPr lang="en-US"/>
              <a:t>nema</a:t>
            </a:r>
            <a:r>
              <a:rPr lang="sr-Latn-RS"/>
              <a:t>mo</a:t>
            </a:r>
            <a:r>
              <a:rPr lang="en-US"/>
              <a:t> verovatnoće scenarija,</a:t>
            </a:r>
          </a:p>
          <a:p>
            <a:r>
              <a:rPr lang="en-US"/>
              <a:t>želi</a:t>
            </a:r>
            <a:r>
              <a:rPr lang="sr-Latn-RS"/>
              <a:t>mo</a:t>
            </a:r>
            <a:r>
              <a:rPr lang="en-US"/>
              <a:t> doneti odluku samo na osnovu najboljih ili najgorih mogućih ishoda</a:t>
            </a:r>
            <a:r>
              <a:rPr lang="sr-Latn-RS"/>
              <a:t>.</a:t>
            </a:r>
            <a:endParaRPr lang="en-US"/>
          </a:p>
          <a:p>
            <a:endParaRPr lang="en-US"/>
          </a:p>
        </p:txBody>
      </p:sp>
    </p:spTree>
    <p:extLst>
      <p:ext uri="{BB962C8B-B14F-4D97-AF65-F5344CB8AC3E}">
        <p14:creationId xmlns:p14="http://schemas.microsoft.com/office/powerpoint/2010/main" val="214184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D3E8-5C64-4B11-8F8C-CA2E9721099E}"/>
              </a:ext>
            </a:extLst>
          </p:cNvPr>
          <p:cNvSpPr>
            <a:spLocks noGrp="1"/>
          </p:cNvSpPr>
          <p:nvPr>
            <p:ph type="title"/>
          </p:nvPr>
        </p:nvSpPr>
        <p:spPr/>
        <p:txBody>
          <a:bodyPr/>
          <a:lstStyle/>
          <a:p>
            <a:r>
              <a:rPr lang="sr-Latn-RS"/>
              <a:t>VAO bez preferenciranja</a:t>
            </a:r>
            <a:endParaRPr lang="en-US"/>
          </a:p>
        </p:txBody>
      </p:sp>
      <p:graphicFrame>
        <p:nvGraphicFramePr>
          <p:cNvPr id="6" name="Content Placeholder 5">
            <a:extLst>
              <a:ext uri="{FF2B5EF4-FFF2-40B4-BE49-F238E27FC236}">
                <a16:creationId xmlns:a16="http://schemas.microsoft.com/office/drawing/2014/main" id="{C94FFD8B-985F-403A-9E17-5AA5B52FFFAD}"/>
              </a:ext>
            </a:extLst>
          </p:cNvPr>
          <p:cNvGraphicFramePr>
            <a:graphicFrameLocks noGrp="1"/>
          </p:cNvGraphicFramePr>
          <p:nvPr>
            <p:ph idx="1"/>
            <p:extLst>
              <p:ext uri="{D42A27DB-BD31-4B8C-83A1-F6EECF244321}">
                <p14:modId xmlns:p14="http://schemas.microsoft.com/office/powerpoint/2010/main" val="1878330259"/>
              </p:ext>
            </p:extLst>
          </p:nvPr>
        </p:nvGraphicFramePr>
        <p:xfrm>
          <a:off x="334178" y="1583253"/>
          <a:ext cx="11523644" cy="5077138"/>
        </p:xfrm>
        <a:graphic>
          <a:graphicData uri="http://schemas.openxmlformats.org/drawingml/2006/table">
            <a:tbl>
              <a:tblPr>
                <a:tableStyleId>{5C22544A-7EE6-4342-B048-85BDC9FD1C3A}</a:tableStyleId>
              </a:tblPr>
              <a:tblGrid>
                <a:gridCol w="2880911">
                  <a:extLst>
                    <a:ext uri="{9D8B030D-6E8A-4147-A177-3AD203B41FA5}">
                      <a16:colId xmlns:a16="http://schemas.microsoft.com/office/drawing/2014/main" val="928752537"/>
                    </a:ext>
                  </a:extLst>
                </a:gridCol>
                <a:gridCol w="2880911">
                  <a:extLst>
                    <a:ext uri="{9D8B030D-6E8A-4147-A177-3AD203B41FA5}">
                      <a16:colId xmlns:a16="http://schemas.microsoft.com/office/drawing/2014/main" val="2404301631"/>
                    </a:ext>
                  </a:extLst>
                </a:gridCol>
                <a:gridCol w="2880911">
                  <a:extLst>
                    <a:ext uri="{9D8B030D-6E8A-4147-A177-3AD203B41FA5}">
                      <a16:colId xmlns:a16="http://schemas.microsoft.com/office/drawing/2014/main" val="1104355193"/>
                    </a:ext>
                  </a:extLst>
                </a:gridCol>
                <a:gridCol w="2880911">
                  <a:extLst>
                    <a:ext uri="{9D8B030D-6E8A-4147-A177-3AD203B41FA5}">
                      <a16:colId xmlns:a16="http://schemas.microsoft.com/office/drawing/2014/main" val="711310875"/>
                    </a:ext>
                  </a:extLst>
                </a:gridCol>
              </a:tblGrid>
              <a:tr h="248140">
                <a:tc>
                  <a:txBody>
                    <a:bodyPr/>
                    <a:lstStyle/>
                    <a:p>
                      <a:pPr>
                        <a:lnSpc>
                          <a:spcPct val="107000"/>
                        </a:lnSpc>
                        <a:spcAft>
                          <a:spcPts val="800"/>
                        </a:spcAft>
                      </a:pPr>
                      <a:r>
                        <a:rPr lang="en-US" sz="1400">
                          <a:effectLst/>
                        </a:rPr>
                        <a:t>Metoda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b="1">
                          <a:effectLst/>
                        </a:rPr>
                        <a:t>Princip odlučivanja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b="1">
                          <a:effectLst/>
                        </a:rPr>
                        <a:t>Karakteristike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b="1">
                          <a:effectLst/>
                        </a:rPr>
                        <a:t>Tipična primena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610497"/>
                  </a:ext>
                </a:extLst>
              </a:tr>
              <a:tr h="679713">
                <a:tc>
                  <a:txBody>
                    <a:bodyPr/>
                    <a:lstStyle/>
                    <a:p>
                      <a:pPr>
                        <a:lnSpc>
                          <a:spcPct val="107000"/>
                        </a:lnSpc>
                        <a:spcAft>
                          <a:spcPts val="800"/>
                        </a:spcAft>
                      </a:pPr>
                      <a:r>
                        <a:rPr lang="en-US" sz="1400" b="1">
                          <a:effectLst/>
                        </a:rPr>
                        <a:t>Metod dominacije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Eliminiše sve alternative koje su dominirane (postoje bolje po svim kriterijumima).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Ne daje jedno rešenje, već skup Pareto optimalnih alternativa.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Kao početna faza filtriranja rešenja u MCDM.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665348"/>
                  </a:ext>
                </a:extLst>
              </a:tr>
              <a:tr h="679713">
                <a:tc>
                  <a:txBody>
                    <a:bodyPr/>
                    <a:lstStyle/>
                    <a:p>
                      <a:pPr>
                        <a:lnSpc>
                          <a:spcPct val="107000"/>
                        </a:lnSpc>
                        <a:spcAft>
                          <a:spcPts val="800"/>
                        </a:spcAft>
                      </a:pPr>
                      <a:r>
                        <a:rPr lang="en-US" sz="1400" b="1">
                          <a:effectLst/>
                        </a:rPr>
                        <a:t>Maximin (Waldov metod)</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Bira se alternativa čiji je najgori mogući ishod najbolji među svim alternativama.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Pesimistički pristup, štiti od najgoreg scenarija.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Kada je odlučilac konzervativan i želi minimalizovati rizik.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396773"/>
                  </a:ext>
                </a:extLst>
              </a:tr>
              <a:tr h="495517">
                <a:tc>
                  <a:txBody>
                    <a:bodyPr/>
                    <a:lstStyle/>
                    <a:p>
                      <a:pPr>
                        <a:lnSpc>
                          <a:spcPct val="107000"/>
                        </a:lnSpc>
                        <a:spcAft>
                          <a:spcPts val="800"/>
                        </a:spcAft>
                      </a:pPr>
                      <a:r>
                        <a:rPr lang="en-US" sz="1400" b="1">
                          <a:effectLst/>
                        </a:rPr>
                        <a:t>Maximax</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Bira se alternativa koja ima najbolji od svih najboljih mogućih ishoda.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Optimistički pristup, fokus na najveći potencijalni dobitak.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pl-PL" sz="1400">
                          <a:effectLst/>
                        </a:rPr>
                        <a:t>Kada je odlučilac rizičan/optimističan i želi maksimalan dobitak.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405773"/>
                  </a:ext>
                </a:extLst>
              </a:tr>
              <a:tr h="679713">
                <a:tc>
                  <a:txBody>
                    <a:bodyPr/>
                    <a:lstStyle/>
                    <a:p>
                      <a:pPr>
                        <a:lnSpc>
                          <a:spcPct val="107000"/>
                        </a:lnSpc>
                        <a:spcAft>
                          <a:spcPts val="800"/>
                        </a:spcAft>
                      </a:pPr>
                      <a:r>
                        <a:rPr lang="en-US" sz="1400" b="1">
                          <a:effectLst/>
                        </a:rPr>
                        <a:t>Laplace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Pretpostavlja da su svi scenariji jednako verovatni i bira alternativu sa najboljim prosekom.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it-IT" sz="1400">
                          <a:effectLst/>
                        </a:rPr>
                        <a:t>Neutralan pristup – svi scenariji su ravnopravni.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Kada nema informacija o verovatnoćama i želi se kompromisno rešenje.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160955"/>
                  </a:ext>
                </a:extLst>
              </a:tr>
              <a:tr h="717200">
                <a:tc>
                  <a:txBody>
                    <a:bodyPr/>
                    <a:lstStyle/>
                    <a:p>
                      <a:pPr>
                        <a:lnSpc>
                          <a:spcPct val="107000"/>
                        </a:lnSpc>
                        <a:spcAft>
                          <a:spcPts val="800"/>
                        </a:spcAft>
                      </a:pPr>
                      <a:r>
                        <a:rPr lang="sr-Latn-RS" sz="1400" b="1">
                          <a:effectLst/>
                        </a:rPr>
                        <a:t>Konjuktivna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sr-Latn-RS" sz="1400">
                          <a:effectLst/>
                        </a:rPr>
                        <a:t>E</a:t>
                      </a:r>
                      <a:r>
                        <a:rPr lang="en-US" sz="1400">
                          <a:effectLst/>
                        </a:rPr>
                        <a:t>liminišu se alternative koje ne ispunjavaju minimalne pragove za sve kriterijume.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Stroga selekcija – svi kriterijumi moraju biti ispunjeni (logičko 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Kada je potrebno zadovoljiti sve uslove (npr. tehnički standardi, bezbednost).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196359"/>
                  </a:ext>
                </a:extLst>
              </a:tr>
              <a:tr h="717200">
                <a:tc>
                  <a:txBody>
                    <a:bodyPr/>
                    <a:lstStyle/>
                    <a:p>
                      <a:pPr>
                        <a:lnSpc>
                          <a:spcPct val="107000"/>
                        </a:lnSpc>
                        <a:spcAft>
                          <a:spcPts val="800"/>
                        </a:spcAft>
                      </a:pPr>
                      <a:r>
                        <a:rPr lang="sr-Latn-RS" sz="1400" b="1">
                          <a:effectLst/>
                        </a:rPr>
                        <a:t>Disjunktivna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Prihvataju se alternative koje ispunjavaju bar jedan kriterijum iznad praga.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Fleksibilna selekcija – dovoljno je zadovoljiti jedan važan kriterijum (ILI).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Kada je dovoljno da alternativa ima izuzetnu vrednost po jednom kriterijumu.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66776"/>
                  </a:ext>
                </a:extLst>
              </a:tr>
              <a:tr h="644420">
                <a:tc>
                  <a:txBody>
                    <a:bodyPr/>
                    <a:lstStyle/>
                    <a:p>
                      <a:pPr>
                        <a:lnSpc>
                          <a:spcPct val="107000"/>
                        </a:lnSpc>
                        <a:spcAft>
                          <a:spcPts val="800"/>
                        </a:spcAft>
                      </a:pPr>
                      <a:r>
                        <a:rPr lang="sr-Latn-RS" sz="1400" b="1">
                          <a:effectLst/>
                        </a:rPr>
                        <a:t>Savage (Minimax regret)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4907" marR="44907" marT="22162" marB="22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Bira alternativu koja minimizuje maksimalno žaljenje/gubitak.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Fokus na izbegavanje najveće moguće “štete”.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1400">
                          <a:effectLst/>
                        </a:rPr>
                        <a:t>Kada odlučilac želi smanjiti rizik od pogrešne odluke.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82" marR="83982" marT="41991" marB="419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549947"/>
                  </a:ext>
                </a:extLst>
              </a:tr>
            </a:tbl>
          </a:graphicData>
        </a:graphic>
      </p:graphicFrame>
    </p:spTree>
    <p:extLst>
      <p:ext uri="{BB962C8B-B14F-4D97-AF65-F5344CB8AC3E}">
        <p14:creationId xmlns:p14="http://schemas.microsoft.com/office/powerpoint/2010/main" val="71412537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3008</TotalTime>
  <Words>1813</Words>
  <Application>Microsoft Office PowerPoint</Application>
  <PresentationFormat>Widescreen</PresentationFormat>
  <Paragraphs>289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ie 16 9</vt:lpstr>
      <vt:lpstr>Optimizacija proizvodnih procesa</vt:lpstr>
      <vt:lpstr>Višekriterijumske metode optimizacije</vt:lpstr>
      <vt:lpstr>Klasifikacija VKO</vt:lpstr>
      <vt:lpstr>PowerPoint Presentation</vt:lpstr>
      <vt:lpstr>PowerPoint Presentation</vt:lpstr>
      <vt:lpstr>PowerPoint Presentation</vt:lpstr>
      <vt:lpstr>Višeatributivno odlučivanje</vt:lpstr>
      <vt:lpstr>VAO bez preferenciranja</vt:lpstr>
      <vt:lpstr>VAO bez preferenciranja</vt:lpstr>
      <vt:lpstr>Metod dominacije</vt:lpstr>
      <vt:lpstr>PowerPoint Presentation</vt:lpstr>
      <vt:lpstr>Metoda MAXMIN – Waldov kriterijum</vt:lpstr>
      <vt:lpstr>Metoda MAXMAX</vt:lpstr>
      <vt:lpstr>Metode MAXMIN i MAXMAX</vt:lpstr>
      <vt:lpstr>Konjuktivna i disjunktivna metoda </vt:lpstr>
      <vt:lpstr>PowerPoint Presentation</vt:lpstr>
      <vt:lpstr>PowerPoint Presentation</vt:lpstr>
      <vt:lpstr>Laplasov metod</vt:lpstr>
      <vt:lpstr>Primer Laplasove metode odlucivanja</vt:lpstr>
      <vt:lpstr>Savage metoda (Minimax žaljenja)</vt:lpstr>
      <vt:lpstr>Primer Savage metode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Mira</cp:lastModifiedBy>
  <cp:revision>230</cp:revision>
  <dcterms:created xsi:type="dcterms:W3CDTF">2022-03-07T11:48:22Z</dcterms:created>
  <dcterms:modified xsi:type="dcterms:W3CDTF">2025-07-30T12:51:04Z</dcterms:modified>
</cp:coreProperties>
</file>