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6" r:id="rId2"/>
    <p:sldId id="281" r:id="rId3"/>
    <p:sldId id="290" r:id="rId4"/>
    <p:sldId id="291" r:id="rId5"/>
    <p:sldId id="292" r:id="rId6"/>
    <p:sldId id="293" r:id="rId7"/>
    <p:sldId id="289" r:id="rId8"/>
    <p:sldId id="294" r:id="rId9"/>
    <p:sldId id="295" r:id="rId10"/>
    <p:sldId id="309" r:id="rId11"/>
    <p:sldId id="310" r:id="rId12"/>
    <p:sldId id="311" r:id="rId13"/>
    <p:sldId id="312" r:id="rId14"/>
    <p:sldId id="298" r:id="rId15"/>
    <p:sldId id="299" r:id="rId16"/>
    <p:sldId id="300" r:id="rId17"/>
    <p:sldId id="301" r:id="rId18"/>
    <p:sldId id="304" r:id="rId19"/>
    <p:sldId id="305" r:id="rId20"/>
    <p:sldId id="306" r:id="rId21"/>
    <p:sldId id="307" r:id="rId22"/>
    <p:sldId id="313" r:id="rId23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96" autoAdjust="0"/>
  </p:normalViewPr>
  <p:slideViewPr>
    <p:cSldViewPr snapToGrid="0">
      <p:cViewPr>
        <p:scale>
          <a:sx n="74" d="100"/>
          <a:sy n="74" d="100"/>
        </p:scale>
        <p:origin x="448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20-Jul-25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Optimizacija proizvodnih procesa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/>
              <a:t>Prof. Dr. Mirjana Misita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BD9CD6-F1ED-409D-8B2A-9E2BD853DC73}"/>
              </a:ext>
            </a:extLst>
          </p:cNvPr>
          <p:cNvSpPr txBox="1"/>
          <p:nvPr/>
        </p:nvSpPr>
        <p:spPr>
          <a:xfrm>
            <a:off x="0" y="0"/>
            <a:ext cx="443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Samo ograničenja: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1BE380-0A3D-45D9-AAEF-417CACEF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507" y="2763791"/>
            <a:ext cx="6692959" cy="40942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A610C3-3FDF-42BA-90DA-4A79242C9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1" y="715992"/>
            <a:ext cx="10840029" cy="18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2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7B16-E0EE-4A5C-820A-2CF331E93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55678" cy="4351338"/>
          </a:xfrm>
        </p:spPr>
        <p:txBody>
          <a:bodyPr>
            <a:normAutofit/>
          </a:bodyPr>
          <a:lstStyle/>
          <a:p>
            <a:r>
              <a:rPr lang="en-US"/>
              <a:t>Tacke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400"/>
              <a:t>nedostaju jo</a:t>
            </a:r>
            <a:r>
              <a:rPr lang="sr-Latn-RS" sz="2400"/>
              <a:t>š dve presečne tačke</a:t>
            </a:r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F842A3-4FBB-4126-99A8-C09121FAB7E8}"/>
              </a:ext>
            </a:extLst>
          </p:cNvPr>
          <p:cNvSpPr/>
          <p:nvPr/>
        </p:nvSpPr>
        <p:spPr>
          <a:xfrm>
            <a:off x="838200" y="2443313"/>
            <a:ext cx="6096000" cy="1971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A(0,4460.25)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B(7050,0)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C(0,4597.826)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(6220.588,0)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G(1678.57, 3357.14)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AEFC0-2047-4200-AF92-289F183DE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29" y="921814"/>
            <a:ext cx="7467600" cy="55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F459CC-4684-47AD-B0B7-15A9C6B46B55}"/>
              </a:ext>
            </a:extLst>
          </p:cNvPr>
          <p:cNvSpPr/>
          <p:nvPr/>
        </p:nvSpPr>
        <p:spPr>
          <a:xfrm>
            <a:off x="669831" y="3032902"/>
            <a:ext cx="3319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Na slici su sada dodate ta</a:t>
            </a:r>
            <a:r>
              <a:rPr lang="sr-Latn-RS"/>
              <a:t>čke F i E.</a:t>
            </a:r>
          </a:p>
          <a:p>
            <a:r>
              <a:rPr lang="sr-Latn-RS"/>
              <a:t>Oblast OMEGFN je oblast dopustivih rešenja.</a:t>
            </a:r>
          </a:p>
          <a:p>
            <a:r>
              <a:rPr lang="sr-Latn-RS"/>
              <a:t>M(0,3000)</a:t>
            </a:r>
          </a:p>
          <a:p>
            <a:r>
              <a:rPr lang="sr-Latn-RS"/>
              <a:t>E(3000, 2380.435)</a:t>
            </a:r>
          </a:p>
          <a:p>
            <a:r>
              <a:rPr lang="sr-Latn-RS"/>
              <a:t>G(1678.57,3357.14)</a:t>
            </a:r>
          </a:p>
          <a:p>
            <a:r>
              <a:rPr lang="sr-Latn-RS"/>
              <a:t>F(570,4060)</a:t>
            </a:r>
          </a:p>
          <a:p>
            <a:r>
              <a:rPr lang="sr-Latn-RS"/>
              <a:t>N(0, 4050).</a:t>
            </a:r>
          </a:p>
          <a:p>
            <a:r>
              <a:rPr lang="sr-Latn-RS"/>
              <a:t>Ove tačke predstavljaju ujedno i ekstremne vrednosti (temena poligona) za koje proveravamo funkciju cilja.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EE3F6E-4BAA-4D3A-B2BF-67E726B30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570" y="2620453"/>
            <a:ext cx="5922877" cy="4252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181270-CFAD-4987-BF24-F1E15E86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26" y="408778"/>
            <a:ext cx="6830378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DFC38-BAAE-4373-BC07-E45F54B64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Rezultati za funkciju cilja F₁(x,y) = 25X + 30Y su:</a:t>
            </a:r>
          </a:p>
          <a:p>
            <a:pPr marL="0" indent="0">
              <a:buNone/>
            </a:pPr>
            <a:r>
              <a:rPr lang="en-US"/>
              <a:t>M (0, 3000) → F₁ = 90 000</a:t>
            </a:r>
          </a:p>
          <a:p>
            <a:pPr marL="0" indent="0">
              <a:buNone/>
            </a:pPr>
            <a:r>
              <a:rPr lang="en-US"/>
              <a:t>E (3000, 2380.435) → F₁ ≈ 146 413.05</a:t>
            </a:r>
          </a:p>
          <a:p>
            <a:pPr marL="0" indent="0">
              <a:buNone/>
            </a:pPr>
            <a:r>
              <a:rPr lang="en-US"/>
              <a:t>G (1678.57, 3357.14) → F₁ ≈ 142 678.45</a:t>
            </a:r>
          </a:p>
          <a:p>
            <a:pPr marL="0" indent="0">
              <a:buNone/>
            </a:pPr>
            <a:r>
              <a:rPr lang="en-US"/>
              <a:t>F (570, 4060) → F₁ = 136 050</a:t>
            </a:r>
          </a:p>
          <a:p>
            <a:pPr marL="0" indent="0">
              <a:buNone/>
            </a:pPr>
            <a:r>
              <a:rPr lang="en-US"/>
              <a:t>N (0, 4050) → F₁ = 121 500</a:t>
            </a:r>
          </a:p>
          <a:p>
            <a:pPr marL="0" indent="0">
              <a:buNone/>
            </a:pPr>
            <a:r>
              <a:rPr lang="en-US"/>
              <a:t>Najveća vrednost</a:t>
            </a:r>
            <a:r>
              <a:rPr lang="sr-Latn-RS"/>
              <a:t> f-je </a:t>
            </a:r>
            <a:r>
              <a:rPr lang="en-US"/>
              <a:t>F₁</a:t>
            </a:r>
            <a:r>
              <a:rPr lang="sr-Latn-RS"/>
              <a:t> (tražimo maksimalnu dobit) cilja</a:t>
            </a:r>
            <a:r>
              <a:rPr lang="en-US"/>
              <a:t> je u tački E (3000, 2380.435).</a:t>
            </a:r>
            <a:endParaRPr lang="sr-Latn-RS"/>
          </a:p>
          <a:p>
            <a:pPr marL="0" indent="0">
              <a:buNone/>
            </a:pPr>
            <a:r>
              <a:rPr lang="sr-Latn-RS"/>
              <a:t>Za jednokriterijumsku optimizaciju f-je cilja F1, ovo je ujedno i rešenje problema.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3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0771" y="587142"/>
            <a:ext cx="10022211" cy="105425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Vi</a:t>
            </a:r>
            <a:r>
              <a:rPr lang="sr-Latn-RS" b="1"/>
              <a:t>še</a:t>
            </a:r>
            <a:r>
              <a:rPr lang="en-US" b="1"/>
              <a:t>kriterijumska linearna optimizacija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330F1B7E-EC41-43CB-BF2F-2D062ECA95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5294" y="2164443"/>
                <a:ext cx="8307688" cy="4106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5760" marR="0" lvl="0" indent="-36576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Char char="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Maksimalni profit: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sr-Latn-R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kumimoji="0" lang="sr-Latn-R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(</m:t>
                    </m:r>
                    <m:r>
                      <m:rPr>
                        <m:nor/>
                      </m:rPr>
                      <a:rPr kumimoji="0" lang="sr-Latn-R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x</m:t>
                    </m:r>
                    <m:r>
                      <m:rPr>
                        <m:nor/>
                      </m:rPr>
                      <a:rPr kumimoji="0" lang="sr-Latn-R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)= </m:t>
                    </m:r>
                    <m:r>
                      <m:rPr>
                        <m:nor/>
                      </m:rPr>
                      <a:rPr kumimoji="0" lang="sr-Latn-R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max</m:t>
                    </m:r>
                    <m:r>
                      <m:rPr>
                        <m:nor/>
                      </m:rPr>
                      <a:rPr kumimoji="0" lang="sr-Latn-R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sr-Latn-R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𝑝</m:t>
                        </m:r>
                      </m:sub>
                    </m:sSub>
                    <m:r>
                      <m:rPr>
                        <m:nor/>
                      </m:rPr>
                      <a:rPr kumimoji="0" lang="sr-Latn-R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= </m:t>
                    </m:r>
                    <m:r>
                      <m:rPr>
                        <m:nor/>
                      </m:rPr>
                      <a:rPr kumimoji="0" lang="sr-Latn-R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max</m:t>
                    </m:r>
                    <m:r>
                      <m:rPr>
                        <m:nor/>
                      </m:rPr>
                      <a:rPr kumimoji="0" lang="sr-Latn-R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 </m:t>
                    </m:r>
                    <m:r>
                      <a:rPr kumimoji="0" lang="sr-Latn-R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sr-Latn-R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kumimoji="0" lang="sr-Latn-R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x</m:t>
                    </m:r>
                    <m:r>
                      <m:rPr>
                        <m:nor/>
                      </m:rPr>
                      <a:rPr kumimoji="0" lang="sr-Latn-R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sr-Latn-R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sr-Latn-R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</a:p>
              <a:p>
                <a:pPr marL="365760" marR="0" lvl="0" indent="-36576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Char char="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Minimalni tro</a:t>
                </a:r>
                <a:r>
                  <a:rPr kumimoji="0" lang="sr-Latn-R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škovi: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r-Latn-R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x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)=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min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sr-Latn-R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= 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m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in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 (</m:t>
                      </m:r>
                      <m:sSub>
                        <m:sSubPr>
                          <m:ctrlPr>
                            <a:rPr kumimoji="0" lang="sr-Latn-R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x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sr-Latn-R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sr-Latn-R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i/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ili</a:t>
                </a:r>
              </a:p>
              <a:p>
                <a:pPr marL="365760" marR="0" lvl="0" indent="-36576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Char char=""/>
                  <a:tabLst/>
                  <a:defRPr/>
                </a:pPr>
                <a:r>
                  <a:rPr kumimoji="0" lang="sr-Latn-R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Maksimalna dobit: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sr-Latn-R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x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)= 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max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𝑑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𝑝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max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 (</m:t>
                      </m:r>
                      <m:sSub>
                        <m:sSubPr>
                          <m:ctrlPr>
                            <a:rPr kumimoji="0" lang="sr-Latn-R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x</m:t>
                      </m:r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sr-Latn-R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kumimoji="0" lang="sr-Latn-R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ili nek drugi kriterijum.</a:t>
                </a:r>
                <a:r>
                  <a:rPr kumimoji="0" lang="sr-Latn-R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Višekriterijumska optimizacija podrazumeva postojanje najmanje dva kriterijuma.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365760" marR="0" lvl="0" indent="-36576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Char char=""/>
                  <a:tabLst/>
                  <a:defRPr/>
                </a:pPr>
                <a:endParaRPr kumimoji="0" lang="sr-Latn-R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365760" marR="0" lvl="0" indent="-36576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5B9BD5"/>
                  </a:buClr>
                  <a:buSzTx/>
                  <a:buFont typeface="Wingdings" pitchFamily="2" charset="2"/>
                  <a:buChar char=""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330F1B7E-EC41-43CB-BF2F-2D062ECA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94" y="2164443"/>
                <a:ext cx="8307688" cy="4106415"/>
              </a:xfrm>
              <a:prstGeom prst="rect">
                <a:avLst/>
              </a:prstGeom>
              <a:blipFill>
                <a:blip r:embed="rId2"/>
                <a:stretch>
                  <a:fillRect l="-1101" t="-2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543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258ED-C457-4B1F-A972-94E5A9C0D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Za prehodni primer proizvodnje proizvoda A i B dodacemo jos jednu funkciju cilja – npr. minimalni troškovi.</a:t>
            </a:r>
          </a:p>
          <a:p>
            <a:r>
              <a:rPr lang="sr-Latn-RS"/>
              <a:t>Npr trošak po jedinici proizvoda A iznsti 10 dinara, a po jedinici proizvoda B iznosi 13 dinara.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7F8234-8A12-4923-ADCA-BCCADCABB217}"/>
                  </a:ext>
                </a:extLst>
              </p:cNvPr>
              <p:cNvSpPr/>
              <p:nvPr/>
            </p:nvSpPr>
            <p:spPr>
              <a:xfrm>
                <a:off x="3886200" y="4001294"/>
                <a:ext cx="24568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sr-Latn-RS" sz="2400"/>
                        <m:t>(</m:t>
                      </m:r>
                      <m:r>
                        <m:rPr>
                          <m:nor/>
                        </m:rPr>
                        <a:rPr lang="sr-Latn-RS" sz="2400"/>
                        <m:t>x</m:t>
                      </m:r>
                      <m:r>
                        <m:rPr>
                          <m:nor/>
                        </m:rPr>
                        <a:rPr lang="sr-Latn-RS" sz="2400" b="0" i="0" smtClean="0"/>
                        <m:t>, </m:t>
                      </m:r>
                      <m:r>
                        <m:rPr>
                          <m:nor/>
                        </m:rPr>
                        <a:rPr lang="sr-Latn-RS" sz="2400" b="0" i="0" smtClean="0"/>
                        <m:t>y</m:t>
                      </m:r>
                      <m:r>
                        <m:rPr>
                          <m:nor/>
                        </m:rPr>
                        <a:rPr lang="sr-Latn-RS" sz="2400"/>
                        <m:t>)= </m:t>
                      </m:r>
                      <m:r>
                        <m:rPr>
                          <m:nor/>
                        </m:rPr>
                        <a:rPr lang="sr-Latn-RS" sz="2400" b="0" i="0" smtClean="0"/>
                        <m:t>10</m:t>
                      </m:r>
                      <m:r>
                        <m:rPr>
                          <m:nor/>
                        </m:rPr>
                        <a:rPr lang="sr-Latn-RS" sz="2400"/>
                        <m:t>X</m:t>
                      </m:r>
                      <m:r>
                        <m:rPr>
                          <m:nor/>
                        </m:rPr>
                        <a:rPr lang="sr-Latn-RS" sz="2400"/>
                        <m:t>+13</m:t>
                      </m:r>
                      <m:r>
                        <m:rPr>
                          <m:nor/>
                        </m:rPr>
                        <a:rPr lang="sr-Latn-RS" sz="2400"/>
                        <m:t>Y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7F8234-8A12-4923-ADCA-BCCADCABB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001294"/>
                <a:ext cx="2456848" cy="461665"/>
              </a:xfrm>
              <a:prstGeom prst="rect">
                <a:avLst/>
              </a:prstGeom>
              <a:blipFill>
                <a:blip r:embed="rId2"/>
                <a:stretch>
                  <a:fillRect l="-744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31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B2DBB-24A0-4A70-915C-06184653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Konačan oblik za postavljeni problem, u matamatičkom zapisu bio bi: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C609A1-A599-495C-A825-998F9E43E077}"/>
                  </a:ext>
                </a:extLst>
              </p:cNvPr>
              <p:cNvSpPr/>
              <p:nvPr/>
            </p:nvSpPr>
            <p:spPr>
              <a:xfrm>
                <a:off x="2205790" y="2796798"/>
                <a:ext cx="8305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 sz="2400"/>
                        <m:t>(</m:t>
                      </m:r>
                      <m:r>
                        <m:rPr>
                          <m:nor/>
                        </m:rPr>
                        <a:rPr lang="sr-Latn-RS" sz="2400" b="0" i="0" smtClean="0"/>
                        <m:t>x</m:t>
                      </m:r>
                      <m:r>
                        <m:rPr>
                          <m:nor/>
                        </m:rPr>
                        <a:rPr lang="sr-Latn-RS" sz="2400" b="0" i="0" smtClean="0"/>
                        <m:t>,</m:t>
                      </m:r>
                      <m:r>
                        <m:rPr>
                          <m:nor/>
                        </m:rPr>
                        <a:rPr lang="sr-Latn-RS" sz="2400" b="0" i="0" smtClean="0"/>
                        <m:t>y</m:t>
                      </m:r>
                      <m:r>
                        <m:rPr>
                          <m:nor/>
                        </m:rPr>
                        <a:rPr lang="sr-Latn-RS" sz="2400"/>
                        <m:t>)= 25</m:t>
                      </m:r>
                      <m:r>
                        <m:rPr>
                          <m:nor/>
                        </m:rPr>
                        <a:rPr lang="sr-Latn-RS" sz="2400"/>
                        <m:t>X</m:t>
                      </m:r>
                      <m:r>
                        <m:rPr>
                          <m:nor/>
                        </m:rPr>
                        <a:rPr lang="sr-Latn-RS" sz="2400"/>
                        <m:t>+30</m:t>
                      </m:r>
                      <m:r>
                        <m:rPr>
                          <m:nor/>
                        </m:rPr>
                        <a:rPr lang="sr-Latn-RS" sz="2400"/>
                        <m:t>Y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BC609A1-A599-495C-A825-998F9E43E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790" y="2796798"/>
                <a:ext cx="8305800" cy="461665"/>
              </a:xfrm>
              <a:prstGeom prst="rect">
                <a:avLst/>
              </a:prstGeom>
              <a:blipFill>
                <a:blip r:embed="rId2"/>
                <a:stretch>
                  <a:fillRect l="-220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588FFDA-1637-4BF6-BE2B-94A721CCFE1E}"/>
              </a:ext>
            </a:extLst>
          </p:cNvPr>
          <p:cNvSpPr/>
          <p:nvPr/>
        </p:nvSpPr>
        <p:spPr>
          <a:xfrm>
            <a:off x="2205790" y="3891095"/>
            <a:ext cx="2456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/>
              <a:t>0 ≤ X ≤ 3000</a:t>
            </a:r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5914F-2B19-46CB-B2DE-90577AE094B3}"/>
              </a:ext>
            </a:extLst>
          </p:cNvPr>
          <p:cNvSpPr/>
          <p:nvPr/>
        </p:nvSpPr>
        <p:spPr>
          <a:xfrm>
            <a:off x="2205790" y="4352760"/>
            <a:ext cx="2029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/>
              <a:t>0 ≤ Y ≤ 4050</a:t>
            </a:r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86045-1379-4034-981C-CA76687A4EAB}"/>
              </a:ext>
            </a:extLst>
          </p:cNvPr>
          <p:cNvSpPr/>
          <p:nvPr/>
        </p:nvSpPr>
        <p:spPr>
          <a:xfrm>
            <a:off x="2193220" y="4865085"/>
            <a:ext cx="7663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/>
              <a:t>15X+24Y ≤ 105750</a:t>
            </a:r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80BE6D-92D7-4D1E-A2E4-C55F565D8B25}"/>
              </a:ext>
            </a:extLst>
          </p:cNvPr>
          <p:cNvSpPr/>
          <p:nvPr/>
        </p:nvSpPr>
        <p:spPr>
          <a:xfrm>
            <a:off x="2193220" y="5375161"/>
            <a:ext cx="7663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/>
              <a:t>17X+23Y ≤ 105750</a:t>
            </a:r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A4343A-7973-4774-94A6-B84CFD80CB13}"/>
                  </a:ext>
                </a:extLst>
              </p:cNvPr>
              <p:cNvSpPr/>
              <p:nvPr/>
            </p:nvSpPr>
            <p:spPr>
              <a:xfrm>
                <a:off x="2205790" y="3343946"/>
                <a:ext cx="24568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r-Latn-R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 sz="2400"/>
                        <m:t>(</m:t>
                      </m:r>
                      <m:r>
                        <m:rPr>
                          <m:nor/>
                        </m:rPr>
                        <a:rPr lang="sr-Latn-RS" sz="2400"/>
                        <m:t>x</m:t>
                      </m:r>
                      <m:r>
                        <m:rPr>
                          <m:nor/>
                        </m:rPr>
                        <a:rPr lang="sr-Latn-RS" sz="2400" b="0" i="0" smtClean="0"/>
                        <m:t>,</m:t>
                      </m:r>
                      <m:r>
                        <m:rPr>
                          <m:nor/>
                        </m:rPr>
                        <a:rPr lang="sr-Latn-RS" sz="2400" b="0" i="0" smtClean="0"/>
                        <m:t>y</m:t>
                      </m:r>
                      <m:r>
                        <m:rPr>
                          <m:nor/>
                        </m:rPr>
                        <a:rPr lang="sr-Latn-RS" sz="2400"/>
                        <m:t>)= </m:t>
                      </m:r>
                      <m:r>
                        <m:rPr>
                          <m:nor/>
                        </m:rPr>
                        <a:rPr lang="sr-Latn-RS" sz="2400" b="0" i="0" smtClean="0"/>
                        <m:t>10</m:t>
                      </m:r>
                      <m:r>
                        <m:rPr>
                          <m:nor/>
                        </m:rPr>
                        <a:rPr lang="sr-Latn-RS" sz="2400"/>
                        <m:t>X</m:t>
                      </m:r>
                      <m:r>
                        <m:rPr>
                          <m:nor/>
                        </m:rPr>
                        <a:rPr lang="sr-Latn-RS" sz="2400"/>
                        <m:t>+13</m:t>
                      </m:r>
                      <m:r>
                        <m:rPr>
                          <m:nor/>
                        </m:rPr>
                        <a:rPr lang="sr-Latn-RS" sz="2400"/>
                        <m:t>Y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A4343A-7973-4774-94A6-B84CFD80C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790" y="3343946"/>
                <a:ext cx="2456848" cy="461665"/>
              </a:xfrm>
              <a:prstGeom prst="rect">
                <a:avLst/>
              </a:prstGeom>
              <a:blipFill>
                <a:blip r:embed="rId3"/>
                <a:stretch>
                  <a:fillRect l="-744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95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BD9CD6-F1ED-409D-8B2A-9E2BD853DC73}"/>
              </a:ext>
            </a:extLst>
          </p:cNvPr>
          <p:cNvSpPr txBox="1"/>
          <p:nvPr/>
        </p:nvSpPr>
        <p:spPr>
          <a:xfrm>
            <a:off x="0" y="0"/>
            <a:ext cx="443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Samo ograničenja: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D143D-57AE-4755-97C3-25A10EA9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64" y="369332"/>
            <a:ext cx="10682972" cy="2394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BE380-0A3D-45D9-AAEF-417CACEF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507" y="2763791"/>
            <a:ext cx="6692959" cy="40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35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1C8D9A-F5F3-49ED-85A8-0508B45B7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13" y="187892"/>
            <a:ext cx="6886541" cy="23659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F459CC-4684-47AD-B0B7-15A9C6B46B55}"/>
              </a:ext>
            </a:extLst>
          </p:cNvPr>
          <p:cNvSpPr/>
          <p:nvPr/>
        </p:nvSpPr>
        <p:spPr>
          <a:xfrm>
            <a:off x="669831" y="3032902"/>
            <a:ext cx="3319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Na slici su sada dodate ta</a:t>
            </a:r>
            <a:r>
              <a:rPr lang="sr-Latn-RS"/>
              <a:t>čke F i E.</a:t>
            </a:r>
          </a:p>
          <a:p>
            <a:r>
              <a:rPr lang="sr-Latn-RS"/>
              <a:t>Oblast OMEGFN je oblast dopustivih rešenja.</a:t>
            </a:r>
          </a:p>
          <a:p>
            <a:r>
              <a:rPr lang="sr-Latn-RS"/>
              <a:t>M(0,3000)</a:t>
            </a:r>
          </a:p>
          <a:p>
            <a:r>
              <a:rPr lang="sr-Latn-RS"/>
              <a:t>E(3000, 2380.435)</a:t>
            </a:r>
          </a:p>
          <a:p>
            <a:r>
              <a:rPr lang="sr-Latn-RS"/>
              <a:t>G(1678.57,3357.14)</a:t>
            </a:r>
          </a:p>
          <a:p>
            <a:r>
              <a:rPr lang="sr-Latn-RS"/>
              <a:t>F(570,4060)</a:t>
            </a:r>
          </a:p>
          <a:p>
            <a:r>
              <a:rPr lang="sr-Latn-RS"/>
              <a:t>N(0, 4050).</a:t>
            </a:r>
          </a:p>
          <a:p>
            <a:r>
              <a:rPr lang="sr-Latn-RS"/>
              <a:t>Ove tačke predstavljaju ujedno i ekstremne vrednosti (temena poligona) za koje proveravamo funkciju cilja.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EE3F6E-4BAA-4D3A-B2BF-67E726B30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570" y="2620453"/>
            <a:ext cx="5922877" cy="42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1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DFC38-BAAE-4373-BC07-E45F54B64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Rezultati za funkciju cilja F₁(x,y) = 25X + 30Y su:</a:t>
            </a:r>
          </a:p>
          <a:p>
            <a:pPr marL="0" indent="0">
              <a:buNone/>
            </a:pPr>
            <a:r>
              <a:rPr lang="en-US"/>
              <a:t>M (0, 3000) → F₁ = 90 000</a:t>
            </a:r>
          </a:p>
          <a:p>
            <a:pPr marL="0" indent="0">
              <a:buNone/>
            </a:pPr>
            <a:r>
              <a:rPr lang="en-US"/>
              <a:t>E (3000, 2380.435) → F₁ ≈ 146 413.05</a:t>
            </a:r>
          </a:p>
          <a:p>
            <a:pPr marL="0" indent="0">
              <a:buNone/>
            </a:pPr>
            <a:r>
              <a:rPr lang="en-US"/>
              <a:t>G (1678.57, 3357.14) → F₁ ≈ 142 678.45</a:t>
            </a:r>
          </a:p>
          <a:p>
            <a:pPr marL="0" indent="0">
              <a:buNone/>
            </a:pPr>
            <a:r>
              <a:rPr lang="en-US"/>
              <a:t>F (570, 4060) → F₁ = 136 050</a:t>
            </a:r>
          </a:p>
          <a:p>
            <a:pPr marL="0" indent="0">
              <a:buNone/>
            </a:pPr>
            <a:r>
              <a:rPr lang="en-US"/>
              <a:t>N (0, 4050) → F₁ = 121 500</a:t>
            </a:r>
          </a:p>
          <a:p>
            <a:pPr marL="0" indent="0">
              <a:buNone/>
            </a:pPr>
            <a:r>
              <a:rPr lang="en-US"/>
              <a:t>Najveća vrednost</a:t>
            </a:r>
            <a:r>
              <a:rPr lang="sr-Latn-RS"/>
              <a:t> f-je </a:t>
            </a:r>
            <a:r>
              <a:rPr lang="en-US"/>
              <a:t>F₁</a:t>
            </a:r>
            <a:r>
              <a:rPr lang="sr-Latn-RS"/>
              <a:t> (tražimo maksimalnu dobit) cilja</a:t>
            </a:r>
            <a:r>
              <a:rPr lang="en-US"/>
              <a:t> je u tački E (3000, 2380.435).</a:t>
            </a:r>
            <a:endParaRPr lang="sr-Latn-R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0771" y="587142"/>
            <a:ext cx="10022211" cy="105425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Jednokriterijumska linearna optimizacija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330F1B7E-EC41-43CB-BF2F-2D062ECA95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5294" y="2164443"/>
                <a:ext cx="8307688" cy="4106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Maksimalni profit: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sr-Latn-RS"/>
                      <m:t>(</m:t>
                    </m:r>
                    <m:r>
                      <m:rPr>
                        <m:nor/>
                      </m:rPr>
                      <a:rPr lang="sr-Latn-RS"/>
                      <m:t>x</m:t>
                    </m:r>
                    <m:r>
                      <m:rPr>
                        <m:nor/>
                      </m:rPr>
                      <a:rPr lang="sr-Latn-RS"/>
                      <m:t>)= </m:t>
                    </m:r>
                    <m:r>
                      <m:rPr>
                        <m:nor/>
                      </m:rPr>
                      <a:rPr lang="sr-Latn-RS"/>
                      <m:t>max</m:t>
                    </m:r>
                    <m:r>
                      <m:rPr>
                        <m:nor/>
                      </m:rPr>
                      <a:rPr lang="sr-Latn-RS"/>
                      <m:t> 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m:rPr>
                        <m:nor/>
                      </m:rPr>
                      <a:rPr lang="sr-Latn-RS"/>
                      <m:t>= </m:t>
                    </m:r>
                    <m:r>
                      <m:rPr>
                        <m:nor/>
                      </m:rPr>
                      <a:rPr lang="sr-Latn-RS"/>
                      <m:t>max</m:t>
                    </m:r>
                    <m:r>
                      <m:rPr>
                        <m:nor/>
                      </m:rPr>
                      <a:rPr lang="sr-Latn-RS"/>
                      <m:t> </m:t>
                    </m:r>
                    <m:r>
                      <a:rPr lang="sr-Latn-R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sr-Latn-RS"/>
                      <m:t>x</m:t>
                    </m:r>
                    <m:r>
                      <m:rPr>
                        <m:nor/>
                      </m:rPr>
                      <a:rPr lang="sr-Latn-RS"/>
                      <m:t>+</m:t>
                    </m:r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/>
                  <a:t>)</a:t>
                </a:r>
              </a:p>
              <a:p>
                <a:pPr marL="0" indent="0">
                  <a:buNone/>
                </a:pPr>
                <a:r>
                  <a:rPr lang="en-US"/>
                  <a:t>ili</a:t>
                </a:r>
              </a:p>
              <a:p>
                <a:r>
                  <a:rPr lang="en-US"/>
                  <a:t>Minimalni tro</a:t>
                </a:r>
                <a:r>
                  <a:rPr lang="sr-Latn-RS"/>
                  <a:t>škovi: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/>
                        <m:t>(</m:t>
                      </m:r>
                      <m:r>
                        <m:rPr>
                          <m:nor/>
                        </m:rPr>
                        <a:rPr lang="sr-Latn-RS"/>
                        <m:t>x</m:t>
                      </m:r>
                      <m:r>
                        <m:rPr>
                          <m:nor/>
                        </m:rPr>
                        <a:rPr lang="sr-Latn-RS"/>
                        <m:t>)=</m:t>
                      </m:r>
                      <m:r>
                        <m:rPr>
                          <m:nor/>
                        </m:rPr>
                        <a:rPr lang="en-US"/>
                        <m:t>min</m:t>
                      </m:r>
                      <m:r>
                        <m:rPr>
                          <m:nor/>
                        </m:rPr>
                        <a:rPr lang="sr-Latn-RS"/>
                        <m:t> 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/>
                        <m:t>= </m:t>
                      </m:r>
                      <m:r>
                        <m:rPr>
                          <m:nor/>
                        </m:rPr>
                        <a:rPr lang="sr-Latn-RS"/>
                        <m:t>m</m:t>
                      </m:r>
                      <m:r>
                        <m:rPr>
                          <m:nor/>
                        </m:rPr>
                        <a:rPr lang="en-US"/>
                        <m:t>in</m:t>
                      </m:r>
                      <m:r>
                        <m:rPr>
                          <m:nor/>
                        </m:rPr>
                        <a:rPr lang="sr-Latn-RS"/>
                        <m:t> (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/>
                        <m:t>x</m:t>
                      </m:r>
                      <m:r>
                        <m:rPr>
                          <m:nor/>
                        </m:rPr>
                        <a:rPr lang="sr-Latn-RS"/>
                        <m:t>+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/>
                        <m:t>)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ili</a:t>
                </a:r>
              </a:p>
              <a:p>
                <a:r>
                  <a:rPr lang="sr-Latn-RS"/>
                  <a:t>Maksimalna dobit: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/>
                        <m:t>(</m:t>
                      </m:r>
                      <m:r>
                        <m:rPr>
                          <m:nor/>
                        </m:rPr>
                        <a:rPr lang="sr-Latn-RS"/>
                        <m:t>x</m:t>
                      </m:r>
                      <m:r>
                        <m:rPr>
                          <m:nor/>
                        </m:rPr>
                        <a:rPr lang="sr-Latn-RS"/>
                        <m:t>)= </m:t>
                      </m:r>
                      <m:r>
                        <m:rPr>
                          <m:nor/>
                        </m:rPr>
                        <a:rPr lang="sr-Latn-RS"/>
                        <m:t>max</m:t>
                      </m:r>
                      <m:r>
                        <m:rPr>
                          <m:nor/>
                        </m:rPr>
                        <a:rPr lang="sr-Latn-RS"/>
                        <m:t> </m:t>
                      </m:r>
                      <m:r>
                        <a:rPr lang="en-US" i="1">
                          <a:latin typeface="Cambria Math"/>
                        </a:rPr>
                        <m:t>𝑑</m:t>
                      </m:r>
                      <m:r>
                        <m:rPr>
                          <m:nor/>
                        </m:rPr>
                        <a:rPr lang="sr-Latn-RS"/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sr-Latn-RS"/>
                        <m:t> </m:t>
                      </m:r>
                      <m:r>
                        <m:rPr>
                          <m:nor/>
                        </m:rPr>
                        <a:rPr lang="sr-Latn-RS"/>
                        <m:t>max</m:t>
                      </m:r>
                      <m:r>
                        <m:rPr>
                          <m:nor/>
                        </m:rPr>
                        <a:rPr lang="sr-Latn-RS"/>
                        <m:t> (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/>
                        <m:t>x</m:t>
                      </m:r>
                      <m:r>
                        <m:rPr>
                          <m:nor/>
                        </m:rPr>
                        <a:rPr lang="sr-Latn-RS"/>
                        <m:t>+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m:rPr>
                          <m:nor/>
                        </m:rPr>
                        <a:rPr lang="sr-Latn-RS"/>
                        <m:t>)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ili nek drugi kriterijum.</a:t>
                </a:r>
              </a:p>
              <a:p>
                <a:endParaRPr lang="sr-Latn-RS"/>
              </a:p>
              <a:p>
                <a:endParaRPr lang="en-US"/>
              </a:p>
            </p:txBody>
          </p:sp>
        </mc:Choice>
        <mc:Fallback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330F1B7E-EC41-43CB-BF2F-2D062ECA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94" y="2164443"/>
                <a:ext cx="8307688" cy="4106415"/>
              </a:xfrm>
              <a:prstGeom prst="rect">
                <a:avLst/>
              </a:prstGeom>
              <a:blipFill>
                <a:blip r:embed="rId2"/>
                <a:stretch>
                  <a:fillRect l="-1101" t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428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E0EBE-A592-496A-89C3-CDA4C92BB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Rezultati za funkciju cilja F₂(x,y) = 10X + 13Y su:</a:t>
            </a:r>
          </a:p>
          <a:p>
            <a:pPr marL="0" indent="0">
              <a:buNone/>
            </a:pPr>
            <a:r>
              <a:rPr lang="en-US"/>
              <a:t>M (0, 3000) → F₂ = 39 000</a:t>
            </a:r>
          </a:p>
          <a:p>
            <a:pPr marL="0" indent="0">
              <a:buNone/>
            </a:pPr>
            <a:r>
              <a:rPr lang="en-US"/>
              <a:t>E (3000, 2380.435) → F₂ ≈ 60 945.66</a:t>
            </a:r>
          </a:p>
          <a:p>
            <a:pPr marL="0" indent="0">
              <a:buNone/>
            </a:pPr>
            <a:r>
              <a:rPr lang="en-US"/>
              <a:t>G (1678.57, 3357.14) → F₂ ≈ 60 428.52</a:t>
            </a:r>
          </a:p>
          <a:p>
            <a:pPr marL="0" indent="0">
              <a:buNone/>
            </a:pPr>
            <a:r>
              <a:rPr lang="en-US"/>
              <a:t>F (570, 4060) → F₂ = 58 480</a:t>
            </a:r>
          </a:p>
          <a:p>
            <a:pPr marL="0" indent="0">
              <a:buNone/>
            </a:pPr>
            <a:r>
              <a:rPr lang="en-US"/>
              <a:t>N (0, 4050) → F₂ = 52 650</a:t>
            </a:r>
          </a:p>
          <a:p>
            <a:pPr marL="0" indent="0">
              <a:buNone/>
            </a:pPr>
            <a:r>
              <a:rPr lang="en-US"/>
              <a:t>Naj</a:t>
            </a:r>
            <a:r>
              <a:rPr lang="sr-Latn-RS"/>
              <a:t>manja</a:t>
            </a:r>
            <a:r>
              <a:rPr lang="en-US"/>
              <a:t> vrednost </a:t>
            </a:r>
            <a:r>
              <a:rPr lang="sr-Latn-RS"/>
              <a:t>(tražimo minimum f-je cilja) </a:t>
            </a:r>
            <a:r>
              <a:rPr lang="en-US"/>
              <a:t>je u tački </a:t>
            </a:r>
            <a:r>
              <a:rPr lang="sr-Latn-RS"/>
              <a:t>M</a:t>
            </a:r>
            <a:r>
              <a:rPr lang="en-US"/>
              <a:t> (0,</a:t>
            </a:r>
            <a:r>
              <a:rPr lang="sr-Latn-RS"/>
              <a:t> 39 000</a:t>
            </a:r>
            <a:r>
              <a:rPr lang="en-US"/>
              <a:t>).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23E6B-1B11-43A2-9A1D-733056461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Analizira konflikt</a:t>
            </a:r>
            <a:r>
              <a:rPr lang="sr-Latn-RS" b="1"/>
              <a:t>a</a:t>
            </a:r>
            <a:endParaRPr lang="en-US"/>
          </a:p>
          <a:p>
            <a:r>
              <a:rPr lang="en-US"/>
              <a:t>Tačka </a:t>
            </a:r>
            <a:r>
              <a:rPr lang="en-US" b="1"/>
              <a:t>E</a:t>
            </a:r>
            <a:r>
              <a:rPr lang="en-US"/>
              <a:t> ima </a:t>
            </a:r>
            <a:r>
              <a:rPr lang="en-US" b="1"/>
              <a:t>najveći F₁ (max)</a:t>
            </a:r>
            <a:r>
              <a:rPr lang="en-US"/>
              <a:t>, ali ima i </a:t>
            </a:r>
            <a:r>
              <a:rPr lang="en-US" b="1"/>
              <a:t>najveći F₂ (što je loše jer tražimo minimum)</a:t>
            </a:r>
            <a:r>
              <a:rPr lang="en-US"/>
              <a:t>.</a:t>
            </a:r>
          </a:p>
          <a:p>
            <a:r>
              <a:rPr lang="en-US"/>
              <a:t>Tačka </a:t>
            </a:r>
            <a:r>
              <a:rPr lang="en-US" b="1"/>
              <a:t>M</a:t>
            </a:r>
            <a:r>
              <a:rPr lang="en-US"/>
              <a:t> ima </a:t>
            </a:r>
            <a:r>
              <a:rPr lang="en-US" b="1"/>
              <a:t>najmanji F₂ (dobro za minimum)</a:t>
            </a:r>
            <a:r>
              <a:rPr lang="en-US"/>
              <a:t>, ali mali F₁.</a:t>
            </a:r>
          </a:p>
          <a:p>
            <a:r>
              <a:rPr lang="en-US"/>
              <a:t>Dakle, </a:t>
            </a:r>
            <a:r>
              <a:rPr lang="en-US" b="1"/>
              <a:t>ne postoji jedna savršena tačka</a:t>
            </a:r>
            <a:r>
              <a:rPr lang="en-US"/>
              <a:t> – mora</a:t>
            </a:r>
            <a:r>
              <a:rPr lang="sr-Latn-RS"/>
              <a:t> se</a:t>
            </a:r>
            <a:r>
              <a:rPr lang="en-US"/>
              <a:t> birati kompromis.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0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FFD2-CFD6-4822-B55D-DA20C278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Pareto front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2204D7-8625-4E5B-B328-FDF707F5A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587" y="1138687"/>
            <a:ext cx="7091806" cy="5029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257210-1AD2-4D9B-9071-7B0230857F54}"/>
              </a:ext>
            </a:extLst>
          </p:cNvPr>
          <p:cNvSpPr/>
          <p:nvPr/>
        </p:nvSpPr>
        <p:spPr>
          <a:xfrm>
            <a:off x="701615" y="2112367"/>
            <a:ext cx="32669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Paret front</a:t>
            </a:r>
            <a:r>
              <a:rPr lang="en-US"/>
              <a:t> – zelena linija povezuje sve kompromisne tačke M → N → F → G → 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Levo–dole (M)</a:t>
            </a:r>
            <a:r>
              <a:rPr lang="en-US"/>
              <a:t> ima najbolji minimum F₂, ali slab F₁.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Desno–gore (E)</a:t>
            </a:r>
            <a:r>
              <a:rPr lang="en-US"/>
              <a:t> ima najbolji maksimum F₁, ali najgori F₂.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Srednje tačke (N, F, G)</a:t>
            </a:r>
            <a:r>
              <a:rPr lang="en-US"/>
              <a:t> su kompromisi.</a:t>
            </a:r>
          </a:p>
        </p:txBody>
      </p:sp>
    </p:spTree>
    <p:extLst>
      <p:ext uri="{BB962C8B-B14F-4D97-AF65-F5344CB8AC3E}">
        <p14:creationId xmlns:p14="http://schemas.microsoft.com/office/powerpoint/2010/main" val="368077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/>
              <a:t>Potrebe tržišta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Ograničenja</a:t>
            </a:r>
            <a:r>
              <a:rPr lang="en-US"/>
              <a:t> mogu biti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4350" y="3048000"/>
          <a:ext cx="406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3" imgW="2031840" imgH="253800" progId="Equation.3">
                  <p:embed/>
                </p:oleObj>
              </mc:Choice>
              <mc:Fallback>
                <p:oleObj name="Equation" r:id="rId3" imgW="2031840" imgH="2538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4350" y="3048000"/>
                        <a:ext cx="4064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62200" y="3657601"/>
          <a:ext cx="317500" cy="430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5" imgW="177480" imgH="241200" progId="Equation.3">
                  <p:embed/>
                </p:oleObj>
              </mc:Choice>
              <mc:Fallback>
                <p:oleObj name="Equation" r:id="rId5" imgW="177480" imgH="241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3657601"/>
                        <a:ext cx="317500" cy="430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367472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- Obim proizvodnje j-tog proivoda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351089" y="4059238"/>
          <a:ext cx="3397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7" imgW="190440" imgH="241200" progId="Equation.3">
                  <p:embed/>
                </p:oleObj>
              </mc:Choice>
              <mc:Fallback>
                <p:oleObj name="Equation" r:id="rId7" imgW="190440" imgH="241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1089" y="4059238"/>
                        <a:ext cx="339725" cy="4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4076054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- Potrebe tržišta za količinom j-tog proivoda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/>
              <a:t>Mašinski kapaciteti: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24200" y="2801586"/>
                <a:ext cx="5257800" cy="396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R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100%,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=1,2….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801586"/>
                <a:ext cx="5257800" cy="396519"/>
              </a:xfrm>
              <a:prstGeom prst="rect">
                <a:avLst/>
              </a:prstGeom>
              <a:blipFill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7200" y="3429000"/>
                <a:ext cx="1573636" cy="424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sr-Latn-R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sr-Latn-RS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r-Latn-R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sr-Latn-RS" i="1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𝑚𝑒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429000"/>
                <a:ext cx="1573636" cy="424347"/>
              </a:xfrm>
              <a:prstGeom prst="rect">
                <a:avLst/>
              </a:prstGeom>
              <a:blipFill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16032" y="409643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(Vreme potrebno da se proizvede i-ti proizvod) * (količina i-tog proizvoda), mora biti manja od ekploatacionog kapaciteta j-te mašine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43401" y="4774444"/>
                <a:ext cx="197740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RS" i="1">
                              <a:latin typeface="Cambria Math"/>
                            </a:rPr>
                            <m:t>𝑖</m:t>
                          </m:r>
                          <m:r>
                            <a:rPr lang="sr-Latn-R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sr-Latn-R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sr-Latn-RS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sr-Latn-RS" i="1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𝑚𝑒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4774444"/>
                <a:ext cx="1977401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33156" y="5676473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(Vreme potrebno da se proizvedu svi proizvodi na posmatranoj mašini) * (količina i-tih proizvoda), mora biti manja od ekploatacionog kapaciteta j-te mašine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/>
              <a:t>Kadrovski kapaciteti: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24200" y="2801586"/>
                <a:ext cx="5257800" cy="410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R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Č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sr-Latn-R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100%,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=1,2….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801586"/>
                <a:ext cx="5257800" cy="410177"/>
              </a:xfrm>
              <a:prstGeom prst="rect">
                <a:avLst/>
              </a:prstGeom>
              <a:blipFill>
                <a:blip r:embed="rId2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7200" y="3429000"/>
                <a:ext cx="1524648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sr-Latn-R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sr-Latn-RS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sr-Latn-R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sr-Latn-RS" i="1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Č</m:t>
                              </m:r>
                              <m:r>
                                <a:rPr lang="sr-Latn-RS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429000"/>
                <a:ext cx="1524648" cy="438005"/>
              </a:xfrm>
              <a:prstGeom prst="rect">
                <a:avLst/>
              </a:prstGeom>
              <a:blipFill>
                <a:blip r:embed="rId3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16032" y="409643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(Vreme potrebno da se proizvede i-ti proizvod) * (količina i-tog proizvoda), mora biti manja od raspoloživog fonda vremena radnika j-te kategorije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43401" y="4774444"/>
                <a:ext cx="186910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RS" i="1">
                              <a:latin typeface="Cambria Math"/>
                            </a:rPr>
                            <m:t>𝑖</m:t>
                          </m:r>
                          <m:r>
                            <a:rPr lang="sr-Latn-R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sr-Latn-R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sr-Latn-RS" i="1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sr-Latn-RS" i="1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Č</m:t>
                              </m:r>
                              <m:r>
                                <a:rPr lang="sr-Latn-RS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sr-Latn-R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4774444"/>
                <a:ext cx="1869101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433156" y="5676473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(Vreme potrebno da se proizvedu svi proizvodi) * (količina i-tih proizvoda), mora biti manja od raspoloživog fonda vremena radnika j-te kategorije.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6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Materijalni resursi</a:t>
            </a:r>
          </a:p>
          <a:p>
            <a:r>
              <a:rPr lang="sr-Latn-RS"/>
              <a:t>Rok isporuke</a:t>
            </a:r>
          </a:p>
          <a:p>
            <a:r>
              <a:rPr lang="sr-Latn-RS"/>
              <a:t>Energetski resursi</a:t>
            </a:r>
          </a:p>
          <a:p>
            <a:r>
              <a:rPr lang="sr-Latn-RS"/>
              <a:t>Kvalitet proizvoda, usluge, procesa, organizacije</a:t>
            </a:r>
          </a:p>
          <a:p>
            <a:r>
              <a:rPr lang="sr-Latn-RS"/>
              <a:t>Finansijska sredstva</a:t>
            </a:r>
            <a:br>
              <a:rPr lang="sr-Latn-RS"/>
            </a:br>
            <a:r>
              <a:rPr lang="sr-Latn-RS"/>
              <a:t>Eksterni uslovi (pravni, politički, ekonomski, uvozno-izvozni itd.)</a:t>
            </a:r>
          </a:p>
          <a:p>
            <a:r>
              <a:rPr lang="sr-Latn-RS"/>
              <a:t>Prodajna cena (prodajna cena mora biti veća o cene koštanja)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Ograničenja mogu biti: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2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/>
              <a:t>Primer:</a:t>
            </a:r>
          </a:p>
          <a:p>
            <a:r>
              <a:rPr lang="sr-Latn-RS"/>
              <a:t>Jedinična dobit proizvoda A je 25 dinara, a proizvoda B 30 dinara.</a:t>
            </a:r>
            <a:endParaRPr lang="en-US"/>
          </a:p>
          <a:p>
            <a:r>
              <a:rPr lang="en-US"/>
              <a:t>Nemamo organi</a:t>
            </a:r>
            <a:r>
              <a:rPr lang="sr-Latn-RS"/>
              <a:t>čenja za potrebe tržišta, samo za kapacitet dve proizvodne mašine.</a:t>
            </a:r>
          </a:p>
          <a:p>
            <a:r>
              <a:rPr lang="sr-Latn-RS"/>
              <a:t>Proizvod A se obrađuje na strugu 15 minuta, dok se proizvod B na istoj mašini obrađuje 24 minuta.</a:t>
            </a:r>
          </a:p>
          <a:p>
            <a:r>
              <a:rPr lang="sr-Latn-RS"/>
              <a:t>Proizvod A se zatim obrađuje na brusilici 17 minuta, dok se proizvod B obrađuje na istoj mašini 23 minuta.</a:t>
            </a:r>
          </a:p>
          <a:p>
            <a:r>
              <a:rPr lang="sr-Latn-RS"/>
              <a:t>Zapišite funkciju cilja (maksimalna dobit) i ograničenja (za godišnji obim proizvodnje).</a:t>
            </a:r>
          </a:p>
        </p:txBody>
      </p:sp>
    </p:spTree>
    <p:extLst>
      <p:ext uri="{BB962C8B-B14F-4D97-AF65-F5344CB8AC3E}">
        <p14:creationId xmlns:p14="http://schemas.microsoft.com/office/powerpoint/2010/main" val="225753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DA6D9D-7F63-45C7-88CF-18E76AA421A4}"/>
                  </a:ext>
                </a:extLst>
              </p:cNvPr>
              <p:cNvSpPr/>
              <p:nvPr/>
            </p:nvSpPr>
            <p:spPr>
              <a:xfrm>
                <a:off x="2590800" y="2286001"/>
                <a:ext cx="830580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Latn-RS"/>
                  <a:t>Maksimalna dobit: </a:t>
                </a:r>
                <a14:m>
                  <m:oMath xmlns:m="http://schemas.openxmlformats.org/officeDocument/2006/math">
                    <m:r>
                      <a:rPr lang="sr-Latn-R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sr-Latn-RS" sz="2000"/>
                      <m:t>(</m:t>
                    </m:r>
                    <m:r>
                      <m:rPr>
                        <m:nor/>
                      </m:rPr>
                      <a:rPr lang="sr-Latn-RS" sz="2000"/>
                      <m:t>x</m:t>
                    </m:r>
                    <m:r>
                      <m:rPr>
                        <m:nor/>
                      </m:rPr>
                      <a:rPr lang="sr-Latn-RS" sz="2000"/>
                      <m:t>)= </m:t>
                    </m:r>
                    <m:r>
                      <m:rPr>
                        <m:nor/>
                      </m:rPr>
                      <a:rPr lang="sr-Latn-RS" sz="2000"/>
                      <m:t>max</m:t>
                    </m:r>
                    <m:r>
                      <m:rPr>
                        <m:nor/>
                      </m:rPr>
                      <a:rPr lang="sr-Latn-RS" sz="2000"/>
                      <m:t> </m:t>
                    </m:r>
                    <m:r>
                      <a:rPr lang="en-US" sz="2000" i="1">
                        <a:latin typeface="Cambria Math"/>
                      </a:rPr>
                      <m:t>𝑑</m:t>
                    </m:r>
                    <m:r>
                      <m:rPr>
                        <m:nor/>
                      </m:rPr>
                      <a:rPr lang="sr-Latn-RS" sz="2000"/>
                      <m:t>=25</m:t>
                    </m:r>
                    <m:r>
                      <m:rPr>
                        <m:nor/>
                      </m:rPr>
                      <a:rPr lang="sr-Latn-RS" sz="2000"/>
                      <m:t>X</m:t>
                    </m:r>
                    <m:r>
                      <m:rPr>
                        <m:nor/>
                      </m:rPr>
                      <a:rPr lang="sr-Latn-RS" sz="2000"/>
                      <m:t>+30</m:t>
                    </m:r>
                    <m:r>
                      <m:rPr>
                        <m:nor/>
                      </m:rPr>
                      <a:rPr lang="sr-Latn-RS" sz="2000"/>
                      <m:t>Y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DA6D9D-7F63-45C7-88CF-18E76AA42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86001"/>
                <a:ext cx="8305800" cy="404983"/>
              </a:xfrm>
              <a:prstGeom prst="rect">
                <a:avLst/>
              </a:prstGeom>
              <a:blipFill>
                <a:blip r:embed="rId2"/>
                <a:stretch>
                  <a:fillRect l="-587" t="-1515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A7839A6-E023-49AA-BDE2-751570216A6A}"/>
              </a:ext>
            </a:extLst>
          </p:cNvPr>
          <p:cNvSpPr/>
          <p:nvPr/>
        </p:nvSpPr>
        <p:spPr>
          <a:xfrm>
            <a:off x="2578232" y="3364468"/>
            <a:ext cx="1231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/>
              <a:t>X≥0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E6CC3-3A9D-43FA-B79B-4255F728D53B}"/>
              </a:ext>
            </a:extLst>
          </p:cNvPr>
          <p:cNvSpPr/>
          <p:nvPr/>
        </p:nvSpPr>
        <p:spPr>
          <a:xfrm>
            <a:off x="2590801" y="3746369"/>
            <a:ext cx="1231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/>
              <a:t>Y≥0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20FB6-722B-402C-AFCF-253BC546CFDA}"/>
              </a:ext>
            </a:extLst>
          </p:cNvPr>
          <p:cNvSpPr txBox="1"/>
          <p:nvPr/>
        </p:nvSpPr>
        <p:spPr>
          <a:xfrm>
            <a:off x="2259291" y="194844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/>
              <a:t>F-ja cilja:</a:t>
            </a: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8D233-43BF-44E8-8E99-2FF634E2821D}"/>
              </a:ext>
            </a:extLst>
          </p:cNvPr>
          <p:cNvSpPr txBox="1"/>
          <p:nvPr/>
        </p:nvSpPr>
        <p:spPr>
          <a:xfrm>
            <a:off x="2259291" y="2907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/>
              <a:t>Ograničenja:</a:t>
            </a:r>
            <a:endParaRPr lang="en-US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D97C03-97C4-4BB4-9667-58F6C2E889EB}"/>
              </a:ext>
            </a:extLst>
          </p:cNvPr>
          <p:cNvSpPr/>
          <p:nvPr/>
        </p:nvSpPr>
        <p:spPr>
          <a:xfrm>
            <a:off x="2578231" y="4186798"/>
            <a:ext cx="766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/>
              <a:t>15X+24Y≤</a:t>
            </a:r>
            <a:r>
              <a:rPr lang="en-US"/>
              <a:t>(52 nedelje *5 dana -15 neradni dani -10 dana za odra</a:t>
            </a:r>
            <a:r>
              <a:rPr lang="sr-Latn-RS"/>
              <a:t>ž</a:t>
            </a:r>
            <a:r>
              <a:rPr lang="en-US"/>
              <a:t>avanje)*7,5</a:t>
            </a:r>
            <a:r>
              <a:rPr lang="sr-Latn-RS"/>
              <a:t>sati</a:t>
            </a:r>
            <a:r>
              <a:rPr lang="en-US"/>
              <a:t>*60</a:t>
            </a:r>
            <a:r>
              <a:rPr lang="sr-Latn-RS"/>
              <a:t>min=105750 min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CF3635-A80F-4424-B8B0-63D354EC26F2}"/>
              </a:ext>
            </a:extLst>
          </p:cNvPr>
          <p:cNvSpPr/>
          <p:nvPr/>
        </p:nvSpPr>
        <p:spPr>
          <a:xfrm>
            <a:off x="2557154" y="4964668"/>
            <a:ext cx="7663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/>
              <a:t>17X+23Y≤105750 min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8B84-2FD0-4511-BB7C-73262BFE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Ako dodamo ograničenje potrebe tržišta za proizvod A su 3000 kom, za proizvod B 4050 kom, zapis bi bio sledeći: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D53F36-1F45-4368-9CC5-936B3127A294}"/>
                  </a:ext>
                </a:extLst>
              </p:cNvPr>
              <p:cNvSpPr/>
              <p:nvPr/>
            </p:nvSpPr>
            <p:spPr>
              <a:xfrm>
                <a:off x="2154719" y="3498659"/>
                <a:ext cx="8305800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RS" sz="2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sr-Latn-RS" sz="2000"/>
                        <m:t>(</m:t>
                      </m:r>
                      <m:r>
                        <m:rPr>
                          <m:nor/>
                        </m:rPr>
                        <a:rPr lang="sr-Latn-RS" sz="2000"/>
                        <m:t>x</m:t>
                      </m:r>
                      <m:r>
                        <m:rPr>
                          <m:nor/>
                        </m:rPr>
                        <a:rPr lang="sr-Latn-RS" sz="2000" b="0" i="0" smtClean="0"/>
                        <m:t>,</m:t>
                      </m:r>
                      <m:r>
                        <m:rPr>
                          <m:nor/>
                        </m:rPr>
                        <a:rPr lang="sr-Latn-RS" sz="2000" b="0" i="0" smtClean="0"/>
                        <m:t>y</m:t>
                      </m:r>
                      <m:r>
                        <m:rPr>
                          <m:nor/>
                        </m:rPr>
                        <a:rPr lang="sr-Latn-RS" sz="2000"/>
                        <m:t>)= 25</m:t>
                      </m:r>
                      <m:r>
                        <m:rPr>
                          <m:nor/>
                        </m:rPr>
                        <a:rPr lang="sr-Latn-RS" sz="2000"/>
                        <m:t>X</m:t>
                      </m:r>
                      <m:r>
                        <m:rPr>
                          <m:nor/>
                        </m:rPr>
                        <a:rPr lang="sr-Latn-RS" sz="2000"/>
                        <m:t>+30</m:t>
                      </m:r>
                      <m:r>
                        <m:rPr>
                          <m:nor/>
                        </m:rPr>
                        <a:rPr lang="sr-Latn-RS" sz="2000"/>
                        <m:t>Y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D53F36-1F45-4368-9CC5-936B3127A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19" y="3498659"/>
                <a:ext cx="8305800" cy="404983"/>
              </a:xfrm>
              <a:prstGeom prst="rect">
                <a:avLst/>
              </a:prstGeom>
              <a:blipFill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15DFF60-1FD4-4272-BB20-154E105DCBA3}"/>
              </a:ext>
            </a:extLst>
          </p:cNvPr>
          <p:cNvSpPr/>
          <p:nvPr/>
        </p:nvSpPr>
        <p:spPr>
          <a:xfrm>
            <a:off x="2193221" y="3970859"/>
            <a:ext cx="1579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/>
              <a:t>0 ≤ X ≤ 3000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D09C0A-C48E-4A3C-A690-539308378DDE}"/>
              </a:ext>
            </a:extLst>
          </p:cNvPr>
          <p:cNvSpPr/>
          <p:nvPr/>
        </p:nvSpPr>
        <p:spPr>
          <a:xfrm>
            <a:off x="2205790" y="4352760"/>
            <a:ext cx="2029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/>
              <a:t>0 ≤ Y ≤ 4050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9CC2C-10E6-4364-A982-0D0B5625246C}"/>
              </a:ext>
            </a:extLst>
          </p:cNvPr>
          <p:cNvSpPr/>
          <p:nvPr/>
        </p:nvSpPr>
        <p:spPr>
          <a:xfrm>
            <a:off x="2193220" y="4793189"/>
            <a:ext cx="7663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/>
              <a:t>15X+24Y ≤ 105750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3DCAA-B479-4FE5-9554-54959AF03AAC}"/>
              </a:ext>
            </a:extLst>
          </p:cNvPr>
          <p:cNvSpPr/>
          <p:nvPr/>
        </p:nvSpPr>
        <p:spPr>
          <a:xfrm>
            <a:off x="2193220" y="5201997"/>
            <a:ext cx="7663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/>
              <a:t>17X+23Y ≤ 105750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26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2025</TotalTime>
  <Words>1195</Words>
  <Application>Microsoft Office PowerPoint</Application>
  <PresentationFormat>Widescreen</PresentationFormat>
  <Paragraphs>136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ie 16 9</vt:lpstr>
      <vt:lpstr>Equation</vt:lpstr>
      <vt:lpstr>Optimizacija proizvodnih procesa</vt:lpstr>
      <vt:lpstr>Jednokriterijumska linearna optimizacija</vt:lpstr>
      <vt:lpstr>Ograničenja mogu biti</vt:lpstr>
      <vt:lpstr>PowerPoint Presentation</vt:lpstr>
      <vt:lpstr>PowerPoint Presentation</vt:lpstr>
      <vt:lpstr>Ograničenja mogu biti: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Višekriterijumska linearna optimizacija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Pareto front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Mira</cp:lastModifiedBy>
  <cp:revision>211</cp:revision>
  <dcterms:created xsi:type="dcterms:W3CDTF">2022-03-07T11:48:22Z</dcterms:created>
  <dcterms:modified xsi:type="dcterms:W3CDTF">2025-07-20T21:42:22Z</dcterms:modified>
</cp:coreProperties>
</file>