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4" r:id="rId1"/>
  </p:sldMasterIdLst>
  <p:notesMasterIdLst>
    <p:notesMasterId r:id="rId30"/>
  </p:notesMasterIdLst>
  <p:sldIdLst>
    <p:sldId id="294" r:id="rId2"/>
    <p:sldId id="257" r:id="rId3"/>
    <p:sldId id="258" r:id="rId4"/>
    <p:sldId id="263" r:id="rId5"/>
    <p:sldId id="259" r:id="rId6"/>
    <p:sldId id="264" r:id="rId7"/>
    <p:sldId id="265" r:id="rId8"/>
    <p:sldId id="266" r:id="rId9"/>
    <p:sldId id="260" r:id="rId10"/>
    <p:sldId id="261" r:id="rId11"/>
    <p:sldId id="262" r:id="rId12"/>
    <p:sldId id="267" r:id="rId13"/>
    <p:sldId id="277" r:id="rId14"/>
    <p:sldId id="269" r:id="rId15"/>
    <p:sldId id="270" r:id="rId16"/>
    <p:sldId id="282" r:id="rId17"/>
    <p:sldId id="271" r:id="rId18"/>
    <p:sldId id="272" r:id="rId19"/>
    <p:sldId id="273" r:id="rId20"/>
    <p:sldId id="274" r:id="rId21"/>
    <p:sldId id="275" r:id="rId22"/>
    <p:sldId id="278" r:id="rId23"/>
    <p:sldId id="285" r:id="rId24"/>
    <p:sldId id="286" r:id="rId25"/>
    <p:sldId id="287" r:id="rId26"/>
    <p:sldId id="288" r:id="rId27"/>
    <p:sldId id="289" r:id="rId28"/>
    <p:sldId id="29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5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5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60E779-AC88-4B11-88AE-CA974F2AD428}" type="doc">
      <dgm:prSet loTypeId="urn:microsoft.com/office/officeart/2005/8/layout/process1" loCatId="process" qsTypeId="urn:microsoft.com/office/officeart/2005/8/quickstyle/simple1" qsCatId="simple" csTypeId="urn:microsoft.com/office/officeart/2005/8/colors/colorful1#4" csCatId="colorful" phldr="1"/>
      <dgm:spPr/>
    </dgm:pt>
    <dgm:pt modelId="{74C30ED5-5398-4F0A-8DE1-E346EF33BE40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/>
            <a:t>A</a:t>
          </a:r>
        </a:p>
      </dgm:t>
    </dgm:pt>
    <dgm:pt modelId="{C23006AC-2A86-485E-A619-6F1FAB7A4C26}" type="parTrans" cxnId="{8B1772CD-D972-4DDE-AAF5-81E428D84EC6}">
      <dgm:prSet/>
      <dgm:spPr/>
      <dgm:t>
        <a:bodyPr/>
        <a:lstStyle/>
        <a:p>
          <a:endParaRPr lang="en-US"/>
        </a:p>
      </dgm:t>
    </dgm:pt>
    <dgm:pt modelId="{60113DFF-A34E-4924-AA7B-504FCE47A11C}" type="sibTrans" cxnId="{8B1772CD-D972-4DDE-AAF5-81E428D84EC6}">
      <dgm:prSet/>
      <dgm:spPr/>
      <dgm:t>
        <a:bodyPr/>
        <a:lstStyle/>
        <a:p>
          <a:endParaRPr lang="en-US"/>
        </a:p>
      </dgm:t>
    </dgm:pt>
    <dgm:pt modelId="{518B9D55-F30A-4D8D-8789-388DB6BF10F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/>
            <a:t>B</a:t>
          </a:r>
        </a:p>
      </dgm:t>
    </dgm:pt>
    <dgm:pt modelId="{2E03A1BE-6434-4A0A-84F9-751DD2494DB7}" type="parTrans" cxnId="{F45A8656-3D69-4F96-AB1F-54F7F2FF1EAC}">
      <dgm:prSet/>
      <dgm:spPr/>
      <dgm:t>
        <a:bodyPr/>
        <a:lstStyle/>
        <a:p>
          <a:endParaRPr lang="en-US"/>
        </a:p>
      </dgm:t>
    </dgm:pt>
    <dgm:pt modelId="{3195405A-C684-4D7F-85F5-B7BD95F0A746}" type="sibTrans" cxnId="{F45A8656-3D69-4F96-AB1F-54F7F2FF1EAC}">
      <dgm:prSet/>
      <dgm:spPr/>
      <dgm:t>
        <a:bodyPr/>
        <a:lstStyle/>
        <a:p>
          <a:endParaRPr lang="en-US"/>
        </a:p>
      </dgm:t>
    </dgm:pt>
    <dgm:pt modelId="{C63B9EB1-1634-4E60-AADF-FF5B9DDCF88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/>
            <a:t>C</a:t>
          </a:r>
        </a:p>
      </dgm:t>
    </dgm:pt>
    <dgm:pt modelId="{918BCF18-1307-419A-9E59-0DB69A07C16F}" type="parTrans" cxnId="{C8C55B8A-73F7-45CC-BC27-647EE2C71857}">
      <dgm:prSet/>
      <dgm:spPr/>
      <dgm:t>
        <a:bodyPr/>
        <a:lstStyle/>
        <a:p>
          <a:endParaRPr lang="en-US"/>
        </a:p>
      </dgm:t>
    </dgm:pt>
    <dgm:pt modelId="{F2C89250-CC73-4E24-9DFD-9294C77314F1}" type="sibTrans" cxnId="{C8C55B8A-73F7-45CC-BC27-647EE2C71857}">
      <dgm:prSet/>
      <dgm:spPr/>
      <dgm:t>
        <a:bodyPr/>
        <a:lstStyle/>
        <a:p>
          <a:endParaRPr lang="en-US"/>
        </a:p>
      </dgm:t>
    </dgm:pt>
    <dgm:pt modelId="{EE8E847C-C5A9-4F2C-B992-456B9C407DB1}" type="pres">
      <dgm:prSet presAssocID="{2F60E779-AC88-4B11-88AE-CA974F2AD428}" presName="Name0" presStyleCnt="0">
        <dgm:presLayoutVars>
          <dgm:dir/>
          <dgm:resizeHandles val="exact"/>
        </dgm:presLayoutVars>
      </dgm:prSet>
      <dgm:spPr/>
    </dgm:pt>
    <dgm:pt modelId="{2952711E-0591-4BBB-9016-AEE81C9C846A}" type="pres">
      <dgm:prSet presAssocID="{74C30ED5-5398-4F0A-8DE1-E346EF33BE40}" presName="node" presStyleLbl="node1" presStyleIdx="0" presStyleCnt="3">
        <dgm:presLayoutVars>
          <dgm:bulletEnabled val="1"/>
        </dgm:presLayoutVars>
      </dgm:prSet>
      <dgm:spPr/>
    </dgm:pt>
    <dgm:pt modelId="{320DBFD4-A58B-4A95-9970-EE5A0C59F193}" type="pres">
      <dgm:prSet presAssocID="{60113DFF-A34E-4924-AA7B-504FCE47A11C}" presName="sibTrans" presStyleLbl="sibTrans2D1" presStyleIdx="0" presStyleCnt="2"/>
      <dgm:spPr/>
    </dgm:pt>
    <dgm:pt modelId="{50A4C2FF-F7C9-4A28-AE9F-D2AE6981B65F}" type="pres">
      <dgm:prSet presAssocID="{60113DFF-A34E-4924-AA7B-504FCE47A11C}" presName="connectorText" presStyleLbl="sibTrans2D1" presStyleIdx="0" presStyleCnt="2"/>
      <dgm:spPr/>
    </dgm:pt>
    <dgm:pt modelId="{7769B745-B2C1-4FD5-A1ED-B550D81DCB5D}" type="pres">
      <dgm:prSet presAssocID="{518B9D55-F30A-4D8D-8789-388DB6BF10F5}" presName="node" presStyleLbl="node1" presStyleIdx="1" presStyleCnt="3">
        <dgm:presLayoutVars>
          <dgm:bulletEnabled val="1"/>
        </dgm:presLayoutVars>
      </dgm:prSet>
      <dgm:spPr/>
    </dgm:pt>
    <dgm:pt modelId="{0CD83F3F-4CF7-4364-922F-2EDED0BE902B}" type="pres">
      <dgm:prSet presAssocID="{3195405A-C684-4D7F-85F5-B7BD95F0A746}" presName="sibTrans" presStyleLbl="sibTrans2D1" presStyleIdx="1" presStyleCnt="2"/>
      <dgm:spPr/>
    </dgm:pt>
    <dgm:pt modelId="{E67C2345-DC97-4236-B083-0A8E0F7CE444}" type="pres">
      <dgm:prSet presAssocID="{3195405A-C684-4D7F-85F5-B7BD95F0A746}" presName="connectorText" presStyleLbl="sibTrans2D1" presStyleIdx="1" presStyleCnt="2"/>
      <dgm:spPr/>
    </dgm:pt>
    <dgm:pt modelId="{453BB71D-7FFA-4EAB-9994-E9EB30D894C1}" type="pres">
      <dgm:prSet presAssocID="{C63B9EB1-1634-4E60-AADF-FF5B9DDCF883}" presName="node" presStyleLbl="node1" presStyleIdx="2" presStyleCnt="3">
        <dgm:presLayoutVars>
          <dgm:bulletEnabled val="1"/>
        </dgm:presLayoutVars>
      </dgm:prSet>
      <dgm:spPr/>
    </dgm:pt>
  </dgm:ptLst>
  <dgm:cxnLst>
    <dgm:cxn modelId="{C150DE02-9D55-4166-9DDC-FD6951A10888}" type="presOf" srcId="{3195405A-C684-4D7F-85F5-B7BD95F0A746}" destId="{E67C2345-DC97-4236-B083-0A8E0F7CE444}" srcOrd="1" destOrd="0" presId="urn:microsoft.com/office/officeart/2005/8/layout/process1"/>
    <dgm:cxn modelId="{F449A044-5AFA-4C0D-9903-4257F412CDE4}" type="presOf" srcId="{3195405A-C684-4D7F-85F5-B7BD95F0A746}" destId="{0CD83F3F-4CF7-4364-922F-2EDED0BE902B}" srcOrd="0" destOrd="0" presId="urn:microsoft.com/office/officeart/2005/8/layout/process1"/>
    <dgm:cxn modelId="{9154FF52-357E-41F5-BAB1-E51C1B1CB5CA}" type="presOf" srcId="{60113DFF-A34E-4924-AA7B-504FCE47A11C}" destId="{320DBFD4-A58B-4A95-9970-EE5A0C59F193}" srcOrd="0" destOrd="0" presId="urn:microsoft.com/office/officeart/2005/8/layout/process1"/>
    <dgm:cxn modelId="{9E735E54-6D0D-4183-9326-555AEED51F4E}" type="presOf" srcId="{C63B9EB1-1634-4E60-AADF-FF5B9DDCF883}" destId="{453BB71D-7FFA-4EAB-9994-E9EB30D894C1}" srcOrd="0" destOrd="0" presId="urn:microsoft.com/office/officeart/2005/8/layout/process1"/>
    <dgm:cxn modelId="{F45A8656-3D69-4F96-AB1F-54F7F2FF1EAC}" srcId="{2F60E779-AC88-4B11-88AE-CA974F2AD428}" destId="{518B9D55-F30A-4D8D-8789-388DB6BF10F5}" srcOrd="1" destOrd="0" parTransId="{2E03A1BE-6434-4A0A-84F9-751DD2494DB7}" sibTransId="{3195405A-C684-4D7F-85F5-B7BD95F0A746}"/>
    <dgm:cxn modelId="{C8C55B8A-73F7-45CC-BC27-647EE2C71857}" srcId="{2F60E779-AC88-4B11-88AE-CA974F2AD428}" destId="{C63B9EB1-1634-4E60-AADF-FF5B9DDCF883}" srcOrd="2" destOrd="0" parTransId="{918BCF18-1307-419A-9E59-0DB69A07C16F}" sibTransId="{F2C89250-CC73-4E24-9DFD-9294C77314F1}"/>
    <dgm:cxn modelId="{4377A69A-5A49-4929-84AB-051091E1B245}" type="presOf" srcId="{74C30ED5-5398-4F0A-8DE1-E346EF33BE40}" destId="{2952711E-0591-4BBB-9016-AEE81C9C846A}" srcOrd="0" destOrd="0" presId="urn:microsoft.com/office/officeart/2005/8/layout/process1"/>
    <dgm:cxn modelId="{8B1772CD-D972-4DDE-AAF5-81E428D84EC6}" srcId="{2F60E779-AC88-4B11-88AE-CA974F2AD428}" destId="{74C30ED5-5398-4F0A-8DE1-E346EF33BE40}" srcOrd="0" destOrd="0" parTransId="{C23006AC-2A86-485E-A619-6F1FAB7A4C26}" sibTransId="{60113DFF-A34E-4924-AA7B-504FCE47A11C}"/>
    <dgm:cxn modelId="{465C19D2-6450-4EDF-8AB0-5017E00F2AB0}" type="presOf" srcId="{518B9D55-F30A-4D8D-8789-388DB6BF10F5}" destId="{7769B745-B2C1-4FD5-A1ED-B550D81DCB5D}" srcOrd="0" destOrd="0" presId="urn:microsoft.com/office/officeart/2005/8/layout/process1"/>
    <dgm:cxn modelId="{733FA0FA-B86A-4CDF-97C1-6C0C98E6430B}" type="presOf" srcId="{60113DFF-A34E-4924-AA7B-504FCE47A11C}" destId="{50A4C2FF-F7C9-4A28-AE9F-D2AE6981B65F}" srcOrd="1" destOrd="0" presId="urn:microsoft.com/office/officeart/2005/8/layout/process1"/>
    <dgm:cxn modelId="{46727FFD-C1C4-47C7-9093-F2E8D318BBDC}" type="presOf" srcId="{2F60E779-AC88-4B11-88AE-CA974F2AD428}" destId="{EE8E847C-C5A9-4F2C-B992-456B9C407DB1}" srcOrd="0" destOrd="0" presId="urn:microsoft.com/office/officeart/2005/8/layout/process1"/>
    <dgm:cxn modelId="{4793A86F-EFD0-4824-8CE6-45FD088BFAFF}" type="presParOf" srcId="{EE8E847C-C5A9-4F2C-B992-456B9C407DB1}" destId="{2952711E-0591-4BBB-9016-AEE81C9C846A}" srcOrd="0" destOrd="0" presId="urn:microsoft.com/office/officeart/2005/8/layout/process1"/>
    <dgm:cxn modelId="{DE653863-E5CF-4CDA-BF5E-FE20B43A7F89}" type="presParOf" srcId="{EE8E847C-C5A9-4F2C-B992-456B9C407DB1}" destId="{320DBFD4-A58B-4A95-9970-EE5A0C59F193}" srcOrd="1" destOrd="0" presId="urn:microsoft.com/office/officeart/2005/8/layout/process1"/>
    <dgm:cxn modelId="{D0031717-0F3D-4A4F-BCEC-4B6DB03428E2}" type="presParOf" srcId="{320DBFD4-A58B-4A95-9970-EE5A0C59F193}" destId="{50A4C2FF-F7C9-4A28-AE9F-D2AE6981B65F}" srcOrd="0" destOrd="0" presId="urn:microsoft.com/office/officeart/2005/8/layout/process1"/>
    <dgm:cxn modelId="{D962B18D-BD4B-4D67-9ECD-0CFF830CB849}" type="presParOf" srcId="{EE8E847C-C5A9-4F2C-B992-456B9C407DB1}" destId="{7769B745-B2C1-4FD5-A1ED-B550D81DCB5D}" srcOrd="2" destOrd="0" presId="urn:microsoft.com/office/officeart/2005/8/layout/process1"/>
    <dgm:cxn modelId="{4E9054B1-3B09-4356-9EE3-9C83BD84545C}" type="presParOf" srcId="{EE8E847C-C5A9-4F2C-B992-456B9C407DB1}" destId="{0CD83F3F-4CF7-4364-922F-2EDED0BE902B}" srcOrd="3" destOrd="0" presId="urn:microsoft.com/office/officeart/2005/8/layout/process1"/>
    <dgm:cxn modelId="{75AA78D5-8BC1-4040-A1BA-48BC4A6E162B}" type="presParOf" srcId="{0CD83F3F-4CF7-4364-922F-2EDED0BE902B}" destId="{E67C2345-DC97-4236-B083-0A8E0F7CE444}" srcOrd="0" destOrd="0" presId="urn:microsoft.com/office/officeart/2005/8/layout/process1"/>
    <dgm:cxn modelId="{BA9FB860-B05D-424F-9FE0-4B368FFB01F2}" type="presParOf" srcId="{EE8E847C-C5A9-4F2C-B992-456B9C407DB1}" destId="{453BB71D-7FFA-4EAB-9994-E9EB30D894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F60E779-AC88-4B11-88AE-CA974F2AD428}" type="doc">
      <dgm:prSet loTypeId="urn:microsoft.com/office/officeart/2005/8/layout/process1" loCatId="process" qsTypeId="urn:microsoft.com/office/officeart/2005/8/quickstyle/simple1" qsCatId="simple" csTypeId="urn:microsoft.com/office/officeart/2005/8/colors/colorful1#5" csCatId="colorful" phldr="1"/>
      <dgm:spPr/>
    </dgm:pt>
    <dgm:pt modelId="{74C30ED5-5398-4F0A-8DE1-E346EF33BE40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/>
            <a:t>A</a:t>
          </a:r>
        </a:p>
      </dgm:t>
    </dgm:pt>
    <dgm:pt modelId="{C23006AC-2A86-485E-A619-6F1FAB7A4C26}" type="parTrans" cxnId="{8B1772CD-D972-4DDE-AAF5-81E428D84EC6}">
      <dgm:prSet/>
      <dgm:spPr/>
      <dgm:t>
        <a:bodyPr/>
        <a:lstStyle/>
        <a:p>
          <a:endParaRPr lang="en-US"/>
        </a:p>
      </dgm:t>
    </dgm:pt>
    <dgm:pt modelId="{60113DFF-A34E-4924-AA7B-504FCE47A11C}" type="sibTrans" cxnId="{8B1772CD-D972-4DDE-AAF5-81E428D84EC6}">
      <dgm:prSet/>
      <dgm:spPr/>
      <dgm:t>
        <a:bodyPr/>
        <a:lstStyle/>
        <a:p>
          <a:endParaRPr lang="en-US"/>
        </a:p>
      </dgm:t>
    </dgm:pt>
    <dgm:pt modelId="{518B9D55-F30A-4D8D-8789-388DB6BF10F5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/>
            <a:t>B</a:t>
          </a:r>
        </a:p>
      </dgm:t>
    </dgm:pt>
    <dgm:pt modelId="{2E03A1BE-6434-4A0A-84F9-751DD2494DB7}" type="parTrans" cxnId="{F45A8656-3D69-4F96-AB1F-54F7F2FF1EAC}">
      <dgm:prSet/>
      <dgm:spPr/>
      <dgm:t>
        <a:bodyPr/>
        <a:lstStyle/>
        <a:p>
          <a:endParaRPr lang="en-US"/>
        </a:p>
      </dgm:t>
    </dgm:pt>
    <dgm:pt modelId="{3195405A-C684-4D7F-85F5-B7BD95F0A746}" type="sibTrans" cxnId="{F45A8656-3D69-4F96-AB1F-54F7F2FF1EAC}">
      <dgm:prSet/>
      <dgm:spPr/>
      <dgm:t>
        <a:bodyPr/>
        <a:lstStyle/>
        <a:p>
          <a:endParaRPr lang="en-US"/>
        </a:p>
      </dgm:t>
    </dgm:pt>
    <dgm:pt modelId="{C63B9EB1-1634-4E60-AADF-FF5B9DDCF883}">
      <dgm:prSet phldrT="[Text]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/>
            <a:t>C</a:t>
          </a:r>
        </a:p>
      </dgm:t>
    </dgm:pt>
    <dgm:pt modelId="{918BCF18-1307-419A-9E59-0DB69A07C16F}" type="parTrans" cxnId="{C8C55B8A-73F7-45CC-BC27-647EE2C71857}">
      <dgm:prSet/>
      <dgm:spPr/>
      <dgm:t>
        <a:bodyPr/>
        <a:lstStyle/>
        <a:p>
          <a:endParaRPr lang="en-US"/>
        </a:p>
      </dgm:t>
    </dgm:pt>
    <dgm:pt modelId="{F2C89250-CC73-4E24-9DFD-9294C77314F1}" type="sibTrans" cxnId="{C8C55B8A-73F7-45CC-BC27-647EE2C71857}">
      <dgm:prSet/>
      <dgm:spPr/>
      <dgm:t>
        <a:bodyPr/>
        <a:lstStyle/>
        <a:p>
          <a:endParaRPr lang="en-US"/>
        </a:p>
      </dgm:t>
    </dgm:pt>
    <dgm:pt modelId="{EE8E847C-C5A9-4F2C-B992-456B9C407DB1}" type="pres">
      <dgm:prSet presAssocID="{2F60E779-AC88-4B11-88AE-CA974F2AD428}" presName="Name0" presStyleCnt="0">
        <dgm:presLayoutVars>
          <dgm:dir/>
          <dgm:resizeHandles val="exact"/>
        </dgm:presLayoutVars>
      </dgm:prSet>
      <dgm:spPr/>
    </dgm:pt>
    <dgm:pt modelId="{2952711E-0591-4BBB-9016-AEE81C9C846A}" type="pres">
      <dgm:prSet presAssocID="{74C30ED5-5398-4F0A-8DE1-E346EF33BE40}" presName="node" presStyleLbl="node1" presStyleIdx="0" presStyleCnt="3">
        <dgm:presLayoutVars>
          <dgm:bulletEnabled val="1"/>
        </dgm:presLayoutVars>
      </dgm:prSet>
      <dgm:spPr/>
    </dgm:pt>
    <dgm:pt modelId="{320DBFD4-A58B-4A95-9970-EE5A0C59F193}" type="pres">
      <dgm:prSet presAssocID="{60113DFF-A34E-4924-AA7B-504FCE47A11C}" presName="sibTrans" presStyleLbl="sibTrans2D1" presStyleIdx="0" presStyleCnt="2"/>
      <dgm:spPr/>
    </dgm:pt>
    <dgm:pt modelId="{50A4C2FF-F7C9-4A28-AE9F-D2AE6981B65F}" type="pres">
      <dgm:prSet presAssocID="{60113DFF-A34E-4924-AA7B-504FCE47A11C}" presName="connectorText" presStyleLbl="sibTrans2D1" presStyleIdx="0" presStyleCnt="2"/>
      <dgm:spPr/>
    </dgm:pt>
    <dgm:pt modelId="{7769B745-B2C1-4FD5-A1ED-B550D81DCB5D}" type="pres">
      <dgm:prSet presAssocID="{518B9D55-F30A-4D8D-8789-388DB6BF10F5}" presName="node" presStyleLbl="node1" presStyleIdx="1" presStyleCnt="3" custScaleX="196601" custLinFactY="-681" custLinFactNeighborX="6041" custLinFactNeighborY="-100000">
        <dgm:presLayoutVars>
          <dgm:bulletEnabled val="1"/>
        </dgm:presLayoutVars>
      </dgm:prSet>
      <dgm:spPr/>
    </dgm:pt>
    <dgm:pt modelId="{0CD83F3F-4CF7-4364-922F-2EDED0BE902B}" type="pres">
      <dgm:prSet presAssocID="{3195405A-C684-4D7F-85F5-B7BD95F0A746}" presName="sibTrans" presStyleLbl="sibTrans2D1" presStyleIdx="1" presStyleCnt="2" custAng="18027369" custLinFactX="-200000" custLinFactY="62593" custLinFactNeighborX="-242722" custLinFactNeighborY="100000"/>
      <dgm:spPr/>
    </dgm:pt>
    <dgm:pt modelId="{E67C2345-DC97-4236-B083-0A8E0F7CE444}" type="pres">
      <dgm:prSet presAssocID="{3195405A-C684-4D7F-85F5-B7BD95F0A746}" presName="connectorText" presStyleLbl="sibTrans2D1" presStyleIdx="1" presStyleCnt="2"/>
      <dgm:spPr/>
    </dgm:pt>
    <dgm:pt modelId="{453BB71D-7FFA-4EAB-9994-E9EB30D894C1}" type="pres">
      <dgm:prSet presAssocID="{C63B9EB1-1634-4E60-AADF-FF5B9DDCF883}" presName="node" presStyleLbl="node1" presStyleIdx="2" presStyleCnt="3" custLinFactX="-111944" custLinFactNeighborX="-200000" custLinFactNeighborY="79802">
        <dgm:presLayoutVars>
          <dgm:bulletEnabled val="1"/>
        </dgm:presLayoutVars>
      </dgm:prSet>
      <dgm:spPr/>
    </dgm:pt>
  </dgm:ptLst>
  <dgm:cxnLst>
    <dgm:cxn modelId="{CA75B91E-A070-4772-8149-145021CE5532}" type="presOf" srcId="{60113DFF-A34E-4924-AA7B-504FCE47A11C}" destId="{50A4C2FF-F7C9-4A28-AE9F-D2AE6981B65F}" srcOrd="1" destOrd="0" presId="urn:microsoft.com/office/officeart/2005/8/layout/process1"/>
    <dgm:cxn modelId="{ECF25D3F-B192-4D7B-8A68-33F15BD8E87A}" type="presOf" srcId="{2F60E779-AC88-4B11-88AE-CA974F2AD428}" destId="{EE8E847C-C5A9-4F2C-B992-456B9C407DB1}" srcOrd="0" destOrd="0" presId="urn:microsoft.com/office/officeart/2005/8/layout/process1"/>
    <dgm:cxn modelId="{98EF845E-820C-4EC1-BC4F-C4B8BDE3B534}" type="presOf" srcId="{60113DFF-A34E-4924-AA7B-504FCE47A11C}" destId="{320DBFD4-A58B-4A95-9970-EE5A0C59F193}" srcOrd="0" destOrd="0" presId="urn:microsoft.com/office/officeart/2005/8/layout/process1"/>
    <dgm:cxn modelId="{7A3BD473-42A3-4C21-8F7D-AC32F0F53FD3}" type="presOf" srcId="{3195405A-C684-4D7F-85F5-B7BD95F0A746}" destId="{E67C2345-DC97-4236-B083-0A8E0F7CE444}" srcOrd="1" destOrd="0" presId="urn:microsoft.com/office/officeart/2005/8/layout/process1"/>
    <dgm:cxn modelId="{F45A8656-3D69-4F96-AB1F-54F7F2FF1EAC}" srcId="{2F60E779-AC88-4B11-88AE-CA974F2AD428}" destId="{518B9D55-F30A-4D8D-8789-388DB6BF10F5}" srcOrd="1" destOrd="0" parTransId="{2E03A1BE-6434-4A0A-84F9-751DD2494DB7}" sibTransId="{3195405A-C684-4D7F-85F5-B7BD95F0A746}"/>
    <dgm:cxn modelId="{CBA8D559-91B1-4EEE-83DD-4E057B277F16}" type="presOf" srcId="{3195405A-C684-4D7F-85F5-B7BD95F0A746}" destId="{0CD83F3F-4CF7-4364-922F-2EDED0BE902B}" srcOrd="0" destOrd="0" presId="urn:microsoft.com/office/officeart/2005/8/layout/process1"/>
    <dgm:cxn modelId="{C8C55B8A-73F7-45CC-BC27-647EE2C71857}" srcId="{2F60E779-AC88-4B11-88AE-CA974F2AD428}" destId="{C63B9EB1-1634-4E60-AADF-FF5B9DDCF883}" srcOrd="2" destOrd="0" parTransId="{918BCF18-1307-419A-9E59-0DB69A07C16F}" sibTransId="{F2C89250-CC73-4E24-9DFD-9294C77314F1}"/>
    <dgm:cxn modelId="{7D46A18A-3B1A-4A43-8A1B-3EFDB8397FAE}" type="presOf" srcId="{518B9D55-F30A-4D8D-8789-388DB6BF10F5}" destId="{7769B745-B2C1-4FD5-A1ED-B550D81DCB5D}" srcOrd="0" destOrd="0" presId="urn:microsoft.com/office/officeart/2005/8/layout/process1"/>
    <dgm:cxn modelId="{7B7426B6-BFDA-4951-92D5-3CC1D3FE464E}" type="presOf" srcId="{74C30ED5-5398-4F0A-8DE1-E346EF33BE40}" destId="{2952711E-0591-4BBB-9016-AEE81C9C846A}" srcOrd="0" destOrd="0" presId="urn:microsoft.com/office/officeart/2005/8/layout/process1"/>
    <dgm:cxn modelId="{53B200B9-2158-4C2F-B028-189429C8715D}" type="presOf" srcId="{C63B9EB1-1634-4E60-AADF-FF5B9DDCF883}" destId="{453BB71D-7FFA-4EAB-9994-E9EB30D894C1}" srcOrd="0" destOrd="0" presId="urn:microsoft.com/office/officeart/2005/8/layout/process1"/>
    <dgm:cxn modelId="{8B1772CD-D972-4DDE-AAF5-81E428D84EC6}" srcId="{2F60E779-AC88-4B11-88AE-CA974F2AD428}" destId="{74C30ED5-5398-4F0A-8DE1-E346EF33BE40}" srcOrd="0" destOrd="0" parTransId="{C23006AC-2A86-485E-A619-6F1FAB7A4C26}" sibTransId="{60113DFF-A34E-4924-AA7B-504FCE47A11C}"/>
    <dgm:cxn modelId="{576F1F6E-3E63-4B20-9631-42B89B1AA3E1}" type="presParOf" srcId="{EE8E847C-C5A9-4F2C-B992-456B9C407DB1}" destId="{2952711E-0591-4BBB-9016-AEE81C9C846A}" srcOrd="0" destOrd="0" presId="urn:microsoft.com/office/officeart/2005/8/layout/process1"/>
    <dgm:cxn modelId="{5CEFE1B3-9A01-4459-A807-02281AD02812}" type="presParOf" srcId="{EE8E847C-C5A9-4F2C-B992-456B9C407DB1}" destId="{320DBFD4-A58B-4A95-9970-EE5A0C59F193}" srcOrd="1" destOrd="0" presId="urn:microsoft.com/office/officeart/2005/8/layout/process1"/>
    <dgm:cxn modelId="{D5C4E5C3-27C8-4E8C-B466-64C19C341561}" type="presParOf" srcId="{320DBFD4-A58B-4A95-9970-EE5A0C59F193}" destId="{50A4C2FF-F7C9-4A28-AE9F-D2AE6981B65F}" srcOrd="0" destOrd="0" presId="urn:microsoft.com/office/officeart/2005/8/layout/process1"/>
    <dgm:cxn modelId="{7298A5D3-2C5A-4642-A8AB-408190C7699C}" type="presParOf" srcId="{EE8E847C-C5A9-4F2C-B992-456B9C407DB1}" destId="{7769B745-B2C1-4FD5-A1ED-B550D81DCB5D}" srcOrd="2" destOrd="0" presId="urn:microsoft.com/office/officeart/2005/8/layout/process1"/>
    <dgm:cxn modelId="{C07552B0-1638-4398-B7A3-2C17CB86CC22}" type="presParOf" srcId="{EE8E847C-C5A9-4F2C-B992-456B9C407DB1}" destId="{0CD83F3F-4CF7-4364-922F-2EDED0BE902B}" srcOrd="3" destOrd="0" presId="urn:microsoft.com/office/officeart/2005/8/layout/process1"/>
    <dgm:cxn modelId="{F2673C56-0A23-4477-9AE2-D1A697BEA6F1}" type="presParOf" srcId="{0CD83F3F-4CF7-4364-922F-2EDED0BE902B}" destId="{E67C2345-DC97-4236-B083-0A8E0F7CE444}" srcOrd="0" destOrd="0" presId="urn:microsoft.com/office/officeart/2005/8/layout/process1"/>
    <dgm:cxn modelId="{8893ED1E-CFC3-4516-9835-8D597EDCC249}" type="presParOf" srcId="{EE8E847C-C5A9-4F2C-B992-456B9C407DB1}" destId="{453BB71D-7FFA-4EAB-9994-E9EB30D894C1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711E-0591-4BBB-9016-AEE81C9C846A}">
      <dsp:nvSpPr>
        <dsp:cNvPr id="0" name=""/>
        <dsp:cNvSpPr/>
      </dsp:nvSpPr>
      <dsp:spPr>
        <a:xfrm>
          <a:off x="5357" y="192682"/>
          <a:ext cx="1601390" cy="96083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</a:t>
          </a:r>
        </a:p>
      </dsp:txBody>
      <dsp:txXfrm>
        <a:off x="33499" y="220824"/>
        <a:ext cx="1545106" cy="904550"/>
      </dsp:txXfrm>
    </dsp:sp>
    <dsp:sp modelId="{320DBFD4-A58B-4A95-9970-EE5A0C59F193}">
      <dsp:nvSpPr>
        <dsp:cNvPr id="0" name=""/>
        <dsp:cNvSpPr/>
      </dsp:nvSpPr>
      <dsp:spPr>
        <a:xfrm>
          <a:off x="1766887" y="4745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1766887" y="553956"/>
        <a:ext cx="237646" cy="238286"/>
      </dsp:txXfrm>
    </dsp:sp>
    <dsp:sp modelId="{7769B745-B2C1-4FD5-A1ED-B550D81DCB5D}">
      <dsp:nvSpPr>
        <dsp:cNvPr id="0" name=""/>
        <dsp:cNvSpPr/>
      </dsp:nvSpPr>
      <dsp:spPr>
        <a:xfrm>
          <a:off x="2247304" y="192682"/>
          <a:ext cx="1601390" cy="96083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B</a:t>
          </a:r>
        </a:p>
      </dsp:txBody>
      <dsp:txXfrm>
        <a:off x="2275446" y="220824"/>
        <a:ext cx="1545106" cy="904550"/>
      </dsp:txXfrm>
    </dsp:sp>
    <dsp:sp modelId="{0CD83F3F-4CF7-4364-922F-2EDED0BE902B}">
      <dsp:nvSpPr>
        <dsp:cNvPr id="0" name=""/>
        <dsp:cNvSpPr/>
      </dsp:nvSpPr>
      <dsp:spPr>
        <a:xfrm>
          <a:off x="4008834" y="4745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/>
        </a:p>
      </dsp:txBody>
      <dsp:txXfrm>
        <a:off x="4008834" y="553956"/>
        <a:ext cx="237646" cy="238286"/>
      </dsp:txXfrm>
    </dsp:sp>
    <dsp:sp modelId="{453BB71D-7FFA-4EAB-9994-E9EB30D894C1}">
      <dsp:nvSpPr>
        <dsp:cNvPr id="0" name=""/>
        <dsp:cNvSpPr/>
      </dsp:nvSpPr>
      <dsp:spPr>
        <a:xfrm>
          <a:off x="4489251" y="192682"/>
          <a:ext cx="1601390" cy="96083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</a:t>
          </a:r>
        </a:p>
      </dsp:txBody>
      <dsp:txXfrm>
        <a:off x="4517393" y="220824"/>
        <a:ext cx="1545106" cy="9045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2711E-0591-4BBB-9016-AEE81C9C846A}">
      <dsp:nvSpPr>
        <dsp:cNvPr id="0" name=""/>
        <dsp:cNvSpPr/>
      </dsp:nvSpPr>
      <dsp:spPr>
        <a:xfrm>
          <a:off x="1486" y="1064269"/>
          <a:ext cx="1278433" cy="7670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A</a:t>
          </a:r>
        </a:p>
      </dsp:txBody>
      <dsp:txXfrm>
        <a:off x="23952" y="1086735"/>
        <a:ext cx="1233501" cy="722128"/>
      </dsp:txXfrm>
    </dsp:sp>
    <dsp:sp modelId="{320DBFD4-A58B-4A95-9970-EE5A0C59F193}">
      <dsp:nvSpPr>
        <dsp:cNvPr id="0" name=""/>
        <dsp:cNvSpPr/>
      </dsp:nvSpPr>
      <dsp:spPr>
        <a:xfrm rot="20545480">
          <a:off x="1419319" y="990868"/>
          <a:ext cx="326968" cy="317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421539" y="1068638"/>
        <a:ext cx="231853" cy="190231"/>
      </dsp:txXfrm>
    </dsp:sp>
    <dsp:sp modelId="{7769B745-B2C1-4FD5-A1ED-B550D81DCB5D}">
      <dsp:nvSpPr>
        <dsp:cNvPr id="0" name=""/>
        <dsp:cNvSpPr/>
      </dsp:nvSpPr>
      <dsp:spPr>
        <a:xfrm>
          <a:off x="1822185" y="291986"/>
          <a:ext cx="2513413" cy="7670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B</a:t>
          </a:r>
        </a:p>
      </dsp:txBody>
      <dsp:txXfrm>
        <a:off x="1844651" y="314452"/>
        <a:ext cx="2468481" cy="722128"/>
      </dsp:txXfrm>
    </dsp:sp>
    <dsp:sp modelId="{0CD83F3F-4CF7-4364-922F-2EDED0BE902B}">
      <dsp:nvSpPr>
        <dsp:cNvPr id="0" name=""/>
        <dsp:cNvSpPr/>
      </dsp:nvSpPr>
      <dsp:spPr>
        <a:xfrm rot="2019545">
          <a:off x="1424943" y="1733960"/>
          <a:ext cx="327709" cy="317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 rot="10800000">
        <a:off x="1432916" y="1771011"/>
        <a:ext cx="232594" cy="190231"/>
      </dsp:txXfrm>
    </dsp:sp>
    <dsp:sp modelId="{453BB71D-7FFA-4EAB-9994-E9EB30D894C1}">
      <dsp:nvSpPr>
        <dsp:cNvPr id="0" name=""/>
        <dsp:cNvSpPr/>
      </dsp:nvSpPr>
      <dsp:spPr>
        <a:xfrm>
          <a:off x="2362203" y="1676399"/>
          <a:ext cx="1278433" cy="7670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/>
            <a:t>C</a:t>
          </a:r>
        </a:p>
      </dsp:txBody>
      <dsp:txXfrm>
        <a:off x="2384669" y="1698865"/>
        <a:ext cx="1233501" cy="722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2400" b="0" u="none" strike="noStrike">
                <a:solidFill>
                  <a:schemeClr val="accent1"/>
                </a:solidFill>
                <a:effectLst/>
                <a:uFillTx/>
                <a:latin typeface="Arial"/>
              </a:rPr>
              <a:t>Click to move the slide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20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notes format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dt" idx="4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</a:p>
        </p:txBody>
      </p:sp>
      <p:sp>
        <p:nvSpPr>
          <p:cNvPr id="131" name="PlaceHolder 5"/>
          <p:cNvSpPr>
            <a:spLocks noGrp="1"/>
          </p:cNvSpPr>
          <p:nvPr>
            <p:ph type="ftr" idx="4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</a:p>
        </p:txBody>
      </p:sp>
      <p:sp>
        <p:nvSpPr>
          <p:cNvPr id="132" name="PlaceHolder 6"/>
          <p:cNvSpPr>
            <a:spLocks noGrp="1"/>
          </p:cNvSpPr>
          <p:nvPr>
            <p:ph type="sldNum" idx="4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</a:pPr>
            <a:fld id="{E4E9161D-E377-451F-AA7D-D4ADE81B7A6F}" type="slidenum">
              <a:rPr lang="en-US" sz="1400" b="0" u="none" strike="noStrike">
                <a:solidFill>
                  <a:srgbClr val="000000"/>
                </a:solidFill>
                <a:effectLst/>
                <a:uFillTx/>
                <a:latin typeface="Times New Roman"/>
              </a:rPr>
              <a:t>‹#›</a:t>
            </a:fld>
            <a:endParaRPr lang="en-US" sz="1400" b="0" u="none" strike="noStrik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02412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6206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95305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943A82-459C-4105-9D71-C98F9B153F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585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9D31D56-916B-44DF-B7A0-94D0F3C52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4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45712FD-6ABA-4C50-8B0C-4AFEF823CB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146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34808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35393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599590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17922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87796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809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918631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46420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A21A-4E29-40A0-9B23-D9AD2091FC26}" type="datetimeFigureOut">
              <a:rPr lang="sr-Latn-RS" smtClean="0"/>
              <a:pPr/>
              <a:t>17.3.2026.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BD7E1A-EBE2-49BE-BEA5-E10F7078A60F}" type="slidenum">
              <a:rPr lang="sr-Latn-RS" smtClean="0"/>
              <a:pPr/>
              <a:t>‹#›</a:t>
            </a:fld>
            <a:endParaRPr lang="sr-Latn-R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12" b="85185"/>
          <a:stretch/>
        </p:blipFill>
        <p:spPr>
          <a:xfrm>
            <a:off x="7855527" y="0"/>
            <a:ext cx="1288473" cy="101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0"/>
          <a:stretch/>
        </p:blipFill>
        <p:spPr>
          <a:xfrm>
            <a:off x="1" y="0"/>
            <a:ext cx="3020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88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oleObject" Target="../embeddings/oleObject1.bin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wmf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oleObject" Target="../embeddings/oleObject2.bin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4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6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2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b="1"/>
              <a:t>ОПП – лекција 3</a:t>
            </a:r>
            <a:endParaRPr lang="en-US" b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RS"/>
              <a:t>Проф. др Мирјана Мисита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Односи се на количине материјала по врстама који се налазе на залихама.</a:t>
            </a:r>
          </a:p>
          <a:p>
            <a:pPr marL="0" indent="0">
              <a:buNone/>
            </a:pPr>
            <a:endParaRPr lang="ru-RU"/>
          </a:p>
          <a:p>
            <a:pPr marL="0" indent="0" algn="just">
              <a:buNone/>
            </a:pPr>
            <a:r>
              <a:rPr lang="ru-RU"/>
              <a:t>Материјални ресурси планирају се у односу на производни програм тако да буде обезбеђена одговарајућа:</a:t>
            </a:r>
          </a:p>
          <a:p>
            <a:r>
              <a:rPr lang="ru-RU"/>
              <a:t>количина материјала,</a:t>
            </a:r>
          </a:p>
          <a:p>
            <a:r>
              <a:rPr lang="ru-RU"/>
              <a:t>захтевног квалитета материјала,</a:t>
            </a:r>
          </a:p>
          <a:p>
            <a:r>
              <a:rPr lang="ru-RU"/>
              <a:t>у предвиђено време,</a:t>
            </a:r>
          </a:p>
          <a:p>
            <a:r>
              <a:rPr lang="ru-RU"/>
              <a:t>што је могуће нижим трошковима набављеног материјала.</a:t>
            </a:r>
          </a:p>
          <a:p>
            <a:pPr marL="0" indent="0">
              <a:buNone/>
            </a:pPr>
            <a:endParaRPr lang="sr-Latn-R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Материјални ресурси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06883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8061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/>
              <a:t>Производни програм представља план предузећа у погледу структуре производа које ће предузеће да производи у наредној календарској години, пројектовани профит и пратеће активности. </a:t>
            </a:r>
          </a:p>
          <a:p>
            <a:pPr marL="0" indent="0" algn="just">
              <a:buNone/>
            </a:pPr>
            <a:endParaRPr lang="ru-RU"/>
          </a:p>
          <a:p>
            <a:pPr marL="0" indent="0" algn="just">
              <a:buNone/>
            </a:pPr>
            <a:r>
              <a:rPr lang="ru-RU"/>
              <a:t>Производни програм садржи:</a:t>
            </a:r>
          </a:p>
          <a:p>
            <a:r>
              <a:rPr lang="ru-RU"/>
              <a:t>количину производа по врстама,</a:t>
            </a:r>
          </a:p>
          <a:p>
            <a:r>
              <a:rPr lang="ru-RU"/>
              <a:t>трошкове и приход,</a:t>
            </a:r>
          </a:p>
          <a:p>
            <a:r>
              <a:rPr lang="ru-RU"/>
              <a:t>динамичку разраду по кварталима (или месецима) и</a:t>
            </a:r>
          </a:p>
          <a:p>
            <a:r>
              <a:rPr lang="ru-RU"/>
              <a:t>обим и структуру осталих делатности.</a:t>
            </a:r>
          </a:p>
          <a:p>
            <a:pPr marL="0" indent="0">
              <a:buNone/>
            </a:pPr>
            <a:endParaRPr lang="ru-RU"/>
          </a:p>
          <a:p>
            <a:pPr marL="0" indent="0" algn="just">
              <a:buNone/>
            </a:pPr>
            <a:r>
              <a:rPr lang="ru-RU"/>
              <a:t>Детерминанте производног програма могу бити спољашње (економска политика, тржиште, увозно-извозни режим итд.) и унутрашње (производни капацитети, пословни простор, финансијска средства и кадрови).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Производни програм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43011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b="1"/>
              <a:t>Производни циклус</a:t>
            </a:r>
            <a:r>
              <a:rPr lang="ru-RU"/>
              <a:t> је низ производних корака кроз који производ или услуга пролази од свог планирања до испоруке купцу. Укључује кораке дизајна производа, планирања производње, набавке сировина, производње, контроле квалитета, паковања и дистрибуције.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Производни циклус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2010224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524000" y="533400"/>
          <a:ext cx="6096000" cy="13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43000" y="990600"/>
            <a:ext cx="339494" cy="397144"/>
            <a:chOff x="1766887" y="1833427"/>
            <a:chExt cx="339494" cy="397144"/>
          </a:xfrm>
        </p:grpSpPr>
        <p:sp>
          <p:nvSpPr>
            <p:cNvPr id="8" name="Right Arrow 7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ight Arrow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620000" y="990600"/>
            <a:ext cx="339494" cy="397144"/>
            <a:chOff x="1766887" y="1833427"/>
            <a:chExt cx="339494" cy="397144"/>
          </a:xfrm>
        </p:grpSpPr>
        <p:sp>
          <p:nvSpPr>
            <p:cNvPr id="11" name="Right Arrow 10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ight Arrow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aphicFrame>
        <p:nvGraphicFramePr>
          <p:cNvPr id="13" name="Diagram 12"/>
          <p:cNvGraphicFramePr/>
          <p:nvPr/>
        </p:nvGraphicFramePr>
        <p:xfrm>
          <a:off x="1981200" y="2819400"/>
          <a:ext cx="60960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1143000" y="4022456"/>
            <a:ext cx="339494" cy="397144"/>
            <a:chOff x="1766887" y="1833427"/>
            <a:chExt cx="339494" cy="397144"/>
          </a:xfrm>
        </p:grpSpPr>
        <p:sp>
          <p:nvSpPr>
            <p:cNvPr id="15" name="Right Arrow 14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ight Arrow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705600" y="4114800"/>
            <a:ext cx="339494" cy="397144"/>
            <a:chOff x="1766887" y="1833427"/>
            <a:chExt cx="339494" cy="397144"/>
          </a:xfrm>
        </p:grpSpPr>
        <p:sp>
          <p:nvSpPr>
            <p:cNvPr id="18" name="Right Arrow 17"/>
            <p:cNvSpPr/>
            <p:nvPr/>
          </p:nvSpPr>
          <p:spPr>
            <a:xfrm>
              <a:off x="1766887" y="1833427"/>
              <a:ext cx="339494" cy="39714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ight Arrow 4"/>
            <p:cNvSpPr/>
            <p:nvPr/>
          </p:nvSpPr>
          <p:spPr>
            <a:xfrm>
              <a:off x="1766887" y="1912856"/>
              <a:ext cx="237646" cy="2382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700" kern="1200"/>
            </a:p>
          </p:txBody>
        </p:sp>
      </p:grp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276600" y="2057400"/>
          <a:ext cx="22860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13" imgW="914400" imgH="190440" progId="Equation.3">
                  <p:embed/>
                </p:oleObj>
              </mc:Choice>
              <mc:Fallback>
                <p:oleObj name="Equation" r:id="rId13" imgW="914400" imgH="190440" progId="Equation.3">
                  <p:embed/>
                  <p:pic>
                    <p:nvPicPr>
                      <p:cNvPr id="2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057400"/>
                        <a:ext cx="22860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"/>
          <p:cNvGraphicFramePr>
            <a:graphicFrameLocks noChangeAspect="1"/>
          </p:cNvGraphicFramePr>
          <p:nvPr/>
        </p:nvGraphicFramePr>
        <p:xfrm>
          <a:off x="3397250" y="5791200"/>
          <a:ext cx="31115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5" imgW="1244520" imgH="190440" progId="Equation.3">
                  <p:embed/>
                </p:oleObj>
              </mc:Choice>
              <mc:Fallback>
                <p:oleObj name="Equation" r:id="rId15" imgW="1244520" imgH="190440" progId="Equation.3">
                  <p:embed/>
                  <p:pic>
                    <p:nvPicPr>
                      <p:cNvPr id="2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7250" y="5791200"/>
                        <a:ext cx="3111500" cy="476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228600" y="152400"/>
            <a:ext cx="6858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Један производ, линеарни распоред операција. Време трајања</a:t>
            </a:r>
            <a:r>
              <a:rPr lang="en-US"/>
              <a:t> PC: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4799" y="2667000"/>
            <a:ext cx="7250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Један производ, паралелни распоред операција. Време трајања </a:t>
            </a:r>
            <a:r>
              <a:rPr lang="en-US"/>
              <a:t>PC:</a:t>
            </a:r>
          </a:p>
        </p:txBody>
      </p:sp>
    </p:spTree>
    <p:extLst>
      <p:ext uri="{BB962C8B-B14F-4D97-AF65-F5344CB8AC3E}">
        <p14:creationId xmlns:p14="http://schemas.microsoft.com/office/powerpoint/2010/main" val="25486800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Кораци у производном циклусу</a:t>
            </a:r>
            <a:endParaRPr lang="en-US" sz="3600"/>
          </a:p>
        </p:txBody>
      </p:sp>
      <p:grpSp>
        <p:nvGrpSpPr>
          <p:cNvPr id="4" name="Group 3"/>
          <p:cNvGrpSpPr/>
          <p:nvPr/>
        </p:nvGrpSpPr>
        <p:grpSpPr>
          <a:xfrm>
            <a:off x="838200" y="2148842"/>
            <a:ext cx="1719347" cy="756775"/>
            <a:chOff x="243584" y="1084018"/>
            <a:chExt cx="828165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9" name="Chevron 28"/>
            <p:cNvSpPr/>
            <p:nvPr/>
          </p:nvSpPr>
          <p:spPr>
            <a:xfrm>
              <a:off x="243584" y="1084018"/>
              <a:ext cx="828165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Chevron 4"/>
            <p:cNvSpPr/>
            <p:nvPr/>
          </p:nvSpPr>
          <p:spPr>
            <a:xfrm>
              <a:off x="410767" y="1084018"/>
              <a:ext cx="493800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Projektovanje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302757" y="2136112"/>
            <a:ext cx="1349738" cy="756775"/>
            <a:chOff x="907897" y="1071288"/>
            <a:chExt cx="793396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7" name="Chevron 26"/>
            <p:cNvSpPr/>
            <p:nvPr/>
          </p:nvSpPr>
          <p:spPr>
            <a:xfrm>
              <a:off x="907897" y="1071288"/>
              <a:ext cx="793396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Chevron 6"/>
            <p:cNvSpPr/>
            <p:nvPr/>
          </p:nvSpPr>
          <p:spPr>
            <a:xfrm>
              <a:off x="1075080" y="1071288"/>
              <a:ext cx="459031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Planiranje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358738" y="2148842"/>
            <a:ext cx="1384350" cy="756775"/>
            <a:chOff x="1580463" y="1084018"/>
            <a:chExt cx="815697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5" name="Chevron 24"/>
            <p:cNvSpPr/>
            <p:nvPr/>
          </p:nvSpPr>
          <p:spPr>
            <a:xfrm>
              <a:off x="1580463" y="1084018"/>
              <a:ext cx="815697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Chevron 8"/>
            <p:cNvSpPr/>
            <p:nvPr/>
          </p:nvSpPr>
          <p:spPr>
            <a:xfrm>
              <a:off x="1747646" y="1084018"/>
              <a:ext cx="481332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Nabavka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2973034" y="3298220"/>
            <a:ext cx="1358923" cy="679423"/>
            <a:chOff x="2132598" y="1555558"/>
            <a:chExt cx="905786" cy="334366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3" name="Chevron 22"/>
            <p:cNvSpPr/>
            <p:nvPr/>
          </p:nvSpPr>
          <p:spPr>
            <a:xfrm>
              <a:off x="2132598" y="1555559"/>
              <a:ext cx="905786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Chevron 10"/>
            <p:cNvSpPr/>
            <p:nvPr/>
          </p:nvSpPr>
          <p:spPr>
            <a:xfrm>
              <a:off x="2299781" y="1555558"/>
              <a:ext cx="571421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>
                  <a:solidFill>
                    <a:schemeClr val="tx1"/>
                  </a:solidFill>
                </a:rPr>
                <a:t>Isporuka</a:t>
              </a:r>
              <a:r>
                <a:rPr lang="sr-Latn-RS" sz="1050" kern="1200" baseline="0">
                  <a:solidFill>
                    <a:schemeClr val="tx1"/>
                  </a:solidFill>
                </a:rPr>
                <a:t> sirovina, komponentii,</a:t>
              </a:r>
              <a:r>
                <a:rPr lang="sr-Latn-RS" sz="1050" kern="1200">
                  <a:solidFill>
                    <a:schemeClr val="tx1"/>
                  </a:solidFill>
                </a:rPr>
                <a:t> usluga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122102" y="3298221"/>
            <a:ext cx="1548716" cy="679421"/>
            <a:chOff x="2852854" y="1555558"/>
            <a:chExt cx="1032292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1" name="Chevron 20"/>
            <p:cNvSpPr/>
            <p:nvPr/>
          </p:nvSpPr>
          <p:spPr>
            <a:xfrm>
              <a:off x="2852854" y="1555558"/>
              <a:ext cx="1032292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Chevron 12"/>
            <p:cNvSpPr/>
            <p:nvPr/>
          </p:nvSpPr>
          <p:spPr>
            <a:xfrm>
              <a:off x="3020037" y="1555558"/>
              <a:ext cx="697927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Proizvodnja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810000" y="4321313"/>
            <a:ext cx="1381135" cy="717200"/>
            <a:chOff x="3038385" y="2061868"/>
            <a:chExt cx="822260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9" name="Chevron 18"/>
            <p:cNvSpPr/>
            <p:nvPr/>
          </p:nvSpPr>
          <p:spPr>
            <a:xfrm>
              <a:off x="3038385" y="2061868"/>
              <a:ext cx="822260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Chevron 14"/>
            <p:cNvSpPr/>
            <p:nvPr/>
          </p:nvSpPr>
          <p:spPr>
            <a:xfrm>
              <a:off x="3205568" y="2061868"/>
              <a:ext cx="487895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Kontrola kvaliteta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929100" y="4327242"/>
            <a:ext cx="1527412" cy="717200"/>
            <a:chOff x="3748086" y="2067797"/>
            <a:chExt cx="1051882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7" name="Chevron 16"/>
            <p:cNvSpPr/>
            <p:nvPr/>
          </p:nvSpPr>
          <p:spPr>
            <a:xfrm>
              <a:off x="3748086" y="2067797"/>
              <a:ext cx="1051882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6"/>
            <p:cNvSpPr/>
            <p:nvPr/>
          </p:nvSpPr>
          <p:spPr>
            <a:xfrm>
              <a:off x="3915269" y="2067797"/>
              <a:ext cx="717517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Pakovanje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5167" y="5425442"/>
            <a:ext cx="1738560" cy="914400"/>
            <a:chOff x="4121587" y="2620262"/>
            <a:chExt cx="1058622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5" name="Chevron 14"/>
            <p:cNvSpPr/>
            <p:nvPr/>
          </p:nvSpPr>
          <p:spPr>
            <a:xfrm>
              <a:off x="4121587" y="2620262"/>
              <a:ext cx="1058622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Chevron 18"/>
            <p:cNvSpPr/>
            <p:nvPr/>
          </p:nvSpPr>
          <p:spPr>
            <a:xfrm>
              <a:off x="4288770" y="2620262"/>
              <a:ext cx="724257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Distribucija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608912" y="5425442"/>
            <a:ext cx="1696888" cy="914400"/>
            <a:chOff x="5123058" y="2620262"/>
            <a:chExt cx="863348" cy="33436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3" name="Chevron 12"/>
            <p:cNvSpPr/>
            <p:nvPr/>
          </p:nvSpPr>
          <p:spPr>
            <a:xfrm>
              <a:off x="5123058" y="2620262"/>
              <a:ext cx="863348" cy="334365"/>
            </a:xfrm>
            <a:prstGeom prst="chevron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Chevron 20"/>
            <p:cNvSpPr/>
            <p:nvPr/>
          </p:nvSpPr>
          <p:spPr>
            <a:xfrm>
              <a:off x="5290241" y="2620262"/>
              <a:ext cx="528983" cy="334365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005" tIns="13335" rIns="13335" bIns="13335" numCol="1" spcCol="1270" anchor="ctr" anchorCtr="0">
              <a:noAutofit/>
            </a:bodyPr>
            <a:lstStyle/>
            <a:p>
              <a:pPr lvl="0"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r-Latn-RS" sz="1050" kern="1200" baseline="0">
                  <a:solidFill>
                    <a:schemeClr val="tx1"/>
                  </a:solidFill>
                </a:rPr>
                <a:t>Korisnički servis</a:t>
              </a:r>
              <a:endParaRPr lang="en-US" sz="1050" kern="1200" baseline="0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439421" y="1801596"/>
            <a:ext cx="84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I korak</a:t>
            </a:r>
            <a:endParaRPr lang="en-US" sz="1400"/>
          </a:p>
        </p:txBody>
      </p:sp>
      <p:sp>
        <p:nvSpPr>
          <p:cNvPr id="32" name="TextBox 31"/>
          <p:cNvSpPr txBox="1"/>
          <p:nvPr/>
        </p:nvSpPr>
        <p:spPr>
          <a:xfrm>
            <a:off x="2427000" y="1821495"/>
            <a:ext cx="84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II korak</a:t>
            </a:r>
            <a:endParaRPr lang="en-US" sz="1400"/>
          </a:p>
        </p:txBody>
      </p:sp>
      <p:sp>
        <p:nvSpPr>
          <p:cNvPr id="33" name="TextBox 32"/>
          <p:cNvSpPr txBox="1"/>
          <p:nvPr/>
        </p:nvSpPr>
        <p:spPr>
          <a:xfrm>
            <a:off x="3485378" y="1841065"/>
            <a:ext cx="1015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III korak</a:t>
            </a:r>
            <a:endParaRPr lang="en-US" sz="1400"/>
          </a:p>
        </p:txBody>
      </p:sp>
      <p:sp>
        <p:nvSpPr>
          <p:cNvPr id="34" name="TextBox 33"/>
          <p:cNvSpPr txBox="1"/>
          <p:nvPr/>
        </p:nvSpPr>
        <p:spPr>
          <a:xfrm>
            <a:off x="2991481" y="2990166"/>
            <a:ext cx="1099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IV korak</a:t>
            </a:r>
            <a:endParaRPr lang="en-US" sz="1400"/>
          </a:p>
        </p:txBody>
      </p:sp>
      <p:sp>
        <p:nvSpPr>
          <p:cNvPr id="36" name="TextBox 35"/>
          <p:cNvSpPr txBox="1"/>
          <p:nvPr/>
        </p:nvSpPr>
        <p:spPr>
          <a:xfrm>
            <a:off x="4375824" y="2990165"/>
            <a:ext cx="846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V korak</a:t>
            </a:r>
            <a:endParaRPr lang="en-US" sz="1400"/>
          </a:p>
        </p:txBody>
      </p:sp>
      <p:sp>
        <p:nvSpPr>
          <p:cNvPr id="37" name="TextBox 36"/>
          <p:cNvSpPr txBox="1"/>
          <p:nvPr/>
        </p:nvSpPr>
        <p:spPr>
          <a:xfrm>
            <a:off x="3908667" y="4016659"/>
            <a:ext cx="98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VI korak</a:t>
            </a:r>
            <a:endParaRPr lang="en-US" sz="1400"/>
          </a:p>
        </p:txBody>
      </p:sp>
      <p:sp>
        <p:nvSpPr>
          <p:cNvPr id="38" name="TextBox 37"/>
          <p:cNvSpPr txBox="1"/>
          <p:nvPr/>
        </p:nvSpPr>
        <p:spPr>
          <a:xfrm>
            <a:off x="5143392" y="4016658"/>
            <a:ext cx="1521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VII korak</a:t>
            </a:r>
            <a:endParaRPr lang="en-US" sz="1400"/>
          </a:p>
        </p:txBody>
      </p:sp>
      <p:sp>
        <p:nvSpPr>
          <p:cNvPr id="39" name="TextBox 38"/>
          <p:cNvSpPr txBox="1"/>
          <p:nvPr/>
        </p:nvSpPr>
        <p:spPr>
          <a:xfrm>
            <a:off x="5367172" y="5117665"/>
            <a:ext cx="12417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VIII korak</a:t>
            </a:r>
            <a:endParaRPr lang="en-US" sz="1400"/>
          </a:p>
        </p:txBody>
      </p:sp>
      <p:sp>
        <p:nvSpPr>
          <p:cNvPr id="40" name="TextBox 39"/>
          <p:cNvSpPr txBox="1"/>
          <p:nvPr/>
        </p:nvSpPr>
        <p:spPr>
          <a:xfrm>
            <a:off x="6608912" y="5117665"/>
            <a:ext cx="1061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IX korak</a:t>
            </a:r>
            <a:endParaRPr lang="en-US" sz="1400"/>
          </a:p>
        </p:txBody>
      </p:sp>
      <p:sp>
        <p:nvSpPr>
          <p:cNvPr id="41" name="TextBox 40"/>
          <p:cNvSpPr txBox="1"/>
          <p:nvPr/>
        </p:nvSpPr>
        <p:spPr>
          <a:xfrm>
            <a:off x="5670818" y="1883754"/>
            <a:ext cx="3059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На слици су дати уобичајени кораци у производном циклусу предузећа.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94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1256853"/>
          </a:xfrm>
        </p:spPr>
        <p:txBody>
          <a:bodyPr>
            <a:normAutofit/>
          </a:bodyPr>
          <a:lstStyle/>
          <a:p>
            <a:r>
              <a:rPr lang="ru-RU"/>
              <a:t>Код линеарног редоследа производње, трајање производног циклуса рачуна се по формули: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3600"/>
              <a:t>Временско трајање производног циклуса</a:t>
            </a:r>
            <a:endParaRPr lang="en-US" sz="360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521200" y="3536950"/>
          <a:ext cx="1016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Equation" r:id="rId3" imgW="101520" imgH="190440" progId="Equation.3">
                  <p:embed/>
                </p:oleObj>
              </mc:Choice>
              <mc:Fallback>
                <p:oleObj name="Equation" r:id="rId3" imgW="101520" imgH="19044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536950"/>
                        <a:ext cx="101600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1258888" y="2914650"/>
          <a:ext cx="335280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Equation" r:id="rId5" imgW="1155600" imgH="393480" progId="Equation.3">
                  <p:embed/>
                </p:oleObj>
              </mc:Choice>
              <mc:Fallback>
                <p:oleObj name="Equation" r:id="rId5" imgW="1155600" imgH="39348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2914650"/>
                        <a:ext cx="3352800" cy="1181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838200" y="4648200"/>
            <a:ext cx="7543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/>
              <a:t>Tₗ – време израде једне серије код линеарног редоследа операција</a:t>
            </a:r>
          </a:p>
          <a:p>
            <a:r>
              <a:rPr lang="ru-RU"/>
              <a:t>Q – број комада производа у серији</a:t>
            </a:r>
          </a:p>
          <a:p>
            <a:r>
              <a:rPr lang="ru-RU"/>
              <a:t>Qₜ – један производ у серији</a:t>
            </a:r>
          </a:p>
          <a:p>
            <a:r>
              <a:rPr lang="ru-RU"/>
              <a:t>tₖ – време трајања технолошких операција за један производ</a:t>
            </a:r>
          </a:p>
          <a:p>
            <a:r>
              <a:rPr lang="ru-RU"/>
              <a:t>t</a:t>
            </a:r>
            <a:r>
              <a:rPr lang="sr-Latn-RS" sz="1200"/>
              <a:t>q</a:t>
            </a:r>
            <a:r>
              <a:rPr lang="ru-RU"/>
              <a:t> – време губитака између две технолошке операције</a:t>
            </a:r>
          </a:p>
          <a:p>
            <a:r>
              <a:rPr lang="ru-RU"/>
              <a:t>1, 2, ..., n – број различитих врста операција</a:t>
            </a:r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RS"/>
              <a:t>Ако нема губитака:</a:t>
            </a:r>
            <a:endParaRPr lang="sr-Latn-RS"/>
          </a:p>
          <a:p>
            <a:endParaRPr lang="sr-Latn-RS"/>
          </a:p>
          <a:p>
            <a:endParaRPr lang="sr-Latn-RS"/>
          </a:p>
          <a:p>
            <a:endParaRPr lang="sr-Cyrl-RS"/>
          </a:p>
          <a:p>
            <a:endParaRPr lang="sr-Latn-RS"/>
          </a:p>
          <a:p>
            <a:r>
              <a:rPr lang="sr-Cyrl-RS"/>
              <a:t>Односно</a:t>
            </a:r>
            <a:endParaRPr lang="sr-Latn-RS"/>
          </a:p>
          <a:p>
            <a:endParaRPr lang="sr-Latn-RS"/>
          </a:p>
          <a:p>
            <a:endParaRPr lang="sr-Latn-RS"/>
          </a:p>
          <a:p>
            <a:endParaRPr lang="sr-Latn-RS"/>
          </a:p>
          <a:p>
            <a:endParaRPr lang="sr-Cyrl-RS"/>
          </a:p>
          <a:p>
            <a:endParaRPr lang="sr-Latn-RS"/>
          </a:p>
          <a:p>
            <a:pPr marL="0" indent="0">
              <a:buNone/>
            </a:pPr>
            <a:r>
              <a:rPr lang="sr-Latn-RS"/>
              <a:t>             -  </a:t>
            </a:r>
            <a:r>
              <a:rPr lang="sr-Cyrl-RS"/>
              <a:t>време трајања </a:t>
            </a:r>
            <a:r>
              <a:rPr lang="sr-Latn-RS"/>
              <a:t>i-</a:t>
            </a:r>
            <a:r>
              <a:rPr lang="sr-Cyrl-RS"/>
              <a:t>те</a:t>
            </a:r>
            <a:r>
              <a:rPr lang="sr-Latn-RS"/>
              <a:t> </a:t>
            </a:r>
            <a:r>
              <a:rPr lang="sr-Cyrl-RS"/>
              <a:t>операције</a:t>
            </a:r>
            <a:endParaRPr lang="sr-Latn-RS"/>
          </a:p>
          <a:p>
            <a:endParaRPr lang="en-U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100764"/>
              </p:ext>
            </p:extLst>
          </p:nvPr>
        </p:nvGraphicFramePr>
        <p:xfrm>
          <a:off x="2278856" y="2524125"/>
          <a:ext cx="17684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4" name="Equation" r:id="rId3" imgW="609480" imgH="228600" progId="Equation.3">
                  <p:embed/>
                </p:oleObj>
              </mc:Choice>
              <mc:Fallback>
                <p:oleObj name="Equation" r:id="rId3" imgW="609480" imgH="2286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8856" y="2524125"/>
                        <a:ext cx="17684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2209800" y="4191000"/>
          <a:ext cx="23209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5" name="Equation" r:id="rId5" imgW="799920" imgH="431640" progId="Equation.3">
                  <p:embed/>
                </p:oleObj>
              </mc:Choice>
              <mc:Fallback>
                <p:oleObj name="Equation" r:id="rId5" imgW="799920" imgH="431640" progId="Equation.3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191000"/>
                        <a:ext cx="23209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578446"/>
              </p:ext>
            </p:extLst>
          </p:nvPr>
        </p:nvGraphicFramePr>
        <p:xfrm>
          <a:off x="940593" y="5405438"/>
          <a:ext cx="622300" cy="7128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7" imgW="177480" imgH="228600" progId="Equation.3">
                  <p:embed/>
                </p:oleObj>
              </mc:Choice>
              <mc:Fallback>
                <p:oleObj name="Equation" r:id="rId7" imgW="177480" imgH="228600" progId="Equation.3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40593" y="5405438"/>
                        <a:ext cx="622300" cy="7128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7672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1937" y="228600"/>
            <a:ext cx="7756263" cy="1054250"/>
          </a:xfrm>
        </p:spPr>
        <p:txBody>
          <a:bodyPr>
            <a:normAutofit fontScale="90000"/>
          </a:bodyPr>
          <a:lstStyle/>
          <a:p>
            <a:r>
              <a:rPr lang="ru-RU" sz="4000"/>
              <a:t>Линијски начин организације тока редоследа операција</a:t>
            </a:r>
            <a:endParaRPr lang="en-US" sz="4000"/>
          </a:p>
        </p:txBody>
      </p:sp>
      <p:cxnSp>
        <p:nvCxnSpPr>
          <p:cNvPr id="46" name="Straight Connector 45"/>
          <p:cNvCxnSpPr/>
          <p:nvPr/>
        </p:nvCxnSpPr>
        <p:spPr>
          <a:xfrm flipV="1">
            <a:off x="1049784" y="2935922"/>
            <a:ext cx="11940" cy="28956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4692379" y="3919863"/>
            <a:ext cx="481959" cy="267946"/>
            <a:chOff x="1524000" y="4876800"/>
            <a:chExt cx="534194" cy="457994"/>
          </a:xfrm>
        </p:grpSpPr>
        <p:cxnSp>
          <p:nvCxnSpPr>
            <p:cNvPr id="38" name="Straight Connector 37"/>
            <p:cNvCxnSpPr/>
            <p:nvPr/>
          </p:nvCxnSpPr>
          <p:spPr>
            <a:xfrm rot="5400000" flipH="1" flipV="1">
              <a:off x="1296194" y="5104606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5400000" flipH="1" flipV="1">
              <a:off x="1828800" y="5105400"/>
              <a:ext cx="4572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1524000" y="4953000"/>
              <a:ext cx="533400" cy="1588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rot="5400000" flipH="1" flipV="1">
            <a:off x="2385230" y="4753800"/>
            <a:ext cx="267481" cy="1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 flipH="1" flipV="1">
            <a:off x="3083758" y="4754265"/>
            <a:ext cx="267481" cy="14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518224" y="4665386"/>
            <a:ext cx="698528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5400000" flipH="1" flipV="1">
            <a:off x="916446" y="5380027"/>
            <a:ext cx="267482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1412051" y="5377559"/>
            <a:ext cx="267482" cy="8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49784" y="5291270"/>
            <a:ext cx="496410" cy="11544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914400" y="2667000"/>
            <a:ext cx="470" cy="3810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914400" y="6477237"/>
            <a:ext cx="7543800" cy="558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185169" y="5086813"/>
            <a:ext cx="27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4</a:t>
            </a:r>
            <a:endParaRPr lang="en-US" sz="1400"/>
          </a:p>
        </p:txBody>
      </p:sp>
      <p:sp>
        <p:nvSpPr>
          <p:cNvPr id="42" name="TextBox 41"/>
          <p:cNvSpPr txBox="1"/>
          <p:nvPr/>
        </p:nvSpPr>
        <p:spPr>
          <a:xfrm>
            <a:off x="2674398" y="4442990"/>
            <a:ext cx="27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6</a:t>
            </a:r>
            <a:endParaRPr lang="en-US" sz="1400"/>
          </a:p>
        </p:txBody>
      </p:sp>
      <p:sp>
        <p:nvSpPr>
          <p:cNvPr id="43" name="TextBox 42"/>
          <p:cNvSpPr txBox="1"/>
          <p:nvPr/>
        </p:nvSpPr>
        <p:spPr>
          <a:xfrm>
            <a:off x="4797615" y="3733800"/>
            <a:ext cx="27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2</a:t>
            </a:r>
            <a:endParaRPr lang="en-US" sz="1400"/>
          </a:p>
        </p:txBody>
      </p:sp>
      <p:sp>
        <p:nvSpPr>
          <p:cNvPr id="44" name="TextBox 43"/>
          <p:cNvSpPr txBox="1"/>
          <p:nvPr/>
        </p:nvSpPr>
        <p:spPr>
          <a:xfrm>
            <a:off x="4242046" y="2667000"/>
            <a:ext cx="10470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T=48</a:t>
            </a:r>
            <a:endParaRPr lang="en-US" sz="1400" i="1"/>
          </a:p>
        </p:txBody>
      </p:sp>
      <p:cxnSp>
        <p:nvCxnSpPr>
          <p:cNvPr id="47" name="Straight Connector 46"/>
          <p:cNvCxnSpPr/>
          <p:nvPr/>
        </p:nvCxnSpPr>
        <p:spPr>
          <a:xfrm rot="5400000" flipH="1" flipV="1">
            <a:off x="7190682" y="4051041"/>
            <a:ext cx="2242176" cy="11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979620" y="3200400"/>
            <a:ext cx="7338120" cy="77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049784" y="5516725"/>
            <a:ext cx="496410" cy="4485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1546194" y="5516724"/>
            <a:ext cx="496410" cy="4485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2042604" y="5516724"/>
            <a:ext cx="496410" cy="4485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2523971" y="4888753"/>
            <a:ext cx="737178" cy="4485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3225222" y="4888752"/>
            <a:ext cx="737178" cy="4485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3911022" y="4888751"/>
            <a:ext cx="737178" cy="4485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4677928" y="4216940"/>
            <a:ext cx="242235" cy="4485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4939365" y="4216940"/>
            <a:ext cx="242235" cy="4485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5167965" y="4216939"/>
            <a:ext cx="242235" cy="4485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5419571" y="3505202"/>
            <a:ext cx="965778" cy="44857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6349422" y="3505201"/>
            <a:ext cx="965778" cy="4485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7340022" y="3505200"/>
            <a:ext cx="965778" cy="44857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5672831" y="3197423"/>
            <a:ext cx="27076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4</a:t>
            </a:r>
            <a:endParaRPr lang="en-US" sz="1400"/>
          </a:p>
        </p:txBody>
      </p:sp>
      <p:sp>
        <p:nvSpPr>
          <p:cNvPr id="15" name="TextBox 14"/>
          <p:cNvSpPr txBox="1"/>
          <p:nvPr/>
        </p:nvSpPr>
        <p:spPr>
          <a:xfrm>
            <a:off x="747926" y="1517798"/>
            <a:ext cx="78600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Пример:</a:t>
            </a:r>
            <a:r>
              <a:rPr lang="ru-RU"/>
              <a:t> предузеће треба да произведе 3 производа, 4 операције трајања: 4, 6, 2 и 7 минута.</a:t>
            </a:r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2545806" y="2212656"/>
            <a:ext cx="4264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T=3(4+6+2+4)+1*0=3*16=48</a:t>
            </a:r>
            <a:endParaRPr lang="en-US"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/>
              <a:t>Паралелни начин организације тока редоследа операција</a:t>
            </a:r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2362200" y="2978150"/>
          <a:ext cx="4187825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Equation" r:id="rId3" imgW="1790640" imgH="431640" progId="Equation.3">
                  <p:embed/>
                </p:oleObj>
              </mc:Choice>
              <mc:Fallback>
                <p:oleObj name="Equation" r:id="rId3" imgW="1790640" imgH="431640" progId="Equation.3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978150"/>
                        <a:ext cx="4187825" cy="1009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2133600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/>
              <a:t>Код паралелног редоследа операција, трајање производног циклуса рачуна се по формули: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 flipH="1">
            <a:off x="1600200" y="4569620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- </a:t>
            </a:r>
            <a:r>
              <a:rPr lang="ru-RU"/>
              <a:t>Време трајања најдуже технолошке операције за једну јединицу производа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470844"/>
              </p:ext>
            </p:extLst>
          </p:nvPr>
        </p:nvGraphicFramePr>
        <p:xfrm>
          <a:off x="995407" y="4455320"/>
          <a:ext cx="704805" cy="4374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Equation" r:id="rId5" imgW="368280" imgH="228600" progId="Equation.3">
                  <p:embed/>
                </p:oleObj>
              </mc:Choice>
              <mc:Fallback>
                <p:oleObj name="Equation" r:id="rId5" imgW="368280" imgH="2286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95407" y="4455320"/>
                        <a:ext cx="704805" cy="4374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Grp="1" noChangeAspect="1"/>
          </p:cNvGraphicFramePr>
          <p:nvPr/>
        </p:nvGraphicFramePr>
        <p:xfrm>
          <a:off x="1187450" y="5492750"/>
          <a:ext cx="6386513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0" name="Equation" r:id="rId7" imgW="2692080" imgH="203040" progId="Equation.3">
                  <p:embed/>
                </p:oleObj>
              </mc:Choice>
              <mc:Fallback>
                <p:oleObj name="Equation" r:id="rId7" imgW="2692080" imgH="203040" progId="Equation.3">
                  <p:embed/>
                  <p:pic>
                    <p:nvPicPr>
                      <p:cNvPr id="12" name="Object 1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492750"/>
                        <a:ext cx="6386513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175011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80052" y="609600"/>
            <a:ext cx="7756263" cy="1054250"/>
          </a:xfrm>
        </p:spPr>
        <p:txBody>
          <a:bodyPr>
            <a:noAutofit/>
          </a:bodyPr>
          <a:lstStyle/>
          <a:p>
            <a:r>
              <a:rPr lang="ru-RU" sz="3600"/>
              <a:t>Паралелни начин организације тока редоследа операција</a:t>
            </a:r>
            <a:endParaRPr lang="en-US" sz="3600"/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-108806" y="4038884"/>
            <a:ext cx="3194852" cy="2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139748" y="4383069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161554" y="4373619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257300" y="4305300"/>
            <a:ext cx="4344194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14400" y="6477000"/>
            <a:ext cx="7848600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3965377"/>
            <a:ext cx="53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6</a:t>
            </a:r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3854934" y="2514600"/>
            <a:ext cx="52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4</a:t>
            </a:r>
            <a:endParaRPr 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3924784" y="2209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/>
              <a:t>T</a:t>
            </a:r>
            <a:r>
              <a:rPr lang="sr-Latn-RS" sz="1600" i="1" baseline="-25000"/>
              <a:t>p</a:t>
            </a:r>
            <a:endParaRPr lang="en-US" sz="1600" i="1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6241094" y="4101946"/>
            <a:ext cx="3194852" cy="2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1534080" y="2514600"/>
            <a:ext cx="631452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1297374" y="5362168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134215" y="5358651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8700" y="5252253"/>
            <a:ext cx="8267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15860" y="494447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4</a:t>
            </a:r>
            <a:endParaRPr lang="en-US" sz="1400"/>
          </a:p>
        </p:txBody>
      </p:sp>
      <p:sp>
        <p:nvSpPr>
          <p:cNvPr id="40" name="Rectangle 39"/>
          <p:cNvSpPr/>
          <p:nvPr/>
        </p:nvSpPr>
        <p:spPr>
          <a:xfrm>
            <a:off x="1487260" y="5557053"/>
            <a:ext cx="838200" cy="639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25460" y="5557052"/>
            <a:ext cx="838200" cy="639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63660" y="5557051"/>
            <a:ext cx="838200" cy="639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25460" y="4459190"/>
            <a:ext cx="1027340" cy="639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3886200" y="3056357"/>
            <a:ext cx="1333500" cy="639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297439" y="4273154"/>
            <a:ext cx="10553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 flipH="1" flipV="1">
            <a:off x="3733054" y="2922873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rot="5400000" flipH="1" flipV="1">
            <a:off x="5028454" y="2913423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3924300" y="2787442"/>
            <a:ext cx="13335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52800" y="4459190"/>
            <a:ext cx="1027340" cy="639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343400" y="4459190"/>
            <a:ext cx="1027340" cy="639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9" name="Rectangle 58"/>
          <p:cNvSpPr/>
          <p:nvPr/>
        </p:nvSpPr>
        <p:spPr>
          <a:xfrm>
            <a:off x="5181600" y="3056357"/>
            <a:ext cx="1333500" cy="639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6515100" y="3056357"/>
            <a:ext cx="1333500" cy="639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150862" y="5098365"/>
            <a:ext cx="201938" cy="45153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010580" y="5098364"/>
            <a:ext cx="332820" cy="45153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3333578" y="3965377"/>
            <a:ext cx="552622" cy="225623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4267200" y="3965377"/>
            <a:ext cx="552622" cy="22562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5410200" y="3975671"/>
            <a:ext cx="552622" cy="22562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4" name="Straight Connector 73"/>
          <p:cNvCxnSpPr/>
          <p:nvPr/>
        </p:nvCxnSpPr>
        <p:spPr>
          <a:xfrm rot="5400000" flipH="1" flipV="1">
            <a:off x="5198544" y="4391180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016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Latn-RS" dirty="0"/>
          </a:p>
          <a:p>
            <a:r>
              <a:rPr lang="sr-Cyrl-RS"/>
              <a:t>Машински</a:t>
            </a:r>
            <a:endParaRPr lang="sr-Latn-RS"/>
          </a:p>
          <a:p>
            <a:r>
              <a:rPr lang="sr-Cyrl-RS"/>
              <a:t>Материјални</a:t>
            </a:r>
            <a:endParaRPr lang="sr-Latn-RS"/>
          </a:p>
          <a:p>
            <a:r>
              <a:rPr lang="sr-Cyrl-RS"/>
              <a:t>Кадровски</a:t>
            </a:r>
            <a:endParaRPr lang="sr-Latn-RS"/>
          </a:p>
          <a:p>
            <a:r>
              <a:rPr lang="sr-Cyrl-RS"/>
              <a:t>Финансијски</a:t>
            </a:r>
            <a:endParaRPr lang="sr-Latn-RS"/>
          </a:p>
          <a:p>
            <a:r>
              <a:rPr lang="sr-Cyrl-RS"/>
              <a:t>Технологија, и др.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Основни ресурси у предузећу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63964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ru-RU" sz="3600"/>
              <a:t>Комбиновани начин организације тока редоследа операција</a:t>
            </a:r>
            <a:endParaRPr lang="en-US" sz="3600"/>
          </a:p>
        </p:txBody>
      </p:sp>
      <p:graphicFrame>
        <p:nvGraphicFramePr>
          <p:cNvPr id="5" name="Content Placeholder 4"/>
          <p:cNvGraphicFramePr>
            <a:graphicFrameLocks noGrp="1" noChangeAspect="1"/>
          </p:cNvGraphicFramePr>
          <p:nvPr>
            <p:ph idx="1"/>
          </p:nvPr>
        </p:nvGraphicFramePr>
        <p:xfrm>
          <a:off x="3193256" y="5607543"/>
          <a:ext cx="2833688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Equation" r:id="rId3" imgW="1600200" imgH="457200" progId="Equation.3">
                  <p:embed/>
                </p:oleObj>
              </mc:Choice>
              <mc:Fallback>
                <p:oleObj name="Equation" r:id="rId3" imgW="1600200" imgH="457200" progId="Equation.3">
                  <p:embed/>
                  <p:pic>
                    <p:nvPicPr>
                      <p:cNvPr id="5" name="Content Placeholder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3256" y="5607543"/>
                        <a:ext cx="2833688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2133600"/>
            <a:ext cx="708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/>
              <a:t>Kod </a:t>
            </a:r>
            <a:r>
              <a:rPr lang="sr-Latn-RS" sz="2000"/>
              <a:t>kombinovanog rasporeda, trajanje proizvodnog ciklusa računa se kao kod paralelnog rasporeda plus razlike koje nastaju kada se sa manjih operacija pređe na veće:</a:t>
            </a:r>
            <a:endParaRPr lang="en-US" sz="2000"/>
          </a:p>
        </p:txBody>
      </p:sp>
      <p:sp>
        <p:nvSpPr>
          <p:cNvPr id="9" name="TextBox 8"/>
          <p:cNvSpPr txBox="1"/>
          <p:nvPr/>
        </p:nvSpPr>
        <p:spPr>
          <a:xfrm flipH="1">
            <a:off x="1869141" y="4216269"/>
            <a:ext cx="693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- razlike kada sa manjih operacija pređe na veće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1430337" y="4196943"/>
          <a:ext cx="3397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Equation" r:id="rId5" imgW="177480" imgH="241200" progId="Equation.3">
                  <p:embed/>
                </p:oleObj>
              </mc:Choice>
              <mc:Fallback>
                <p:oleObj name="Equation" r:id="rId5" imgW="177480" imgH="241200" progId="Equation.3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430337" y="4196943"/>
                        <a:ext cx="339725" cy="460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Grp="1" noChangeAspect="1"/>
          </p:cNvGraphicFramePr>
          <p:nvPr/>
        </p:nvGraphicFramePr>
        <p:xfrm>
          <a:off x="3352800" y="3276600"/>
          <a:ext cx="2000250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4" name="Equation" r:id="rId7" imgW="952200" imgH="457200" progId="Equation.3">
                  <p:embed/>
                </p:oleObj>
              </mc:Choice>
              <mc:Fallback>
                <p:oleObj name="Equation" r:id="rId7" imgW="952200" imgH="457200" progId="Equation.3">
                  <p:embed/>
                  <p:pic>
                    <p:nvPicPr>
                      <p:cNvPr id="2" name="Object 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76600"/>
                        <a:ext cx="2000250" cy="960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 flipH="1">
            <a:off x="1066800" y="4675248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/>
              <a:t>Ove razlike  se racunaju po sledećoj formuli, gde suTdjoperacije sa dužim trajanjem koje dolaze posle kraćih, a Tmj operacije sa kraćim trajanjem koje dolaze posle dužih.</a:t>
            </a:r>
          </a:p>
        </p:txBody>
      </p:sp>
    </p:spTree>
    <p:extLst>
      <p:ext uri="{BB962C8B-B14F-4D97-AF65-F5344CB8AC3E}">
        <p14:creationId xmlns:p14="http://schemas.microsoft.com/office/powerpoint/2010/main" val="38488490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56263" cy="1054250"/>
          </a:xfrm>
        </p:spPr>
        <p:txBody>
          <a:bodyPr>
            <a:noAutofit/>
          </a:bodyPr>
          <a:lstStyle/>
          <a:p>
            <a:r>
              <a:rPr lang="ru-RU" sz="3600"/>
              <a:t>Комбиновани начин организације тока редоследа операција</a:t>
            </a:r>
          </a:p>
        </p:txBody>
      </p:sp>
      <p:cxnSp>
        <p:nvCxnSpPr>
          <p:cNvPr id="4" name="Straight Connector 3"/>
          <p:cNvCxnSpPr/>
          <p:nvPr/>
        </p:nvCxnSpPr>
        <p:spPr>
          <a:xfrm rot="5400000" flipH="1" flipV="1">
            <a:off x="-108806" y="4038884"/>
            <a:ext cx="3194852" cy="2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5400000" flipH="1" flipV="1">
            <a:off x="2139748" y="4383069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 flipH="1" flipV="1">
            <a:off x="3161554" y="4373619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-1257300" y="4305300"/>
            <a:ext cx="4344194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914400" y="6477000"/>
            <a:ext cx="7848600" cy="794"/>
          </a:xfrm>
          <a:prstGeom prst="straightConnector1">
            <a:avLst/>
          </a:prstGeom>
          <a:ln w="317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2590800" y="3965377"/>
            <a:ext cx="536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6</a:t>
            </a:r>
            <a:endParaRPr lang="en-US" sz="1400"/>
          </a:p>
        </p:txBody>
      </p:sp>
      <p:sp>
        <p:nvSpPr>
          <p:cNvPr id="24" name="TextBox 23"/>
          <p:cNvSpPr txBox="1"/>
          <p:nvPr/>
        </p:nvSpPr>
        <p:spPr>
          <a:xfrm>
            <a:off x="4777600" y="2615145"/>
            <a:ext cx="520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4</a:t>
            </a:r>
            <a:endParaRPr lang="en-US" sz="1400"/>
          </a:p>
        </p:txBody>
      </p:sp>
      <p:sp>
        <p:nvSpPr>
          <p:cNvPr id="25" name="TextBox 24"/>
          <p:cNvSpPr txBox="1"/>
          <p:nvPr/>
        </p:nvSpPr>
        <p:spPr>
          <a:xfrm>
            <a:off x="3924784" y="2209800"/>
            <a:ext cx="53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600"/>
              <a:t>T</a:t>
            </a:r>
            <a:r>
              <a:rPr lang="sr-Latn-RS" sz="1600" i="1" baseline="-25000"/>
              <a:t>p</a:t>
            </a:r>
            <a:endParaRPr lang="en-US" sz="1600" i="1"/>
          </a:p>
        </p:txBody>
      </p:sp>
      <p:cxnSp>
        <p:nvCxnSpPr>
          <p:cNvPr id="26" name="Straight Connector 25"/>
          <p:cNvCxnSpPr/>
          <p:nvPr/>
        </p:nvCxnSpPr>
        <p:spPr>
          <a:xfrm rot="5400000" flipH="1" flipV="1">
            <a:off x="6012494" y="4038884"/>
            <a:ext cx="3194852" cy="20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1524000" y="2548354"/>
            <a:ext cx="6096000" cy="3135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1297374" y="5362168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rot="5400000" flipH="1" flipV="1">
            <a:off x="2134215" y="5358651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1498700" y="5252253"/>
            <a:ext cx="8267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715860" y="4944476"/>
            <a:ext cx="457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1400"/>
              <a:t>4</a:t>
            </a:r>
            <a:endParaRPr lang="en-US" sz="1400"/>
          </a:p>
        </p:txBody>
      </p:sp>
      <p:sp>
        <p:nvSpPr>
          <p:cNvPr id="40" name="Rectangle 39"/>
          <p:cNvSpPr/>
          <p:nvPr/>
        </p:nvSpPr>
        <p:spPr>
          <a:xfrm>
            <a:off x="1487260" y="5557053"/>
            <a:ext cx="838200" cy="639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325460" y="5557052"/>
            <a:ext cx="838200" cy="639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3163660" y="5557051"/>
            <a:ext cx="838200" cy="639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2325460" y="4459190"/>
            <a:ext cx="1027340" cy="639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1" name="Straight Arrow Connector 50"/>
          <p:cNvCxnSpPr/>
          <p:nvPr/>
        </p:nvCxnSpPr>
        <p:spPr>
          <a:xfrm>
            <a:off x="2297439" y="4273154"/>
            <a:ext cx="10553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56"/>
          <p:cNvSpPr/>
          <p:nvPr/>
        </p:nvSpPr>
        <p:spPr>
          <a:xfrm>
            <a:off x="3352800" y="4459190"/>
            <a:ext cx="1027340" cy="639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4343400" y="4459190"/>
            <a:ext cx="1027340" cy="639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3150862" y="5098365"/>
            <a:ext cx="201938" cy="451532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4010580" y="5098364"/>
            <a:ext cx="332820" cy="451533"/>
          </a:xfrm>
          <a:prstGeom prst="line">
            <a:avLst/>
          </a:prstGeom>
          <a:ln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5400000" flipH="1" flipV="1">
            <a:off x="4389008" y="2968371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rot="5400000" flipH="1" flipV="1">
            <a:off x="5410814" y="2958921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4574720" y="3044492"/>
            <a:ext cx="1027340" cy="6391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4546699" y="2858456"/>
            <a:ext cx="105536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5602060" y="3044492"/>
            <a:ext cx="1027340" cy="6391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/>
        </p:nvSpPr>
        <p:spPr>
          <a:xfrm>
            <a:off x="6592660" y="3044492"/>
            <a:ext cx="1027340" cy="6391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4" name="Straight Connector 63"/>
          <p:cNvCxnSpPr/>
          <p:nvPr/>
        </p:nvCxnSpPr>
        <p:spPr>
          <a:xfrm rot="5400000" flipH="1" flipV="1">
            <a:off x="4305914" y="4192502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rot="5400000" flipH="1" flipV="1">
            <a:off x="4153514" y="4192502"/>
            <a:ext cx="381132" cy="13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6"/>
          <p:cNvSpPr/>
          <p:nvPr/>
        </p:nvSpPr>
        <p:spPr>
          <a:xfrm>
            <a:off x="4335915" y="3810000"/>
            <a:ext cx="189140" cy="58198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535260" y="3810000"/>
            <a:ext cx="189140" cy="5819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/>
        </p:nvSpPr>
        <p:spPr>
          <a:xfrm>
            <a:off x="4724400" y="3810000"/>
            <a:ext cx="189140" cy="58198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682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832" y="609600"/>
            <a:ext cx="5886450" cy="360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60832" y="4633913"/>
            <a:ext cx="38098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/>
              <a:t>Линеарни редослед:</a:t>
            </a:r>
            <a:r>
              <a:rPr lang="ru-RU"/>
              <a:t> Тₗ = 48 мин</a:t>
            </a:r>
            <a:br>
              <a:rPr lang="ru-RU"/>
            </a:br>
            <a:r>
              <a:rPr lang="ru-RU" b="1"/>
              <a:t>Паралелни редослед:</a:t>
            </a:r>
            <a:r>
              <a:rPr lang="ru-RU"/>
              <a:t> Тₚ = 28 мин</a:t>
            </a:r>
            <a:br>
              <a:rPr lang="ru-RU"/>
            </a:br>
            <a:r>
              <a:rPr lang="ru-RU" b="1"/>
              <a:t>Комбиновани редослед:</a:t>
            </a:r>
            <a:r>
              <a:rPr lang="ru-RU"/>
              <a:t> Тₖ = 38 мин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035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EAAB672-B40B-4383-932F-8D0F3E0EAB7B}"/>
              </a:ext>
            </a:extLst>
          </p:cNvPr>
          <p:cNvSpPr/>
          <p:nvPr/>
        </p:nvSpPr>
        <p:spPr>
          <a:xfrm>
            <a:off x="1535906" y="1194535"/>
            <a:ext cx="1601390" cy="15345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100" kern="1200" dirty="0"/>
              <a:t>A,  </a:t>
            </a:r>
            <a:r>
              <a:rPr lang="en-US" sz="3200" kern="1200" dirty="0"/>
              <a:t>20min</a:t>
            </a:r>
            <a:endParaRPr lang="en-US" sz="41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AF7E55C-4C3F-4802-9709-4C5FCC6360C9}"/>
              </a:ext>
            </a:extLst>
          </p:cNvPr>
          <p:cNvSpPr/>
          <p:nvPr/>
        </p:nvSpPr>
        <p:spPr>
          <a:xfrm>
            <a:off x="3308682" y="2094786"/>
            <a:ext cx="339494" cy="634265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ABA9CD5-ABEC-414F-968C-FBF158106E26}"/>
              </a:ext>
            </a:extLst>
          </p:cNvPr>
          <p:cNvSpPr/>
          <p:nvPr/>
        </p:nvSpPr>
        <p:spPr>
          <a:xfrm>
            <a:off x="3808810" y="1752600"/>
            <a:ext cx="1601390" cy="924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B, 10 min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5DF36E4-A327-42A4-98C1-5EA03BAB2ED0}"/>
              </a:ext>
            </a:extLst>
          </p:cNvPr>
          <p:cNvSpPr/>
          <p:nvPr/>
        </p:nvSpPr>
        <p:spPr>
          <a:xfrm>
            <a:off x="5550629" y="2185135"/>
            <a:ext cx="339494" cy="634265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6F8B83-9033-4DE9-A83B-86FD1118171A}"/>
              </a:ext>
            </a:extLst>
          </p:cNvPr>
          <p:cNvSpPr/>
          <p:nvPr/>
        </p:nvSpPr>
        <p:spPr>
          <a:xfrm>
            <a:off x="6019800" y="2185135"/>
            <a:ext cx="1601390" cy="543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C, 5 min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DFF10D2-E924-4E8A-A6FF-EDD5E14A73EB}"/>
              </a:ext>
            </a:extLst>
          </p:cNvPr>
          <p:cNvSpPr/>
          <p:nvPr/>
        </p:nvSpPr>
        <p:spPr>
          <a:xfrm>
            <a:off x="1459379" y="4447185"/>
            <a:ext cx="1601390" cy="15345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4100" kern="1200" dirty="0"/>
              <a:t>A,  </a:t>
            </a:r>
            <a:r>
              <a:rPr lang="en-US" sz="3200" kern="1200" dirty="0"/>
              <a:t>20min</a:t>
            </a:r>
            <a:endParaRPr lang="en-US" sz="41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CFA4E2DB-5B16-4D61-A270-20F7F8E1CFFA}"/>
              </a:ext>
            </a:extLst>
          </p:cNvPr>
          <p:cNvSpPr/>
          <p:nvPr/>
        </p:nvSpPr>
        <p:spPr>
          <a:xfrm>
            <a:off x="3189869" y="5004535"/>
            <a:ext cx="339494" cy="634265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327029-0B71-4511-99F4-1D77730DC206}"/>
              </a:ext>
            </a:extLst>
          </p:cNvPr>
          <p:cNvSpPr/>
          <p:nvPr/>
        </p:nvSpPr>
        <p:spPr>
          <a:xfrm>
            <a:off x="3689747" y="5257800"/>
            <a:ext cx="1601390" cy="924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B, 10 min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2E61340-6EF9-4923-9DBE-9159521B1FC6}"/>
              </a:ext>
            </a:extLst>
          </p:cNvPr>
          <p:cNvSpPr/>
          <p:nvPr/>
        </p:nvSpPr>
        <p:spPr>
          <a:xfrm>
            <a:off x="5463100" y="5415458"/>
            <a:ext cx="339494" cy="634265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FDFCFAC-9546-4976-9D0C-EEF458ECEB7C}"/>
              </a:ext>
            </a:extLst>
          </p:cNvPr>
          <p:cNvSpPr/>
          <p:nvPr/>
        </p:nvSpPr>
        <p:spPr>
          <a:xfrm>
            <a:off x="5931694" y="5856884"/>
            <a:ext cx="1601390" cy="543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C, 5 min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4F0A6284-4013-446F-B5EB-6945A3BCC73D}"/>
              </a:ext>
            </a:extLst>
          </p:cNvPr>
          <p:cNvSpPr/>
          <p:nvPr/>
        </p:nvSpPr>
        <p:spPr>
          <a:xfrm>
            <a:off x="3732610" y="4185742"/>
            <a:ext cx="1601390" cy="924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/>
              <a:t>B, 10 min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9C035E8-C3C4-4BBE-B824-625A1AC05C03}"/>
              </a:ext>
            </a:extLst>
          </p:cNvPr>
          <p:cNvSpPr/>
          <p:nvPr/>
        </p:nvSpPr>
        <p:spPr>
          <a:xfrm>
            <a:off x="5931694" y="5160569"/>
            <a:ext cx="1601390" cy="543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C, 5 min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B67CE13-A8E0-411D-A5A5-80013AE4C046}"/>
              </a:ext>
            </a:extLst>
          </p:cNvPr>
          <p:cNvSpPr/>
          <p:nvPr/>
        </p:nvSpPr>
        <p:spPr>
          <a:xfrm>
            <a:off x="5912443" y="4485284"/>
            <a:ext cx="1601390" cy="543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C, 5 min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9C23B58B-07A7-43B3-AEBD-BE57A3B866F2}"/>
              </a:ext>
            </a:extLst>
          </p:cNvPr>
          <p:cNvSpPr/>
          <p:nvPr/>
        </p:nvSpPr>
        <p:spPr>
          <a:xfrm>
            <a:off x="5912443" y="3745971"/>
            <a:ext cx="1601390" cy="543916"/>
          </a:xfrm>
          <a:custGeom>
            <a:avLst/>
            <a:gdLst>
              <a:gd name="connsiteX0" fmla="*/ 0 w 1601390"/>
              <a:gd name="connsiteY0" fmla="*/ 96083 h 960834"/>
              <a:gd name="connsiteX1" fmla="*/ 96083 w 1601390"/>
              <a:gd name="connsiteY1" fmla="*/ 0 h 960834"/>
              <a:gd name="connsiteX2" fmla="*/ 1505307 w 1601390"/>
              <a:gd name="connsiteY2" fmla="*/ 0 h 960834"/>
              <a:gd name="connsiteX3" fmla="*/ 1601390 w 1601390"/>
              <a:gd name="connsiteY3" fmla="*/ 96083 h 960834"/>
              <a:gd name="connsiteX4" fmla="*/ 1601390 w 1601390"/>
              <a:gd name="connsiteY4" fmla="*/ 864751 h 960834"/>
              <a:gd name="connsiteX5" fmla="*/ 1505307 w 1601390"/>
              <a:gd name="connsiteY5" fmla="*/ 960834 h 960834"/>
              <a:gd name="connsiteX6" fmla="*/ 96083 w 1601390"/>
              <a:gd name="connsiteY6" fmla="*/ 960834 h 960834"/>
              <a:gd name="connsiteX7" fmla="*/ 0 w 1601390"/>
              <a:gd name="connsiteY7" fmla="*/ 864751 h 960834"/>
              <a:gd name="connsiteX8" fmla="*/ 0 w 1601390"/>
              <a:gd name="connsiteY8" fmla="*/ 96083 h 9608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01390" h="960834">
                <a:moveTo>
                  <a:pt x="0" y="96083"/>
                </a:moveTo>
                <a:cubicBezTo>
                  <a:pt x="0" y="43018"/>
                  <a:pt x="43018" y="0"/>
                  <a:pt x="96083" y="0"/>
                </a:cubicBezTo>
                <a:lnTo>
                  <a:pt x="1505307" y="0"/>
                </a:lnTo>
                <a:cubicBezTo>
                  <a:pt x="1558372" y="0"/>
                  <a:pt x="1601390" y="43018"/>
                  <a:pt x="1601390" y="96083"/>
                </a:cubicBezTo>
                <a:lnTo>
                  <a:pt x="1601390" y="864751"/>
                </a:lnTo>
                <a:cubicBezTo>
                  <a:pt x="1601390" y="917816"/>
                  <a:pt x="1558372" y="960834"/>
                  <a:pt x="1505307" y="960834"/>
                </a:cubicBezTo>
                <a:lnTo>
                  <a:pt x="96083" y="960834"/>
                </a:lnTo>
                <a:cubicBezTo>
                  <a:pt x="43018" y="960834"/>
                  <a:pt x="0" y="917816"/>
                  <a:pt x="0" y="864751"/>
                </a:cubicBezTo>
                <a:lnTo>
                  <a:pt x="0" y="96083"/>
                </a:lnTo>
                <a:close/>
              </a:path>
            </a:pathLst>
          </a:cu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84352" tIns="184352" rIns="184352" bIns="184352" numCol="1" spcCol="1270" anchor="ctr" anchorCtr="0">
            <a:noAutofit/>
          </a:bodyPr>
          <a:lstStyle/>
          <a:p>
            <a:pPr marL="0" lvl="0" indent="0" algn="ctr" defTabSz="1822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600" kern="1200" dirty="0"/>
              <a:t>C, 5 min</a:t>
            </a: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AFD8A2E-E598-4827-9692-BADAF4312C31}"/>
              </a:ext>
            </a:extLst>
          </p:cNvPr>
          <p:cNvSpPr/>
          <p:nvPr/>
        </p:nvSpPr>
        <p:spPr>
          <a:xfrm>
            <a:off x="5471286" y="4254179"/>
            <a:ext cx="339494" cy="634265"/>
          </a:xfrm>
          <a:custGeom>
            <a:avLst/>
            <a:gdLst>
              <a:gd name="connsiteX0" fmla="*/ 0 w 339494"/>
              <a:gd name="connsiteY0" fmla="*/ 79429 h 397144"/>
              <a:gd name="connsiteX1" fmla="*/ 169747 w 339494"/>
              <a:gd name="connsiteY1" fmla="*/ 79429 h 397144"/>
              <a:gd name="connsiteX2" fmla="*/ 169747 w 339494"/>
              <a:gd name="connsiteY2" fmla="*/ 0 h 397144"/>
              <a:gd name="connsiteX3" fmla="*/ 339494 w 339494"/>
              <a:gd name="connsiteY3" fmla="*/ 198572 h 397144"/>
              <a:gd name="connsiteX4" fmla="*/ 169747 w 339494"/>
              <a:gd name="connsiteY4" fmla="*/ 397144 h 397144"/>
              <a:gd name="connsiteX5" fmla="*/ 169747 w 339494"/>
              <a:gd name="connsiteY5" fmla="*/ 317715 h 397144"/>
              <a:gd name="connsiteX6" fmla="*/ 0 w 339494"/>
              <a:gd name="connsiteY6" fmla="*/ 317715 h 397144"/>
              <a:gd name="connsiteX7" fmla="*/ 0 w 339494"/>
              <a:gd name="connsiteY7" fmla="*/ 79429 h 397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9494" h="397144">
                <a:moveTo>
                  <a:pt x="0" y="79429"/>
                </a:moveTo>
                <a:lnTo>
                  <a:pt x="169747" y="79429"/>
                </a:lnTo>
                <a:lnTo>
                  <a:pt x="169747" y="0"/>
                </a:lnTo>
                <a:lnTo>
                  <a:pt x="339494" y="198572"/>
                </a:lnTo>
                <a:lnTo>
                  <a:pt x="169747" y="397144"/>
                </a:lnTo>
                <a:lnTo>
                  <a:pt x="169747" y="317715"/>
                </a:lnTo>
                <a:lnTo>
                  <a:pt x="0" y="317715"/>
                </a:lnTo>
                <a:lnTo>
                  <a:pt x="0" y="79429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79429" rIns="101848" bIns="7942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600" kern="120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9EE7D2D-232D-44AF-B09A-6AAA22C8E9A9}"/>
              </a:ext>
            </a:extLst>
          </p:cNvPr>
          <p:cNvCxnSpPr/>
          <p:nvPr/>
        </p:nvCxnSpPr>
        <p:spPr>
          <a:xfrm flipH="1">
            <a:off x="3461240" y="1118335"/>
            <a:ext cx="1720360" cy="685800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8169293-22B8-4237-934C-AF168D85CDCE}"/>
              </a:ext>
            </a:extLst>
          </p:cNvPr>
          <p:cNvCxnSpPr>
            <a:cxnSpLocks/>
          </p:cNvCxnSpPr>
          <p:nvPr/>
        </p:nvCxnSpPr>
        <p:spPr>
          <a:xfrm>
            <a:off x="5334000" y="1270735"/>
            <a:ext cx="307033" cy="691058"/>
          </a:xfrm>
          <a:prstGeom prst="straightConnector1">
            <a:avLst/>
          </a:prstGeom>
          <a:ln w="28575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6D022A1-21A4-4E4D-968A-5D8ABB0552DF}"/>
              </a:ext>
            </a:extLst>
          </p:cNvPr>
          <p:cNvSpPr txBox="1"/>
          <p:nvPr/>
        </p:nvSpPr>
        <p:spPr>
          <a:xfrm>
            <a:off x="5291137" y="857442"/>
            <a:ext cx="206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/>
              <a:t>Уско грло</a:t>
            </a:r>
            <a:endParaRPr lang="en-US" sz="2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935289-A109-418D-B0D8-DAF40D9EC091}"/>
              </a:ext>
            </a:extLst>
          </p:cNvPr>
          <p:cNvSpPr txBox="1"/>
          <p:nvPr/>
        </p:nvSpPr>
        <p:spPr>
          <a:xfrm>
            <a:off x="352902" y="1761738"/>
            <a:ext cx="206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AC55F1-C472-4E2D-BC4F-D473C0C38757}"/>
              </a:ext>
            </a:extLst>
          </p:cNvPr>
          <p:cNvSpPr txBox="1"/>
          <p:nvPr/>
        </p:nvSpPr>
        <p:spPr>
          <a:xfrm>
            <a:off x="333305" y="5086290"/>
            <a:ext cx="206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81151E5-6BC8-4995-9139-63F575D31270}"/>
              </a:ext>
            </a:extLst>
          </p:cNvPr>
          <p:cNvSpPr txBox="1"/>
          <p:nvPr/>
        </p:nvSpPr>
        <p:spPr>
          <a:xfrm>
            <a:off x="1225510" y="136731"/>
            <a:ext cx="55949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/>
              <a:t>Уравнотежење производних линија</a:t>
            </a:r>
            <a:endParaRPr lang="en-US" sz="2800" b="1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5ABD4B4-04F9-4280-A25D-D77E57C97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3570786"/>
            <a:ext cx="609600" cy="68339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1AF2CC-16B7-4237-91C8-0C00E31131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4419600"/>
            <a:ext cx="609600" cy="68339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9AFCC22-27EB-484C-ABA9-CC51A6C61C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184007"/>
            <a:ext cx="609600" cy="68339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2D2EE52-7913-4051-9E4F-92596595B5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400" y="5946007"/>
            <a:ext cx="609600" cy="6833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3F8D05-9425-4F9F-8F7E-638174EC26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2576" y="2045658"/>
            <a:ext cx="609600" cy="68339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155B30F-4CBD-4916-8F4A-D6C314868E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643" y="2484279"/>
            <a:ext cx="609600" cy="683393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C4006B8-A0A8-43CD-B423-956F29D81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4717426"/>
            <a:ext cx="609600" cy="683393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6F56D20-D695-4314-8E70-C7B971FB8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787031"/>
            <a:ext cx="609600" cy="68339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DAC0999-2E0A-49D4-9D66-ABDE9FDDD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373" y="2450190"/>
            <a:ext cx="609600" cy="68339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CED0CB-99D3-4AFD-ACCC-85A7C84FA1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831" y="5704485"/>
            <a:ext cx="609600" cy="68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417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133599"/>
            <a:ext cx="7745505" cy="39925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/>
              <a:t>С обзиром на комплексност пословно-производних система, поступак оптимизације производних процеса има више критеријума и стога га убрајамо у проблем вишекритеријумске анализе.</a:t>
            </a:r>
          </a:p>
          <a:p>
            <a:pPr marL="0" indent="0">
              <a:buNone/>
            </a:pPr>
            <a:endParaRPr lang="ru-RU" b="1"/>
          </a:p>
          <a:p>
            <a:pPr marL="0" indent="0">
              <a:buNone/>
            </a:pPr>
            <a:r>
              <a:rPr lang="ru-RU" b="1"/>
              <a:t>Кратак осврт на моделе анализе:</a:t>
            </a:r>
            <a:endParaRPr lang="ru-RU"/>
          </a:p>
          <a:p>
            <a:pPr marL="0" indent="0" algn="just">
              <a:buNone/>
            </a:pPr>
            <a:r>
              <a:rPr lang="ru-RU"/>
              <a:t>Kolli и др. (1992) према броју критеријума оптималности у смислу којих се тражи оптимално решење класификују методе одлучивања у две основне групе:</a:t>
            </a:r>
          </a:p>
          <a:p>
            <a:r>
              <a:rPr lang="ru-RU"/>
              <a:t>Једнокритеријумске методе,</a:t>
            </a:r>
          </a:p>
          <a:p>
            <a:r>
              <a:rPr lang="ru-RU"/>
              <a:t>Вишекритеријумске методе.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688490" y="570156"/>
            <a:ext cx="8455510" cy="1054250"/>
          </a:xfrm>
        </p:spPr>
        <p:txBody>
          <a:bodyPr/>
          <a:lstStyle/>
          <a:p>
            <a:r>
              <a:rPr lang="sr-Cyrl-RS"/>
              <a:t>Методе оптимизације производних процеса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37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/>
              <a:t>Карактерише један критеријум оптималности и скуп ограничења.</a:t>
            </a:r>
          </a:p>
          <a:p>
            <a:pPr algn="just"/>
            <a:r>
              <a:rPr lang="ru-RU"/>
              <a:t>Најчешће се критеријум оптималности описује аналитичком функцијом која је непрекидна и диференцијабилна на целој области дефинисаности. </a:t>
            </a:r>
          </a:p>
          <a:p>
            <a:pPr algn="just"/>
            <a:r>
              <a:rPr lang="ru-RU"/>
              <a:t>Оптимално решење се налази из услова екстрема (минимума или максимума) критеријума оптималности. Међутим, развијени су и многобројни поступци помоћу којих се корак по корак долази до оптималног решења (нпр. симплекс метода код линеарног програмирања).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Једнокритеријумске методе оптимизације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65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Cyrl-RS"/>
              <a:t>Решење готово сваког проблема који егзистира у предузећу зависи од више критеријума оптималности. Стога, ови проблеми могу да се поставе као задаци вишекритеријумске оптимизације који су у литератури означени као </a:t>
            </a:r>
            <a:r>
              <a:rPr lang="en-US" b="1"/>
              <a:t>MCDM </a:t>
            </a:r>
            <a:r>
              <a:rPr lang="en-US"/>
              <a:t>(Multi Criteria Decision Making) </a:t>
            </a:r>
            <a:r>
              <a:rPr lang="sr-Cyrl-RS"/>
              <a:t>проблеми.</a:t>
            </a:r>
          </a:p>
          <a:p>
            <a:r>
              <a:rPr lang="sr-Cyrl-RS"/>
              <a:t>Проблеми </a:t>
            </a:r>
            <a:r>
              <a:rPr lang="en-US"/>
              <a:t>MCDM </a:t>
            </a:r>
            <a:r>
              <a:rPr lang="sr-Cyrl-RS"/>
              <a:t>се међусобно врло разликују. Генерално, ови проблеми се класификују у две групе:</a:t>
            </a:r>
          </a:p>
          <a:p>
            <a:r>
              <a:rPr lang="sr-Cyrl-RS"/>
              <a:t>Вишеатрибутно доношење одлука – </a:t>
            </a:r>
            <a:r>
              <a:rPr lang="en-US" b="1"/>
              <a:t>MADM</a:t>
            </a:r>
            <a:r>
              <a:rPr lang="en-US"/>
              <a:t> (Multi Attribute Decision Making),</a:t>
            </a:r>
          </a:p>
          <a:p>
            <a:r>
              <a:rPr lang="sr-Cyrl-RS"/>
              <a:t>Вишециљно доношење одлука – </a:t>
            </a:r>
            <a:r>
              <a:rPr lang="en-US" b="1"/>
              <a:t>MODM</a:t>
            </a:r>
            <a:r>
              <a:rPr lang="en-US"/>
              <a:t> (Multi Objective Decision Making).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Вишекритеријумска оптимизација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905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id="{465765F4-DAB4-456E-8397-6B0343C297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98499" y="324569"/>
            <a:ext cx="7655791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Наведена класификација MCDM проблема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направљена је са аспекта начина решавања проблема. </a:t>
            </a:r>
            <a:endParaRPr kumimoji="0" lang="sr-Cyrl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sr-Cyrl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Основна разлика између MADM и MODM проблема дефинише се на следећи начин:</a:t>
            </a:r>
            <a:endParaRPr kumimoji="0" lang="sr-Cyrl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MADM проблеми су постављени као проблеми избора најбоље алтернативе из скупа расположивих алтернатива, а MODM проблеми су проблеми планирања.</a:t>
            </a:r>
            <a:endParaRPr kumimoji="0" lang="sr-Cyrl-R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Ове две групе се даље диференцирају на две подгрупе.</a:t>
            </a:r>
            <a:r>
              <a:rPr kumimoji="0" lang="sr-Cyrl-R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Критеријум диференцирања је начин описивања вредности променљивих које егзистирају у моделу. </a:t>
            </a:r>
            <a:endParaRPr kumimoji="0" lang="sr-Cyrl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Cyrl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Ове подгрупе су:</a:t>
            </a:r>
            <a:endParaRPr kumimoji="0" lang="sr-Cyrl-R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детерминистички модели,</a:t>
            </a:r>
          </a:p>
          <a:p>
            <a:pPr algn="just" defTabSz="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недетерминистички модели.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33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20090" y="1253331"/>
            <a:ext cx="7886700" cy="435133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/>
              <a:t>Основна карактеристика </a:t>
            </a:r>
            <a:r>
              <a:rPr lang="ru-RU" b="1"/>
              <a:t>MADM</a:t>
            </a:r>
            <a:r>
              <a:rPr lang="ru-RU"/>
              <a:t> (вишеатрибутивно доношење одлука) проблема јесте у следећем: ови проблеми су проблеми избора и рангирања алтернатива, у смислу више атрибута, које припадају лимитираном скупу алтернатива. Вредности атрибута су детерминистичке или описане лингвистичким исказима.</a:t>
            </a:r>
          </a:p>
          <a:p>
            <a:pPr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ru-RU"/>
              <a:t>Опште карактеристике </a:t>
            </a:r>
            <a:r>
              <a:rPr lang="ru-RU" b="1"/>
              <a:t>MODM</a:t>
            </a:r>
            <a:r>
              <a:rPr lang="ru-RU"/>
              <a:t> (вишециљно доношење одлука проблема) су:</a:t>
            </a:r>
          </a:p>
          <a:p>
            <a:pPr algn="just"/>
            <a:r>
              <a:rPr lang="ru-RU"/>
              <a:t>унапред се дефинише скуп циљева који су квантификовани,</a:t>
            </a:r>
          </a:p>
          <a:p>
            <a:pPr algn="just"/>
            <a:r>
              <a:rPr lang="ru-RU"/>
              <a:t>постоји унапред дефинисан скуп ограничења,</a:t>
            </a:r>
          </a:p>
          <a:p>
            <a:r>
              <a:rPr lang="ru-RU"/>
              <a:t>постоји процес добијања и размене информација између постављених квантификованих и/или неквантификованих циљева.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441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Број и структура машина у предузећу,</a:t>
            </a:r>
            <a:endParaRPr lang="sr-Latn-RS"/>
          </a:p>
          <a:p>
            <a:r>
              <a:rPr lang="ru-RU"/>
              <a:t>Старост машина,</a:t>
            </a:r>
            <a:endParaRPr lang="sr-Latn-RS"/>
          </a:p>
          <a:p>
            <a:r>
              <a:rPr lang="ru-RU"/>
              <a:t>Капацитет машина (технички, експлоатациони, стварни).</a:t>
            </a:r>
            <a:endParaRPr lang="sr-Latn-RS"/>
          </a:p>
          <a:p>
            <a:endParaRPr lang="sr-Latn-RS" b="1" dirty="0"/>
          </a:p>
          <a:p>
            <a:pPr marL="0" indent="0">
              <a:buNone/>
            </a:pPr>
            <a:r>
              <a:rPr lang="sr-Cyrl-RS" b="1"/>
              <a:t>Технички капацитет машине</a:t>
            </a:r>
            <a:endParaRPr lang="sr-Latn-RS" b="1"/>
          </a:p>
          <a:p>
            <a:pPr marL="0" indent="0" algn="just">
              <a:buNone/>
            </a:pPr>
            <a:r>
              <a:rPr lang="ru-RU" b="1"/>
              <a:t>Идеални</a:t>
            </a:r>
            <a:r>
              <a:rPr lang="ru-RU"/>
              <a:t> технички капацитет – Cmi (подразумева континуирани рад машине 0–24)</a:t>
            </a:r>
            <a:endParaRPr lang="sr-Latn-RS"/>
          </a:p>
          <a:p>
            <a:pPr marL="0" indent="0" algn="just">
              <a:buNone/>
            </a:pPr>
            <a:r>
              <a:rPr lang="ru-RU" b="1"/>
              <a:t>Реални</a:t>
            </a:r>
            <a:r>
              <a:rPr lang="ru-RU"/>
              <a:t> технички капацитет – Cmt (подразумева фонд машинских часова у коме је машина у стању да производи, тј. календарски фонд часова умањен за онај број часова који је неопходан за ослобађање машине за нормалан рад, производњу), односно:</a:t>
            </a:r>
            <a:endParaRPr lang="sr-Latn-RS"/>
          </a:p>
          <a:p>
            <a:pPr marL="0" indent="0">
              <a:buNone/>
            </a:pPr>
            <a:r>
              <a:rPr lang="sr-Latn-RS" dirty="0"/>
              <a:t>	</a:t>
            </a:r>
            <a:r>
              <a:rPr lang="fr-FR" dirty="0" err="1"/>
              <a:t>Cmt</a:t>
            </a:r>
            <a:r>
              <a:rPr lang="fr-FR" dirty="0"/>
              <a:t> =365*24-t     </a:t>
            </a:r>
            <a:r>
              <a:rPr lang="fr-FR" dirty="0" err="1"/>
              <a:t>MČ</a:t>
            </a:r>
            <a:r>
              <a:rPr lang="fr-FR" dirty="0"/>
              <a:t>/</a:t>
            </a:r>
            <a:r>
              <a:rPr lang="fr-FR" dirty="0" err="1"/>
              <a:t>god</a:t>
            </a:r>
            <a:endParaRPr lang="en-US" dirty="0"/>
          </a:p>
          <a:p>
            <a:pPr marL="0" indent="0" algn="just">
              <a:buNone/>
            </a:pPr>
            <a:r>
              <a:rPr lang="ru-RU"/>
              <a:t>где је </a:t>
            </a:r>
            <a:r>
              <a:rPr lang="ru-RU" i="1"/>
              <a:t>t</a:t>
            </a:r>
            <a:r>
              <a:rPr lang="ru-RU"/>
              <a:t> – пројектован укупан број часова годишње за одржавање нормалне радне способности.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/>
              <a:t>Машински ресурси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88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/>
                  <a:t>Разликујемо:</a:t>
                </a:r>
              </a:p>
              <a:p>
                <a:r>
                  <a:rPr lang="ru-RU"/>
                  <a:t>Идеални технички капацитет фабрике који се рачуна по формули:</a:t>
                </a:r>
              </a:p>
              <a:p>
                <a:pPr marL="0" indent="0">
                  <a:buNone/>
                </a:pPr>
                <a:endParaRPr lang="ru-RU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b="0" i="1" smtClean="0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</a:rPr>
                            <m:t>𝑓𝑖</m:t>
                          </m:r>
                        </m:sub>
                      </m:sSub>
                      <m:r>
                        <a:rPr lang="sr-Latn-RS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r-Latn-R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sr-Latn-R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r-Latn-R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b="0" i="1" smtClean="0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/>
                                </a:rPr>
                                <m:t>𝑚𝑖𝑗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r-Cyrl-RS"/>
              </a:p>
              <a:p>
                <a:pPr marL="0" indent="0">
                  <a:buNone/>
                </a:pPr>
                <a:endParaRPr lang="sr-Latn-RS"/>
              </a:p>
              <a:p>
                <a:r>
                  <a:rPr lang="ru-RU"/>
                  <a:t>Реални технички капацитет фабрике који се рачуна по формули:</a:t>
                </a:r>
              </a:p>
              <a:p>
                <a:endParaRPr lang="sr-Cyrl-R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</a:rPr>
                            <m:t>𝑡𝑟</m:t>
                          </m:r>
                        </m:sub>
                      </m:sSub>
                      <m:r>
                        <a:rPr lang="sr-Latn-R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i="1">
                              <a:latin typeface="Cambria Math"/>
                            </a:rPr>
                            <m:t>𝑗</m:t>
                          </m:r>
                          <m:r>
                            <a:rPr lang="sr-Latn-R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/>
                                </a:rPr>
                                <m:t>𝑚𝑡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sr-Latn-RS"/>
              </a:p>
              <a:p>
                <a:endParaRPr lang="en-US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Технички капацитет фабрике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758906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1479242"/>
            <a:ext cx="7745505" cy="587401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200"/>
              <a:t>Прорачун пројектованог експлоатационог капацитета машине </a:t>
            </a:r>
            <a:r>
              <a:rPr lang="ru-RU" sz="2200" b="1"/>
              <a:t>Cme</a:t>
            </a:r>
            <a:r>
              <a:rPr lang="ru-RU" sz="2200"/>
              <a:t> рачуна се са следећим претпоставкама у погледу пројектованог смањења реалног техничког капацитета и то:</a:t>
            </a:r>
            <a:endParaRPr lang="sr-Latn-RS" sz="2200"/>
          </a:p>
          <a:p>
            <a:r>
              <a:rPr lang="ru-RU" sz="2200"/>
              <a:t>Пројектован број радних смена</a:t>
            </a:r>
            <a:endParaRPr lang="sr-Latn-RS" sz="2200"/>
          </a:p>
          <a:p>
            <a:r>
              <a:rPr lang="ru-RU" sz="2200"/>
              <a:t>Пројектован број нерадних дана (празници, недеље, суботе и сл.)</a:t>
            </a:r>
            <a:endParaRPr lang="sr-Latn-RS" sz="2200"/>
          </a:p>
          <a:p>
            <a:r>
              <a:rPr lang="ru-RU" sz="2200"/>
              <a:t>Пројектовани обавезни прекиди (получасовни одмори у току радног дана) и др.</a:t>
            </a:r>
            <a:endParaRPr lang="sr-Latn-RS" sz="2200"/>
          </a:p>
          <a:p>
            <a:pPr marL="0" indent="0">
              <a:buNone/>
            </a:pPr>
            <a:endParaRPr lang="sr-Cyrl-RS" sz="2200"/>
          </a:p>
          <a:p>
            <a:pPr marL="0" indent="0">
              <a:buNone/>
            </a:pPr>
            <a:r>
              <a:rPr lang="sr-Cyrl-RS" sz="2200"/>
              <a:t>Нпр.</a:t>
            </a:r>
            <a:endParaRPr lang="sr-Latn-RS" sz="2200"/>
          </a:p>
          <a:p>
            <a:r>
              <a:rPr lang="fr-FR" sz="2200"/>
              <a:t>Cme = Cmt –N*24-P*24-R*1,5</a:t>
            </a:r>
            <a:endParaRPr lang="en-US" sz="2200"/>
          </a:p>
          <a:p>
            <a:r>
              <a:rPr lang="fr-FR" sz="2200"/>
              <a:t>Cme </a:t>
            </a:r>
            <a:r>
              <a:rPr lang="fr-FR" sz="2200" dirty="0"/>
              <a:t>= </a:t>
            </a:r>
            <a:r>
              <a:rPr lang="fr-FR" sz="2200" dirty="0" err="1"/>
              <a:t>Cmt</a:t>
            </a:r>
            <a:r>
              <a:rPr lang="fr-FR" sz="2200" dirty="0"/>
              <a:t> – (</a:t>
            </a:r>
            <a:r>
              <a:rPr lang="fr-FR" sz="2200" dirty="0" err="1"/>
              <a:t>N+P</a:t>
            </a:r>
            <a:r>
              <a:rPr lang="fr-FR" sz="2200" dirty="0"/>
              <a:t>)*24-R*1,5</a:t>
            </a:r>
            <a:endParaRPr lang="en-US" sz="2200" dirty="0"/>
          </a:p>
          <a:p>
            <a:r>
              <a:rPr lang="en-US" sz="2200" dirty="0" err="1"/>
              <a:t>Cmt</a:t>
            </a:r>
            <a:r>
              <a:rPr lang="fr-FR" sz="2200" dirty="0"/>
              <a:t> </a:t>
            </a:r>
            <a:r>
              <a:rPr lang="fr-FR" sz="2200"/>
              <a:t>– </a:t>
            </a:r>
            <a:r>
              <a:rPr lang="ru-RU" sz="2400"/>
              <a:t>реални технички капацитет машине у </a:t>
            </a:r>
            <a:r>
              <a:rPr lang="fr-FR" sz="2200"/>
              <a:t>MČ</a:t>
            </a:r>
            <a:endParaRPr lang="en-US" sz="2200" dirty="0"/>
          </a:p>
          <a:p>
            <a:r>
              <a:rPr lang="ru-RU" sz="2200"/>
              <a:t>N – број нерадних дана</a:t>
            </a:r>
          </a:p>
          <a:p>
            <a:r>
              <a:rPr lang="ru-RU" sz="2200"/>
              <a:t>P – број празничних дана</a:t>
            </a:r>
          </a:p>
          <a:p>
            <a:r>
              <a:rPr lang="ru-RU" sz="2200"/>
              <a:t>R – број радних дана (1,5 h је време 3 паузе у току радног дана за три радна смене)</a:t>
            </a:r>
          </a:p>
          <a:p>
            <a:pPr marL="0" indent="0" algn="just">
              <a:buNone/>
            </a:pPr>
            <a:r>
              <a:rPr lang="sr-Cyrl-RS" sz="2200" b="1"/>
              <a:t>Стварни капацитет машине </a:t>
            </a:r>
            <a:r>
              <a:rPr lang="sr-Latn-RS" sz="2200"/>
              <a:t>Cms </a:t>
            </a:r>
            <a:r>
              <a:rPr lang="sr-Cyrl-RS" sz="2200"/>
              <a:t>добија се када се </a:t>
            </a:r>
            <a:r>
              <a:rPr lang="sr-Latn-RS" sz="2200"/>
              <a:t>Cme </a:t>
            </a:r>
            <a:r>
              <a:rPr lang="sr-Cyrl-RS" sz="2200"/>
              <a:t>умањи за време због реалних ограничења и непредвиђених утицајних чинилаца због који се </a:t>
            </a:r>
            <a:r>
              <a:rPr lang="sr-Latn-RS" sz="2200"/>
              <a:t>Cme </a:t>
            </a:r>
            <a:r>
              <a:rPr lang="sr-Cyrl-RS" sz="2200"/>
              <a:t>не остварује.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02A50DE-BCBD-4AF5-9711-1A1C60D63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>
            <a:normAutofit/>
          </a:bodyPr>
          <a:lstStyle/>
          <a:p>
            <a:r>
              <a:rPr lang="sr-Cyrl-RS" sz="3600"/>
              <a:t>Експлоатациони капацитет машине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857912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/>
                  <a:t>Рачуна се као сума одговарајућих експлоатационих капацитета машина, односно као збир компонентних капацитета.</a:t>
                </a:r>
                <a:endParaRPr lang="sr-Latn-RS"/>
              </a:p>
              <a:p>
                <a:r>
                  <a:rPr lang="ru-RU"/>
                  <a:t>Компонентни капацитет машине (нпр. стругови, глодалице..):</a:t>
                </a:r>
                <a:endParaRPr lang="sr-Cyrl-RS" i="1">
                  <a:latin typeface="Cambria Math" panose="02040503050406030204" pitchFamily="18" charset="0"/>
                </a:endParaRPr>
              </a:p>
              <a:p>
                <a:endParaRPr lang="sr-Cyrl-RS" i="1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</a:rPr>
                            <m:t>𝑘𝑒</m:t>
                          </m:r>
                        </m:sub>
                      </m:sSub>
                      <m:r>
                        <a:rPr lang="sr-Latn-R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i="1">
                              <a:latin typeface="Cambria Math"/>
                            </a:rPr>
                            <m:t>𝑗</m:t>
                          </m:r>
                          <m:r>
                            <a:rPr lang="sr-Latn-R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/>
                                </a:rPr>
                                <m:t>𝑒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sr-Latn-RS" b="0" i="1" smtClean="0">
                              <a:latin typeface="Cambria Math"/>
                            </a:rPr>
                            <m:t>  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Č/</m:t>
                          </m:r>
                          <m:r>
                            <a:rPr lang="sr-Latn-RS" b="0" i="1" smtClean="0">
                              <a:latin typeface="Cambria Math"/>
                            </a:rPr>
                            <m:t>𝑔𝑜𝑑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sr-Cyrl-RS"/>
              </a:p>
              <a:p>
                <a:pPr marL="0" indent="0">
                  <a:buNone/>
                </a:pPr>
                <a:endParaRPr lang="sr-Latn-RS"/>
              </a:p>
              <a:p>
                <a:r>
                  <a:rPr lang="sr-Cyrl-RS"/>
                  <a:t>Збир компонентних капацитета машина:</a:t>
                </a:r>
                <a:endParaRPr lang="sr-Latn-RS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sr-Latn-RS" i="1">
                              <a:latin typeface="Cambria Math"/>
                            </a:rPr>
                            <m:t>𝐶</m:t>
                          </m:r>
                        </m:e>
                        <m:sub>
                          <m:r>
                            <a:rPr lang="sr-Latn-RS" b="0" i="1" smtClean="0">
                              <a:latin typeface="Cambria Math"/>
                            </a:rPr>
                            <m:t>𝑓</m:t>
                          </m:r>
                          <m:r>
                            <a:rPr lang="sr-Latn-RS" i="1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sr-Latn-R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sr-Latn-R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sr-Latn-RS" i="1">
                              <a:latin typeface="Cambria Math"/>
                            </a:rPr>
                            <m:t>𝑗</m:t>
                          </m:r>
                          <m:r>
                            <a:rPr lang="sr-Latn-R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sr-Latn-RS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sr-Latn-R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sr-Latn-RS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sr-Latn-RS" b="0" i="1" smtClean="0">
                                  <a:latin typeface="Cambria Math"/>
                                </a:rPr>
                                <m:t>𝑘</m:t>
                              </m:r>
                              <m:r>
                                <a:rPr lang="sr-Latn-RS" i="1">
                                  <a:latin typeface="Cambria Math"/>
                                </a:rPr>
                                <m:t>𝑒𝑗</m:t>
                              </m:r>
                            </m:sub>
                          </m:sSub>
                          <m:r>
                            <a:rPr lang="sr-Latn-RS" i="1">
                              <a:latin typeface="Cambria Math"/>
                            </a:rPr>
                            <m:t>  </m:t>
                          </m:r>
                          <m:r>
                            <a:rPr lang="en-US" i="1">
                              <a:latin typeface="Cambria Math"/>
                            </a:rPr>
                            <m:t>[</m:t>
                          </m:r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  <m:r>
                            <a:rPr lang="sr-Latn-RS" i="1">
                              <a:latin typeface="Cambria Math"/>
                            </a:rPr>
                            <m:t>Č/</m:t>
                          </m:r>
                          <m:r>
                            <a:rPr lang="sr-Latn-RS" i="1">
                              <a:latin typeface="Cambria Math"/>
                            </a:rPr>
                            <m:t>𝑔𝑜𝑑</m:t>
                          </m:r>
                          <m:r>
                            <a:rPr lang="en-US" i="1">
                              <a:latin typeface="Cambria Math"/>
                            </a:rPr>
                            <m:t>]</m:t>
                          </m:r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Експлоатациони капацитет фабрике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48103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/>
                  <a:t>Технички степен искоришћења машинских капацитета:</a:t>
                </a:r>
              </a:p>
              <a:p>
                <a:pPr marL="0" indent="0">
                  <a:buNone/>
                </a:pPr>
                <a:endParaRPr lang="ru-RU"/>
              </a:p>
              <a:p>
                <a:pPr marL="0" indent="0">
                  <a:buNone/>
                </a:pPr>
                <a:r>
                  <a:rPr lang="sr-Latn-RS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sr-Latn-RS" i="1">
                            <a:latin typeface="Cambria Math"/>
                          </a:rPr>
                          <m:t>𝑚𝑡</m:t>
                        </m:r>
                      </m:sub>
                    </m:sSub>
                    <m:r>
                      <a:rPr lang="sr-Latn-R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i="1">
                                <a:latin typeface="Cambria Math"/>
                              </a:rPr>
                              <m:t>𝑚</m:t>
                            </m:r>
                            <m:r>
                              <a:rPr lang="sr-Latn-RS" b="0" i="1" smtClean="0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i="1">
                                <a:latin typeface="Cambria Math"/>
                              </a:rPr>
                              <m:t>𝑚𝑡</m:t>
                            </m:r>
                          </m:sub>
                        </m:sSub>
                      </m:den>
                    </m:f>
                    <m:r>
                      <a:rPr lang="sr-Latn-RS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sr-Latn-RS"/>
                  <a:t>100%</a:t>
                </a:r>
              </a:p>
              <a:p>
                <a:pPr marL="0" indent="0">
                  <a:buNone/>
                </a:pPr>
                <a:endParaRPr lang="sr-Latn-RS"/>
              </a:p>
              <a:p>
                <a:pPr marL="0" indent="0">
                  <a:buNone/>
                </a:pPr>
                <a:r>
                  <a:rPr lang="ru-RU"/>
                  <a:t>Експлоатациони степен искоришћења машинских капацитета:</a:t>
                </a:r>
              </a:p>
              <a:p>
                <a:pPr marL="0" indent="0">
                  <a:buNone/>
                </a:pPr>
                <a:endParaRPr lang="ru-RU"/>
              </a:p>
              <a:p>
                <a:pPr marL="0" indent="0">
                  <a:buNone/>
                </a:pPr>
                <a:r>
                  <a:rPr lang="sr-Latn-RS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sr-Latn-RS" i="1">
                            <a:latin typeface="Cambria Math"/>
                          </a:rPr>
                          <m:t>𝑚</m:t>
                        </m:r>
                        <m:r>
                          <a:rPr lang="sr-Latn-R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sr-Latn-R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i="1">
                                <a:latin typeface="Cambria Math"/>
                              </a:rPr>
                              <m:t>𝑚</m:t>
                            </m:r>
                            <m:r>
                              <a:rPr lang="sr-Latn-RS" b="0" i="1" smtClean="0">
                                <a:latin typeface="Cambria Math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𝑚𝑒</m:t>
                            </m:r>
                          </m:sub>
                        </m:sSub>
                      </m:den>
                    </m:f>
                    <m:r>
                      <a:rPr lang="sr-Latn-R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sr-Latn-RS"/>
                  <a:t>100%</a:t>
                </a: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Степен искоришћења машинског капацитета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110600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/>
                  <a:t>Технички степен искоришћења капацитета фабрике:</a:t>
                </a:r>
              </a:p>
              <a:p>
                <a:pPr marL="0" indent="0">
                  <a:buNone/>
                </a:pPr>
                <a:r>
                  <a:rPr lang="sr-Latn-RS"/>
                  <a:t>	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 smtClean="0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sr-Latn-RS" b="0" i="1" smtClean="0">
                            <a:latin typeface="Cambria Math"/>
                          </a:rPr>
                          <m:t>𝑓</m:t>
                        </m:r>
                        <m:r>
                          <a:rPr lang="sr-Latn-RS" i="1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sr-Latn-RS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𝑓𝑒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𝑓</m:t>
                            </m:r>
                            <m:r>
                              <a:rPr lang="sr-Latn-RS" i="1">
                                <a:latin typeface="Cambria Math"/>
                              </a:rPr>
                              <m:t>𝑡</m:t>
                            </m:r>
                          </m:sub>
                        </m:sSub>
                      </m:den>
                    </m:f>
                    <m:r>
                      <a:rPr lang="sr-Latn-RS" b="0" i="1" smtClean="0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sr-Latn-RS"/>
                  <a:t>100%</a:t>
                </a:r>
              </a:p>
              <a:p>
                <a:pPr marL="0" indent="0">
                  <a:buNone/>
                </a:pPr>
                <a:r>
                  <a:rPr lang="ru-RU"/>
                  <a:t>Експлоатациони степен искоришћења капацитета фабрике:</a:t>
                </a:r>
                <a:r>
                  <a:rPr lang="sr-Latn-RS"/>
                  <a:t>	</a:t>
                </a:r>
                <a:endParaRPr lang="sr-Cyrl-RS"/>
              </a:p>
              <a:p>
                <a:pPr marL="0" indent="0">
                  <a:buNone/>
                </a:pPr>
                <a:r>
                  <a:rPr lang="sr-Cyrl-RS"/>
                  <a:t>	</a:t>
                </a:r>
                <a:r>
                  <a:rPr lang="sr-Latn-RS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sr-Latn-RS" b="0" i="1" smtClean="0">
                            <a:latin typeface="Cambria Math"/>
                            <a:ea typeface="Cambria Math"/>
                          </a:rPr>
                          <m:t>𝑓</m:t>
                        </m:r>
                        <m:r>
                          <a:rPr lang="sr-Latn-RS" b="0" i="1" smtClean="0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sr-Latn-R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𝑓𝑠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𝑓𝑒</m:t>
                            </m:r>
                          </m:sub>
                        </m:sSub>
                      </m:den>
                    </m:f>
                    <m:r>
                      <a:rPr lang="sr-Latn-R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sr-Latn-RS"/>
                  <a:t>100%</a:t>
                </a:r>
                <a:endParaRPr lang="en-US"/>
              </a:p>
              <a:p>
                <a:pPr marL="0" indent="0">
                  <a:buNone/>
                </a:pPr>
                <a:r>
                  <a:rPr lang="ru-RU"/>
                  <a:t>Степен искоришћења компонентних капацитета фабрике:</a:t>
                </a:r>
                <a:r>
                  <a:rPr lang="sr-Latn-RS"/>
                  <a:t>	</a:t>
                </a:r>
                <a:endParaRPr lang="sr-Cyrl-RS"/>
              </a:p>
              <a:p>
                <a:pPr marL="0" indent="0">
                  <a:buNone/>
                </a:pPr>
                <a:r>
                  <a:rPr lang="sr-Cyrl-RS"/>
                  <a:t>	</a:t>
                </a:r>
                <a:r>
                  <a:rPr lang="sr-Latn-RS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sr-Latn-RS" i="1">
                            <a:latin typeface="Cambria Math"/>
                            <a:ea typeface="Cambria Math"/>
                          </a:rPr>
                          <m:t>𝜂</m:t>
                        </m:r>
                      </m:e>
                      <m:sub>
                        <m:r>
                          <a:rPr lang="sr-Latn-RS" b="0" i="1" smtClean="0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sr-Latn-RS" i="1">
                            <a:latin typeface="Cambria Math"/>
                          </a:rPr>
                          <m:t>𝑒</m:t>
                        </m:r>
                      </m:sub>
                    </m:sSub>
                    <m:r>
                      <a:rPr lang="sr-Latn-R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sr-Latn-R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sr-Latn-RS" i="1">
                                <a:latin typeface="Cambria Math"/>
                              </a:rPr>
                              <m:t>𝑠</m:t>
                            </m:r>
                            <m:r>
                              <a:rPr lang="sr-Latn-R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sr-Latn-R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sr-Latn-RS" i="1">
                                <a:latin typeface="Cambria Math"/>
                              </a:rPr>
                              <m:t>𝐶</m:t>
                            </m:r>
                          </m:e>
                          <m:sub>
                            <m:r>
                              <a:rPr lang="sr-Latn-RS" b="0" i="1" smtClean="0">
                                <a:latin typeface="Cambria Math"/>
                              </a:rPr>
                              <m:t>𝑘</m:t>
                            </m:r>
                            <m:r>
                              <a:rPr lang="sr-Latn-RS" i="1">
                                <a:latin typeface="Cambria Math"/>
                              </a:rPr>
                              <m:t>𝑒</m:t>
                            </m:r>
                          </m:sub>
                        </m:sSub>
                      </m:den>
                    </m:f>
                    <m:r>
                      <a:rPr lang="sr-Latn-RS" i="1">
                        <a:latin typeface="Cambria Math"/>
                        <a:ea typeface="Cambria Math"/>
                      </a:rPr>
                      <m:t>∙</m:t>
                    </m:r>
                  </m:oMath>
                </a14:m>
                <a:r>
                  <a:rPr lang="sr-Latn-RS"/>
                  <a:t>100%</a:t>
                </a:r>
                <a:endParaRPr lang="en-US"/>
              </a:p>
              <a:p>
                <a:pPr marL="0" indent="0">
                  <a:buNone/>
                </a:pPr>
                <a:endParaRPr lang="en-US"/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7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Степен искоришћења капацитета фабрике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95887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/>
              <a:t>Структура кадровских ресурса по квалификацијама,</a:t>
            </a:r>
          </a:p>
          <a:p>
            <a:r>
              <a:rPr lang="ru-RU"/>
              <a:t>Старосна структура кадровских ресурса,</a:t>
            </a:r>
          </a:p>
          <a:p>
            <a:r>
              <a:rPr lang="ru-RU"/>
              <a:t>Расположиви фонд радног времена по раднику,</a:t>
            </a:r>
          </a:p>
          <a:p>
            <a:r>
              <a:rPr lang="ru-RU"/>
              <a:t>Нормативи радника, и др.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ru-RU"/>
              <a:t>Фонд радног времена радника i-те категорије рачуна се:</a:t>
            </a:r>
          </a:p>
          <a:p>
            <a:pPr marL="0" indent="0">
              <a:buNone/>
            </a:pPr>
            <a:endParaRPr lang="ru-RU"/>
          </a:p>
          <a:p>
            <a:pPr marL="0" indent="0">
              <a:buNone/>
            </a:pPr>
            <a:r>
              <a:rPr lang="sr-Latn-RS" dirty="0"/>
              <a:t>		Fi=(365-G-Pr-N)*(8-P</a:t>
            </a:r>
            <a:r>
              <a:rPr lang="sr-Latn-RS"/>
              <a:t>)*k</a:t>
            </a:r>
            <a:endParaRPr lang="sr-Cyrl-RS"/>
          </a:p>
          <a:p>
            <a:pPr marL="0" indent="0">
              <a:buNone/>
            </a:pPr>
            <a:endParaRPr lang="sr-Latn-RS" dirty="0"/>
          </a:p>
          <a:p>
            <a:pPr marL="0" indent="0" algn="just">
              <a:buNone/>
            </a:pPr>
            <a:r>
              <a:rPr lang="ru-RU"/>
              <a:t>Односно, 365 дана се умањи за нерадне дане, државне празнике, годишњи одмор, а затим се ти радни дани помноже са 8 сати рада (једна смена) минус време паузе и све се то помножи са коригујућим фактором који се односи на умањење радног фонда услед боловања или сличних непредвиђених околности.</a:t>
            </a:r>
            <a:endParaRPr lang="sr-Latn-RS" sz="1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Cyrl-RS" sz="3600"/>
              <a:t>Кадровски ресурси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825964589"/>
      </p:ext>
    </p:extLst>
  </p:cSld>
  <p:clrMapOvr>
    <a:masterClrMapping/>
  </p:clrMapOvr>
</p:sld>
</file>

<file path=ppt/theme/theme1.xml><?xml version="1.0" encoding="utf-8"?>
<a:theme xmlns:a="http://schemas.openxmlformats.org/drawingml/2006/main" name="ie 16 9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e 16 9" id="{576E9A8D-BB38-4D95-A36F-DF7C8086BD01}" vid="{49606A15-62B4-4A0C-88AF-796A0652F442}"/>
    </a:ext>
  </a:extLst>
</a:theme>
</file>

<file path=ppt/theme/theme2.xml><?xml version="1.0" encoding="utf-8"?>
<a:theme xmlns:a="http://schemas.openxmlformats.org/drawingml/2006/main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5601</TotalTime>
  <Words>1298</Words>
  <Application>Microsoft Office PowerPoint</Application>
  <PresentationFormat>On-screen Show (4:3)</PresentationFormat>
  <Paragraphs>221</Paragraphs>
  <Slides>28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ie 16 9</vt:lpstr>
      <vt:lpstr>Equation</vt:lpstr>
      <vt:lpstr>ОПП – лекција 3</vt:lpstr>
      <vt:lpstr>Основни ресурси у предузећу</vt:lpstr>
      <vt:lpstr>Машински ресурси</vt:lpstr>
      <vt:lpstr>Технички капацитет фабрике</vt:lpstr>
      <vt:lpstr>Експлоатациони капацитет машине</vt:lpstr>
      <vt:lpstr>Експлоатациони капацитет фабрике</vt:lpstr>
      <vt:lpstr>Степен искоришћења машинског капацитета</vt:lpstr>
      <vt:lpstr>Степен искоришћења капацитета фабрике</vt:lpstr>
      <vt:lpstr>Кадровски ресурси</vt:lpstr>
      <vt:lpstr>Материјални ресурси</vt:lpstr>
      <vt:lpstr>Производни програм</vt:lpstr>
      <vt:lpstr>Производни циклус</vt:lpstr>
      <vt:lpstr>PowerPoint Presentation</vt:lpstr>
      <vt:lpstr>Кораци у производном циклусу</vt:lpstr>
      <vt:lpstr>Временско трајање производног циклуса</vt:lpstr>
      <vt:lpstr>PowerPoint Presentation</vt:lpstr>
      <vt:lpstr>Линијски начин организације тока редоследа операција</vt:lpstr>
      <vt:lpstr>Паралелни начин организације тока редоследа операција</vt:lpstr>
      <vt:lpstr>Паралелни начин организације тока редоследа операција</vt:lpstr>
      <vt:lpstr>Комбиновани начин организације тока редоследа операција</vt:lpstr>
      <vt:lpstr>Комбиновани начин организације тока редоследа операција</vt:lpstr>
      <vt:lpstr>PowerPoint Presentation</vt:lpstr>
      <vt:lpstr>PowerPoint Presentation</vt:lpstr>
      <vt:lpstr>Методе оптимизације производних процеса</vt:lpstr>
      <vt:lpstr>Једнокритеријумске методе оптимизације</vt:lpstr>
      <vt:lpstr>Вишекритеријумска оптимизација</vt:lpstr>
      <vt:lpstr>PowerPoint Presentation</vt:lpstr>
      <vt:lpstr>PowerPoint Presentation</vt:lpstr>
    </vt:vector>
  </TitlesOfParts>
  <Company>UW-Parkside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Planning and Control</dc:title>
  <dc:subject/>
  <dc:creator>Jayavel Sounderpandian</dc:creator>
  <dc:description/>
  <cp:lastModifiedBy>MM</cp:lastModifiedBy>
  <cp:revision>338</cp:revision>
  <dcterms:created xsi:type="dcterms:W3CDTF">1998-09-04T04:49:45Z</dcterms:created>
  <dcterms:modified xsi:type="dcterms:W3CDTF">2026-03-17T14:25:21Z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r8>2</vt:r8>
  </property>
  <property fmtid="{D5CDD505-2E9C-101B-9397-08002B2CF9AE}" pid="3" name="PresentationFormat">
    <vt:lpwstr>On-screen Show (4:3)</vt:lpwstr>
  </property>
  <property fmtid="{D5CDD505-2E9C-101B-9397-08002B2CF9AE}" pid="4" name="Slides">
    <vt:r8>35</vt:r8>
  </property>
</Properties>
</file>