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6" r:id="rId2"/>
    <p:sldId id="405" r:id="rId3"/>
    <p:sldId id="406" r:id="rId4"/>
    <p:sldId id="407" r:id="rId5"/>
    <p:sldId id="408" r:id="rId6"/>
    <p:sldId id="409" r:id="rId7"/>
    <p:sldId id="410" r:id="rId8"/>
    <p:sldId id="411" r:id="rId9"/>
    <p:sldId id="412"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25" r:id="rId2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6296" autoAdjust="0"/>
  </p:normalViewPr>
  <p:slideViewPr>
    <p:cSldViewPr snapToGrid="0">
      <p:cViewPr varScale="1">
        <p:scale>
          <a:sx n="60" d="100"/>
          <a:sy n="60" d="100"/>
        </p:scale>
        <p:origin x="84" y="1008"/>
      </p:cViewPr>
      <p:guideLst>
        <p:guide orient="horz" pos="2160"/>
        <p:guide pos="3840"/>
      </p:guideLst>
    </p:cSldViewPr>
  </p:slideViewPr>
  <p:outlineViewPr>
    <p:cViewPr>
      <p:scale>
        <a:sx n="33" d="100"/>
        <a:sy n="33" d="100"/>
      </p:scale>
      <p:origin x="0" y="-62154"/>
    </p:cViewPr>
  </p:outlineViewPr>
  <p:notesTextViewPr>
    <p:cViewPr>
      <p:scale>
        <a:sx n="1" d="1"/>
        <a:sy n="1" d="1"/>
      </p:scale>
      <p:origin x="0" y="0"/>
    </p:cViewPr>
  </p:notesTextViewPr>
  <p:sorterViewPr>
    <p:cViewPr>
      <p:scale>
        <a:sx n="200" d="100"/>
        <a:sy n="200" d="100"/>
      </p:scale>
      <p:origin x="0" y="-175724"/>
    </p:cViewPr>
  </p:sorterViewPr>
  <p:notesViewPr>
    <p:cSldViewPr snapToGrid="0">
      <p:cViewPr varScale="1">
        <p:scale>
          <a:sx n="50" d="100"/>
          <a:sy n="50" d="100"/>
        </p:scale>
        <p:origin x="270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72633-5804-4CC4-B334-49480CD1F8F9}" type="datetimeFigureOut">
              <a:rPr lang="en-US" smtClean="0"/>
              <a:pPr/>
              <a:t>17-Mar-26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47A84-8E29-4011-8E23-5BAFF1D6ABED}" type="slidenum">
              <a:rPr lang="en-US" smtClean="0"/>
              <a:pPr/>
              <a:t>‹#›</a:t>
            </a:fld>
            <a:endParaRPr lang="en-US"/>
          </a:p>
        </p:txBody>
      </p:sp>
    </p:spTree>
    <p:extLst>
      <p:ext uri="{BB962C8B-B14F-4D97-AF65-F5344CB8AC3E}">
        <p14:creationId xmlns:p14="http://schemas.microsoft.com/office/powerpoint/2010/main" val="5178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5836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1897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7764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8797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6093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3958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5874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300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7058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0395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8509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pPr/>
              <a:t>17.3.2026.</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pPr/>
              <a:t>‹#›</a:t>
            </a:fld>
            <a:endParaRPr lang="sr-Latn-RS"/>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83387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b="1"/>
              <a:t>ОПП – лекција 2</a:t>
            </a:r>
            <a:endParaRPr lang="en-US" b="1"/>
          </a:p>
        </p:txBody>
      </p:sp>
      <p:sp>
        <p:nvSpPr>
          <p:cNvPr id="3" name="Subtitle 2"/>
          <p:cNvSpPr>
            <a:spLocks noGrp="1"/>
          </p:cNvSpPr>
          <p:nvPr>
            <p:ph type="subTitle" idx="1"/>
          </p:nvPr>
        </p:nvSpPr>
        <p:spPr/>
        <p:txBody>
          <a:bodyPr/>
          <a:lstStyle/>
          <a:p>
            <a:r>
              <a:rPr lang="sr-Cyrl-RS"/>
              <a:t>Проф. др Мирјана Мисита</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7B42E72-3334-4F09-9A3D-ACC88502F7EE}"/>
              </a:ext>
            </a:extLst>
          </p:cNvPr>
          <p:cNvSpPr>
            <a:spLocks noGrp="1" noChangeArrowheads="1"/>
          </p:cNvSpPr>
          <p:nvPr>
            <p:ph idx="1"/>
          </p:nvPr>
        </p:nvSpPr>
        <p:spPr bwMode="auto">
          <a:xfrm>
            <a:off x="838200" y="748182"/>
            <a:ext cx="10375232"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just" eaLnBrk="0" fontAlgn="base" hangingPunct="0">
              <a:lnSpc>
                <a:spcPct val="100000"/>
              </a:lnSpc>
              <a:spcBef>
                <a:spcPct val="0"/>
              </a:spcBef>
              <a:spcAft>
                <a:spcPct val="0"/>
              </a:spcAft>
              <a:buNone/>
            </a:pPr>
            <a:r>
              <a:rPr lang="en-US" altLang="en-US" sz="2400" b="1">
                <a:latin typeface="Arial" panose="020B0604020202020204" pitchFamily="34" charset="0"/>
              </a:rPr>
              <a:t>Власник процеса</a:t>
            </a:r>
            <a:r>
              <a:rPr lang="sr-Cyrl-RS" altLang="en-US" sz="2400" b="1">
                <a:latin typeface="Arial" panose="020B0604020202020204" pitchFamily="34" charset="0"/>
              </a:rPr>
              <a:t> - </a:t>
            </a:r>
            <a:r>
              <a:rPr kumimoji="0" lang="en-US" altLang="en-US" sz="2400" b="0" i="0" u="none" strike="noStrike" cap="none" normalizeH="0" baseline="0">
                <a:ln>
                  <a:noFill/>
                </a:ln>
                <a:solidFill>
                  <a:schemeClr val="tx1"/>
                </a:solidFill>
                <a:effectLst/>
                <a:latin typeface="Arial" panose="020B0604020202020204" pitchFamily="34" charset="0"/>
              </a:rPr>
              <a:t>Као што се из карте процеса види, процес мора имати свог власника.</a:t>
            </a:r>
            <a:endParaRPr kumimoji="0" lang="sr-Cyrl-RS" altLang="en-US" sz="24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rPr>
              <a:t>То су они </a:t>
            </a:r>
            <a:r>
              <a:rPr kumimoji="0" lang="sr-Cyrl-RS" altLang="en-US" sz="2400" b="0" i="0" u="none" strike="noStrike" cap="none" normalizeH="0" baseline="0">
                <a:ln>
                  <a:noFill/>
                </a:ln>
                <a:solidFill>
                  <a:schemeClr val="tx1"/>
                </a:solidFill>
                <a:effectLst/>
                <a:latin typeface="Arial" panose="020B0604020202020204" pitchFamily="34" charset="0"/>
              </a:rPr>
              <a:t>запослени</a:t>
            </a:r>
            <a:r>
              <a:rPr kumimoji="0" lang="en-US" altLang="en-US" sz="2400" b="0" i="0" u="none" strike="noStrike" cap="none" normalizeH="0" baseline="0">
                <a:ln>
                  <a:noFill/>
                </a:ln>
                <a:solidFill>
                  <a:schemeClr val="tx1"/>
                </a:solidFill>
                <a:effectLst/>
                <a:latin typeface="Arial" panose="020B0604020202020204" pitchFamily="34" charset="0"/>
              </a:rPr>
              <a:t> у организацији који су одговорни за резултате и квалитет тих процеса (видети т. 4.4.1-е. СРПС ИСО 9001:2015), имају највиша знања у погледу њиховог функционисања, те су стога овлашћени да их модификују и унапређују.</a:t>
            </a:r>
            <a:endParaRPr kumimoji="0" lang="sr-Cyrl-RS" altLang="en-US" sz="2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indent="0" algn="just" eaLnBrk="0" fontAlgn="base" hangingPunct="0">
              <a:lnSpc>
                <a:spcPct val="100000"/>
              </a:lnSpc>
              <a:spcBef>
                <a:spcPct val="0"/>
              </a:spcBef>
              <a:spcAft>
                <a:spcPct val="0"/>
              </a:spcAft>
              <a:buNone/>
            </a:pPr>
            <a:r>
              <a:rPr kumimoji="0" lang="en-US" altLang="en-US" sz="2400" b="0" i="0" u="none" strike="noStrike" cap="none" normalizeH="0" baseline="0">
                <a:ln>
                  <a:noFill/>
                </a:ln>
                <a:solidFill>
                  <a:schemeClr val="tx1"/>
                </a:solidFill>
                <a:effectLst/>
                <a:latin typeface="Arial" panose="020B0604020202020204" pitchFamily="34" charset="0"/>
              </a:rPr>
              <a:t>Власник процеса мора да буде на довољно високом нивоу у организацији да би:</a:t>
            </a:r>
            <a:endParaRPr kumimoji="0" lang="sr-Cyrl-RS" altLang="en-US" sz="2400" b="0" i="0" u="none" strike="noStrike" cap="none" normalizeH="0" baseline="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2400" b="0" i="0" u="none" strike="noStrike" cap="none" normalizeH="0" baseline="0">
                <a:ln>
                  <a:noFill/>
                </a:ln>
                <a:solidFill>
                  <a:schemeClr val="tx1"/>
                </a:solidFill>
                <a:effectLst/>
                <a:latin typeface="Arial" panose="020B0604020202020204" pitchFamily="34" charset="0"/>
              </a:rPr>
              <a:t>идентификовао последице новог пословног процеса рада,</a:t>
            </a:r>
            <a:endParaRPr kumimoji="0" lang="sr-Cyrl-RS" altLang="en-US" sz="2400" b="0" i="0" u="none" strike="noStrike" cap="none" normalizeH="0" baseline="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2400" b="0" i="0" u="none" strike="noStrike" cap="none" normalizeH="0" baseline="0">
                <a:ln>
                  <a:noFill/>
                </a:ln>
                <a:solidFill>
                  <a:schemeClr val="tx1"/>
                </a:solidFill>
                <a:effectLst/>
                <a:latin typeface="Arial" panose="020B0604020202020204" pitchFamily="34" charset="0"/>
              </a:rPr>
              <a:t>мотрио на ефикасност и ефективност,</a:t>
            </a:r>
            <a:endParaRPr kumimoji="0" lang="sr-Cyrl-RS" altLang="en-US" sz="2400" b="0" i="0" u="none" strike="noStrike" cap="none" normalizeH="0" baseline="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2400" b="0" i="0" u="none" strike="noStrike" cap="none" normalizeH="0" baseline="0">
                <a:ln>
                  <a:noFill/>
                </a:ln>
                <a:solidFill>
                  <a:schemeClr val="tx1"/>
                </a:solidFill>
                <a:effectLst/>
                <a:latin typeface="Arial" panose="020B0604020202020204" pitchFamily="34" charset="0"/>
              </a:rPr>
              <a:t>утицао на промене у пракси/поступцима које утичу на процес и</a:t>
            </a:r>
            <a:endParaRPr kumimoji="0" lang="sr-Cyrl-RS" altLang="en-US" sz="2400" b="0" i="0" u="none" strike="noStrike" cap="none" normalizeH="0" baseline="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2400" b="0" i="0" u="none" strike="noStrike" cap="none" normalizeH="0" baseline="0">
                <a:ln>
                  <a:noFill/>
                </a:ln>
                <a:solidFill>
                  <a:schemeClr val="tx1"/>
                </a:solidFill>
                <a:effectLst/>
                <a:latin typeface="Arial" panose="020B0604020202020204" pitchFamily="34" charset="0"/>
              </a:rPr>
              <a:t>показивао оданост плану и увођењу промена ради унапређења процеса.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893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1CF60F-681F-49C0-A6ED-283401E01BDA}"/>
              </a:ext>
            </a:extLst>
          </p:cNvPr>
          <p:cNvSpPr>
            <a:spLocks noGrp="1"/>
          </p:cNvSpPr>
          <p:nvPr>
            <p:ph idx="1"/>
          </p:nvPr>
        </p:nvSpPr>
        <p:spPr/>
        <p:txBody>
          <a:bodyPr>
            <a:normAutofit fontScale="92500" lnSpcReduction="10000"/>
          </a:bodyPr>
          <a:lstStyle/>
          <a:p>
            <a:pPr algn="just"/>
            <a:r>
              <a:rPr lang="ru-RU" b="1"/>
              <a:t>Циљ процеса </a:t>
            </a:r>
            <a:r>
              <a:rPr lang="ru-RU"/>
              <a:t>– укратко се поставља циљ који се жели постићи дефинисаним процесом.</a:t>
            </a:r>
          </a:p>
          <a:p>
            <a:pPr algn="just"/>
            <a:r>
              <a:rPr lang="ru-RU" b="1"/>
              <a:t>Ресурси за реализацију процеса </a:t>
            </a:r>
            <a:r>
              <a:rPr lang="ru-RU"/>
              <a:t>– шта је потребно за извођење процеса: који уређаји или инфраструктура су потребни, ко треба да их набави, која знања су неопходна, које вештине, и како доћи до тих знања и вештина.</a:t>
            </a:r>
          </a:p>
          <a:p>
            <a:pPr algn="just"/>
            <a:r>
              <a:rPr lang="ru-RU" b="1"/>
              <a:t>Утицаји на процес </a:t>
            </a:r>
            <a:r>
              <a:rPr lang="ru-RU"/>
              <a:t>– да ли постоје захтеви тржишта, закони, политика, величина организације.</a:t>
            </a:r>
          </a:p>
          <a:p>
            <a:pPr algn="just"/>
            <a:r>
              <a:rPr lang="ru-RU" b="1"/>
              <a:t>Мерни параметри </a:t>
            </a:r>
            <a:r>
              <a:rPr lang="ru-RU"/>
              <a:t>– метрика је оно што желимо да меримо, а мерна величина се односи на дефинисање јединица у којима ће се мерење вршити. Мерни параметри нам служе за одређивање ефективности и ефикасности процеса.</a:t>
            </a:r>
            <a:endParaRPr lang="en-US"/>
          </a:p>
        </p:txBody>
      </p:sp>
    </p:spTree>
    <p:extLst>
      <p:ext uri="{BB962C8B-B14F-4D97-AF65-F5344CB8AC3E}">
        <p14:creationId xmlns:p14="http://schemas.microsoft.com/office/powerpoint/2010/main" val="405764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0F7B-8F44-483A-8EC1-C2CFC630B78D}"/>
              </a:ext>
            </a:extLst>
          </p:cNvPr>
          <p:cNvSpPr>
            <a:spLocks noGrp="1"/>
          </p:cNvSpPr>
          <p:nvPr>
            <p:ph type="title"/>
          </p:nvPr>
        </p:nvSpPr>
        <p:spPr/>
        <p:txBody>
          <a:bodyPr/>
          <a:lstStyle/>
          <a:p>
            <a:r>
              <a:rPr lang="ru-RU" b="1"/>
              <a:t>Карактеристике процеса</a:t>
            </a:r>
            <a:endParaRPr lang="en-US" b="1"/>
          </a:p>
        </p:txBody>
      </p:sp>
      <p:sp>
        <p:nvSpPr>
          <p:cNvPr id="3" name="Content Placeholder 2">
            <a:extLst>
              <a:ext uri="{FF2B5EF4-FFF2-40B4-BE49-F238E27FC236}">
                <a16:creationId xmlns:a16="http://schemas.microsoft.com/office/drawing/2014/main" id="{2A40926D-DF4E-4B90-B021-131568CFCCC7}"/>
              </a:ext>
            </a:extLst>
          </p:cNvPr>
          <p:cNvSpPr>
            <a:spLocks noGrp="1"/>
          </p:cNvSpPr>
          <p:nvPr>
            <p:ph idx="1"/>
          </p:nvPr>
        </p:nvSpPr>
        <p:spPr/>
        <p:txBody>
          <a:bodyPr>
            <a:normAutofit fontScale="92500" lnSpcReduction="20000"/>
          </a:bodyPr>
          <a:lstStyle/>
          <a:p>
            <a:r>
              <a:rPr lang="ru-RU" sz="2600" b="1"/>
              <a:t>Ефективан</a:t>
            </a:r>
            <a:r>
              <a:rPr lang="ru-RU" sz="2600"/>
              <a:t> – задовољава потребе корисника;</a:t>
            </a:r>
          </a:p>
          <a:p>
            <a:r>
              <a:rPr lang="ru-RU" sz="2600" b="1"/>
              <a:t>Ефикасан</a:t>
            </a:r>
            <a:r>
              <a:rPr lang="ru-RU" sz="2600"/>
              <a:t> – уз минималне трошкове, са минималним утрошеним временом и минималним отпадом;</a:t>
            </a:r>
          </a:p>
          <a:p>
            <a:r>
              <a:rPr lang="ru-RU" sz="2600" b="1"/>
              <a:t>Прилагодљив </a:t>
            </a:r>
            <a:r>
              <a:rPr lang="ru-RU" sz="2600"/>
              <a:t>– прихвата нове производе и технологије, промене на тржишту и проширење захтева; </a:t>
            </a:r>
          </a:p>
          <a:p>
            <a:r>
              <a:rPr lang="ru-RU" sz="2600" b="1"/>
              <a:t>Мерљив </a:t>
            </a:r>
            <a:r>
              <a:rPr lang="ru-RU" sz="2600"/>
              <a:t>– мерне јединице се утврђују у кључним фазама ради потребне контроле резултата; </a:t>
            </a:r>
          </a:p>
          <a:p>
            <a:r>
              <a:rPr lang="ru-RU" sz="2600" b="1"/>
              <a:t>Подложан контроли </a:t>
            </a:r>
            <a:r>
              <a:rPr lang="ru-RU" sz="2600"/>
              <a:t>– макропроцес је способан да понови циклусе рада уз минимална одступања на производу; </a:t>
            </a:r>
          </a:p>
          <a:p>
            <a:r>
              <a:rPr lang="ru-RU" sz="2600" b="1"/>
              <a:t>Формализован</a:t>
            </a:r>
            <a:r>
              <a:rPr lang="ru-RU" sz="2600"/>
              <a:t> – макропроцес је описан у формалним документима и одобрен од стране надлежног ауторитета; </a:t>
            </a:r>
          </a:p>
          <a:p>
            <a:r>
              <a:rPr lang="ru-RU" sz="2600" b="1"/>
              <a:t>Управљив</a:t>
            </a:r>
            <a:r>
              <a:rPr lang="ru-RU" sz="2600"/>
              <a:t> – одговорне особе познају реално стање и довољно су компетентне да испуне постављене циљеве.</a:t>
            </a:r>
            <a:endParaRPr lang="en-US" sz="2600"/>
          </a:p>
        </p:txBody>
      </p:sp>
    </p:spTree>
    <p:extLst>
      <p:ext uri="{BB962C8B-B14F-4D97-AF65-F5344CB8AC3E}">
        <p14:creationId xmlns:p14="http://schemas.microsoft.com/office/powerpoint/2010/main" val="1285543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442A-5681-48F6-823B-B842EA7FF90C}"/>
              </a:ext>
            </a:extLst>
          </p:cNvPr>
          <p:cNvSpPr>
            <a:spLocks noGrp="1"/>
          </p:cNvSpPr>
          <p:nvPr>
            <p:ph type="title"/>
          </p:nvPr>
        </p:nvSpPr>
        <p:spPr/>
        <p:txBody>
          <a:bodyPr>
            <a:normAutofit fontScale="90000"/>
          </a:bodyPr>
          <a:lstStyle/>
          <a:p>
            <a:r>
              <a:rPr lang="ru-RU" b="1"/>
              <a:t>3.2. Методолошке основе проучавања технолошких процеса</a:t>
            </a:r>
            <a:br>
              <a:rPr lang="en-US" b="1"/>
            </a:br>
            <a:endParaRPr lang="en-US"/>
          </a:p>
        </p:txBody>
      </p:sp>
      <p:sp>
        <p:nvSpPr>
          <p:cNvPr id="3" name="Content Placeholder 2">
            <a:extLst>
              <a:ext uri="{FF2B5EF4-FFF2-40B4-BE49-F238E27FC236}">
                <a16:creationId xmlns:a16="http://schemas.microsoft.com/office/drawing/2014/main" id="{9358A467-4506-4188-B130-458E4067BD96}"/>
              </a:ext>
            </a:extLst>
          </p:cNvPr>
          <p:cNvSpPr>
            <a:spLocks noGrp="1"/>
          </p:cNvSpPr>
          <p:nvPr>
            <p:ph idx="1"/>
          </p:nvPr>
        </p:nvSpPr>
        <p:spPr/>
        <p:txBody>
          <a:bodyPr/>
          <a:lstStyle/>
          <a:p>
            <a:pPr marL="0" indent="0" algn="just">
              <a:buNone/>
            </a:pPr>
            <a:r>
              <a:rPr lang="ru-RU"/>
              <a:t>Сложеност проблематике у производњи захтева систематски разрађен методолошки поступак за проучавање. Цео поступак може се рашчланити на следеће фазе:</a:t>
            </a:r>
          </a:p>
          <a:p>
            <a:pPr marL="514350" indent="-514350">
              <a:buFont typeface="+mj-lt"/>
              <a:buAutoNum type="arabicPeriod"/>
            </a:pPr>
            <a:r>
              <a:rPr lang="ru-RU"/>
              <a:t>избор и дефиниција проблема,</a:t>
            </a:r>
          </a:p>
          <a:p>
            <a:pPr marL="514350" indent="-514350">
              <a:buFont typeface="+mj-lt"/>
              <a:buAutoNum type="arabicPeriod"/>
            </a:pPr>
            <a:r>
              <a:rPr lang="ru-RU"/>
              <a:t>снимање постојећег стања са сређивањем документације,</a:t>
            </a:r>
          </a:p>
          <a:p>
            <a:pPr marL="514350" indent="-514350">
              <a:buFont typeface="+mj-lt"/>
              <a:buAutoNum type="arabicPeriod"/>
            </a:pPr>
            <a:r>
              <a:rPr lang="ru-RU"/>
              <a:t>анализа,</a:t>
            </a:r>
          </a:p>
          <a:p>
            <a:pPr marL="514350" indent="-514350">
              <a:buFont typeface="+mj-lt"/>
              <a:buAutoNum type="arabicPeriod"/>
            </a:pPr>
            <a:r>
              <a:rPr lang="ru-RU"/>
              <a:t>предлог мера с применом и провером у пракси.</a:t>
            </a:r>
          </a:p>
          <a:p>
            <a:endParaRPr lang="en-US"/>
          </a:p>
        </p:txBody>
      </p:sp>
    </p:spTree>
    <p:extLst>
      <p:ext uri="{BB962C8B-B14F-4D97-AF65-F5344CB8AC3E}">
        <p14:creationId xmlns:p14="http://schemas.microsoft.com/office/powerpoint/2010/main" val="3864074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03E0E-33C3-4D0E-99C5-B1FFBFBEACCB}"/>
              </a:ext>
            </a:extLst>
          </p:cNvPr>
          <p:cNvSpPr>
            <a:spLocks noGrp="1"/>
          </p:cNvSpPr>
          <p:nvPr>
            <p:ph type="title"/>
          </p:nvPr>
        </p:nvSpPr>
        <p:spPr/>
        <p:txBody>
          <a:bodyPr/>
          <a:lstStyle/>
          <a:p>
            <a:r>
              <a:rPr lang="ru-RU"/>
              <a:t>1. Избор и дефиниција проблема</a:t>
            </a:r>
            <a:br>
              <a:rPr lang="en-US"/>
            </a:br>
            <a:endParaRPr lang="en-US"/>
          </a:p>
        </p:txBody>
      </p:sp>
      <p:sp>
        <p:nvSpPr>
          <p:cNvPr id="3" name="Content Placeholder 2">
            <a:extLst>
              <a:ext uri="{FF2B5EF4-FFF2-40B4-BE49-F238E27FC236}">
                <a16:creationId xmlns:a16="http://schemas.microsoft.com/office/drawing/2014/main" id="{71BC897C-76E2-4C7F-92FE-26797A758BEC}"/>
              </a:ext>
            </a:extLst>
          </p:cNvPr>
          <p:cNvSpPr>
            <a:spLocks noGrp="1"/>
          </p:cNvSpPr>
          <p:nvPr>
            <p:ph idx="1"/>
          </p:nvPr>
        </p:nvSpPr>
        <p:spPr>
          <a:xfrm>
            <a:off x="838200" y="1915427"/>
            <a:ext cx="10515600" cy="4261536"/>
          </a:xfrm>
        </p:spPr>
        <p:txBody>
          <a:bodyPr>
            <a:normAutofit lnSpcReduction="10000"/>
          </a:bodyPr>
          <a:lstStyle/>
          <a:p>
            <a:pPr marL="0" indent="0" algn="just">
              <a:buNone/>
            </a:pPr>
            <a:r>
              <a:rPr lang="ru-RU"/>
              <a:t>Између бројних проблема који захтевају решење у смислу унапређења технолошких процеса избор треба да падне на кључне у датим производним условима. Ради изналажења најзначајнијих проблема треба користити следеће критеријуме за избор процеса за проучавање:</a:t>
            </a:r>
            <a:endParaRPr lang="en-US"/>
          </a:p>
          <a:p>
            <a:r>
              <a:rPr lang="ru-RU"/>
              <a:t>процес који на било који начин представља </a:t>
            </a:r>
            <a:r>
              <a:rPr lang="ru-RU" b="1"/>
              <a:t>уско грло</a:t>
            </a:r>
            <a:r>
              <a:rPr lang="ru-RU"/>
              <a:t> у производњи,</a:t>
            </a:r>
            <a:endParaRPr lang="en-US"/>
          </a:p>
          <a:p>
            <a:r>
              <a:rPr lang="ru-RU"/>
              <a:t>процес који се односи на </a:t>
            </a:r>
            <a:r>
              <a:rPr lang="ru-RU" b="1"/>
              <a:t>најмасовнији</a:t>
            </a:r>
            <a:r>
              <a:rPr lang="ru-RU"/>
              <a:t> производ,</a:t>
            </a:r>
            <a:endParaRPr lang="en-US"/>
          </a:p>
          <a:p>
            <a:r>
              <a:rPr lang="ru-RU"/>
              <a:t>процес који је </a:t>
            </a:r>
            <a:r>
              <a:rPr lang="ru-RU" b="1"/>
              <a:t>најскупљи </a:t>
            </a:r>
            <a:r>
              <a:rPr lang="ru-RU"/>
              <a:t>на основу одговарајућих трошкова,</a:t>
            </a:r>
            <a:endParaRPr lang="en-US"/>
          </a:p>
          <a:p>
            <a:r>
              <a:rPr lang="ru-RU"/>
              <a:t>процес у коме настаје </a:t>
            </a:r>
            <a:r>
              <a:rPr lang="ru-RU" b="1"/>
              <a:t>највећи проценат шкарта.</a:t>
            </a:r>
            <a:endParaRPr lang="en-US"/>
          </a:p>
          <a:p>
            <a:endParaRPr lang="en-US"/>
          </a:p>
          <a:p>
            <a:endParaRPr lang="en-US"/>
          </a:p>
        </p:txBody>
      </p:sp>
    </p:spTree>
    <p:extLst>
      <p:ext uri="{BB962C8B-B14F-4D97-AF65-F5344CB8AC3E}">
        <p14:creationId xmlns:p14="http://schemas.microsoft.com/office/powerpoint/2010/main" val="1350900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C275D7-49D2-41DE-9B66-96B25025F7F0}"/>
              </a:ext>
            </a:extLst>
          </p:cNvPr>
          <p:cNvSpPr>
            <a:spLocks noGrp="1"/>
          </p:cNvSpPr>
          <p:nvPr>
            <p:ph idx="1"/>
          </p:nvPr>
        </p:nvSpPr>
        <p:spPr/>
        <p:txBody>
          <a:bodyPr/>
          <a:lstStyle/>
          <a:p>
            <a:pPr algn="just"/>
            <a:r>
              <a:rPr lang="ru-RU"/>
              <a:t>Истицање ових критеријума не значи да проучавањем не треба обухватити и остале процесе у производњи. Напротив, систематски рад на унапређењу исказује обухватање целокуног рада у границама могућности.</a:t>
            </a:r>
            <a:endParaRPr lang="en-US"/>
          </a:p>
          <a:p>
            <a:pPr algn="just"/>
            <a:r>
              <a:rPr lang="ru-RU"/>
              <a:t> Адекватно формулисање проблема који треба проучити је од велоког значаја за успешно решавање. Према томе, у склопу избора проблема треба посветити одговарајућу пажњу прикупљању елемената за потпуну и тачну формулацију проблема. Јер, добро постављен проблем упола је решен.</a:t>
            </a:r>
            <a:endParaRPr lang="en-US"/>
          </a:p>
          <a:p>
            <a:endParaRPr lang="en-US"/>
          </a:p>
        </p:txBody>
      </p:sp>
    </p:spTree>
    <p:extLst>
      <p:ext uri="{BB962C8B-B14F-4D97-AF65-F5344CB8AC3E}">
        <p14:creationId xmlns:p14="http://schemas.microsoft.com/office/powerpoint/2010/main" val="1075100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78F8C-6C8C-48BD-850D-B7FD26DEF25A}"/>
              </a:ext>
            </a:extLst>
          </p:cNvPr>
          <p:cNvSpPr>
            <a:spLocks noGrp="1"/>
          </p:cNvSpPr>
          <p:nvPr>
            <p:ph type="title"/>
          </p:nvPr>
        </p:nvSpPr>
        <p:spPr/>
        <p:txBody>
          <a:bodyPr/>
          <a:lstStyle/>
          <a:p>
            <a:r>
              <a:rPr lang="ru-RU"/>
              <a:t>2. Снимање постојећег стања са сређивањем документације</a:t>
            </a:r>
            <a:endParaRPr lang="en-US"/>
          </a:p>
        </p:txBody>
      </p:sp>
      <p:sp>
        <p:nvSpPr>
          <p:cNvPr id="3" name="Content Placeholder 2">
            <a:extLst>
              <a:ext uri="{FF2B5EF4-FFF2-40B4-BE49-F238E27FC236}">
                <a16:creationId xmlns:a16="http://schemas.microsoft.com/office/drawing/2014/main" id="{83F9F6A4-23C5-46AB-808D-52FAD550E01C}"/>
              </a:ext>
            </a:extLst>
          </p:cNvPr>
          <p:cNvSpPr>
            <a:spLocks noGrp="1"/>
          </p:cNvSpPr>
          <p:nvPr>
            <p:ph idx="1"/>
          </p:nvPr>
        </p:nvSpPr>
        <p:spPr/>
        <p:txBody>
          <a:bodyPr>
            <a:normAutofit lnSpcReduction="10000"/>
          </a:bodyPr>
          <a:lstStyle/>
          <a:p>
            <a:pPr marL="0" indent="0" algn="just">
              <a:buNone/>
            </a:pPr>
            <a:r>
              <a:rPr lang="ru-RU"/>
              <a:t>Један од главних услова за спровођење проучавања је обезбеђење довољно квалитетних података у вези са постојећим стањем. У ту сврху користи се :</a:t>
            </a:r>
          </a:p>
          <a:p>
            <a:r>
              <a:rPr lang="ru-RU"/>
              <a:t>графикон кретања материјала</a:t>
            </a:r>
          </a:p>
          <a:p>
            <a:r>
              <a:rPr lang="ru-RU"/>
              <a:t>карта тока процеса</a:t>
            </a:r>
          </a:p>
          <a:p>
            <a:r>
              <a:rPr lang="ru-RU"/>
              <a:t>технолошка карта</a:t>
            </a:r>
          </a:p>
          <a:p>
            <a:endParaRPr lang="ru-RU"/>
          </a:p>
          <a:p>
            <a:pPr marL="0" indent="0" algn="just">
              <a:buNone/>
            </a:pPr>
            <a:r>
              <a:rPr lang="ru-RU"/>
              <a:t>Сва три документа представљају јединствену целину. У погледу података они се узајамно употпуњују уз незнатна понављања података.</a:t>
            </a:r>
          </a:p>
          <a:p>
            <a:endParaRPr lang="ru-RU"/>
          </a:p>
          <a:p>
            <a:endParaRPr lang="en-US"/>
          </a:p>
        </p:txBody>
      </p:sp>
    </p:spTree>
    <p:extLst>
      <p:ext uri="{BB962C8B-B14F-4D97-AF65-F5344CB8AC3E}">
        <p14:creationId xmlns:p14="http://schemas.microsoft.com/office/powerpoint/2010/main" val="2728991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313670-A25F-4F8C-B235-1D91EBDE76FA}"/>
              </a:ext>
            </a:extLst>
          </p:cNvPr>
          <p:cNvSpPr>
            <a:spLocks noGrp="1"/>
          </p:cNvSpPr>
          <p:nvPr>
            <p:ph idx="1"/>
          </p:nvPr>
        </p:nvSpPr>
        <p:spPr/>
        <p:txBody>
          <a:bodyPr/>
          <a:lstStyle/>
          <a:p>
            <a:pPr marL="0" indent="0" algn="just">
              <a:buNone/>
            </a:pPr>
            <a:r>
              <a:rPr lang="ru-RU" b="1"/>
              <a:t>Графикон кретања материјала </a:t>
            </a:r>
            <a:r>
              <a:rPr lang="ru-RU"/>
              <a:t>треба да пружи довољно тачну слику о путањи материјала кроз процес производње. У ту сврху се могу искористити најразличитија средства. Између бројних поменућемо:</a:t>
            </a:r>
          </a:p>
          <a:p>
            <a:r>
              <a:rPr lang="ru-RU"/>
              <a:t>дијаграм кретања материјала који се уноси у цртеж радионице са уцртаним распоредом машина и радних места.</a:t>
            </a:r>
          </a:p>
          <a:p>
            <a:r>
              <a:rPr lang="ru-RU"/>
              <a:t>коначни дијаграм. За израду овог дијаграма потребно је: основа радионице у размери на комаду или шпер-плочи и дво-димензионална макета машине</a:t>
            </a:r>
          </a:p>
          <a:p>
            <a:endParaRPr lang="ru-RU"/>
          </a:p>
          <a:p>
            <a:endParaRPr lang="en-US"/>
          </a:p>
        </p:txBody>
      </p:sp>
    </p:spTree>
    <p:extLst>
      <p:ext uri="{BB962C8B-B14F-4D97-AF65-F5344CB8AC3E}">
        <p14:creationId xmlns:p14="http://schemas.microsoft.com/office/powerpoint/2010/main" val="2600763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2C9313-90FA-4C95-9ED4-2103BC3116AB}"/>
              </a:ext>
            </a:extLst>
          </p:cNvPr>
          <p:cNvSpPr>
            <a:spLocks noGrp="1"/>
          </p:cNvSpPr>
          <p:nvPr>
            <p:ph idx="1"/>
          </p:nvPr>
        </p:nvSpPr>
        <p:spPr>
          <a:xfrm>
            <a:off x="838200" y="555089"/>
            <a:ext cx="6284495" cy="6095967"/>
          </a:xfrm>
        </p:spPr>
        <p:txBody>
          <a:bodyPr>
            <a:normAutofit lnSpcReduction="10000"/>
          </a:bodyPr>
          <a:lstStyle/>
          <a:p>
            <a:pPr marL="0" indent="0" algn="just">
              <a:buNone/>
            </a:pPr>
            <a:r>
              <a:rPr lang="ru-RU"/>
              <a:t>Макете машина се распореде по основи цртежа радионице, а помоћу конца трасира се пут материјала. За фиксирање тачака где се материјал обрађује, користе се чиоде.</a:t>
            </a:r>
            <a:endParaRPr lang="en-US"/>
          </a:p>
          <a:p>
            <a:pPr marL="0" indent="0" algn="just">
              <a:buNone/>
            </a:pPr>
            <a:r>
              <a:rPr lang="ru-RU"/>
              <a:t>Приликом планирања распореда радних места потребно је предвидети довољну површину за свако радно место како би се обезбедило:</a:t>
            </a:r>
            <a:endParaRPr lang="en-US"/>
          </a:p>
          <a:p>
            <a:pPr lvl="0"/>
            <a:r>
              <a:rPr lang="en-US"/>
              <a:t>нормално функционисање машине</a:t>
            </a:r>
            <a:r>
              <a:rPr lang="sr-Cyrl-RS"/>
              <a:t>,</a:t>
            </a:r>
            <a:endParaRPr lang="en-US"/>
          </a:p>
          <a:p>
            <a:pPr lvl="0"/>
            <a:r>
              <a:rPr lang="ru-RU"/>
              <a:t>нормално опслуживање материјалом и другим потребама,</a:t>
            </a:r>
            <a:endParaRPr lang="en-US"/>
          </a:p>
          <a:p>
            <a:pPr lvl="0"/>
            <a:r>
              <a:rPr lang="en-US"/>
              <a:t>нормално руковање</a:t>
            </a:r>
            <a:r>
              <a:rPr lang="sr-Cyrl-RS"/>
              <a:t>,</a:t>
            </a:r>
            <a:endParaRPr lang="en-US"/>
          </a:p>
          <a:p>
            <a:pPr lvl="0"/>
            <a:r>
              <a:rPr lang="ru-RU"/>
              <a:t>смештај полица и посуда у вези са потребама на том радном месту.</a:t>
            </a:r>
            <a:endParaRPr lang="en-US"/>
          </a:p>
          <a:p>
            <a:endParaRPr lang="en-US"/>
          </a:p>
          <a:p>
            <a:endParaRPr lang="en-US"/>
          </a:p>
        </p:txBody>
      </p:sp>
      <p:pic>
        <p:nvPicPr>
          <p:cNvPr id="4" name="Picture 3">
            <a:extLst>
              <a:ext uri="{FF2B5EF4-FFF2-40B4-BE49-F238E27FC236}">
                <a16:creationId xmlns:a16="http://schemas.microsoft.com/office/drawing/2014/main" id="{6169CD2C-957F-413F-B517-AECA3341832A}"/>
              </a:ext>
            </a:extLst>
          </p:cNvPr>
          <p:cNvPicPr>
            <a:picLocks noChangeAspect="1"/>
          </p:cNvPicPr>
          <p:nvPr/>
        </p:nvPicPr>
        <p:blipFill>
          <a:blip r:embed="rId2"/>
          <a:stretch>
            <a:fillRect/>
          </a:stretch>
        </p:blipFill>
        <p:spPr>
          <a:xfrm>
            <a:off x="7122695" y="1791706"/>
            <a:ext cx="4956132" cy="3274587"/>
          </a:xfrm>
          <a:prstGeom prst="rect">
            <a:avLst/>
          </a:prstGeom>
        </p:spPr>
      </p:pic>
      <p:sp>
        <p:nvSpPr>
          <p:cNvPr id="5" name="TextBox 4">
            <a:extLst>
              <a:ext uri="{FF2B5EF4-FFF2-40B4-BE49-F238E27FC236}">
                <a16:creationId xmlns:a16="http://schemas.microsoft.com/office/drawing/2014/main" id="{85F65D3B-960D-4001-9F3C-B2C405C62ED9}"/>
              </a:ext>
            </a:extLst>
          </p:cNvPr>
          <p:cNvSpPr txBox="1"/>
          <p:nvPr/>
        </p:nvSpPr>
        <p:spPr>
          <a:xfrm>
            <a:off x="7122695" y="5066293"/>
            <a:ext cx="5258042" cy="369332"/>
          </a:xfrm>
          <a:prstGeom prst="rect">
            <a:avLst/>
          </a:prstGeom>
          <a:noFill/>
        </p:spPr>
        <p:txBody>
          <a:bodyPr wrap="none" rtlCol="0">
            <a:spAutoFit/>
          </a:bodyPr>
          <a:lstStyle/>
          <a:p>
            <a:r>
              <a:rPr lang="sr-Cyrl-RS"/>
              <a:t>Слика 1. Пример макете дијаграма тока материјала</a:t>
            </a:r>
            <a:endParaRPr lang="en-US"/>
          </a:p>
        </p:txBody>
      </p:sp>
    </p:spTree>
    <p:extLst>
      <p:ext uri="{BB962C8B-B14F-4D97-AF65-F5344CB8AC3E}">
        <p14:creationId xmlns:p14="http://schemas.microsoft.com/office/powerpoint/2010/main" val="20829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180D9-D3A7-4B68-B9D7-44F0DA36B551}"/>
              </a:ext>
            </a:extLst>
          </p:cNvPr>
          <p:cNvSpPr>
            <a:spLocks noGrp="1"/>
          </p:cNvSpPr>
          <p:nvPr>
            <p:ph idx="1"/>
          </p:nvPr>
        </p:nvSpPr>
        <p:spPr>
          <a:xfrm>
            <a:off x="838200" y="259882"/>
            <a:ext cx="6679131" cy="6448925"/>
          </a:xfrm>
        </p:spPr>
        <p:txBody>
          <a:bodyPr>
            <a:normAutofit fontScale="25000" lnSpcReduction="20000"/>
          </a:bodyPr>
          <a:lstStyle/>
          <a:p>
            <a:r>
              <a:rPr lang="ru-RU" sz="9600" b="1"/>
              <a:t>Карта тока процеса</a:t>
            </a:r>
            <a:r>
              <a:rPr lang="ru-RU" sz="9600"/>
              <a:t> треба да пружи слику:</a:t>
            </a:r>
            <a:endParaRPr lang="en-US" sz="9600"/>
          </a:p>
          <a:p>
            <a:pPr marL="0" indent="0">
              <a:buNone/>
            </a:pPr>
            <a:r>
              <a:rPr lang="ru-RU" sz="9600"/>
              <a:t>а) о редоследу операција за сваки поједини део,</a:t>
            </a:r>
            <a:endParaRPr lang="en-US" sz="9600"/>
          </a:p>
          <a:p>
            <a:pPr marL="0" indent="0">
              <a:buNone/>
            </a:pPr>
            <a:r>
              <a:rPr lang="ru-RU" sz="9600"/>
              <a:t>б) о процесу настанка подсклопова, склопова и коначно читавог производа.</a:t>
            </a:r>
            <a:endParaRPr lang="en-US" sz="9600"/>
          </a:p>
          <a:p>
            <a:endParaRPr lang="en-US" sz="9600"/>
          </a:p>
          <a:p>
            <a:pPr marL="0" indent="0" algn="just">
              <a:buNone/>
            </a:pPr>
            <a:r>
              <a:rPr lang="ru-RU" sz="9600"/>
              <a:t>Иако не садржи детаљне податке о технолошким карактеристикама појединих операција из ове карте се може сагледати целина процеса производње и нарочити монтаже са истакнутим тачкама где се јавља међузависност у току процеса.</a:t>
            </a:r>
            <a:endParaRPr lang="en-US" sz="9600"/>
          </a:p>
          <a:p>
            <a:pPr marL="0" indent="0">
              <a:buNone/>
            </a:pPr>
            <a:r>
              <a:rPr lang="en-US" sz="9600"/>
              <a:t>Из ње можемо погледати:</a:t>
            </a:r>
          </a:p>
          <a:p>
            <a:pPr lvl="0"/>
            <a:r>
              <a:rPr lang="en-US" sz="9600"/>
              <a:t>опис операција са одговарајућим разврставањем</a:t>
            </a:r>
            <a:r>
              <a:rPr lang="sr-Cyrl-RS" sz="9600"/>
              <a:t>,</a:t>
            </a:r>
            <a:endParaRPr lang="en-US" sz="9600"/>
          </a:p>
          <a:p>
            <a:pPr lvl="0"/>
            <a:r>
              <a:rPr lang="en-US" sz="9600"/>
              <a:t>растојања за транспорт</a:t>
            </a:r>
            <a:r>
              <a:rPr lang="sr-Cyrl-RS" sz="9600"/>
              <a:t>,</a:t>
            </a:r>
            <a:endParaRPr lang="en-US" sz="9600"/>
          </a:p>
          <a:p>
            <a:pPr lvl="0"/>
            <a:r>
              <a:rPr lang="en-US" sz="9600"/>
              <a:t>време трајања</a:t>
            </a:r>
            <a:r>
              <a:rPr lang="sr-Cyrl-RS" sz="9600"/>
              <a:t>,</a:t>
            </a:r>
            <a:endParaRPr lang="en-US" sz="9600"/>
          </a:p>
          <a:p>
            <a:pPr lvl="0"/>
            <a:r>
              <a:rPr lang="en-US" sz="9600"/>
              <a:t>могућност побољшања</a:t>
            </a:r>
            <a:r>
              <a:rPr lang="sr-Cyrl-RS" sz="9600"/>
              <a:t>.</a:t>
            </a:r>
            <a:endParaRPr lang="en-US" sz="9600"/>
          </a:p>
          <a:p>
            <a:endParaRPr lang="en-US"/>
          </a:p>
        </p:txBody>
      </p:sp>
      <p:pic>
        <p:nvPicPr>
          <p:cNvPr id="4" name="Picture 3">
            <a:extLst>
              <a:ext uri="{FF2B5EF4-FFF2-40B4-BE49-F238E27FC236}">
                <a16:creationId xmlns:a16="http://schemas.microsoft.com/office/drawing/2014/main" id="{F81645E1-A12D-4F91-9AF1-EAF4E06DB4EE}"/>
              </a:ext>
            </a:extLst>
          </p:cNvPr>
          <p:cNvPicPr/>
          <p:nvPr/>
        </p:nvPicPr>
        <p:blipFill>
          <a:blip r:embed="rId2"/>
          <a:srcRect/>
          <a:stretch>
            <a:fillRect/>
          </a:stretch>
        </p:blipFill>
        <p:spPr bwMode="auto">
          <a:xfrm>
            <a:off x="6179776" y="3846346"/>
            <a:ext cx="5565909" cy="2677795"/>
          </a:xfrm>
          <a:prstGeom prst="rect">
            <a:avLst/>
          </a:prstGeom>
          <a:noFill/>
          <a:ln w="9525">
            <a:noFill/>
            <a:miter lim="800000"/>
            <a:headEnd/>
            <a:tailEnd/>
          </a:ln>
        </p:spPr>
      </p:pic>
      <p:sp>
        <p:nvSpPr>
          <p:cNvPr id="5" name="TextBox 4">
            <a:extLst>
              <a:ext uri="{FF2B5EF4-FFF2-40B4-BE49-F238E27FC236}">
                <a16:creationId xmlns:a16="http://schemas.microsoft.com/office/drawing/2014/main" id="{2B2B4465-9337-4D2D-A177-2F9DE033359A}"/>
              </a:ext>
            </a:extLst>
          </p:cNvPr>
          <p:cNvSpPr txBox="1"/>
          <p:nvPr/>
        </p:nvSpPr>
        <p:spPr>
          <a:xfrm>
            <a:off x="7166855" y="6524141"/>
            <a:ext cx="3761671" cy="369332"/>
          </a:xfrm>
          <a:prstGeom prst="rect">
            <a:avLst/>
          </a:prstGeom>
          <a:noFill/>
        </p:spPr>
        <p:txBody>
          <a:bodyPr wrap="none" rtlCol="0">
            <a:spAutoFit/>
          </a:bodyPr>
          <a:lstStyle/>
          <a:p>
            <a:r>
              <a:rPr lang="sr-Cyrl-RS"/>
              <a:t>Слика 2. Пример карте тока процеса</a:t>
            </a:r>
            <a:endParaRPr lang="en-US"/>
          </a:p>
        </p:txBody>
      </p:sp>
    </p:spTree>
    <p:extLst>
      <p:ext uri="{BB962C8B-B14F-4D97-AF65-F5344CB8AC3E}">
        <p14:creationId xmlns:p14="http://schemas.microsoft.com/office/powerpoint/2010/main" val="306002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5895-73CA-4CC0-9BFA-0D822CC86CEF}"/>
              </a:ext>
            </a:extLst>
          </p:cNvPr>
          <p:cNvSpPr>
            <a:spLocks noGrp="1"/>
          </p:cNvSpPr>
          <p:nvPr>
            <p:ph type="title"/>
          </p:nvPr>
        </p:nvSpPr>
        <p:spPr>
          <a:xfrm>
            <a:off x="838200" y="606425"/>
            <a:ext cx="10515600" cy="1325563"/>
          </a:xfrm>
        </p:spPr>
        <p:txBody>
          <a:bodyPr>
            <a:normAutofit/>
          </a:bodyPr>
          <a:lstStyle/>
          <a:p>
            <a:pPr lvl="0"/>
            <a:r>
              <a:rPr lang="ru-RU" sz="3200" b="1"/>
              <a:t>3. ОСНОВНИ ПРИНЦИПИ И ПРАВИЛА ИДЕНТИФИКАЦИЈЕ ПРОЦЕСА </a:t>
            </a:r>
            <a:endParaRPr lang="en-US" sz="3200" b="1"/>
          </a:p>
        </p:txBody>
      </p:sp>
      <p:sp>
        <p:nvSpPr>
          <p:cNvPr id="3" name="Content Placeholder 2">
            <a:extLst>
              <a:ext uri="{FF2B5EF4-FFF2-40B4-BE49-F238E27FC236}">
                <a16:creationId xmlns:a16="http://schemas.microsoft.com/office/drawing/2014/main" id="{EC0D5256-17B7-472A-B52B-8A2FA394161A}"/>
              </a:ext>
            </a:extLst>
          </p:cNvPr>
          <p:cNvSpPr>
            <a:spLocks noGrp="1"/>
          </p:cNvSpPr>
          <p:nvPr>
            <p:ph idx="1"/>
          </p:nvPr>
        </p:nvSpPr>
        <p:spPr>
          <a:xfrm>
            <a:off x="838200" y="1825625"/>
            <a:ext cx="10515600" cy="4950560"/>
          </a:xfrm>
        </p:spPr>
        <p:txBody>
          <a:bodyPr>
            <a:noAutofit/>
          </a:bodyPr>
          <a:lstStyle/>
          <a:p>
            <a:pPr algn="just"/>
            <a:r>
              <a:rPr lang="ru-RU"/>
              <a:t>Процеси се могу прецизно и потпуно идентификовати само на основу адекватно идентификавонг, класификованог и специфицираног предмета рада организационог система чији се процеси идентификују.</a:t>
            </a:r>
            <a:endParaRPr lang="en-US"/>
          </a:p>
          <a:p>
            <a:endParaRPr lang="en-US"/>
          </a:p>
          <a:p>
            <a:pPr algn="just"/>
            <a:r>
              <a:rPr lang="ru-RU"/>
              <a:t>Прво треба идентификовати </a:t>
            </a:r>
            <a:r>
              <a:rPr lang="ru-RU" b="1"/>
              <a:t>најкрупније, основне, глобалне процесе</a:t>
            </a:r>
            <a:r>
              <a:rPr lang="ru-RU"/>
              <a:t>, следећи логику која се може препознати у логичком стаблу или каталогу предмета рада.</a:t>
            </a:r>
            <a:endParaRPr lang="en-US"/>
          </a:p>
          <a:p>
            <a:endParaRPr lang="en-US"/>
          </a:p>
        </p:txBody>
      </p:sp>
    </p:spTree>
    <p:extLst>
      <p:ext uri="{BB962C8B-B14F-4D97-AF65-F5344CB8AC3E}">
        <p14:creationId xmlns:p14="http://schemas.microsoft.com/office/powerpoint/2010/main" val="3531300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70E25F-5E6B-4C09-8379-82B6073E569B}"/>
              </a:ext>
            </a:extLst>
          </p:cNvPr>
          <p:cNvSpPr>
            <a:spLocks noGrp="1"/>
          </p:cNvSpPr>
          <p:nvPr>
            <p:ph idx="1"/>
          </p:nvPr>
        </p:nvSpPr>
        <p:spPr>
          <a:xfrm>
            <a:off x="838200" y="269507"/>
            <a:ext cx="5257800" cy="5907456"/>
          </a:xfrm>
        </p:spPr>
        <p:txBody>
          <a:bodyPr>
            <a:normAutofit lnSpcReduction="10000"/>
          </a:bodyPr>
          <a:lstStyle/>
          <a:p>
            <a:pPr marL="0" indent="0">
              <a:buNone/>
            </a:pPr>
            <a:r>
              <a:rPr lang="ru-RU"/>
              <a:t>Раде се обично две карте, </a:t>
            </a:r>
            <a:r>
              <a:rPr lang="ru-RU" b="1"/>
              <a:t>за постојеће и за побољшано стање</a:t>
            </a:r>
            <a:r>
              <a:rPr lang="ru-RU"/>
              <a:t>.</a:t>
            </a:r>
            <a:endParaRPr lang="en-US"/>
          </a:p>
          <a:p>
            <a:pPr marL="0" indent="0" algn="just">
              <a:buNone/>
            </a:pPr>
            <a:r>
              <a:rPr lang="ru-RU"/>
              <a:t>У </a:t>
            </a:r>
            <a:r>
              <a:rPr lang="ru-RU" b="1"/>
              <a:t>карти</a:t>
            </a:r>
            <a:r>
              <a:rPr lang="ru-RU"/>
              <a:t> </a:t>
            </a:r>
            <a:r>
              <a:rPr lang="ru-RU" b="1"/>
              <a:t>тока процеса</a:t>
            </a:r>
            <a:r>
              <a:rPr lang="ru-RU"/>
              <a:t> постоји одговарајућа табела у коју се уноси рекапитулативни подаци о:</a:t>
            </a:r>
          </a:p>
          <a:p>
            <a:pPr lvl="0"/>
            <a:r>
              <a:rPr lang="en-US"/>
              <a:t>постојећем стању</a:t>
            </a:r>
            <a:r>
              <a:rPr lang="sr-Cyrl-RS"/>
              <a:t>,</a:t>
            </a:r>
            <a:endParaRPr lang="en-US"/>
          </a:p>
          <a:p>
            <a:pPr lvl="0"/>
            <a:r>
              <a:rPr lang="en-US"/>
              <a:t>предложеном стању</a:t>
            </a:r>
            <a:r>
              <a:rPr lang="sr-Cyrl-RS"/>
              <a:t>,</a:t>
            </a:r>
            <a:endParaRPr lang="en-US"/>
          </a:p>
          <a:p>
            <a:pPr lvl="0"/>
            <a:r>
              <a:rPr lang="en-US"/>
              <a:t>постигнутим уштедама</a:t>
            </a:r>
            <a:r>
              <a:rPr lang="sr-Cyrl-RS"/>
              <a:t>,</a:t>
            </a:r>
            <a:endParaRPr lang="en-US"/>
          </a:p>
          <a:p>
            <a:pPr lvl="0"/>
            <a:r>
              <a:rPr lang="en-US"/>
              <a:t>дужини путање материјала</a:t>
            </a:r>
            <a:r>
              <a:rPr lang="sr-Cyrl-RS"/>
              <a:t>,</a:t>
            </a:r>
            <a:endParaRPr lang="en-US"/>
          </a:p>
          <a:p>
            <a:pPr lvl="0"/>
            <a:r>
              <a:rPr lang="en-US"/>
              <a:t>времену трајања</a:t>
            </a:r>
            <a:r>
              <a:rPr lang="sr-Cyrl-RS"/>
              <a:t>,</a:t>
            </a:r>
            <a:endParaRPr lang="en-US"/>
          </a:p>
          <a:p>
            <a:pPr lvl="0"/>
            <a:r>
              <a:rPr lang="en-US"/>
              <a:t>количини</a:t>
            </a:r>
            <a:r>
              <a:rPr lang="sr-Cyrl-RS"/>
              <a:t>.</a:t>
            </a:r>
            <a:endParaRPr lang="en-US"/>
          </a:p>
          <a:p>
            <a:endParaRPr lang="en-US"/>
          </a:p>
        </p:txBody>
      </p:sp>
      <p:pic>
        <p:nvPicPr>
          <p:cNvPr id="4" name="Picture 3">
            <a:extLst>
              <a:ext uri="{FF2B5EF4-FFF2-40B4-BE49-F238E27FC236}">
                <a16:creationId xmlns:a16="http://schemas.microsoft.com/office/drawing/2014/main" id="{2A059716-77E0-4E0E-8D4C-EB6455EF5612}"/>
              </a:ext>
            </a:extLst>
          </p:cNvPr>
          <p:cNvPicPr>
            <a:picLocks noChangeAspect="1"/>
          </p:cNvPicPr>
          <p:nvPr/>
        </p:nvPicPr>
        <p:blipFill>
          <a:blip r:embed="rId2"/>
          <a:stretch>
            <a:fillRect/>
          </a:stretch>
        </p:blipFill>
        <p:spPr>
          <a:xfrm>
            <a:off x="7179644" y="4824577"/>
            <a:ext cx="4299284" cy="1528757"/>
          </a:xfrm>
          <a:prstGeom prst="rect">
            <a:avLst/>
          </a:prstGeom>
        </p:spPr>
      </p:pic>
      <p:pic>
        <p:nvPicPr>
          <p:cNvPr id="5" name="Picture 4">
            <a:extLst>
              <a:ext uri="{FF2B5EF4-FFF2-40B4-BE49-F238E27FC236}">
                <a16:creationId xmlns:a16="http://schemas.microsoft.com/office/drawing/2014/main" id="{BAAA5595-8579-4450-96FB-BDC801B9329E}"/>
              </a:ext>
            </a:extLst>
          </p:cNvPr>
          <p:cNvPicPr>
            <a:picLocks noChangeAspect="1"/>
          </p:cNvPicPr>
          <p:nvPr/>
        </p:nvPicPr>
        <p:blipFill>
          <a:blip r:embed="rId3"/>
          <a:stretch>
            <a:fillRect/>
          </a:stretch>
        </p:blipFill>
        <p:spPr>
          <a:xfrm>
            <a:off x="7061602" y="1277552"/>
            <a:ext cx="4031514" cy="2718569"/>
          </a:xfrm>
          <a:prstGeom prst="rect">
            <a:avLst/>
          </a:prstGeom>
        </p:spPr>
      </p:pic>
      <p:sp>
        <p:nvSpPr>
          <p:cNvPr id="7" name="TextBox 6">
            <a:extLst>
              <a:ext uri="{FF2B5EF4-FFF2-40B4-BE49-F238E27FC236}">
                <a16:creationId xmlns:a16="http://schemas.microsoft.com/office/drawing/2014/main" id="{D4469117-8687-4F0F-A1B6-73240913AB6B}"/>
              </a:ext>
            </a:extLst>
          </p:cNvPr>
          <p:cNvSpPr txBox="1"/>
          <p:nvPr/>
        </p:nvSpPr>
        <p:spPr>
          <a:xfrm>
            <a:off x="7728857" y="4223657"/>
            <a:ext cx="3761671" cy="369332"/>
          </a:xfrm>
          <a:prstGeom prst="rect">
            <a:avLst/>
          </a:prstGeom>
          <a:noFill/>
        </p:spPr>
        <p:txBody>
          <a:bodyPr wrap="none" rtlCol="0">
            <a:spAutoFit/>
          </a:bodyPr>
          <a:lstStyle/>
          <a:p>
            <a:r>
              <a:rPr lang="sr-Cyrl-RS"/>
              <a:t>Слика 3. Пример карте тока процеса</a:t>
            </a:r>
            <a:endParaRPr lang="en-US"/>
          </a:p>
        </p:txBody>
      </p:sp>
      <p:sp>
        <p:nvSpPr>
          <p:cNvPr id="8" name="TextBox 7">
            <a:extLst>
              <a:ext uri="{FF2B5EF4-FFF2-40B4-BE49-F238E27FC236}">
                <a16:creationId xmlns:a16="http://schemas.microsoft.com/office/drawing/2014/main" id="{090399AE-A883-43E8-890B-0197E5AD7A1E}"/>
              </a:ext>
            </a:extLst>
          </p:cNvPr>
          <p:cNvSpPr txBox="1"/>
          <p:nvPr/>
        </p:nvSpPr>
        <p:spPr>
          <a:xfrm>
            <a:off x="7728857" y="6400256"/>
            <a:ext cx="3644139" cy="369332"/>
          </a:xfrm>
          <a:prstGeom prst="rect">
            <a:avLst/>
          </a:prstGeom>
          <a:noFill/>
        </p:spPr>
        <p:txBody>
          <a:bodyPr wrap="none" rtlCol="0">
            <a:spAutoFit/>
          </a:bodyPr>
          <a:lstStyle/>
          <a:p>
            <a:r>
              <a:rPr lang="sr-Cyrl-RS"/>
              <a:t>Слика 4. Пример технолошке карте</a:t>
            </a:r>
            <a:endParaRPr lang="en-US"/>
          </a:p>
        </p:txBody>
      </p:sp>
    </p:spTree>
    <p:extLst>
      <p:ext uri="{BB962C8B-B14F-4D97-AF65-F5344CB8AC3E}">
        <p14:creationId xmlns:p14="http://schemas.microsoft.com/office/powerpoint/2010/main" val="3210181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7C27-426F-4A55-9624-AF214C72988F}"/>
              </a:ext>
            </a:extLst>
          </p:cNvPr>
          <p:cNvSpPr>
            <a:spLocks noGrp="1"/>
          </p:cNvSpPr>
          <p:nvPr>
            <p:ph type="title"/>
          </p:nvPr>
        </p:nvSpPr>
        <p:spPr/>
        <p:txBody>
          <a:bodyPr/>
          <a:lstStyle/>
          <a:p>
            <a:r>
              <a:rPr lang="sr-Cyrl-RS" b="1"/>
              <a:t>3. А</a:t>
            </a:r>
            <a:r>
              <a:rPr lang="en-US" b="1"/>
              <a:t>нализа</a:t>
            </a:r>
          </a:p>
        </p:txBody>
      </p:sp>
      <p:sp>
        <p:nvSpPr>
          <p:cNvPr id="3" name="Content Placeholder 2">
            <a:extLst>
              <a:ext uri="{FF2B5EF4-FFF2-40B4-BE49-F238E27FC236}">
                <a16:creationId xmlns:a16="http://schemas.microsoft.com/office/drawing/2014/main" id="{831D25DA-93F0-4DB2-9085-49EF8FC08C63}"/>
              </a:ext>
            </a:extLst>
          </p:cNvPr>
          <p:cNvSpPr>
            <a:spLocks noGrp="1"/>
          </p:cNvSpPr>
          <p:nvPr>
            <p:ph idx="1"/>
          </p:nvPr>
        </p:nvSpPr>
        <p:spPr>
          <a:xfrm>
            <a:off x="838199" y="1825625"/>
            <a:ext cx="11039375" cy="5653204"/>
          </a:xfrm>
        </p:spPr>
        <p:txBody>
          <a:bodyPr>
            <a:normAutofit fontScale="47500" lnSpcReduction="20000"/>
          </a:bodyPr>
          <a:lstStyle/>
          <a:p>
            <a:pPr marL="0" indent="0" algn="just">
              <a:buNone/>
            </a:pPr>
            <a:r>
              <a:rPr lang="ru-RU" sz="4500"/>
              <a:t>Током прикупљања података о постојећем стању паралелно се чине извесна запажања и примедбе у вези са квалитетом решења. Другим речима, аналитички део поступка започиње за време снимања. Користећи све што је речено у вези са распоредом машина, унутрашњим транспарентом, типови производње, организацијом тока процеса, а посебно узимајући у обзир одговарајуће елементе из технологије материјала, сада треба приступити проучавању понашања и деловања фактора у вези са:</a:t>
            </a:r>
            <a:endParaRPr lang="en-US" sz="4500"/>
          </a:p>
          <a:p>
            <a:r>
              <a:rPr lang="en-US" sz="4500"/>
              <a:t>својствима материјала</a:t>
            </a:r>
            <a:r>
              <a:rPr lang="sr-Cyrl-RS" sz="4500"/>
              <a:t>,</a:t>
            </a:r>
            <a:endParaRPr lang="en-US" sz="4500"/>
          </a:p>
          <a:p>
            <a:r>
              <a:rPr lang="en-US" sz="4500"/>
              <a:t>технолошким поступцима</a:t>
            </a:r>
            <a:r>
              <a:rPr lang="sr-Cyrl-RS" sz="4500"/>
              <a:t>,</a:t>
            </a:r>
            <a:endParaRPr lang="en-US" sz="4500"/>
          </a:p>
          <a:p>
            <a:r>
              <a:rPr lang="en-US" sz="4500"/>
              <a:t>алатима, приборима и уређајима</a:t>
            </a:r>
            <a:r>
              <a:rPr lang="sr-Cyrl-RS" sz="4500"/>
              <a:t>,</a:t>
            </a:r>
            <a:endParaRPr lang="en-US" sz="4500"/>
          </a:p>
          <a:p>
            <a:r>
              <a:rPr lang="en-US" sz="4500"/>
              <a:t>извором машина</a:t>
            </a:r>
            <a:r>
              <a:rPr lang="sr-Cyrl-RS" sz="4500"/>
              <a:t>,</a:t>
            </a:r>
            <a:endParaRPr lang="en-US" sz="4500"/>
          </a:p>
          <a:p>
            <a:r>
              <a:rPr lang="en-US" sz="4500"/>
              <a:t>распоредом радних места</a:t>
            </a:r>
            <a:r>
              <a:rPr lang="sr-Cyrl-RS" sz="4500"/>
              <a:t>,</a:t>
            </a:r>
            <a:endParaRPr lang="en-US" sz="4500"/>
          </a:p>
          <a:p>
            <a:r>
              <a:rPr lang="en-US" sz="4500"/>
              <a:t>организацијом опслуживања радних места</a:t>
            </a:r>
            <a:r>
              <a:rPr lang="sr-Cyrl-RS" sz="4500"/>
              <a:t>,</a:t>
            </a:r>
            <a:endParaRPr lang="en-US" sz="4500"/>
          </a:p>
          <a:p>
            <a:r>
              <a:rPr lang="en-US" sz="4500"/>
              <a:t>поступцима усклађивања међусобно зависних процеса</a:t>
            </a:r>
            <a:r>
              <a:rPr lang="sr-Cyrl-RS" sz="4500"/>
              <a:t>,</a:t>
            </a:r>
            <a:endParaRPr lang="en-US" sz="4500"/>
          </a:p>
          <a:p>
            <a:r>
              <a:rPr lang="en-US" sz="4500"/>
              <a:t>методу рада</a:t>
            </a:r>
            <a:r>
              <a:rPr lang="sr-Cyrl-RS" sz="4500"/>
              <a:t>,</a:t>
            </a:r>
            <a:endParaRPr lang="en-US" sz="4500"/>
          </a:p>
          <a:p>
            <a:r>
              <a:rPr lang="en-US" sz="4500"/>
              <a:t>условима рада</a:t>
            </a:r>
            <a:r>
              <a:rPr lang="sr-Cyrl-RS" sz="4500"/>
              <a:t>.</a:t>
            </a:r>
            <a:endParaRPr lang="en-US" sz="4500"/>
          </a:p>
          <a:p>
            <a:pPr marL="0" indent="0" algn="just">
              <a:buNone/>
            </a:pPr>
            <a:r>
              <a:rPr lang="en-US" sz="4500"/>
              <a:t> </a:t>
            </a:r>
            <a:r>
              <a:rPr lang="ru-RU" sz="4500"/>
              <a:t>Сврха ових проучавања је да се открију нове и боље могућности за реализацију технолошких процеса како би се у оквиру фазе рационализације остварило побољшање у границама реалних могућности и тиме створили услови за даља усавршавања у оквиру појединих делова процеса.</a:t>
            </a:r>
            <a:endParaRPr lang="en-US" sz="4500"/>
          </a:p>
          <a:p>
            <a:endParaRPr lang="en-US"/>
          </a:p>
        </p:txBody>
      </p:sp>
    </p:spTree>
    <p:extLst>
      <p:ext uri="{BB962C8B-B14F-4D97-AF65-F5344CB8AC3E}">
        <p14:creationId xmlns:p14="http://schemas.microsoft.com/office/powerpoint/2010/main" val="4185167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6E89-72FA-4805-A8BF-C796B28445D1}"/>
              </a:ext>
            </a:extLst>
          </p:cNvPr>
          <p:cNvSpPr>
            <a:spLocks noGrp="1"/>
          </p:cNvSpPr>
          <p:nvPr>
            <p:ph type="title"/>
          </p:nvPr>
        </p:nvSpPr>
        <p:spPr/>
        <p:txBody>
          <a:bodyPr/>
          <a:lstStyle/>
          <a:p>
            <a:r>
              <a:rPr lang="ru-RU" b="1"/>
              <a:t>4. Предлог мера и провера у пракси</a:t>
            </a:r>
            <a:endParaRPr lang="en-US"/>
          </a:p>
        </p:txBody>
      </p:sp>
      <p:sp>
        <p:nvSpPr>
          <p:cNvPr id="3" name="Content Placeholder 2">
            <a:extLst>
              <a:ext uri="{FF2B5EF4-FFF2-40B4-BE49-F238E27FC236}">
                <a16:creationId xmlns:a16="http://schemas.microsoft.com/office/drawing/2014/main" id="{B3466E4B-A9FD-4AD1-822E-3377664599E1}"/>
              </a:ext>
            </a:extLst>
          </p:cNvPr>
          <p:cNvSpPr>
            <a:spLocks noGrp="1"/>
          </p:cNvSpPr>
          <p:nvPr>
            <p:ph idx="1"/>
          </p:nvPr>
        </p:nvSpPr>
        <p:spPr>
          <a:xfrm>
            <a:off x="838200" y="1825625"/>
            <a:ext cx="10515600" cy="4854308"/>
          </a:xfrm>
        </p:spPr>
        <p:txBody>
          <a:bodyPr>
            <a:normAutofit fontScale="47500" lnSpcReduction="20000"/>
          </a:bodyPr>
          <a:lstStyle/>
          <a:p>
            <a:pPr marL="0" indent="0" algn="just">
              <a:buNone/>
            </a:pPr>
            <a:r>
              <a:rPr lang="ru-RU" sz="5000"/>
              <a:t>На темељу извршене анализе карактеристичних утицаја фактора формулишу се конкретне организацијско-техничке мере. Предложене мере треба обезбеде спровођење у живот константних могућности за унапређење технолошког процеса.</a:t>
            </a:r>
            <a:endParaRPr lang="en-US" sz="5000"/>
          </a:p>
          <a:p>
            <a:pPr marL="0" indent="0">
              <a:buNone/>
            </a:pPr>
            <a:r>
              <a:rPr lang="ru-RU" sz="5000"/>
              <a:t>Елаборат са предлозима треба да садржи:</a:t>
            </a:r>
            <a:endParaRPr lang="en-US" sz="5000"/>
          </a:p>
          <a:p>
            <a:r>
              <a:rPr lang="en-US" sz="5000"/>
              <a:t>документацију о постојећем стању</a:t>
            </a:r>
            <a:r>
              <a:rPr lang="sr-Cyrl-RS" sz="5000"/>
              <a:t>,</a:t>
            </a:r>
            <a:endParaRPr lang="en-US" sz="5000"/>
          </a:p>
          <a:p>
            <a:r>
              <a:rPr lang="ru-RU" sz="5000"/>
              <a:t>констатације у вези са постојећим стањем са предлогом за решавање,</a:t>
            </a:r>
            <a:endParaRPr lang="en-US" sz="5000"/>
          </a:p>
          <a:p>
            <a:r>
              <a:rPr lang="ru-RU" sz="5000"/>
              <a:t>динамички разрађен програм организацијско-техничких мера за спровођење предложених решења,</a:t>
            </a:r>
            <a:endParaRPr lang="en-US" sz="5000"/>
          </a:p>
          <a:p>
            <a:r>
              <a:rPr lang="en-US" sz="5000"/>
              <a:t>техничко-економско образложење</a:t>
            </a:r>
            <a:r>
              <a:rPr lang="sr-Cyrl-RS" sz="5000"/>
              <a:t>.</a:t>
            </a:r>
            <a:endParaRPr lang="en-US" sz="5000"/>
          </a:p>
          <a:p>
            <a:pPr marL="0" indent="0" algn="just">
              <a:buNone/>
            </a:pPr>
            <a:r>
              <a:rPr lang="ru-RU" sz="5000"/>
              <a:t>Пошто се прихвате предложена решења треба обазриво, али систематски примењивати. При томе је од посебног значаја праћење постигнутих ефеката и непрекидно проверавање усвојених предпоставки. На тај начин отворен је пут за постизање оптималног решења.</a:t>
            </a:r>
            <a:r>
              <a:rPr lang="ru-RU"/>
              <a:t> </a:t>
            </a:r>
            <a:endParaRPr lang="en-US"/>
          </a:p>
          <a:p>
            <a:endParaRPr lang="en-US"/>
          </a:p>
        </p:txBody>
      </p:sp>
    </p:spTree>
    <p:extLst>
      <p:ext uri="{BB962C8B-B14F-4D97-AF65-F5344CB8AC3E}">
        <p14:creationId xmlns:p14="http://schemas.microsoft.com/office/powerpoint/2010/main" val="531475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23809-08A5-4D04-A623-7FDE4853F543}"/>
              </a:ext>
            </a:extLst>
          </p:cNvPr>
          <p:cNvSpPr>
            <a:spLocks noGrp="1"/>
          </p:cNvSpPr>
          <p:nvPr>
            <p:ph idx="1"/>
          </p:nvPr>
        </p:nvSpPr>
        <p:spPr>
          <a:xfrm>
            <a:off x="838200" y="1036637"/>
            <a:ext cx="10515600" cy="5821363"/>
          </a:xfrm>
        </p:spPr>
        <p:txBody>
          <a:bodyPr>
            <a:normAutofit fontScale="85000" lnSpcReduction="20000"/>
          </a:bodyPr>
          <a:lstStyle/>
          <a:p>
            <a:pPr algn="just"/>
            <a:r>
              <a:rPr lang="ru-RU" sz="3300"/>
              <a:t>При идентификацији процеса треба максимално користити универзалност као веома важно својство. То значи да треба препознати све могућности да се за више предмета рада, чија је технологија стварања веома слична, идентификују исти универзални процеси. На пример, све услуге давања разних кредита извршавају се са сличним универзалним процесима (пријем захтева, обрада захтева, одлучивање, реализација кредита).</a:t>
            </a:r>
            <a:endParaRPr lang="en-US" sz="3300"/>
          </a:p>
          <a:p>
            <a:pPr algn="just"/>
            <a:r>
              <a:rPr lang="ru-RU" sz="3300"/>
              <a:t>Уситњавање, односно хијерархијско декомпоновање процеса треба вршити све дотле док се не препознају могућности и начини специфицирања процеса. Идентификоване процесе треба класификовати бар са становишта учешћа рутинског и креативног начина извршења процеса.</a:t>
            </a:r>
            <a:endParaRPr lang="en-US" sz="3300"/>
          </a:p>
          <a:p>
            <a:pPr algn="just"/>
            <a:r>
              <a:rPr lang="ru-RU" sz="3300"/>
              <a:t>Процеси су, за разлику од предмета рада, тајна система. Они показују предности и мане посматраног организационог система, па се та чињеница при идентификацији и коришћењу процеса, мора имати у виду.</a:t>
            </a:r>
            <a:endParaRPr lang="en-US" sz="3300"/>
          </a:p>
          <a:p>
            <a:endParaRPr lang="en-US"/>
          </a:p>
          <a:p>
            <a:endParaRPr lang="en-US"/>
          </a:p>
        </p:txBody>
      </p:sp>
    </p:spTree>
    <p:extLst>
      <p:ext uri="{BB962C8B-B14F-4D97-AF65-F5344CB8AC3E}">
        <p14:creationId xmlns:p14="http://schemas.microsoft.com/office/powerpoint/2010/main" val="41877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EFB89-35D8-4599-8AC5-FDCD7AA710A4}"/>
              </a:ext>
            </a:extLst>
          </p:cNvPr>
          <p:cNvSpPr>
            <a:spLocks noGrp="1"/>
          </p:cNvSpPr>
          <p:nvPr>
            <p:ph type="title"/>
          </p:nvPr>
        </p:nvSpPr>
        <p:spPr>
          <a:xfrm>
            <a:off x="296534" y="466992"/>
            <a:ext cx="4082962" cy="1325563"/>
          </a:xfrm>
        </p:spPr>
        <p:txBody>
          <a:bodyPr>
            <a:normAutofit fontScale="90000"/>
          </a:bodyPr>
          <a:lstStyle/>
          <a:p>
            <a:r>
              <a:rPr lang="ru-RU" sz="3200" b="1"/>
              <a:t>ПРИМЕР УСЛУГА – ФАКУЛТЕТ (КАТАЛОГ ПРОЦЕСА)</a:t>
            </a:r>
            <a:endParaRPr lang="en-US" sz="3200"/>
          </a:p>
        </p:txBody>
      </p:sp>
      <p:sp>
        <p:nvSpPr>
          <p:cNvPr id="4" name="Rectangle 1">
            <a:extLst>
              <a:ext uri="{FF2B5EF4-FFF2-40B4-BE49-F238E27FC236}">
                <a16:creationId xmlns:a16="http://schemas.microsoft.com/office/drawing/2014/main" id="{9F461F12-C0D6-4D65-BDBC-9E18B79D5F7C}"/>
              </a:ext>
            </a:extLst>
          </p:cNvPr>
          <p:cNvSpPr>
            <a:spLocks noGrp="1" noChangeArrowheads="1"/>
          </p:cNvSpPr>
          <p:nvPr>
            <p:ph idx="1"/>
          </p:nvPr>
        </p:nvSpPr>
        <p:spPr bwMode="auto">
          <a:xfrm>
            <a:off x="3951838" y="-51626"/>
            <a:ext cx="6626326" cy="708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en-US" sz="1800"/>
              <a:t>1.  </a:t>
            </a:r>
            <a:r>
              <a:rPr lang="ru-RU" sz="1800"/>
              <a:t>Пружање услуга образовања</a:t>
            </a:r>
            <a:br>
              <a:rPr lang="ru-RU" sz="1800"/>
            </a:br>
            <a:r>
              <a:rPr lang="ru-RU" sz="1800"/>
              <a:t>1.1. Планирање образовања</a:t>
            </a:r>
            <a:br>
              <a:rPr lang="ru-RU" sz="1800"/>
            </a:br>
            <a:r>
              <a:rPr lang="ru-RU" sz="1800"/>
              <a:t>1.2. Припрема</a:t>
            </a:r>
            <a:br>
              <a:rPr lang="ru-RU" sz="1800"/>
            </a:br>
            <a:r>
              <a:rPr lang="ru-RU" sz="1800"/>
              <a:t>1.3. Упис студената</a:t>
            </a:r>
            <a:br>
              <a:rPr lang="ru-RU" sz="1800"/>
            </a:br>
            <a:r>
              <a:rPr lang="en-US" sz="1800"/>
              <a:t>  </a:t>
            </a:r>
            <a:r>
              <a:rPr lang="ru-RU" sz="1800"/>
              <a:t>1.3.1. Пријављивање студената</a:t>
            </a:r>
            <a:br>
              <a:rPr lang="ru-RU" sz="1800"/>
            </a:br>
            <a:r>
              <a:rPr lang="en-US" sz="1800"/>
              <a:t>  </a:t>
            </a:r>
            <a:r>
              <a:rPr lang="ru-RU" sz="1800"/>
              <a:t>1.3.2. Реализација пријемног испита</a:t>
            </a:r>
            <a:br>
              <a:rPr lang="ru-RU" sz="1800"/>
            </a:br>
            <a:r>
              <a:rPr lang="en-US" sz="1800"/>
              <a:t>  </a:t>
            </a:r>
            <a:r>
              <a:rPr lang="ru-RU" sz="1800"/>
              <a:t>1.3.3. Унос резултата и израда ранг листе</a:t>
            </a:r>
            <a:br>
              <a:rPr lang="ru-RU" sz="1800"/>
            </a:br>
            <a:r>
              <a:rPr lang="en-US" sz="1800"/>
              <a:t>  </a:t>
            </a:r>
            <a:r>
              <a:rPr lang="ru-RU" sz="1800"/>
              <a:t>1.3.4. Уписивање студената</a:t>
            </a:r>
            <a:br>
              <a:rPr lang="ru-RU" sz="1800"/>
            </a:br>
            <a:r>
              <a:rPr lang="ru-RU" sz="1800"/>
              <a:t>1.4. Извођење наставе</a:t>
            </a:r>
            <a:br>
              <a:rPr lang="ru-RU" sz="1800"/>
            </a:br>
            <a:r>
              <a:rPr lang="en-US" sz="1800"/>
              <a:t>  </a:t>
            </a:r>
            <a:r>
              <a:rPr lang="ru-RU" sz="1800"/>
              <a:t>1.4.1. Извођење предавања и вежби</a:t>
            </a:r>
            <a:br>
              <a:rPr lang="ru-RU" sz="1800"/>
            </a:br>
            <a:r>
              <a:rPr lang="en-US" sz="1800"/>
              <a:t>  </a:t>
            </a:r>
            <a:r>
              <a:rPr lang="ru-RU" sz="1800"/>
              <a:t>1.4.2. Вођење израде семинарских и пројектних радова</a:t>
            </a:r>
            <a:br>
              <a:rPr lang="ru-RU" sz="1800"/>
            </a:br>
            <a:r>
              <a:rPr lang="en-US" sz="1800"/>
              <a:t>  </a:t>
            </a:r>
            <a:r>
              <a:rPr lang="ru-RU" sz="1800"/>
              <a:t>1.4.3. Реализација стручне праксе</a:t>
            </a:r>
            <a:br>
              <a:rPr lang="ru-RU" sz="1800"/>
            </a:br>
            <a:r>
              <a:rPr lang="ru-RU" sz="1800"/>
              <a:t>1.5. Извођење испита</a:t>
            </a:r>
            <a:br>
              <a:rPr lang="ru-RU" sz="1800"/>
            </a:br>
            <a:r>
              <a:rPr lang="ru-RU" sz="1800"/>
              <a:t>1.6. Израда и одбрана завршних и дипломских радова</a:t>
            </a:r>
            <a:br>
              <a:rPr lang="ru-RU" sz="1800"/>
            </a:br>
            <a:r>
              <a:rPr lang="ru-RU" sz="1800"/>
              <a:t>1.7. Пружање административних услуга корисницима</a:t>
            </a:r>
            <a:endParaRPr lang="en-US" sz="1800"/>
          </a:p>
          <a:p>
            <a:pPr marL="0" indent="0">
              <a:buNone/>
            </a:pPr>
            <a:r>
              <a:rPr lang="en-US" sz="1800"/>
              <a:t>2. </a:t>
            </a:r>
            <a:r>
              <a:rPr lang="ru-RU" sz="1800"/>
              <a:t>Пружање услуга стручног усавршавања</a:t>
            </a:r>
            <a:br>
              <a:rPr lang="ru-RU" sz="1800"/>
            </a:br>
            <a:r>
              <a:rPr lang="ru-RU" sz="1800"/>
              <a:t>2.1. Развој програма стручног усавршавања</a:t>
            </a:r>
            <a:br>
              <a:rPr lang="ru-RU" sz="1800"/>
            </a:br>
            <a:r>
              <a:rPr lang="ru-RU" sz="1800"/>
              <a:t>2.2. Припрема програма стручног усавршавања</a:t>
            </a:r>
            <a:br>
              <a:rPr lang="ru-RU" sz="1800"/>
            </a:br>
            <a:r>
              <a:rPr lang="ru-RU" sz="1800"/>
              <a:t>2.3. Реализација програма стручног усавршавања</a:t>
            </a:r>
            <a:endParaRPr lang="en-US" sz="1800"/>
          </a:p>
          <a:p>
            <a:pPr marL="0" indent="0">
              <a:buNone/>
            </a:pPr>
            <a:r>
              <a:rPr lang="ru-RU" sz="1800"/>
              <a:t>3. Пружање истраживачких, пројектантских и инжењеринг услуга</a:t>
            </a:r>
            <a:br>
              <a:rPr lang="ru-RU" sz="1800"/>
            </a:br>
            <a:r>
              <a:rPr lang="ru-RU" sz="1800"/>
              <a:t>3.1. Дефинисање пројектног задатка</a:t>
            </a:r>
            <a:br>
              <a:rPr lang="ru-RU" sz="1800"/>
            </a:br>
            <a:r>
              <a:rPr lang="ru-RU" sz="1800"/>
              <a:t>3.2. Реализација пројекта</a:t>
            </a:r>
            <a:br>
              <a:rPr lang="ru-RU" sz="1800"/>
            </a:br>
            <a:r>
              <a:rPr lang="ru-RU" sz="1800"/>
              <a:t>3.3. Праћење и извештавање</a:t>
            </a:r>
            <a:endParaRPr lang="en-US" sz="1800"/>
          </a:p>
          <a:p>
            <a:pPr marL="0" indent="0">
              <a:buNone/>
            </a:pPr>
            <a:r>
              <a:rPr lang="ru-RU" sz="1800"/>
              <a:t>4.  Пружање консултантских услуга</a:t>
            </a:r>
            <a:endParaRPr lang="en-US" sz="1800"/>
          </a:p>
          <a:p>
            <a:pPr marL="0" indent="0">
              <a:buNone/>
            </a:pPr>
            <a:r>
              <a:rPr lang="en-US" sz="1800"/>
              <a:t>5.  </a:t>
            </a:r>
            <a:r>
              <a:rPr lang="ru-RU" sz="1800"/>
              <a:t>Издавање књига и стручне литературе</a:t>
            </a:r>
            <a:endParaRPr lang="en-US" sz="1800"/>
          </a:p>
        </p:txBody>
      </p:sp>
    </p:spTree>
    <p:extLst>
      <p:ext uri="{BB962C8B-B14F-4D97-AF65-F5344CB8AC3E}">
        <p14:creationId xmlns:p14="http://schemas.microsoft.com/office/powerpoint/2010/main" val="379785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769BA0-7668-4463-A232-D3D81C492708}"/>
              </a:ext>
            </a:extLst>
          </p:cNvPr>
          <p:cNvSpPr>
            <a:spLocks noGrp="1"/>
          </p:cNvSpPr>
          <p:nvPr>
            <p:ph idx="1"/>
          </p:nvPr>
        </p:nvSpPr>
        <p:spPr>
          <a:xfrm>
            <a:off x="838200" y="800100"/>
            <a:ext cx="10515600" cy="5376863"/>
          </a:xfrm>
        </p:spPr>
        <p:txBody>
          <a:bodyPr>
            <a:normAutofit lnSpcReduction="10000"/>
          </a:bodyPr>
          <a:lstStyle/>
          <a:p>
            <a:pPr algn="just"/>
            <a:r>
              <a:rPr lang="ru-RU" sz="3000"/>
              <a:t>Поступак идентификације и успостављања релација изме</a:t>
            </a:r>
            <a:r>
              <a:rPr lang="sr-Cyrl-RS" sz="3000"/>
              <a:t>ђ</a:t>
            </a:r>
            <a:r>
              <a:rPr lang="ru-RU" sz="3000"/>
              <a:t>у декомпоновања процеса назива се </a:t>
            </a:r>
            <a:r>
              <a:rPr lang="ru-RU" sz="3000" b="1"/>
              <a:t>мапирање процеса. </a:t>
            </a:r>
          </a:p>
          <a:p>
            <a:pPr algn="just"/>
            <a:r>
              <a:rPr lang="ru-RU" sz="3000"/>
              <a:t>Из претходног се може закључити да је то почетна и врло осетљива активност од које у многоме зависи успех дизајнирања процеса. </a:t>
            </a:r>
            <a:endParaRPr lang="en-US" sz="3000"/>
          </a:p>
          <a:p>
            <a:pPr algn="just"/>
            <a:r>
              <a:rPr lang="ru-RU" sz="3000" b="1"/>
              <a:t>Мапа процеса </a:t>
            </a:r>
            <a:r>
              <a:rPr lang="ru-RU" sz="3000"/>
              <a:t>настаје као резултат мапирања процеса</a:t>
            </a:r>
            <a:r>
              <a:rPr lang="ru-RU" sz="3000" b="1" i="1"/>
              <a:t>. То је графички приказ процеса са приказаним редоследом задатака користећи различите верзије система за опис процеса </a:t>
            </a:r>
            <a:r>
              <a:rPr lang="ru-RU" sz="3000"/>
              <a:t>(на пример ДТП-дијаграм тока, ИДЕФ и др). </a:t>
            </a:r>
          </a:p>
          <a:p>
            <a:pPr algn="just"/>
            <a:r>
              <a:rPr lang="ru-RU" sz="3000"/>
              <a:t>При томе се под мапирањем подразумева </a:t>
            </a:r>
            <a:r>
              <a:rPr lang="ru-RU" sz="3000" b="1" i="1"/>
              <a:t>активност креирања детаљног дијаграма тока одвијања процеса са приказивањем улаза, задатака и активности у одговарајућем редоследу. </a:t>
            </a:r>
            <a:endParaRPr lang="en-US" sz="3000" b="1" i="1"/>
          </a:p>
          <a:p>
            <a:endParaRPr lang="en-US"/>
          </a:p>
          <a:p>
            <a:endParaRPr lang="en-US"/>
          </a:p>
        </p:txBody>
      </p:sp>
    </p:spTree>
    <p:extLst>
      <p:ext uri="{BB962C8B-B14F-4D97-AF65-F5344CB8AC3E}">
        <p14:creationId xmlns:p14="http://schemas.microsoft.com/office/powerpoint/2010/main" val="126819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68BD-4E37-4C91-AB91-7FB347AD2877}"/>
              </a:ext>
            </a:extLst>
          </p:cNvPr>
          <p:cNvSpPr>
            <a:spLocks noGrp="1"/>
          </p:cNvSpPr>
          <p:nvPr>
            <p:ph type="title"/>
          </p:nvPr>
        </p:nvSpPr>
        <p:spPr/>
        <p:txBody>
          <a:bodyPr>
            <a:normAutofit/>
          </a:bodyPr>
          <a:lstStyle/>
          <a:p>
            <a:r>
              <a:rPr lang="en-US" sz="3200" b="1"/>
              <a:t>3.1</a:t>
            </a:r>
            <a:r>
              <a:rPr lang="ru-RU" sz="3200" b="1"/>
              <a:t>	</a:t>
            </a:r>
            <a:r>
              <a:rPr lang="en-US" sz="3200" b="1"/>
              <a:t>ПОДЕЛА ПРОИЗВОДНИХ ПРОЦЕСА</a:t>
            </a:r>
            <a:endParaRPr lang="en-US" sz="3200"/>
          </a:p>
        </p:txBody>
      </p:sp>
      <p:sp>
        <p:nvSpPr>
          <p:cNvPr id="3" name="Content Placeholder 2">
            <a:extLst>
              <a:ext uri="{FF2B5EF4-FFF2-40B4-BE49-F238E27FC236}">
                <a16:creationId xmlns:a16="http://schemas.microsoft.com/office/drawing/2014/main" id="{AA1CA98E-9EA4-4EC4-B761-07D17FE3AF48}"/>
              </a:ext>
            </a:extLst>
          </p:cNvPr>
          <p:cNvSpPr>
            <a:spLocks noGrp="1"/>
          </p:cNvSpPr>
          <p:nvPr>
            <p:ph idx="1"/>
          </p:nvPr>
        </p:nvSpPr>
        <p:spPr/>
        <p:txBody>
          <a:bodyPr>
            <a:normAutofit/>
          </a:bodyPr>
          <a:lstStyle/>
          <a:p>
            <a:pPr marL="0" indent="0">
              <a:buNone/>
            </a:pPr>
            <a:r>
              <a:rPr lang="ru-RU"/>
              <a:t>Према стандарду СРПС ИСО 9001:2015 процесе делимо на:</a:t>
            </a:r>
          </a:p>
          <a:p>
            <a:r>
              <a:rPr lang="ru-RU" b="1"/>
              <a:t>производне: </a:t>
            </a:r>
            <a:r>
              <a:rPr lang="ru-RU"/>
              <a:t>процеси усмерени на израду готових производа,</a:t>
            </a:r>
          </a:p>
          <a:p>
            <a:r>
              <a:rPr lang="ru-RU" b="1"/>
              <a:t>административне: </a:t>
            </a:r>
            <a:r>
              <a:rPr lang="ru-RU"/>
              <a:t>процеси усмерени на пружање услуга у администрацији.</a:t>
            </a:r>
          </a:p>
          <a:p>
            <a:pPr marL="0" indent="0">
              <a:buNone/>
            </a:pPr>
            <a:endParaRPr lang="ru-RU"/>
          </a:p>
          <a:p>
            <a:pPr marL="0" indent="0">
              <a:buNone/>
            </a:pPr>
            <a:r>
              <a:rPr lang="ru-RU"/>
              <a:t>Такође, процеси могу бити:</a:t>
            </a:r>
          </a:p>
          <a:p>
            <a:r>
              <a:rPr lang="ru-RU" b="1"/>
              <a:t>једноставни</a:t>
            </a:r>
            <a:r>
              <a:rPr lang="ru-RU"/>
              <a:t> или</a:t>
            </a:r>
          </a:p>
          <a:p>
            <a:r>
              <a:rPr lang="ru-RU" b="1"/>
              <a:t>сложени.</a:t>
            </a:r>
          </a:p>
          <a:p>
            <a:endParaRPr lang="en-US"/>
          </a:p>
        </p:txBody>
      </p:sp>
    </p:spTree>
    <p:extLst>
      <p:ext uri="{BB962C8B-B14F-4D97-AF65-F5344CB8AC3E}">
        <p14:creationId xmlns:p14="http://schemas.microsoft.com/office/powerpoint/2010/main" val="315289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4CC80835-531B-4A70-B1B2-EF2D130DB9F1}"/>
              </a:ext>
            </a:extLst>
          </p:cNvPr>
          <p:cNvSpPr>
            <a:spLocks noGrp="1" noChangeArrowheads="1"/>
          </p:cNvSpPr>
          <p:nvPr>
            <p:ph idx="1"/>
          </p:nvPr>
        </p:nvSpPr>
        <p:spPr bwMode="auto">
          <a:xfrm>
            <a:off x="901700" y="1214645"/>
            <a:ext cx="107950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sr-Cyrl-RS" altLang="en-US"/>
              <a:t>Према</a:t>
            </a:r>
            <a:r>
              <a:rPr lang="en-US" altLang="en-US"/>
              <a:t> Портеров</a:t>
            </a:r>
            <a:r>
              <a:rPr lang="sr-Cyrl-RS" altLang="en-US"/>
              <a:t>ом</a:t>
            </a:r>
            <a:r>
              <a:rPr lang="en-US" altLang="en-US"/>
              <a:t> приступ</a:t>
            </a:r>
            <a:r>
              <a:rPr lang="sr-Cyrl-RS" altLang="en-US"/>
              <a:t>у</a:t>
            </a:r>
            <a:r>
              <a:rPr lang="en-US" altLang="en-US"/>
              <a:t> </a:t>
            </a:r>
            <a:r>
              <a:rPr lang="sr-Cyrl-RS" altLang="en-US"/>
              <a:t>у </a:t>
            </a:r>
            <a:r>
              <a:rPr lang="en-US" altLang="en-US"/>
              <a:t>којим се организација посматра као процес</a:t>
            </a:r>
            <a:r>
              <a:rPr lang="sr-Cyrl-RS" altLang="en-US"/>
              <a:t>, постоје две </a:t>
            </a:r>
            <a:r>
              <a:rPr lang="en-US" altLang="en-US"/>
              <a:t>групе подпроцеса, и то:</a:t>
            </a:r>
          </a:p>
          <a:p>
            <a:pPr eaLnBrk="0" fontAlgn="base" hangingPunct="0">
              <a:lnSpc>
                <a:spcPct val="100000"/>
              </a:lnSpc>
              <a:spcBef>
                <a:spcPct val="0"/>
              </a:spcBef>
              <a:spcAft>
                <a:spcPct val="0"/>
              </a:spcAft>
            </a:pPr>
            <a:r>
              <a:rPr lang="en-US" altLang="en-US" b="1"/>
              <a:t>Примарни</a:t>
            </a:r>
            <a:r>
              <a:rPr lang="en-US" altLang="en-US"/>
              <a:t>: доприносе стварању нове вредности у организацији — логистика улаза, производња, логистика излаза, маркетинг, продаја и постпродаја;</a:t>
            </a:r>
          </a:p>
          <a:p>
            <a:pPr eaLnBrk="0" fontAlgn="base" hangingPunct="0">
              <a:lnSpc>
                <a:spcPct val="100000"/>
              </a:lnSpc>
              <a:spcBef>
                <a:spcPct val="0"/>
              </a:spcBef>
              <a:spcAft>
                <a:spcPct val="0"/>
              </a:spcAft>
            </a:pPr>
            <a:r>
              <a:rPr lang="en-US" altLang="en-US" b="1"/>
              <a:t>Подржавајући</a:t>
            </a:r>
            <a:r>
              <a:rPr lang="en-US" altLang="en-US"/>
              <a:t>: пружају помоћ примарним активностима, као и међусобно — набавка, развој технологије, управљање људским ресурсима и инфраструктура организације (планирање, истраживање, рачуноводство, општи послови и сл.).</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384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3E7054-D9D2-45A3-B218-DCF8EA802292}"/>
              </a:ext>
            </a:extLst>
          </p:cNvPr>
          <p:cNvSpPr>
            <a:spLocks noGrp="1"/>
          </p:cNvSpPr>
          <p:nvPr>
            <p:ph idx="1"/>
          </p:nvPr>
        </p:nvSpPr>
        <p:spPr>
          <a:xfrm>
            <a:off x="939800" y="1282700"/>
            <a:ext cx="10287000" cy="5397500"/>
          </a:xfrm>
        </p:spPr>
        <p:txBody>
          <a:bodyPr>
            <a:normAutofit fontScale="77500" lnSpcReduction="20000"/>
          </a:bodyPr>
          <a:lstStyle/>
          <a:p>
            <a:pPr marL="0" indent="0">
              <a:buNone/>
            </a:pPr>
            <a:r>
              <a:rPr lang="ru-RU" sz="3600"/>
              <a:t>Према Јурану, општа дефиниција покрива широку лепезу процеса међу којима су:</a:t>
            </a:r>
          </a:p>
          <a:p>
            <a:pPr algn="just"/>
            <a:r>
              <a:rPr lang="ru-RU" sz="3600" b="1"/>
              <a:t>Укупни процеси управљања пословима </a:t>
            </a:r>
            <a:r>
              <a:rPr lang="ru-RU" sz="3600"/>
              <a:t>– одговорност за то лежи на главном извршном директору; за овај процес нема усаглашености назива;</a:t>
            </a:r>
          </a:p>
          <a:p>
            <a:pPr algn="just"/>
            <a:r>
              <a:rPr lang="ru-RU" sz="3600" b="1"/>
              <a:t>Функционални процеси </a:t>
            </a:r>
            <a:r>
              <a:rPr lang="ru-RU" sz="3600"/>
              <a:t>– широке функционалне активности које се спроводе унутар кључних функција, као што је финансијски сектор;</a:t>
            </a:r>
          </a:p>
          <a:p>
            <a:pPr algn="just"/>
            <a:r>
              <a:rPr lang="ru-RU" sz="3600" b="1"/>
              <a:t>Макропроцеси</a:t>
            </a:r>
            <a:r>
              <a:rPr lang="ru-RU" sz="3600"/>
              <a:t> – широки мултифункционални системи у оквиру којих се спроводе најважнији послови компаније, као што су наруџбине клијената и фактурисање, и могу се састојати од више сегмената (микропроцеса);</a:t>
            </a:r>
          </a:p>
          <a:p>
            <a:pPr algn="just"/>
            <a:r>
              <a:rPr lang="ru-RU" sz="3600" b="1"/>
              <a:t>Микропроцеси </a:t>
            </a:r>
            <a:r>
              <a:rPr lang="ru-RU" sz="3600"/>
              <a:t>– представљају оперативни систем у коме једно функционално одељење обавља неколико задатака и, у поређењу са макропроцесима, микропроцеса је више и по својој суштини су уже усмерени.</a:t>
            </a:r>
          </a:p>
          <a:p>
            <a:endParaRPr lang="en-US"/>
          </a:p>
        </p:txBody>
      </p:sp>
    </p:spTree>
    <p:extLst>
      <p:ext uri="{BB962C8B-B14F-4D97-AF65-F5344CB8AC3E}">
        <p14:creationId xmlns:p14="http://schemas.microsoft.com/office/powerpoint/2010/main" val="89318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2C0F66-E34F-4A7F-9CAE-281DC35E8C04}"/>
              </a:ext>
            </a:extLst>
          </p:cNvPr>
          <p:cNvSpPr>
            <a:spLocks noGrp="1"/>
          </p:cNvSpPr>
          <p:nvPr>
            <p:ph idx="1"/>
          </p:nvPr>
        </p:nvSpPr>
        <p:spPr>
          <a:xfrm>
            <a:off x="698500" y="314324"/>
            <a:ext cx="10464800" cy="6543675"/>
          </a:xfrm>
        </p:spPr>
        <p:txBody>
          <a:bodyPr>
            <a:noAutofit/>
          </a:bodyPr>
          <a:lstStyle/>
          <a:p>
            <a:pPr marL="0" indent="0">
              <a:buNone/>
            </a:pPr>
            <a:r>
              <a:rPr lang="ru-RU"/>
              <a:t>Када се говори о врстама и поделама процеса, може се рећи да се један процес може састојати из више других процеса – подпроцеса који се могу одвијати:</a:t>
            </a:r>
          </a:p>
          <a:p>
            <a:r>
              <a:rPr lang="ru-RU"/>
              <a:t>у низу,</a:t>
            </a:r>
          </a:p>
          <a:p>
            <a:r>
              <a:rPr lang="ru-RU"/>
              <a:t>паралелно или</a:t>
            </a:r>
          </a:p>
          <a:p>
            <a:r>
              <a:rPr lang="ru-RU"/>
              <a:t>комбиновано.</a:t>
            </a:r>
          </a:p>
          <a:p>
            <a:pPr marL="0" indent="0">
              <a:buNone/>
            </a:pPr>
            <a:endParaRPr lang="ru-RU"/>
          </a:p>
          <a:p>
            <a:pPr marL="0" indent="0">
              <a:buNone/>
            </a:pPr>
            <a:r>
              <a:rPr lang="ru-RU"/>
              <a:t>За сваки процес дефинишемо:</a:t>
            </a:r>
          </a:p>
          <a:p>
            <a:r>
              <a:rPr lang="ru-RU"/>
              <a:t>власника процеса</a:t>
            </a:r>
          </a:p>
          <a:p>
            <a:r>
              <a:rPr lang="ru-RU"/>
              <a:t>циљ процеса</a:t>
            </a:r>
          </a:p>
          <a:p>
            <a:r>
              <a:rPr lang="ru-RU"/>
              <a:t>ресурсе за реализацију процеса</a:t>
            </a:r>
          </a:p>
          <a:p>
            <a:r>
              <a:rPr lang="ru-RU"/>
              <a:t>утицаје на процес</a:t>
            </a:r>
          </a:p>
          <a:p>
            <a:r>
              <a:rPr lang="ru-RU"/>
              <a:t>мерне параметре</a:t>
            </a:r>
            <a:endParaRPr lang="en-US"/>
          </a:p>
        </p:txBody>
      </p:sp>
    </p:spTree>
    <p:extLst>
      <p:ext uri="{BB962C8B-B14F-4D97-AF65-F5344CB8AC3E}">
        <p14:creationId xmlns:p14="http://schemas.microsoft.com/office/powerpoint/2010/main" val="612305996"/>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89_ie_template</Template>
  <TotalTime>4762</TotalTime>
  <Words>1657</Words>
  <Application>Microsoft Office PowerPoint</Application>
  <PresentationFormat>Widescreen</PresentationFormat>
  <Paragraphs>138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ie 16 9</vt:lpstr>
      <vt:lpstr>ОПП – лекција 2</vt:lpstr>
      <vt:lpstr>3. ОСНОВНИ ПРИНЦИПИ И ПРАВИЛА ИДЕНТИФИКАЦИЈЕ ПРОЦЕСА </vt:lpstr>
      <vt:lpstr>PowerPoint Presentation</vt:lpstr>
      <vt:lpstr>ПРИМЕР УСЛУГА – ФАКУЛТЕТ (КАТАЛОГ ПРОЦЕСА)</vt:lpstr>
      <vt:lpstr>PowerPoint Presentation</vt:lpstr>
      <vt:lpstr>3.1 ПОДЕЛА ПРОИЗВОДНИХ ПРОЦЕСА</vt:lpstr>
      <vt:lpstr>PowerPoint Presentation</vt:lpstr>
      <vt:lpstr>PowerPoint Presentation</vt:lpstr>
      <vt:lpstr>PowerPoint Presentation</vt:lpstr>
      <vt:lpstr>PowerPoint Presentation</vt:lpstr>
      <vt:lpstr>PowerPoint Presentation</vt:lpstr>
      <vt:lpstr>Карактеристике процеса</vt:lpstr>
      <vt:lpstr>3.2. Методолошке основе проучавања технолошких процеса </vt:lpstr>
      <vt:lpstr>1. Избор и дефиниција проблема </vt:lpstr>
      <vt:lpstr>PowerPoint Presentation</vt:lpstr>
      <vt:lpstr>2. Снимање постојећег стања са сређивањем документације</vt:lpstr>
      <vt:lpstr>PowerPoint Presentation</vt:lpstr>
      <vt:lpstr>PowerPoint Presentation</vt:lpstr>
      <vt:lpstr>PowerPoint Presentation</vt:lpstr>
      <vt:lpstr>PowerPoint Presentation</vt:lpstr>
      <vt:lpstr>3. Анализа</vt:lpstr>
      <vt:lpstr>4. Предлог мера и провера у пракси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MM</cp:lastModifiedBy>
  <cp:revision>208</cp:revision>
  <dcterms:created xsi:type="dcterms:W3CDTF">2022-03-07T11:48:22Z</dcterms:created>
  <dcterms:modified xsi:type="dcterms:W3CDTF">2026-03-17T14:25:46Z</dcterms:modified>
</cp:coreProperties>
</file>