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60" d="100"/>
          <a:sy n="60" d="100"/>
        </p:scale>
        <p:origin x="84" y="100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17-Mar-26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17.3.2026.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b="1"/>
              <a:t>ОПП – лекција</a:t>
            </a:r>
            <a:r>
              <a:rPr lang="en-US" b="1"/>
              <a:t> 1</a:t>
            </a:r>
          </a:p>
        </p:txBody>
      </p:sp>
      <p:sp>
        <p:nvSpPr>
          <p:cNvPr id="3" name="Subtitle 2"/>
          <p:cNvSpPr>
            <a:spLocks noGrp="1"/>
          </p:cNvSpPr>
          <p:nvPr>
            <p:ph type="subTitle" idx="1"/>
          </p:nvPr>
        </p:nvSpPr>
        <p:spPr/>
        <p:txBody>
          <a:bodyPr/>
          <a:lstStyle/>
          <a:p>
            <a:r>
              <a:rPr lang="sr-Cyrl-RS"/>
              <a:t>Проф. др Мирјана Мисита</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D2653-5C4F-4870-A152-4EF2F7C518B6}"/>
              </a:ext>
            </a:extLst>
          </p:cNvPr>
          <p:cNvSpPr>
            <a:spLocks noGrp="1"/>
          </p:cNvSpPr>
          <p:nvPr>
            <p:ph idx="1"/>
          </p:nvPr>
        </p:nvSpPr>
        <p:spPr/>
        <p:txBody>
          <a:bodyPr>
            <a:normAutofit fontScale="85000" lnSpcReduction="20000"/>
          </a:bodyPr>
          <a:lstStyle/>
          <a:p>
            <a:r>
              <a:rPr lang="ru-RU"/>
              <a:t>Данашњи процесни приступ се темељи на применама контроле квалитета, потребом за што ефективнијим и ефикаснијим начином управљања, сагледавањем самог пословног процеса као и развоју информационих технологија.</a:t>
            </a:r>
            <a:endParaRPr lang="en-US"/>
          </a:p>
          <a:p>
            <a:r>
              <a:rPr lang="ru-RU"/>
              <a:t>Коришћење процесних приступа повећало се због све већег броја предузећа која су усвојила ИСО 9001 и </a:t>
            </a:r>
            <a:r>
              <a:rPr lang="en-US"/>
              <a:t>TQM</a:t>
            </a:r>
            <a:r>
              <a:rPr lang="ru-RU"/>
              <a:t>. Унапређење организације пословања, нови начини посматрања пословних процеса све ово као и задовољавање потреба и захтева клијената, постиже се управо применом процесних приступа. </a:t>
            </a:r>
            <a:endParaRPr lang="en-US"/>
          </a:p>
          <a:p>
            <a:r>
              <a:rPr lang="ru-RU"/>
              <a:t>Процесним приступом остварује се веродостојан квалитет услуга/производа, константно праћење, мерење и унапређивање пословних перформанси, оптимизација трошкова и управљање ризицима. Такође се постиже уочљивост самог процеса и његових интерних веза, формирање јаснијих одговорности приликом деловања појединих активности и повећање продуктивности, као последица константног побољшања процеса.</a:t>
            </a:r>
            <a:endParaRPr lang="en-US"/>
          </a:p>
          <a:p>
            <a:endParaRPr lang="en-US"/>
          </a:p>
        </p:txBody>
      </p:sp>
    </p:spTree>
    <p:extLst>
      <p:ext uri="{BB962C8B-B14F-4D97-AF65-F5344CB8AC3E}">
        <p14:creationId xmlns:p14="http://schemas.microsoft.com/office/powerpoint/2010/main" val="290179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02A5-2C22-4207-9D9E-5B38DA8109BF}"/>
              </a:ext>
            </a:extLst>
          </p:cNvPr>
          <p:cNvSpPr>
            <a:spLocks noGrp="1"/>
          </p:cNvSpPr>
          <p:nvPr>
            <p:ph type="title"/>
          </p:nvPr>
        </p:nvSpPr>
        <p:spPr/>
        <p:txBody>
          <a:bodyPr/>
          <a:lstStyle/>
          <a:p>
            <a:r>
              <a:rPr lang="ru-RU" b="1"/>
              <a:t>Ефикасност процеса</a:t>
            </a:r>
            <a:endParaRPr lang="en-US"/>
          </a:p>
        </p:txBody>
      </p:sp>
      <p:sp>
        <p:nvSpPr>
          <p:cNvPr id="3" name="Content Placeholder 2">
            <a:extLst>
              <a:ext uri="{FF2B5EF4-FFF2-40B4-BE49-F238E27FC236}">
                <a16:creationId xmlns:a16="http://schemas.microsoft.com/office/drawing/2014/main" id="{E01A7446-A2AF-441B-AA36-24A4C19CD68C}"/>
              </a:ext>
            </a:extLst>
          </p:cNvPr>
          <p:cNvSpPr>
            <a:spLocks noGrp="1"/>
          </p:cNvSpPr>
          <p:nvPr>
            <p:ph idx="1"/>
          </p:nvPr>
        </p:nvSpPr>
        <p:spPr/>
        <p:txBody>
          <a:bodyPr>
            <a:normAutofit lnSpcReduction="10000"/>
          </a:bodyPr>
          <a:lstStyle/>
          <a:p>
            <a:r>
              <a:rPr lang="ru-RU"/>
              <a:t>Ефикасност процеса представља степен у коме је процес остварио постављени циљ и утврђује се поређењем између планираних вредности и стварно постигнутих резултата.</a:t>
            </a:r>
            <a:endParaRPr lang="en-US"/>
          </a:p>
          <a:p>
            <a:r>
              <a:rPr lang="ru-RU"/>
              <a:t> У фази планирања процеса, неопходно је дефинисати мерљиве карактеристике које ће омогућити објективну процену његове ефективности. Ове карактеристике се бирају у складу са природом резултата које процес треба да произведе, као и у зависности од сложености самог процеса. Управо на основу тих параметара врши се континуирано праћење и унапређивање процеса у циљу постизања вишег нивоа организационе перформансе.</a:t>
            </a:r>
            <a:endParaRPr lang="en-US"/>
          </a:p>
          <a:p>
            <a:endParaRPr lang="en-US"/>
          </a:p>
        </p:txBody>
      </p:sp>
    </p:spTree>
    <p:extLst>
      <p:ext uri="{BB962C8B-B14F-4D97-AF65-F5344CB8AC3E}">
        <p14:creationId xmlns:p14="http://schemas.microsoft.com/office/powerpoint/2010/main" val="411362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A839-B702-4439-BDFB-BE30A540E62B}"/>
              </a:ext>
            </a:extLst>
          </p:cNvPr>
          <p:cNvSpPr>
            <a:spLocks noGrp="1"/>
          </p:cNvSpPr>
          <p:nvPr>
            <p:ph type="title"/>
          </p:nvPr>
        </p:nvSpPr>
        <p:spPr/>
        <p:txBody>
          <a:bodyPr/>
          <a:lstStyle/>
          <a:p>
            <a:r>
              <a:rPr lang="ru-RU" b="1"/>
              <a:t>Зрелост процеса</a:t>
            </a:r>
            <a:endParaRPr lang="en-US"/>
          </a:p>
        </p:txBody>
      </p:sp>
      <p:sp>
        <p:nvSpPr>
          <p:cNvPr id="3" name="Content Placeholder 2">
            <a:extLst>
              <a:ext uri="{FF2B5EF4-FFF2-40B4-BE49-F238E27FC236}">
                <a16:creationId xmlns:a16="http://schemas.microsoft.com/office/drawing/2014/main" id="{2566E743-5878-43C2-8157-6C6ED74D30A5}"/>
              </a:ext>
            </a:extLst>
          </p:cNvPr>
          <p:cNvSpPr>
            <a:spLocks noGrp="1"/>
          </p:cNvSpPr>
          <p:nvPr>
            <p:ph idx="1"/>
          </p:nvPr>
        </p:nvSpPr>
        <p:spPr/>
        <p:txBody>
          <a:bodyPr/>
          <a:lstStyle/>
          <a:p>
            <a:r>
              <a:rPr lang="fr-FR"/>
              <a:t>Зрелост процеса је стадијум разумевања сопствених пословних процеса унутар организације у току формирања делотворног и квалитетног система за управљање процесима. </a:t>
            </a:r>
          </a:p>
          <a:p>
            <a:r>
              <a:rPr lang="fr-FR"/>
              <a:t>Каже се за процес да је зрео ако га је могуће контролисати, ако има максималну могућу ефективност и ако је могуће предвидети његово понашање.</a:t>
            </a:r>
            <a:endParaRPr lang="en-US"/>
          </a:p>
          <a:p>
            <a:endParaRPr lang="en-US"/>
          </a:p>
        </p:txBody>
      </p:sp>
    </p:spTree>
    <p:extLst>
      <p:ext uri="{BB962C8B-B14F-4D97-AF65-F5344CB8AC3E}">
        <p14:creationId xmlns:p14="http://schemas.microsoft.com/office/powerpoint/2010/main" val="133314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2857-7A96-4D95-8C4C-0DBF655B9521}"/>
              </a:ext>
            </a:extLst>
          </p:cNvPr>
          <p:cNvSpPr>
            <a:spLocks noGrp="1"/>
          </p:cNvSpPr>
          <p:nvPr>
            <p:ph type="title"/>
          </p:nvPr>
        </p:nvSpPr>
        <p:spPr/>
        <p:txBody>
          <a:bodyPr/>
          <a:lstStyle/>
          <a:p>
            <a:r>
              <a:rPr lang="ru-RU" b="1"/>
              <a:t>Анализа процеса </a:t>
            </a:r>
            <a:endParaRPr lang="en-US"/>
          </a:p>
        </p:txBody>
      </p:sp>
      <p:sp>
        <p:nvSpPr>
          <p:cNvPr id="3" name="Content Placeholder 2">
            <a:extLst>
              <a:ext uri="{FF2B5EF4-FFF2-40B4-BE49-F238E27FC236}">
                <a16:creationId xmlns:a16="http://schemas.microsoft.com/office/drawing/2014/main" id="{1801A566-3091-409F-8B88-A0B6CFE90522}"/>
              </a:ext>
            </a:extLst>
          </p:cNvPr>
          <p:cNvSpPr>
            <a:spLocks noGrp="1"/>
          </p:cNvSpPr>
          <p:nvPr>
            <p:ph idx="1"/>
          </p:nvPr>
        </p:nvSpPr>
        <p:spPr/>
        <p:txBody>
          <a:bodyPr>
            <a:normAutofit fontScale="92500" lnSpcReduction="20000"/>
          </a:bodyPr>
          <a:lstStyle/>
          <a:p>
            <a:pPr algn="just"/>
            <a:r>
              <a:rPr lang="ru-RU"/>
              <a:t>Анализа процеса представља суштински корак у унапређењу организационе ефикасности. Да би се адекватно идентификовао процес који је предмет анализе, неопходно је започети са глобалним сагледавањем целокупног процеса, након чега се врши његова декомпозиција до нивоа који одговара дефинисаном пословном проблему. Сваки процес се састоји од повезаних подпроцеса, који обухватају низ организационо повезаних операција. Скуп процеса који се реализују истовремено или у логичком низу назива се активност.</a:t>
            </a:r>
            <a:endParaRPr lang="en-US"/>
          </a:p>
          <a:p>
            <a:pPr algn="just"/>
            <a:r>
              <a:rPr lang="ru-RU"/>
              <a:t>Посебан акценат у анализи треба ставити на кључне процесе, односно оне који имају директан утицај на постизање стратегијских циљева организације. Анализом се добија увид у могућности за унапређење функционалности процеса, као и за идентификацију подпроцеса који не доприносе остваривању вредности и могу бити елиминисани или оптимизовани.</a:t>
            </a:r>
            <a:endParaRPr lang="en-US"/>
          </a:p>
          <a:p>
            <a:endParaRPr lang="en-US"/>
          </a:p>
        </p:txBody>
      </p:sp>
    </p:spTree>
    <p:extLst>
      <p:ext uri="{BB962C8B-B14F-4D97-AF65-F5344CB8AC3E}">
        <p14:creationId xmlns:p14="http://schemas.microsoft.com/office/powerpoint/2010/main" val="108097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636D7-D2FD-4C50-8BAD-20ED170E8A34}"/>
              </a:ext>
            </a:extLst>
          </p:cNvPr>
          <p:cNvSpPr>
            <a:spLocks noGrp="1"/>
          </p:cNvSpPr>
          <p:nvPr>
            <p:ph idx="1"/>
          </p:nvPr>
        </p:nvSpPr>
        <p:spPr/>
        <p:txBody>
          <a:bodyPr>
            <a:normAutofit fontScale="92500" lnSpcReduction="20000"/>
          </a:bodyPr>
          <a:lstStyle/>
          <a:p>
            <a:pPr marL="0" indent="0">
              <a:buNone/>
            </a:pPr>
            <a:r>
              <a:rPr lang="ru-RU"/>
              <a:t>Карактеристике процеса од посебног значаја укључују:</a:t>
            </a:r>
            <a:endParaRPr lang="en-US"/>
          </a:p>
          <a:p>
            <a:pPr lvl="0"/>
            <a:r>
              <a:rPr lang="ru-RU"/>
              <a:t>Излаз једног процеса често представља улаз другог процеса, чиме се успоставља међузависност унутар организационог система;</a:t>
            </a:r>
            <a:endParaRPr lang="en-US"/>
          </a:p>
          <a:p>
            <a:pPr lvl="0"/>
            <a:r>
              <a:rPr lang="ru-RU"/>
              <a:t>Процеси се планирају и спроводе у унапред дефинисаним и контролисаним условима, што осигурава стандардизованост и предвидљивост резултата;</a:t>
            </a:r>
            <a:endParaRPr lang="en-US"/>
          </a:p>
          <a:p>
            <a:pPr lvl="0"/>
            <a:r>
              <a:rPr lang="ru-RU"/>
              <a:t>Специфични („посебни“) процеси могу бити економски неисплативи уколико није могуће обезбедити усклађеност излазног резултата са техничким и тржишним захтевима;</a:t>
            </a:r>
            <a:endParaRPr lang="en-US"/>
          </a:p>
          <a:p>
            <a:pPr lvl="0"/>
            <a:r>
              <a:rPr lang="ru-RU"/>
              <a:t>Сваки процес представља део процеса вишег нивоа, те се може даље разложити на један или више подпроцеса ради детаљније анализе и управљања.</a:t>
            </a:r>
            <a:endParaRPr lang="en-US"/>
          </a:p>
          <a:p>
            <a:endParaRPr lang="en-US"/>
          </a:p>
        </p:txBody>
      </p:sp>
    </p:spTree>
    <p:extLst>
      <p:ext uri="{BB962C8B-B14F-4D97-AF65-F5344CB8AC3E}">
        <p14:creationId xmlns:p14="http://schemas.microsoft.com/office/powerpoint/2010/main" val="351573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A72C-D6CA-4B69-BA5A-C5231AC0648F}"/>
              </a:ext>
            </a:extLst>
          </p:cNvPr>
          <p:cNvSpPr>
            <a:spLocks noGrp="1"/>
          </p:cNvSpPr>
          <p:nvPr>
            <p:ph type="title"/>
          </p:nvPr>
        </p:nvSpPr>
        <p:spPr/>
        <p:txBody>
          <a:bodyPr>
            <a:normAutofit/>
          </a:bodyPr>
          <a:lstStyle/>
          <a:p>
            <a:r>
              <a:rPr lang="ru-RU" b="1"/>
              <a:t>Вертикални, хоризонтални и индивидулани процеси</a:t>
            </a:r>
            <a:endParaRPr lang="en-US"/>
          </a:p>
        </p:txBody>
      </p:sp>
      <p:pic>
        <p:nvPicPr>
          <p:cNvPr id="4" name="Content Placeholder 3">
            <a:extLst>
              <a:ext uri="{FF2B5EF4-FFF2-40B4-BE49-F238E27FC236}">
                <a16:creationId xmlns:a16="http://schemas.microsoft.com/office/drawing/2014/main" id="{5A578B4B-7688-4D5B-A54C-098403729B2E}"/>
              </a:ext>
            </a:extLst>
          </p:cNvPr>
          <p:cNvPicPr>
            <a:picLocks noGrp="1" noChangeAspect="1"/>
          </p:cNvPicPr>
          <p:nvPr>
            <p:ph idx="1"/>
          </p:nvPr>
        </p:nvPicPr>
        <p:blipFill>
          <a:blip r:embed="rId2"/>
          <a:stretch>
            <a:fillRect/>
          </a:stretch>
        </p:blipFill>
        <p:spPr>
          <a:xfrm>
            <a:off x="1684421" y="1825624"/>
            <a:ext cx="8502316" cy="5117136"/>
          </a:xfrm>
          <a:prstGeom prst="rect">
            <a:avLst/>
          </a:prstGeom>
        </p:spPr>
      </p:pic>
    </p:spTree>
    <p:extLst>
      <p:ext uri="{BB962C8B-B14F-4D97-AF65-F5344CB8AC3E}">
        <p14:creationId xmlns:p14="http://schemas.microsoft.com/office/powerpoint/2010/main" val="129516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2B78F-897B-4D8F-BD97-0C255AA5340E}"/>
              </a:ext>
            </a:extLst>
          </p:cNvPr>
          <p:cNvSpPr>
            <a:spLocks noGrp="1"/>
          </p:cNvSpPr>
          <p:nvPr>
            <p:ph idx="1"/>
          </p:nvPr>
        </p:nvSpPr>
        <p:spPr>
          <a:xfrm>
            <a:off x="838200" y="673768"/>
            <a:ext cx="10515600" cy="5503195"/>
          </a:xfrm>
        </p:spPr>
        <p:txBody>
          <a:bodyPr>
            <a:normAutofit fontScale="77500" lnSpcReduction="20000"/>
          </a:bodyPr>
          <a:lstStyle/>
          <a:p>
            <a:pPr marL="0" indent="0">
              <a:buNone/>
            </a:pPr>
            <a:r>
              <a:rPr lang="ru-RU"/>
              <a:t>Индивидуални процес је процес који се одвија искључиво унутар једне организационе јединице (сектора) без укључивања других јединица. Карактерише га аутономност и једноставност извршења, јер све активности обављају запослени у оквиру исте службе.</a:t>
            </a:r>
            <a:endParaRPr lang="en-US"/>
          </a:p>
          <a:p>
            <a:pPr marL="0" indent="0">
              <a:buNone/>
            </a:pPr>
            <a:r>
              <a:rPr lang="ru-RU" i="1"/>
              <a:t>Пример:</a:t>
            </a:r>
            <a:r>
              <a:rPr lang="ru-RU"/>
              <a:t> Куповина ТВ рекламе у маркетинг сектору.</a:t>
            </a:r>
            <a:endParaRPr lang="en-US"/>
          </a:p>
          <a:p>
            <a:pPr marL="0" indent="0">
              <a:buNone/>
            </a:pPr>
            <a:r>
              <a:rPr lang="ru-RU"/>
              <a:t> </a:t>
            </a:r>
            <a:endParaRPr lang="en-US"/>
          </a:p>
          <a:p>
            <a:pPr marL="0" indent="0">
              <a:buNone/>
            </a:pPr>
            <a:r>
              <a:rPr lang="ru-RU"/>
              <a:t>Вертикални процес је процес који се одвија унутар једне организационе јединице, али преко више хијерархијских нивоа – од руководства до извршилаца. Овај тип процеса обухвата доношење одлука, контролу и извештавање унутар једног сектора.</a:t>
            </a:r>
            <a:endParaRPr lang="en-US"/>
          </a:p>
          <a:p>
            <a:pPr marL="0" indent="0">
              <a:buNone/>
            </a:pPr>
            <a:r>
              <a:rPr lang="ru-RU" i="1"/>
              <a:t>Пример:</a:t>
            </a:r>
            <a:r>
              <a:rPr lang="ru-RU"/>
              <a:t> Планирање производње унутар сектора операција.</a:t>
            </a:r>
            <a:endParaRPr lang="en-US"/>
          </a:p>
          <a:p>
            <a:pPr marL="0" indent="0">
              <a:buNone/>
            </a:pPr>
            <a:r>
              <a:rPr lang="ru-RU"/>
              <a:t> </a:t>
            </a:r>
            <a:endParaRPr lang="en-US"/>
          </a:p>
          <a:p>
            <a:pPr marL="0" indent="0">
              <a:buNone/>
            </a:pPr>
            <a:r>
              <a:rPr lang="ru-RU"/>
              <a:t>Хоризонтални процес је процес који укључује више различитих организационих јединица и протеже се попречно кроз структуру предузећа. За успешно извршавање захтева међуфункционалну координацију, јер активности морају да се обављају у сарадњи више сектора.</a:t>
            </a:r>
            <a:endParaRPr lang="en-US"/>
          </a:p>
          <a:p>
            <a:pPr marL="0" indent="0">
              <a:buNone/>
            </a:pPr>
            <a:r>
              <a:rPr lang="ru-RU" i="1"/>
              <a:t>Пример:</a:t>
            </a:r>
            <a:r>
              <a:rPr lang="ru-RU"/>
              <a:t> Реализација поруџбине која укључује маркетинг, операције и рачуноводство.</a:t>
            </a:r>
            <a:endParaRPr lang="en-US"/>
          </a:p>
          <a:p>
            <a:pPr marL="0" indent="0">
              <a:buNone/>
            </a:pPr>
            <a:endParaRPr lang="en-US"/>
          </a:p>
        </p:txBody>
      </p:sp>
    </p:spTree>
    <p:extLst>
      <p:ext uri="{BB962C8B-B14F-4D97-AF65-F5344CB8AC3E}">
        <p14:creationId xmlns:p14="http://schemas.microsoft.com/office/powerpoint/2010/main" val="88420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614A-6D66-44C7-88BD-D49D28EBE01D}"/>
              </a:ext>
            </a:extLst>
          </p:cNvPr>
          <p:cNvSpPr>
            <a:spLocks noGrp="1"/>
          </p:cNvSpPr>
          <p:nvPr>
            <p:ph type="title"/>
          </p:nvPr>
        </p:nvSpPr>
        <p:spPr/>
        <p:txBody>
          <a:bodyPr/>
          <a:lstStyle/>
          <a:p>
            <a:r>
              <a:rPr lang="en-US" b="1"/>
              <a:t>ПОСЛОВНИ  ПРОЦЕСИ - ПОЈАМ</a:t>
            </a:r>
          </a:p>
        </p:txBody>
      </p:sp>
      <p:sp>
        <p:nvSpPr>
          <p:cNvPr id="3" name="Content Placeholder 2">
            <a:extLst>
              <a:ext uri="{FF2B5EF4-FFF2-40B4-BE49-F238E27FC236}">
                <a16:creationId xmlns:a16="http://schemas.microsoft.com/office/drawing/2014/main" id="{09CFDADF-2679-4DB5-9054-97CB9C4CF25D}"/>
              </a:ext>
            </a:extLst>
          </p:cNvPr>
          <p:cNvSpPr>
            <a:spLocks noGrp="1"/>
          </p:cNvSpPr>
          <p:nvPr>
            <p:ph idx="1"/>
          </p:nvPr>
        </p:nvSpPr>
        <p:spPr/>
        <p:txBody>
          <a:bodyPr/>
          <a:lstStyle/>
          <a:p>
            <a:pPr algn="just"/>
            <a:r>
              <a:rPr lang="fr-FR" b="1"/>
              <a:t>Процес се може дефинисати и као структурирани низ активности које покреће одређени догађај (или више њих), а чији је задатак остваривање одређеног циља. </a:t>
            </a:r>
            <a:endParaRPr lang="en-US" b="1"/>
          </a:p>
          <a:p>
            <a:pPr algn="just"/>
            <a:endParaRPr lang="en-US"/>
          </a:p>
          <a:p>
            <a:pPr algn="just"/>
            <a:endParaRPr lang="en-US"/>
          </a:p>
          <a:p>
            <a:pPr algn="just"/>
            <a:r>
              <a:rPr lang="sr-Cyrl-RS"/>
              <a:t>Реализација п</a:t>
            </a:r>
            <a:r>
              <a:rPr lang="fr-FR"/>
              <a:t>роцес</a:t>
            </a:r>
            <a:r>
              <a:rPr lang="sr-Cyrl-RS"/>
              <a:t>а</a:t>
            </a:r>
            <a:r>
              <a:rPr lang="fr-FR"/>
              <a:t> ангажује одређене ресурсе у функцији остваривања унапред дефинисаних циљева</a:t>
            </a:r>
            <a:r>
              <a:rPr lang="sr-Cyrl-RS"/>
              <a:t>.  </a:t>
            </a:r>
            <a:r>
              <a:rPr lang="fr-FR"/>
              <a:t>С обзиром на то да је процес под </a:t>
            </a:r>
            <a:r>
              <a:rPr lang="sr-Cyrl-RS"/>
              <a:t>сталним </a:t>
            </a:r>
            <a:r>
              <a:rPr lang="fr-FR"/>
              <a:t>утицајем </a:t>
            </a:r>
            <a:r>
              <a:rPr lang="sr-Cyrl-RS"/>
              <a:t>променљивих </a:t>
            </a:r>
            <a:r>
              <a:rPr lang="fr-FR"/>
              <a:t>екстерних фактора</a:t>
            </a:r>
            <a:r>
              <a:rPr lang="sr-Cyrl-RS"/>
              <a:t>,  неопходно је спровести </a:t>
            </a:r>
            <a:r>
              <a:rPr lang="fr-FR"/>
              <a:t>системско и континуирано управљање ради очувања стабилности и постизања очекиваних резултата.</a:t>
            </a:r>
            <a:endParaRPr lang="en-US"/>
          </a:p>
          <a:p>
            <a:endParaRPr lang="en-US"/>
          </a:p>
        </p:txBody>
      </p:sp>
    </p:spTree>
    <p:extLst>
      <p:ext uri="{BB962C8B-B14F-4D97-AF65-F5344CB8AC3E}">
        <p14:creationId xmlns:p14="http://schemas.microsoft.com/office/powerpoint/2010/main" val="272248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97D8-21C4-461E-B225-F51A4121AB1F}"/>
              </a:ext>
            </a:extLst>
          </p:cNvPr>
          <p:cNvSpPr>
            <a:spLocks noGrp="1"/>
          </p:cNvSpPr>
          <p:nvPr>
            <p:ph type="title"/>
          </p:nvPr>
        </p:nvSpPr>
        <p:spPr/>
        <p:txBody>
          <a:bodyPr/>
          <a:lstStyle/>
          <a:p>
            <a:r>
              <a:rPr lang="sr-Cyrl-RS" b="1"/>
              <a:t>Појам пословног процеса</a:t>
            </a:r>
            <a:endParaRPr lang="en-US"/>
          </a:p>
        </p:txBody>
      </p:sp>
      <p:sp>
        <p:nvSpPr>
          <p:cNvPr id="3" name="Content Placeholder 2">
            <a:extLst>
              <a:ext uri="{FF2B5EF4-FFF2-40B4-BE49-F238E27FC236}">
                <a16:creationId xmlns:a16="http://schemas.microsoft.com/office/drawing/2014/main" id="{D38DFA77-4461-4487-A423-E4D7242BA196}"/>
              </a:ext>
            </a:extLst>
          </p:cNvPr>
          <p:cNvSpPr>
            <a:spLocks noGrp="1"/>
          </p:cNvSpPr>
          <p:nvPr>
            <p:ph idx="1"/>
          </p:nvPr>
        </p:nvSpPr>
        <p:spPr/>
        <p:txBody>
          <a:bodyPr/>
          <a:lstStyle/>
          <a:p>
            <a:r>
              <a:rPr lang="fr-FR" b="1"/>
              <a:t>Пословни процес је врста процеса чији је задатак остваривање пословног циља, било да се ради о циљевима компаније или циљевима окружења </a:t>
            </a:r>
            <a:r>
              <a:rPr lang="fr-FR"/>
              <a:t>(корисника, тржишта, друштвене заједнице, ...).</a:t>
            </a:r>
            <a:endParaRPr lang="en-US"/>
          </a:p>
          <a:p>
            <a:endParaRPr lang="en-US"/>
          </a:p>
        </p:txBody>
      </p:sp>
    </p:spTree>
    <p:extLst>
      <p:ext uri="{BB962C8B-B14F-4D97-AF65-F5344CB8AC3E}">
        <p14:creationId xmlns:p14="http://schemas.microsoft.com/office/powerpoint/2010/main" val="72135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CAA7-FF8A-460E-8287-04D468B7D983}"/>
              </a:ext>
            </a:extLst>
          </p:cNvPr>
          <p:cNvSpPr>
            <a:spLocks noGrp="1"/>
          </p:cNvSpPr>
          <p:nvPr>
            <p:ph type="title"/>
          </p:nvPr>
        </p:nvSpPr>
        <p:spPr/>
        <p:txBody>
          <a:bodyPr/>
          <a:lstStyle/>
          <a:p>
            <a:r>
              <a:rPr lang="sr-Cyrl-RS" b="1"/>
              <a:t>Циљеви пословних процеса</a:t>
            </a:r>
            <a:endParaRPr lang="en-US"/>
          </a:p>
        </p:txBody>
      </p:sp>
      <p:sp>
        <p:nvSpPr>
          <p:cNvPr id="3" name="Content Placeholder 2">
            <a:extLst>
              <a:ext uri="{FF2B5EF4-FFF2-40B4-BE49-F238E27FC236}">
                <a16:creationId xmlns:a16="http://schemas.microsoft.com/office/drawing/2014/main" id="{6334C7A0-4BCC-4B11-B1F0-28556571ABAE}"/>
              </a:ext>
            </a:extLst>
          </p:cNvPr>
          <p:cNvSpPr>
            <a:spLocks noGrp="1"/>
          </p:cNvSpPr>
          <p:nvPr>
            <p:ph idx="1"/>
          </p:nvPr>
        </p:nvSpPr>
        <p:spPr/>
        <p:txBody>
          <a:bodyPr>
            <a:normAutofit/>
          </a:bodyPr>
          <a:lstStyle/>
          <a:p>
            <a:pPr marL="0" indent="0">
              <a:buNone/>
            </a:pPr>
            <a:r>
              <a:rPr lang="fr-FR"/>
              <a:t>Основни циљ сваког пословног процеса је да </a:t>
            </a:r>
            <a:r>
              <a:rPr lang="fr-FR" b="1"/>
              <a:t>створи вредност за корисника</a:t>
            </a:r>
            <a:r>
              <a:rPr lang="sr-Cyrl-RS"/>
              <a:t>. </a:t>
            </a:r>
            <a:r>
              <a:rPr lang="fr-FR"/>
              <a:t>Додатни </a:t>
            </a:r>
            <a:r>
              <a:rPr lang="sr-Cyrl-RS"/>
              <a:t>циљеви</a:t>
            </a:r>
            <a:r>
              <a:rPr lang="fr-FR"/>
              <a:t> које пословни процеси морају да задовоље (Rummler, 2010):</a:t>
            </a:r>
            <a:endParaRPr lang="en-US"/>
          </a:p>
          <a:p>
            <a:r>
              <a:rPr lang="fr-FR"/>
              <a:t>Процеси, сами или у интеракцији са другим  процесима, треба да на ефективан и ефикасан начин доприносе стварању вредности за корисника;</a:t>
            </a:r>
            <a:endParaRPr lang="en-US"/>
          </a:p>
          <a:p>
            <a:r>
              <a:rPr lang="fr-FR"/>
              <a:t>Процесима треба управљати на ефективан начин;</a:t>
            </a:r>
            <a:endParaRPr lang="en-US"/>
          </a:p>
          <a:p>
            <a:r>
              <a:rPr lang="fr-FR"/>
              <a:t>Процеси, индивидуално  или у комбинацији са другим  процесима, треба да имају потенцијал за стварање конкурентске предности</a:t>
            </a:r>
            <a:endParaRPr lang="en-US"/>
          </a:p>
          <a:p>
            <a:endParaRPr lang="en-US"/>
          </a:p>
        </p:txBody>
      </p:sp>
    </p:spTree>
    <p:extLst>
      <p:ext uri="{BB962C8B-B14F-4D97-AF65-F5344CB8AC3E}">
        <p14:creationId xmlns:p14="http://schemas.microsoft.com/office/powerpoint/2010/main" val="82218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6A87-D8D9-4155-907F-C83EC2D36B0D}"/>
              </a:ext>
            </a:extLst>
          </p:cNvPr>
          <p:cNvSpPr>
            <a:spLocks noGrp="1"/>
          </p:cNvSpPr>
          <p:nvPr>
            <p:ph type="title"/>
          </p:nvPr>
        </p:nvSpPr>
        <p:spPr/>
        <p:txBody>
          <a:bodyPr/>
          <a:lstStyle/>
          <a:p>
            <a:r>
              <a:rPr lang="en-US"/>
              <a:t>ДЕФИНИЦИЈА И КЛАСИФИКАЦИЈА ПРОИЗВОДНИХ СИСТЕМА</a:t>
            </a:r>
          </a:p>
        </p:txBody>
      </p:sp>
      <p:sp>
        <p:nvSpPr>
          <p:cNvPr id="3" name="Content Placeholder 2">
            <a:extLst>
              <a:ext uri="{FF2B5EF4-FFF2-40B4-BE49-F238E27FC236}">
                <a16:creationId xmlns:a16="http://schemas.microsoft.com/office/drawing/2014/main" id="{B27F3737-38E1-422A-8984-9C4CD4374D7D}"/>
              </a:ext>
            </a:extLst>
          </p:cNvPr>
          <p:cNvSpPr>
            <a:spLocks noGrp="1"/>
          </p:cNvSpPr>
          <p:nvPr>
            <p:ph idx="1"/>
          </p:nvPr>
        </p:nvSpPr>
        <p:spPr/>
        <p:txBody>
          <a:bodyPr/>
          <a:lstStyle/>
          <a:p>
            <a:pPr marL="0" indent="0" algn="just">
              <a:buNone/>
            </a:pPr>
            <a:r>
              <a:rPr lang="ru-RU"/>
              <a:t>Унутар производног система врши се трансформација улазних величина у низу поступака промене стања у излазне величине пројектовања квалитета и вредности. </a:t>
            </a:r>
            <a:endParaRPr lang="en-US"/>
          </a:p>
          <a:p>
            <a:pPr marL="0" indent="0">
              <a:buNone/>
            </a:pPr>
            <a:r>
              <a:rPr lang="sr-Cyrl-RS" b="1"/>
              <a:t> </a:t>
            </a:r>
            <a:endParaRPr lang="en-US"/>
          </a:p>
          <a:p>
            <a:pPr marL="0" indent="0">
              <a:buNone/>
            </a:pPr>
            <a:r>
              <a:rPr lang="sr-Cyrl-RS" b="1" u="sng"/>
              <a:t>Основни ти</a:t>
            </a:r>
            <a:r>
              <a:rPr lang="ru-RU" b="1" u="sng"/>
              <a:t>пов</a:t>
            </a:r>
            <a:r>
              <a:rPr lang="sr-Cyrl-RS" b="1" u="sng"/>
              <a:t>и </a:t>
            </a:r>
            <a:r>
              <a:rPr lang="ru-RU" b="1" u="sng"/>
              <a:t>производње</a:t>
            </a:r>
            <a:r>
              <a:rPr lang="sr-Cyrl-RS" b="1" u="sng"/>
              <a:t> су</a:t>
            </a:r>
            <a:r>
              <a:rPr lang="ru-RU" u="sng"/>
              <a:t>:</a:t>
            </a:r>
            <a:endParaRPr lang="en-US"/>
          </a:p>
          <a:p>
            <a:pPr marL="0" indent="0">
              <a:buNone/>
            </a:pPr>
            <a:r>
              <a:rPr lang="ru-RU"/>
              <a:t>-</a:t>
            </a:r>
            <a:r>
              <a:rPr lang="en-US"/>
              <a:t> </a:t>
            </a:r>
            <a:r>
              <a:rPr lang="fr-FR"/>
              <a:t>појединачна</a:t>
            </a:r>
            <a:endParaRPr lang="en-US"/>
          </a:p>
          <a:p>
            <a:pPr marL="0" indent="0">
              <a:buNone/>
            </a:pPr>
            <a:r>
              <a:rPr lang="fr-FR"/>
              <a:t>- серијска</a:t>
            </a:r>
            <a:endParaRPr lang="en-US"/>
          </a:p>
          <a:p>
            <a:pPr marL="0" indent="0">
              <a:buNone/>
            </a:pPr>
            <a:r>
              <a:rPr lang="fr-FR"/>
              <a:t>- масовна.</a:t>
            </a:r>
            <a:endParaRPr lang="en-US"/>
          </a:p>
          <a:p>
            <a:pPr marL="0" indent="0">
              <a:buNone/>
            </a:pPr>
            <a:r>
              <a:rPr lang="ru-RU"/>
              <a:t> </a:t>
            </a:r>
            <a:endParaRPr lang="en-US"/>
          </a:p>
          <a:p>
            <a:endParaRPr lang="en-US"/>
          </a:p>
        </p:txBody>
      </p:sp>
    </p:spTree>
    <p:extLst>
      <p:ext uri="{BB962C8B-B14F-4D97-AF65-F5344CB8AC3E}">
        <p14:creationId xmlns:p14="http://schemas.microsoft.com/office/powerpoint/2010/main" val="298323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1753F-9C59-41DD-899B-1E08647D79DD}"/>
              </a:ext>
            </a:extLst>
          </p:cNvPr>
          <p:cNvSpPr>
            <a:spLocks noGrp="1"/>
          </p:cNvSpPr>
          <p:nvPr>
            <p:ph idx="1"/>
          </p:nvPr>
        </p:nvSpPr>
        <p:spPr>
          <a:xfrm>
            <a:off x="838200" y="385011"/>
            <a:ext cx="10515600" cy="5791952"/>
          </a:xfrm>
        </p:spPr>
        <p:txBody>
          <a:bodyPr>
            <a:normAutofit fontScale="70000" lnSpcReduction="20000"/>
          </a:bodyPr>
          <a:lstStyle/>
          <a:p>
            <a:r>
              <a:rPr lang="ru-RU" b="1"/>
              <a:t>Појединачна производња</a:t>
            </a:r>
            <a:r>
              <a:rPr lang="ru-RU"/>
              <a:t>  представља  једновремену  израду само  једног или неколико производа исте врсте. На производу су могуће честе измене и током пројектовања и током израде. Због честих промена производног програма у предузећима се примењују  универзалне машине и опрема које  су  погодне за овај вид  производње.</a:t>
            </a:r>
            <a:endParaRPr lang="en-US"/>
          </a:p>
          <a:p>
            <a:r>
              <a:rPr lang="ru-RU" b="1"/>
              <a:t>Серијску производњу</a:t>
            </a:r>
            <a:r>
              <a:rPr lang="ru-RU"/>
              <a:t> карактерише   израда  већег   броја   истих  производа, група  производа  или   делова,  при  чему   се   они   «једновремено»   пуштају   у производњу.  Ове  групе се називају  серијама.  Нпр. наштелује  се машина па  се прво пушта  1 производ у низу  (серија),  а касније  се пушта  само  2 производ (да се машина не  би  стално  штеловала). Знају  се операције  које  иду  у низу, које  се понављају. У оквиру серијске производње она се може  поделити на :</a:t>
            </a:r>
            <a:endParaRPr lang="en-US"/>
          </a:p>
          <a:p>
            <a:pPr marL="457200" lvl="1" indent="0">
              <a:buNone/>
            </a:pPr>
            <a:r>
              <a:rPr lang="ru-RU"/>
              <a:t>-</a:t>
            </a:r>
            <a:r>
              <a:rPr lang="en-US"/>
              <a:t> </a:t>
            </a:r>
            <a:r>
              <a:rPr lang="fr-FR"/>
              <a:t>малосеријска (10-100 комада, трамваји, ...)</a:t>
            </a:r>
            <a:endParaRPr lang="en-US"/>
          </a:p>
          <a:p>
            <a:pPr marL="457200" lvl="1" indent="0">
              <a:buNone/>
            </a:pPr>
            <a:r>
              <a:rPr lang="fr-FR"/>
              <a:t>- средњесеријска (100-1000, скупља роба)</a:t>
            </a:r>
            <a:endParaRPr lang="en-US"/>
          </a:p>
          <a:p>
            <a:pPr marL="457200" lvl="1" indent="0">
              <a:buNone/>
            </a:pPr>
            <a:r>
              <a:rPr lang="fr-FR"/>
              <a:t>- </a:t>
            </a:r>
            <a:r>
              <a:rPr lang="ru-RU"/>
              <a:t>Ове  грани</a:t>
            </a:r>
            <a:r>
              <a:rPr lang="fr-FR"/>
              <a:t>великосеријска</a:t>
            </a:r>
            <a:r>
              <a:rPr lang="ru-RU"/>
              <a:t> (више од 1000, бела техника, ...)</a:t>
            </a:r>
            <a:endParaRPr lang="en-US"/>
          </a:p>
          <a:p>
            <a:r>
              <a:rPr lang="ru-RU"/>
              <a:t>це зависе  од гране индустрије  и врсте производа. Сваку  од ових  група карактеришу  специфични параметри  који  су  везани   за  универзалност  опреме,  за техничку документацију итд. </a:t>
            </a:r>
            <a:endParaRPr lang="en-US"/>
          </a:p>
          <a:p>
            <a:r>
              <a:rPr lang="ru-RU" b="1"/>
              <a:t>Масовну производњу</a:t>
            </a:r>
            <a:r>
              <a:rPr lang="ru-RU"/>
              <a:t> карактерише  производња  изузетно  великог броја истих делова   у  истом производном циклусу при чему  се  операције  реализују  по строго утврђеном технолошком процесу, а на радним местима се искључиво понављају једне исте операције. Примењују се изузетно продуктивне машине, високоспецијализоване, а токови материјала се најчешће реализују адекватним транспортним средствима углавном са континуалним дејством (цигарете, ...). Делови  се крећу од једног до другог радног места по унапред дефинисаном технолошком поступку.</a:t>
            </a:r>
            <a:endParaRPr lang="en-US"/>
          </a:p>
          <a:p>
            <a:endParaRPr lang="en-US"/>
          </a:p>
        </p:txBody>
      </p:sp>
    </p:spTree>
    <p:extLst>
      <p:ext uri="{BB962C8B-B14F-4D97-AF65-F5344CB8AC3E}">
        <p14:creationId xmlns:p14="http://schemas.microsoft.com/office/powerpoint/2010/main" val="384732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B6EF-CEE4-4C4E-A6A6-7ACAA21580AF}"/>
              </a:ext>
            </a:extLst>
          </p:cNvPr>
          <p:cNvSpPr>
            <a:spLocks noGrp="1"/>
          </p:cNvSpPr>
          <p:nvPr>
            <p:ph type="title"/>
          </p:nvPr>
        </p:nvSpPr>
        <p:spPr/>
        <p:txBody>
          <a:bodyPr/>
          <a:lstStyle/>
          <a:p>
            <a:r>
              <a:rPr lang="ru-RU" b="1"/>
              <a:t>Врсте производних система</a:t>
            </a:r>
            <a:endParaRPr lang="en-US"/>
          </a:p>
        </p:txBody>
      </p:sp>
      <p:sp>
        <p:nvSpPr>
          <p:cNvPr id="3" name="Content Placeholder 2">
            <a:extLst>
              <a:ext uri="{FF2B5EF4-FFF2-40B4-BE49-F238E27FC236}">
                <a16:creationId xmlns:a16="http://schemas.microsoft.com/office/drawing/2014/main" id="{39864619-DCAD-434E-BAD9-0018F3364365}"/>
              </a:ext>
            </a:extLst>
          </p:cNvPr>
          <p:cNvSpPr>
            <a:spLocks noGrp="1"/>
          </p:cNvSpPr>
          <p:nvPr>
            <p:ph idx="1"/>
          </p:nvPr>
        </p:nvSpPr>
        <p:spPr>
          <a:xfrm>
            <a:off x="838200" y="1825625"/>
            <a:ext cx="11065042" cy="4667250"/>
          </a:xfrm>
        </p:spPr>
        <p:txBody>
          <a:bodyPr>
            <a:normAutofit fontScale="77500" lnSpcReduction="20000"/>
          </a:bodyPr>
          <a:lstStyle/>
          <a:p>
            <a:pPr marL="0" indent="0">
              <a:buNone/>
            </a:pPr>
            <a:r>
              <a:rPr lang="ru-RU"/>
              <a:t>Постоје различите врсте производних система:</a:t>
            </a:r>
            <a:endParaRPr lang="en-US" sz="2400"/>
          </a:p>
          <a:p>
            <a:r>
              <a:rPr lang="ru-RU"/>
              <a:t>Статичко/динамички; </a:t>
            </a:r>
            <a:endParaRPr lang="en-US" sz="2400"/>
          </a:p>
          <a:p>
            <a:pPr lvl="1"/>
            <a:r>
              <a:rPr lang="ru-RU"/>
              <a:t>Статички систем подразумева константност вредности свих његових елемената и веза унутар система и током времена, </a:t>
            </a:r>
            <a:endParaRPr lang="en-US" sz="2000"/>
          </a:p>
          <a:p>
            <a:pPr lvl="1"/>
            <a:r>
              <a:rPr lang="ru-RU"/>
              <a:t>Динамички подразумева одређене промене у елементима, везама и времену.</a:t>
            </a:r>
            <a:endParaRPr lang="en-US" sz="2000"/>
          </a:p>
          <a:p>
            <a:r>
              <a:rPr lang="ru-RU"/>
              <a:t>Детерминистичко/стохастички; </a:t>
            </a:r>
            <a:endParaRPr lang="en-US" sz="2400"/>
          </a:p>
          <a:p>
            <a:pPr lvl="1"/>
            <a:r>
              <a:rPr lang="ru-RU"/>
              <a:t>Детерминистички систем је такав систем који се може прорачунати, </a:t>
            </a:r>
            <a:endParaRPr lang="en-US" sz="2000"/>
          </a:p>
          <a:p>
            <a:pPr lvl="1"/>
            <a:r>
              <a:rPr lang="ru-RU"/>
              <a:t>Стохастички системи понашају различито током времена и резултати се не могу прорачунати, него само прогнозирати.</a:t>
            </a:r>
            <a:endParaRPr lang="en-US" sz="2000"/>
          </a:p>
          <a:p>
            <a:r>
              <a:rPr lang="ru-RU"/>
              <a:t>Отворени/затворени; Ова подела се успоставља према постојању веза система са околином и да ли се врши размена материјала, информације и енергије.</a:t>
            </a:r>
            <a:endParaRPr lang="en-US" sz="2400"/>
          </a:p>
          <a:p>
            <a:pPr marL="0" lvl="0" indent="0">
              <a:buNone/>
            </a:pPr>
            <a:endParaRPr lang="en-US"/>
          </a:p>
          <a:p>
            <a:pPr marL="0" indent="0">
              <a:buNone/>
            </a:pPr>
            <a:r>
              <a:rPr lang="ru-RU"/>
              <a:t>Комплексност подразумева број елемената њихове везе интеракција између елемената система па се у овој класификацији системи деле на: једноставне, сложене и врло сложене производне системе.</a:t>
            </a:r>
            <a:r>
              <a:rPr lang="en-US"/>
              <a:t> </a:t>
            </a:r>
            <a:r>
              <a:rPr lang="ru-RU"/>
              <a:t>У принципу највећи број елемената система је у општем смислу динамичан, оријентисан према циљу, стохастичан, отворен и комплексан.</a:t>
            </a:r>
            <a:endParaRPr lang="en-US"/>
          </a:p>
          <a:p>
            <a:pPr marL="0" lvl="0" indent="0">
              <a:buNone/>
            </a:pPr>
            <a:endParaRPr lang="en-US" sz="2400"/>
          </a:p>
          <a:p>
            <a:pPr marL="0" indent="0">
              <a:buNone/>
            </a:pPr>
            <a:endParaRPr lang="en-US" b="1"/>
          </a:p>
        </p:txBody>
      </p:sp>
    </p:spTree>
    <p:extLst>
      <p:ext uri="{BB962C8B-B14F-4D97-AF65-F5344CB8AC3E}">
        <p14:creationId xmlns:p14="http://schemas.microsoft.com/office/powerpoint/2010/main" val="90291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E5F6-B9B8-471B-8A58-97760327786B}"/>
              </a:ext>
            </a:extLst>
          </p:cNvPr>
          <p:cNvSpPr>
            <a:spLocks noGrp="1"/>
          </p:cNvSpPr>
          <p:nvPr>
            <p:ph type="title"/>
          </p:nvPr>
        </p:nvSpPr>
        <p:spPr/>
        <p:txBody>
          <a:bodyPr>
            <a:normAutofit/>
          </a:bodyPr>
          <a:lstStyle/>
          <a:p>
            <a:r>
              <a:rPr lang="ru-RU" b="1"/>
              <a:t>Дефиниција процеса преко системског приступа</a:t>
            </a:r>
            <a:endParaRPr lang="en-US"/>
          </a:p>
        </p:txBody>
      </p:sp>
      <p:sp>
        <p:nvSpPr>
          <p:cNvPr id="3" name="Content Placeholder 2">
            <a:extLst>
              <a:ext uri="{FF2B5EF4-FFF2-40B4-BE49-F238E27FC236}">
                <a16:creationId xmlns:a16="http://schemas.microsoft.com/office/drawing/2014/main" id="{DF52BDD8-5AB3-4A52-8E4D-7C6AC4B1E61D}"/>
              </a:ext>
            </a:extLst>
          </p:cNvPr>
          <p:cNvSpPr>
            <a:spLocks noGrp="1"/>
          </p:cNvSpPr>
          <p:nvPr>
            <p:ph idx="1"/>
          </p:nvPr>
        </p:nvSpPr>
        <p:spPr>
          <a:xfrm>
            <a:off x="838200" y="1825624"/>
            <a:ext cx="8369968" cy="5032375"/>
          </a:xfrm>
        </p:spPr>
        <p:txBody>
          <a:bodyPr>
            <a:normAutofit fontScale="85000" lnSpcReduction="10000"/>
          </a:bodyPr>
          <a:lstStyle/>
          <a:p>
            <a:r>
              <a:rPr lang="ru-RU"/>
              <a:t>Постоје различите дефиниције процеса. У најширем смислу, </a:t>
            </a:r>
            <a:r>
              <a:rPr lang="ru-RU" b="1"/>
              <a:t>процес је низ међусобно повезаних активности којима се улаз процеса преводи у излаз како би се остварили одређени резултати, пружање услуга или производња неког артикла</a:t>
            </a:r>
            <a:r>
              <a:rPr lang="ru-RU"/>
              <a:t>, слика </a:t>
            </a:r>
            <a:r>
              <a:rPr lang="en-US"/>
              <a:t>1</a:t>
            </a:r>
            <a:r>
              <a:rPr lang="ru-RU"/>
              <a:t>. </a:t>
            </a:r>
            <a:endParaRPr lang="en-US"/>
          </a:p>
          <a:p>
            <a:r>
              <a:rPr lang="ru-RU"/>
              <a:t>Улазни параметри процеса представљају материјалне или нематеријалне објекте (нпр. подаци, сировине, енергија) који се у оквиру процеса подвргавају одређеним трансформационим радњама. Те радње обухватају обраду, класификацију, идентификацију несагласности (шкарт), као и друге контролне или оперативне активности, са крајњим циљем добијања жељеног излаза.</a:t>
            </a:r>
            <a:endParaRPr lang="en-US"/>
          </a:p>
          <a:p>
            <a:r>
              <a:rPr lang="ru-RU"/>
              <a:t>Процес троши ресурсе, условљен је спољним и унутрашњим утицајима, и захтева системско управљање како би се обезбедило остваривање унапред дефинисаних циљева.</a:t>
            </a:r>
            <a:endParaRPr lang="en-US"/>
          </a:p>
          <a:p>
            <a:endParaRPr lang="en-US"/>
          </a:p>
        </p:txBody>
      </p:sp>
      <p:pic>
        <p:nvPicPr>
          <p:cNvPr id="4" name="Picture 3">
            <a:extLst>
              <a:ext uri="{FF2B5EF4-FFF2-40B4-BE49-F238E27FC236}">
                <a16:creationId xmlns:a16="http://schemas.microsoft.com/office/drawing/2014/main" id="{14BB39B8-AED3-401F-8FE0-3C08C543F0BC}"/>
              </a:ext>
            </a:extLst>
          </p:cNvPr>
          <p:cNvPicPr>
            <a:picLocks noChangeAspect="1"/>
          </p:cNvPicPr>
          <p:nvPr/>
        </p:nvPicPr>
        <p:blipFill>
          <a:blip r:embed="rId2"/>
          <a:stretch>
            <a:fillRect/>
          </a:stretch>
        </p:blipFill>
        <p:spPr>
          <a:xfrm>
            <a:off x="9000680" y="2578823"/>
            <a:ext cx="3191320" cy="2791215"/>
          </a:xfrm>
          <a:prstGeom prst="rect">
            <a:avLst/>
          </a:prstGeom>
        </p:spPr>
      </p:pic>
    </p:spTree>
    <p:extLst>
      <p:ext uri="{BB962C8B-B14F-4D97-AF65-F5344CB8AC3E}">
        <p14:creationId xmlns:p14="http://schemas.microsoft.com/office/powerpoint/2010/main" val="82866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0898-5C00-4061-83DD-661925EE5C44}"/>
              </a:ext>
            </a:extLst>
          </p:cNvPr>
          <p:cNvSpPr>
            <a:spLocks noGrp="1"/>
          </p:cNvSpPr>
          <p:nvPr>
            <p:ph type="title"/>
          </p:nvPr>
        </p:nvSpPr>
        <p:spPr/>
        <p:txBody>
          <a:bodyPr/>
          <a:lstStyle/>
          <a:p>
            <a:r>
              <a:rPr lang="ru-RU" b="1"/>
              <a:t>Принципи за упостављање процеса</a:t>
            </a:r>
            <a:endParaRPr lang="en-US"/>
          </a:p>
        </p:txBody>
      </p:sp>
      <p:sp>
        <p:nvSpPr>
          <p:cNvPr id="3" name="Content Placeholder 2">
            <a:extLst>
              <a:ext uri="{FF2B5EF4-FFF2-40B4-BE49-F238E27FC236}">
                <a16:creationId xmlns:a16="http://schemas.microsoft.com/office/drawing/2014/main" id="{DE79FAE3-6804-47C4-9E1B-69B81B445E34}"/>
              </a:ext>
            </a:extLst>
          </p:cNvPr>
          <p:cNvSpPr>
            <a:spLocks noGrp="1"/>
          </p:cNvSpPr>
          <p:nvPr>
            <p:ph idx="1"/>
          </p:nvPr>
        </p:nvSpPr>
        <p:spPr>
          <a:xfrm>
            <a:off x="838199" y="1825624"/>
            <a:ext cx="11145253" cy="5216859"/>
          </a:xfrm>
        </p:spPr>
        <p:txBody>
          <a:bodyPr>
            <a:normAutofit fontScale="77500" lnSpcReduction="20000"/>
          </a:bodyPr>
          <a:lstStyle/>
          <a:p>
            <a:pPr marL="0" indent="0">
              <a:buNone/>
            </a:pPr>
            <a:r>
              <a:rPr lang="ru-RU"/>
              <a:t>Ефикасно успостављање процеса у организацији заснива се на примени низа принципа који обезбеђују његову применљивост, мерљивост и контролу. Кључни принципи укључују:</a:t>
            </a:r>
            <a:endParaRPr lang="en-US"/>
          </a:p>
          <a:p>
            <a:pPr lvl="0"/>
            <a:r>
              <a:rPr lang="ru-RU" b="1"/>
              <a:t>Пројектовање процеса </a:t>
            </a:r>
            <a:r>
              <a:rPr lang="ru-RU"/>
              <a:t>– представља темељну фазу која дефинише ко ће, на који начин, у ком временском оквиру, под којим условима и са којим степеном прецизности реализовати одређени процес. Ова фаза чини основу за стандардизовано извршавање процеса и његово касније унапређивање.</a:t>
            </a:r>
            <a:endParaRPr lang="en-US"/>
          </a:p>
          <a:p>
            <a:pPr lvl="0"/>
            <a:r>
              <a:rPr lang="ru-RU" b="1"/>
              <a:t>Мерење процеса </a:t>
            </a:r>
            <a:r>
              <a:rPr lang="ru-RU"/>
              <a:t>– обухвата квантификацију перформанси путем анализе брзине извршавања, квалитета излаза и повезаних трошкова. Резултати мерења служе за процену ефикасности и за доношење одлука о побољшањима.</a:t>
            </a:r>
            <a:endParaRPr lang="en-US"/>
          </a:p>
          <a:p>
            <a:pPr lvl="0"/>
            <a:r>
              <a:rPr lang="ru-RU" b="1"/>
              <a:t>Људски ресурси </a:t>
            </a:r>
            <a:r>
              <a:rPr lang="ru-RU"/>
              <a:t>– запослени који су укључени у реализацију процеса морају бити одговарајуће обучени, мотивисани и усклађени са дефинисаним улогама, јер од њих зависи практична примена пројектованог процеса.</a:t>
            </a:r>
            <a:endParaRPr lang="en-US"/>
          </a:p>
          <a:p>
            <a:pPr lvl="0"/>
            <a:r>
              <a:rPr lang="ru-RU" b="1"/>
              <a:t>Инфраструктура </a:t>
            </a:r>
            <a:r>
              <a:rPr lang="ru-RU"/>
              <a:t>– процеси се морају ослањати на адекватну техничку и информациону подршку, што подразумева примену савремених информационих технологија као основе за реализацију, праћење и оптимизацију процеса.</a:t>
            </a:r>
            <a:endParaRPr lang="en-US"/>
          </a:p>
          <a:p>
            <a:pPr lvl="0"/>
            <a:r>
              <a:rPr lang="ru-RU" b="1"/>
              <a:t>Одговорности и овлашћења </a:t>
            </a:r>
            <a:r>
              <a:rPr lang="ru-RU"/>
              <a:t>– морају бити јасно дефинисани на нивоу менаџмента, како би се обезбедила доследна примена процеса у оквиру целокупне организације, уз пуно разумевање задатака и надлежности свих актера.</a:t>
            </a:r>
            <a:endParaRPr lang="en-US"/>
          </a:p>
          <a:p>
            <a:endParaRPr lang="en-US"/>
          </a:p>
        </p:txBody>
      </p:sp>
    </p:spTree>
    <p:extLst>
      <p:ext uri="{BB962C8B-B14F-4D97-AF65-F5344CB8AC3E}">
        <p14:creationId xmlns:p14="http://schemas.microsoft.com/office/powerpoint/2010/main" val="43615023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4776</TotalTime>
  <Words>1402</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ie 16 9</vt:lpstr>
      <vt:lpstr>ОПП – лекција 1</vt:lpstr>
      <vt:lpstr>ПОСЛОВНИ  ПРОЦЕСИ - ПОЈАМ</vt:lpstr>
      <vt:lpstr>Појам пословног процеса</vt:lpstr>
      <vt:lpstr>Циљеви пословних процеса</vt:lpstr>
      <vt:lpstr>ДЕФИНИЦИЈА И КЛАСИФИКАЦИЈА ПРОИЗВОДНИХ СИСТЕМА</vt:lpstr>
      <vt:lpstr>PowerPoint Presentation</vt:lpstr>
      <vt:lpstr>Врсте производних система</vt:lpstr>
      <vt:lpstr>Дефиниција процеса преко системског приступа</vt:lpstr>
      <vt:lpstr>Принципи за упостављање процеса</vt:lpstr>
      <vt:lpstr>PowerPoint Presentation</vt:lpstr>
      <vt:lpstr>Ефикасност процеса</vt:lpstr>
      <vt:lpstr>Зрелост процеса</vt:lpstr>
      <vt:lpstr>Анализа процеса </vt:lpstr>
      <vt:lpstr>PowerPoint Presentation</vt:lpstr>
      <vt:lpstr>Вертикални, хоризонтални и индивидулани процеси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210</cp:revision>
  <dcterms:created xsi:type="dcterms:W3CDTF">2022-03-07T11:48:22Z</dcterms:created>
  <dcterms:modified xsi:type="dcterms:W3CDTF">2026-03-17T14:22:28Z</dcterms:modified>
</cp:coreProperties>
</file>