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96" autoAdjust="0"/>
  </p:normalViewPr>
  <p:slideViewPr>
    <p:cSldViewPr snapToGrid="0">
      <p:cViewPr varScale="1">
        <p:scale>
          <a:sx n="60" d="100"/>
          <a:sy n="60" d="100"/>
        </p:scale>
        <p:origin x="84" y="10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5724"/>
    </p:cViewPr>
  </p:sorterViewPr>
  <p:notesViewPr>
    <p:cSldViewPr snapToGrid="0">
      <p:cViewPr varScale="1">
        <p:scale>
          <a:sx n="50" d="100"/>
          <a:sy n="50" d="100"/>
        </p:scale>
        <p:origin x="270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2633-5804-4CC4-B334-49480CD1F8F9}" type="datetimeFigureOut">
              <a:rPr lang="en-US" smtClean="0"/>
              <a:pPr/>
              <a:t>12-Mar-26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7A84-8E29-4011-8E23-5BAFF1D6A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366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897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764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79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0932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588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747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003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05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95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09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21A-4E29-40A0-9B23-D9AD2091FC26}" type="datetimeFigureOut">
              <a:rPr lang="sr-Latn-RS" smtClean="0"/>
              <a:pPr/>
              <a:t>12.3.2026.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Baze</a:t>
            </a:r>
            <a:r>
              <a:rPr lang="en-US" b="1"/>
              <a:t> podataka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/>
              <a:t>Prof. Dr. Mirjana Misita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66E3A-18C4-4CC4-A08F-A375F8CAA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/>
              <a:t>SELECT</a:t>
            </a:r>
          </a:p>
          <a:p>
            <a:pPr marL="0" indent="0">
              <a:buNone/>
            </a:pPr>
            <a:r>
              <a:rPr lang="en-US"/>
              <a:t>  ROUND(GREATEST(AVG(`11`)-3*STDDEV(`11`),0),4) AS DKG_11,</a:t>
            </a:r>
          </a:p>
          <a:p>
            <a:pPr marL="0" indent="0">
              <a:buNone/>
            </a:pPr>
            <a:r>
              <a:rPr lang="en-US"/>
              <a:t>  ROUND(GREATEST(AVG(`12`)-3*STDDEV(`12`),0),4) AS DKG_12,</a:t>
            </a:r>
          </a:p>
          <a:p>
            <a:pPr marL="0" indent="0">
              <a:buNone/>
            </a:pPr>
            <a:r>
              <a:rPr lang="en-US"/>
              <a:t>  ROUND(GREATEST(AVG(`13`)-3*STDDEV(`13`),0),4) AS DKG_13,</a:t>
            </a:r>
          </a:p>
          <a:p>
            <a:pPr marL="0" indent="0">
              <a:buNone/>
            </a:pPr>
            <a:r>
              <a:rPr lang="en-US"/>
              <a:t>  ROUND(GREATEST(AVG(`14`)-3*STDDEV(`14`),0),4) AS DKG_14,</a:t>
            </a:r>
          </a:p>
          <a:p>
            <a:pPr marL="0" indent="0">
              <a:buNone/>
            </a:pPr>
            <a:r>
              <a:rPr lang="en-US"/>
              <a:t>  ROUND(GREATEST(AVG(`15`)-3*STDDEV(`15`),0),4) AS DKG_15,</a:t>
            </a:r>
          </a:p>
          <a:p>
            <a:pPr marL="0" indent="0">
              <a:buNone/>
            </a:pPr>
            <a:r>
              <a:rPr lang="en-US"/>
              <a:t>  ROUND(GREATEST(AVG(`16`)-3*STDDEV(`16`),0),4) AS DKG_16,</a:t>
            </a:r>
          </a:p>
          <a:p>
            <a:pPr marL="0" indent="0">
              <a:buNone/>
            </a:pPr>
            <a:r>
              <a:rPr lang="en-US"/>
              <a:t>  ROUND(GREATEST(AVG(`17`)-3*STDDEV(`17`),0),4) AS DKG_17,</a:t>
            </a:r>
          </a:p>
          <a:p>
            <a:pPr marL="0" indent="0">
              <a:buNone/>
            </a:pPr>
            <a:r>
              <a:rPr lang="en-US"/>
              <a:t>  ROUND(GREATEST(AVG(`18`)-3*STDDEV(`18`),0),4) AS DKG_18,</a:t>
            </a:r>
          </a:p>
          <a:p>
            <a:pPr marL="0" indent="0">
              <a:buNone/>
            </a:pPr>
            <a:r>
              <a:rPr lang="en-US"/>
              <a:t>  ROUND(GREATEST(AVG(`19`)-3*STDDEV(`19`),0),4) AS DKG_19,</a:t>
            </a:r>
          </a:p>
          <a:p>
            <a:pPr marL="0" indent="0">
              <a:buNone/>
            </a:pPr>
            <a:r>
              <a:rPr lang="en-US"/>
              <a:t>  ROUND(GREATEST(AVG(`20`)-3*STDDEV(`20`),0),4) AS DKG_20</a:t>
            </a:r>
          </a:p>
          <a:p>
            <a:pPr marL="0" indent="0">
              <a:buNone/>
            </a:pPr>
            <a:r>
              <a:rPr lang="en-US"/>
              <a:t>FROM SKKpogled s;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83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8D988-FD68-46D3-8DB3-9B2C8D56E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42" y="112295"/>
            <a:ext cx="11626516" cy="6401552"/>
          </a:xfrm>
        </p:spPr>
        <p:txBody>
          <a:bodyPr numCol="2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/>
              <a:t>Zajedno sve: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/>
              <a:t>SELECT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/>
              <a:t>  -- Mašina 11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/>
              <a:t>  ROUND(AVG(`11`) + 3*STDDEV(`11`),4)                  AS GKG_11,</a:t>
            </a:r>
            <a:endParaRPr lang="en-US" sz="14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ROUND(GREATEST(AVG(`11`) - 3*STDDEV(`11`),0),4)      AS DKG_11,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-- Mašina 12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ROUND(AVG(`12`) + 3*STDDEV(`12`),4)                  AS GKG_12,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ROUND(GREATEST(AVG(`12`) - 3*STDDEV(`12`),0),4)      AS DKG_12,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-- Mašina 13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ROUND(AVG(`13`) + 3*STDDEV(`13`),4)                  AS GKG_13,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ROUND(GREATEST(AVG(`13`) - 3*STDDEV(`13`),0),4)      AS DKG_13,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-- Mašina 14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ROUND(AVG(`14`) + 3*STDDEV(`14`),4)                  AS GKG_14,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ROUND(GREATEST(AVG(`14`) - 3*STDDEV(`14`),0),4)      AS DKG_14,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-- Mašina 15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ROUND(AVG(`15`) + 3*STDDEV(`15`),4)                  AS GKG_15,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ROUND(GREATEST(AVG(`15`) - 3*STDDEV(`15`),0),4)      AS DKG_15,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-- Mašina 16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ROUND(AVG(`16`) + 3*STDDEV(`16`),4)                  AS GKG_16,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ROUND(GREATEST(AVG(`16`) - 3*STDDEV(`16`),0),4)      AS DKG_16,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-- Mašina 17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ROUND(AVG(`17`) + 3*STDDEV(`17`),4)                  AS GKG_17,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ROUND(GREATEST(AVG(`17`) - 3*STDDEV(`17`),0),4)      AS DKG_17,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-- Mašina 18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ROUND(AVG(`18`) + 3*STDDEV(`18`),4)                  AS GKG_18,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ROUND(GREATEST(AVG(`18`) - 3*STDDEV(`18`),0),4)      AS DKG_18,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-- Mašina 19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ROUND(AVG(`19`) + 3*STDDEV(`19`),4)                  AS GKG_19,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ROUND(GREATEST(AVG(`19`) - 3*STDDEV(`19`),0),4)      AS DKG_19,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-- Mašina 20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ROUND(AVG(`20`) + 3*STDDEV(`20`),4)                  AS GKG_20,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  ROUND(GREATEST(AVG(`20`) - 3*STDDEV(`20`),0),4)      AS DKG_20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/>
              <a:t>FROM SKKpogled s;</a:t>
            </a:r>
            <a:endParaRPr lang="sr-Latn-RS" sz="14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r-Latn-RS" sz="14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r-Latn-RS" sz="14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r-Latn-RS" sz="14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/>
              <a:t>i sve to snimim</a:t>
            </a:r>
            <a:r>
              <a:rPr lang="sr-Latn-RS" sz="1800"/>
              <a:t>o</a:t>
            </a:r>
            <a:r>
              <a:rPr lang="en-US" sz="1800"/>
              <a:t> kao novi pogled</a:t>
            </a:r>
            <a:r>
              <a:rPr lang="sr-Latn-RS" sz="1800"/>
              <a:t> kontrolne granice - </a:t>
            </a:r>
            <a:r>
              <a:rPr lang="en-US" sz="1800"/>
              <a:t> ‘’granice’’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4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8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17E03-E797-4B36-9B50-6DC3E835D6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4905258"/>
            <a:ext cx="6096000" cy="133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92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0F6B0-ADE5-46C5-9EBE-2C0DC2FF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Prora</a:t>
            </a:r>
            <a:r>
              <a:rPr lang="sr-Latn-RS"/>
              <a:t>čun SKK po mašinama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45FD52-0F28-4A1E-9797-697AD41A4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122" y="1825625"/>
            <a:ext cx="7469756" cy="49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1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7BF14-C6DC-4B64-A263-2B542ACBB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463"/>
            <a:ext cx="10515600" cy="60005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sr-Latn-RS" sz="5500"/>
              <a:t>Najpre transponujemo tabelu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r-Latn-RS" sz="550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r-Latn-RS" sz="550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r-Latn-RS" sz="550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r-Latn-RS" sz="550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sr-Latn-R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r-Latn-R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r-Latn-R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r-Latn-R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r-Latn-R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5500"/>
              <a:t>Kreiramo novu tabelu SKKmasina</a:t>
            </a:r>
            <a:endParaRPr lang="en-U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r-Latn-R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5500"/>
              <a:t>DROP TABLE IF EXISTS SKKmasina;</a:t>
            </a:r>
            <a:endParaRPr lang="en-U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5500"/>
              <a:t> </a:t>
            </a:r>
            <a:endParaRPr lang="en-U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5500"/>
              <a:t>CREATE TABLE SKKmasina (</a:t>
            </a:r>
            <a:endParaRPr lang="en-U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5500"/>
              <a:t>  dan    VARCHAR(10)    PRIMARY KEY,</a:t>
            </a:r>
            <a:endParaRPr lang="en-U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5500"/>
              <a:t>  `11`   INT     NOT NULL,</a:t>
            </a:r>
            <a:endParaRPr lang="en-U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5500"/>
              <a:t>  `12`   INT     NOT NULL,</a:t>
            </a:r>
            <a:endParaRPr lang="en-U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5500"/>
              <a:t>  `13`   INT     NOT NULL,</a:t>
            </a:r>
            <a:endParaRPr lang="en-U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5500"/>
              <a:t>  `14`   INT     NOT NULL,</a:t>
            </a:r>
            <a:endParaRPr lang="en-U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5500"/>
              <a:t>  `15`   INT     NOT NULL,</a:t>
            </a:r>
            <a:endParaRPr lang="en-U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5500"/>
              <a:t>  `16`   INT     NOT NULL,</a:t>
            </a:r>
            <a:endParaRPr lang="en-U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5500"/>
              <a:t>  `17`   INT     NOT NULL,</a:t>
            </a:r>
            <a:endParaRPr lang="en-U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5500"/>
              <a:t>  `18`   INT     NOT NULL,</a:t>
            </a:r>
            <a:endParaRPr lang="en-U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5500"/>
              <a:t>  `19`   INT     NOT NULL,</a:t>
            </a:r>
            <a:endParaRPr lang="en-US" sz="550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Latn-RS" sz="5500"/>
              <a:t>  `20`   INT     NOT NULL</a:t>
            </a:r>
            <a:endParaRPr lang="en-US" sz="5500"/>
          </a:p>
          <a:p>
            <a:pPr marL="0" indent="0">
              <a:buNone/>
            </a:pPr>
            <a:r>
              <a:rPr lang="sr-Latn-RS" sz="5500"/>
              <a:t>);</a:t>
            </a:r>
            <a:endParaRPr lang="en-US" sz="5500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5D7B666-226E-4FBC-91A0-D2D95D0D6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151619"/>
              </p:ext>
            </p:extLst>
          </p:nvPr>
        </p:nvGraphicFramePr>
        <p:xfrm>
          <a:off x="838202" y="823506"/>
          <a:ext cx="10515598" cy="1180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4558">
                  <a:extLst>
                    <a:ext uri="{9D8B030D-6E8A-4147-A177-3AD203B41FA5}">
                      <a16:colId xmlns:a16="http://schemas.microsoft.com/office/drawing/2014/main" val="3777917417"/>
                    </a:ext>
                  </a:extLst>
                </a:gridCol>
                <a:gridCol w="879104">
                  <a:extLst>
                    <a:ext uri="{9D8B030D-6E8A-4147-A177-3AD203B41FA5}">
                      <a16:colId xmlns:a16="http://schemas.microsoft.com/office/drawing/2014/main" val="2846093065"/>
                    </a:ext>
                  </a:extLst>
                </a:gridCol>
                <a:gridCol w="879104">
                  <a:extLst>
                    <a:ext uri="{9D8B030D-6E8A-4147-A177-3AD203B41FA5}">
                      <a16:colId xmlns:a16="http://schemas.microsoft.com/office/drawing/2014/main" val="1957548570"/>
                    </a:ext>
                  </a:extLst>
                </a:gridCol>
                <a:gridCol w="879104">
                  <a:extLst>
                    <a:ext uri="{9D8B030D-6E8A-4147-A177-3AD203B41FA5}">
                      <a16:colId xmlns:a16="http://schemas.microsoft.com/office/drawing/2014/main" val="3329912941"/>
                    </a:ext>
                  </a:extLst>
                </a:gridCol>
                <a:gridCol w="879104">
                  <a:extLst>
                    <a:ext uri="{9D8B030D-6E8A-4147-A177-3AD203B41FA5}">
                      <a16:colId xmlns:a16="http://schemas.microsoft.com/office/drawing/2014/main" val="2119168462"/>
                    </a:ext>
                  </a:extLst>
                </a:gridCol>
                <a:gridCol w="879104">
                  <a:extLst>
                    <a:ext uri="{9D8B030D-6E8A-4147-A177-3AD203B41FA5}">
                      <a16:colId xmlns:a16="http://schemas.microsoft.com/office/drawing/2014/main" val="4145636016"/>
                    </a:ext>
                  </a:extLst>
                </a:gridCol>
                <a:gridCol w="879104">
                  <a:extLst>
                    <a:ext uri="{9D8B030D-6E8A-4147-A177-3AD203B41FA5}">
                      <a16:colId xmlns:a16="http://schemas.microsoft.com/office/drawing/2014/main" val="847412446"/>
                    </a:ext>
                  </a:extLst>
                </a:gridCol>
                <a:gridCol w="879104">
                  <a:extLst>
                    <a:ext uri="{9D8B030D-6E8A-4147-A177-3AD203B41FA5}">
                      <a16:colId xmlns:a16="http://schemas.microsoft.com/office/drawing/2014/main" val="3634483871"/>
                    </a:ext>
                  </a:extLst>
                </a:gridCol>
                <a:gridCol w="879104">
                  <a:extLst>
                    <a:ext uri="{9D8B030D-6E8A-4147-A177-3AD203B41FA5}">
                      <a16:colId xmlns:a16="http://schemas.microsoft.com/office/drawing/2014/main" val="598476695"/>
                    </a:ext>
                  </a:extLst>
                </a:gridCol>
                <a:gridCol w="879104">
                  <a:extLst>
                    <a:ext uri="{9D8B030D-6E8A-4147-A177-3AD203B41FA5}">
                      <a16:colId xmlns:a16="http://schemas.microsoft.com/office/drawing/2014/main" val="2929701792"/>
                    </a:ext>
                  </a:extLst>
                </a:gridCol>
                <a:gridCol w="879104">
                  <a:extLst>
                    <a:ext uri="{9D8B030D-6E8A-4147-A177-3AD203B41FA5}">
                      <a16:colId xmlns:a16="http://schemas.microsoft.com/office/drawing/2014/main" val="34508365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069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1dan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9007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2dan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4441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3dan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915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91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FEBEE-F340-4BF0-AAEF-F71ED3C05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65221"/>
            <a:ext cx="10515600" cy="57117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Latn-RS"/>
              <a:t>Ubacujemo transponovane podatke</a:t>
            </a:r>
            <a:endParaRPr lang="en-US"/>
          </a:p>
          <a:p>
            <a:pPr marL="0" indent="0">
              <a:buNone/>
            </a:pPr>
            <a:r>
              <a:rPr lang="sr-Latn-RS"/>
              <a:t>INSERT INTO SKKmasina (dan, `11`,`12`,`13`,`14`,`15`,`16`,`17`,`18`,`19`,`20`) VALUES</a:t>
            </a:r>
            <a:endParaRPr lang="en-US"/>
          </a:p>
          <a:p>
            <a:pPr marL="0" indent="0">
              <a:buNone/>
            </a:pPr>
            <a:r>
              <a:rPr lang="sr-Latn-RS"/>
              <a:t>  ('1dan',  7, 4, 5, 6, 5, 7, 7, 5, 6, 6),</a:t>
            </a:r>
            <a:endParaRPr lang="en-US"/>
          </a:p>
          <a:p>
            <a:pPr marL="0" indent="0">
              <a:buNone/>
            </a:pPr>
            <a:r>
              <a:rPr lang="sr-Latn-RS"/>
              <a:t>  ('2dan',  6, 4, 5, 6, 5, 6, 7, 6, 6, 6),</a:t>
            </a:r>
            <a:endParaRPr lang="en-US"/>
          </a:p>
          <a:p>
            <a:pPr marL="0" indent="0">
              <a:buNone/>
            </a:pPr>
            <a:r>
              <a:rPr lang="sr-Latn-RS"/>
              <a:t>  ('3dan',  7, 5, 6, 7, 5, 7, 6, 5, 6, 6);</a:t>
            </a:r>
          </a:p>
          <a:p>
            <a:pPr marL="0" indent="0">
              <a:buNone/>
            </a:pPr>
            <a:endParaRPr lang="sr-Latn-RS"/>
          </a:p>
          <a:p>
            <a:pPr marL="0" indent="0">
              <a:buNone/>
            </a:pPr>
            <a:endParaRPr lang="sr-Latn-RS"/>
          </a:p>
          <a:p>
            <a:pPr marL="0" indent="0">
              <a:buNone/>
            </a:pPr>
            <a:r>
              <a:rPr lang="sr-Latn-RS"/>
              <a:t>Provera sadržaja</a:t>
            </a:r>
            <a:endParaRPr lang="en-US"/>
          </a:p>
          <a:p>
            <a:pPr marL="0" indent="0">
              <a:buNone/>
            </a:pPr>
            <a:r>
              <a:rPr lang="sr-Latn-RS"/>
              <a:t>SELECT * </a:t>
            </a:r>
            <a:endParaRPr lang="en-US"/>
          </a:p>
          <a:p>
            <a:pPr marL="0" indent="0">
              <a:buNone/>
            </a:pPr>
            <a:r>
              <a:rPr lang="sr-Latn-RS"/>
              <a:t>FROM SKKmasina</a:t>
            </a:r>
            <a:endParaRPr lang="en-US"/>
          </a:p>
          <a:p>
            <a:pPr marL="0" indent="0">
              <a:buNone/>
            </a:pPr>
            <a:r>
              <a:rPr lang="sr-Latn-RS"/>
              <a:t>ORDER BY dan;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815206-FB17-4873-905D-977D76A00D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86990" y="3208421"/>
            <a:ext cx="6224336" cy="34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8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EB8BF-F5AB-49D5-8EE5-E87D31D29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8758"/>
            <a:ext cx="10515600" cy="5888205"/>
          </a:xfrm>
        </p:spPr>
        <p:txBody>
          <a:bodyPr>
            <a:normAutofit fontScale="85000" lnSpcReduction="20000"/>
          </a:bodyPr>
          <a:lstStyle/>
          <a:p>
            <a:r>
              <a:rPr lang="sr-Latn-RS"/>
              <a:t>Delimo svaku vrednost rada sa 7.5 da dobijemo SKK:</a:t>
            </a:r>
          </a:p>
          <a:p>
            <a:pPr marL="0" indent="0">
              <a:buNone/>
            </a:pPr>
            <a:r>
              <a:rPr lang="sr-Latn-RS"/>
              <a:t>SELECT</a:t>
            </a:r>
            <a:endParaRPr lang="en-US"/>
          </a:p>
          <a:p>
            <a:pPr marL="0" indent="0">
              <a:buNone/>
            </a:pPr>
            <a:r>
              <a:rPr lang="sr-Latn-RS"/>
              <a:t>dan,</a:t>
            </a:r>
            <a:endParaRPr lang="en-US"/>
          </a:p>
          <a:p>
            <a:pPr marL="0" indent="0">
              <a:buNone/>
            </a:pPr>
            <a:r>
              <a:rPr lang="sr-Latn-RS"/>
              <a:t>ROUND(`11`/7.5, 4) AS `11`,</a:t>
            </a:r>
            <a:endParaRPr lang="en-US"/>
          </a:p>
          <a:p>
            <a:pPr marL="0" indent="0">
              <a:buNone/>
            </a:pPr>
            <a:r>
              <a:rPr lang="sr-Latn-RS"/>
              <a:t>ROUND(`12`/7.5, 4) AS `12`,</a:t>
            </a:r>
            <a:endParaRPr lang="en-US"/>
          </a:p>
          <a:p>
            <a:pPr marL="0" indent="0">
              <a:buNone/>
            </a:pPr>
            <a:r>
              <a:rPr lang="sr-Latn-RS"/>
              <a:t>ROUND(`13`/7.5, 4) AS `13`,</a:t>
            </a:r>
            <a:endParaRPr lang="en-US"/>
          </a:p>
          <a:p>
            <a:pPr marL="0" indent="0">
              <a:buNone/>
            </a:pPr>
            <a:r>
              <a:rPr lang="sr-Latn-RS"/>
              <a:t>ROUND(`14`/7.5, 4) AS `14`,</a:t>
            </a:r>
            <a:endParaRPr lang="en-US"/>
          </a:p>
          <a:p>
            <a:pPr marL="0" indent="0">
              <a:buNone/>
            </a:pPr>
            <a:r>
              <a:rPr lang="sr-Latn-RS"/>
              <a:t>  ROUND(`15`/7.5, 4) AS `15`,</a:t>
            </a:r>
            <a:endParaRPr lang="en-US"/>
          </a:p>
          <a:p>
            <a:pPr marL="0" indent="0">
              <a:buNone/>
            </a:pPr>
            <a:r>
              <a:rPr lang="sr-Latn-RS"/>
              <a:t>  ROUND(`16`/7.5, 4) AS `16`,</a:t>
            </a:r>
            <a:endParaRPr lang="en-US"/>
          </a:p>
          <a:p>
            <a:pPr marL="0" indent="0">
              <a:buNone/>
            </a:pPr>
            <a:r>
              <a:rPr lang="sr-Latn-RS"/>
              <a:t>  ROUND(`17`/7.5, 4) AS `17`,</a:t>
            </a:r>
            <a:endParaRPr lang="en-US"/>
          </a:p>
          <a:p>
            <a:pPr marL="0" indent="0">
              <a:buNone/>
            </a:pPr>
            <a:r>
              <a:rPr lang="sr-Latn-RS"/>
              <a:t>  ROUND(`18`/7.5, 4) AS `18`,</a:t>
            </a:r>
            <a:endParaRPr lang="en-US"/>
          </a:p>
          <a:p>
            <a:pPr marL="0" indent="0">
              <a:buNone/>
            </a:pPr>
            <a:r>
              <a:rPr lang="sr-Latn-RS"/>
              <a:t>  ROUND(`19`/7.5, 4) AS `19`,</a:t>
            </a:r>
            <a:endParaRPr lang="en-US"/>
          </a:p>
          <a:p>
            <a:pPr marL="0" indent="0">
              <a:buNone/>
            </a:pPr>
            <a:r>
              <a:rPr lang="sr-Latn-RS"/>
              <a:t>  ROUND(`20`/7.5, 4) AS `20`</a:t>
            </a:r>
            <a:endParaRPr lang="en-US"/>
          </a:p>
          <a:p>
            <a:pPr marL="0" indent="0">
              <a:buNone/>
            </a:pPr>
            <a:r>
              <a:rPr lang="sr-Latn-RS"/>
              <a:t>FROM SKKmasina</a:t>
            </a:r>
            <a:endParaRPr lang="en-US"/>
          </a:p>
          <a:p>
            <a:pPr marL="0" indent="0">
              <a:buNone/>
            </a:pPr>
            <a:r>
              <a:rPr lang="sr-Latn-RS"/>
              <a:t>ORDER BY dan;</a:t>
            </a:r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4E9BE5-1FFC-426B-86EC-26BD7903A7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876799" y="1313573"/>
            <a:ext cx="6833937" cy="423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2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AB72A-3F85-465D-9EF0-E73E985B5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2926"/>
            <a:ext cx="10515600" cy="582403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r-Latn-RS" sz="7200"/>
              <a:t>Ovaj rezultat mozemo da sacuvamo kao novi pogled.</a:t>
            </a:r>
            <a:endParaRPr lang="en-US" sz="7200"/>
          </a:p>
          <a:p>
            <a:pPr marL="0" indent="0">
              <a:buNone/>
            </a:pPr>
            <a:r>
              <a:rPr lang="sr-Latn-RS" sz="7200"/>
              <a:t> </a:t>
            </a:r>
            <a:endParaRPr lang="en-US" sz="7200"/>
          </a:p>
          <a:p>
            <a:pPr marL="0" indent="0">
              <a:buNone/>
            </a:pPr>
            <a:r>
              <a:rPr lang="sr-Latn-RS" sz="7200"/>
              <a:t>CREATE VIEW `zzzz`.`SKKpogled` AS</a:t>
            </a:r>
            <a:endParaRPr lang="en-US" sz="7200"/>
          </a:p>
          <a:p>
            <a:pPr marL="0" indent="0">
              <a:buNone/>
            </a:pPr>
            <a:r>
              <a:rPr lang="sr-Latn-RS" sz="7200"/>
              <a:t>SELECT</a:t>
            </a:r>
            <a:endParaRPr lang="en-US" sz="7200"/>
          </a:p>
          <a:p>
            <a:pPr marL="0" indent="0">
              <a:buNone/>
            </a:pPr>
            <a:r>
              <a:rPr lang="sr-Latn-RS" sz="7200"/>
              <a:t>dan,</a:t>
            </a:r>
            <a:endParaRPr lang="en-US" sz="7200"/>
          </a:p>
          <a:p>
            <a:pPr marL="0" indent="0">
              <a:buNone/>
            </a:pPr>
            <a:r>
              <a:rPr lang="sr-Latn-RS" sz="7200"/>
              <a:t>ROUND(`11`/7.5, 4) AS `11`,</a:t>
            </a:r>
            <a:endParaRPr lang="en-US" sz="7200"/>
          </a:p>
          <a:p>
            <a:pPr marL="0" indent="0">
              <a:buNone/>
            </a:pPr>
            <a:r>
              <a:rPr lang="sr-Latn-RS" sz="7200"/>
              <a:t>ROUND(`12`/7.5, 4) AS `12`,</a:t>
            </a:r>
            <a:endParaRPr lang="en-US" sz="7200"/>
          </a:p>
          <a:p>
            <a:pPr marL="0" indent="0">
              <a:buNone/>
            </a:pPr>
            <a:r>
              <a:rPr lang="sr-Latn-RS" sz="7200"/>
              <a:t>ROUND(`13`/7.5, 4) AS `13`,</a:t>
            </a:r>
            <a:endParaRPr lang="en-US" sz="7200"/>
          </a:p>
          <a:p>
            <a:pPr marL="0" indent="0">
              <a:buNone/>
            </a:pPr>
            <a:r>
              <a:rPr lang="sr-Latn-RS" sz="7200"/>
              <a:t>ROUND(`14`/7.5, 4) AS `14`,</a:t>
            </a:r>
            <a:endParaRPr lang="en-US" sz="7200"/>
          </a:p>
          <a:p>
            <a:pPr marL="0" indent="0">
              <a:buNone/>
            </a:pPr>
            <a:r>
              <a:rPr lang="sr-Latn-RS" sz="7200"/>
              <a:t>  ROUND(`15`/7.5, 4) AS `15`,</a:t>
            </a:r>
            <a:endParaRPr lang="en-US" sz="7200"/>
          </a:p>
          <a:p>
            <a:pPr marL="0" indent="0">
              <a:buNone/>
            </a:pPr>
            <a:r>
              <a:rPr lang="sr-Latn-RS" sz="7200"/>
              <a:t>  ROUND(`16`/7.5, 4) AS `16`,</a:t>
            </a:r>
            <a:endParaRPr lang="en-US" sz="7200"/>
          </a:p>
          <a:p>
            <a:pPr marL="0" indent="0">
              <a:buNone/>
            </a:pPr>
            <a:r>
              <a:rPr lang="sr-Latn-RS" sz="7200"/>
              <a:t>  ROUND(`17`/7.5, 4) AS `17`,</a:t>
            </a:r>
            <a:endParaRPr lang="en-US" sz="7200"/>
          </a:p>
          <a:p>
            <a:pPr marL="0" indent="0">
              <a:buNone/>
            </a:pPr>
            <a:r>
              <a:rPr lang="sr-Latn-RS" sz="7200"/>
              <a:t>  ROUND(`18`/7.5, 4) AS `18`,</a:t>
            </a:r>
            <a:endParaRPr lang="en-US" sz="7200"/>
          </a:p>
          <a:p>
            <a:pPr marL="0" indent="0">
              <a:buNone/>
            </a:pPr>
            <a:r>
              <a:rPr lang="sr-Latn-RS" sz="7200"/>
              <a:t>  ROUND(`19`/7.5, 4) AS `19`,</a:t>
            </a:r>
            <a:endParaRPr lang="en-US" sz="7200"/>
          </a:p>
          <a:p>
            <a:pPr marL="0" indent="0">
              <a:buNone/>
            </a:pPr>
            <a:r>
              <a:rPr lang="sr-Latn-RS" sz="7200"/>
              <a:t>  ROUND(`20`/7.5, 4) AS `20`</a:t>
            </a:r>
            <a:endParaRPr lang="en-US" sz="7200"/>
          </a:p>
          <a:p>
            <a:pPr marL="0" indent="0">
              <a:buNone/>
            </a:pPr>
            <a:r>
              <a:rPr lang="sr-Latn-RS" sz="7200"/>
              <a:t>FROM SKKmasina</a:t>
            </a:r>
            <a:endParaRPr lang="en-US" sz="7200"/>
          </a:p>
          <a:p>
            <a:pPr marL="0" indent="0">
              <a:buNone/>
            </a:pPr>
            <a:r>
              <a:rPr lang="sr-Latn-RS" sz="7200"/>
              <a:t>ORDER BY dan;</a:t>
            </a:r>
            <a:endParaRPr lang="en-US" sz="7200"/>
          </a:p>
          <a:p>
            <a:pPr marL="0" indent="0">
              <a:buNone/>
            </a:pPr>
            <a:r>
              <a:rPr lang="sr-Latn-RS" sz="7400"/>
              <a:t> </a:t>
            </a:r>
            <a:endParaRPr lang="en-US" sz="7400"/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EF4C3D-61DD-4F67-83DF-BA20917218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77389" y="4197217"/>
            <a:ext cx="8614611" cy="197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4DCF1-57EE-4D59-8151-9960E23E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Zaokruživanje („ROUND“) se uvodi iz dva ključna razloga:</a:t>
            </a:r>
          </a:p>
          <a:p>
            <a:pPr marL="0" lvl="0" indent="0">
              <a:buNone/>
            </a:pPr>
            <a:r>
              <a:rPr lang="en-US" b="1"/>
              <a:t>Povećanje preglednosti</a:t>
            </a:r>
            <a:endParaRPr lang="en-US"/>
          </a:p>
          <a:p>
            <a:pPr marL="0" indent="0">
              <a:buNone/>
            </a:pPr>
            <a:r>
              <a:rPr lang="en-US"/>
              <a:t>Rezultati deljenja često vode ka beskonačnim ili veoma dugim decimalnim zapisima (npr. 0.6666666667…). Zaokruživanjem na unapred definisani broj decimala (najčešće 2–4) dobija se čitljivija tabela u kojoj je lako upoređivati vrednosti i brzo detektovati eventualne odstupanja.</a:t>
            </a:r>
          </a:p>
          <a:p>
            <a:pPr marL="0" lvl="0" indent="0">
              <a:buNone/>
            </a:pPr>
            <a:r>
              <a:rPr lang="en-US" b="1"/>
              <a:t>Standardizacija proračuna</a:t>
            </a:r>
            <a:endParaRPr lang="en-US"/>
          </a:p>
          <a:p>
            <a:pPr marL="0" indent="0">
              <a:buNone/>
            </a:pPr>
            <a:r>
              <a:rPr lang="en-US"/>
              <a:t>Kada se ti zaokruženi rezultati kasnije koriste u daljim analizama—računanju proseka, kontrolnih granica ili izradi izveštaja—osigurava se dosledna preciznost i izbegavaju sitne razlike koje proizlaze iz plivajuće tačke. U zavisnosti od potreba projekta, broj decimala može biti podešen na dve, tri ili više, a u slučajevima gde je maksimalna tačnost presudna, može se zaobići i zaokruživanje.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3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95B88-B240-400E-8481-725BAE43A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/>
              <a:t>Za prvu masinu 11, gornja granica racunala bi se:</a:t>
            </a:r>
            <a:endParaRPr lang="en-US"/>
          </a:p>
          <a:p>
            <a:pPr marL="0" indent="0">
              <a:buNone/>
            </a:pPr>
            <a:r>
              <a:rPr lang="sr-Latn-RS"/>
              <a:t>SELECT</a:t>
            </a:r>
            <a:endParaRPr lang="en-US"/>
          </a:p>
          <a:p>
            <a:pPr marL="0" indent="0">
              <a:buNone/>
            </a:pPr>
            <a:r>
              <a:rPr lang="sr-Latn-RS"/>
              <a:t>  AVG(`11`)</a:t>
            </a:r>
            <a:endParaRPr lang="en-US"/>
          </a:p>
          <a:p>
            <a:pPr marL="0" indent="0">
              <a:buNone/>
            </a:pPr>
            <a:r>
              <a:rPr lang="sr-Latn-RS"/>
              <a:t>  + 3 * STDDEV(`11`)</a:t>
            </a:r>
            <a:endParaRPr lang="en-US"/>
          </a:p>
          <a:p>
            <a:pPr marL="0" indent="0">
              <a:buNone/>
            </a:pPr>
            <a:r>
              <a:rPr lang="sr-Latn-RS"/>
              <a:t>AS GKG</a:t>
            </a:r>
            <a:endParaRPr lang="en-US"/>
          </a:p>
          <a:p>
            <a:pPr marL="0" indent="0">
              <a:buNone/>
            </a:pPr>
            <a:r>
              <a:rPr lang="sr-Latn-RS"/>
              <a:t>FROM skkpogled s;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32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DB8BD-AEEA-4FC2-BD08-9F492B98F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5432"/>
            <a:ext cx="10515600" cy="563153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sr-Latn-RS" sz="6000"/>
              <a:t>Za sve masine:</a:t>
            </a:r>
            <a:endParaRPr lang="en-US" sz="6000"/>
          </a:p>
          <a:p>
            <a:pPr marL="0" indent="0">
              <a:buNone/>
            </a:pPr>
            <a:r>
              <a:rPr lang="sr-Latn-RS" sz="6000"/>
              <a:t> </a:t>
            </a:r>
            <a:endParaRPr lang="en-US" sz="6000"/>
          </a:p>
          <a:p>
            <a:pPr marL="0" indent="0">
              <a:buNone/>
            </a:pPr>
            <a:r>
              <a:rPr lang="en-US" sz="6000"/>
              <a:t>SELECT</a:t>
            </a:r>
          </a:p>
          <a:p>
            <a:pPr marL="0" indent="0">
              <a:buNone/>
            </a:pPr>
            <a:r>
              <a:rPr lang="en-US" sz="6000"/>
              <a:t>  ROUND(AVG(`11`)+3*STDDEV(`11`),4) AS GKG_11,</a:t>
            </a:r>
          </a:p>
          <a:p>
            <a:pPr marL="0" indent="0">
              <a:buNone/>
            </a:pPr>
            <a:r>
              <a:rPr lang="en-US" sz="6000"/>
              <a:t>  ROUND(AVG(`12`)+3*STDDEV(`12`),4) AS GKG_12,</a:t>
            </a:r>
          </a:p>
          <a:p>
            <a:pPr marL="0" indent="0">
              <a:buNone/>
            </a:pPr>
            <a:r>
              <a:rPr lang="en-US" sz="6000"/>
              <a:t>  ROUND(AVG(`13`)+3*STDDEV(`13`),4) AS GKG_13,</a:t>
            </a:r>
          </a:p>
          <a:p>
            <a:pPr marL="0" indent="0">
              <a:buNone/>
            </a:pPr>
            <a:r>
              <a:rPr lang="en-US" sz="6000"/>
              <a:t>  ROUND(AVG(`14`)+3*STDDEV(`14`),4) AS GKG_14,</a:t>
            </a:r>
          </a:p>
          <a:p>
            <a:pPr marL="0" indent="0">
              <a:buNone/>
            </a:pPr>
            <a:r>
              <a:rPr lang="en-US" sz="6000"/>
              <a:t>  ROUND(AVG(`15`)+3*STDDEV(`15`),4) AS GKG_15,</a:t>
            </a:r>
          </a:p>
          <a:p>
            <a:pPr marL="0" indent="0">
              <a:buNone/>
            </a:pPr>
            <a:r>
              <a:rPr lang="en-US" sz="6000"/>
              <a:t>  ROUND(AVG(`16`)+3*STDDEV(`16`),4) AS GKG_16,</a:t>
            </a:r>
          </a:p>
          <a:p>
            <a:pPr marL="0" indent="0">
              <a:buNone/>
            </a:pPr>
            <a:r>
              <a:rPr lang="en-US" sz="6000"/>
              <a:t>  ROUND(AVG(`17`)+3*STDDEV(`17`),4) AS GKG_17,</a:t>
            </a:r>
          </a:p>
          <a:p>
            <a:pPr marL="0" indent="0">
              <a:buNone/>
            </a:pPr>
            <a:r>
              <a:rPr lang="en-US" sz="6000"/>
              <a:t>  ROUND(AVG(`18`)+3*STDDEV(`18`),4) AS GKG_18,</a:t>
            </a:r>
          </a:p>
          <a:p>
            <a:pPr marL="0" indent="0">
              <a:buNone/>
            </a:pPr>
            <a:r>
              <a:rPr lang="en-US" sz="6000"/>
              <a:t>  ROUND(AVG(`19`)+3*STDDEV(`19`),4) AS GKG_19,</a:t>
            </a:r>
          </a:p>
          <a:p>
            <a:pPr marL="0" indent="0">
              <a:buNone/>
            </a:pPr>
            <a:r>
              <a:rPr lang="en-US" sz="6000"/>
              <a:t>  ROUND(AVG(`20`)+3*STDDEV(`20`),4) AS GKG_20</a:t>
            </a:r>
          </a:p>
          <a:p>
            <a:pPr marL="0" indent="0">
              <a:buNone/>
            </a:pPr>
            <a:r>
              <a:rPr lang="en-US" sz="6000"/>
              <a:t>FROM SKKpogled s;</a:t>
            </a:r>
          </a:p>
          <a:p>
            <a:pPr marL="0" indent="0">
              <a:buNone/>
            </a:pPr>
            <a:r>
              <a:rPr lang="en-US" sz="6000"/>
              <a:t>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87254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89_ie_template</Template>
  <TotalTime>5077</TotalTime>
  <Words>1261</Words>
  <Application>Microsoft Office PowerPoint</Application>
  <PresentationFormat>Widescreen</PresentationFormat>
  <Paragraphs>193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ie 16 9</vt:lpstr>
      <vt:lpstr>Baze podataka</vt:lpstr>
      <vt:lpstr>Proračun SKK po mašinama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MM</cp:lastModifiedBy>
  <cp:revision>209</cp:revision>
  <dcterms:created xsi:type="dcterms:W3CDTF">2022-03-07T11:48:22Z</dcterms:created>
  <dcterms:modified xsi:type="dcterms:W3CDTF">2026-03-12T14:00:33Z</dcterms:modified>
</cp:coreProperties>
</file>