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94" r:id="rId3"/>
    <p:sldId id="287" r:id="rId4"/>
    <p:sldId id="288" r:id="rId5"/>
    <p:sldId id="292" r:id="rId6"/>
    <p:sldId id="289" r:id="rId7"/>
    <p:sldId id="293" r:id="rId8"/>
    <p:sldId id="290" r:id="rId9"/>
    <p:sldId id="291" r:id="rId10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96" autoAdjust="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724"/>
    </p:cViewPr>
  </p:sorter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2633-5804-4CC4-B334-49480CD1F8F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7A84-8E29-4011-8E23-5BAFF1D6A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36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4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93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8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4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00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05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95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Baze</a:t>
            </a:r>
            <a:r>
              <a:rPr lang="en-US" b="1"/>
              <a:t> podataka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/>
              <a:t>Prof. Dr. Mirjana Misita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84D26-43E7-43BA-88FD-B885BD3D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136"/>
            <a:ext cx="10515600" cy="6424863"/>
          </a:xfrm>
        </p:spPr>
        <p:txBody>
          <a:bodyPr>
            <a:normAutofit fontScale="92500" lnSpcReduction="20000"/>
          </a:bodyPr>
          <a:lstStyle/>
          <a:p>
            <a:r>
              <a:rPr lang="sr-Latn-RS"/>
              <a:t>K</a:t>
            </a:r>
            <a:r>
              <a:rPr lang="en-US"/>
              <a:t>lauzula GROUP BY služi za grupisanje redova tabele prema vrednosti jedne ili više kolona. Redovi sa istom vrednošću u tim kolonama čine jednu grupu.</a:t>
            </a:r>
            <a:endParaRPr lang="sr-Latn-RS"/>
          </a:p>
          <a:p>
            <a:r>
              <a:rPr lang="en-US"/>
              <a:t>Agregatne funkcije kao što su SUM, COUNT, AVG, MIN i MAX koriste se zajedno sa GROUP BY kako bi se izračunale vrednosti za svaku formiranu grupu.</a:t>
            </a:r>
            <a:endParaRPr lang="sr-Latn-RS"/>
          </a:p>
          <a:p>
            <a:r>
              <a:rPr lang="en-US"/>
              <a:t>Sve kolone u SELECT listi moraju biti ili u GROUP BY ili u agregatnoj funkciji. Nije dozvoljeno da se u SELECT-u nalazi kolona koja nije deo grupisanja niti agregatne funkcije.</a:t>
            </a:r>
            <a:endParaRPr lang="sr-Latn-RS"/>
          </a:p>
          <a:p>
            <a:r>
              <a:rPr lang="en-US"/>
              <a:t>Klauzula HAVING koristi se za postavljanje uslova nad grupama, odnosno filtrira rezultat nakon što su grupe već formirane pomoću GROUP BY.</a:t>
            </a:r>
            <a:endParaRPr lang="sr-Latn-RS"/>
          </a:p>
          <a:p>
            <a:r>
              <a:rPr lang="en-US"/>
              <a:t>Razlika između WHERE i HAVING:</a:t>
            </a:r>
            <a:endParaRPr lang="sr-Latn-RS"/>
          </a:p>
          <a:p>
            <a:pPr lvl="1"/>
            <a:r>
              <a:rPr lang="en-US"/>
              <a:t>WHERE filtrira pojedinačne redove pre grupisanja.</a:t>
            </a:r>
            <a:endParaRPr lang="sr-Latn-RS"/>
          </a:p>
          <a:p>
            <a:pPr lvl="1"/>
            <a:r>
              <a:rPr lang="en-US"/>
              <a:t>HAVING filtrira već formirane grupe nakon GROUP BY.</a:t>
            </a:r>
            <a:endParaRPr lang="sr-Latn-RS"/>
          </a:p>
          <a:p>
            <a:r>
              <a:rPr lang="en-US"/>
              <a:t>HAVING se najčešće koristi zajedno sa agregatnim funkcijama, na primer:</a:t>
            </a:r>
            <a:r>
              <a:rPr lang="sr-Latn-RS"/>
              <a:t> </a:t>
            </a:r>
            <a:r>
              <a:rPr lang="en-US"/>
              <a:t>HAVING SUM(prihod) &gt; 100000</a:t>
            </a:r>
            <a:r>
              <a:rPr lang="sr-Latn-RS"/>
              <a:t> </a:t>
            </a:r>
            <a:r>
              <a:rPr lang="en-US"/>
              <a:t>što znači da se prikazuju samo one grupe čiji je zbir prihoda veći od zadate vrednosti.</a:t>
            </a:r>
            <a:endParaRPr lang="sr-Latn-RS"/>
          </a:p>
          <a:p>
            <a:r>
              <a:rPr lang="en-US"/>
              <a:t>Ova pravila omogućavaju efikasno grupisanje podataka i analizu agregatnih rezultata u SQL upitima.</a:t>
            </a:r>
          </a:p>
        </p:txBody>
      </p:sp>
    </p:spTree>
    <p:extLst>
      <p:ext uri="{BB962C8B-B14F-4D97-AF65-F5344CB8AC3E}">
        <p14:creationId xmlns:p14="http://schemas.microsoft.com/office/powerpoint/2010/main" val="383262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7108E-79D3-4265-B5CC-5C1040A70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347"/>
            <a:ext cx="10515600" cy="5663616"/>
          </a:xfrm>
        </p:spPr>
        <p:txBody>
          <a:bodyPr/>
          <a:lstStyle/>
          <a:p>
            <a:r>
              <a:rPr lang="en-US"/>
              <a:t>Na primer imamo bazu podataka o svim pošiljkama i vrsti prevezenog tereta. Želimo da</a:t>
            </a:r>
            <a:r>
              <a:rPr lang="sr-Latn-RS"/>
              <a:t> </a:t>
            </a:r>
            <a:r>
              <a:rPr lang="en-US"/>
              <a:t>saznamo kolika je masa prevezena po pojedinim vrstama robe.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3622F-D124-4B9A-83E7-FA5F5C0DC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221" y="2313983"/>
            <a:ext cx="7602011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A71A2-ABAA-4247-BF19-18AE329C2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884"/>
            <a:ext cx="10515600" cy="5840079"/>
          </a:xfrm>
        </p:spPr>
        <p:txBody>
          <a:bodyPr/>
          <a:lstStyle/>
          <a:p>
            <a:r>
              <a:rPr lang="en-US" b="1"/>
              <a:t>SELECT SUM(masa_kg_) , sifra_tereta FROM transport GROUP BY sifra_tereta</a:t>
            </a:r>
          </a:p>
          <a:p>
            <a:r>
              <a:rPr lang="en-US"/>
              <a:t>Dobicemo kao rezultat sledecu tabelu</a:t>
            </a:r>
            <a:r>
              <a:rPr lang="sr-Latn-RS"/>
              <a:t>: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F0F9B4-C345-4814-B99E-A4931CF2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708" y="1775799"/>
            <a:ext cx="2562583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6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20B0-1579-4383-B090-5272EF673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589"/>
            <a:ext cx="10515600" cy="595237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PRIMER</a:t>
            </a:r>
          </a:p>
          <a:p>
            <a:pPr marL="0" indent="0">
              <a:buNone/>
            </a:pPr>
            <a:r>
              <a:rPr lang="en-US"/>
              <a:t>Potrebno je da se izračuna ukupan prihod po svim tranzitnim pravcima:</a:t>
            </a:r>
          </a:p>
          <a:p>
            <a:pPr marL="0" indent="0">
              <a:buNone/>
            </a:pPr>
            <a:r>
              <a:rPr lang="en-US"/>
              <a:t>SELECT SUM(prihod), ulazna_stanica FROM transport GROUP BY ulazna_stanica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D4599-793D-484B-B334-CD390D902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0773"/>
            <a:ext cx="7763958" cy="4572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3F3982-8496-4B1B-8F7E-3F29D8526AD3}"/>
              </a:ext>
            </a:extLst>
          </p:cNvPr>
          <p:cNvSpPr txBox="1"/>
          <p:nvPr/>
        </p:nvSpPr>
        <p:spPr>
          <a:xfrm>
            <a:off x="9272337" y="2245895"/>
            <a:ext cx="2374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Na osnovu ovakvog prikaza lako je odrediti na kom pravcu je ostvaren maksimalni prihod.</a:t>
            </a:r>
          </a:p>
        </p:txBody>
      </p:sp>
    </p:spTree>
    <p:extLst>
      <p:ext uri="{BB962C8B-B14F-4D97-AF65-F5344CB8AC3E}">
        <p14:creationId xmlns:p14="http://schemas.microsoft.com/office/powerpoint/2010/main" val="277438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F9B7-2A7B-445C-B7F5-8AF23F434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16"/>
            <a:ext cx="10515600" cy="5904247"/>
          </a:xfrm>
        </p:spPr>
        <p:txBody>
          <a:bodyPr/>
          <a:lstStyle/>
          <a:p>
            <a:pPr marL="0" indent="0">
              <a:buNone/>
            </a:pPr>
            <a:r>
              <a:rPr lang="pl-PL"/>
              <a:t>Ulazne stanice čiji je ukupan prihod veći od 100000:</a:t>
            </a:r>
          </a:p>
          <a:p>
            <a:pPr marL="0" indent="0">
              <a:buNone/>
            </a:pPr>
            <a:endParaRPr lang="sr-Latn-RS"/>
          </a:p>
          <a:p>
            <a:pPr marL="0" indent="0">
              <a:buNone/>
            </a:pPr>
            <a:r>
              <a:rPr lang="en-US"/>
              <a:t>SELECT ulazna_stanica, SUM(prihod) AS ukupan_prihod</a:t>
            </a:r>
            <a:br>
              <a:rPr lang="en-US"/>
            </a:br>
            <a:r>
              <a:rPr lang="en-US"/>
              <a:t>FROM transport</a:t>
            </a:r>
            <a:br>
              <a:rPr lang="en-US"/>
            </a:br>
            <a:r>
              <a:rPr lang="en-US"/>
              <a:t>GROUP BY ulazna_stanica</a:t>
            </a:r>
            <a:br>
              <a:rPr lang="en-US"/>
            </a:br>
            <a:r>
              <a:rPr lang="en-US"/>
              <a:t>HAVING SUM(prihod) &gt; 100000;</a:t>
            </a:r>
          </a:p>
        </p:txBody>
      </p:sp>
    </p:spTree>
    <p:extLst>
      <p:ext uri="{BB962C8B-B14F-4D97-AF65-F5344CB8AC3E}">
        <p14:creationId xmlns:p14="http://schemas.microsoft.com/office/powerpoint/2010/main" val="230498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802D9-2D3D-4AAB-A42F-BED95CA28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832" y="336884"/>
            <a:ext cx="10515600" cy="6305301"/>
          </a:xfrm>
        </p:spPr>
        <p:txBody>
          <a:bodyPr numCol="2" spcCol="457200">
            <a:normAutofit fontScale="55000" lnSpcReduction="20000"/>
          </a:bodyPr>
          <a:lstStyle/>
          <a:p>
            <a:pPr marL="0" indent="0">
              <a:buNone/>
            </a:pPr>
            <a:r>
              <a:rPr lang="en-US" b="1"/>
              <a:t>1. Ukupna masa po vrsti tereta</a:t>
            </a:r>
            <a:endParaRPr lang="en-US"/>
          </a:p>
          <a:p>
            <a:pPr marL="0" indent="0">
              <a:buNone/>
            </a:pPr>
            <a:r>
              <a:rPr lang="en-US"/>
              <a:t>SELECT sifra_tereta, SUM(masa_kg_) AS ukupna_masa</a:t>
            </a:r>
          </a:p>
          <a:p>
            <a:pPr marL="0" indent="0">
              <a:buNone/>
            </a:pPr>
            <a:r>
              <a:rPr lang="en-US"/>
              <a:t>FROM transport</a:t>
            </a:r>
          </a:p>
          <a:p>
            <a:pPr marL="0" indent="0">
              <a:buNone/>
            </a:pPr>
            <a:r>
              <a:rPr lang="en-US"/>
              <a:t>GROUP BY sifra_tereta;</a:t>
            </a:r>
            <a:endParaRPr lang="sr-Latn-R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2. Ukupan prihod po vrsti tereta</a:t>
            </a:r>
            <a:endParaRPr lang="en-US"/>
          </a:p>
          <a:p>
            <a:pPr marL="0" indent="0">
              <a:buNone/>
            </a:pPr>
            <a:r>
              <a:rPr lang="en-US"/>
              <a:t>SELECT sifra_tereta, SUM(prihod) AS ukupan_prihod</a:t>
            </a:r>
          </a:p>
          <a:p>
            <a:pPr marL="0" indent="0">
              <a:buNone/>
            </a:pPr>
            <a:r>
              <a:rPr lang="en-US"/>
              <a:t>FROM transport</a:t>
            </a:r>
          </a:p>
          <a:p>
            <a:pPr marL="0" indent="0">
              <a:buNone/>
            </a:pPr>
            <a:r>
              <a:rPr lang="en-US"/>
              <a:t>GROUP BY sifra_tereta;</a:t>
            </a:r>
            <a:endParaRPr lang="sr-Latn-R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3. Ukupan prihod po ulaznoj stanici</a:t>
            </a:r>
            <a:endParaRPr lang="en-US"/>
          </a:p>
          <a:p>
            <a:pPr marL="0" indent="0">
              <a:buNone/>
            </a:pPr>
            <a:r>
              <a:rPr lang="en-US"/>
              <a:t>SELECT ulazna_stanica, SUM(prihod) AS ukupan_prihod</a:t>
            </a:r>
          </a:p>
          <a:p>
            <a:pPr marL="0" indent="0">
              <a:buNone/>
            </a:pPr>
            <a:r>
              <a:rPr lang="en-US"/>
              <a:t>FROM transport</a:t>
            </a:r>
          </a:p>
          <a:p>
            <a:pPr marL="0" indent="0">
              <a:buNone/>
            </a:pPr>
            <a:r>
              <a:rPr lang="en-US"/>
              <a:t>GROUP BY ulazna_stanica;</a:t>
            </a:r>
            <a:endParaRPr lang="sr-Latn-R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4. Broj pošiljki po vrsti tereta</a:t>
            </a:r>
            <a:endParaRPr lang="en-US"/>
          </a:p>
          <a:p>
            <a:pPr marL="0" indent="0">
              <a:buNone/>
            </a:pPr>
            <a:r>
              <a:rPr lang="en-US"/>
              <a:t>SELECT sifra_tereta, COUNT(*) AS broj_posiljki</a:t>
            </a:r>
          </a:p>
          <a:p>
            <a:pPr marL="0" indent="0">
              <a:buNone/>
            </a:pPr>
            <a:r>
              <a:rPr lang="en-US"/>
              <a:t>FROM transport</a:t>
            </a:r>
          </a:p>
          <a:p>
            <a:pPr marL="0" indent="0">
              <a:buNone/>
            </a:pPr>
            <a:r>
              <a:rPr lang="en-US"/>
              <a:t>GROUP BY sifra_tereta;</a:t>
            </a:r>
            <a:endParaRPr lang="sr-Latn-RS"/>
          </a:p>
          <a:p>
            <a:pPr marL="0" indent="0">
              <a:buNone/>
            </a:pPr>
            <a:endParaRPr lang="sr-Latn-RS"/>
          </a:p>
          <a:p>
            <a:pPr marL="0" indent="0">
              <a:buNone/>
            </a:pPr>
            <a:endParaRPr lang="sr-Latn-R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5. Prosečan prihod po vrsti tereta</a:t>
            </a:r>
            <a:endParaRPr lang="en-US"/>
          </a:p>
          <a:p>
            <a:pPr marL="0" indent="0">
              <a:buNone/>
            </a:pPr>
            <a:r>
              <a:rPr lang="en-US"/>
              <a:t>SELECT sifra_tereta, AVG(prihod) AS prosecan_prihod</a:t>
            </a:r>
          </a:p>
          <a:p>
            <a:pPr marL="0" indent="0">
              <a:buNone/>
            </a:pPr>
            <a:r>
              <a:rPr lang="en-US"/>
              <a:t>FROM transport</a:t>
            </a:r>
          </a:p>
          <a:p>
            <a:pPr marL="0" indent="0">
              <a:buNone/>
            </a:pPr>
            <a:r>
              <a:rPr lang="en-US"/>
              <a:t>GROUP BY sifra_tereta;</a:t>
            </a:r>
            <a:endParaRPr lang="sr-Latn-R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6. Vrste tereta čija je ukupna masa veća od 50000</a:t>
            </a:r>
            <a:endParaRPr lang="en-US"/>
          </a:p>
          <a:p>
            <a:pPr marL="0" indent="0">
              <a:buNone/>
            </a:pPr>
            <a:r>
              <a:rPr lang="en-US"/>
              <a:t>SELECT sifra_tereta, SUM(masa_kg_) AS ukupna_masa</a:t>
            </a:r>
          </a:p>
          <a:p>
            <a:pPr marL="0" indent="0">
              <a:buNone/>
            </a:pPr>
            <a:r>
              <a:rPr lang="en-US"/>
              <a:t>FROM transport</a:t>
            </a:r>
          </a:p>
          <a:p>
            <a:pPr marL="0" indent="0">
              <a:buNone/>
            </a:pPr>
            <a:r>
              <a:rPr lang="en-US"/>
              <a:t>GROUP BY sifra_tereta</a:t>
            </a:r>
          </a:p>
          <a:p>
            <a:pPr marL="0" indent="0">
              <a:buNone/>
            </a:pPr>
            <a:r>
              <a:rPr lang="en-US"/>
              <a:t>HAVING SUM(masa_kg_) &gt; 50000;</a:t>
            </a:r>
            <a:endParaRPr lang="sr-Latn-R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7. Vrste tereta koje imaju više od 10 pošiljki</a:t>
            </a:r>
            <a:endParaRPr lang="en-US"/>
          </a:p>
          <a:p>
            <a:pPr marL="0" indent="0">
              <a:buNone/>
            </a:pPr>
            <a:r>
              <a:rPr lang="en-US"/>
              <a:t>SELECT sifra_tereta, COUNT(*) AS broj_posiljki</a:t>
            </a:r>
          </a:p>
          <a:p>
            <a:pPr marL="0" indent="0">
              <a:buNone/>
            </a:pPr>
            <a:r>
              <a:rPr lang="en-US"/>
              <a:t>FROM transport</a:t>
            </a:r>
          </a:p>
          <a:p>
            <a:pPr marL="0" indent="0">
              <a:buNone/>
            </a:pPr>
            <a:r>
              <a:rPr lang="en-US"/>
              <a:t>GROUP BY sifra_tereta</a:t>
            </a:r>
          </a:p>
          <a:p>
            <a:pPr marL="0" indent="0">
              <a:buNone/>
            </a:pPr>
            <a:r>
              <a:rPr lang="en-US"/>
              <a:t>HAVING COUNT(*) &gt; 10;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1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C350-8286-4BF3-8372-BFB5233E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/>
              <a:t>PODUPITI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C1D50-E4A5-440F-828E-449614BB8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Još jedna česta upotreba podupita odnosi se na primenu operatora u uslovima klauzule</a:t>
            </a:r>
            <a:r>
              <a:rPr lang="sr-Latn-RS"/>
              <a:t> </a:t>
            </a:r>
            <a:r>
              <a:rPr lang="en-US"/>
              <a:t>WHERE koji sadrže rezultat upita SELECT nekog podupita. Na primer, prikažimo</a:t>
            </a:r>
            <a:r>
              <a:rPr lang="sr-Latn-RS"/>
              <a:t> </a:t>
            </a:r>
            <a:r>
              <a:rPr lang="en-US"/>
              <a:t>transportna kola po kategoriji kod kojih je prihod od prevoza je za 100 veći od prosečnog</a:t>
            </a:r>
            <a:r>
              <a:rPr lang="sr-Latn-RS"/>
              <a:t> </a:t>
            </a:r>
            <a:r>
              <a:rPr lang="en-US"/>
              <a:t>prihoda ostvarenog od ukupnog prevoza:</a:t>
            </a:r>
            <a:endParaRPr lang="sr-Latn-RS"/>
          </a:p>
          <a:p>
            <a:pPr marL="0" indent="0">
              <a:buNone/>
            </a:pPr>
            <a:endParaRPr lang="sr-Latn-RS"/>
          </a:p>
          <a:p>
            <a:pPr marL="0" indent="0">
              <a:buNone/>
            </a:pPr>
            <a:r>
              <a:rPr lang="en-US" b="1"/>
              <a:t>SELECT vrsta_prevoza</a:t>
            </a:r>
          </a:p>
          <a:p>
            <a:pPr marL="0" indent="0">
              <a:buNone/>
            </a:pPr>
            <a:r>
              <a:rPr lang="en-US" b="1"/>
              <a:t>FROM </a:t>
            </a:r>
            <a:r>
              <a:rPr lang="sr-Latn-RS" b="1"/>
              <a:t>tranzit</a:t>
            </a:r>
            <a:endParaRPr lang="en-US" b="1"/>
          </a:p>
          <a:p>
            <a:pPr marL="0" indent="0">
              <a:buNone/>
            </a:pPr>
            <a:r>
              <a:rPr lang="en-US" b="1"/>
              <a:t>WHERE prihod &gt;</a:t>
            </a:r>
          </a:p>
          <a:p>
            <a:pPr marL="0" indent="0">
              <a:buNone/>
            </a:pPr>
            <a:r>
              <a:rPr lang="en-US" b="1"/>
              <a:t>(SELECT AVG(prihod) + 100</a:t>
            </a:r>
          </a:p>
          <a:p>
            <a:pPr marL="0" indent="0">
              <a:buNone/>
            </a:pPr>
            <a:r>
              <a:rPr lang="en-US" b="1"/>
              <a:t>FROM transport);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AC71D-562D-4D60-8A35-4F42079E9420}"/>
              </a:ext>
            </a:extLst>
          </p:cNvPr>
          <p:cNvSpPr txBox="1"/>
          <p:nvPr/>
        </p:nvSpPr>
        <p:spPr>
          <a:xfrm>
            <a:off x="6368716" y="3898231"/>
            <a:ext cx="4985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Podupit izračunava prosečnu cenu plus 100, a zatim se prikazuju kategorije transportnih kola</a:t>
            </a:r>
          </a:p>
          <a:p>
            <a:r>
              <a:rPr lang="en-US"/>
              <a:t>za svaki prevoz kod koga je prihod bio veći od prosečnog za 100 din. Da bismo eliminisali</a:t>
            </a:r>
          </a:p>
          <a:p>
            <a:r>
              <a:rPr lang="en-US"/>
              <a:t>duplikate, mogli smo da navedemo DISTINCT vrsta_prevoza.</a:t>
            </a:r>
          </a:p>
        </p:txBody>
      </p:sp>
    </p:spTree>
    <p:extLst>
      <p:ext uri="{BB962C8B-B14F-4D97-AF65-F5344CB8AC3E}">
        <p14:creationId xmlns:p14="http://schemas.microsoft.com/office/powerpoint/2010/main" val="337528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2CB6-B764-489E-8F11-0B84E39EC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/>
              <a:t>K</a:t>
            </a:r>
            <a:r>
              <a:rPr lang="en-US"/>
              <a:t>ada je podupit deo nekog WHERE uslova, klauzula SELECT u</a:t>
            </a:r>
            <a:r>
              <a:rPr lang="sr-Latn-RS"/>
              <a:t> </a:t>
            </a:r>
            <a:r>
              <a:rPr lang="en-US"/>
              <a:t>tom podupitu mora imati kolone koje se poklapaju po broju i tipu sa onima koje se nalaze u</a:t>
            </a:r>
            <a:r>
              <a:rPr lang="sr-Latn-RS"/>
              <a:t> </a:t>
            </a:r>
            <a:r>
              <a:rPr lang="en-US"/>
              <a:t>klauzuli WHERE spoljašnjeg upita. Drugim rečima, ako imate "WHERE ImeKolone =</a:t>
            </a:r>
            <a:r>
              <a:rPr lang="sr-Latn-RS"/>
              <a:t> </a:t>
            </a:r>
            <a:r>
              <a:rPr lang="en-US"/>
              <a:t>(SELECT...);", klauzula SELECT mora sadržati samo jednu kolonu koja odgovara koloni</a:t>
            </a:r>
            <a:r>
              <a:rPr lang="sr-Latn-RS"/>
              <a:t> </a:t>
            </a:r>
            <a:r>
              <a:rPr lang="en-US"/>
              <a:t>ImeKolone u spoljašnjoj</a:t>
            </a:r>
            <a:r>
              <a:rPr lang="sr-Latn-RS"/>
              <a:t> </a:t>
            </a:r>
            <a:r>
              <a:rPr lang="en-US"/>
              <a:t>klauzuli WHERE i njihov tip mora biti odgovarajući (oba tipa su celi</a:t>
            </a:r>
            <a:r>
              <a:rPr lang="sr-Latn-RS"/>
              <a:t> </a:t>
            </a:r>
            <a:r>
              <a:rPr lang="en-US"/>
              <a:t>brojevi, znakovne niske itd.).</a:t>
            </a:r>
          </a:p>
        </p:txBody>
      </p:sp>
    </p:spTree>
    <p:extLst>
      <p:ext uri="{BB962C8B-B14F-4D97-AF65-F5344CB8AC3E}">
        <p14:creationId xmlns:p14="http://schemas.microsoft.com/office/powerpoint/2010/main" val="3338962728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89_ie_template</Template>
  <TotalTime>5093</TotalTime>
  <Words>715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ie 16 9</vt:lpstr>
      <vt:lpstr>Baze podataka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PODUPITI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MM</cp:lastModifiedBy>
  <cp:revision>212</cp:revision>
  <dcterms:created xsi:type="dcterms:W3CDTF">2022-03-07T11:48:22Z</dcterms:created>
  <dcterms:modified xsi:type="dcterms:W3CDTF">2026-03-12T14:52:44Z</dcterms:modified>
</cp:coreProperties>
</file>