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6" autoAdjust="0"/>
    <p:restoredTop sz="96296" autoAdjust="0"/>
  </p:normalViewPr>
  <p:slideViewPr>
    <p:cSldViewPr snapToGrid="0">
      <p:cViewPr varScale="1">
        <p:scale>
          <a:sx n="50" d="100"/>
          <a:sy n="50" d="100"/>
        </p:scale>
        <p:origin x="24" y="3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215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175724"/>
    </p:cViewPr>
  </p:sorterViewPr>
  <p:notesViewPr>
    <p:cSldViewPr snapToGrid="0">
      <p:cViewPr varScale="1">
        <p:scale>
          <a:sx n="50" d="100"/>
          <a:sy n="50" d="100"/>
        </p:scale>
        <p:origin x="2708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72633-5804-4CC4-B334-49480CD1F8F9}" type="datetimeFigureOut">
              <a:rPr lang="en-US" smtClean="0"/>
              <a:pPr/>
              <a:t>25-Jul-25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47A84-8E29-4011-8E23-5BAFF1D6AB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55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25.7.2025.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83666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25.7.2025.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18975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25.7.2025.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7764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25.7.2025.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8797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25.7.2025.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09323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25.7.2025.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95881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25.7.2025.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87474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25.7.2025.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30031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25.7.2025.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70580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25.7.2025.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39530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25.7.2025.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50987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8A21A-4E29-40A0-9B23-D9AD2091FC26}" type="datetimeFigureOut">
              <a:rPr lang="sr-Latn-RS" smtClean="0"/>
              <a:pPr/>
              <a:t>25.7.2025.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12" b="85185"/>
          <a:stretch/>
        </p:blipFill>
        <p:spPr>
          <a:xfrm>
            <a:off x="10474036" y="0"/>
            <a:ext cx="1717964" cy="101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60"/>
          <a:stretch/>
        </p:blipFill>
        <p:spPr>
          <a:xfrm>
            <a:off x="0" y="0"/>
            <a:ext cx="40270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87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/>
              <a:t>Baze</a:t>
            </a:r>
            <a:r>
              <a:rPr lang="en-US" b="1"/>
              <a:t> podataka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"/>
              <a:t>Prof. Dr. Mirjana Misita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72659-FF53-4BF4-86B4-96EF11AA7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2600"/>
            <a:ext cx="10515600" cy="56943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/>
              <a:t>Slično, NOT IN prikazuje sve redove koji nisu dobijeni u listi operatora IN.</a:t>
            </a:r>
            <a:endParaRPr lang="sr-Latn-RS"/>
          </a:p>
          <a:p>
            <a:pPr marL="0" indent="0">
              <a:buNone/>
            </a:pPr>
            <a:endParaRPr lang="en-US"/>
          </a:p>
          <a:p>
            <a:pPr marL="0" indent="0" algn="just">
              <a:buNone/>
            </a:pPr>
            <a:r>
              <a:rPr lang="en-US"/>
              <a:t>Pored toga, operator NOT se može upotrebiti zajedno sa operatorima AND i OR, ali morate imati na umu da je on unarni operator (koristi se sa jednim uslovom, dajući kao rezultat njegovu suprotnu logičku vrednost, dok se operatori AND i OR koriste sa dva uslova), i da se svi operatori NOT izračunavaju pre bilo kojih operatora AND i OR.</a:t>
            </a:r>
          </a:p>
          <a:p>
            <a:pPr marL="0" indent="0">
              <a:buNone/>
            </a:pPr>
            <a:r>
              <a:rPr lang="en-US"/>
              <a:t>Redosled izračunavanja logičkih operacija u SQL-u (svaka operacija izračunava se sa leva na desno) je :</a:t>
            </a:r>
          </a:p>
          <a:p>
            <a:pPr marL="0" indent="0">
              <a:buNone/>
            </a:pPr>
            <a:r>
              <a:rPr lang="en-US"/>
              <a:t>1. NOT</a:t>
            </a:r>
          </a:p>
          <a:p>
            <a:pPr marL="0" indent="0">
              <a:buNone/>
            </a:pPr>
            <a:r>
              <a:rPr lang="en-US"/>
              <a:t>2. AND</a:t>
            </a:r>
          </a:p>
          <a:p>
            <a:pPr marL="0" indent="0">
              <a:buNone/>
            </a:pPr>
            <a:r>
              <a:rPr lang="en-US"/>
              <a:t>3. OR</a:t>
            </a:r>
          </a:p>
          <a:p>
            <a:pPr marL="0" indent="0">
              <a:buNone/>
            </a:pPr>
            <a:r>
              <a:rPr lang="en-US"/>
              <a:t> 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92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D9A49-EE14-4C67-8438-2838100BC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Operator LIKE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90901-8180-4759-839A-D4E6B2E76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RS"/>
              <a:t>Na primer posmatrajmo </a:t>
            </a:r>
            <a:r>
              <a:rPr lang="en-US"/>
              <a:t>tabelu TabelaPrimanjaRadnika i želi</a:t>
            </a:r>
            <a:r>
              <a:rPr lang="sr-Latn-RS"/>
              <a:t>mo</a:t>
            </a:r>
            <a:r>
              <a:rPr lang="en-US"/>
              <a:t> da </a:t>
            </a:r>
            <a:r>
              <a:rPr lang="sr-Latn-RS"/>
              <a:t>izvodvojimo </a:t>
            </a:r>
            <a:r>
              <a:rPr lang="en-US"/>
              <a:t>sve zaposlene čije prezime počinje sa „S“</a:t>
            </a:r>
            <a:r>
              <a:rPr lang="sr-Latn-RS"/>
              <a:t>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b="1"/>
              <a:t>SELECT</a:t>
            </a:r>
            <a:r>
              <a:rPr lang="en-US"/>
              <a:t> IDRADNIKA</a:t>
            </a:r>
          </a:p>
          <a:p>
            <a:pPr marL="0" indent="0">
              <a:buNone/>
            </a:pPr>
            <a:r>
              <a:rPr lang="en-US" b="1"/>
              <a:t>FROM</a:t>
            </a:r>
            <a:r>
              <a:rPr lang="en-US"/>
              <a:t> TABELAPRIMANJARADNIKA</a:t>
            </a:r>
          </a:p>
          <a:p>
            <a:pPr marL="0" indent="0">
              <a:buNone/>
            </a:pPr>
            <a:r>
              <a:rPr lang="en-US" b="1"/>
              <a:t>WHERE</a:t>
            </a:r>
            <a:r>
              <a:rPr lang="en-US"/>
              <a:t> PREZIME LIKE 'S%';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A990C-8FC6-46F0-B3DC-47BD7966D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0900"/>
            <a:ext cx="10515600" cy="56943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/>
              <a:t>Procenat (%) se koristi ukoliko želimo da predstavimo bilo koji znak (cifru, slovo, znak interpunkcije) ili skup znakova koji mogu da slede iza slova „S“. </a:t>
            </a:r>
            <a:endParaRPr lang="sr-Latn-RS"/>
          </a:p>
          <a:p>
            <a:pPr marL="0" indent="0" algn="just">
              <a:buNone/>
            </a:pPr>
            <a:r>
              <a:rPr lang="en-US"/>
              <a:t>Da biste pronašli zaposlene čija se prezimena završavaju sa „S“, koristite '%S', ili ako želite „S“ u sredini reči, pokušajte '%S%’. </a:t>
            </a:r>
            <a:endParaRPr lang="sr-Latn-RS"/>
          </a:p>
          <a:p>
            <a:pPr marL="0" indent="0" algn="just">
              <a:buNone/>
            </a:pPr>
            <a:r>
              <a:rPr lang="en-US"/>
              <a:t>Znak '%' može biti upotrebljen umesto bilo kojih znakova koji se nalaze na istoj poziciji relativno od datih znakova. </a:t>
            </a:r>
            <a:endParaRPr lang="sr-Latn-RS"/>
          </a:p>
          <a:p>
            <a:pPr marL="0" indent="0" algn="just">
              <a:buNone/>
            </a:pPr>
            <a:r>
              <a:rPr lang="en-US"/>
              <a:t>Operator NOT LIKE prikazuje redove koji ne zadovoljavaju dati kriterijum. Postoje i druge mogućnosti za upotrebu operatora LIKE, ili onih drugih koje smo razmatrali, ali to umnogome zavisi od konkretnog sistema za upravljanje bazama podataka koji koristite</a:t>
            </a:r>
            <a:r>
              <a:rPr lang="sr-Latn-RS"/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643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5CD1D-84CF-428E-9ADC-311998DB1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9100"/>
            <a:ext cx="10515600" cy="5757863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Vodite ra</a:t>
            </a:r>
            <a:r>
              <a:rPr lang="sr-Latn-RS"/>
              <a:t>čuna prilikom korišćenja naredbe LIKE da li tražite reč ili nisku. Npr.</a:t>
            </a:r>
            <a:endParaRPr lang="en-US"/>
          </a:p>
          <a:p>
            <a:pPr marL="0" indent="0">
              <a:buNone/>
            </a:pPr>
            <a:r>
              <a:rPr lang="sr-Latn-RS" b="1"/>
              <a:t>SELECT</a:t>
            </a:r>
            <a:r>
              <a:rPr lang="sr-Latn-RS"/>
              <a:t> * </a:t>
            </a:r>
            <a:r>
              <a:rPr lang="sr-Latn-RS" b="1"/>
              <a:t>FROM</a:t>
            </a:r>
            <a:r>
              <a:rPr lang="sr-Latn-RS"/>
              <a:t> mira.sifrerobe where naziv like '%LIM%'</a:t>
            </a:r>
            <a:endParaRPr lang="en-US"/>
          </a:p>
          <a:p>
            <a:pPr marL="0" indent="0">
              <a:buNone/>
            </a:pPr>
            <a:r>
              <a:rPr lang="en-US"/>
              <a:t>Dobićemo rezultat:</a:t>
            </a:r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4402C5-D88E-4A89-A8ED-042AA51021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432300" y="1892300"/>
            <a:ext cx="6515100" cy="47752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08ECA04-789A-4185-92FB-9CE5D83B8C07}"/>
              </a:ext>
            </a:extLst>
          </p:cNvPr>
          <p:cNvSpPr/>
          <p:nvPr/>
        </p:nvSpPr>
        <p:spPr>
          <a:xfrm>
            <a:off x="1181100" y="3194147"/>
            <a:ext cx="2527300" cy="2479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Odnosno LIM je niska i može predstavljati i deo reči ili reč.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65314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7CC61-17D8-450D-828A-69A7ABADF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8800"/>
            <a:ext cx="10515600" cy="5618163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Dok ako unesemo SPACE pre reči LIM dobićemo:</a:t>
            </a:r>
          </a:p>
          <a:p>
            <a:pPr marL="0" indent="0">
              <a:buNone/>
            </a:pPr>
            <a:r>
              <a:rPr lang="en-US"/>
              <a:t>SELECT * FROM mira.sifrerobe where naziv like '% LIM%'</a:t>
            </a:r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7AB411-76B4-478A-87E3-D3462848F7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134484" y="1676400"/>
            <a:ext cx="7219316" cy="5181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8AE1F42-22A9-4CDE-A8C9-67E5B36601E3}"/>
              </a:ext>
            </a:extLst>
          </p:cNvPr>
          <p:cNvSpPr/>
          <p:nvPr/>
        </p:nvSpPr>
        <p:spPr>
          <a:xfrm>
            <a:off x="838200" y="3609524"/>
            <a:ext cx="2654300" cy="126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Odnosno reč LIM je ili početak reči ili reč.</a:t>
            </a:r>
          </a:p>
        </p:txBody>
      </p:sp>
    </p:spTree>
    <p:extLst>
      <p:ext uri="{BB962C8B-B14F-4D97-AF65-F5344CB8AC3E}">
        <p14:creationId xmlns:p14="http://schemas.microsoft.com/office/powerpoint/2010/main" val="3753152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684C1-0AB7-452D-8BC7-3894E96E1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Samo u slučaju </a:t>
            </a:r>
            <a:r>
              <a:rPr lang="sr-Latn-RS"/>
              <a:t>d</a:t>
            </a:r>
            <a:r>
              <a:rPr lang="en-US"/>
              <a:t>a kucamo SPACE i pre i posle reči LIM, dobićemo rezultate koji samo imaju u koloni Naziv reč LIM.</a:t>
            </a:r>
            <a:endParaRPr lang="sr-Latn-R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b="1"/>
              <a:t>SELECT</a:t>
            </a:r>
            <a:r>
              <a:rPr lang="en-US"/>
              <a:t> * </a:t>
            </a:r>
            <a:r>
              <a:rPr lang="en-US" b="1"/>
              <a:t>FROM</a:t>
            </a:r>
            <a:r>
              <a:rPr lang="en-US"/>
              <a:t> mira.sifrerobe </a:t>
            </a:r>
            <a:r>
              <a:rPr lang="sr-Latn-RS" b="1"/>
              <a:t>WHERE</a:t>
            </a:r>
            <a:r>
              <a:rPr lang="en-US"/>
              <a:t> naziv </a:t>
            </a:r>
            <a:r>
              <a:rPr lang="sr-Latn-RS" b="1"/>
              <a:t>LIKE</a:t>
            </a:r>
            <a:r>
              <a:rPr lang="en-US"/>
              <a:t> '% LIM %’</a:t>
            </a:r>
            <a:endParaRPr lang="sr-Latn-RS"/>
          </a:p>
          <a:p>
            <a:pPr marL="0" indent="0">
              <a:buNone/>
            </a:pPr>
            <a:endParaRPr lang="sr-Latn-RS"/>
          </a:p>
          <a:p>
            <a:pPr marL="0" indent="0">
              <a:buNone/>
            </a:pPr>
            <a:r>
              <a:rPr lang="sr-Latn-RS"/>
              <a:t>Ako želim da mi broj npr. 3 bude na tačno trećem mestu u koloni Šifra</a:t>
            </a:r>
            <a:r>
              <a:rPr lang="en-US"/>
              <a:t>, stavljamo ispred trojke dve donje crte _ _. Donja crta je </a:t>
            </a:r>
            <a:r>
              <a:rPr lang="sr-Latn-RS"/>
              <a:t>asteriks </a:t>
            </a:r>
            <a:r>
              <a:rPr lang="en-US"/>
              <a:t>znak za jedno slovno ili numeri</a:t>
            </a:r>
            <a:r>
              <a:rPr lang="sr-Latn-RS"/>
              <a:t>č</a:t>
            </a:r>
            <a:r>
              <a:rPr lang="en-US"/>
              <a:t>ko polje.</a:t>
            </a:r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BF6C0D-8FB0-4A20-AD11-13DACA9414CC}"/>
              </a:ext>
            </a:extLst>
          </p:cNvPr>
          <p:cNvSpPr/>
          <p:nvPr/>
        </p:nvSpPr>
        <p:spPr>
          <a:xfrm>
            <a:off x="1283728" y="5915353"/>
            <a:ext cx="83292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/>
              <a:t>SELECT</a:t>
            </a:r>
            <a:r>
              <a:rPr lang="en-US" sz="2800"/>
              <a:t> * </a:t>
            </a:r>
            <a:r>
              <a:rPr lang="en-US" sz="2800" b="1"/>
              <a:t>FROM</a:t>
            </a:r>
            <a:r>
              <a:rPr lang="en-US" sz="2800"/>
              <a:t> mira.sifrerobe </a:t>
            </a:r>
            <a:r>
              <a:rPr lang="sr-Latn-RS" sz="2800" b="1"/>
              <a:t>WHERE</a:t>
            </a:r>
            <a:r>
              <a:rPr lang="en-US" sz="2800"/>
              <a:t> sifra </a:t>
            </a:r>
            <a:r>
              <a:rPr lang="sr-Latn-RS" sz="2800" b="1"/>
              <a:t>LIKE</a:t>
            </a:r>
            <a:r>
              <a:rPr lang="en-US" sz="2800"/>
              <a:t> ‘_ _3%'</a:t>
            </a:r>
          </a:p>
        </p:txBody>
      </p:sp>
    </p:spTree>
    <p:extLst>
      <p:ext uri="{BB962C8B-B14F-4D97-AF65-F5344CB8AC3E}">
        <p14:creationId xmlns:p14="http://schemas.microsoft.com/office/powerpoint/2010/main" val="980153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70308-F706-443C-A16E-188BC2B2C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Оperatori IN i BETWEEN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27BC8-91EF-46DD-BA74-A1A478C0C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Lakši način za kombinovanje uslova je pomoću operatora IN ili BETWEEN</a:t>
            </a:r>
            <a:r>
              <a:rPr lang="en-US" i="1"/>
              <a:t>. </a:t>
            </a:r>
            <a:r>
              <a:rPr lang="en-US"/>
              <a:t>Na primer, ako želite da dobijete sve rukovodioce ili činovnike:</a:t>
            </a:r>
          </a:p>
          <a:p>
            <a:pPr marL="0" indent="0">
              <a:buNone/>
            </a:pPr>
            <a:r>
              <a:rPr lang="en-US" b="1"/>
              <a:t>SELECT </a:t>
            </a:r>
            <a:r>
              <a:rPr lang="en-US"/>
              <a:t>IDRADNIKA </a:t>
            </a:r>
            <a:endParaRPr lang="sr-Latn-RS"/>
          </a:p>
          <a:p>
            <a:pPr marL="0" indent="0">
              <a:buNone/>
            </a:pPr>
            <a:r>
              <a:rPr lang="en-US" b="1"/>
              <a:t>FROM </a:t>
            </a:r>
            <a:r>
              <a:rPr lang="en-US"/>
              <a:t>TABELAPRIMANJARADNIKA </a:t>
            </a:r>
          </a:p>
          <a:p>
            <a:pPr marL="0" indent="0">
              <a:buNone/>
            </a:pPr>
            <a:r>
              <a:rPr lang="en-US" b="1"/>
              <a:t>WHERE</a:t>
            </a:r>
            <a:r>
              <a:rPr lang="en-US"/>
              <a:t> POLOŽAJ </a:t>
            </a:r>
            <a:endParaRPr lang="sr-Latn-RS"/>
          </a:p>
          <a:p>
            <a:pPr marL="0" indent="0">
              <a:buNone/>
            </a:pPr>
            <a:r>
              <a:rPr lang="en-US" b="1"/>
              <a:t>IN</a:t>
            </a:r>
            <a:r>
              <a:rPr lang="en-US"/>
              <a:t> ( 'rukovodilac', 'činovnik');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849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6EF04-AF96-4E7B-9A8A-83B024DAE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ili da prikažete sve zaposlene koji zarađuju više ili jednako 30.000, ali manje ili jednako 50,000:</a:t>
            </a:r>
            <a:endParaRPr lang="sr-Latn-R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b="1"/>
              <a:t>SELEC</a:t>
            </a:r>
            <a:r>
              <a:rPr lang="en-US"/>
              <a:t>T IDRADNIKA </a:t>
            </a:r>
            <a:endParaRPr lang="sr-Latn-RS"/>
          </a:p>
          <a:p>
            <a:pPr marL="0" indent="0">
              <a:buNone/>
            </a:pPr>
            <a:r>
              <a:rPr lang="en-US" b="1"/>
              <a:t>FROM</a:t>
            </a:r>
            <a:r>
              <a:rPr lang="en-US"/>
              <a:t> TABELAPRIMANJARADNIKA </a:t>
            </a:r>
          </a:p>
          <a:p>
            <a:pPr marL="0" indent="0">
              <a:buNone/>
            </a:pPr>
            <a:r>
              <a:rPr lang="en-US" b="1"/>
              <a:t>WHER</a:t>
            </a:r>
            <a:r>
              <a:rPr lang="en-US"/>
              <a:t>E PLATA </a:t>
            </a:r>
            <a:endParaRPr lang="sr-Latn-RS"/>
          </a:p>
          <a:p>
            <a:pPr marL="0" indent="0">
              <a:buNone/>
            </a:pPr>
            <a:r>
              <a:rPr lang="en-US" b="1"/>
              <a:t>BETWEEN</a:t>
            </a:r>
            <a:r>
              <a:rPr lang="en-US"/>
              <a:t> 30000 AND 50000;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01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D3C18-21D3-4657-B9F6-2818D5941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Da biste prikazali sve čije plate nisu u ovom intervalu, </a:t>
            </a:r>
            <a:r>
              <a:rPr lang="sr-Latn-RS"/>
              <a:t>koristite izraz</a:t>
            </a:r>
            <a:r>
              <a:rPr lang="en-US"/>
              <a:t>:</a:t>
            </a:r>
            <a:endParaRPr lang="sr-Latn-R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b="1"/>
              <a:t>SELECT</a:t>
            </a:r>
            <a:r>
              <a:rPr lang="en-US"/>
              <a:t> IDRADNIKA </a:t>
            </a:r>
            <a:endParaRPr lang="sr-Latn-RS"/>
          </a:p>
          <a:p>
            <a:pPr marL="0" indent="0">
              <a:buNone/>
            </a:pPr>
            <a:r>
              <a:rPr lang="en-US" b="1"/>
              <a:t>FROM</a:t>
            </a:r>
            <a:r>
              <a:rPr lang="en-US"/>
              <a:t> TABELAPRIMANJARADNIKA </a:t>
            </a:r>
          </a:p>
          <a:p>
            <a:pPr marL="0" indent="0">
              <a:buNone/>
            </a:pPr>
            <a:r>
              <a:rPr lang="en-US" b="1"/>
              <a:t>WHERE</a:t>
            </a:r>
            <a:r>
              <a:rPr lang="en-US"/>
              <a:t> PLATA </a:t>
            </a:r>
            <a:endParaRPr lang="sr-Latn-RS"/>
          </a:p>
          <a:p>
            <a:pPr marL="0" indent="0">
              <a:buNone/>
            </a:pPr>
            <a:r>
              <a:rPr lang="en-US" b="1"/>
              <a:t>NOT BETWEEN</a:t>
            </a:r>
            <a:r>
              <a:rPr lang="en-US"/>
              <a:t> 30000 AND 50000;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622514"/>
      </p:ext>
    </p:extLst>
  </p:cSld>
  <p:clrMapOvr>
    <a:masterClrMapping/>
  </p:clrMapOvr>
</p:sld>
</file>

<file path=ppt/theme/theme1.xml><?xml version="1.0" encoding="utf-8"?>
<a:theme xmlns:a="http://schemas.openxmlformats.org/drawingml/2006/main" name="ie 16 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e 16 9" id="{576E9A8D-BB38-4D95-A36F-DF7C8086BD01}" vid="{49606A15-62B4-4A0C-88AF-796A0652F4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89_ie_template</Template>
  <TotalTime>5054</TotalTime>
  <Words>528</Words>
  <Application>Microsoft Office PowerPoint</Application>
  <PresentationFormat>Widescreen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ie 16 9</vt:lpstr>
      <vt:lpstr>Baze podataka</vt:lpstr>
      <vt:lpstr>Operator LIKE</vt:lpstr>
      <vt:lpstr>PowerPoint Presentation</vt:lpstr>
      <vt:lpstr>PowerPoint Presentation</vt:lpstr>
      <vt:lpstr>PowerPoint Presentation</vt:lpstr>
      <vt:lpstr>PowerPoint Presentation</vt:lpstr>
      <vt:lpstr>Оperatori IN i BETWEEN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Mira</cp:lastModifiedBy>
  <cp:revision>203</cp:revision>
  <dcterms:created xsi:type="dcterms:W3CDTF">2022-03-07T11:48:22Z</dcterms:created>
  <dcterms:modified xsi:type="dcterms:W3CDTF">2025-07-25T18:37:29Z</dcterms:modified>
</cp:coreProperties>
</file>