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96" autoAdjust="0"/>
  </p:normalViewPr>
  <p:slideViewPr>
    <p:cSldViewPr snapToGrid="0">
      <p:cViewPr varScale="1">
        <p:scale>
          <a:sx n="66" d="100"/>
          <a:sy n="66" d="100"/>
        </p:scale>
        <p:origin x="74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724"/>
    </p:cViewPr>
  </p:sorter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2633-5804-4CC4-B334-49480CD1F8F9}" type="datetimeFigureOut">
              <a:rPr lang="en-US" smtClean="0"/>
              <a:pPr/>
              <a:t>20-Jul-25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7A84-8E29-4011-8E23-5BAFF1D6A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36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4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93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8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4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00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05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95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20.7.2025.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Baze</a:t>
            </a:r>
            <a:r>
              <a:rPr lang="en-US" b="1"/>
              <a:t> podataka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/>
              <a:t>Prof. Dr. Mirjana Misita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984" y="1805492"/>
            <a:ext cx="10346498" cy="3215167"/>
          </a:xfrm>
          <a:prstGeom prst="rect">
            <a:avLst/>
          </a:prstGeom>
        </p:spPr>
        <p:txBody>
          <a:bodyPr vert="horz" wrap="square" lIns="0" tIns="54348" rIns="0" bIns="0" rtlCol="0">
            <a:spAutoFit/>
          </a:bodyPr>
          <a:lstStyle/>
          <a:p>
            <a:pPr marL="313781" marR="1166595" indent="-302575" defTabSz="806867">
              <a:lnSpc>
                <a:spcPts val="2665"/>
              </a:lnSpc>
              <a:spcBef>
                <a:spcPts val="427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471" kern="0" spc="-3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SUM(plata),</a:t>
            </a:r>
            <a:r>
              <a:rPr sz="2471" kern="0" spc="-3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AVG(plata), </a:t>
            </a: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COUNT(plata),</a:t>
            </a:r>
            <a:r>
              <a:rPr sz="2471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MAX(plata),</a:t>
            </a:r>
            <a:r>
              <a:rPr sz="2471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MIN(plata), </a:t>
            </a: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SQRT(plata)</a:t>
            </a:r>
            <a:r>
              <a:rPr sz="247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 </a:t>
            </a:r>
            <a:r>
              <a:rPr sz="2471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471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18"/>
              </a:spcBef>
              <a:buFont typeface="Arial"/>
              <a:buChar char="•"/>
              <a:defRPr/>
            </a:pPr>
            <a:endParaRPr sz="3309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4483" indent="-302575" defTabSz="806867">
              <a:lnSpc>
                <a:spcPct val="90100"/>
              </a:lnSpc>
              <a:buFont typeface="Arial"/>
              <a:buChar char="•"/>
              <a:tabLst>
                <a:tab pos="313221" algn="l"/>
                <a:tab pos="313781" algn="l"/>
              </a:tabLst>
              <a:defRPr/>
            </a:pP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Osim</a:t>
            </a:r>
            <a:r>
              <a:rPr sz="2471" i="1" kern="0" spc="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prethodno izračunatih </a:t>
            </a:r>
            <a:r>
              <a:rPr sz="2471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funkcija </a:t>
            </a: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sakljupljanja prikazuje i kvadratni koren </a:t>
            </a:r>
            <a:r>
              <a:rPr sz="2471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ukupnih plata</a:t>
            </a:r>
            <a:endParaRPr sz="2471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13"/>
              </a:spcBef>
              <a:buFont typeface="Arial"/>
              <a:buChar char="•"/>
              <a:defRPr/>
            </a:pPr>
            <a:endParaRPr sz="3088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221" indent="-302575" defTabSz="806867"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471" kern="0" spc="-2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POW(AVG(plata),</a:t>
            </a:r>
            <a:r>
              <a:rPr sz="2471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kern="0" dirty="0">
                <a:solidFill>
                  <a:sysClr val="windowText" lastClr="000000"/>
                </a:solidFill>
                <a:latin typeface="Arial"/>
                <a:cs typeface="Arial"/>
              </a:rPr>
              <a:t>2)</a:t>
            </a:r>
            <a:r>
              <a:rPr sz="2471" kern="0" spc="-2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471" i="1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471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2575" defTabSz="806867">
              <a:spcBef>
                <a:spcPts val="300"/>
              </a:spcBef>
              <a:buFont typeface="Arial"/>
              <a:buChar char="•"/>
              <a:tabLst>
                <a:tab pos="313221" algn="l"/>
                <a:tab pos="313781" algn="l"/>
              </a:tabLst>
              <a:defRPr/>
            </a:pP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Rezultat je</a:t>
            </a:r>
            <a:r>
              <a:rPr sz="2471" i="1" kern="0" spc="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kvadrat prosečne</a:t>
            </a:r>
            <a:r>
              <a:rPr sz="2471" i="1" kern="0" spc="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471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plate</a:t>
            </a:r>
            <a:endParaRPr sz="2471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3048"/>
            <a:ext cx="9278471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833380">
              <a:lnSpc>
                <a:spcPct val="100000"/>
              </a:lnSpc>
              <a:spcBef>
                <a:spcPts val="84"/>
              </a:spcBef>
            </a:pPr>
            <a:r>
              <a:rPr b="1" dirty="0">
                <a:latin typeface="Arial"/>
                <a:cs typeface="Arial"/>
              </a:rPr>
              <a:t>ORDER</a:t>
            </a:r>
            <a:r>
              <a:rPr b="1" spc="-141" dirty="0">
                <a:latin typeface="Arial"/>
                <a:cs typeface="Arial"/>
              </a:rPr>
              <a:t> </a:t>
            </a:r>
            <a:r>
              <a:rPr b="1" spc="-22" dirty="0">
                <a:latin typeface="Arial"/>
                <a:cs typeface="Arial"/>
              </a:rPr>
              <a:t>BY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2291" y="1810023"/>
            <a:ext cx="8773253" cy="228637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4483" indent="-302575" defTabSz="806867">
              <a:spcBef>
                <a:spcPts val="84"/>
              </a:spcBef>
              <a:buFontTx/>
              <a:buChar char="•"/>
              <a:tabLst>
                <a:tab pos="313221" algn="l"/>
                <a:tab pos="314342" algn="l"/>
                <a:tab pos="1686575" algn="l"/>
                <a:tab pos="3058809" algn="l"/>
                <a:tab pos="3656114" algn="l"/>
                <a:tab pos="4929170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Uz</a:t>
            </a:r>
            <a:r>
              <a:rPr sz="2824" kern="0" spc="-9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korišćenje</a:t>
            </a:r>
            <a:r>
              <a:rPr sz="2824" kern="0" spc="-9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ove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naredbe</a:t>
            </a:r>
            <a:r>
              <a:rPr sz="2824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možemo rezultat</a:t>
            </a:r>
            <a:r>
              <a:rPr sz="2824" kern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lang="sr-Latn-RS" sz="2824" ker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>
                <a:solidFill>
                  <a:sysClr val="windowText" lastClr="000000"/>
                </a:solidFill>
                <a:latin typeface="Arial"/>
                <a:cs typeface="Arial"/>
              </a:rPr>
              <a:t>sortirati</a:t>
            </a:r>
            <a:r>
              <a:rPr sz="2824" kern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sz="2824" kern="0" spc="-22">
                <a:solidFill>
                  <a:sysClr val="windowText" lastClr="000000"/>
                </a:solidFill>
                <a:latin typeface="Arial"/>
                <a:cs typeface="Arial"/>
              </a:rPr>
              <a:t>po</a:t>
            </a:r>
            <a:r>
              <a:rPr lang="sr-Latn-RS" sz="2824" kern="0" spc="-22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>
                <a:solidFill>
                  <a:sysClr val="windowText" lastClr="000000"/>
                </a:solidFill>
                <a:latin typeface="Arial"/>
                <a:cs typeface="Arial"/>
              </a:rPr>
              <a:t>nekom</a:t>
            </a:r>
            <a:r>
              <a:rPr lang="sr-Latn-RS" sz="2824" kern="0" spc="-9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>
                <a:solidFill>
                  <a:sysClr val="windowText" lastClr="000000"/>
                </a:solidFill>
                <a:latin typeface="Arial"/>
                <a:cs typeface="Arial"/>
              </a:rPr>
              <a:t>redosledu</a:t>
            </a:r>
            <a:r>
              <a:rPr lang="sr-Latn-RS" sz="2824" kern="0" spc="-9">
                <a:solidFill>
                  <a:sysClr val="windowText" lastClr="000000"/>
                </a:solidFill>
                <a:latin typeface="Arial"/>
                <a:cs typeface="Arial"/>
              </a:rPr>
              <a:t>:</a:t>
            </a:r>
          </a:p>
          <a:p>
            <a:pPr marL="313781" marR="4483" indent="-302575" defTabSz="806867">
              <a:spcBef>
                <a:spcPts val="84"/>
              </a:spcBef>
              <a:buFontTx/>
              <a:buChar char="•"/>
              <a:tabLst>
                <a:tab pos="313221" algn="l"/>
                <a:tab pos="314342" algn="l"/>
                <a:tab pos="1686575" algn="l"/>
                <a:tab pos="3058809" algn="l"/>
                <a:tab pos="3656114" algn="l"/>
                <a:tab pos="4929170" algn="l"/>
              </a:tabLst>
              <a:defRPr/>
            </a:pP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341798" indent="-303135" defTabSz="806867">
              <a:spcBef>
                <a:spcPts val="671"/>
              </a:spcBef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polozaj,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plata,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ime,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prezime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ORDER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BY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plata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301" y="1835075"/>
            <a:ext cx="10070926" cy="238056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4483" indent="-303135" defTabSz="806867">
              <a:spcBef>
                <a:spcPts val="84"/>
              </a:spcBef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polozaj,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plata,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ime,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prezime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ORDER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BY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plata,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prezime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9"/>
              </a:spcBef>
              <a:defRPr/>
            </a:pPr>
            <a:endParaRPr sz="410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606831" indent="-303135" defTabSz="806867">
              <a:spcBef>
                <a:spcPts val="4"/>
              </a:spcBef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Ovom</a:t>
            </a:r>
            <a:r>
              <a:rPr sz="2824" i="1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naredbom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dobili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bi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smo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rezultat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sortiran</a:t>
            </a:r>
            <a:r>
              <a:rPr sz="2824" i="1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od</a:t>
            </a:r>
            <a:r>
              <a:rPr sz="2824" i="1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najniže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ka</a:t>
            </a:r>
            <a:r>
              <a:rPr sz="2824" i="1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najvišoj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plati,</a:t>
            </a:r>
            <a:r>
              <a:rPr sz="2824" i="1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44" dirty="0">
                <a:solidFill>
                  <a:sysClr val="windowText" lastClr="000000"/>
                </a:solidFill>
                <a:latin typeface="Arial"/>
                <a:cs typeface="Arial"/>
              </a:rPr>
              <a:t>a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zatim</a:t>
            </a:r>
            <a:r>
              <a:rPr sz="2824" i="1" kern="0" spc="-6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po</a:t>
            </a:r>
            <a:r>
              <a:rPr sz="2824" i="1" kern="0" spc="-6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prezimenu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4193" y="1749426"/>
            <a:ext cx="9720196" cy="2556896"/>
          </a:xfrm>
          <a:prstGeom prst="rect">
            <a:avLst/>
          </a:prstGeom>
        </p:spPr>
        <p:txBody>
          <a:bodyPr vert="horz" wrap="square" lIns="0" tIns="96371" rIns="0" bIns="0" rtlCol="0">
            <a:spAutoFit/>
          </a:bodyPr>
          <a:lstStyle/>
          <a:p>
            <a:pPr marL="313781" indent="-303135" defTabSz="806867">
              <a:spcBef>
                <a:spcPts val="759"/>
              </a:spcBef>
              <a:buFontTx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ORDER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BY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ASC</a:t>
            </a:r>
            <a:r>
              <a:rPr sz="2824" kern="0" spc="-5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–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za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rastući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niz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221" indent="-302575" defTabSz="806867">
              <a:spcBef>
                <a:spcPts val="675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ORDER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BY</a:t>
            </a:r>
            <a:r>
              <a:rPr sz="2824" kern="0" spc="-6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DESC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–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za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opadajući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niz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9"/>
              </a:spcBef>
              <a:buFont typeface="Arial"/>
              <a:buChar char="•"/>
              <a:defRPr/>
            </a:pPr>
            <a:endParaRPr sz="410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4483" indent="-303135" defTabSz="806867"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polozaj,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plata,</a:t>
            </a:r>
            <a:r>
              <a:rPr sz="2824" i="1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ime,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prezime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ORDER</a:t>
            </a:r>
            <a:r>
              <a:rPr sz="2824" i="1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BY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plata</a:t>
            </a:r>
            <a:r>
              <a:rPr sz="2824" i="1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DESC,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prezime</a:t>
            </a:r>
            <a:r>
              <a:rPr sz="2824" i="1" kern="0" spc="-13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ASC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3048"/>
            <a:ext cx="9278471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422102">
              <a:lnSpc>
                <a:spcPct val="100000"/>
              </a:lnSpc>
              <a:spcBef>
                <a:spcPts val="84"/>
              </a:spcBef>
            </a:pPr>
            <a:r>
              <a:rPr dirty="0"/>
              <a:t>DISTINCT,</a:t>
            </a:r>
            <a:r>
              <a:rPr spc="-194" dirty="0"/>
              <a:t> </a:t>
            </a:r>
            <a:r>
              <a:rPr spc="-22" dirty="0"/>
              <a:t>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031" y="1835075"/>
            <a:ext cx="10496810" cy="350183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61075" indent="-303135" defTabSz="806867">
              <a:spcBef>
                <a:spcPts val="84"/>
              </a:spcBef>
              <a:buFontTx/>
              <a:buChar char="•"/>
              <a:tabLst>
                <a:tab pos="313221" algn="l"/>
                <a:tab pos="313781" algn="l"/>
                <a:tab pos="1348140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Da</a:t>
            </a:r>
            <a:r>
              <a:rPr sz="2824" kern="0" spc="-4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bi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	smo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videli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sve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kategorije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polozaja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44" dirty="0">
                <a:solidFill>
                  <a:sysClr val="windowText" lastClr="000000"/>
                </a:solidFill>
                <a:latin typeface="Arial"/>
                <a:cs typeface="Arial"/>
              </a:rPr>
              <a:t>u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tabeli</a:t>
            </a:r>
            <a:r>
              <a:rPr sz="2824" kern="0" spc="-9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r>
              <a:rPr sz="2824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uneli</a:t>
            </a:r>
            <a:r>
              <a:rPr sz="2824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bi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0646" defTabSz="806867">
              <a:spcBef>
                <a:spcPts val="671"/>
              </a:spcBef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</a:t>
            </a:r>
            <a:r>
              <a:rPr sz="2824" kern="0" spc="-11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4483" indent="-303135" defTabSz="806867">
              <a:spcBef>
                <a:spcPts val="671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Pri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tome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neke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kategorije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polozaja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22" dirty="0">
                <a:solidFill>
                  <a:sysClr val="windowText" lastClr="000000"/>
                </a:solidFill>
                <a:latin typeface="Arial"/>
                <a:cs typeface="Arial"/>
              </a:rPr>
              <a:t>se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ponavljaju,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npr.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Imamo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više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administratora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221" indent="-302575" defTabSz="806867">
              <a:spcBef>
                <a:spcPts val="666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Gornja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naredba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je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skraćeni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oblik: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0646" defTabSz="806867">
              <a:spcBef>
                <a:spcPts val="671"/>
              </a:spcBef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ALL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FROM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221" indent="-302575" defTabSz="806867">
              <a:spcBef>
                <a:spcPts val="675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..i</a:t>
            </a:r>
            <a:r>
              <a:rPr sz="2824" kern="0" spc="-5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daje</a:t>
            </a:r>
            <a:r>
              <a:rPr sz="2824" kern="0" spc="-6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iste</a:t>
            </a:r>
            <a:r>
              <a:rPr sz="2824" kern="0" spc="-6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rezultate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6511" y="1835075"/>
            <a:ext cx="10559440" cy="194596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313781" marR="703767" indent="-303135" defTabSz="806867">
              <a:spcBef>
                <a:spcPts val="84"/>
              </a:spcBef>
              <a:buFontTx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Da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bi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smo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videli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2824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rezultatima</a:t>
            </a:r>
            <a:r>
              <a:rPr sz="2824" kern="0" spc="-7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samo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kategorije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koloni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polozaj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potrebno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31" dirty="0">
                <a:solidFill>
                  <a:sysClr val="windowText" lastClr="000000"/>
                </a:solidFill>
                <a:latin typeface="Arial"/>
                <a:cs typeface="Arial"/>
              </a:rPr>
              <a:t>je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koristiti</a:t>
            </a:r>
            <a:r>
              <a:rPr sz="2824" kern="0" spc="-9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ključnu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reč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DISTINCT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9"/>
              </a:spcBef>
              <a:buFont typeface="Arial"/>
              <a:buChar char="•"/>
              <a:defRPr/>
            </a:pPr>
            <a:endParaRPr sz="4103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spcBef>
                <a:spcPts val="4"/>
              </a:spcBef>
              <a:buFont typeface="Arial"/>
              <a:buChar char="•"/>
              <a:tabLst>
                <a:tab pos="313221" algn="l"/>
                <a:tab pos="314342" algn="l"/>
                <a:tab pos="4890508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24" i="1" kern="0" spc="-15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DISTINCT</a:t>
            </a:r>
            <a:r>
              <a:rPr sz="2824" i="1" kern="0" spc="-1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polozaj</a:t>
            </a: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	FROM</a:t>
            </a:r>
            <a:r>
              <a:rPr sz="2824" i="1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3048"/>
            <a:ext cx="9278471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2327">
              <a:lnSpc>
                <a:spcPct val="100000"/>
              </a:lnSpc>
              <a:spcBef>
                <a:spcPts val="84"/>
              </a:spcBef>
            </a:pPr>
            <a:r>
              <a:rPr b="1" dirty="0">
                <a:latin typeface="Arial"/>
                <a:cs typeface="Arial"/>
              </a:rPr>
              <a:t>FUNKCIJE</a:t>
            </a:r>
            <a:r>
              <a:rPr b="1" spc="-202" dirty="0">
                <a:latin typeface="Arial"/>
                <a:cs typeface="Arial"/>
              </a:rPr>
              <a:t> </a:t>
            </a:r>
            <a:r>
              <a:rPr b="1" spc="-9" dirty="0">
                <a:latin typeface="Arial"/>
                <a:cs typeface="Arial"/>
              </a:rPr>
              <a:t>SAKUPLJANJA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6926" y="1765151"/>
            <a:ext cx="10008296" cy="349606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defTabSz="806867">
              <a:spcBef>
                <a:spcPts val="84"/>
              </a:spcBef>
              <a:defRPr/>
            </a:pP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2824" kern="0" spc="-11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funkcije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sakupljanja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spadaju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lnSpc>
                <a:spcPts val="3384"/>
              </a:lnSpc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SUM</a:t>
            </a:r>
            <a:r>
              <a:rPr sz="2824" i="1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(suma</a:t>
            </a:r>
            <a:r>
              <a:rPr sz="2824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svih</a:t>
            </a:r>
            <a:r>
              <a:rPr sz="2824" kern="0" spc="-7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vrednosti),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lnSpc>
                <a:spcPts val="3384"/>
              </a:lnSpc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AVG</a:t>
            </a:r>
            <a:r>
              <a:rPr sz="2824" i="1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(prosečna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vrijednost),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lnSpc>
                <a:spcPts val="3384"/>
              </a:lnSpc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COUNT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(broj</a:t>
            </a:r>
            <a:r>
              <a:rPr sz="2824" kern="0" spc="-1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redova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dobijenih</a:t>
            </a:r>
            <a:r>
              <a:rPr sz="2824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rezultata),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lnSpc>
                <a:spcPts val="3384"/>
              </a:lnSpc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MAX</a:t>
            </a:r>
            <a:r>
              <a:rPr sz="2824" i="1" kern="0" spc="-8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(maksimalna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vriednost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2824" kern="0" spc="-8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izrazu),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lnSpc>
                <a:spcPts val="3384"/>
              </a:lnSpc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MIN</a:t>
            </a:r>
            <a:r>
              <a:rPr sz="2824" i="1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(minimalna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vriednost</a:t>
            </a:r>
            <a:r>
              <a:rPr sz="2824" kern="0" spc="-106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dirty="0">
                <a:solidFill>
                  <a:sysClr val="windowText" lastClr="000000"/>
                </a:solidFill>
                <a:latin typeface="Arial"/>
                <a:cs typeface="Arial"/>
              </a:rPr>
              <a:t>u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izrazu),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lnSpc>
                <a:spcPts val="3384"/>
              </a:lnSpc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STDEV</a:t>
            </a:r>
            <a:r>
              <a:rPr sz="2824" i="1" kern="0" spc="-97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(standardna</a:t>
            </a:r>
            <a:r>
              <a:rPr sz="2824" kern="0" spc="-101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devijacija),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indent="-303135" defTabSz="806867">
              <a:buFont typeface="Arial"/>
              <a:buChar char="•"/>
              <a:tabLst>
                <a:tab pos="313221" algn="l"/>
                <a:tab pos="314342" algn="l"/>
              </a:tabLst>
              <a:defRPr/>
            </a:pPr>
            <a:r>
              <a:rPr sz="2824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VAR</a:t>
            </a:r>
            <a:r>
              <a:rPr sz="2824" i="1" kern="0" spc="-62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24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(varijansa).</a:t>
            </a:r>
            <a:endParaRPr sz="2824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239" y="1346238"/>
            <a:ext cx="8906378" cy="492342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221" indent="-302575" defTabSz="806867">
              <a:spcBef>
                <a:spcPts val="88"/>
              </a:spcBef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SUM(plata)</a:t>
            </a:r>
            <a:r>
              <a:rPr sz="2800" kern="0" spc="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 </a:t>
            </a:r>
            <a:r>
              <a:rPr sz="2800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buFont typeface="Arial"/>
              <a:buChar char="•"/>
              <a:defRPr/>
            </a:pP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4483" indent="-302575" defTabSz="806867">
              <a:lnSpc>
                <a:spcPct val="79800"/>
              </a:lnSpc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Rezultat je suma svih plata radnika koji se nalaze u </a:t>
            </a:r>
            <a:r>
              <a:rPr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datoj tabeli</a:t>
            </a: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buFont typeface="Arial"/>
              <a:buChar char="•"/>
              <a:defRPr/>
            </a:pP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4"/>
              </a:spcBef>
              <a:buFont typeface="Arial"/>
              <a:buChar char="•"/>
              <a:defRPr/>
            </a:pP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781" marR="862339" indent="-302575" defTabSz="806867">
              <a:lnSpc>
                <a:spcPct val="79800"/>
              </a:lnSpc>
              <a:buFontTx/>
              <a:buChar char="•"/>
              <a:tabLst>
                <a:tab pos="313221" algn="l"/>
                <a:tab pos="313781" algn="l"/>
              </a:tabLst>
              <a:defRPr/>
            </a:pP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SELECT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SUM(plata),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AVG(plata),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COUNT(plata),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MAX(plata), MIN(plata) </a:t>
            </a:r>
            <a:r>
              <a:rPr sz="2800" i="1" kern="0" dirty="0">
                <a:solidFill>
                  <a:sysClr val="windowText" lastClr="000000"/>
                </a:solidFill>
                <a:latin typeface="Arial"/>
                <a:cs typeface="Arial"/>
              </a:rPr>
              <a:t>FROM </a:t>
            </a:r>
            <a:r>
              <a:rPr sz="2800" i="1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radnik</a:t>
            </a: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defTabSz="806867">
              <a:spcBef>
                <a:spcPts val="4"/>
              </a:spcBef>
              <a:buFont typeface="Arial"/>
              <a:buChar char="•"/>
              <a:defRPr/>
            </a:pP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13221" marR="379900" indent="-302575" algn="just" defTabSz="806867">
              <a:lnSpc>
                <a:spcPct val="79800"/>
              </a:lnSpc>
              <a:buFontTx/>
              <a:buChar char="•"/>
              <a:tabLst>
                <a:tab pos="313781" algn="l"/>
              </a:tabLst>
              <a:defRPr/>
            </a:pP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Rezultat</a:t>
            </a:r>
            <a:r>
              <a:rPr sz="2800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je</a:t>
            </a:r>
            <a:r>
              <a:rPr sz="2800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suma</a:t>
            </a:r>
            <a:r>
              <a:rPr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svih</a:t>
            </a:r>
            <a:r>
              <a:rPr sz="2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plata,</a:t>
            </a:r>
            <a:r>
              <a:rPr sz="2800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prosečna</a:t>
            </a:r>
            <a:r>
              <a:rPr sz="2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plata,</a:t>
            </a:r>
            <a:r>
              <a:rPr sz="2800" kern="0" spc="-18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broj</a:t>
            </a:r>
            <a:r>
              <a:rPr sz="2800" kern="0" spc="-13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plata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koje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su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unete u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tabelu,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minimalna plata</a:t>
            </a:r>
            <a:r>
              <a:rPr sz="2800" kern="0" spc="-4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Arial"/>
                <a:cs typeface="Arial"/>
              </a:rPr>
              <a:t>i </a:t>
            </a:r>
            <a:r>
              <a:rPr sz="2800" kern="0" spc="-9" dirty="0">
                <a:solidFill>
                  <a:sysClr val="windowText" lastClr="000000"/>
                </a:solidFill>
                <a:latin typeface="Arial"/>
                <a:cs typeface="Arial"/>
              </a:rPr>
              <a:t>maksimalna plata</a:t>
            </a:r>
            <a:endParaRPr sz="28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059" y="563048"/>
            <a:ext cx="9278471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80126">
              <a:lnSpc>
                <a:spcPct val="100000"/>
              </a:lnSpc>
              <a:spcBef>
                <a:spcPts val="84"/>
              </a:spcBef>
            </a:pPr>
            <a:r>
              <a:rPr spc="-9" dirty="0"/>
              <a:t>MATEMATIČKE</a:t>
            </a:r>
            <a:r>
              <a:rPr spc="-194" dirty="0"/>
              <a:t> </a:t>
            </a:r>
            <a:r>
              <a:rPr spc="-9" dirty="0"/>
              <a:t>FUNKCIJE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327759" y="1610846"/>
            <a:ext cx="10348771" cy="6497334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9" dirty="0"/>
              <a:t>Matematičke</a:t>
            </a:r>
            <a:r>
              <a:rPr spc="-49" dirty="0"/>
              <a:t> </a:t>
            </a:r>
            <a:r>
              <a:rPr dirty="0"/>
              <a:t>funkcije</a:t>
            </a:r>
            <a:r>
              <a:rPr spc="-44" dirty="0"/>
              <a:t> </a:t>
            </a:r>
            <a:r>
              <a:rPr spc="-22" dirty="0"/>
              <a:t>su:</a:t>
            </a:r>
          </a:p>
          <a:p>
            <a:pPr marL="313781" indent="-303135">
              <a:lnSpc>
                <a:spcPts val="1478"/>
              </a:lnSpc>
              <a:buFont typeface="Arial"/>
              <a:buChar char="•"/>
              <a:tabLst>
                <a:tab pos="313221" algn="l"/>
                <a:tab pos="314342" algn="l"/>
              </a:tabLst>
            </a:pPr>
            <a:r>
              <a:rPr i="1" dirty="0">
                <a:latin typeface="Arial"/>
                <a:cs typeface="Arial"/>
              </a:rPr>
              <a:t>ABS</a:t>
            </a:r>
            <a:r>
              <a:rPr i="1" spc="-57" dirty="0">
                <a:latin typeface="Arial"/>
                <a:cs typeface="Arial"/>
              </a:rPr>
              <a:t> </a:t>
            </a:r>
            <a:r>
              <a:rPr dirty="0"/>
              <a:t>(apsolutna</a:t>
            </a:r>
            <a:r>
              <a:rPr spc="-53" dirty="0"/>
              <a:t> </a:t>
            </a:r>
            <a:r>
              <a:rPr spc="-9" dirty="0"/>
              <a:t>vrjednost),</a:t>
            </a:r>
          </a:p>
          <a:p>
            <a:pPr marL="313781" indent="-303135">
              <a:lnSpc>
                <a:spcPts val="1478"/>
              </a:lnSpc>
              <a:buFont typeface="Arial"/>
              <a:buChar char="•"/>
              <a:tabLst>
                <a:tab pos="313221" algn="l"/>
                <a:tab pos="314342" algn="l"/>
              </a:tabLst>
            </a:pPr>
            <a:r>
              <a:rPr i="1" dirty="0">
                <a:latin typeface="Arial"/>
                <a:cs typeface="Arial"/>
              </a:rPr>
              <a:t>ACOS</a:t>
            </a:r>
            <a:r>
              <a:rPr i="1" spc="-49" dirty="0">
                <a:latin typeface="Arial"/>
                <a:cs typeface="Arial"/>
              </a:rPr>
              <a:t> </a:t>
            </a:r>
            <a:r>
              <a:rPr dirty="0"/>
              <a:t>(arkus</a:t>
            </a:r>
            <a:r>
              <a:rPr spc="-44" dirty="0"/>
              <a:t> </a:t>
            </a:r>
            <a:r>
              <a:rPr spc="-9" dirty="0"/>
              <a:t>kosinus),</a:t>
            </a:r>
          </a:p>
          <a:p>
            <a:pPr marL="313781" indent="-303135">
              <a:lnSpc>
                <a:spcPts val="1478"/>
              </a:lnSpc>
              <a:buFont typeface="Arial"/>
              <a:buChar char="•"/>
              <a:tabLst>
                <a:tab pos="313221" algn="l"/>
                <a:tab pos="314342" algn="l"/>
              </a:tabLst>
            </a:pPr>
            <a:r>
              <a:rPr i="1" dirty="0">
                <a:latin typeface="Arial"/>
                <a:cs typeface="Arial"/>
              </a:rPr>
              <a:t>ASIN</a:t>
            </a:r>
            <a:r>
              <a:rPr i="1" spc="-44" dirty="0">
                <a:latin typeface="Arial"/>
                <a:cs typeface="Arial"/>
              </a:rPr>
              <a:t> </a:t>
            </a:r>
            <a:r>
              <a:rPr dirty="0"/>
              <a:t>(arkus</a:t>
            </a:r>
            <a:r>
              <a:rPr spc="-44" dirty="0"/>
              <a:t> </a:t>
            </a:r>
            <a:r>
              <a:rPr spc="-9" dirty="0"/>
              <a:t>sinus),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ATAN</a:t>
            </a:r>
            <a:r>
              <a:rPr i="1" spc="-49" dirty="0">
                <a:latin typeface="Arial"/>
                <a:cs typeface="Arial"/>
              </a:rPr>
              <a:t> </a:t>
            </a:r>
            <a:r>
              <a:rPr dirty="0"/>
              <a:t>(arkus</a:t>
            </a:r>
            <a:r>
              <a:rPr spc="-49" dirty="0"/>
              <a:t> </a:t>
            </a:r>
            <a:r>
              <a:rPr spc="-9" dirty="0"/>
              <a:t>tangens),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COS</a:t>
            </a:r>
            <a:r>
              <a:rPr i="1" spc="-40" dirty="0">
                <a:latin typeface="Arial"/>
                <a:cs typeface="Arial"/>
              </a:rPr>
              <a:t> </a:t>
            </a:r>
            <a:r>
              <a:rPr spc="-9" dirty="0"/>
              <a:t>(kosinus),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COT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spc="-9" dirty="0"/>
              <a:t>(kotangens),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LOG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spc="-9" dirty="0"/>
              <a:t>(logaritam</a:t>
            </a:r>
            <a:r>
              <a:rPr spc="-31" dirty="0"/>
              <a:t> </a:t>
            </a:r>
            <a:r>
              <a:rPr dirty="0"/>
              <a:t>baze</a:t>
            </a:r>
            <a:r>
              <a:rPr spc="-31" dirty="0"/>
              <a:t> </a:t>
            </a:r>
            <a:r>
              <a:rPr spc="-22" dirty="0"/>
              <a:t>2),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LOG10</a:t>
            </a:r>
            <a:r>
              <a:rPr i="1" spc="-66" dirty="0">
                <a:latin typeface="Arial"/>
                <a:cs typeface="Arial"/>
              </a:rPr>
              <a:t> </a:t>
            </a:r>
            <a:r>
              <a:rPr dirty="0"/>
              <a:t>(logaritam</a:t>
            </a:r>
            <a:r>
              <a:rPr spc="101" dirty="0"/>
              <a:t> </a:t>
            </a:r>
            <a:r>
              <a:rPr dirty="0"/>
              <a:t>baze</a:t>
            </a:r>
            <a:r>
              <a:rPr spc="-57" dirty="0"/>
              <a:t> </a:t>
            </a:r>
            <a:r>
              <a:rPr spc="-18" dirty="0"/>
              <a:t>10),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PI</a:t>
            </a:r>
            <a:r>
              <a:rPr i="1" spc="-18" dirty="0">
                <a:latin typeface="Arial"/>
                <a:cs typeface="Arial"/>
              </a:rPr>
              <a:t> </a:t>
            </a:r>
            <a:r>
              <a:rPr spc="-9" dirty="0"/>
              <a:t>(3,14),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spc="-9" dirty="0">
                <a:latin typeface="Arial"/>
                <a:cs typeface="Arial"/>
              </a:rPr>
              <a:t>POW</a:t>
            </a:r>
            <a:r>
              <a:rPr spc="-9" dirty="0"/>
              <a:t>(stepenovanje),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RADIANS</a:t>
            </a:r>
            <a:r>
              <a:rPr i="1" spc="-31" dirty="0">
                <a:latin typeface="Arial"/>
                <a:cs typeface="Arial"/>
              </a:rPr>
              <a:t> </a:t>
            </a:r>
            <a:r>
              <a:rPr spc="-9" dirty="0"/>
              <a:t>(pretvara</a:t>
            </a:r>
            <a:r>
              <a:rPr spc="-44" dirty="0"/>
              <a:t> </a:t>
            </a:r>
            <a:r>
              <a:rPr dirty="0"/>
              <a:t>stepene</a:t>
            </a:r>
            <a:r>
              <a:rPr spc="-35" dirty="0"/>
              <a:t> </a:t>
            </a:r>
            <a:r>
              <a:rPr dirty="0"/>
              <a:t>u</a:t>
            </a:r>
            <a:r>
              <a:rPr spc="-44" dirty="0"/>
              <a:t> </a:t>
            </a:r>
            <a:r>
              <a:rPr spc="-9" dirty="0"/>
              <a:t>radijane),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RAND</a:t>
            </a:r>
            <a:r>
              <a:rPr i="1" spc="-18" dirty="0">
                <a:latin typeface="Arial"/>
                <a:cs typeface="Arial"/>
              </a:rPr>
              <a:t> </a:t>
            </a:r>
            <a:r>
              <a:rPr spc="-9" dirty="0"/>
              <a:t>(generator</a:t>
            </a:r>
            <a:r>
              <a:rPr spc="-22" dirty="0"/>
              <a:t> </a:t>
            </a:r>
            <a:r>
              <a:rPr spc="-9" dirty="0"/>
              <a:t>slučajnih</a:t>
            </a:r>
            <a:r>
              <a:rPr spc="-22" dirty="0"/>
              <a:t> </a:t>
            </a:r>
            <a:r>
              <a:rPr spc="-9" dirty="0"/>
              <a:t>brojeva),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ROUND</a:t>
            </a:r>
            <a:r>
              <a:rPr i="1" spc="-35" dirty="0">
                <a:latin typeface="Arial"/>
                <a:cs typeface="Arial"/>
              </a:rPr>
              <a:t> </a:t>
            </a:r>
            <a:r>
              <a:rPr spc="-9" dirty="0"/>
              <a:t>(zaokruživanje</a:t>
            </a:r>
            <a:r>
              <a:rPr spc="-40" dirty="0"/>
              <a:t> </a:t>
            </a:r>
            <a:r>
              <a:rPr spc="-9" dirty="0"/>
              <a:t>decimalnih</a:t>
            </a:r>
            <a:r>
              <a:rPr spc="-44" dirty="0"/>
              <a:t> </a:t>
            </a:r>
            <a:r>
              <a:rPr dirty="0"/>
              <a:t>brojeva</a:t>
            </a:r>
            <a:r>
              <a:rPr spc="-40" dirty="0"/>
              <a:t> </a:t>
            </a:r>
            <a:r>
              <a:rPr dirty="0"/>
              <a:t>na</a:t>
            </a:r>
            <a:r>
              <a:rPr spc="-40" dirty="0"/>
              <a:t> </a:t>
            </a:r>
            <a:r>
              <a:rPr dirty="0"/>
              <a:t>zadatu</a:t>
            </a:r>
            <a:r>
              <a:rPr spc="-31" dirty="0"/>
              <a:t> </a:t>
            </a:r>
            <a:r>
              <a:rPr spc="-9" dirty="0"/>
              <a:t>preciznost),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SIN</a:t>
            </a:r>
            <a:r>
              <a:rPr i="1" spc="-26" dirty="0">
                <a:latin typeface="Arial"/>
                <a:cs typeface="Arial"/>
              </a:rPr>
              <a:t> </a:t>
            </a:r>
            <a:r>
              <a:rPr spc="-9" dirty="0"/>
              <a:t>(sinus),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SQRT</a:t>
            </a:r>
            <a:r>
              <a:rPr i="1" spc="-53" dirty="0">
                <a:latin typeface="Arial"/>
                <a:cs typeface="Arial"/>
              </a:rPr>
              <a:t> </a:t>
            </a:r>
            <a:r>
              <a:rPr dirty="0"/>
              <a:t>(drugi</a:t>
            </a:r>
            <a:r>
              <a:rPr spc="-53" dirty="0"/>
              <a:t> </a:t>
            </a:r>
            <a:r>
              <a:rPr spc="-9" dirty="0"/>
              <a:t>koren),</a:t>
            </a:r>
          </a:p>
          <a:p>
            <a:pPr marL="313781" indent="-302575">
              <a:lnSpc>
                <a:spcPts val="1478"/>
              </a:lnSpc>
              <a:buFont typeface="Arial"/>
              <a:buChar char="•"/>
              <a:tabLst>
                <a:tab pos="313221" algn="l"/>
                <a:tab pos="313781" algn="l"/>
              </a:tabLst>
            </a:pPr>
            <a:r>
              <a:rPr i="1" dirty="0">
                <a:latin typeface="Arial"/>
                <a:cs typeface="Arial"/>
              </a:rPr>
              <a:t>TAN</a:t>
            </a:r>
            <a:r>
              <a:rPr i="1" spc="-26" dirty="0">
                <a:latin typeface="Arial"/>
                <a:cs typeface="Arial"/>
              </a:rPr>
              <a:t> </a:t>
            </a:r>
            <a:r>
              <a:rPr spc="-9" dirty="0"/>
              <a:t>(tangens).</a:t>
            </a:r>
          </a:p>
          <a:p>
            <a:pPr marL="313221" marR="4483" indent="-302575">
              <a:lnSpc>
                <a:spcPct val="79600"/>
              </a:lnSpc>
              <a:spcBef>
                <a:spcPts val="300"/>
              </a:spcBef>
              <a:tabLst>
                <a:tab pos="313221" algn="l"/>
                <a:tab pos="313781" algn="l"/>
              </a:tabLst>
            </a:pPr>
            <a:r>
              <a:rPr spc="-9" dirty="0"/>
              <a:t>Parametar</a:t>
            </a:r>
            <a:r>
              <a:rPr spc="-44" dirty="0"/>
              <a:t> </a:t>
            </a:r>
            <a:r>
              <a:rPr dirty="0"/>
              <a:t>koji</a:t>
            </a:r>
            <a:r>
              <a:rPr spc="-40" dirty="0"/>
              <a:t> </a:t>
            </a:r>
            <a:r>
              <a:rPr dirty="0"/>
              <a:t>dolazi</a:t>
            </a:r>
            <a:r>
              <a:rPr spc="-40" dirty="0"/>
              <a:t> </a:t>
            </a:r>
            <a:r>
              <a:rPr dirty="0"/>
              <a:t>iza</a:t>
            </a:r>
            <a:r>
              <a:rPr spc="-40" dirty="0"/>
              <a:t> </a:t>
            </a:r>
            <a:r>
              <a:rPr dirty="0"/>
              <a:t>funkcije</a:t>
            </a:r>
            <a:r>
              <a:rPr spc="-40" dirty="0"/>
              <a:t> </a:t>
            </a:r>
            <a:r>
              <a:rPr dirty="0"/>
              <a:t>nalazi</a:t>
            </a:r>
            <a:r>
              <a:rPr spc="-40" dirty="0"/>
              <a:t> </a:t>
            </a:r>
            <a:r>
              <a:rPr dirty="0"/>
              <a:t>se</a:t>
            </a:r>
            <a:r>
              <a:rPr spc="-40" dirty="0"/>
              <a:t> </a:t>
            </a:r>
            <a:r>
              <a:rPr dirty="0"/>
              <a:t>u</a:t>
            </a:r>
            <a:r>
              <a:rPr spc="-40" dirty="0"/>
              <a:t> </a:t>
            </a:r>
            <a:r>
              <a:rPr spc="-9" dirty="0"/>
              <a:t>zagradama,</a:t>
            </a:r>
            <a:r>
              <a:rPr spc="-35" dirty="0"/>
              <a:t> </a:t>
            </a:r>
            <a:r>
              <a:rPr dirty="0"/>
              <a:t>ako</a:t>
            </a:r>
            <a:r>
              <a:rPr spc="-40" dirty="0"/>
              <a:t> </a:t>
            </a:r>
            <a:r>
              <a:rPr dirty="0"/>
              <a:t>ga</a:t>
            </a:r>
            <a:r>
              <a:rPr spc="-40" dirty="0"/>
              <a:t> </a:t>
            </a:r>
            <a:r>
              <a:rPr dirty="0"/>
              <a:t>funkcija</a:t>
            </a:r>
            <a:r>
              <a:rPr spc="-40" dirty="0"/>
              <a:t> </a:t>
            </a:r>
            <a:r>
              <a:rPr dirty="0"/>
              <a:t>trani</a:t>
            </a:r>
            <a:r>
              <a:rPr spc="-40" dirty="0"/>
              <a:t> </a:t>
            </a:r>
            <a:r>
              <a:rPr dirty="0"/>
              <a:t>inaèe</a:t>
            </a:r>
            <a:r>
              <a:rPr spc="-40" dirty="0"/>
              <a:t> </a:t>
            </a:r>
            <a:r>
              <a:rPr spc="-9" dirty="0"/>
              <a:t>imamo </a:t>
            </a:r>
            <a:r>
              <a:rPr dirty="0"/>
              <a:t>prazne</a:t>
            </a:r>
            <a:r>
              <a:rPr spc="-53" dirty="0"/>
              <a:t> </a:t>
            </a:r>
            <a:r>
              <a:rPr dirty="0"/>
              <a:t>zagrade</a:t>
            </a:r>
            <a:r>
              <a:rPr spc="-53" dirty="0"/>
              <a:t> </a:t>
            </a:r>
            <a:r>
              <a:rPr dirty="0"/>
              <a:t>kao</a:t>
            </a:r>
            <a:r>
              <a:rPr spc="-53" dirty="0"/>
              <a:t> </a:t>
            </a:r>
            <a:r>
              <a:rPr dirty="0"/>
              <a:t>kod</a:t>
            </a:r>
            <a:r>
              <a:rPr spc="-53" dirty="0"/>
              <a:t> </a:t>
            </a:r>
            <a:r>
              <a:rPr i="1" spc="-9" dirty="0">
                <a:latin typeface="Arial"/>
                <a:cs typeface="Arial"/>
              </a:rPr>
              <a:t>RAND()</a:t>
            </a:r>
            <a:r>
              <a:rPr spc="-9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89_ie_template</Template>
  <TotalTime>4800</TotalTime>
  <Words>380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ie 16 9</vt:lpstr>
      <vt:lpstr>Baze podataka</vt:lpstr>
      <vt:lpstr>ORDER BY</vt:lpstr>
      <vt:lpstr>PowerPoint Presentation</vt:lpstr>
      <vt:lpstr>PowerPoint Presentation</vt:lpstr>
      <vt:lpstr>DISTINCT, ALL</vt:lpstr>
      <vt:lpstr>PowerPoint Presentation</vt:lpstr>
      <vt:lpstr>FUNKCIJE SAKUPLJANJA</vt:lpstr>
      <vt:lpstr>PowerPoint Presentation</vt:lpstr>
      <vt:lpstr>MATEMATIČKE FUNKCIJE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Mira</cp:lastModifiedBy>
  <cp:revision>200</cp:revision>
  <dcterms:created xsi:type="dcterms:W3CDTF">2022-03-07T11:48:22Z</dcterms:created>
  <dcterms:modified xsi:type="dcterms:W3CDTF">2025-07-20T13:55:21Z</dcterms:modified>
</cp:coreProperties>
</file>