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6" r:id="rId2"/>
    <p:sldId id="406" r:id="rId3"/>
    <p:sldId id="407" r:id="rId4"/>
    <p:sldId id="410" r:id="rId5"/>
    <p:sldId id="414" r:id="rId6"/>
    <p:sldId id="415" r:id="rId7"/>
    <p:sldId id="416" r:id="rId8"/>
    <p:sldId id="417" r:id="rId9"/>
    <p:sldId id="412" r:id="rId10"/>
    <p:sldId id="413" r:id="rId11"/>
    <p:sldId id="418" r:id="rId12"/>
    <p:sldId id="419" r:id="rId13"/>
    <p:sldId id="408" r:id="rId14"/>
    <p:sldId id="409" r:id="rId15"/>
    <p:sldId id="345" r:id="rId16"/>
    <p:sldId id="346" r:id="rId17"/>
    <p:sldId id="347" r:id="rId18"/>
    <p:sldId id="268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277" r:id="rId28"/>
    <p:sldId id="278" r:id="rId29"/>
    <p:sldId id="279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>
        <p:scale>
          <a:sx n="51" d="100"/>
          <a:sy n="51" d="100"/>
        </p:scale>
        <p:origin x="24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04-Jul-25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B943A82-459C-4105-9D71-C98F9B153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9D31D56-916B-44DF-B7A0-94D0F3C52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45712FD-6ABA-4C50-8B0C-4AFEF823C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4.7.2025.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Baze</a:t>
            </a:r>
            <a:r>
              <a:rPr lang="en-US" b="1"/>
              <a:t>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2A0C-0E40-489C-A94D-BD6E9FDB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ALTER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E2F0C-B06F-4F01-B9FD-8C71AA57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Dodavanje kolone:</a:t>
            </a:r>
            <a:endParaRPr lang="sr-Latn-RS"/>
          </a:p>
          <a:p>
            <a:pPr marL="0" indent="0">
              <a:buNone/>
            </a:pPr>
            <a:r>
              <a:rPr lang="en-US"/>
              <a:t>ALTER TABLE ime_tabele ADD naziv_kolone tip_podatka;</a:t>
            </a:r>
            <a:endParaRPr lang="sr-Latn-RS"/>
          </a:p>
          <a:p>
            <a:r>
              <a:rPr lang="en-US"/>
              <a:t>Brisanje kolone:</a:t>
            </a:r>
            <a:endParaRPr lang="sr-Latn-RS"/>
          </a:p>
          <a:p>
            <a:pPr marL="0" indent="0">
              <a:buNone/>
            </a:pPr>
            <a:r>
              <a:rPr lang="en-US"/>
              <a:t>ALTER TABLE ime_tabele DROP COLUMN naziv_kolone;</a:t>
            </a:r>
            <a:endParaRPr lang="sr-Latn-RS"/>
          </a:p>
          <a:p>
            <a:r>
              <a:rPr lang="en-US"/>
              <a:t>Izmena tipa podatka:</a:t>
            </a:r>
            <a:endParaRPr lang="sr-Latn-RS"/>
          </a:p>
          <a:p>
            <a:pPr marL="0" indent="0">
              <a:buNone/>
            </a:pPr>
            <a:r>
              <a:rPr lang="en-US"/>
              <a:t>ALTER TABLE ime_tabele ALTER COLUMN naziv_kolone TYPE novi_tip;</a:t>
            </a:r>
            <a:endParaRPr lang="sr-Latn-RS"/>
          </a:p>
          <a:p>
            <a:r>
              <a:rPr lang="en-US"/>
              <a:t>Promena imena kolone (PostgreSQL):</a:t>
            </a:r>
            <a:endParaRPr lang="sr-Latn-RS"/>
          </a:p>
          <a:p>
            <a:pPr marL="0" indent="0">
              <a:buNone/>
            </a:pPr>
            <a:r>
              <a:rPr lang="en-US"/>
              <a:t>ALTER TABLE ime_tabele RENAME COLUMN staro_ime TO novo_ime;</a:t>
            </a:r>
            <a:endParaRPr lang="sr-Latn-RS"/>
          </a:p>
          <a:p>
            <a:r>
              <a:rPr lang="en-US"/>
              <a:t>Promena imena tabele:s</a:t>
            </a:r>
            <a:endParaRPr lang="sr-Latn-RS"/>
          </a:p>
          <a:p>
            <a:pPr marL="0" indent="0">
              <a:buNone/>
            </a:pPr>
            <a:r>
              <a:rPr lang="en-US"/>
              <a:t>ALTER TABLE staro_ime RENAME TO novo_ime;</a:t>
            </a:r>
          </a:p>
        </p:txBody>
      </p:sp>
    </p:spTree>
    <p:extLst>
      <p:ext uri="{BB962C8B-B14F-4D97-AF65-F5344CB8AC3E}">
        <p14:creationId xmlns:p14="http://schemas.microsoft.com/office/powerpoint/2010/main" val="420266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2D55-C4B0-4F85-96F5-13AD7890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Još komandi u DDL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2C1EB-1CF9-43A2-B8C5-69A71E6B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Komanda </a:t>
            </a:r>
            <a:r>
              <a:rPr lang="en-US" b="1"/>
              <a:t>TRUNCATE</a:t>
            </a:r>
            <a:r>
              <a:rPr lang="en-US"/>
              <a:t> briše sve redove iz tabele, brzo i efikasno, ali bez mogućnosti WHERE uslova i često bez ROLLBACK‑a (u zavisnosti od baze).</a:t>
            </a:r>
            <a:endParaRPr lang="sr-Latn-RS"/>
          </a:p>
          <a:p>
            <a:r>
              <a:rPr lang="en-US"/>
              <a:t>TRUNCATE TABLE korisnici;</a:t>
            </a:r>
            <a:endParaRPr lang="sr-Latn-RS"/>
          </a:p>
          <a:p>
            <a:r>
              <a:rPr lang="en-US"/>
              <a:t>Ova komanda briše sve podatke iz tabele korisnici, ali ne briše samu tabelu (za razliku od DROP).</a:t>
            </a:r>
            <a:endParaRPr lang="sr-Latn-RS"/>
          </a:p>
          <a:p>
            <a:pPr marL="0" indent="0">
              <a:buNone/>
            </a:pPr>
            <a:r>
              <a:rPr lang="en-US"/>
              <a:t>Komanda </a:t>
            </a:r>
            <a:r>
              <a:rPr lang="en-US" b="1"/>
              <a:t>RENAME</a:t>
            </a:r>
            <a:r>
              <a:rPr lang="en-US"/>
              <a:t> se koristi za promenu imena tabele, kolone ili drugog objekta u bazi podataka.</a:t>
            </a:r>
            <a:endParaRPr lang="sr-Latn-RS"/>
          </a:p>
          <a:p>
            <a:r>
              <a:rPr lang="en-US"/>
              <a:t>ALTER TABLE korisnici RENAME TO clanovi;</a:t>
            </a:r>
            <a:endParaRPr lang="sr-Latn-RS"/>
          </a:p>
          <a:p>
            <a:pPr marL="0" indent="0">
              <a:buNone/>
            </a:pPr>
            <a:r>
              <a:rPr lang="en-US"/>
              <a:t>Komanda </a:t>
            </a:r>
            <a:r>
              <a:rPr lang="en-US" b="1"/>
              <a:t>COMMENT</a:t>
            </a:r>
            <a:r>
              <a:rPr lang="en-US"/>
              <a:t> se koristi za dodavanje opisa (komentara) na objekte baze podataka: tabele, kolone, indekse itd.</a:t>
            </a:r>
            <a:endParaRPr lang="sr-Latn-RS"/>
          </a:p>
          <a:p>
            <a:r>
              <a:rPr lang="en-US"/>
              <a:t>COMMENT ON TABLE korisnici IS 'Tabela sa osnovnim podacima'</a:t>
            </a:r>
          </a:p>
        </p:txBody>
      </p:sp>
    </p:spTree>
    <p:extLst>
      <p:ext uri="{BB962C8B-B14F-4D97-AF65-F5344CB8AC3E}">
        <p14:creationId xmlns:p14="http://schemas.microsoft.com/office/powerpoint/2010/main" val="271530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66EB-993D-4FB0-BF96-FE81A798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BC9B-71E9-4E25-BDCE-406303C49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DML</a:t>
            </a:r>
            <a:r>
              <a:rPr lang="en-US"/>
              <a:t> obuhvata komande koje se koriste za </a:t>
            </a:r>
            <a:r>
              <a:rPr lang="en-US" b="1"/>
              <a:t>rad sa podacima unutar postojećih tabela</a:t>
            </a:r>
            <a:r>
              <a:rPr lang="en-US"/>
              <a:t> – tj. za </a:t>
            </a:r>
            <a:r>
              <a:rPr lang="en-US" b="1"/>
              <a:t>ubacivanje, čitanje, izmenu i brisanje podataka</a:t>
            </a:r>
            <a:r>
              <a:rPr lang="en-US"/>
              <a:t>.</a:t>
            </a:r>
            <a:endParaRPr lang="sr-Latn-RS"/>
          </a:p>
          <a:p>
            <a:r>
              <a:rPr lang="sr-Latn-RS"/>
              <a:t>Glavne DML komande:</a:t>
            </a:r>
          </a:p>
          <a:p>
            <a:r>
              <a:rPr lang="sr-Latn-RS"/>
              <a:t>SELECT – dohvat (čitanje) podataka</a:t>
            </a:r>
          </a:p>
          <a:p>
            <a:r>
              <a:rPr lang="sr-Latn-RS"/>
              <a:t>INSERT – ubacivanje novih redova</a:t>
            </a:r>
          </a:p>
          <a:p>
            <a:r>
              <a:rPr lang="sr-Latn-RS"/>
              <a:t>UPDATE – izmena postojećih redova</a:t>
            </a:r>
          </a:p>
          <a:p>
            <a:r>
              <a:rPr lang="sr-Latn-RS"/>
              <a:t>DELETE – brisanje redova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BFE2-D58B-4C93-88B7-4369553C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SQL ne pravi razliku između malih i velikih slova, što znači da su sledeće dve naredbe jednake:</a:t>
            </a:r>
            <a:endParaRPr lang="en-US" i="1"/>
          </a:p>
          <a:p>
            <a:pPr marL="0" indent="0">
              <a:buNone/>
            </a:pPr>
            <a:r>
              <a:rPr lang="en-US" i="1"/>
              <a:t>SELECT prezime FROM osoba where ime  = ’</a:t>
            </a:r>
            <a:r>
              <a:rPr lang="sr-Latn-RS" i="1"/>
              <a:t>p</a:t>
            </a:r>
            <a:r>
              <a:rPr lang="en-US" i="1"/>
              <a:t>era’</a:t>
            </a:r>
            <a:endParaRPr lang="en-US"/>
          </a:p>
          <a:p>
            <a:pPr marL="0" indent="0">
              <a:buNone/>
            </a:pPr>
            <a:r>
              <a:rPr lang="en-US"/>
              <a:t>ili</a:t>
            </a:r>
            <a:endParaRPr lang="en-US" i="1"/>
          </a:p>
          <a:p>
            <a:pPr marL="0" indent="0">
              <a:buNone/>
            </a:pPr>
            <a:r>
              <a:rPr lang="en-US" i="1"/>
              <a:t>SELECT prezime FROM osoba WHERE ime  = ’Pera’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6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0D6C-EABD-43A0-9F49-574C25D4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Radi lakšeg čitanja koda, preporučuje se da se ključne riječi (naredbe) pišu velikim slovima, svi ostali elementi malim slovima. </a:t>
            </a:r>
            <a:endParaRPr lang="sr-Latn-RS"/>
          </a:p>
          <a:p>
            <a:r>
              <a:rPr lang="it-IT"/>
              <a:t>U nekim bazama niz znakova (string) mora biti napisan kao što je u bazi. Znači u gornjim naredbama nije isto ako piše 'Pera' ili 'PERA'.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1562" y="1949824"/>
            <a:ext cx="9338215" cy="409701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it-IT" sz="2718"/>
          </a:p>
          <a:p>
            <a:pPr>
              <a:buFontTx/>
              <a:buNone/>
            </a:pPr>
            <a:r>
              <a:rPr lang="it-IT" sz="2718"/>
              <a:t>Pri kreiranju tabela određujemo nazive kolona, tip podatka koji će biti unet. Tipovi podataka su:</a:t>
            </a:r>
            <a:endParaRPr lang="it-IT" sz="2718" u="sng"/>
          </a:p>
          <a:p>
            <a:r>
              <a:rPr lang="it-IT" sz="2718" u="sng">
                <a:solidFill>
                  <a:srgbClr val="FF0066"/>
                </a:solidFill>
              </a:rPr>
              <a:t>Celobrojni:</a:t>
            </a:r>
            <a:endParaRPr lang="en-US" sz="2718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en-US" sz="2718"/>
              <a:t>- </a:t>
            </a:r>
            <a:r>
              <a:rPr lang="en-US" sz="2718" b="1"/>
              <a:t>bit </a:t>
            </a:r>
            <a:r>
              <a:rPr lang="en-US" sz="2718"/>
              <a:t>podatak koji je 1 ili 0</a:t>
            </a:r>
            <a:endParaRPr lang="it-IT" sz="2718"/>
          </a:p>
          <a:p>
            <a:pPr>
              <a:buFontTx/>
              <a:buNone/>
            </a:pPr>
            <a:r>
              <a:rPr lang="it-IT" sz="2718"/>
              <a:t>- </a:t>
            </a:r>
            <a:r>
              <a:rPr lang="it-IT" sz="2718" b="1"/>
              <a:t>int </a:t>
            </a:r>
            <a:r>
              <a:rPr lang="it-IT" sz="2718"/>
              <a:t>(</a:t>
            </a:r>
            <a:r>
              <a:rPr lang="it-IT" sz="2718" b="1"/>
              <a:t>integer</a:t>
            </a:r>
            <a:r>
              <a:rPr lang="it-IT" sz="2718"/>
              <a:t>) koji iznosi od –231   (-2,147,483,648) do 231-1</a:t>
            </a:r>
            <a:endParaRPr lang="en-US" sz="2718"/>
          </a:p>
          <a:p>
            <a:pPr>
              <a:buFontTx/>
              <a:buNone/>
            </a:pPr>
            <a:r>
              <a:rPr lang="en-US" sz="2718"/>
              <a:t>2,147,483,647) smešten u 4 byte-a</a:t>
            </a:r>
          </a:p>
          <a:p>
            <a:pPr>
              <a:buFontTx/>
              <a:buNone/>
            </a:pPr>
            <a:r>
              <a:rPr lang="en-US" sz="2718"/>
              <a:t>- </a:t>
            </a:r>
            <a:r>
              <a:rPr lang="en-US" sz="2718" b="1"/>
              <a:t>smallint </a:t>
            </a:r>
            <a:r>
              <a:rPr lang="en-US" sz="2718"/>
              <a:t>celi broj smešten u 2 byte-a; 215 (-32,768) do 215 - 1 (32,767)</a:t>
            </a:r>
          </a:p>
          <a:p>
            <a:pPr>
              <a:buFontTx/>
              <a:buNone/>
            </a:pPr>
            <a:r>
              <a:rPr lang="en-US" sz="2718"/>
              <a:t>- </a:t>
            </a:r>
            <a:r>
              <a:rPr lang="en-US" sz="2718" b="1"/>
              <a:t>tinyint </a:t>
            </a:r>
            <a:r>
              <a:rPr lang="en-US" sz="2718"/>
              <a:t>podatak od 0 - 255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solidFill>
                  <a:srgbClr val="FF0066"/>
                </a:solidFill>
              </a:rPr>
              <a:t>Decimalni:</a:t>
            </a:r>
            <a:endParaRPr lang="en-US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en-US"/>
              <a:t>- </a:t>
            </a:r>
            <a:r>
              <a:rPr lang="en-US" b="1"/>
              <a:t>decimal  </a:t>
            </a:r>
            <a:r>
              <a:rPr lang="en-US"/>
              <a:t>ili </a:t>
            </a:r>
            <a:r>
              <a:rPr lang="en-US" b="1"/>
              <a:t>numeric </a:t>
            </a:r>
            <a:r>
              <a:rPr lang="en-US"/>
              <a:t>-(10)38 -1 do 1038 -1.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Primer je:</a:t>
            </a:r>
          </a:p>
          <a:p>
            <a:pPr>
              <a:buFontTx/>
              <a:buNone/>
            </a:pPr>
            <a:r>
              <a:rPr lang="en-US"/>
              <a:t>decimal(15, 3);. Prva cifra označava ukupan broj cifri, a druga broj decimalnih mesta iza decimalne tačke.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FF0066"/>
                </a:solidFill>
              </a:rPr>
              <a:t>Novac:</a:t>
            </a:r>
            <a:endParaRPr lang="en-US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- </a:t>
            </a:r>
            <a:r>
              <a:rPr lang="en-US" b="1"/>
              <a:t>money </a:t>
            </a:r>
            <a:r>
              <a:rPr lang="en-US"/>
              <a:t>tip podatka je isti kao i decimal. Razlika je u zapisu.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-263 (-922,337,203,685,477.5808) do 263 - 1 (+922,337,203,685,477.5807)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- </a:t>
            </a:r>
            <a:r>
              <a:rPr lang="en-US" b="1"/>
              <a:t>smallmoney </a:t>
            </a:r>
            <a:r>
              <a:rPr lang="en-US"/>
              <a:t>214,748.3648 do +214,748.3647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kod novčanog tipa podatka podaci se čuvaju sa četiri decimalna </a:t>
            </a:r>
            <a:r>
              <a:rPr lang="it-IT"/>
              <a:t>mesta.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u="sng">
                <a:solidFill>
                  <a:srgbClr val="FF0066"/>
                </a:solidFill>
              </a:rPr>
              <a:t>Datumi:</a:t>
            </a:r>
            <a:endParaRPr lang="en-US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en-US"/>
              <a:t>- </a:t>
            </a:r>
            <a:r>
              <a:rPr lang="en-US" b="1"/>
              <a:t>datetime </a:t>
            </a:r>
            <a:r>
              <a:rPr lang="en-US"/>
              <a:t>1.avgust, 1753, do 31.decembar, 9999 uz tačnost od 3.33 milisekunde</a:t>
            </a:r>
          </a:p>
          <a:p>
            <a:pPr>
              <a:buFontTx/>
              <a:buNone/>
            </a:pPr>
            <a:r>
              <a:rPr lang="en-US"/>
              <a:t>- </a:t>
            </a:r>
            <a:r>
              <a:rPr lang="en-US" b="1"/>
              <a:t>smalldatetime </a:t>
            </a:r>
            <a:r>
              <a:rPr lang="en-US"/>
              <a:t>1.avgust, 1753, do 31.decembar, 9999 uz tačnost od 1 minute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39" y="1974876"/>
            <a:ext cx="10060549" cy="4883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30" u="sng">
                <a:solidFill>
                  <a:srgbClr val="FF0066"/>
                </a:solidFill>
              </a:rPr>
              <a:t>Nizovi znakova:</a:t>
            </a:r>
            <a:endParaRPr lang="en-US" sz="233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330"/>
              <a:t>- </a:t>
            </a:r>
            <a:r>
              <a:rPr lang="en-US" sz="2330" b="1"/>
              <a:t>char (character) </a:t>
            </a:r>
            <a:r>
              <a:rPr lang="en-US" sz="2330"/>
              <a:t>znakovni niz npr. char (9) u bazi će podatak zauzimati 9 znakova bez obzira na unešenu dužinu što znači da može doći do skraćivanja ili dopunjavanja. </a:t>
            </a:r>
            <a:r>
              <a:rPr lang="it-IT" sz="2330"/>
              <a:t>Maksimalno 8000 znakova.</a:t>
            </a:r>
            <a:endParaRPr lang="it-IT" sz="2330" b="1"/>
          </a:p>
          <a:p>
            <a:pPr>
              <a:lnSpc>
                <a:spcPct val="90000"/>
              </a:lnSpc>
              <a:buFontTx/>
              <a:buNone/>
            </a:pPr>
            <a:r>
              <a:rPr lang="it-IT" sz="2330" b="1"/>
              <a:t>- nchar  (</a:t>
            </a:r>
            <a:r>
              <a:rPr lang="it-IT" sz="2330"/>
              <a:t>national char</a:t>
            </a:r>
            <a:r>
              <a:rPr lang="it-IT" sz="2330" b="1"/>
              <a:t>) </a:t>
            </a:r>
            <a:r>
              <a:rPr lang="it-IT" sz="2330"/>
              <a:t>upisuju se znakovi koji  spadaju 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330"/>
              <a:t>Unicode. Maksimalne dužine 4000 znakova.</a:t>
            </a:r>
            <a:endParaRPr lang="it-IT" sz="2330" b="1"/>
          </a:p>
          <a:p>
            <a:pPr>
              <a:lnSpc>
                <a:spcPct val="90000"/>
              </a:lnSpc>
              <a:buFontTx/>
              <a:buNone/>
            </a:pPr>
            <a:r>
              <a:rPr lang="it-IT" sz="2330" b="1"/>
              <a:t>- text </a:t>
            </a:r>
            <a:r>
              <a:rPr lang="it-IT" sz="2330"/>
              <a:t>unose se tekstualni podaci. Može sadržati 2,147,483,647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330"/>
              <a:t>znakova.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330"/>
              <a:t>- </a:t>
            </a:r>
            <a:r>
              <a:rPr lang="it-IT" sz="2330" b="1"/>
              <a:t>varchar </a:t>
            </a:r>
            <a:r>
              <a:rPr lang="it-IT" sz="2330"/>
              <a:t>promenjiva dužina (u bazi se čuva trenutna dužina podatka) ne Unicode znakova. Maksimalne dužine 8000 znakova.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330"/>
              <a:t>- </a:t>
            </a:r>
            <a:r>
              <a:rPr lang="it-IT" sz="2330" b="1"/>
              <a:t>nvarchar (</a:t>
            </a:r>
            <a:r>
              <a:rPr lang="it-IT" sz="2330"/>
              <a:t>national char varying</a:t>
            </a:r>
            <a:r>
              <a:rPr lang="it-IT" sz="2330" b="1"/>
              <a:t>) </a:t>
            </a:r>
            <a:r>
              <a:rPr lang="it-IT" sz="2330"/>
              <a:t>promenjiva dužina Unicode znakova. Može sadržati 4000 znakova.</a:t>
            </a:r>
            <a:endParaRPr lang="en-US" sz="233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24F3-F852-4A8A-AFF4-FC5168FC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/>
              <a:t>SQL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3D01-DE54-45B0-BDAE-C35B6915D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SQL - “ Structured Query Language“ strukturirani jezik za upite. </a:t>
            </a:r>
          </a:p>
          <a:p>
            <a:r>
              <a:rPr lang="en-US"/>
              <a:t>razvijen je 1970.g. u IBM Research Laboratory u San Jose-u, California. </a:t>
            </a:r>
          </a:p>
          <a:p>
            <a:r>
              <a:rPr lang="en-US"/>
              <a:t>1981. IBM je predstavio prvi komercijalni SQL proizvod SQL/DS</a:t>
            </a:r>
          </a:p>
          <a:p>
            <a:r>
              <a:rPr lang="en-US"/>
              <a:t>SQL je razvijen za rad sa relacionim bazama podataka za koje dr. Codd</a:t>
            </a:r>
          </a:p>
          <a:p>
            <a:r>
              <a:rPr lang="en-US"/>
              <a:t>1970 godine iznosi 12 Codd-ovih pravila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KREIRANJE TABELA</a:t>
            </a:r>
            <a:endParaRPr lang="en-US" b="1"/>
          </a:p>
        </p:txBody>
      </p:sp>
      <p:graphicFrame>
        <p:nvGraphicFramePr>
          <p:cNvPr id="20612" name="Group 1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203367"/>
              </p:ext>
            </p:extLst>
          </p:nvPr>
        </p:nvGraphicFramePr>
        <p:xfrm>
          <a:off x="1703539" y="1632221"/>
          <a:ext cx="6637917" cy="2408286"/>
        </p:xfrm>
        <a:graphic>
          <a:graphicData uri="http://schemas.openxmlformats.org/drawingml/2006/table">
            <a:tbl>
              <a:tblPr/>
              <a:tblGrid>
                <a:gridCol w="159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2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Maticni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prezime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ulica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0412974725028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Milić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Golsfortijeva 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Novi Sad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2107979715020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Matić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Cvijićeva 17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Niš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1503984725028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Jovanović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Vasina 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Beograd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614" name="Rectangle 134"/>
          <p:cNvSpPr>
            <a:spLocks noChangeArrowheads="1"/>
          </p:cNvSpPr>
          <p:nvPr/>
        </p:nvSpPr>
        <p:spPr bwMode="auto">
          <a:xfrm>
            <a:off x="1202499" y="4401009"/>
            <a:ext cx="8242126" cy="224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3145"/>
            <a:r>
              <a:rPr lang="en-US" sz="1747" i="1"/>
              <a:t>CREATE TABLE osoba</a:t>
            </a:r>
            <a:endParaRPr lang="en-US" sz="1747"/>
          </a:p>
          <a:p>
            <a:pPr indent="43145"/>
            <a:r>
              <a:rPr lang="en-US" sz="1747" i="1"/>
              <a:t>(</a:t>
            </a:r>
            <a:endParaRPr lang="en-US" sz="1747"/>
          </a:p>
          <a:p>
            <a:pPr indent="43145"/>
            <a:r>
              <a:rPr lang="en-US" sz="1747" i="1"/>
              <a:t>maticni NVARCHAR(15),</a:t>
            </a:r>
            <a:endParaRPr lang="en-US" sz="1747"/>
          </a:p>
          <a:p>
            <a:pPr indent="43145"/>
            <a:r>
              <a:rPr lang="en-US" sz="1747" i="1"/>
              <a:t>ime NVARCHAR(15) NOT NULL, prezime NVARCHAR(15) NOT NULL, </a:t>
            </a:r>
            <a:endParaRPr lang="en-US" sz="1747"/>
          </a:p>
          <a:p>
            <a:pPr indent="43145"/>
            <a:r>
              <a:rPr lang="en-US" sz="1747" i="1"/>
              <a:t>ulica NVARCHAR(25),</a:t>
            </a:r>
            <a:endParaRPr lang="en-US" sz="1747"/>
          </a:p>
          <a:p>
            <a:pPr indent="43145"/>
            <a:r>
              <a:rPr lang="en-US" sz="1747" i="1"/>
              <a:t>mesto NVARCHAR(15) DEFAULT ’Beograd’ </a:t>
            </a:r>
            <a:endParaRPr lang="en-US" sz="1747"/>
          </a:p>
          <a:p>
            <a:pPr indent="43145"/>
            <a:r>
              <a:rPr lang="en-US" sz="1747" i="1"/>
              <a:t>PRIMARY KEY (maticni)</a:t>
            </a:r>
            <a:endParaRPr lang="en-US" sz="1747"/>
          </a:p>
          <a:p>
            <a:pPr indent="43145"/>
            <a:r>
              <a:rPr lang="it-IT" sz="1747" i="1"/>
              <a:t>);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NAREDBA SELECT</a:t>
            </a:r>
            <a:r>
              <a:rPr lang="en-US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524"/>
              <a:t>Osnovna  naredba  u  SQL-u  je</a:t>
            </a:r>
          </a:p>
          <a:p>
            <a:pPr>
              <a:buFontTx/>
              <a:buNone/>
            </a:pPr>
            <a:r>
              <a:rPr lang="en-US" sz="2524"/>
              <a:t>  	</a:t>
            </a:r>
            <a:r>
              <a:rPr lang="en-US" sz="2524" i="1"/>
              <a:t>SELECT  izraz  FROM  imeTabele.</a:t>
            </a:r>
            <a:endParaRPr lang="it-IT" sz="2524"/>
          </a:p>
          <a:p>
            <a:pPr>
              <a:buFontTx/>
              <a:buNone/>
            </a:pPr>
            <a:endParaRPr lang="it-IT" sz="2524"/>
          </a:p>
          <a:p>
            <a:pPr>
              <a:buFontTx/>
              <a:buNone/>
            </a:pPr>
            <a:r>
              <a:rPr lang="it-IT" sz="2524"/>
              <a:t>U prevodu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2524" i="1"/>
              <a:t>IZABERI izraz  IZ  ime Tabele. </a:t>
            </a:r>
            <a:endParaRPr lang="it-IT" sz="2524"/>
          </a:p>
          <a:p>
            <a:pPr>
              <a:buFontTx/>
              <a:buNone/>
            </a:pPr>
            <a:r>
              <a:rPr lang="it-IT" sz="2524"/>
              <a:t>U naredbi reč </a:t>
            </a:r>
            <a:r>
              <a:rPr lang="it-IT" sz="2524" i="1"/>
              <a:t>izraz </a:t>
            </a:r>
            <a:r>
              <a:rPr lang="it-IT" sz="2524"/>
              <a:t>zamenjujemo sa nazivima kolona koje želimo videti ili u slučaju da želimo videti sve sa *.</a:t>
            </a:r>
            <a:endParaRPr lang="it-IT" sz="2524" i="1"/>
          </a:p>
          <a:p>
            <a:pPr>
              <a:buFontTx/>
              <a:buNone/>
            </a:pPr>
            <a:r>
              <a:rPr lang="it-IT" sz="2524" i="1"/>
              <a:t>	</a:t>
            </a:r>
            <a:r>
              <a:rPr lang="en-US" sz="2524" i="1"/>
              <a:t>SELECT </a:t>
            </a:r>
            <a:r>
              <a:rPr lang="en-US" sz="2524"/>
              <a:t>*</a:t>
            </a:r>
            <a:r>
              <a:rPr lang="en-US" sz="2524" i="1"/>
              <a:t> FROM  imeTabele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63394" y="484786"/>
            <a:ext cx="7907431" cy="3962540"/>
          </a:xfrm>
        </p:spPr>
        <p:txBody>
          <a:bodyPr>
            <a:normAutofit lnSpcReduction="10000"/>
          </a:bodyPr>
          <a:lstStyle/>
          <a:p>
            <a:r>
              <a:rPr lang="en-US" sz="2718" b="1" i="1"/>
              <a:t>Primer 1</a:t>
            </a:r>
            <a:endParaRPr lang="en-US" sz="2718" i="1"/>
          </a:p>
          <a:p>
            <a:pPr>
              <a:buFontTx/>
              <a:buNone/>
            </a:pPr>
            <a:r>
              <a:rPr lang="en-US" sz="2718" i="1"/>
              <a:t>SELECT </a:t>
            </a:r>
            <a:r>
              <a:rPr lang="en-US" sz="2718"/>
              <a:t>*</a:t>
            </a:r>
            <a:r>
              <a:rPr lang="en-US" sz="2718" i="1"/>
              <a:t> FROM osoba</a:t>
            </a:r>
          </a:p>
          <a:p>
            <a:pPr>
              <a:buFontTx/>
              <a:buNone/>
            </a:pPr>
            <a:endParaRPr lang="en-US" sz="2718" i="1"/>
          </a:p>
          <a:p>
            <a:pPr>
              <a:buFontTx/>
              <a:buNone/>
            </a:pPr>
            <a:endParaRPr lang="sr-Latn-RS" sz="2718" i="1"/>
          </a:p>
          <a:p>
            <a:pPr>
              <a:buFontTx/>
              <a:buNone/>
            </a:pPr>
            <a:endParaRPr lang="sr-Latn-RS" sz="2718" i="1"/>
          </a:p>
          <a:p>
            <a:pPr>
              <a:buFontTx/>
              <a:buNone/>
            </a:pPr>
            <a:endParaRPr lang="en-US" sz="2718" i="1"/>
          </a:p>
          <a:p>
            <a:pPr marL="0" indent="0">
              <a:buNone/>
            </a:pPr>
            <a:r>
              <a:rPr lang="en-US" sz="2718" b="1" i="1"/>
              <a:t>Primer 2</a:t>
            </a:r>
            <a:endParaRPr lang="en-US" sz="2718" i="1"/>
          </a:p>
          <a:p>
            <a:pPr>
              <a:buFontTx/>
              <a:buNone/>
            </a:pPr>
            <a:r>
              <a:rPr lang="en-US" sz="2718" i="1"/>
              <a:t>SELECT maticni, ime, prezime FROM osoba</a:t>
            </a:r>
          </a:p>
        </p:txBody>
      </p:sp>
      <p:graphicFrame>
        <p:nvGraphicFramePr>
          <p:cNvPr id="23683" name="Group 13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56167616"/>
              </p:ext>
            </p:extLst>
          </p:nvPr>
        </p:nvGraphicFramePr>
        <p:xfrm>
          <a:off x="1963394" y="1715586"/>
          <a:ext cx="7838094" cy="1260494"/>
        </p:xfrm>
        <a:graphic>
          <a:graphicData uri="http://schemas.openxmlformats.org/drawingml/2006/table">
            <a:tbl>
              <a:tblPr/>
              <a:tblGrid>
                <a:gridCol w="188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maticni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prezime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ulica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0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0412974725028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Milić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Golsfortijeva 21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Novi Sad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2107979715020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Matić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Cvijićeva 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Niš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1503984725028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Jovanović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Vasina 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Beograd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764" name="Group 21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05230878"/>
              </p:ext>
            </p:extLst>
          </p:nvPr>
        </p:nvGraphicFramePr>
        <p:xfrm>
          <a:off x="1928726" y="4206880"/>
          <a:ext cx="7976766" cy="1208440"/>
        </p:xfrm>
        <a:graphic>
          <a:graphicData uri="http://schemas.openxmlformats.org/drawingml/2006/table">
            <a:tbl>
              <a:tblPr/>
              <a:tblGrid>
                <a:gridCol w="1863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maticni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prezime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0412974725028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Milić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2107979715020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Matić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1503984725028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Jovanović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02224" y="843523"/>
            <a:ext cx="7838095" cy="1537728"/>
          </a:xfrm>
        </p:spPr>
        <p:txBody>
          <a:bodyPr/>
          <a:lstStyle/>
          <a:p>
            <a:r>
              <a:rPr lang="it-IT" sz="2718"/>
              <a:t>Možemo pored naziva kolone napisati novo ime kolone pod kojim ga želimo videti u izveštaju, ali da u tabeli ostaje sve po starom. </a:t>
            </a:r>
            <a:endParaRPr lang="en-US" sz="2718"/>
          </a:p>
        </p:txBody>
      </p:sp>
      <p:graphicFrame>
        <p:nvGraphicFramePr>
          <p:cNvPr id="26905" name="Group 281"/>
          <p:cNvGraphicFramePr>
            <a:graphicFrameLocks noGrp="1"/>
          </p:cNvGraphicFramePr>
          <p:nvPr>
            <p:ph sz="half" idx="2"/>
          </p:nvPr>
        </p:nvGraphicFramePr>
        <p:xfrm>
          <a:off x="2601445" y="2450587"/>
          <a:ext cx="7488332" cy="3429838"/>
        </p:xfrm>
        <a:graphic>
          <a:graphicData uri="http://schemas.openxmlformats.org/drawingml/2006/table">
            <a:tbl>
              <a:tblPr/>
              <a:tblGrid>
                <a:gridCol w="158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835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TabelaPrimanjaRadnika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IDRadnika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Plata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Prinadležnosti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Položaj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rukovodilac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rukovodilac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rukovodilac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rukovodilac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činovnik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činovnik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činovnik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pripravnik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28000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7500 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pripravnik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1683" y="772647"/>
            <a:ext cx="9272262" cy="4392846"/>
          </a:xfrm>
        </p:spPr>
        <p:txBody>
          <a:bodyPr/>
          <a:lstStyle/>
          <a:p>
            <a:pPr>
              <a:buFontTx/>
              <a:buNone/>
            </a:pPr>
            <a:r>
              <a:rPr lang="it-IT" sz="2718" i="1"/>
              <a:t>SELECT  2 * plata, IDRadnika FROM TabelaPrimanjaRadnika</a:t>
            </a:r>
            <a:r>
              <a:rPr lang="it-IT" sz="2718"/>
              <a:t> </a:t>
            </a:r>
            <a:endParaRPr lang="en-US" sz="2718"/>
          </a:p>
        </p:txBody>
      </p:sp>
      <p:graphicFrame>
        <p:nvGraphicFramePr>
          <p:cNvPr id="28804" name="Group 1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8966535"/>
              </p:ext>
            </p:extLst>
          </p:nvPr>
        </p:nvGraphicFramePr>
        <p:xfrm>
          <a:off x="2996957" y="1751542"/>
          <a:ext cx="4403632" cy="3413951"/>
        </p:xfrm>
        <a:graphic>
          <a:graphicData uri="http://schemas.openxmlformats.org/drawingml/2006/table">
            <a:tbl>
              <a:tblPr/>
              <a:tblGrid>
                <a:gridCol w="1916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Plata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IDRadnika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80000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64000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56000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88751" marR="88751" marT="44375" marB="4437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  <a:endParaRPr kumimoji="0" lang="sr-Latn-C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Relacioni operatori</a:t>
            </a:r>
            <a:endParaRPr lang="en-US" b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828" y="1653988"/>
            <a:ext cx="3919818" cy="4392846"/>
          </a:xfrm>
        </p:spPr>
        <p:txBody>
          <a:bodyPr/>
          <a:lstStyle/>
          <a:p>
            <a:r>
              <a:rPr lang="sr-Latn-CS" sz="2718"/>
              <a:t>U SQL-u postoji šest relacionih operatora i posle njihovog predstavljanja videćemo kako se koriste:</a:t>
            </a:r>
            <a:endParaRPr lang="en-US" sz="2718"/>
          </a:p>
        </p:txBody>
      </p:sp>
      <p:graphicFrame>
        <p:nvGraphicFramePr>
          <p:cNvPr id="30797" name="Group 7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5664276"/>
              </p:ext>
            </p:extLst>
          </p:nvPr>
        </p:nvGraphicFramePr>
        <p:xfrm>
          <a:off x="5540418" y="1629489"/>
          <a:ext cx="4142201" cy="4392845"/>
        </p:xfrm>
        <a:graphic>
          <a:graphicData uri="http://schemas.openxmlformats.org/drawingml/2006/table">
            <a:tbl>
              <a:tblPr/>
              <a:tblGrid>
                <a:gridCol w="207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Jednako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&lt;&gt; ili  != 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Različito 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Manje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Veće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&lt;=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Manje ili jednako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Veće ili jednako</a:t>
                      </a:r>
                      <a:endParaRPr kumimoji="0" lang="sr-Latn-C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8751" marR="88751" marT="44375" marB="4437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2718"/>
              <a:t>Da bi se prikazali samo oni redovi iz tabele koji zadovoljavaju određene kriterijume, koristi se </a:t>
            </a:r>
            <a:r>
              <a:rPr lang="sr-Latn-CS" sz="2718" i="1"/>
              <a:t>klauzula WHERE</a:t>
            </a:r>
            <a:r>
              <a:rPr lang="sr-Latn-CS" sz="2718"/>
              <a:t>. Ona se može najlakše razumeti ukoliko se pogleda nekoliko primera. </a:t>
            </a:r>
            <a:endParaRPr lang="en-US" sz="2718"/>
          </a:p>
          <a:p>
            <a:pPr>
              <a:lnSpc>
                <a:spcPct val="90000"/>
              </a:lnSpc>
            </a:pPr>
            <a:r>
              <a:rPr lang="sr-Latn-CS" sz="2718"/>
              <a:t>Ukoliko želite da dobijete ID brojeve onih zaposlenih koji zarađuju preko 50.000, koristite sledeću naredbu: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718"/>
              <a:t>SELECT IDRADNIKA </a:t>
            </a:r>
            <a:br>
              <a:rPr lang="sr-Latn-CS" sz="2718"/>
            </a:br>
            <a:r>
              <a:rPr lang="sr-Latn-CS" sz="2718"/>
              <a:t>FROM TABELAPRIMANJARADNIKA </a:t>
            </a:r>
            <a:br>
              <a:rPr lang="sr-Latn-CS" sz="2718"/>
            </a:br>
            <a:r>
              <a:rPr lang="sr-Latn-CS" sz="2718"/>
              <a:t>WHERE PLATA &gt;= 50000; </a:t>
            </a:r>
            <a:endParaRPr lang="en-US" sz="2718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2718"/>
              <a:t>Obratite pažnju da se koristi znak &gt;= (veće ili jednako), pošto smo želeli da izdvojimo one zaposlene koji zarađuju više od 50,000, ili jednako 50,000, i to prikazano zajedno. Kao rezultat dobijamo:</a:t>
            </a:r>
            <a:endParaRPr lang="en-US" sz="2718"/>
          </a:p>
          <a:p>
            <a:pPr>
              <a:lnSpc>
                <a:spcPct val="80000"/>
              </a:lnSpc>
            </a:pPr>
            <a:r>
              <a:rPr lang="sr-Latn-CS" sz="2718"/>
              <a:t>IDRADNIKA </a:t>
            </a:r>
            <a:br>
              <a:rPr lang="sr-Latn-CS" sz="2718"/>
            </a:br>
            <a:r>
              <a:rPr lang="sr-Latn-CS" sz="2718"/>
              <a:t>------------ </a:t>
            </a:r>
            <a:br>
              <a:rPr lang="sr-Latn-CS" sz="2718"/>
            </a:br>
            <a:r>
              <a:rPr lang="sr-Latn-CS" sz="2718"/>
              <a:t>010 </a:t>
            </a:r>
            <a:br>
              <a:rPr lang="sr-Latn-CS" sz="2718"/>
            </a:br>
            <a:r>
              <a:rPr lang="sr-Latn-CS" sz="2718"/>
              <a:t>105 </a:t>
            </a:r>
            <a:br>
              <a:rPr lang="sr-Latn-CS" sz="2718"/>
            </a:br>
            <a:r>
              <a:rPr lang="sr-Latn-CS" sz="2718"/>
              <a:t>152 </a:t>
            </a:r>
            <a:br>
              <a:rPr lang="sr-Latn-CS" sz="2718"/>
            </a:br>
            <a:r>
              <a:rPr lang="sr-Latn-CS" sz="2718"/>
              <a:t>215 </a:t>
            </a:r>
            <a:br>
              <a:rPr lang="sr-Latn-CS" sz="2718"/>
            </a:br>
            <a:r>
              <a:rPr lang="sr-Latn-CS" sz="2718"/>
              <a:t>244 </a:t>
            </a:r>
            <a:endParaRPr lang="en-US" sz="2718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2718"/>
              <a:t>Isti tip operacije može se primeniti na tekstualne kolone: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sz="2718"/>
              <a:t>SELECT IDRADNIKA </a:t>
            </a:r>
            <a:br>
              <a:rPr lang="sr-Latn-CS" sz="2718"/>
            </a:br>
            <a:r>
              <a:rPr lang="sr-Latn-CS" sz="2718"/>
              <a:t>FROM TABELAPRIMANJARADNIKA </a:t>
            </a:r>
            <a:br>
              <a:rPr lang="sr-Latn-CS" sz="2718"/>
            </a:br>
            <a:r>
              <a:rPr lang="sr-Latn-CS" sz="2718"/>
              <a:t>WHERE POLOŽAJ = 'rukovodilac'; </a:t>
            </a:r>
          </a:p>
          <a:p>
            <a:pPr>
              <a:lnSpc>
                <a:spcPct val="90000"/>
              </a:lnSpc>
            </a:pPr>
            <a:r>
              <a:rPr lang="sr-Latn-CS" sz="2718"/>
              <a:t>Ova naredba prikazuje ID brojeve svih rukovodilaca. Generalno, u slučaju tekstualnih kolona, koristite operatore jednako ili različito, i obavezno ceo tekst koji se pojavljuje u naredbi navedite unutar apostrofa ('). </a:t>
            </a:r>
            <a:endParaRPr lang="en-US" sz="2718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83" b="1"/>
              <a:t>LOGIČKI OPERATORI AND, OR i NOT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718"/>
              <a:t>Dalji korak bi bio upotreba logičkih operatora tako da možemo još više proširiti uslove za pretraživanje. </a:t>
            </a:r>
          </a:p>
          <a:p>
            <a:pPr>
              <a:lnSpc>
                <a:spcPct val="90000"/>
              </a:lnSpc>
            </a:pPr>
            <a:r>
              <a:rPr lang="it-IT" sz="2718"/>
              <a:t>Logički operatori su </a:t>
            </a:r>
            <a:r>
              <a:rPr lang="it-IT" sz="2718" i="1"/>
              <a:t>AND, OR </a:t>
            </a:r>
            <a:r>
              <a:rPr lang="it-IT" sz="2718"/>
              <a:t>i </a:t>
            </a:r>
            <a:r>
              <a:rPr lang="it-IT" sz="2718" i="1"/>
              <a:t>NOT. </a:t>
            </a:r>
            <a:r>
              <a:rPr lang="it-IT" sz="2718"/>
              <a:t>Kod složenijih izraza bi trebalo voditi računa o prioritetima. Hijerarhija primjene operatora glasi:</a:t>
            </a:r>
          </a:p>
          <a:p>
            <a:pPr>
              <a:lnSpc>
                <a:spcPct val="90000"/>
              </a:lnSpc>
            </a:pPr>
            <a:r>
              <a:rPr lang="it-IT" sz="2718"/>
              <a:t>zagrada (),</a:t>
            </a:r>
          </a:p>
          <a:p>
            <a:pPr>
              <a:lnSpc>
                <a:spcPct val="90000"/>
              </a:lnSpc>
            </a:pPr>
            <a:r>
              <a:rPr lang="it-IT" sz="2718"/>
              <a:t>deljenje  /  i  množenje * , </a:t>
            </a:r>
          </a:p>
          <a:p>
            <a:pPr>
              <a:lnSpc>
                <a:spcPct val="90000"/>
              </a:lnSpc>
            </a:pPr>
            <a:r>
              <a:rPr lang="it-IT" sz="2718"/>
              <a:t>sabiranje  + i oduzimanje  - , </a:t>
            </a:r>
          </a:p>
          <a:p>
            <a:pPr>
              <a:lnSpc>
                <a:spcPct val="90000"/>
              </a:lnSpc>
            </a:pPr>
            <a:r>
              <a:rPr lang="it-IT" sz="2718" i="1"/>
              <a:t>NOT </a:t>
            </a:r>
            <a:r>
              <a:rPr lang="it-IT" sz="2718"/>
              <a:t>( ne )</a:t>
            </a:r>
            <a:r>
              <a:rPr lang="it-IT" sz="2718" i="1"/>
              <a:t>, AND </a:t>
            </a:r>
            <a:r>
              <a:rPr lang="it-IT" sz="2718"/>
              <a:t>( i )</a:t>
            </a:r>
            <a:r>
              <a:rPr lang="it-IT" sz="2718" i="1"/>
              <a:t>, OR </a:t>
            </a:r>
            <a:r>
              <a:rPr lang="it-IT" sz="2718"/>
              <a:t>( ili )</a:t>
            </a:r>
            <a:r>
              <a:rPr lang="it-IT" sz="2718" i="1"/>
              <a:t>.</a:t>
            </a:r>
            <a:endParaRPr lang="en-US" sz="2718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BA94-459E-4405-8AB4-FBCFD421E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SQL omogućava da kreiramo i menjamo strukturu baze podataka, dodamo prava korisniku za pristup bazama podataka ili tablelama, da dobijemo informacije od baze podataka i da menjamo sadržnaj baze podataka - odnosno imamo dve vrste funkcija: </a:t>
            </a:r>
            <a:endParaRPr lang="it-IT"/>
          </a:p>
          <a:p>
            <a:r>
              <a:rPr lang="it-IT"/>
              <a:t>DDL (Data Definition Language) funkcije za definiciju podatka čiji je tipičan primer naredba </a:t>
            </a:r>
            <a:r>
              <a:rPr lang="it-IT" i="1"/>
              <a:t>CREATE TABLE imeTabele ();</a:t>
            </a:r>
            <a:endParaRPr lang="it-IT"/>
          </a:p>
          <a:p>
            <a:r>
              <a:rPr lang="it-IT"/>
              <a:t>DML (Data Manipulation Language) funkcije za upravljanje podacima gdje kao primer možemo navesti osnovnu SQL naredbu </a:t>
            </a:r>
            <a:r>
              <a:rPr lang="it-IT" i="1"/>
              <a:t>SELECT * FROM imeTabele.</a:t>
            </a:r>
            <a:r>
              <a:rPr lang="it-IT"/>
              <a:t>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2065354">
              <a:lnSpc>
                <a:spcPct val="100000"/>
              </a:lnSpc>
              <a:spcBef>
                <a:spcPts val="84"/>
              </a:spcBef>
            </a:pPr>
            <a:r>
              <a:rPr dirty="0"/>
              <a:t>..IS</a:t>
            </a:r>
            <a:r>
              <a:rPr spc="-53" dirty="0"/>
              <a:t> </a:t>
            </a:r>
            <a:r>
              <a:rPr spc="-18" dirty="0"/>
              <a:t>NULL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5233" y="1835074"/>
            <a:ext cx="9619989" cy="270815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3135" defTabSz="806867">
              <a:spcBef>
                <a:spcPts val="84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Na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početku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smo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opisali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kolona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ulica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u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tabeli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je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takva</a:t>
            </a:r>
            <a:r>
              <a:rPr sz="2824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nije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nužno</a:t>
            </a:r>
            <a:r>
              <a:rPr sz="2824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upisati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podatak.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>
                <a:solidFill>
                  <a:sysClr val="windowText" lastClr="000000"/>
                </a:solidFill>
                <a:latin typeface="Arial"/>
                <a:cs typeface="Arial"/>
              </a:rPr>
              <a:t>Ipak</a:t>
            </a:r>
            <a:r>
              <a:rPr sz="2824" kern="0" spc="-88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>
                <a:solidFill>
                  <a:sysClr val="windowText" lastClr="000000"/>
                </a:solidFill>
                <a:latin typeface="Arial"/>
                <a:cs typeface="Arial"/>
              </a:rPr>
              <a:t>poželjno</a:t>
            </a:r>
            <a:r>
              <a:rPr sz="2824" kern="0" spc="-88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je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znati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za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koga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nemamo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podatke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tablici,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upravo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to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nam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daje</a:t>
            </a:r>
            <a:r>
              <a:rPr sz="2824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2824" i="1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NULL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997377" indent="-303135" defTabSz="806867">
              <a:spcBef>
                <a:spcPts val="662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prezime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WHERE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ulica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NULL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2602" y="1835074"/>
            <a:ext cx="9494729" cy="300336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1015867" indent="-303135" defTabSz="806867">
              <a:spcBef>
                <a:spcPts val="662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prezime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WHERE</a:t>
            </a:r>
            <a:r>
              <a:rPr sz="2824" i="1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ulica</a:t>
            </a:r>
            <a:r>
              <a:rPr sz="2824" i="1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=’’</a:t>
            </a:r>
            <a:r>
              <a:rPr sz="2824" i="1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</a:t>
            </a:r>
            <a:r>
              <a:rPr sz="2824" i="1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ulica</a:t>
            </a:r>
            <a:r>
              <a:rPr sz="2824" i="1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2824" i="1" kern="0" spc="-53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18">
                <a:solidFill>
                  <a:sysClr val="windowText" lastClr="000000"/>
                </a:solidFill>
                <a:latin typeface="Arial"/>
                <a:cs typeface="Arial"/>
              </a:rPr>
              <a:t>NULL</a:t>
            </a:r>
            <a:endParaRPr lang="sr-Latn-RS" sz="2824" i="1" kern="0" spc="-18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1015867" indent="-303135" defTabSz="806867">
              <a:spcBef>
                <a:spcPts val="662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endParaRPr lang="sr-Latn-RS" sz="2824" i="1" kern="0" spc="-18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1015867" indent="-303135" defTabSz="806867">
              <a:spcBef>
                <a:spcPts val="662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endParaRPr lang="sr-Latn-RS" sz="2824" i="1" kern="0" spc="-18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1015867" indent="-303135" defTabSz="806867">
              <a:spcBef>
                <a:spcPts val="662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lang="sr-Latn-RS" sz="2824" i="1" kern="0" spc="-18">
                <a:solidFill>
                  <a:sysClr val="windowText" lastClr="000000"/>
                </a:solidFill>
                <a:latin typeface="Arial"/>
                <a:cs typeface="Arial"/>
              </a:rPr>
              <a:t>IS NULL </a:t>
            </a:r>
            <a:r>
              <a:rPr lang="pl-PL" sz="3200"/>
              <a:t>nije 0, nije prazan string – već bukvalno „nema podatka“).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833380">
              <a:lnSpc>
                <a:spcPct val="100000"/>
              </a:lnSpc>
              <a:spcBef>
                <a:spcPts val="84"/>
              </a:spcBef>
            </a:pPr>
            <a:r>
              <a:rPr b="1" dirty="0">
                <a:latin typeface="Arial"/>
                <a:cs typeface="Arial"/>
              </a:rPr>
              <a:t>ORDER</a:t>
            </a:r>
            <a:r>
              <a:rPr b="1" spc="-141" dirty="0">
                <a:latin typeface="Arial"/>
                <a:cs typeface="Arial"/>
              </a:rPr>
              <a:t> </a:t>
            </a:r>
            <a:r>
              <a:rPr b="1" spc="-22" dirty="0">
                <a:latin typeface="Arial"/>
                <a:cs typeface="Arial"/>
              </a:rPr>
              <a:t>BY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2291" y="1810023"/>
            <a:ext cx="8773253" cy="228637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2575" defTabSz="806867">
              <a:spcBef>
                <a:spcPts val="84"/>
              </a:spcBef>
              <a:buFontTx/>
              <a:buChar char="•"/>
              <a:tabLst>
                <a:tab pos="313221" algn="l"/>
                <a:tab pos="314342" algn="l"/>
                <a:tab pos="1686575" algn="l"/>
                <a:tab pos="3058809" algn="l"/>
                <a:tab pos="3656114" algn="l"/>
                <a:tab pos="4929170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Uz</a:t>
            </a:r>
            <a:r>
              <a:rPr sz="2824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korišćenje</a:t>
            </a:r>
            <a:r>
              <a:rPr sz="2824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ove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naredbe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možemo rezultat</a:t>
            </a:r>
            <a:r>
              <a:rPr sz="2824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lang="sr-Latn-RS" sz="2824" ker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sortirati</a:t>
            </a:r>
            <a:r>
              <a:rPr sz="2824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2824" kern="0" spc="-22">
                <a:solidFill>
                  <a:sysClr val="windowText" lastClr="000000"/>
                </a:solidFill>
                <a:latin typeface="Arial"/>
                <a:cs typeface="Arial"/>
              </a:rPr>
              <a:t>po</a:t>
            </a:r>
            <a:r>
              <a:rPr lang="sr-Latn-RS" sz="2824" kern="0" spc="-22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nekom</a:t>
            </a:r>
            <a:r>
              <a:rPr lang="sr-Latn-RS"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redosledu</a:t>
            </a:r>
            <a:r>
              <a:rPr lang="sr-Latn-RS"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:</a:t>
            </a:r>
          </a:p>
          <a:p>
            <a:pPr marL="313781" marR="4483" indent="-302575" defTabSz="806867">
              <a:spcBef>
                <a:spcPts val="84"/>
              </a:spcBef>
              <a:buFontTx/>
              <a:buChar char="•"/>
              <a:tabLst>
                <a:tab pos="313221" algn="l"/>
                <a:tab pos="314342" algn="l"/>
                <a:tab pos="1686575" algn="l"/>
                <a:tab pos="3058809" algn="l"/>
                <a:tab pos="3656114" algn="l"/>
                <a:tab pos="4929170" algn="l"/>
              </a:tabLst>
              <a:defRPr/>
            </a:pP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341798" indent="-303135" defTabSz="806867">
              <a:spcBef>
                <a:spcPts val="671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plata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301" y="1835075"/>
            <a:ext cx="10070926" cy="238056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3135" defTabSz="806867">
              <a:spcBef>
                <a:spcPts val="84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9"/>
              </a:spcBef>
              <a:defRPr/>
            </a:pPr>
            <a:endParaRPr sz="410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606831" indent="-303135" defTabSz="806867">
              <a:spcBef>
                <a:spcPts val="4"/>
              </a:spcBef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Ovom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naredbom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dobili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smo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rezultat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sortiran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od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najniže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ka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najvišoj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plati,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a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zatim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prezimenu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193" y="1749426"/>
            <a:ext cx="9720196" cy="2556896"/>
          </a:xfrm>
          <a:prstGeom prst="rect">
            <a:avLst/>
          </a:prstGeom>
        </p:spPr>
        <p:txBody>
          <a:bodyPr vert="horz" wrap="square" lIns="0" tIns="96371" rIns="0" bIns="0" rtlCol="0">
            <a:spAutoFit/>
          </a:bodyPr>
          <a:lstStyle/>
          <a:p>
            <a:pPr marL="313781" indent="-303135" defTabSz="806867">
              <a:spcBef>
                <a:spcPts val="759"/>
              </a:spcBef>
              <a:buFontTx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ASC</a:t>
            </a:r>
            <a:r>
              <a:rPr sz="2824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za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rastući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niz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spcBef>
                <a:spcPts val="675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DESC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za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opadajući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niz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9"/>
              </a:spcBef>
              <a:buFont typeface="Arial"/>
              <a:buChar char="•"/>
              <a:defRPr/>
            </a:pPr>
            <a:endParaRPr sz="410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3135" defTabSz="806867"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i="1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DESC,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prezime</a:t>
            </a:r>
            <a:r>
              <a:rPr sz="2824" i="1" kern="0" spc="-13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ASC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422102">
              <a:lnSpc>
                <a:spcPct val="100000"/>
              </a:lnSpc>
              <a:spcBef>
                <a:spcPts val="84"/>
              </a:spcBef>
            </a:pPr>
            <a:r>
              <a:rPr dirty="0"/>
              <a:t>DISTINCT,</a:t>
            </a:r>
            <a:r>
              <a:rPr spc="-194" dirty="0"/>
              <a:t> </a:t>
            </a:r>
            <a:r>
              <a:rPr spc="-22" dirty="0"/>
              <a:t>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031" y="1835075"/>
            <a:ext cx="10496810" cy="350183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61075" indent="-303135" defTabSz="806867">
              <a:spcBef>
                <a:spcPts val="84"/>
              </a:spcBef>
              <a:buFontTx/>
              <a:buChar char="•"/>
              <a:tabLst>
                <a:tab pos="313221" algn="l"/>
                <a:tab pos="313781" algn="l"/>
                <a:tab pos="1348140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</a:t>
            </a:r>
            <a:r>
              <a:rPr sz="2824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	smo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videli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sve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kategorije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polozaja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u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tabeli</a:t>
            </a:r>
            <a:r>
              <a:rPr sz="2824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uneli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646" defTabSz="806867">
              <a:spcBef>
                <a:spcPts val="671"/>
              </a:spcBef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kern="0" spc="-11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3135" defTabSz="806867">
              <a:spcBef>
                <a:spcPts val="671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Pri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tome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neke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kategorije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se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ponavljaju,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npr.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Imamo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više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administratora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spcBef>
                <a:spcPts val="666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Gornja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naredba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je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skraćeni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oblik: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646" defTabSz="806867">
              <a:spcBef>
                <a:spcPts val="671"/>
              </a:spcBef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ALL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spcBef>
                <a:spcPts val="675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..i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daje</a:t>
            </a:r>
            <a:r>
              <a:rPr sz="2824" kern="0" spc="-6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iste</a:t>
            </a:r>
            <a:r>
              <a:rPr sz="2824" kern="0" spc="-6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rezultate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511" y="1835075"/>
            <a:ext cx="10559440" cy="194596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703767" indent="-303135" defTabSz="806867">
              <a:spcBef>
                <a:spcPts val="84"/>
              </a:spcBef>
              <a:buFontTx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smo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videli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rezultatima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samo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kategorije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koloni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potrebno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31" dirty="0">
                <a:solidFill>
                  <a:sysClr val="windowText" lastClr="000000"/>
                </a:solidFill>
                <a:latin typeface="Arial"/>
                <a:cs typeface="Arial"/>
              </a:rPr>
              <a:t>je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koristiti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ključnu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reč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DISTINCT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9"/>
              </a:spcBef>
              <a:buFont typeface="Arial"/>
              <a:buChar char="•"/>
              <a:defRPr/>
            </a:pPr>
            <a:endParaRPr sz="410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spcBef>
                <a:spcPts val="4"/>
              </a:spcBef>
              <a:buFont typeface="Arial"/>
              <a:buChar char="•"/>
              <a:tabLst>
                <a:tab pos="313221" algn="l"/>
                <a:tab pos="314342" algn="l"/>
                <a:tab pos="4890508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5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DISTINCT</a:t>
            </a:r>
            <a:r>
              <a:rPr sz="2824" i="1" kern="0" spc="-1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	FROM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2327">
              <a:lnSpc>
                <a:spcPct val="100000"/>
              </a:lnSpc>
              <a:spcBef>
                <a:spcPts val="84"/>
              </a:spcBef>
            </a:pPr>
            <a:r>
              <a:rPr b="1" dirty="0">
                <a:latin typeface="Arial"/>
                <a:cs typeface="Arial"/>
              </a:rPr>
              <a:t>FUNKCIJE</a:t>
            </a:r>
            <a:r>
              <a:rPr b="1" spc="-202" dirty="0">
                <a:latin typeface="Arial"/>
                <a:cs typeface="Arial"/>
              </a:rPr>
              <a:t> </a:t>
            </a:r>
            <a:r>
              <a:rPr b="1" spc="-9" dirty="0">
                <a:latin typeface="Arial"/>
                <a:cs typeface="Arial"/>
              </a:rPr>
              <a:t>SAKUPLJANJA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926" y="1765151"/>
            <a:ext cx="10008296" cy="34960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11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funkcije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sakupljanja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spadaju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SUM</a:t>
            </a:r>
            <a:r>
              <a:rPr sz="2824" i="1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(suma</a:t>
            </a:r>
            <a:r>
              <a:rPr sz="2824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svih</a:t>
            </a:r>
            <a:r>
              <a:rPr sz="2824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vrednosti),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AVG</a:t>
            </a:r>
            <a:r>
              <a:rPr sz="2824" i="1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(prosečna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vrijednost),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COUNT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(broj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redova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dobijenih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rezultata),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MAX</a:t>
            </a:r>
            <a:r>
              <a:rPr sz="2824" i="1" kern="0" spc="-8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(maksimalna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vriednost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izrazu),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MIN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(minimalna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vriednost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izrazu),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STDEV</a:t>
            </a:r>
            <a:r>
              <a:rPr sz="2824" i="1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(standardna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devijacija),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VAR</a:t>
            </a:r>
            <a:r>
              <a:rPr sz="2824" i="1" kern="0" spc="-6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(varijansa).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239" y="1346238"/>
            <a:ext cx="8906378" cy="492342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indent="-302575" defTabSz="806867">
              <a:spcBef>
                <a:spcPts val="88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SUM(plata)</a:t>
            </a:r>
            <a:r>
              <a:rPr sz="2800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 </a:t>
            </a:r>
            <a:r>
              <a:rPr sz="2800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2575" defTabSz="806867">
              <a:lnSpc>
                <a:spcPct val="79800"/>
              </a:lnSpc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 je suma svih plata radnika koji se nalaze u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datoj tabeli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4"/>
              </a:spcBef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862339" indent="-302575" defTabSz="806867">
              <a:lnSpc>
                <a:spcPct val="79800"/>
              </a:lnSpc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SUM(plata),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AVG(plata),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COUNT(plata),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MAX(plata), MIN(plata)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 </a:t>
            </a:r>
            <a:r>
              <a:rPr sz="2800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4"/>
              </a:spcBef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marR="379900" indent="-302575" algn="just" defTabSz="806867">
              <a:lnSpc>
                <a:spcPct val="79800"/>
              </a:lnSpc>
              <a:buFontTx/>
              <a:buChar char="•"/>
              <a:tabLst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je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suma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svih</a:t>
            </a:r>
            <a:r>
              <a:rPr sz="2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prosečna</a:t>
            </a:r>
            <a:r>
              <a:rPr sz="2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broj</a:t>
            </a:r>
            <a:r>
              <a:rPr sz="2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plata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koje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unete u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tabelu,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minimalna plata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i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maksimalna plata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80126">
              <a:lnSpc>
                <a:spcPct val="100000"/>
              </a:lnSpc>
              <a:spcBef>
                <a:spcPts val="84"/>
              </a:spcBef>
            </a:pPr>
            <a:r>
              <a:rPr spc="-9" dirty="0"/>
              <a:t>MATEMATIČKE</a:t>
            </a:r>
            <a:r>
              <a:rPr spc="-194" dirty="0"/>
              <a:t> </a:t>
            </a:r>
            <a:r>
              <a:rPr spc="-9" dirty="0"/>
              <a:t>FUNKCIJE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327759" y="1610846"/>
            <a:ext cx="10348771" cy="649733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9" dirty="0"/>
              <a:t>Matematičke</a:t>
            </a:r>
            <a:r>
              <a:rPr spc="-49" dirty="0"/>
              <a:t> </a:t>
            </a:r>
            <a:r>
              <a:rPr dirty="0"/>
              <a:t>funkcije</a:t>
            </a:r>
            <a:r>
              <a:rPr spc="-44" dirty="0"/>
              <a:t> </a:t>
            </a:r>
            <a:r>
              <a:rPr spc="-22" dirty="0"/>
              <a:t>su:</a:t>
            </a:r>
          </a:p>
          <a:p>
            <a:pPr marL="313781" indent="-303135">
              <a:lnSpc>
                <a:spcPts val="1478"/>
              </a:lnSpc>
              <a:buFont typeface="Arial"/>
              <a:buChar char="•"/>
              <a:tabLst>
                <a:tab pos="313221" algn="l"/>
                <a:tab pos="314342" algn="l"/>
              </a:tabLst>
            </a:pPr>
            <a:r>
              <a:rPr i="1" dirty="0">
                <a:latin typeface="Arial"/>
                <a:cs typeface="Arial"/>
              </a:rPr>
              <a:t>ABS</a:t>
            </a:r>
            <a:r>
              <a:rPr i="1" spc="-57" dirty="0">
                <a:latin typeface="Arial"/>
                <a:cs typeface="Arial"/>
              </a:rPr>
              <a:t> </a:t>
            </a:r>
            <a:r>
              <a:rPr dirty="0"/>
              <a:t>(apsolutna</a:t>
            </a:r>
            <a:r>
              <a:rPr spc="-53" dirty="0"/>
              <a:t> </a:t>
            </a:r>
            <a:r>
              <a:rPr spc="-9" dirty="0"/>
              <a:t>vrjednost),</a:t>
            </a:r>
          </a:p>
          <a:p>
            <a:pPr marL="313781" indent="-303135">
              <a:lnSpc>
                <a:spcPts val="1478"/>
              </a:lnSpc>
              <a:buFont typeface="Arial"/>
              <a:buChar char="•"/>
              <a:tabLst>
                <a:tab pos="313221" algn="l"/>
                <a:tab pos="314342" algn="l"/>
              </a:tabLst>
            </a:pPr>
            <a:r>
              <a:rPr i="1" dirty="0">
                <a:latin typeface="Arial"/>
                <a:cs typeface="Arial"/>
              </a:rPr>
              <a:t>ACOS</a:t>
            </a:r>
            <a:r>
              <a:rPr i="1" spc="-49" dirty="0">
                <a:latin typeface="Arial"/>
                <a:cs typeface="Arial"/>
              </a:rPr>
              <a:t> </a:t>
            </a:r>
            <a:r>
              <a:rPr dirty="0"/>
              <a:t>(arkus</a:t>
            </a:r>
            <a:r>
              <a:rPr spc="-44" dirty="0"/>
              <a:t> </a:t>
            </a:r>
            <a:r>
              <a:rPr spc="-9" dirty="0"/>
              <a:t>kosinus),</a:t>
            </a:r>
          </a:p>
          <a:p>
            <a:pPr marL="313781" indent="-303135">
              <a:lnSpc>
                <a:spcPts val="1478"/>
              </a:lnSpc>
              <a:buFont typeface="Arial"/>
              <a:buChar char="•"/>
              <a:tabLst>
                <a:tab pos="313221" algn="l"/>
                <a:tab pos="314342" algn="l"/>
              </a:tabLst>
            </a:pPr>
            <a:r>
              <a:rPr i="1" dirty="0">
                <a:latin typeface="Arial"/>
                <a:cs typeface="Arial"/>
              </a:rPr>
              <a:t>ASIN</a:t>
            </a:r>
            <a:r>
              <a:rPr i="1" spc="-44" dirty="0">
                <a:latin typeface="Arial"/>
                <a:cs typeface="Arial"/>
              </a:rPr>
              <a:t> </a:t>
            </a:r>
            <a:r>
              <a:rPr dirty="0"/>
              <a:t>(arkus</a:t>
            </a:r>
            <a:r>
              <a:rPr spc="-44" dirty="0"/>
              <a:t> </a:t>
            </a:r>
            <a:r>
              <a:rPr spc="-9" dirty="0"/>
              <a:t>sinus),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ATAN</a:t>
            </a:r>
            <a:r>
              <a:rPr i="1" spc="-49" dirty="0">
                <a:latin typeface="Arial"/>
                <a:cs typeface="Arial"/>
              </a:rPr>
              <a:t> </a:t>
            </a:r>
            <a:r>
              <a:rPr dirty="0"/>
              <a:t>(arkus</a:t>
            </a:r>
            <a:r>
              <a:rPr spc="-49" dirty="0"/>
              <a:t> </a:t>
            </a:r>
            <a:r>
              <a:rPr spc="-9" dirty="0"/>
              <a:t>tangens),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COS</a:t>
            </a:r>
            <a:r>
              <a:rPr i="1" spc="-40" dirty="0">
                <a:latin typeface="Arial"/>
                <a:cs typeface="Arial"/>
              </a:rPr>
              <a:t> </a:t>
            </a:r>
            <a:r>
              <a:rPr spc="-9" dirty="0"/>
              <a:t>(kosinus),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COT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9" dirty="0"/>
              <a:t>(kotangens),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LOG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9" dirty="0"/>
              <a:t>(logaritam</a:t>
            </a:r>
            <a:r>
              <a:rPr spc="-31" dirty="0"/>
              <a:t> </a:t>
            </a:r>
            <a:r>
              <a:rPr dirty="0"/>
              <a:t>baze</a:t>
            </a:r>
            <a:r>
              <a:rPr spc="-31" dirty="0"/>
              <a:t> </a:t>
            </a:r>
            <a:r>
              <a:rPr spc="-22" dirty="0"/>
              <a:t>2),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LOG10</a:t>
            </a:r>
            <a:r>
              <a:rPr i="1" spc="-66" dirty="0">
                <a:latin typeface="Arial"/>
                <a:cs typeface="Arial"/>
              </a:rPr>
              <a:t> </a:t>
            </a:r>
            <a:r>
              <a:rPr dirty="0"/>
              <a:t>(logaritam</a:t>
            </a:r>
            <a:r>
              <a:rPr spc="101" dirty="0"/>
              <a:t> </a:t>
            </a:r>
            <a:r>
              <a:rPr dirty="0"/>
              <a:t>baze</a:t>
            </a:r>
            <a:r>
              <a:rPr spc="-57" dirty="0"/>
              <a:t> </a:t>
            </a:r>
            <a:r>
              <a:rPr spc="-18" dirty="0"/>
              <a:t>10),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PI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spc="-9" dirty="0"/>
              <a:t>(3,14),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spc="-9" dirty="0">
                <a:latin typeface="Arial"/>
                <a:cs typeface="Arial"/>
              </a:rPr>
              <a:t>POW</a:t>
            </a:r>
            <a:r>
              <a:rPr spc="-9" dirty="0"/>
              <a:t>(stepenovanje),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RADIANS</a:t>
            </a:r>
            <a:r>
              <a:rPr i="1" spc="-31" dirty="0">
                <a:latin typeface="Arial"/>
                <a:cs typeface="Arial"/>
              </a:rPr>
              <a:t> </a:t>
            </a:r>
            <a:r>
              <a:rPr spc="-9" dirty="0"/>
              <a:t>(pretvara</a:t>
            </a:r>
            <a:r>
              <a:rPr spc="-44" dirty="0"/>
              <a:t> </a:t>
            </a:r>
            <a:r>
              <a:rPr dirty="0"/>
              <a:t>stepene</a:t>
            </a:r>
            <a:r>
              <a:rPr spc="-35" dirty="0"/>
              <a:t> </a:t>
            </a:r>
            <a:r>
              <a:rPr dirty="0"/>
              <a:t>u</a:t>
            </a:r>
            <a:r>
              <a:rPr spc="-44" dirty="0"/>
              <a:t> </a:t>
            </a:r>
            <a:r>
              <a:rPr spc="-9" dirty="0"/>
              <a:t>radijane),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RAND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spc="-9" dirty="0"/>
              <a:t>(generator</a:t>
            </a:r>
            <a:r>
              <a:rPr spc="-22" dirty="0"/>
              <a:t> </a:t>
            </a:r>
            <a:r>
              <a:rPr spc="-9" dirty="0"/>
              <a:t>slučajnih</a:t>
            </a:r>
            <a:r>
              <a:rPr spc="-22" dirty="0"/>
              <a:t> </a:t>
            </a:r>
            <a:r>
              <a:rPr spc="-9" dirty="0"/>
              <a:t>brojeva),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ROUND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9" dirty="0"/>
              <a:t>(zaokruživanje</a:t>
            </a:r>
            <a:r>
              <a:rPr spc="-40" dirty="0"/>
              <a:t> </a:t>
            </a:r>
            <a:r>
              <a:rPr spc="-9" dirty="0"/>
              <a:t>decimalnih</a:t>
            </a:r>
            <a:r>
              <a:rPr spc="-44" dirty="0"/>
              <a:t> </a:t>
            </a:r>
            <a:r>
              <a:rPr dirty="0"/>
              <a:t>brojeva</a:t>
            </a:r>
            <a:r>
              <a:rPr spc="-40" dirty="0"/>
              <a:t> </a:t>
            </a:r>
            <a:r>
              <a:rPr dirty="0"/>
              <a:t>na</a:t>
            </a:r>
            <a:r>
              <a:rPr spc="-40" dirty="0"/>
              <a:t> </a:t>
            </a:r>
            <a:r>
              <a:rPr dirty="0"/>
              <a:t>zadatu</a:t>
            </a:r>
            <a:r>
              <a:rPr spc="-31" dirty="0"/>
              <a:t> </a:t>
            </a:r>
            <a:r>
              <a:rPr spc="-9" dirty="0"/>
              <a:t>preciznost),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SIN</a:t>
            </a:r>
            <a:r>
              <a:rPr i="1" spc="-26" dirty="0">
                <a:latin typeface="Arial"/>
                <a:cs typeface="Arial"/>
              </a:rPr>
              <a:t> </a:t>
            </a:r>
            <a:r>
              <a:rPr spc="-9" dirty="0"/>
              <a:t>(sinus),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SQRT</a:t>
            </a:r>
            <a:r>
              <a:rPr i="1" spc="-53" dirty="0">
                <a:latin typeface="Arial"/>
                <a:cs typeface="Arial"/>
              </a:rPr>
              <a:t> </a:t>
            </a:r>
            <a:r>
              <a:rPr dirty="0"/>
              <a:t>(drugi</a:t>
            </a:r>
            <a:r>
              <a:rPr spc="-53" dirty="0"/>
              <a:t> </a:t>
            </a:r>
            <a:r>
              <a:rPr spc="-9" dirty="0"/>
              <a:t>koren),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TAN</a:t>
            </a:r>
            <a:r>
              <a:rPr i="1" spc="-26" dirty="0">
                <a:latin typeface="Arial"/>
                <a:cs typeface="Arial"/>
              </a:rPr>
              <a:t> </a:t>
            </a:r>
            <a:r>
              <a:rPr spc="-9" dirty="0"/>
              <a:t>(tangens).</a:t>
            </a:r>
          </a:p>
          <a:p>
            <a:pPr marL="313221" marR="4483" indent="-302575">
              <a:lnSpc>
                <a:spcPct val="79600"/>
              </a:lnSpc>
              <a:spcBef>
                <a:spcPts val="300"/>
              </a:spcBef>
              <a:tabLst>
                <a:tab pos="313221" algn="l"/>
                <a:tab pos="313781" algn="l"/>
              </a:tabLst>
            </a:pPr>
            <a:r>
              <a:rPr spc="-9" dirty="0"/>
              <a:t>Parametar</a:t>
            </a:r>
            <a:r>
              <a:rPr spc="-44" dirty="0"/>
              <a:t> </a:t>
            </a:r>
            <a:r>
              <a:rPr dirty="0"/>
              <a:t>koji</a:t>
            </a:r>
            <a:r>
              <a:rPr spc="-40" dirty="0"/>
              <a:t> </a:t>
            </a:r>
            <a:r>
              <a:rPr dirty="0"/>
              <a:t>dolazi</a:t>
            </a:r>
            <a:r>
              <a:rPr spc="-40" dirty="0"/>
              <a:t> </a:t>
            </a:r>
            <a:r>
              <a:rPr dirty="0"/>
              <a:t>iza</a:t>
            </a:r>
            <a:r>
              <a:rPr spc="-40" dirty="0"/>
              <a:t> </a:t>
            </a:r>
            <a:r>
              <a:rPr dirty="0"/>
              <a:t>funkcije</a:t>
            </a:r>
            <a:r>
              <a:rPr spc="-40" dirty="0"/>
              <a:t> </a:t>
            </a:r>
            <a:r>
              <a:rPr dirty="0"/>
              <a:t>nalazi</a:t>
            </a:r>
            <a:r>
              <a:rPr spc="-40" dirty="0"/>
              <a:t> </a:t>
            </a:r>
            <a:r>
              <a:rPr dirty="0"/>
              <a:t>se</a:t>
            </a:r>
            <a:r>
              <a:rPr spc="-40" dirty="0"/>
              <a:t> </a:t>
            </a:r>
            <a:r>
              <a:rPr dirty="0"/>
              <a:t>u</a:t>
            </a:r>
            <a:r>
              <a:rPr spc="-40" dirty="0"/>
              <a:t> </a:t>
            </a:r>
            <a:r>
              <a:rPr spc="-9" dirty="0"/>
              <a:t>zagradama,</a:t>
            </a:r>
            <a:r>
              <a:rPr spc="-35" dirty="0"/>
              <a:t> </a:t>
            </a:r>
            <a:r>
              <a:rPr dirty="0"/>
              <a:t>ako</a:t>
            </a:r>
            <a:r>
              <a:rPr spc="-40" dirty="0"/>
              <a:t> </a:t>
            </a:r>
            <a:r>
              <a:rPr dirty="0"/>
              <a:t>ga</a:t>
            </a:r>
            <a:r>
              <a:rPr spc="-40" dirty="0"/>
              <a:t> </a:t>
            </a:r>
            <a:r>
              <a:rPr dirty="0"/>
              <a:t>funkcija</a:t>
            </a:r>
            <a:r>
              <a:rPr spc="-40" dirty="0"/>
              <a:t> </a:t>
            </a:r>
            <a:r>
              <a:rPr dirty="0"/>
              <a:t>trani</a:t>
            </a:r>
            <a:r>
              <a:rPr spc="-40" dirty="0"/>
              <a:t> </a:t>
            </a:r>
            <a:r>
              <a:rPr dirty="0"/>
              <a:t>inaèe</a:t>
            </a:r>
            <a:r>
              <a:rPr spc="-40" dirty="0"/>
              <a:t> </a:t>
            </a:r>
            <a:r>
              <a:rPr spc="-9" dirty="0"/>
              <a:t>imamo </a:t>
            </a:r>
            <a:r>
              <a:rPr dirty="0"/>
              <a:t>prazne</a:t>
            </a:r>
            <a:r>
              <a:rPr spc="-53" dirty="0"/>
              <a:t> </a:t>
            </a:r>
            <a:r>
              <a:rPr dirty="0"/>
              <a:t>zagrade</a:t>
            </a:r>
            <a:r>
              <a:rPr spc="-53" dirty="0"/>
              <a:t> </a:t>
            </a:r>
            <a:r>
              <a:rPr dirty="0"/>
              <a:t>kao</a:t>
            </a:r>
            <a:r>
              <a:rPr spc="-53" dirty="0"/>
              <a:t> </a:t>
            </a:r>
            <a:r>
              <a:rPr dirty="0"/>
              <a:t>kod</a:t>
            </a:r>
            <a:r>
              <a:rPr spc="-53" dirty="0"/>
              <a:t> </a:t>
            </a:r>
            <a:r>
              <a:rPr i="1" spc="-9" dirty="0">
                <a:latin typeface="Arial"/>
                <a:cs typeface="Arial"/>
              </a:rPr>
              <a:t>RAND()</a:t>
            </a:r>
            <a:r>
              <a:rPr spc="-9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0003-38D5-40D2-AEAB-6D58B21E5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it-IT"/>
              <a:t>Za kreiranje baze koristi se naredba :</a:t>
            </a:r>
            <a:endParaRPr lang="it-IT" i="1"/>
          </a:p>
          <a:p>
            <a:pPr>
              <a:buFontTx/>
              <a:buNone/>
            </a:pPr>
            <a:r>
              <a:rPr lang="it-IT" i="1"/>
              <a:t>CREATE DATABASE imeBaze;</a:t>
            </a:r>
            <a:endParaRPr lang="it-IT"/>
          </a:p>
          <a:p>
            <a:pPr>
              <a:buFontTx/>
              <a:buNone/>
            </a:pPr>
            <a:r>
              <a:rPr lang="it-IT"/>
              <a:t>Primer pokazuje  kreiranje (</a:t>
            </a:r>
            <a:r>
              <a:rPr lang="it-IT" i="1"/>
              <a:t>CREATE</a:t>
            </a:r>
            <a:r>
              <a:rPr lang="it-IT"/>
              <a:t>) i brisanje (</a:t>
            </a:r>
            <a:r>
              <a:rPr lang="it-IT" i="1"/>
              <a:t>DROP</a:t>
            </a:r>
            <a:r>
              <a:rPr lang="it-IT"/>
              <a:t>) novonastale baze podataka.</a:t>
            </a:r>
            <a:endParaRPr lang="it-IT" i="1"/>
          </a:p>
          <a:p>
            <a:pPr>
              <a:buFontTx/>
              <a:buNone/>
            </a:pPr>
            <a:r>
              <a:rPr lang="it-IT" i="1"/>
              <a:t>CREATE DATABASE proba; </a:t>
            </a:r>
            <a:endParaRPr lang="sr-Latn-RS" i="1"/>
          </a:p>
          <a:p>
            <a:pPr>
              <a:buFontTx/>
              <a:buNone/>
            </a:pPr>
            <a:r>
              <a:rPr lang="it-IT" i="1"/>
              <a:t>DROP DATABASE proba;</a:t>
            </a:r>
            <a:endParaRPr lang="it-IT"/>
          </a:p>
          <a:p>
            <a:pPr>
              <a:buFontTx/>
              <a:buNone/>
            </a:pPr>
            <a:r>
              <a:rPr lang="it-IT"/>
              <a:t>isto važi i za tabele.</a:t>
            </a:r>
            <a:endParaRPr lang="en-US"/>
          </a:p>
          <a:p>
            <a:pPr marL="0" indent="0">
              <a:buNone/>
            </a:pPr>
            <a:r>
              <a:rPr lang="it-IT" i="1"/>
              <a:t>CREATE </a:t>
            </a:r>
            <a:r>
              <a:rPr lang="sr-Latn-RS" i="1"/>
              <a:t>TABLE</a:t>
            </a:r>
            <a:r>
              <a:rPr lang="it-IT" i="1"/>
              <a:t> proba;</a:t>
            </a:r>
            <a:endParaRPr lang="sr-Latn-RS" i="1"/>
          </a:p>
          <a:p>
            <a:pPr marL="0" indent="0">
              <a:buNone/>
            </a:pPr>
            <a:r>
              <a:rPr lang="sr-Latn-RS" i="1"/>
              <a:t>DROP TABLE </a:t>
            </a:r>
            <a:r>
              <a:rPr lang="it-IT" i="1"/>
              <a:t>proba;</a:t>
            </a:r>
            <a:endParaRPr lang="sr-Latn-RS" i="1"/>
          </a:p>
          <a:p>
            <a:pPr marL="0" indent="0">
              <a:buNone/>
            </a:pPr>
            <a:endParaRPr lang="sr-Latn-RS" i="1"/>
          </a:p>
          <a:p>
            <a:r>
              <a:rPr lang="en-US"/>
              <a:t>CREATE LOCATION </a:t>
            </a:r>
            <a:r>
              <a:rPr lang="sr-Latn-RS"/>
              <a:t> </a:t>
            </a:r>
            <a:r>
              <a:rPr lang="en-US"/>
              <a:t>CREATE SEQUENCE</a:t>
            </a:r>
            <a:r>
              <a:rPr lang="sr-Latn-RS"/>
              <a:t>,</a:t>
            </a:r>
            <a:r>
              <a:rPr lang="en-US"/>
              <a:t> CREATE VIEW </a:t>
            </a:r>
            <a:r>
              <a:rPr lang="sr-Latn-RS"/>
              <a:t> itd.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EF6CA9-0F1F-4C6B-A0C6-B1D7DB26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/>
              <a:t>DDL-</a:t>
            </a:r>
            <a:r>
              <a:rPr lang="it-IT"/>
              <a:t> Data Definition Language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06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984" y="1805492"/>
            <a:ext cx="10346498" cy="3215167"/>
          </a:xfrm>
          <a:prstGeom prst="rect">
            <a:avLst/>
          </a:prstGeom>
        </p:spPr>
        <p:txBody>
          <a:bodyPr vert="horz" wrap="square" lIns="0" tIns="54348" rIns="0" bIns="0" rtlCol="0">
            <a:spAutoFit/>
          </a:bodyPr>
          <a:lstStyle/>
          <a:p>
            <a:pPr marL="313781" marR="1166595" indent="-302575" defTabSz="806867">
              <a:lnSpc>
                <a:spcPts val="2665"/>
              </a:lnSpc>
              <a:spcBef>
                <a:spcPts val="427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47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SUM(plata),</a:t>
            </a:r>
            <a:r>
              <a:rPr sz="2471" kern="0" spc="-3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AVG(plata),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COUNT(plata),</a:t>
            </a:r>
            <a:r>
              <a:rPr sz="2471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MAX(plata),</a:t>
            </a:r>
            <a:r>
              <a:rPr sz="2471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MIN(plata),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SQRT(plata)</a:t>
            </a:r>
            <a:r>
              <a:rPr sz="247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18"/>
              </a:spcBef>
              <a:buFont typeface="Arial"/>
              <a:buChar char="•"/>
              <a:defRPr/>
            </a:pPr>
            <a:endParaRPr sz="330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2575" defTabSz="806867">
              <a:lnSpc>
                <a:spcPct val="90100"/>
              </a:lnSpc>
              <a:buFont typeface="Arial"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Osim</a:t>
            </a:r>
            <a:r>
              <a:rPr sz="2471" i="1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prethodno izračunatih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funkcija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sakljupljanja prikazuje i kvadratni koren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ukupnih plata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13"/>
              </a:spcBef>
              <a:buFont typeface="Arial"/>
              <a:buChar char="•"/>
              <a:defRPr/>
            </a:pPr>
            <a:endParaRPr sz="3088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471" kern="0" spc="-2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POW(AVG(plata),</a:t>
            </a:r>
            <a:r>
              <a:rPr sz="2471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2)</a:t>
            </a:r>
            <a:r>
              <a:rPr sz="2471" kern="0" spc="-2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471" i="1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2575" defTabSz="806867">
              <a:spcBef>
                <a:spcPts val="300"/>
              </a:spcBef>
              <a:buFont typeface="Arial"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 je</a:t>
            </a:r>
            <a:r>
              <a:rPr sz="2471" i="1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kvadrat prosečne</a:t>
            </a:r>
            <a:r>
              <a:rPr sz="2471" i="1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plate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7333-EE03-40CD-A7A5-A1026B4C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CREATE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2113-4BD2-453B-9027-A5F26215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Komanda CREATE se koristi za pravljenje novih objekata u bazi podataka, najčešće:</a:t>
            </a:r>
            <a:endParaRPr lang="sr-Latn-RS"/>
          </a:p>
          <a:p>
            <a:r>
              <a:rPr lang="en-US"/>
              <a:t>tabela (CREATE TABLE),</a:t>
            </a:r>
            <a:endParaRPr lang="sr-Latn-RS"/>
          </a:p>
          <a:p>
            <a:r>
              <a:rPr lang="en-US"/>
              <a:t>šema (CREATE SCHEMA),</a:t>
            </a:r>
            <a:endParaRPr lang="sr-Latn-RS"/>
          </a:p>
          <a:p>
            <a:r>
              <a:rPr lang="en-US"/>
              <a:t>baza (CREATE DATABASE),</a:t>
            </a:r>
            <a:endParaRPr lang="sr-Latn-RS"/>
          </a:p>
          <a:p>
            <a:r>
              <a:rPr lang="en-US"/>
              <a:t>pogled (CREATE VIEW),</a:t>
            </a:r>
            <a:endParaRPr lang="sr-Latn-RS"/>
          </a:p>
          <a:p>
            <a:r>
              <a:rPr lang="en-US"/>
              <a:t>indeks (CREATE INDEX), itd.</a:t>
            </a:r>
          </a:p>
        </p:txBody>
      </p:sp>
    </p:spTree>
    <p:extLst>
      <p:ext uri="{BB962C8B-B14F-4D97-AF65-F5344CB8AC3E}">
        <p14:creationId xmlns:p14="http://schemas.microsoft.com/office/powerpoint/2010/main" val="192605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3469-6967-4E4E-ADAB-4D0F68BB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CREATE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5B64-5DAE-4F80-B5E4-91D22028B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39263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Sintaksa za kreiranje tabele:</a:t>
            </a:r>
            <a:endParaRPr lang="sr-Latn-RS"/>
          </a:p>
          <a:p>
            <a:pPr marL="0" indent="0">
              <a:buNone/>
            </a:pPr>
            <a:r>
              <a:rPr lang="en-US"/>
              <a:t>CREATE TABLE ime_tabele (   </a:t>
            </a:r>
            <a:endParaRPr lang="sr-Latn-RS"/>
          </a:p>
          <a:p>
            <a:pPr marL="0" indent="0">
              <a:buNone/>
            </a:pPr>
            <a:r>
              <a:rPr lang="sr-Latn-RS"/>
              <a:t>       </a:t>
            </a:r>
            <a:r>
              <a:rPr lang="en-US"/>
              <a:t>naziv_kolone1 tip_podatka [OPCIJE],</a:t>
            </a:r>
            <a:endParaRPr lang="sr-Latn-RS"/>
          </a:p>
          <a:p>
            <a:pPr marL="0" indent="0">
              <a:buNone/>
            </a:pPr>
            <a:r>
              <a:rPr lang="sr-Latn-RS"/>
              <a:t>      </a:t>
            </a:r>
            <a:r>
              <a:rPr lang="en-US"/>
              <a:t> naziv_kolone2 tip_podatka [OPCIJE],    </a:t>
            </a:r>
            <a:endParaRPr lang="sr-Latn-RS"/>
          </a:p>
          <a:p>
            <a:pPr marL="0" indent="0">
              <a:buNone/>
            </a:pPr>
            <a:r>
              <a:rPr lang="sr-Latn-RS"/>
              <a:t>       </a:t>
            </a:r>
            <a:r>
              <a:rPr lang="en-US"/>
              <a:t>...</a:t>
            </a:r>
            <a:endParaRPr lang="sr-Latn-RS"/>
          </a:p>
          <a:p>
            <a:pPr marL="0" indent="0">
              <a:buNone/>
            </a:pPr>
            <a:r>
              <a:rPr lang="en-US"/>
              <a:t>);</a:t>
            </a:r>
            <a:endParaRPr lang="sr-Latn-RS"/>
          </a:p>
          <a:p>
            <a:pPr marL="0" indent="0">
              <a:buNone/>
            </a:pPr>
            <a:r>
              <a:rPr lang="sr-Latn-RS"/>
              <a:t>Primer: CREATE TABLE korisnici (</a:t>
            </a:r>
          </a:p>
          <a:p>
            <a:pPr marL="0" indent="0">
              <a:buNone/>
            </a:pPr>
            <a:r>
              <a:rPr lang="sr-Latn-RS"/>
              <a:t>    id SERIAL PRIMARY KEY,</a:t>
            </a:r>
          </a:p>
          <a:p>
            <a:pPr marL="0" indent="0">
              <a:buNone/>
            </a:pPr>
            <a:r>
              <a:rPr lang="sr-Latn-RS"/>
              <a:t>    ime TEXT NOT NULL,</a:t>
            </a:r>
          </a:p>
          <a:p>
            <a:pPr marL="0" indent="0">
              <a:buNone/>
            </a:pPr>
            <a:r>
              <a:rPr lang="sr-Latn-RS"/>
              <a:t>    prezime TEXT NOT NULL,</a:t>
            </a:r>
          </a:p>
          <a:p>
            <a:pPr marL="0" indent="0">
              <a:buNone/>
            </a:pPr>
            <a:r>
              <a:rPr lang="sr-Latn-RS"/>
              <a:t>    email TEXT UNIQUE,</a:t>
            </a:r>
          </a:p>
          <a:p>
            <a:pPr marL="0" indent="0">
              <a:buNone/>
            </a:pPr>
            <a:r>
              <a:rPr lang="sr-Latn-RS"/>
              <a:t>    datum_rodjenja DATE</a:t>
            </a:r>
          </a:p>
          <a:p>
            <a:pPr marL="0" indent="0">
              <a:buNone/>
            </a:pPr>
            <a:r>
              <a:rPr lang="sr-Latn-RS"/>
              <a:t>);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3D14-50A0-45D0-968D-3B77A397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DROP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E7E8-DEAF-4936-92B5-0FCF0F88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Komanda DROP se koristi za trajno brisanje celih objekata iz baze podataka, uključujući:</a:t>
            </a:r>
            <a:endParaRPr lang="sr-Latn-RS"/>
          </a:p>
          <a:p>
            <a:r>
              <a:rPr lang="en-US"/>
              <a:t>tabele (DROP TABLE)</a:t>
            </a:r>
            <a:endParaRPr lang="sr-Latn-RS"/>
          </a:p>
          <a:p>
            <a:r>
              <a:rPr lang="en-US"/>
              <a:t>baze (DROP DATABASE)</a:t>
            </a:r>
            <a:endParaRPr lang="sr-Latn-RS"/>
          </a:p>
          <a:p>
            <a:r>
              <a:rPr lang="en-US"/>
              <a:t>šeme (DROP SCHEMA)</a:t>
            </a:r>
            <a:endParaRPr lang="sr-Latn-RS"/>
          </a:p>
          <a:p>
            <a:r>
              <a:rPr lang="en-US"/>
              <a:t>indekse (DROP INDEX)</a:t>
            </a:r>
            <a:endParaRPr lang="sr-Latn-RS"/>
          </a:p>
          <a:p>
            <a:r>
              <a:rPr lang="en-US"/>
              <a:t>poglede (DROP VIEW) itd.</a:t>
            </a:r>
            <a:endParaRPr lang="sr-Latn-RS"/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323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8842-C627-478D-A821-5C01EB0C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DROP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4F81-ADBD-4297-B3C2-9FE31725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DROP TABLE ime_tabele;</a:t>
            </a:r>
          </a:p>
          <a:p>
            <a:r>
              <a:rPr lang="en-US"/>
              <a:t>DROP DATABASE ime_baze;</a:t>
            </a:r>
          </a:p>
          <a:p>
            <a:r>
              <a:rPr lang="en-US"/>
              <a:t>DROP VIEW ime_pogleda;</a:t>
            </a:r>
            <a:endParaRPr lang="sr-Latn-RS"/>
          </a:p>
          <a:p>
            <a:endParaRPr lang="sr-Latn-RS"/>
          </a:p>
          <a:p>
            <a:r>
              <a:rPr lang="en-US"/>
              <a:t>DROP TABLE IF EXISTS korisnici;</a:t>
            </a:r>
            <a:r>
              <a:rPr lang="sr-Latn-RS"/>
              <a:t> koristi se da bi se izbegla greška ukoliko objekat ne postoji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638D-712B-49A8-B070-00719822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ALTER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B525-B4FC-494B-9430-B00BA7D09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Komanda ALTER se koristi za izmenu postojeće strukture tabele u bazi podataka. Omogućava:</a:t>
            </a:r>
            <a:endParaRPr lang="sr-Latn-RS"/>
          </a:p>
          <a:p>
            <a:r>
              <a:rPr lang="en-US"/>
              <a:t>dodavanje kolona,</a:t>
            </a:r>
            <a:endParaRPr lang="sr-Latn-RS"/>
          </a:p>
          <a:p>
            <a:r>
              <a:rPr lang="en-US"/>
              <a:t>brisanje kolona,</a:t>
            </a:r>
            <a:endParaRPr lang="sr-Latn-RS"/>
          </a:p>
          <a:p>
            <a:r>
              <a:rPr lang="en-US"/>
              <a:t>promenu tipa podataka,</a:t>
            </a:r>
            <a:endParaRPr lang="sr-Latn-RS"/>
          </a:p>
          <a:p>
            <a:r>
              <a:rPr lang="en-US"/>
              <a:t>promenu imena kolona ili tabele, itd.</a:t>
            </a:r>
          </a:p>
        </p:txBody>
      </p:sp>
    </p:spTree>
    <p:extLst>
      <p:ext uri="{BB962C8B-B14F-4D97-AF65-F5344CB8AC3E}">
        <p14:creationId xmlns:p14="http://schemas.microsoft.com/office/powerpoint/2010/main" val="2804297929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4798</TotalTime>
  <Words>1973</Words>
  <Application>Microsoft Office PowerPoint</Application>
  <PresentationFormat>Widescreen</PresentationFormat>
  <Paragraphs>362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ie 16 9</vt:lpstr>
      <vt:lpstr>Baze podataka</vt:lpstr>
      <vt:lpstr>SQL</vt:lpstr>
      <vt:lpstr>PowerPoint Presentation</vt:lpstr>
      <vt:lpstr>DDL- Data Definition Language</vt:lpstr>
      <vt:lpstr>CREATE</vt:lpstr>
      <vt:lpstr>CREATE</vt:lpstr>
      <vt:lpstr>DROP</vt:lpstr>
      <vt:lpstr>DROP</vt:lpstr>
      <vt:lpstr>ALTER</vt:lpstr>
      <vt:lpstr>ALTER</vt:lpstr>
      <vt:lpstr>Još komandi u DDL</vt:lpstr>
      <vt:lpstr>DML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KREIRANJE TABELA</vt:lpstr>
      <vt:lpstr>NAREDBA SELECT </vt:lpstr>
      <vt:lpstr>PowerPoint Presentation</vt:lpstr>
      <vt:lpstr>PowerPoint Presentation</vt:lpstr>
      <vt:lpstr>PowerPoint Presentation</vt:lpstr>
      <vt:lpstr>Relacioni operatori</vt:lpstr>
      <vt:lpstr>WHERE</vt:lpstr>
      <vt:lpstr>PowerPoint Presentation</vt:lpstr>
      <vt:lpstr>PowerPoint Presentation</vt:lpstr>
      <vt:lpstr>LOGIČKI OPERATORI AND, OR i NOT</vt:lpstr>
      <vt:lpstr>..IS NULL</vt:lpstr>
      <vt:lpstr>PowerPoint Presentation</vt:lpstr>
      <vt:lpstr>ORDER BY</vt:lpstr>
      <vt:lpstr>PowerPoint Presentation</vt:lpstr>
      <vt:lpstr>PowerPoint Presentation</vt:lpstr>
      <vt:lpstr>DISTINCT, ALL</vt:lpstr>
      <vt:lpstr>PowerPoint Presentation</vt:lpstr>
      <vt:lpstr>FUNKCIJE SAKUPLJANJA</vt:lpstr>
      <vt:lpstr>PowerPoint Presentation</vt:lpstr>
      <vt:lpstr>MATEMATIČKE FUNKCIJE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</cp:lastModifiedBy>
  <cp:revision>199</cp:revision>
  <dcterms:created xsi:type="dcterms:W3CDTF">2022-03-07T11:48:22Z</dcterms:created>
  <dcterms:modified xsi:type="dcterms:W3CDTF">2025-07-06T18:53:38Z</dcterms:modified>
</cp:coreProperties>
</file>