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6" r:id="rId2"/>
    <p:sldId id="405" r:id="rId3"/>
    <p:sldId id="406" r:id="rId4"/>
    <p:sldId id="407" r:id="rId5"/>
    <p:sldId id="408" r:id="rId6"/>
    <p:sldId id="409" r:id="rId7"/>
    <p:sldId id="410" r:id="rId8"/>
    <p:sldId id="411" r:id="rId9"/>
    <p:sldId id="412" r:id="rId10"/>
    <p:sldId id="413" r:id="rId11"/>
    <p:sldId id="414" r:id="rId12"/>
    <p:sldId id="415" r:id="rId13"/>
    <p:sldId id="416" r:id="rId14"/>
    <p:sldId id="417" r:id="rId15"/>
    <p:sldId id="418" r:id="rId16"/>
    <p:sldId id="419" r:id="rId17"/>
    <p:sldId id="420" r:id="rId18"/>
    <p:sldId id="421" r:id="rId19"/>
    <p:sldId id="422" r:id="rId20"/>
    <p:sldId id="425" r:id="rId21"/>
  </p:sldIdLst>
  <p:sldSz cx="12192000" cy="6858000"/>
  <p:notesSz cx="6858000" cy="9144000"/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6" autoAdjust="0"/>
    <p:restoredTop sz="96296" autoAdjust="0"/>
  </p:normalViewPr>
  <p:slideViewPr>
    <p:cSldViewPr snapToGrid="0">
      <p:cViewPr varScale="1">
        <p:scale>
          <a:sx n="66" d="100"/>
          <a:sy n="66" d="100"/>
        </p:scale>
        <p:origin x="740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215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175724"/>
    </p:cViewPr>
  </p:sorterViewPr>
  <p:notesViewPr>
    <p:cSldViewPr snapToGrid="0">
      <p:cViewPr varScale="1">
        <p:scale>
          <a:sx n="50" d="100"/>
          <a:sy n="50" d="100"/>
        </p:scale>
        <p:origin x="2708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72633-5804-4CC4-B334-49480CD1F8F9}" type="datetimeFigureOut">
              <a:rPr lang="en-US" smtClean="0"/>
              <a:pPr/>
              <a:t>29-Jun-25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147A84-8E29-4011-8E23-5BAFF1D6AB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855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A21A-4E29-40A0-9B23-D9AD2091FC26}" type="datetimeFigureOut">
              <a:rPr lang="sr-Latn-RS" smtClean="0"/>
              <a:pPr/>
              <a:t>29.6.2025.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83666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A21A-4E29-40A0-9B23-D9AD2091FC26}" type="datetimeFigureOut">
              <a:rPr lang="sr-Latn-RS" smtClean="0"/>
              <a:pPr/>
              <a:t>29.6.2025.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18975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A21A-4E29-40A0-9B23-D9AD2091FC26}" type="datetimeFigureOut">
              <a:rPr lang="sr-Latn-RS" smtClean="0"/>
              <a:pPr/>
              <a:t>29.6.2025.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77647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A21A-4E29-40A0-9B23-D9AD2091FC26}" type="datetimeFigureOut">
              <a:rPr lang="sr-Latn-RS" smtClean="0"/>
              <a:pPr/>
              <a:t>29.6.2025.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87972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A21A-4E29-40A0-9B23-D9AD2091FC26}" type="datetimeFigureOut">
              <a:rPr lang="sr-Latn-RS" smtClean="0"/>
              <a:pPr/>
              <a:t>29.6.2025.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09323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A21A-4E29-40A0-9B23-D9AD2091FC26}" type="datetimeFigureOut">
              <a:rPr lang="sr-Latn-RS" smtClean="0"/>
              <a:pPr/>
              <a:t>29.6.2025.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95881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A21A-4E29-40A0-9B23-D9AD2091FC26}" type="datetimeFigureOut">
              <a:rPr lang="sr-Latn-RS" smtClean="0"/>
              <a:pPr/>
              <a:t>29.6.2025.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87474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A21A-4E29-40A0-9B23-D9AD2091FC26}" type="datetimeFigureOut">
              <a:rPr lang="sr-Latn-RS" smtClean="0"/>
              <a:pPr/>
              <a:t>29.6.2025.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30031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A21A-4E29-40A0-9B23-D9AD2091FC26}" type="datetimeFigureOut">
              <a:rPr lang="sr-Latn-RS" smtClean="0"/>
              <a:pPr/>
              <a:t>29.6.2025.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70580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A21A-4E29-40A0-9B23-D9AD2091FC26}" type="datetimeFigureOut">
              <a:rPr lang="sr-Latn-RS" smtClean="0"/>
              <a:pPr/>
              <a:t>29.6.2025.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39530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A21A-4E29-40A0-9B23-D9AD2091FC26}" type="datetimeFigureOut">
              <a:rPr lang="sr-Latn-RS" smtClean="0"/>
              <a:pPr/>
              <a:t>29.6.2025.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50987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8A21A-4E29-40A0-9B23-D9AD2091FC26}" type="datetimeFigureOut">
              <a:rPr lang="sr-Latn-RS" smtClean="0"/>
              <a:pPr/>
              <a:t>29.6.2025.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12" b="85185"/>
          <a:stretch/>
        </p:blipFill>
        <p:spPr>
          <a:xfrm>
            <a:off x="10474036" y="0"/>
            <a:ext cx="1717964" cy="101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60"/>
          <a:stretch/>
        </p:blipFill>
        <p:spPr>
          <a:xfrm>
            <a:off x="0" y="0"/>
            <a:ext cx="40270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878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/>
              <a:t>Baze podataka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"/>
              <a:t>Prof. Dr. Mirjana Misita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256A9-7348-4548-B6C0-A0D40D391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/>
              <a:t>Restrikcija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1FF48-9609-4E9C-8FF8-A37E0A129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217726"/>
          </a:xfrm>
        </p:spPr>
        <p:txBody>
          <a:bodyPr>
            <a:normAutofit/>
          </a:bodyPr>
          <a:lstStyle/>
          <a:p>
            <a:pPr algn="just"/>
            <a:r>
              <a:rPr lang="en-US" b="1"/>
              <a:t>Restrikcija</a:t>
            </a:r>
            <a:r>
              <a:rPr lang="en-US"/>
              <a:t> (ili </a:t>
            </a:r>
            <a:r>
              <a:rPr lang="en-US" b="1"/>
              <a:t>selekcija</a:t>
            </a:r>
            <a:r>
              <a:rPr lang="en-US"/>
              <a:t>) je operator relacione algebre koji </a:t>
            </a:r>
            <a:r>
              <a:rPr lang="en-US" b="1"/>
              <a:t>filtrira redove</a:t>
            </a:r>
            <a:r>
              <a:rPr lang="en-US"/>
              <a:t> iz relacije tako što </a:t>
            </a:r>
            <a:r>
              <a:rPr lang="en-US" b="1"/>
              <a:t>zadržava samo one koji zadovoljavaju dati logički uslov</a:t>
            </a:r>
            <a:r>
              <a:rPr lang="en-US"/>
              <a:t>.</a:t>
            </a:r>
          </a:p>
          <a:p>
            <a:endParaRPr lang="en-US"/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/>
              <a:t>Uslovi za primenu restrikcije (selekcije):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/>
              <a:t> Relacija mora postojati i imati definisane kolone.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/>
              <a:t> Uslov mora biti logički izraz (npr. prosek &gt; 8, godina = 3).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/>
              <a:t> Svi atributi koji se koriste u uslovu moraju postojati u relaciji.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/>
              <a:t> Tipovi podataka moraju biti kompatibilni (npr. broj se poredi s brojem, tekst s tekstom).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/>
              <a:t> Rezultat je nova relacija sa istim kolonama, ali manjim ili jednakim brojem redova.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235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A8C1F-D7D3-44CB-B71D-77646276A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624617"/>
            <a:ext cx="10515600" cy="1325563"/>
          </a:xfrm>
        </p:spPr>
        <p:txBody>
          <a:bodyPr/>
          <a:lstStyle/>
          <a:p>
            <a:r>
              <a:rPr lang="en-US" b="1"/>
              <a:t>Primer restrikcije:</a:t>
            </a:r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9E5F488-E709-4766-9CD2-8DBF433E73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98915" y="29876"/>
            <a:ext cx="5579614" cy="682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283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9737C-DD41-4A4A-BB64-5D1B0E663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/>
              <a:t>Projekcija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29812-E77A-4B63-AB62-EAA92B804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267153"/>
          </a:xfrm>
        </p:spPr>
        <p:txBody>
          <a:bodyPr>
            <a:normAutofit/>
          </a:bodyPr>
          <a:lstStyle/>
          <a:p>
            <a:pPr algn="just"/>
            <a:r>
              <a:rPr lang="en-US" b="1"/>
              <a:t>Projekcija</a:t>
            </a:r>
            <a:r>
              <a:rPr lang="en-US"/>
              <a:t> je operator relacione algebre koji iz postojeće relacije (tabele) izdvaja </a:t>
            </a:r>
            <a:r>
              <a:rPr lang="en-US" b="1"/>
              <a:t>samo određene kolone (atribute)</a:t>
            </a:r>
            <a:r>
              <a:rPr lang="en-US"/>
              <a:t> koje nas interesuju, eliminišući sve ostale.</a:t>
            </a:r>
          </a:p>
          <a:p>
            <a:pPr algn="just"/>
            <a:endParaRPr lang="en-US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914400" algn="l"/>
              </a:tabLst>
            </a:pPr>
            <a:r>
              <a:rPr lang="en-US" altLang="en-US"/>
              <a:t>Uslovi za primenu projekcije: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14400" algn="l"/>
              </a:tabLst>
            </a:pPr>
            <a:r>
              <a:rPr lang="en-US" altLang="en-US"/>
              <a:t> Svi navedeni atributi moraju postojati u relaciji.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14400" algn="l"/>
              </a:tabLst>
            </a:pPr>
            <a:r>
              <a:rPr lang="en-US" altLang="en-US"/>
              <a:t> Atributi moraju biti navedeni po tačnom nazivu i redosledu.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14400" algn="l"/>
              </a:tabLst>
            </a:pPr>
            <a:r>
              <a:rPr lang="en-US" altLang="en-US"/>
              <a:t> Rezultat sadrži samo odabrane kolone.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14400" algn="l"/>
              </a:tabLst>
            </a:pPr>
            <a:r>
              <a:rPr lang="en-US" altLang="en-US"/>
              <a:t> Duplikati se automatski eliminišu.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14400" algn="l"/>
              </a:tabLst>
            </a:pPr>
            <a:r>
              <a:rPr lang="en-US" altLang="en-US"/>
              <a:t> Tipovi i domeni se ne proveravaju jer se ne vrši poređenje.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14400" algn="l"/>
              </a:tabLst>
            </a:pPr>
            <a:r>
              <a:rPr lang="en-US" altLang="en-US" sz="2800"/>
              <a:t> Projekcija ne zahteva tipološku kompatibilnost kao unija ili razlika, jer ne upoređuje podatke.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642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E093B-3449-44CD-BAC3-8EFCAF272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287" y="904437"/>
            <a:ext cx="10515600" cy="1325563"/>
          </a:xfrm>
        </p:spPr>
        <p:txBody>
          <a:bodyPr/>
          <a:lstStyle/>
          <a:p>
            <a:r>
              <a:rPr lang="en-US" b="1"/>
              <a:t>Primer projekcije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9AEC1AE-07B5-4689-BDEE-1C6D01E557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19526" y="904437"/>
            <a:ext cx="7912518" cy="571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518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C69AD-92C9-4EE3-95D7-0174E4C05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/>
              <a:t>Kartezijanski proizvod (proizvod)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1B58F-6016-4D26-89D6-74CDA0D6FC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/>
              <a:t>Kartezijanski proizvod</a:t>
            </a:r>
            <a:r>
              <a:rPr lang="en-US"/>
              <a:t> je binarni operator relacione algebre koji kombinuje </a:t>
            </a:r>
            <a:r>
              <a:rPr lang="en-US" b="1"/>
              <a:t>svaki red iz prve relacije sa svakim redom iz druge relacije</a:t>
            </a:r>
            <a:r>
              <a:rPr lang="en-US"/>
              <a:t>, dajući novu relaciju sa </a:t>
            </a:r>
            <a:r>
              <a:rPr lang="en-US" b="1"/>
              <a:t>sve mogućim kombinacijama redova</a:t>
            </a:r>
            <a:r>
              <a:rPr lang="en-US"/>
              <a:t>.</a:t>
            </a:r>
          </a:p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3F89C2-4AC3-4008-8217-A6B04CB111A6}"/>
              </a:ext>
            </a:extLst>
          </p:cNvPr>
          <p:cNvSpPr/>
          <p:nvPr/>
        </p:nvSpPr>
        <p:spPr>
          <a:xfrm>
            <a:off x="959708" y="4001294"/>
            <a:ext cx="100748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/>
              <a:t>Uslovi za primenu kartezijanskog proizvoda: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Relacije ne moraju imati isti broj atributa.</a:t>
            </a:r>
            <a:br>
              <a:rPr lang="en-US"/>
            </a:br>
            <a:r>
              <a:rPr lang="en-US"/>
              <a:t>Svaka relacija može imati različit broj kolona.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Nema zahteva za istim domenima.</a:t>
            </a:r>
            <a:br>
              <a:rPr lang="en-US"/>
            </a:br>
            <a:r>
              <a:rPr lang="en-US"/>
              <a:t>Kolone ne moraju imati iste tipove podataka.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Kolone sa istim nazivima mogu izazvati dvosmislenost.</a:t>
            </a:r>
            <a:br>
              <a:rPr lang="en-US"/>
            </a:br>
            <a:r>
              <a:rPr lang="en-US"/>
              <a:t>Preporučuje se prethodno preimenovanje kolona (operator </a:t>
            </a:r>
            <a:r>
              <a:rPr lang="en-US" b="1"/>
              <a:t>rename</a:t>
            </a:r>
            <a:r>
              <a:rPr lang="en-US"/>
              <a:t>) ako postoji preklapanje</a:t>
            </a:r>
          </a:p>
        </p:txBody>
      </p:sp>
    </p:spTree>
    <p:extLst>
      <p:ext uri="{BB962C8B-B14F-4D97-AF65-F5344CB8AC3E}">
        <p14:creationId xmlns:p14="http://schemas.microsoft.com/office/powerpoint/2010/main" val="3884152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E8BBD-3606-4C79-AC70-A8B1756FF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Pimer proizvoda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2D62E8-6E86-45E8-A95D-CD5FDDE4F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1770" y="259492"/>
            <a:ext cx="6350951" cy="600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314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4FD3C-A0E4-4448-BD8C-96D60B2A8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/>
              <a:t>Tipovi veza između entiteta (relacija)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D056D-0E5B-486E-9FA3-198ACAED7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/>
              <a:t>Veza 1 : 1</a:t>
            </a:r>
            <a:r>
              <a:rPr lang="pl-PL"/>
              <a:t> (jedan prema jedan)</a:t>
            </a:r>
            <a:endParaRPr lang="en-US"/>
          </a:p>
          <a:p>
            <a:r>
              <a:rPr lang="en-US" b="1"/>
              <a:t>Veza 1 : M</a:t>
            </a:r>
            <a:r>
              <a:rPr lang="en-US"/>
              <a:t> (jedan prema više)</a:t>
            </a:r>
          </a:p>
          <a:p>
            <a:r>
              <a:rPr lang="pt-BR" b="1"/>
              <a:t>Veza M : N</a:t>
            </a:r>
            <a:r>
              <a:rPr lang="pt-BR"/>
              <a:t> (više prema više)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24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5F209-4715-4E31-ABF8-6605475DA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/>
              <a:t>Veza 1 : 1</a:t>
            </a:r>
            <a:r>
              <a:rPr lang="pl-PL"/>
              <a:t> (jedan prema jedan</a:t>
            </a:r>
            <a:r>
              <a:rPr lang="en-US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9F3A6-75A5-4018-A1A6-D752F06F2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Značenje: Svakom redu u jednoj tabeli odgovara tačno jedan red u drugoj tabeli, i obrnuto.</a:t>
            </a:r>
          </a:p>
          <a:p>
            <a:endParaRPr lang="en-US"/>
          </a:p>
          <a:p>
            <a:pPr marL="0" indent="0">
              <a:buNone/>
            </a:pPr>
            <a:r>
              <a:rPr lang="en-US"/>
              <a:t>Primer: Tabela Zaposleni i tabela LičnaKarta</a:t>
            </a:r>
          </a:p>
          <a:p>
            <a:r>
              <a:rPr lang="en-US"/>
              <a:t>Jedan zaposleni ima tačno jednu ličnu kartu.→</a:t>
            </a:r>
          </a:p>
          <a:p>
            <a:r>
              <a:rPr lang="en-US"/>
              <a:t>Jedna lična karta pripada tačno jednom zaposlenom.</a:t>
            </a:r>
          </a:p>
          <a:p>
            <a:endParaRPr lang="en-US"/>
          </a:p>
          <a:p>
            <a:pPr marL="0" indent="0">
              <a:buNone/>
            </a:pPr>
            <a:r>
              <a:rPr lang="en-US"/>
              <a:t>Tehnička realizacija:</a:t>
            </a:r>
          </a:p>
          <a:p>
            <a:r>
              <a:rPr lang="en-US"/>
              <a:t>Primarni ključ iz jedne tabele može biti i strani ključ u drugoj.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Kada imamo vezu 1:1, možemo bezbedno spojiti dve tabele pomoću </a:t>
            </a:r>
            <a:r>
              <a:rPr lang="en-US" b="1"/>
              <a:t>prirodnog spajanja</a:t>
            </a:r>
            <a:r>
              <a:rPr lang="en-US"/>
              <a:t> (natural join), jer znamo da će </a:t>
            </a:r>
            <a:r>
              <a:rPr lang="en-US" b="1"/>
              <a:t>najviše jedan red</a:t>
            </a:r>
            <a:r>
              <a:rPr lang="en-US"/>
              <a:t> iz druge tabele odgovarati svakom redu iz prve</a:t>
            </a:r>
          </a:p>
        </p:txBody>
      </p:sp>
    </p:spTree>
    <p:extLst>
      <p:ext uri="{BB962C8B-B14F-4D97-AF65-F5344CB8AC3E}">
        <p14:creationId xmlns:p14="http://schemas.microsoft.com/office/powerpoint/2010/main" val="3981002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18414-5CBE-43D3-BEEC-A74E38436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/>
              <a:t>Veza 1 : M</a:t>
            </a:r>
            <a:r>
              <a:rPr lang="en-US"/>
              <a:t> (jedan prema više)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DFC6A-7F15-41CB-BE08-BFD966C57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801865" cy="4772883"/>
          </a:xfrm>
        </p:spPr>
        <p:txBody>
          <a:bodyPr>
            <a:normAutofit fontScale="85000" lnSpcReduction="20000"/>
          </a:bodyPr>
          <a:lstStyle/>
          <a:p>
            <a:r>
              <a:rPr lang="en-US"/>
              <a:t>Značenje: Jednom redu u prvoj tabeli odgovara više redova u drugoj tabeli, ali svaki red u drugoj tabeli pripada samo jednom redu iz prve.</a:t>
            </a:r>
          </a:p>
          <a:p>
            <a:endParaRPr lang="en-US"/>
          </a:p>
          <a:p>
            <a:pPr marL="0" indent="0">
              <a:buNone/>
            </a:pPr>
            <a:r>
              <a:rPr lang="en-US"/>
              <a:t>Primer:Tabela Profesor i tabela Predmet</a:t>
            </a:r>
          </a:p>
          <a:p>
            <a:r>
              <a:rPr lang="en-US"/>
              <a:t> Jedan profesor predaje više predmeta.</a:t>
            </a:r>
          </a:p>
          <a:p>
            <a:r>
              <a:rPr lang="en-US"/>
              <a:t> Svaki predmet predaje tačno jedan profesor.</a:t>
            </a:r>
          </a:p>
          <a:p>
            <a:endParaRPr lang="en-US"/>
          </a:p>
          <a:p>
            <a:pPr marL="0" indent="0">
              <a:buNone/>
            </a:pPr>
            <a:r>
              <a:rPr lang="en-US"/>
              <a:t>Tehnička realizacija:</a:t>
            </a:r>
          </a:p>
          <a:p>
            <a:r>
              <a:rPr lang="en-US"/>
              <a:t>Strani ključ se nalazi u tabeli sa "više" (npr. id_profesora u Predmet).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Veza 1 : M i restrikcija + spajanje. U vezi 1:M, često radimo spajanje (⋈) između glavne i zavisne tabele (npr. Profesor i Predmet), a zatim restrikciju (</a:t>
            </a:r>
            <a:r>
              <a:rPr lang="el-GR"/>
              <a:t>σ) </a:t>
            </a:r>
            <a:r>
              <a:rPr lang="en-US"/>
              <a:t>da filtriramo ono što nas zanima.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464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DE4EA-9749-4A99-B7D5-9E172A313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/>
              <a:t>Veza M : N</a:t>
            </a:r>
            <a:r>
              <a:rPr lang="pt-BR"/>
              <a:t> (više prema više)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9D1DA-8CCB-4BE2-9D36-AC8CBA394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77500" lnSpcReduction="20000"/>
          </a:bodyPr>
          <a:lstStyle/>
          <a:p>
            <a:r>
              <a:rPr lang="en-US" sz="3300"/>
              <a:t>Značenje: Jednom redu u prvoj tabeli može odgovarati više redova u drugoj i obrnuto.</a:t>
            </a:r>
          </a:p>
          <a:p>
            <a:endParaRPr lang="en-US" sz="3300"/>
          </a:p>
          <a:p>
            <a:pPr marL="0" indent="0">
              <a:buNone/>
            </a:pPr>
            <a:r>
              <a:rPr lang="en-US" sz="3300"/>
              <a:t>Primer: Tabela Student i tabela Predmet</a:t>
            </a:r>
          </a:p>
          <a:p>
            <a:r>
              <a:rPr lang="en-US" sz="3300"/>
              <a:t> Jedan student sluša više predmeta.</a:t>
            </a:r>
          </a:p>
          <a:p>
            <a:r>
              <a:rPr lang="en-US" sz="3300"/>
              <a:t> Jedan predmet slušaju više studenata.</a:t>
            </a:r>
          </a:p>
          <a:p>
            <a:endParaRPr lang="en-US" sz="3300"/>
          </a:p>
          <a:p>
            <a:pPr marL="0" indent="0">
              <a:buNone/>
            </a:pPr>
            <a:r>
              <a:rPr lang="en-US" sz="3300"/>
              <a:t>Tehnička realizacija:</a:t>
            </a:r>
          </a:p>
          <a:p>
            <a:r>
              <a:rPr lang="en-US" sz="3300"/>
              <a:t>Potrebna je treća tabela (npr. Upis) sa stranim ključevima iz obe tabele:id_studenta, id_predmeta.</a:t>
            </a:r>
          </a:p>
          <a:p>
            <a:endParaRPr lang="en-US" sz="3300"/>
          </a:p>
          <a:p>
            <a:r>
              <a:rPr lang="en-US" altLang="en-US" sz="3300"/>
              <a:t>Za M:N veze koristi se treća tabela (npr. Upis), i najčešće pravimo dvostruko spajanje</a:t>
            </a:r>
            <a:endParaRPr lang="en-US" sz="3300"/>
          </a:p>
          <a:p>
            <a:endParaRPr lang="en-US">
              <a:latin typeface="Arial" panose="020B0604020202020204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193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05895-73CA-4CC0-9BFA-0D822CC86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/>
              <a:t>Relaciona algebra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D5256-17B7-472A-B52B-8A2FA3941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505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/>
              <a:t>Osnovni</a:t>
            </a:r>
            <a:r>
              <a:rPr lang="en-US"/>
              <a:t> </a:t>
            </a:r>
            <a:r>
              <a:rPr lang="en-US" b="1"/>
              <a:t>operatori relacion</a:t>
            </a:r>
            <a:r>
              <a:rPr lang="sr-Cyrl-RS" b="1"/>
              <a:t>е </a:t>
            </a:r>
            <a:r>
              <a:rPr lang="en-US" b="1"/>
              <a:t>algebre</a:t>
            </a:r>
            <a:r>
              <a:rPr lang="en-US"/>
              <a:t>, koji su ključni za razumevanje rada sa relacionim bazama podataka su:</a:t>
            </a:r>
          </a:p>
          <a:p>
            <a:r>
              <a:rPr lang="en-US" b="1"/>
              <a:t>Unija</a:t>
            </a:r>
            <a:r>
              <a:rPr lang="en-US"/>
              <a:t> –  vraća sve redove iz obe relacije (bez duplikata),</a:t>
            </a:r>
          </a:p>
          <a:p>
            <a:r>
              <a:rPr lang="en-US" b="1"/>
              <a:t>Presek</a:t>
            </a:r>
            <a:r>
              <a:rPr lang="en-US"/>
              <a:t> –  vraća samo zajedničke redove (može se izvesti iz unije i razlike).</a:t>
            </a:r>
          </a:p>
          <a:p>
            <a:r>
              <a:rPr lang="en-US" b="1"/>
              <a:t>Razlika (razlika skupova)</a:t>
            </a:r>
            <a:r>
              <a:rPr lang="en-US"/>
              <a:t> –  vraća redove koji su u jednoj, ali ne i u drugoj relaciji,</a:t>
            </a:r>
          </a:p>
          <a:p>
            <a:r>
              <a:rPr lang="en-US" b="1"/>
              <a:t>Restrikcija (selekcija)</a:t>
            </a:r>
            <a:r>
              <a:rPr lang="en-US"/>
              <a:t> – filtrira redove na osnovu uslova,</a:t>
            </a:r>
          </a:p>
          <a:p>
            <a:r>
              <a:rPr lang="en-US" b="1"/>
              <a:t>Projekcija</a:t>
            </a:r>
            <a:r>
              <a:rPr lang="en-US"/>
              <a:t> – </a:t>
            </a:r>
            <a:r>
              <a:rPr lang="el-GR"/>
              <a:t> </a:t>
            </a:r>
            <a:r>
              <a:rPr lang="en-US"/>
              <a:t>bira određene kolone,</a:t>
            </a:r>
          </a:p>
          <a:p>
            <a:r>
              <a:rPr lang="en-US" b="1"/>
              <a:t>Kartezijanski proizvod (proizvod)</a:t>
            </a:r>
            <a:r>
              <a:rPr lang="en-US"/>
              <a:t> –  svaki red prve relacije se uparuje sa svakim redom druge,</a:t>
            </a:r>
          </a:p>
        </p:txBody>
      </p:sp>
    </p:spTree>
    <p:extLst>
      <p:ext uri="{BB962C8B-B14F-4D97-AF65-F5344CB8AC3E}">
        <p14:creationId xmlns:p14="http://schemas.microsoft.com/office/powerpoint/2010/main" val="35313006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897E42D7-6C3F-42C8-BB18-77110B048F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2984927"/>
              </p:ext>
            </p:extLst>
          </p:nvPr>
        </p:nvGraphicFramePr>
        <p:xfrm>
          <a:off x="1418968" y="2202434"/>
          <a:ext cx="9860692" cy="24531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00401">
                  <a:extLst>
                    <a:ext uri="{9D8B030D-6E8A-4147-A177-3AD203B41FA5}">
                      <a16:colId xmlns:a16="http://schemas.microsoft.com/office/drawing/2014/main" val="1031050952"/>
                    </a:ext>
                  </a:extLst>
                </a:gridCol>
                <a:gridCol w="6660291">
                  <a:extLst>
                    <a:ext uri="{9D8B030D-6E8A-4147-A177-3AD203B41FA5}">
                      <a16:colId xmlns:a16="http://schemas.microsoft.com/office/drawing/2014/main" val="1117099688"/>
                    </a:ext>
                  </a:extLst>
                </a:gridCol>
              </a:tblGrid>
              <a:tr h="6132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tx1"/>
                          </a:solidFill>
                          <a:effectLst/>
                        </a:rPr>
                        <a:t>Veza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tx1"/>
                          </a:solidFill>
                          <a:effectLst/>
                        </a:rPr>
                        <a:t>Tipični operatori relacione algebre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37420016"/>
                  </a:ext>
                </a:extLst>
              </a:tr>
              <a:tr h="6132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tx1"/>
                          </a:solidFill>
                          <a:effectLst/>
                        </a:rPr>
                        <a:t>1 : 1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tx1"/>
                          </a:solidFill>
                          <a:effectLst/>
                        </a:rPr>
                        <a:t>prirodno spajanje (⋈)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1117181"/>
                  </a:ext>
                </a:extLst>
              </a:tr>
              <a:tr h="6132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tx1"/>
                          </a:solidFill>
                          <a:effectLst/>
                        </a:rPr>
                        <a:t>1 : M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tx1"/>
                          </a:solidFill>
                          <a:effectLst/>
                        </a:rPr>
                        <a:t>spajanje (⋈), restrikcija (σ)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186768"/>
                  </a:ext>
                </a:extLst>
              </a:tr>
              <a:tr h="6132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tx1"/>
                          </a:solidFill>
                          <a:effectLst/>
                        </a:rPr>
                        <a:t>M : N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tx1"/>
                          </a:solidFill>
                          <a:effectLst/>
                        </a:rPr>
                        <a:t>spajanje preko pomoćne tabele ili (× + σ)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83282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8530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6F887-84DA-400F-ADCB-FC32523C5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/>
              <a:t>Dodatni / izvedeni operatori:</a:t>
            </a:r>
          </a:p>
          <a:p>
            <a:r>
              <a:rPr lang="en-US" b="1"/>
              <a:t>Prirodno spajanje (natural join)</a:t>
            </a:r>
            <a:r>
              <a:rPr lang="en-US"/>
              <a:t> – spaja relacije po zajedničkim kolonama,</a:t>
            </a:r>
          </a:p>
          <a:p>
            <a:r>
              <a:rPr lang="en-US" b="1"/>
              <a:t>Deljenje (division)</a:t>
            </a:r>
            <a:r>
              <a:rPr lang="en-US"/>
              <a:t> –  specifična operacija za univerzalne kvantifikatore,</a:t>
            </a:r>
          </a:p>
          <a:p>
            <a:r>
              <a:rPr lang="en-US" b="1"/>
              <a:t>Rename (promena imena)</a:t>
            </a:r>
            <a:r>
              <a:rPr lang="en-US"/>
              <a:t> – </a:t>
            </a:r>
            <a:r>
              <a:rPr lang="el-GR"/>
              <a:t> </a:t>
            </a:r>
            <a:r>
              <a:rPr lang="en-US"/>
              <a:t>koristi se za dodeljivanje novog imena relaciji ili atributima.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562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30146-81F0-42D8-92E7-A37A6C185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/>
              <a:t>Unija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B262A8-AB37-4DA2-80E3-CC8D0B4C05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/>
              <a:t>Unija</a:t>
            </a:r>
            <a:r>
              <a:rPr lang="en-US"/>
              <a:t> je binarni operator relacion</a:t>
            </a:r>
            <a:r>
              <a:rPr lang="sr-Cyrl-RS"/>
              <a:t>е </a:t>
            </a:r>
            <a:r>
              <a:rPr lang="en-US"/>
              <a:t>algebre koji kombinuje dve relacije (tabele) i vraća novu relaciju koja sadrži </a:t>
            </a:r>
            <a:r>
              <a:rPr lang="en-US" b="1"/>
              <a:t>sve jedinstvene torke (redove)</a:t>
            </a:r>
            <a:r>
              <a:rPr lang="en-US"/>
              <a:t> koje se nalaze </a:t>
            </a:r>
            <a:r>
              <a:rPr lang="en-US" b="1"/>
              <a:t>u bar jednoj</a:t>
            </a:r>
            <a:r>
              <a:rPr lang="en-US"/>
              <a:t> od te dve relacije.</a:t>
            </a:r>
          </a:p>
          <a:p>
            <a:endParaRPr lang="en-US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/>
              <a:t>Uslovi za primenu unije: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/>
              <a:t>Relacije moraju imati isti broj atributa.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/>
              <a:t>Odgovarajući atributi moraju biti definisani nad istim domenima (npr. oba ime: TEXT, oba id: INTEGER).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346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AB23D965-42A3-48FF-B6D4-D9F0CD9CC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991" y="514580"/>
            <a:ext cx="9231013" cy="6192114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E248D6CD-2FF0-41E8-B08D-2E402DA45937}"/>
              </a:ext>
            </a:extLst>
          </p:cNvPr>
          <p:cNvSpPr/>
          <p:nvPr/>
        </p:nvSpPr>
        <p:spPr>
          <a:xfrm>
            <a:off x="5100166" y="151306"/>
            <a:ext cx="44392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>
                <a:latin typeface="+mj-lt"/>
              </a:rPr>
              <a:t>Primer unije</a:t>
            </a:r>
          </a:p>
        </p:txBody>
      </p:sp>
    </p:spTree>
    <p:extLst>
      <p:ext uri="{BB962C8B-B14F-4D97-AF65-F5344CB8AC3E}">
        <p14:creationId xmlns:p14="http://schemas.microsoft.com/office/powerpoint/2010/main" val="223326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700E7-A6D4-4D80-9853-ED2E9C142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/>
              <a:t>Presek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444D0-7D90-4D9B-956F-3685CDDC22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Presek dve relacije je nova relacija koja sadrži sve n-torke koje su zajedničke za obe relacije.</a:t>
            </a:r>
          </a:p>
          <a:p>
            <a:r>
              <a:rPr lang="en-US" b="1"/>
              <a:t>Presek</a:t>
            </a:r>
            <a:r>
              <a:rPr lang="en-US"/>
              <a:t> je binarni operator relacion</a:t>
            </a:r>
            <a:r>
              <a:rPr lang="sr-Cyrl-RS"/>
              <a:t>е </a:t>
            </a:r>
            <a:r>
              <a:rPr lang="en-US"/>
              <a:t>algebre koji vraća </a:t>
            </a:r>
            <a:r>
              <a:rPr lang="en-US" b="1"/>
              <a:t>samo one redove</a:t>
            </a:r>
            <a:r>
              <a:rPr lang="en-US"/>
              <a:t> (torke) koji se nalaze </a:t>
            </a:r>
            <a:r>
              <a:rPr lang="en-US" b="1"/>
              <a:t>istovremeno u obe relacije</a:t>
            </a:r>
            <a:r>
              <a:rPr lang="en-US"/>
              <a:t>.</a:t>
            </a:r>
          </a:p>
          <a:p>
            <a:pPr marL="0" indent="0">
              <a:buNone/>
            </a:pPr>
            <a:endParaRPr lang="en-US" b="1"/>
          </a:p>
          <a:p>
            <a:pPr marL="0" indent="0">
              <a:buNone/>
            </a:pPr>
            <a:r>
              <a:rPr lang="en-US" b="1"/>
              <a:t>Uslovi za primenu preseka:</a:t>
            </a:r>
          </a:p>
          <a:p>
            <a:r>
              <a:rPr lang="en-US"/>
              <a:t>Relacije moraju imati isti broj atributa.</a:t>
            </a:r>
          </a:p>
          <a:p>
            <a:r>
              <a:rPr lang="en-US"/>
              <a:t>Odgovarajući atributi moraju biti definisani nad istim domenima.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70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8527E8-1001-499D-8A04-D854D6729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1799" y="620994"/>
            <a:ext cx="5634415" cy="587188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669860B-2286-46FF-A965-7D7B16AF8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/>
              <a:t>Primer preseka</a:t>
            </a:r>
          </a:p>
        </p:txBody>
      </p:sp>
    </p:spTree>
    <p:extLst>
      <p:ext uri="{BB962C8B-B14F-4D97-AF65-F5344CB8AC3E}">
        <p14:creationId xmlns:p14="http://schemas.microsoft.com/office/powerpoint/2010/main" val="1657419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3042A-74AD-4725-8599-E4690F89E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/>
              <a:t>Razlika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A79C38-25E0-4D7C-ADEF-A6DE5D8FC6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/>
              <a:t>Razlika</a:t>
            </a:r>
            <a:r>
              <a:rPr lang="en-US"/>
              <a:t> dveju kompatibilnih relacija je nova relacija koja ima iste atribute kao te relacije, a telo joj se sastoji od onih n-torki koje se nalaze u relaciji A, a ne nalaze se u relaciji B.</a:t>
            </a:r>
          </a:p>
          <a:p>
            <a:r>
              <a:rPr lang="en-US"/>
              <a:t>U relacionoj algebri razlika se označava A/B.</a:t>
            </a:r>
          </a:p>
          <a:p>
            <a:r>
              <a:rPr lang="en-US"/>
              <a:t>A-B ≠ B-A</a:t>
            </a:r>
          </a:p>
          <a:p>
            <a:pPr marL="0" indent="0">
              <a:buNone/>
            </a:pPr>
            <a:r>
              <a:rPr lang="en-US" b="1"/>
              <a:t>Uslovi:</a:t>
            </a:r>
          </a:p>
          <a:p>
            <a:r>
              <a:rPr lang="en-US"/>
              <a:t>Relacije moraju imati isti broj kolona,</a:t>
            </a:r>
          </a:p>
          <a:p>
            <a:r>
              <a:rPr lang="en-US"/>
              <a:t>Kolone moraju imati isti redosled i biti definisane nad istim domenima.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486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A937C-B70A-4348-BB20-2D932458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Primer razlike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35C4238-36BF-4EAB-BB4B-EA95847E35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09788" y="365125"/>
            <a:ext cx="5016257" cy="634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298630"/>
      </p:ext>
    </p:extLst>
  </p:cSld>
  <p:clrMapOvr>
    <a:masterClrMapping/>
  </p:clrMapOvr>
</p:sld>
</file>

<file path=ppt/theme/theme1.xml><?xml version="1.0" encoding="utf-8"?>
<a:theme xmlns:a="http://schemas.openxmlformats.org/drawingml/2006/main" name="ie 16 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e 16 9" id="{576E9A8D-BB38-4D95-A36F-DF7C8086BD01}" vid="{49606A15-62B4-4A0C-88AF-796A0652F4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89_ie_template</Template>
  <TotalTime>1628</TotalTime>
  <Words>1011</Words>
  <Application>Microsoft Office PowerPoint</Application>
  <PresentationFormat>Widescreen</PresentationFormat>
  <Paragraphs>110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ie 16 9</vt:lpstr>
      <vt:lpstr>Baze podataka</vt:lpstr>
      <vt:lpstr>Relaciona algebra</vt:lpstr>
      <vt:lpstr>PowerPoint Presentation</vt:lpstr>
      <vt:lpstr>Unija</vt:lpstr>
      <vt:lpstr>PowerPoint Presentation</vt:lpstr>
      <vt:lpstr>Presek</vt:lpstr>
      <vt:lpstr>Primer preseka</vt:lpstr>
      <vt:lpstr>Razlika</vt:lpstr>
      <vt:lpstr>Primer razlike</vt:lpstr>
      <vt:lpstr>Restrikcija</vt:lpstr>
      <vt:lpstr>Primer restrikcije:</vt:lpstr>
      <vt:lpstr>Projekcija</vt:lpstr>
      <vt:lpstr>Primer projekcije</vt:lpstr>
      <vt:lpstr>Kartezijanski proizvod (proizvod)</vt:lpstr>
      <vt:lpstr>Pimer proizvoda</vt:lpstr>
      <vt:lpstr>Tipovi veza između entiteta (relacija)</vt:lpstr>
      <vt:lpstr>Veza 1 : 1 (jedan prema jedan)</vt:lpstr>
      <vt:lpstr>Veza 1 : M (jedan prema više)</vt:lpstr>
      <vt:lpstr>Veza M : N (više prema više)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Mira</cp:lastModifiedBy>
  <cp:revision>191</cp:revision>
  <dcterms:created xsi:type="dcterms:W3CDTF">2022-03-07T11:48:22Z</dcterms:created>
  <dcterms:modified xsi:type="dcterms:W3CDTF">2025-06-29T10:36:42Z</dcterms:modified>
</cp:coreProperties>
</file>