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405" r:id="rId3"/>
    <p:sldId id="406" r:id="rId4"/>
    <p:sldId id="407" r:id="rId5"/>
    <p:sldId id="408" r:id="rId6"/>
    <p:sldId id="409" r:id="rId7"/>
    <p:sldId id="410" r:id="rId8"/>
    <p:sldId id="411" r:id="rId9"/>
    <p:sldId id="412" r:id="rId10"/>
    <p:sldId id="413" r:id="rId11"/>
    <p:sldId id="416" r:id="rId12"/>
    <p:sldId id="414" r:id="rId13"/>
    <p:sldId id="417" r:id="rId14"/>
    <p:sldId id="415" r:id="rId15"/>
    <p:sldId id="418" r:id="rId16"/>
    <p:sldId id="419" r:id="rId17"/>
    <p:sldId id="420" r:id="rId18"/>
    <p:sldId id="421" r:id="rId19"/>
    <p:sldId id="422" r:id="rId20"/>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96296" autoAdjust="0"/>
  </p:normalViewPr>
  <p:slideViewPr>
    <p:cSldViewPr snapToGrid="0">
      <p:cViewPr>
        <p:scale>
          <a:sx n="59" d="100"/>
          <a:sy n="59" d="100"/>
        </p:scale>
        <p:origin x="28" y="156"/>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23-Jun-25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23.6.2025.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23.6.2025.</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Baze podataka</a:t>
            </a:r>
          </a:p>
        </p:txBody>
      </p:sp>
      <p:sp>
        <p:nvSpPr>
          <p:cNvPr id="3" name="Subtitle 2"/>
          <p:cNvSpPr>
            <a:spLocks noGrp="1"/>
          </p:cNvSpPr>
          <p:nvPr>
            <p:ph type="subTitle" idx="1"/>
          </p:nvPr>
        </p:nvSpPr>
        <p:spPr/>
        <p:txBody>
          <a:bodyPr/>
          <a:lstStyle/>
          <a:p>
            <a:r>
              <a:rPr lang="en"/>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F9774-37A8-43C5-8358-5259369DA88A}"/>
              </a:ext>
            </a:extLst>
          </p:cNvPr>
          <p:cNvSpPr>
            <a:spLocks noGrp="1"/>
          </p:cNvSpPr>
          <p:nvPr>
            <p:ph idx="1"/>
          </p:nvPr>
        </p:nvSpPr>
        <p:spPr/>
        <p:txBody>
          <a:bodyPr/>
          <a:lstStyle/>
          <a:p>
            <a:r>
              <a:rPr lang="en-US" b="1"/>
              <a:t>Arhitektura baze</a:t>
            </a:r>
            <a:r>
              <a:rPr lang="en-US"/>
              <a:t> </a:t>
            </a:r>
            <a:r>
              <a:rPr lang="sr-Latn-RS"/>
              <a:t>podataka </a:t>
            </a:r>
            <a:r>
              <a:rPr lang="en-US"/>
              <a:t>definiše </a:t>
            </a:r>
            <a:r>
              <a:rPr lang="en-US" b="1"/>
              <a:t>kako se sistem organizuje i funkcioniše</a:t>
            </a:r>
            <a:r>
              <a:rPr lang="en-US"/>
              <a:t> – npr. koji su slojevi (interfejs, logika, podaci), kako se pristupa podacima, kako se deli sistem.</a:t>
            </a:r>
            <a:endParaRPr lang="sr-Latn-RS"/>
          </a:p>
          <a:p>
            <a:endParaRPr lang="en-US"/>
          </a:p>
          <a:p>
            <a:r>
              <a:rPr lang="en-US" b="1"/>
              <a:t>Implementacioni model baze</a:t>
            </a:r>
            <a:r>
              <a:rPr lang="en-US"/>
              <a:t> definiše </a:t>
            </a:r>
            <a:r>
              <a:rPr lang="en-US" b="1"/>
              <a:t>kako su podaci strukturirani i međusobno povezani unutar same baze</a:t>
            </a:r>
            <a:r>
              <a:rPr lang="en-US"/>
              <a:t>.</a:t>
            </a:r>
          </a:p>
          <a:p>
            <a:endParaRPr lang="en-US"/>
          </a:p>
        </p:txBody>
      </p:sp>
    </p:spTree>
    <p:extLst>
      <p:ext uri="{BB962C8B-B14F-4D97-AF65-F5344CB8AC3E}">
        <p14:creationId xmlns:p14="http://schemas.microsoft.com/office/powerpoint/2010/main" val="115013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3D789C6F-AA5F-41B2-B7A6-B10ACEAD5098}"/>
              </a:ext>
            </a:extLst>
          </p:cNvPr>
          <p:cNvGraphicFramePr>
            <a:graphicFrameLocks noGrp="1"/>
          </p:cNvGraphicFramePr>
          <p:nvPr>
            <p:ph idx="1"/>
            <p:extLst>
              <p:ext uri="{D42A27DB-BD31-4B8C-83A1-F6EECF244321}">
                <p14:modId xmlns:p14="http://schemas.microsoft.com/office/powerpoint/2010/main" val="3674335607"/>
              </p:ext>
            </p:extLst>
          </p:nvPr>
        </p:nvGraphicFramePr>
        <p:xfrm>
          <a:off x="1954730" y="2074336"/>
          <a:ext cx="7545404" cy="4231577"/>
        </p:xfrm>
        <a:graphic>
          <a:graphicData uri="http://schemas.openxmlformats.org/drawingml/2006/table">
            <a:tbl>
              <a:tblPr firstRow="1">
                <a:tableStyleId>{69012ECD-51FC-41F1-AA8D-1B2483CD663E}</a:tableStyleId>
              </a:tblPr>
              <a:tblGrid>
                <a:gridCol w="3618297">
                  <a:extLst>
                    <a:ext uri="{9D8B030D-6E8A-4147-A177-3AD203B41FA5}">
                      <a16:colId xmlns:a16="http://schemas.microsoft.com/office/drawing/2014/main" val="2267187739"/>
                    </a:ext>
                  </a:extLst>
                </a:gridCol>
                <a:gridCol w="3927107">
                  <a:extLst>
                    <a:ext uri="{9D8B030D-6E8A-4147-A177-3AD203B41FA5}">
                      <a16:colId xmlns:a16="http://schemas.microsoft.com/office/drawing/2014/main" val="2511249530"/>
                    </a:ext>
                  </a:extLst>
                </a:gridCol>
              </a:tblGrid>
              <a:tr h="457200">
                <a:tc>
                  <a:txBody>
                    <a:bodyPr/>
                    <a:lstStyle/>
                    <a:p>
                      <a:pPr algn="ctr">
                        <a:lnSpc>
                          <a:spcPct val="107000"/>
                        </a:lnSpc>
                        <a:spcAft>
                          <a:spcPts val="0"/>
                        </a:spcAft>
                      </a:pPr>
                      <a:r>
                        <a:rPr lang="en-US" sz="1800">
                          <a:effectLst/>
                        </a:rPr>
                        <a:t>MODEL PODATAKA</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OSNOVNA STRUKTURA</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1116725"/>
                  </a:ext>
                </a:extLst>
              </a:tr>
              <a:tr h="457200">
                <a:tc>
                  <a:txBody>
                    <a:bodyPr/>
                    <a:lstStyle/>
                    <a:p>
                      <a:pPr algn="ctr">
                        <a:lnSpc>
                          <a:spcPct val="107000"/>
                        </a:lnSpc>
                        <a:spcAft>
                          <a:spcPts val="0"/>
                        </a:spcAft>
                      </a:pPr>
                      <a:r>
                        <a:rPr lang="en-US" sz="1800">
                          <a:effectLst/>
                        </a:rPr>
                        <a:t>Relacioni</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Relacija (tabela)</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5339055"/>
                  </a:ext>
                </a:extLst>
              </a:tr>
              <a:tr h="457200">
                <a:tc>
                  <a:txBody>
                    <a:bodyPr/>
                    <a:lstStyle/>
                    <a:p>
                      <a:pPr algn="ctr">
                        <a:lnSpc>
                          <a:spcPct val="107000"/>
                        </a:lnSpc>
                        <a:spcAft>
                          <a:spcPts val="0"/>
                        </a:spcAft>
                      </a:pPr>
                      <a:r>
                        <a:rPr lang="en-US" sz="1800">
                          <a:effectLst/>
                        </a:rPr>
                        <a:t>Mrežni</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Graf</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1168010"/>
                  </a:ext>
                </a:extLst>
              </a:tr>
              <a:tr h="457200">
                <a:tc>
                  <a:txBody>
                    <a:bodyPr/>
                    <a:lstStyle/>
                    <a:p>
                      <a:pPr algn="ctr">
                        <a:lnSpc>
                          <a:spcPct val="107000"/>
                        </a:lnSpc>
                        <a:spcAft>
                          <a:spcPts val="0"/>
                        </a:spcAft>
                      </a:pPr>
                      <a:r>
                        <a:rPr lang="en-US" sz="1800">
                          <a:effectLst/>
                        </a:rPr>
                        <a:t>Hijerarhijski</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Stablo</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842270"/>
                  </a:ext>
                </a:extLst>
              </a:tr>
              <a:tr h="457200">
                <a:tc>
                  <a:txBody>
                    <a:bodyPr/>
                    <a:lstStyle/>
                    <a:p>
                      <a:pPr algn="ctr">
                        <a:lnSpc>
                          <a:spcPct val="107000"/>
                        </a:lnSpc>
                        <a:spcAft>
                          <a:spcPts val="0"/>
                        </a:spcAft>
                      </a:pPr>
                      <a:r>
                        <a:rPr lang="en-US" sz="1800">
                          <a:effectLst/>
                        </a:rPr>
                        <a:t>Objektno-orijentisani</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Pokazivači (objekti)</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362222"/>
                  </a:ext>
                </a:extLst>
              </a:tr>
              <a:tr h="457200">
                <a:tc>
                  <a:txBody>
                    <a:bodyPr/>
                    <a:lstStyle/>
                    <a:p>
                      <a:pPr algn="ctr">
                        <a:lnSpc>
                          <a:spcPct val="107000"/>
                        </a:lnSpc>
                        <a:spcAft>
                          <a:spcPts val="0"/>
                        </a:spcAft>
                      </a:pPr>
                      <a:r>
                        <a:rPr lang="sr-Latn-RS" sz="1800">
                          <a:effectLst/>
                        </a:rPr>
                        <a:t>Relacijsko-objektni</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1800">
                          <a:effectLst/>
                        </a:rPr>
                        <a:t>Relacije+objekti</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6463"/>
                  </a:ext>
                </a:extLst>
              </a:tr>
              <a:tr h="457200">
                <a:tc>
                  <a:txBody>
                    <a:bodyPr/>
                    <a:lstStyle/>
                    <a:p>
                      <a:pPr algn="ctr">
                        <a:lnSpc>
                          <a:spcPct val="107000"/>
                        </a:lnSpc>
                        <a:spcAft>
                          <a:spcPts val="0"/>
                        </a:spcAft>
                      </a:pPr>
                      <a:r>
                        <a:rPr lang="sr-Latn-RS" sz="1800">
                          <a:effectLst/>
                        </a:rPr>
                        <a:t>NoSQL: </a:t>
                      </a:r>
                      <a:r>
                        <a:rPr lang="en-US" sz="1800">
                          <a:effectLst/>
                        </a:rPr>
                        <a:t>Ključno-vrednosni </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Parovi ključ–vrednost</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443028"/>
                  </a:ext>
                </a:extLst>
              </a:tr>
              <a:tr h="457200">
                <a:tc>
                  <a:txBody>
                    <a:bodyPr/>
                    <a:lstStyle/>
                    <a:p>
                      <a:pPr algn="ctr">
                        <a:lnSpc>
                          <a:spcPct val="107000"/>
                        </a:lnSpc>
                        <a:spcAft>
                          <a:spcPts val="0"/>
                        </a:spcAft>
                      </a:pPr>
                      <a:r>
                        <a:rPr lang="sr-Latn-RS" sz="1800">
                          <a:effectLst/>
                        </a:rPr>
                        <a:t>NoSQL: </a:t>
                      </a:r>
                      <a:r>
                        <a:rPr lang="en-US" sz="1800">
                          <a:effectLst/>
                        </a:rPr>
                        <a:t>Graf-model</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Čvorovi i veze </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5511623"/>
                  </a:ext>
                </a:extLst>
              </a:tr>
              <a:tr h="45720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r-Latn-RS" sz="1800">
                          <a:effectLst/>
                        </a:rPr>
                        <a:t>NoSQL: Dokumenti</a:t>
                      </a:r>
                      <a:endParaRPr lang="en-US" sz="1800" b="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sr-Latn-RS" sz="1800" b="0">
                          <a:solidFill>
                            <a:schemeClr val="tx1"/>
                          </a:solidFill>
                          <a:effectLst/>
                          <a:latin typeface="+mn-lt"/>
                          <a:ea typeface="Calibri" panose="020F0502020204030204" pitchFamily="34" charset="0"/>
                          <a:cs typeface="Times New Roman" panose="02020603050405020304" pitchFamily="18" charset="0"/>
                        </a:rPr>
                        <a:t>i dr.</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RS" sz="1800">
                          <a:solidFill>
                            <a:schemeClr val="tx1"/>
                          </a:solidFill>
                          <a:effectLst/>
                          <a:latin typeface="+mn-lt"/>
                          <a:ea typeface="Calibri" panose="020F0502020204030204" pitchFamily="34" charset="0"/>
                          <a:cs typeface="Times New Roman" panose="02020603050405020304" pitchFamily="18" charset="0"/>
                        </a:rPr>
                        <a:t>Dokumenti</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000889"/>
                  </a:ext>
                </a:extLst>
              </a:tr>
            </a:tbl>
          </a:graphicData>
        </a:graphic>
      </p:graphicFrame>
      <p:sp>
        <p:nvSpPr>
          <p:cNvPr id="2" name="Title 1">
            <a:extLst>
              <a:ext uri="{FF2B5EF4-FFF2-40B4-BE49-F238E27FC236}">
                <a16:creationId xmlns:a16="http://schemas.microsoft.com/office/drawing/2014/main" id="{75B8D3E0-8BCA-4EC4-8DC7-6DD5FFDE789E}"/>
              </a:ext>
            </a:extLst>
          </p:cNvPr>
          <p:cNvSpPr>
            <a:spLocks noGrp="1"/>
          </p:cNvSpPr>
          <p:nvPr>
            <p:ph type="title"/>
          </p:nvPr>
        </p:nvSpPr>
        <p:spPr/>
        <p:txBody>
          <a:bodyPr/>
          <a:lstStyle/>
          <a:p>
            <a:pPr algn="ctr"/>
            <a:r>
              <a:rPr lang="sr-Latn-RS" b="1"/>
              <a:t>Modeli podatka</a:t>
            </a:r>
            <a:endParaRPr lang="en-US"/>
          </a:p>
        </p:txBody>
      </p:sp>
      <p:sp>
        <p:nvSpPr>
          <p:cNvPr id="5" name="Arrow: Right 4">
            <a:extLst>
              <a:ext uri="{FF2B5EF4-FFF2-40B4-BE49-F238E27FC236}">
                <a16:creationId xmlns:a16="http://schemas.microsoft.com/office/drawing/2014/main" id="{5C644D74-99B1-4765-9632-44A2408869C3}"/>
              </a:ext>
            </a:extLst>
          </p:cNvPr>
          <p:cNvSpPr/>
          <p:nvPr/>
        </p:nvSpPr>
        <p:spPr>
          <a:xfrm>
            <a:off x="5222106" y="3739506"/>
            <a:ext cx="1010652" cy="558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0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4321-1862-43BE-98F3-5ECAFBA6DB81}"/>
              </a:ext>
            </a:extLst>
          </p:cNvPr>
          <p:cNvSpPr>
            <a:spLocks noGrp="1"/>
          </p:cNvSpPr>
          <p:nvPr>
            <p:ph type="title"/>
          </p:nvPr>
        </p:nvSpPr>
        <p:spPr/>
        <p:txBody>
          <a:bodyPr/>
          <a:lstStyle/>
          <a:p>
            <a:pPr algn="ctr"/>
            <a:r>
              <a:rPr lang="sr-Latn-RS" b="1"/>
              <a:t>Modeli podatka</a:t>
            </a:r>
            <a:endParaRPr lang="en-US"/>
          </a:p>
        </p:txBody>
      </p:sp>
      <p:sp>
        <p:nvSpPr>
          <p:cNvPr id="5" name="Rectangle 4">
            <a:extLst>
              <a:ext uri="{FF2B5EF4-FFF2-40B4-BE49-F238E27FC236}">
                <a16:creationId xmlns:a16="http://schemas.microsoft.com/office/drawing/2014/main" id="{392FFE16-58EC-4378-B8F9-0D56126CAE97}"/>
              </a:ext>
            </a:extLst>
          </p:cNvPr>
          <p:cNvSpPr/>
          <p:nvPr/>
        </p:nvSpPr>
        <p:spPr>
          <a:xfrm>
            <a:off x="368967" y="1537439"/>
            <a:ext cx="11142848" cy="4801314"/>
          </a:xfrm>
          <a:prstGeom prst="rect">
            <a:avLst/>
          </a:prstGeom>
        </p:spPr>
        <p:txBody>
          <a:bodyPr wrap="square">
            <a:spAutoFit/>
          </a:bodyPr>
          <a:lstStyle/>
          <a:p>
            <a:r>
              <a:rPr lang="en-US" b="1"/>
              <a:t>Relacioni model</a:t>
            </a:r>
            <a:r>
              <a:rPr lang="en-US"/>
              <a:t> koristi </a:t>
            </a:r>
            <a:r>
              <a:rPr lang="en-US" b="1"/>
              <a:t>relacije</a:t>
            </a:r>
            <a:r>
              <a:rPr lang="en-US"/>
              <a:t> (tabele) kao osnovnu strukturu. Podaci se čuvaju u tabelama koje se sastoje od redova i kolona, a veze između podataka ostvaruju se preko primarnih i stranih ključeva. Ovo je najčešće korišćen model u modernim bazama podataka kao što su MySQL, PostgreSQL i SQL Server.</a:t>
            </a:r>
            <a:endParaRPr lang="sr-Latn-RS"/>
          </a:p>
          <a:p>
            <a:endParaRPr lang="sr-Latn-RS"/>
          </a:p>
          <a:p>
            <a:r>
              <a:rPr lang="en-US" b="1"/>
              <a:t>Mrežni model</a:t>
            </a:r>
            <a:r>
              <a:rPr lang="en-US"/>
              <a:t> koristi </a:t>
            </a:r>
            <a:r>
              <a:rPr lang="en-US" b="1"/>
              <a:t>graf</a:t>
            </a:r>
            <a:r>
              <a:rPr lang="en-US"/>
              <a:t> kao strukturu. U ovom modelu, podaci su predstavljeni kao čvorovi povezani vezama koje mogu biti više-veza (m:n odnosi). Ove veze se realizuju preko </a:t>
            </a:r>
            <a:r>
              <a:rPr lang="en-US" b="1"/>
              <a:t>pokazivača</a:t>
            </a:r>
            <a:r>
              <a:rPr lang="en-US"/>
              <a:t>, što omogućava kompleksne međusobne odnose između podataka. Mrežni model je bio popularan u ranijim generacijama DBMS-a, poput IDMS-a.</a:t>
            </a:r>
            <a:endParaRPr lang="sr-Latn-RS"/>
          </a:p>
          <a:p>
            <a:endParaRPr lang="sr-Latn-RS"/>
          </a:p>
          <a:p>
            <a:r>
              <a:rPr lang="en-US" b="1"/>
              <a:t>Hijerarhijski model</a:t>
            </a:r>
            <a:r>
              <a:rPr lang="en-US"/>
              <a:t> koristi </a:t>
            </a:r>
            <a:r>
              <a:rPr lang="en-US" b="1"/>
              <a:t>stablo</a:t>
            </a:r>
            <a:r>
              <a:rPr lang="en-US"/>
              <a:t> kao osnovnu strukturu. Podaci su organizovani hijerarhijski – svaki roditeljski zapis može imati više „dece“, ali svako dete može imati samo jednog roditelja. Ova struktura je pogodna za podatke sa jasnom hijerarhijom, kao što su organizacione šeme ili sistemski fajlovi. Primer implementacije je IBM-ov IMS.</a:t>
            </a:r>
            <a:endParaRPr lang="sr-Latn-RS"/>
          </a:p>
          <a:p>
            <a:endParaRPr lang="en-US"/>
          </a:p>
          <a:p>
            <a:r>
              <a:rPr lang="en-US" b="1"/>
              <a:t>Objektno-orijentisani model</a:t>
            </a:r>
            <a:r>
              <a:rPr lang="en-US"/>
              <a:t> koristi </a:t>
            </a:r>
            <a:r>
              <a:rPr lang="en-US" b="1"/>
              <a:t>pokazivače</a:t>
            </a:r>
            <a:r>
              <a:rPr lang="en-US"/>
              <a:t> i objekte. Podaci se čuvaju kao objekti koji sadrže i podatke (atribute) i ponašanje (metode), slično kao u objektno-orijentisanom programiranju. Ovaj model omogućava bolju integraciju sa programskim jezicima i koristi se u sistemima gde su podaci složeni i međusobno povezani, kao što su CAD sistemi ili multimedijalne aplikacije.</a:t>
            </a:r>
          </a:p>
          <a:p>
            <a:endParaRPr lang="en-US"/>
          </a:p>
        </p:txBody>
      </p:sp>
    </p:spTree>
    <p:extLst>
      <p:ext uri="{BB962C8B-B14F-4D97-AF65-F5344CB8AC3E}">
        <p14:creationId xmlns:p14="http://schemas.microsoft.com/office/powerpoint/2010/main" val="417637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1F9FE-F297-4AF5-B029-713A4246C881}"/>
              </a:ext>
            </a:extLst>
          </p:cNvPr>
          <p:cNvSpPr>
            <a:spLocks noGrp="1"/>
          </p:cNvSpPr>
          <p:nvPr>
            <p:ph idx="1"/>
          </p:nvPr>
        </p:nvSpPr>
        <p:spPr>
          <a:xfrm>
            <a:off x="598371" y="1584993"/>
            <a:ext cx="10515600" cy="4351338"/>
          </a:xfrm>
        </p:spPr>
        <p:txBody>
          <a:bodyPr>
            <a:normAutofit fontScale="92500" lnSpcReduction="20000"/>
          </a:bodyPr>
          <a:lstStyle/>
          <a:p>
            <a:pPr marL="0" indent="0" algn="just">
              <a:spcBef>
                <a:spcPts val="0"/>
              </a:spcBef>
              <a:buNone/>
            </a:pPr>
            <a:r>
              <a:rPr lang="en-US" sz="1800" b="1"/>
              <a:t>Relacijsko-objektni model</a:t>
            </a:r>
            <a:r>
              <a:rPr lang="en-US" sz="1800"/>
              <a:t> predstavlja hibrid između relacionog i objektno-orijentisanog modela. Ovaj model zadržava tabelarnu strukturu relacionog modela, ali omogućava i uvođenje objekata, njihovih atributa i metoda. Na taj način se omogućava rad sa složenim podacima kao što su nizovi, ugnježdeni tipovi i korisnički definisane klase direktno unutar baze. Ovaj model omogućava bolje povezivanje aplikacione logike sa bazom i eliminiše potrebu za stalnim pretvaranjem između objekata i tabela. Primer sistema koji koristi ovaj model je </a:t>
            </a:r>
            <a:r>
              <a:rPr lang="en-US" sz="1800" b="1"/>
              <a:t>Oracle</a:t>
            </a:r>
            <a:r>
              <a:rPr lang="en-US" sz="1800"/>
              <a:t> sa podrškom za objektne tipove.</a:t>
            </a:r>
            <a:endParaRPr lang="sr-Latn-RS" sz="1800"/>
          </a:p>
          <a:p>
            <a:pPr marL="0" indent="0" algn="just">
              <a:spcBef>
                <a:spcPts val="0"/>
              </a:spcBef>
              <a:buNone/>
            </a:pPr>
            <a:endParaRPr lang="sr-Latn-RS" sz="1800"/>
          </a:p>
          <a:p>
            <a:pPr marL="0" indent="0" algn="just">
              <a:spcBef>
                <a:spcPts val="0"/>
              </a:spcBef>
              <a:buNone/>
            </a:pPr>
            <a:r>
              <a:rPr lang="en-US" sz="1800" b="1"/>
              <a:t>NoSQL modeli</a:t>
            </a:r>
            <a:r>
              <a:rPr lang="en-US" sz="1800"/>
              <a:t> predstavljaju grupu nerelacionih modela podataka koji su razvijeni kao odgovor na potrebe za rad sa velikim količinama podataka, visokom skalabilnošću i fleksibilnošću. Za razliku od relacionih baza, NoSQL modeli nemaju strogu šemu (schema-less) i omogućavaju rad sa nestrukturisanim ili polustrukturisanim podacima. Postoji više podtipova NoSQL modela:</a:t>
            </a:r>
            <a:endParaRPr lang="sr-Latn-RS" sz="1800"/>
          </a:p>
          <a:p>
            <a:pPr marL="0" indent="0" algn="just">
              <a:spcBef>
                <a:spcPts val="0"/>
              </a:spcBef>
              <a:buNone/>
            </a:pPr>
            <a:br>
              <a:rPr lang="en-US" sz="1800"/>
            </a:br>
            <a:r>
              <a:rPr lang="en-US" sz="1800"/>
              <a:t>– </a:t>
            </a:r>
            <a:r>
              <a:rPr lang="en-US" sz="1800" b="1"/>
              <a:t>ključno-vrednosni</a:t>
            </a:r>
            <a:r>
              <a:rPr lang="en-US" sz="1800"/>
              <a:t> modeli čuvaju podatke kao parove ključ–vrednost (npr. Redis),</a:t>
            </a:r>
            <a:endParaRPr lang="sr-Latn-RS" sz="1800"/>
          </a:p>
          <a:p>
            <a:pPr marL="0" indent="0" algn="just">
              <a:spcBef>
                <a:spcPts val="0"/>
              </a:spcBef>
              <a:buNone/>
            </a:pPr>
            <a:br>
              <a:rPr lang="en-US" sz="1800"/>
            </a:br>
            <a:r>
              <a:rPr lang="en-US" sz="1800"/>
              <a:t>– </a:t>
            </a:r>
            <a:r>
              <a:rPr lang="en-US" sz="1800" b="1"/>
              <a:t>dokumentni</a:t>
            </a:r>
            <a:r>
              <a:rPr lang="en-US" sz="1800"/>
              <a:t> modeli čuvaju podatke kao JSON dokumente (npr. MongoDB),</a:t>
            </a:r>
            <a:endParaRPr lang="sr-Latn-RS" sz="1800"/>
          </a:p>
          <a:p>
            <a:pPr marL="0" indent="0" algn="just">
              <a:spcBef>
                <a:spcPts val="0"/>
              </a:spcBef>
              <a:buNone/>
            </a:pPr>
            <a:br>
              <a:rPr lang="en-US" sz="1800"/>
            </a:br>
            <a:r>
              <a:rPr lang="en-US" sz="1800"/>
              <a:t>– </a:t>
            </a:r>
            <a:r>
              <a:rPr lang="en-US" sz="1800" b="1"/>
              <a:t>graf modeli</a:t>
            </a:r>
            <a:r>
              <a:rPr lang="en-US" sz="1800"/>
              <a:t> čuvaju entitete kao čvorove i veze kao relacije (npr. Neo4j),</a:t>
            </a:r>
            <a:endParaRPr lang="sr-Latn-RS" sz="1800"/>
          </a:p>
          <a:p>
            <a:pPr marL="0" indent="0" algn="just">
              <a:spcBef>
                <a:spcPts val="0"/>
              </a:spcBef>
              <a:buNone/>
            </a:pPr>
            <a:br>
              <a:rPr lang="en-US" sz="1800"/>
            </a:br>
            <a:r>
              <a:rPr lang="en-US" sz="1800"/>
              <a:t>– </a:t>
            </a:r>
            <a:r>
              <a:rPr lang="en-US" sz="1800" b="1"/>
              <a:t>kolonijalni</a:t>
            </a:r>
            <a:r>
              <a:rPr lang="en-US" sz="1800"/>
              <a:t> modeli organizuju podatke po kolonama (npr. Cassandra).</a:t>
            </a:r>
            <a:endParaRPr lang="sr-Latn-RS" sz="1800"/>
          </a:p>
          <a:p>
            <a:pPr marL="0" indent="0" algn="just">
              <a:spcBef>
                <a:spcPts val="0"/>
              </a:spcBef>
              <a:buNone/>
            </a:pPr>
            <a:br>
              <a:rPr lang="en-US" sz="1800"/>
            </a:br>
            <a:r>
              <a:rPr lang="en-US" sz="1800"/>
              <a:t>NoSQL baze se često koriste u sistemima za analitiku, društvene mreže, real-time obradu i cloud aplikacije.</a:t>
            </a:r>
          </a:p>
        </p:txBody>
      </p:sp>
    </p:spTree>
    <p:extLst>
      <p:ext uri="{BB962C8B-B14F-4D97-AF65-F5344CB8AC3E}">
        <p14:creationId xmlns:p14="http://schemas.microsoft.com/office/powerpoint/2010/main" val="277177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8938-A098-4150-B9E2-40B4C3E38D9C}"/>
              </a:ext>
            </a:extLst>
          </p:cNvPr>
          <p:cNvSpPr>
            <a:spLocks noGrp="1"/>
          </p:cNvSpPr>
          <p:nvPr>
            <p:ph type="title"/>
          </p:nvPr>
        </p:nvSpPr>
        <p:spPr/>
        <p:txBody>
          <a:bodyPr/>
          <a:lstStyle/>
          <a:p>
            <a:pPr algn="ctr"/>
            <a:r>
              <a:rPr lang="sr-Latn-RS"/>
              <a:t>Aritektura baze podataka vs implementacioni model podatka</a:t>
            </a:r>
            <a:endParaRPr lang="en-US"/>
          </a:p>
        </p:txBody>
      </p:sp>
      <p:sp>
        <p:nvSpPr>
          <p:cNvPr id="3" name="Content Placeholder 2">
            <a:extLst>
              <a:ext uri="{FF2B5EF4-FFF2-40B4-BE49-F238E27FC236}">
                <a16:creationId xmlns:a16="http://schemas.microsoft.com/office/drawing/2014/main" id="{9E1D12B4-2F7A-4049-AF1C-91DE8194645F}"/>
              </a:ext>
            </a:extLst>
          </p:cNvPr>
          <p:cNvSpPr>
            <a:spLocks noGrp="1"/>
          </p:cNvSpPr>
          <p:nvPr>
            <p:ph idx="1"/>
          </p:nvPr>
        </p:nvSpPr>
        <p:spPr/>
        <p:txBody>
          <a:bodyPr>
            <a:normAutofit/>
          </a:bodyPr>
          <a:lstStyle/>
          <a:p>
            <a:r>
              <a:rPr lang="en-US"/>
              <a:t>U troslojnoj arhitekturi, logički sloj (npr. backend) komunicira sa bazom podataka – a ta baza može biti implementirana u različitom modelu: relacionom, objektno-orijentisanom itd.</a:t>
            </a:r>
            <a:endParaRPr lang="sr-Latn-RS"/>
          </a:p>
          <a:p>
            <a:r>
              <a:rPr lang="en-US"/>
              <a:t>U klijent-server arhitekturi, server baze može biti relaciona baza (npr. PostgreSQL), ali i dokument-orijentisana (npr. MongoDB, što je NoSQL model).</a:t>
            </a:r>
            <a:endParaRPr lang="sr-Latn-RS"/>
          </a:p>
          <a:p>
            <a:r>
              <a:rPr lang="en-US"/>
              <a:t>Distribuirana arhitektura se može primeniti nad bilo kojim modelom baze – postoje distribuirani relacioni sistemi, ali i distribuirani NoSQL sistemi (npr. Cassandra koristi model zasnovan na tabelama, ali nije striktno relaciona).</a:t>
            </a:r>
          </a:p>
        </p:txBody>
      </p:sp>
    </p:spTree>
    <p:extLst>
      <p:ext uri="{BB962C8B-B14F-4D97-AF65-F5344CB8AC3E}">
        <p14:creationId xmlns:p14="http://schemas.microsoft.com/office/powerpoint/2010/main" val="263046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D511-27A9-4D85-8537-A800E7556D2D}"/>
              </a:ext>
            </a:extLst>
          </p:cNvPr>
          <p:cNvSpPr>
            <a:spLocks noGrp="1"/>
          </p:cNvSpPr>
          <p:nvPr>
            <p:ph type="title"/>
          </p:nvPr>
        </p:nvSpPr>
        <p:spPr/>
        <p:txBody>
          <a:bodyPr/>
          <a:lstStyle/>
          <a:p>
            <a:pPr algn="ctr"/>
            <a:r>
              <a:rPr lang="sr-Latn-RS" b="1"/>
              <a:t>Relacioni model podataka</a:t>
            </a:r>
            <a:endParaRPr lang="en-US" b="1"/>
          </a:p>
        </p:txBody>
      </p:sp>
      <p:sp>
        <p:nvSpPr>
          <p:cNvPr id="3" name="Content Placeholder 2">
            <a:extLst>
              <a:ext uri="{FF2B5EF4-FFF2-40B4-BE49-F238E27FC236}">
                <a16:creationId xmlns:a16="http://schemas.microsoft.com/office/drawing/2014/main" id="{B3E6ED87-0887-4BE3-AF9A-743061AC4FA1}"/>
              </a:ext>
            </a:extLst>
          </p:cNvPr>
          <p:cNvSpPr>
            <a:spLocks noGrp="1"/>
          </p:cNvSpPr>
          <p:nvPr>
            <p:ph idx="1"/>
          </p:nvPr>
        </p:nvSpPr>
        <p:spPr/>
        <p:txBody>
          <a:bodyPr/>
          <a:lstStyle/>
          <a:p>
            <a:r>
              <a:rPr lang="en-US" b="1"/>
              <a:t>Relacioni model</a:t>
            </a:r>
            <a:r>
              <a:rPr lang="en-US"/>
              <a:t> je logički model podataka zasnovan na matematičkom pojmu </a:t>
            </a:r>
            <a:r>
              <a:rPr lang="en-US" b="1"/>
              <a:t>relacije</a:t>
            </a:r>
            <a:r>
              <a:rPr lang="en-US"/>
              <a:t> (tj. skupa uređenih vrednosti). U praksi, relacija se prikazuje kao </a:t>
            </a:r>
            <a:r>
              <a:rPr lang="en-US" b="1"/>
              <a:t>tabela</a:t>
            </a:r>
            <a:r>
              <a:rPr lang="en-US"/>
              <a:t> sastavljena od redova i kolona, gde:</a:t>
            </a:r>
          </a:p>
          <a:p>
            <a:r>
              <a:rPr lang="en-US" b="1"/>
              <a:t>Svaka relacija</a:t>
            </a:r>
            <a:r>
              <a:rPr lang="en-US"/>
              <a:t> predstavlja jednu tabelu.</a:t>
            </a:r>
          </a:p>
          <a:p>
            <a:r>
              <a:rPr lang="en-US" b="1"/>
              <a:t>Svaki red </a:t>
            </a:r>
            <a:r>
              <a:rPr lang="en-US"/>
              <a:t>predstavlja jedan zapis (instancu entiteta).</a:t>
            </a:r>
          </a:p>
          <a:p>
            <a:r>
              <a:rPr lang="en-US" b="1"/>
              <a:t>Svaka kolona (atribut)</a:t>
            </a:r>
            <a:r>
              <a:rPr lang="en-US"/>
              <a:t> predstavlja jedno svojstvo entiteta.</a:t>
            </a:r>
          </a:p>
          <a:p>
            <a:r>
              <a:rPr lang="en-US"/>
              <a:t>Svi podaci u jednoj koloni su istog </a:t>
            </a:r>
            <a:r>
              <a:rPr lang="en-US" b="1"/>
              <a:t>tipa</a:t>
            </a:r>
            <a:r>
              <a:rPr lang="en-US"/>
              <a:t> (npr. tekst, broj, datum).</a:t>
            </a:r>
          </a:p>
          <a:p>
            <a:r>
              <a:rPr lang="en-US"/>
              <a:t>Svaka tabela treba da ima </a:t>
            </a:r>
            <a:r>
              <a:rPr lang="en-US" b="1"/>
              <a:t>primarni ključ</a:t>
            </a:r>
            <a:r>
              <a:rPr lang="en-US"/>
              <a:t> – jedinstveni identifikator svakog reda.</a:t>
            </a:r>
          </a:p>
          <a:p>
            <a:endParaRPr lang="en-US"/>
          </a:p>
        </p:txBody>
      </p:sp>
    </p:spTree>
    <p:extLst>
      <p:ext uri="{BB962C8B-B14F-4D97-AF65-F5344CB8AC3E}">
        <p14:creationId xmlns:p14="http://schemas.microsoft.com/office/powerpoint/2010/main" val="37711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5F517-6FDB-4FE4-BE48-CAD280DC3587}"/>
              </a:ext>
            </a:extLst>
          </p:cNvPr>
          <p:cNvSpPr>
            <a:spLocks noGrp="1"/>
          </p:cNvSpPr>
          <p:nvPr>
            <p:ph idx="1"/>
          </p:nvPr>
        </p:nvSpPr>
        <p:spPr/>
        <p:txBody>
          <a:bodyPr/>
          <a:lstStyle/>
          <a:p>
            <a:pPr marL="0" indent="0">
              <a:buNone/>
            </a:pPr>
            <a:r>
              <a:rPr lang="en-US"/>
              <a:t>Relaciona baza podataka se sastoji od vremenski promenljivih</a:t>
            </a:r>
            <a:r>
              <a:rPr lang="sr-Latn-RS"/>
              <a:t> </a:t>
            </a:r>
            <a:r>
              <a:rPr lang="en-US"/>
              <a:t>tabela (relacija) koje mogu biti bazne i izvedene.</a:t>
            </a:r>
          </a:p>
          <a:p>
            <a:r>
              <a:rPr lang="en-US" b="1"/>
              <a:t>Bazne tabele </a:t>
            </a:r>
            <a:r>
              <a:rPr lang="en-US"/>
              <a:t>se još nazivaju fizičke tabele zato što su zapisane u</a:t>
            </a:r>
            <a:r>
              <a:rPr lang="sr-Latn-RS"/>
              <a:t> </a:t>
            </a:r>
            <a:r>
              <a:rPr lang="en-US"/>
              <a:t>memoriji.</a:t>
            </a:r>
          </a:p>
          <a:p>
            <a:r>
              <a:rPr lang="en-US" b="1"/>
              <a:t>Izvedene</a:t>
            </a:r>
            <a:r>
              <a:rPr lang="en-US"/>
              <a:t> se izvode iz fizičkih upita.</a:t>
            </a:r>
          </a:p>
          <a:p>
            <a:pPr marL="0" indent="0">
              <a:buNone/>
            </a:pPr>
            <a:r>
              <a:rPr lang="en-US"/>
              <a:t>U relacionim bazama postoji ne zavisnost aplikacije od podataka</a:t>
            </a:r>
            <a:r>
              <a:rPr lang="sr-Latn-RS"/>
              <a:t> </a:t>
            </a:r>
            <a:r>
              <a:rPr lang="en-US"/>
              <a:t>tako da se podaci mogu obrađivati pomoću raznih aplikacija što ih</a:t>
            </a:r>
            <a:r>
              <a:rPr lang="sr-Latn-RS"/>
              <a:t> </a:t>
            </a:r>
            <a:r>
              <a:rPr lang="en-US"/>
              <a:t>čini dostupnijim.</a:t>
            </a:r>
          </a:p>
        </p:txBody>
      </p:sp>
    </p:spTree>
    <p:extLst>
      <p:ext uri="{BB962C8B-B14F-4D97-AF65-F5344CB8AC3E}">
        <p14:creationId xmlns:p14="http://schemas.microsoft.com/office/powerpoint/2010/main" val="302937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8665-4C62-4FB1-8BAC-ED190272EA73}"/>
              </a:ext>
            </a:extLst>
          </p:cNvPr>
          <p:cNvSpPr>
            <a:spLocks noGrp="1"/>
          </p:cNvSpPr>
          <p:nvPr>
            <p:ph type="title"/>
          </p:nvPr>
        </p:nvSpPr>
        <p:spPr/>
        <p:txBody>
          <a:bodyPr/>
          <a:lstStyle/>
          <a:p>
            <a:pPr algn="ctr"/>
            <a:r>
              <a:rPr lang="en-US" altLang="en-US" b="1">
                <a:latin typeface="Arial" panose="020B0604020202020204" pitchFamily="34" charset="0"/>
              </a:rPr>
              <a:t>Struktura relacije (tabele)</a:t>
            </a:r>
            <a:br>
              <a:rPr lang="en-US" altLang="en-US" b="1">
                <a:latin typeface="Arial" panose="020B0604020202020204" pitchFamily="34" charset="0"/>
              </a:rPr>
            </a:br>
            <a:endParaRPr lang="en-US"/>
          </a:p>
        </p:txBody>
      </p:sp>
      <p:graphicFrame>
        <p:nvGraphicFramePr>
          <p:cNvPr id="4" name="Content Placeholder 3">
            <a:extLst>
              <a:ext uri="{FF2B5EF4-FFF2-40B4-BE49-F238E27FC236}">
                <a16:creationId xmlns:a16="http://schemas.microsoft.com/office/drawing/2014/main" id="{0495628C-D65C-408B-A838-2746934AE85A}"/>
              </a:ext>
            </a:extLst>
          </p:cNvPr>
          <p:cNvGraphicFramePr>
            <a:graphicFrameLocks noGrp="1"/>
          </p:cNvGraphicFramePr>
          <p:nvPr>
            <p:ph idx="1"/>
            <p:extLst>
              <p:ext uri="{D42A27DB-BD31-4B8C-83A1-F6EECF244321}">
                <p14:modId xmlns:p14="http://schemas.microsoft.com/office/powerpoint/2010/main" val="3913607630"/>
              </p:ext>
            </p:extLst>
          </p:nvPr>
        </p:nvGraphicFramePr>
        <p:xfrm>
          <a:off x="2012112" y="1344488"/>
          <a:ext cx="8167776" cy="1828800"/>
        </p:xfrm>
        <a:graphic>
          <a:graphicData uri="http://schemas.openxmlformats.org/drawingml/2006/table">
            <a:tbl>
              <a:tblPr>
                <a:tableStyleId>{3C2FFA5D-87B4-456A-9821-1D502468CF0F}</a:tableStyleId>
              </a:tblPr>
              <a:tblGrid>
                <a:gridCol w="2041944">
                  <a:extLst>
                    <a:ext uri="{9D8B030D-6E8A-4147-A177-3AD203B41FA5}">
                      <a16:colId xmlns:a16="http://schemas.microsoft.com/office/drawing/2014/main" val="174419077"/>
                    </a:ext>
                  </a:extLst>
                </a:gridCol>
                <a:gridCol w="2041944">
                  <a:extLst>
                    <a:ext uri="{9D8B030D-6E8A-4147-A177-3AD203B41FA5}">
                      <a16:colId xmlns:a16="http://schemas.microsoft.com/office/drawing/2014/main" val="2269924590"/>
                    </a:ext>
                  </a:extLst>
                </a:gridCol>
                <a:gridCol w="2041944">
                  <a:extLst>
                    <a:ext uri="{9D8B030D-6E8A-4147-A177-3AD203B41FA5}">
                      <a16:colId xmlns:a16="http://schemas.microsoft.com/office/drawing/2014/main" val="4199060250"/>
                    </a:ext>
                  </a:extLst>
                </a:gridCol>
                <a:gridCol w="2041944">
                  <a:extLst>
                    <a:ext uri="{9D8B030D-6E8A-4147-A177-3AD203B41FA5}">
                      <a16:colId xmlns:a16="http://schemas.microsoft.com/office/drawing/2014/main" val="4004318756"/>
                    </a:ext>
                  </a:extLst>
                </a:gridCol>
              </a:tblGrid>
              <a:tr h="0">
                <a:tc>
                  <a:txBody>
                    <a:bodyPr/>
                    <a:lstStyle/>
                    <a:p>
                      <a:r>
                        <a:rPr lang="en-US"/>
                        <a:t>ID</a:t>
                      </a:r>
                    </a:p>
                  </a:txBody>
                  <a:tcPr anchor="ctr"/>
                </a:tc>
                <a:tc>
                  <a:txBody>
                    <a:bodyPr/>
                    <a:lstStyle/>
                    <a:p>
                      <a:r>
                        <a:rPr lang="en-US"/>
                        <a:t>Ime</a:t>
                      </a:r>
                    </a:p>
                  </a:txBody>
                  <a:tcPr anchor="ctr"/>
                </a:tc>
                <a:tc>
                  <a:txBody>
                    <a:bodyPr/>
                    <a:lstStyle/>
                    <a:p>
                      <a:r>
                        <a:rPr lang="en-US"/>
                        <a:t>Prezime</a:t>
                      </a:r>
                    </a:p>
                  </a:txBody>
                  <a:tcPr anchor="ctr"/>
                </a:tc>
                <a:tc>
                  <a:txBody>
                    <a:bodyPr/>
                    <a:lstStyle/>
                    <a:p>
                      <a:r>
                        <a:rPr lang="en-US"/>
                        <a:t>Godina</a:t>
                      </a:r>
                    </a:p>
                  </a:txBody>
                  <a:tcPr anchor="ctr"/>
                </a:tc>
                <a:extLst>
                  <a:ext uri="{0D108BD9-81ED-4DB2-BD59-A6C34878D82A}">
                    <a16:rowId xmlns:a16="http://schemas.microsoft.com/office/drawing/2014/main" val="3316702701"/>
                  </a:ext>
                </a:extLst>
              </a:tr>
              <a:tr h="0">
                <a:tc>
                  <a:txBody>
                    <a:bodyPr/>
                    <a:lstStyle/>
                    <a:p>
                      <a:r>
                        <a:rPr lang="en-US"/>
                        <a:t>1</a:t>
                      </a:r>
                    </a:p>
                  </a:txBody>
                  <a:tcPr anchor="ctr"/>
                </a:tc>
                <a:tc>
                  <a:txBody>
                    <a:bodyPr/>
                    <a:lstStyle/>
                    <a:p>
                      <a:r>
                        <a:rPr lang="en-US"/>
                        <a:t>Ana</a:t>
                      </a:r>
                    </a:p>
                  </a:txBody>
                  <a:tcPr anchor="ctr"/>
                </a:tc>
                <a:tc>
                  <a:txBody>
                    <a:bodyPr/>
                    <a:lstStyle/>
                    <a:p>
                      <a:r>
                        <a:rPr lang="en-US"/>
                        <a:t>Petrović</a:t>
                      </a:r>
                    </a:p>
                  </a:txBody>
                  <a:tcPr anchor="ctr"/>
                </a:tc>
                <a:tc>
                  <a:txBody>
                    <a:bodyPr/>
                    <a:lstStyle/>
                    <a:p>
                      <a:r>
                        <a:rPr lang="en-US"/>
                        <a:t>2021</a:t>
                      </a:r>
                    </a:p>
                  </a:txBody>
                  <a:tcPr anchor="ctr"/>
                </a:tc>
                <a:extLst>
                  <a:ext uri="{0D108BD9-81ED-4DB2-BD59-A6C34878D82A}">
                    <a16:rowId xmlns:a16="http://schemas.microsoft.com/office/drawing/2014/main" val="3281139427"/>
                  </a:ext>
                </a:extLst>
              </a:tr>
              <a:tr h="0">
                <a:tc>
                  <a:txBody>
                    <a:bodyPr/>
                    <a:lstStyle/>
                    <a:p>
                      <a:r>
                        <a:rPr lang="en-US"/>
                        <a:t>2</a:t>
                      </a:r>
                    </a:p>
                  </a:txBody>
                  <a:tcPr anchor="ctr"/>
                </a:tc>
                <a:tc>
                  <a:txBody>
                    <a:bodyPr/>
                    <a:lstStyle/>
                    <a:p>
                      <a:r>
                        <a:rPr lang="en-US"/>
                        <a:t>Marko</a:t>
                      </a:r>
                    </a:p>
                  </a:txBody>
                  <a:tcPr anchor="ctr"/>
                </a:tc>
                <a:tc>
                  <a:txBody>
                    <a:bodyPr/>
                    <a:lstStyle/>
                    <a:p>
                      <a:r>
                        <a:rPr lang="en-US"/>
                        <a:t>Jovanović</a:t>
                      </a:r>
                    </a:p>
                  </a:txBody>
                  <a:tcPr anchor="ctr"/>
                </a:tc>
                <a:tc>
                  <a:txBody>
                    <a:bodyPr/>
                    <a:lstStyle/>
                    <a:p>
                      <a:r>
                        <a:rPr lang="en-US"/>
                        <a:t>2022</a:t>
                      </a:r>
                    </a:p>
                  </a:txBody>
                  <a:tcPr anchor="ctr"/>
                </a:tc>
                <a:extLst>
                  <a:ext uri="{0D108BD9-81ED-4DB2-BD59-A6C34878D82A}">
                    <a16:rowId xmlns:a16="http://schemas.microsoft.com/office/drawing/2014/main" val="3395461377"/>
                  </a:ext>
                </a:extLst>
              </a:tr>
              <a:tr h="0">
                <a:tc>
                  <a:txBody>
                    <a:bodyPr/>
                    <a:lstStyle/>
                    <a:p>
                      <a:r>
                        <a:rPr lang="sr-Latn-RS"/>
                        <a:t>3</a:t>
                      </a:r>
                      <a:endParaRPr lang="en-US"/>
                    </a:p>
                  </a:txBody>
                  <a:tcPr anchor="ctr"/>
                </a:tc>
                <a:tc>
                  <a:txBody>
                    <a:bodyPr/>
                    <a:lstStyle/>
                    <a:p>
                      <a:r>
                        <a:rPr lang="sr-Latn-RS"/>
                        <a:t>Petar</a:t>
                      </a:r>
                      <a:endParaRPr lang="en-US"/>
                    </a:p>
                  </a:txBody>
                  <a:tcPr anchor="ctr"/>
                </a:tc>
                <a:tc>
                  <a:txBody>
                    <a:bodyPr/>
                    <a:lstStyle/>
                    <a:p>
                      <a:r>
                        <a:rPr lang="sr-Latn-RS"/>
                        <a:t>Todorović</a:t>
                      </a:r>
                      <a:endParaRPr lang="en-US"/>
                    </a:p>
                  </a:txBody>
                  <a:tcPr anchor="ctr"/>
                </a:tc>
                <a:tc>
                  <a:txBody>
                    <a:bodyPr/>
                    <a:lstStyle/>
                    <a:p>
                      <a:r>
                        <a:rPr lang="sr-Latn-RS"/>
                        <a:t>2024</a:t>
                      </a:r>
                      <a:endParaRPr lang="en-US"/>
                    </a:p>
                  </a:txBody>
                  <a:tcPr anchor="ctr"/>
                </a:tc>
                <a:extLst>
                  <a:ext uri="{0D108BD9-81ED-4DB2-BD59-A6C34878D82A}">
                    <a16:rowId xmlns:a16="http://schemas.microsoft.com/office/drawing/2014/main" val="3154897276"/>
                  </a:ext>
                </a:extLst>
              </a:tr>
              <a:tr h="0">
                <a:tc>
                  <a:txBody>
                    <a:bodyPr/>
                    <a:lstStyle/>
                    <a:p>
                      <a:r>
                        <a:rPr lang="sr-Latn-RS"/>
                        <a:t>4</a:t>
                      </a:r>
                      <a:endParaRPr lang="en-US"/>
                    </a:p>
                  </a:txBody>
                  <a:tcPr anchor="ctr"/>
                </a:tc>
                <a:tc>
                  <a:txBody>
                    <a:bodyPr/>
                    <a:lstStyle/>
                    <a:p>
                      <a:r>
                        <a:rPr lang="sr-Latn-RS"/>
                        <a:t>Jelena</a:t>
                      </a:r>
                      <a:endParaRPr lang="en-US"/>
                    </a:p>
                  </a:txBody>
                  <a:tcPr anchor="ctr"/>
                </a:tc>
                <a:tc>
                  <a:txBody>
                    <a:bodyPr/>
                    <a:lstStyle/>
                    <a:p>
                      <a:r>
                        <a:rPr lang="sr-Latn-RS"/>
                        <a:t>Mitić</a:t>
                      </a:r>
                      <a:endParaRPr lang="en-US"/>
                    </a:p>
                  </a:txBody>
                  <a:tcPr anchor="ctr"/>
                </a:tc>
                <a:tc>
                  <a:txBody>
                    <a:bodyPr/>
                    <a:lstStyle/>
                    <a:p>
                      <a:r>
                        <a:rPr lang="en-US"/>
                        <a:t>2022</a:t>
                      </a:r>
                    </a:p>
                  </a:txBody>
                  <a:tcPr anchor="ctr"/>
                </a:tc>
                <a:extLst>
                  <a:ext uri="{0D108BD9-81ED-4DB2-BD59-A6C34878D82A}">
                    <a16:rowId xmlns:a16="http://schemas.microsoft.com/office/drawing/2014/main" val="1053290148"/>
                  </a:ext>
                </a:extLst>
              </a:tr>
            </a:tbl>
          </a:graphicData>
        </a:graphic>
      </p:graphicFrame>
      <p:sp>
        <p:nvSpPr>
          <p:cNvPr id="6" name="TextBox 5">
            <a:extLst>
              <a:ext uri="{FF2B5EF4-FFF2-40B4-BE49-F238E27FC236}">
                <a16:creationId xmlns:a16="http://schemas.microsoft.com/office/drawing/2014/main" id="{DA415625-BF29-44F1-B676-60EC764D1D8A}"/>
              </a:ext>
            </a:extLst>
          </p:cNvPr>
          <p:cNvSpPr txBox="1"/>
          <p:nvPr/>
        </p:nvSpPr>
        <p:spPr>
          <a:xfrm>
            <a:off x="1919274" y="3608513"/>
            <a:ext cx="9747850" cy="1938992"/>
          </a:xfrm>
          <a:prstGeom prst="rect">
            <a:avLst/>
          </a:prstGeom>
          <a:noFill/>
        </p:spPr>
        <p:txBody>
          <a:bodyPr wrap="square" rtlCol="0">
            <a:spAutoFit/>
          </a:bodyPr>
          <a:lstStyle/>
          <a:p>
            <a:r>
              <a:rPr lang="en-US" sz="2400"/>
              <a:t>U ovoj relaciji:</a:t>
            </a:r>
            <a:endParaRPr lang="sr-Latn-RS" sz="2400"/>
          </a:p>
          <a:p>
            <a:r>
              <a:rPr lang="en-US" sz="2400"/>
              <a:t>Naziv relacije je Student.</a:t>
            </a:r>
            <a:endParaRPr lang="sr-Latn-RS" sz="2400"/>
          </a:p>
          <a:p>
            <a:r>
              <a:rPr lang="en-US" sz="2400"/>
              <a:t>Atributi su: ID, Ime, Prezime, Godina.</a:t>
            </a:r>
            <a:endParaRPr lang="sr-Latn-RS" sz="2400"/>
          </a:p>
          <a:p>
            <a:r>
              <a:rPr lang="en-US" sz="2400"/>
              <a:t>Svaki red je jedan student (jedna instanca entiteta „Student“).</a:t>
            </a:r>
            <a:endParaRPr lang="sr-Latn-RS" sz="2400"/>
          </a:p>
          <a:p>
            <a:r>
              <a:rPr lang="sr-Latn-RS" sz="2400"/>
              <a:t>Primarni ključ je ID (jedinstveni identifikacioni broj ili ident broj).</a:t>
            </a:r>
            <a:endParaRPr lang="en-US" sz="2400"/>
          </a:p>
        </p:txBody>
      </p:sp>
    </p:spTree>
    <p:extLst>
      <p:ext uri="{BB962C8B-B14F-4D97-AF65-F5344CB8AC3E}">
        <p14:creationId xmlns:p14="http://schemas.microsoft.com/office/powerpoint/2010/main" val="127077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878F-DD56-42E6-A889-DB21D51DA4F3}"/>
              </a:ext>
            </a:extLst>
          </p:cNvPr>
          <p:cNvSpPr>
            <a:spLocks noGrp="1"/>
          </p:cNvSpPr>
          <p:nvPr>
            <p:ph type="title"/>
          </p:nvPr>
        </p:nvSpPr>
        <p:spPr/>
        <p:txBody>
          <a:bodyPr/>
          <a:lstStyle/>
          <a:p>
            <a:pPr algn="ctr"/>
            <a:r>
              <a:rPr lang="en-US" b="1"/>
              <a:t>Osnovne osobine relacionog modela</a:t>
            </a:r>
            <a:endParaRPr lang="en-US"/>
          </a:p>
        </p:txBody>
      </p:sp>
      <p:sp>
        <p:nvSpPr>
          <p:cNvPr id="3" name="Content Placeholder 2">
            <a:extLst>
              <a:ext uri="{FF2B5EF4-FFF2-40B4-BE49-F238E27FC236}">
                <a16:creationId xmlns:a16="http://schemas.microsoft.com/office/drawing/2014/main" id="{B7E784A5-B909-4495-A9A3-5B230871D3A8}"/>
              </a:ext>
            </a:extLst>
          </p:cNvPr>
          <p:cNvSpPr>
            <a:spLocks noGrp="1"/>
          </p:cNvSpPr>
          <p:nvPr>
            <p:ph idx="1"/>
          </p:nvPr>
        </p:nvSpPr>
        <p:spPr>
          <a:xfrm>
            <a:off x="838200" y="1497821"/>
            <a:ext cx="10515600" cy="4351338"/>
          </a:xfrm>
        </p:spPr>
        <p:txBody>
          <a:bodyPr>
            <a:normAutofit fontScale="85000" lnSpcReduction="10000"/>
          </a:bodyPr>
          <a:lstStyle/>
          <a:p>
            <a:r>
              <a:rPr lang="en-US"/>
              <a:t>Jedinstvena imena tabela i kolona</a:t>
            </a:r>
          </a:p>
          <a:p>
            <a:r>
              <a:rPr lang="en-US"/>
              <a:t>Ne postoje duplikati redova</a:t>
            </a:r>
          </a:p>
          <a:p>
            <a:r>
              <a:rPr lang="en-US"/>
              <a:t>Redosled redova i kolona nije bitan (matematički, skup)</a:t>
            </a:r>
          </a:p>
          <a:p>
            <a:r>
              <a:rPr lang="en-US"/>
              <a:t>Vrednosti su atomične (ne mogu se dalje deliti)</a:t>
            </a:r>
          </a:p>
          <a:p>
            <a:r>
              <a:rPr lang="en-US"/>
              <a:t>Atributi imaju definisane domene vrednosti (tipovi)</a:t>
            </a:r>
            <a:r>
              <a:rPr lang="sr-Latn-RS"/>
              <a:t>.</a:t>
            </a:r>
            <a:endParaRPr lang="en-US"/>
          </a:p>
          <a:p>
            <a:pPr marL="0" indent="0">
              <a:buNone/>
            </a:pPr>
            <a:endParaRPr lang="sr-Latn-RS"/>
          </a:p>
          <a:p>
            <a:pPr marL="0" indent="0">
              <a:buNone/>
            </a:pPr>
            <a:r>
              <a:rPr lang="sr-Latn-RS"/>
              <a:t>Svaka relacija treba da ima ključ.</a:t>
            </a:r>
            <a:r>
              <a:rPr lang="en-US" b="1"/>
              <a:t> Ključ minimalan skup jednog ili više atributa</a:t>
            </a:r>
            <a:r>
              <a:rPr lang="en-US"/>
              <a:t> koji </a:t>
            </a:r>
            <a:r>
              <a:rPr lang="en-US" b="1"/>
              <a:t>jedinstveno identifikuje svaki red </a:t>
            </a:r>
            <a:r>
              <a:rPr lang="en-US"/>
              <a:t>u relaciji (tabeli).</a:t>
            </a:r>
            <a:endParaRPr lang="sr-Latn-RS"/>
          </a:p>
          <a:p>
            <a:r>
              <a:rPr lang="en-US" altLang="en-US"/>
              <a:t>Primarni ključ – jednoznačno identifikuje svaki red (npr. ID)</a:t>
            </a:r>
            <a:endParaRPr lang="sr-Latn-RS" altLang="en-US"/>
          </a:p>
          <a:p>
            <a:pPr eaLnBrk="0" fontAlgn="base" hangingPunct="0">
              <a:lnSpc>
                <a:spcPct val="100000"/>
              </a:lnSpc>
              <a:spcBef>
                <a:spcPct val="0"/>
              </a:spcBef>
              <a:spcAft>
                <a:spcPct val="0"/>
              </a:spcAft>
            </a:pPr>
            <a:r>
              <a:rPr lang="en-US" altLang="en-US"/>
              <a:t>Strani ključ – povezuje podatke između tabela (npr. StudentID u tabeli Ocene)</a:t>
            </a:r>
          </a:p>
          <a:p>
            <a:pPr eaLnBrk="0" fontAlgn="base" hangingPunct="0">
              <a:lnSpc>
                <a:spcPct val="100000"/>
              </a:lnSpc>
              <a:spcBef>
                <a:spcPct val="0"/>
              </a:spcBef>
              <a:spcAft>
                <a:spcPct val="0"/>
              </a:spcAft>
            </a:pPr>
            <a:r>
              <a:rPr lang="en-US" altLang="en-US"/>
              <a:t>Kandidat ključevi – svi potencijalni primarni ključevi</a:t>
            </a:r>
          </a:p>
          <a:p>
            <a:pPr marL="0" indent="0">
              <a:buNone/>
            </a:pPr>
            <a:endParaRPr lang="en-US"/>
          </a:p>
        </p:txBody>
      </p:sp>
    </p:spTree>
    <p:extLst>
      <p:ext uri="{BB962C8B-B14F-4D97-AF65-F5344CB8AC3E}">
        <p14:creationId xmlns:p14="http://schemas.microsoft.com/office/powerpoint/2010/main" val="194378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7655-CDF3-4544-9327-8AD9AC32764B}"/>
              </a:ext>
            </a:extLst>
          </p:cNvPr>
          <p:cNvSpPr>
            <a:spLocks noGrp="1"/>
          </p:cNvSpPr>
          <p:nvPr>
            <p:ph type="title"/>
          </p:nvPr>
        </p:nvSpPr>
        <p:spPr/>
        <p:txBody>
          <a:bodyPr/>
          <a:lstStyle/>
          <a:p>
            <a:r>
              <a:rPr lang="sr-Latn-RS"/>
              <a:t>Pitanja iz ove lekcije:</a:t>
            </a:r>
            <a:endParaRPr lang="en-US"/>
          </a:p>
        </p:txBody>
      </p:sp>
      <p:sp>
        <p:nvSpPr>
          <p:cNvPr id="3" name="Content Placeholder 2">
            <a:extLst>
              <a:ext uri="{FF2B5EF4-FFF2-40B4-BE49-F238E27FC236}">
                <a16:creationId xmlns:a16="http://schemas.microsoft.com/office/drawing/2014/main" id="{040739BD-A326-4FE2-9017-831E226E2E7D}"/>
              </a:ext>
            </a:extLst>
          </p:cNvPr>
          <p:cNvSpPr>
            <a:spLocks noGrp="1"/>
          </p:cNvSpPr>
          <p:nvPr>
            <p:ph idx="1"/>
          </p:nvPr>
        </p:nvSpPr>
        <p:spPr/>
        <p:txBody>
          <a:bodyPr>
            <a:normAutofit fontScale="92500" lnSpcReduction="20000"/>
          </a:bodyPr>
          <a:lstStyle/>
          <a:p>
            <a:pPr marL="514350" indent="-514350">
              <a:buFont typeface="+mj-lt"/>
              <a:buAutoNum type="arabicPeriod"/>
            </a:pPr>
            <a:r>
              <a:rPr lang="sr-Latn-RS"/>
              <a:t>Podatak/informacija</a:t>
            </a:r>
            <a:endParaRPr lang="en-US"/>
          </a:p>
          <a:p>
            <a:pPr marL="514350" indent="-514350">
              <a:buFont typeface="+mj-lt"/>
              <a:buAutoNum type="arabicPeriod"/>
            </a:pPr>
            <a:r>
              <a:rPr lang="sr-Latn-RS"/>
              <a:t>Entitet (i primer)</a:t>
            </a:r>
            <a:endParaRPr lang="en-US"/>
          </a:p>
          <a:p>
            <a:pPr marL="514350" indent="-514350">
              <a:buFont typeface="+mj-lt"/>
              <a:buAutoNum type="arabicPeriod"/>
            </a:pPr>
            <a:r>
              <a:rPr lang="sr-Latn-RS"/>
              <a:t>Atributi</a:t>
            </a:r>
            <a:endParaRPr lang="en-US"/>
          </a:p>
          <a:p>
            <a:pPr marL="514350" indent="-514350">
              <a:buFont typeface="+mj-lt"/>
              <a:buAutoNum type="arabicPeriod"/>
            </a:pPr>
            <a:r>
              <a:rPr lang="sr-Latn-RS"/>
              <a:t>DB/DBMS/DBA</a:t>
            </a:r>
            <a:endParaRPr lang="en-US"/>
          </a:p>
          <a:p>
            <a:pPr marL="514350" indent="-514350">
              <a:buFont typeface="+mj-lt"/>
              <a:buAutoNum type="arabicPeriod"/>
            </a:pPr>
            <a:r>
              <a:rPr lang="sr-Latn-RS"/>
              <a:t>Funkcije DMBS</a:t>
            </a:r>
            <a:endParaRPr lang="en-US"/>
          </a:p>
          <a:p>
            <a:pPr marL="514350" indent="-514350">
              <a:buFont typeface="+mj-lt"/>
              <a:buAutoNum type="arabicPeriod"/>
            </a:pPr>
            <a:r>
              <a:rPr lang="sr-Latn-RS"/>
              <a:t>Troslojna arihtektura DBMS</a:t>
            </a:r>
            <a:endParaRPr lang="en-US"/>
          </a:p>
          <a:p>
            <a:pPr marL="514350" indent="-514350">
              <a:buFont typeface="+mj-lt"/>
              <a:buAutoNum type="arabicPeriod"/>
            </a:pPr>
            <a:r>
              <a:rPr lang="sr-Latn-RS"/>
              <a:t>Vrste arhitektura DBMS</a:t>
            </a:r>
            <a:endParaRPr lang="en-US"/>
          </a:p>
          <a:p>
            <a:pPr marL="514350" indent="-514350">
              <a:buFont typeface="+mj-lt"/>
              <a:buAutoNum type="arabicPeriod"/>
            </a:pPr>
            <a:r>
              <a:rPr lang="sr-Latn-RS"/>
              <a:t>Vrste modela podataka</a:t>
            </a:r>
            <a:endParaRPr lang="en-US"/>
          </a:p>
          <a:p>
            <a:pPr marL="514350" indent="-514350">
              <a:buFont typeface="+mj-lt"/>
              <a:buAutoNum type="arabicPeriod"/>
            </a:pPr>
            <a:r>
              <a:rPr lang="sr-Latn-RS"/>
              <a:t>Relacioni model podataka</a:t>
            </a:r>
          </a:p>
          <a:p>
            <a:pPr marL="514350" indent="-514350">
              <a:buFont typeface="+mj-lt"/>
              <a:buAutoNum type="arabicPeriod"/>
            </a:pPr>
            <a:r>
              <a:rPr lang="sr-Latn-RS"/>
              <a:t>Osobine relacionog modela podataka</a:t>
            </a:r>
            <a:endParaRPr lang="en-US"/>
          </a:p>
          <a:p>
            <a:endParaRPr lang="en-US"/>
          </a:p>
        </p:txBody>
      </p:sp>
    </p:spTree>
    <p:extLst>
      <p:ext uri="{BB962C8B-B14F-4D97-AF65-F5344CB8AC3E}">
        <p14:creationId xmlns:p14="http://schemas.microsoft.com/office/powerpoint/2010/main" val="372796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5895-73CA-4CC0-9BFA-0D822CC86CEF}"/>
              </a:ext>
            </a:extLst>
          </p:cNvPr>
          <p:cNvSpPr>
            <a:spLocks noGrp="1"/>
          </p:cNvSpPr>
          <p:nvPr>
            <p:ph type="title"/>
          </p:nvPr>
        </p:nvSpPr>
        <p:spPr/>
        <p:txBody>
          <a:bodyPr/>
          <a:lstStyle/>
          <a:p>
            <a:pPr algn="ctr"/>
            <a:r>
              <a:rPr lang="en-US" b="1"/>
              <a:t>Osnovne definicije</a:t>
            </a:r>
          </a:p>
        </p:txBody>
      </p:sp>
      <p:sp>
        <p:nvSpPr>
          <p:cNvPr id="3" name="Content Placeholder 2">
            <a:extLst>
              <a:ext uri="{FF2B5EF4-FFF2-40B4-BE49-F238E27FC236}">
                <a16:creationId xmlns:a16="http://schemas.microsoft.com/office/drawing/2014/main" id="{EC0D5256-17B7-472A-B52B-8A2FA394161A}"/>
              </a:ext>
            </a:extLst>
          </p:cNvPr>
          <p:cNvSpPr>
            <a:spLocks noGrp="1"/>
          </p:cNvSpPr>
          <p:nvPr>
            <p:ph idx="1"/>
          </p:nvPr>
        </p:nvSpPr>
        <p:spPr/>
        <p:txBody>
          <a:bodyPr>
            <a:normAutofit/>
          </a:bodyPr>
          <a:lstStyle/>
          <a:p>
            <a:pPr algn="just"/>
            <a:r>
              <a:rPr lang="en-US" b="1"/>
              <a:t>Podatak</a:t>
            </a:r>
            <a:r>
              <a:rPr lang="en-US"/>
              <a:t> je iskaz definisan jednom prostom izjavnom rečenicom.</a:t>
            </a:r>
          </a:p>
          <a:p>
            <a:pPr marL="0" indent="0">
              <a:buNone/>
            </a:pPr>
            <a:endParaRPr lang="en-US"/>
          </a:p>
          <a:p>
            <a:pPr algn="just"/>
            <a:r>
              <a:rPr lang="en-US" b="1"/>
              <a:t>Informacija </a:t>
            </a:r>
            <a:r>
              <a:rPr lang="en-US"/>
              <a:t>je novi podatak koji poseduje neku relevantnu novinu, a koja je rezultat obrade poznatih podataka.</a:t>
            </a:r>
          </a:p>
          <a:p>
            <a:endParaRPr lang="en-US"/>
          </a:p>
          <a:p>
            <a:pPr algn="just"/>
            <a:r>
              <a:rPr lang="en-US" b="1"/>
              <a:t>Entitet</a:t>
            </a:r>
            <a:r>
              <a:rPr lang="en-US"/>
              <a:t> je digitalna slika, opisana ograničenim brojem diskretnih vrednosti (atributima), nekog kontinualnog procesa koji se odvija u realnom svetu (nekog dela realnog sveta). Svojsta entiteta opisuju se atributima.</a:t>
            </a:r>
          </a:p>
        </p:txBody>
      </p:sp>
    </p:spTree>
    <p:extLst>
      <p:ext uri="{BB962C8B-B14F-4D97-AF65-F5344CB8AC3E}">
        <p14:creationId xmlns:p14="http://schemas.microsoft.com/office/powerpoint/2010/main" val="353130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0372-5F8D-49A2-B929-3D7ABEFB6509}"/>
              </a:ext>
            </a:extLst>
          </p:cNvPr>
          <p:cNvSpPr>
            <a:spLocks noGrp="1"/>
          </p:cNvSpPr>
          <p:nvPr>
            <p:ph type="title"/>
          </p:nvPr>
        </p:nvSpPr>
        <p:spPr/>
        <p:txBody>
          <a:bodyPr/>
          <a:lstStyle/>
          <a:p>
            <a:pPr algn="ctr"/>
            <a:r>
              <a:rPr lang="sr-Latn-RS" b="1">
                <a:ln w="0"/>
                <a:effectLst>
                  <a:outerShdw blurRad="38100" dist="19050" dir="2700000" algn="tl" rotWithShape="0">
                    <a:schemeClr val="dk1">
                      <a:alpha val="40000"/>
                    </a:schemeClr>
                  </a:outerShdw>
                </a:effectLst>
              </a:rPr>
              <a:t>Primeri entiteta</a:t>
            </a:r>
            <a:endParaRPr lang="en-US"/>
          </a:p>
        </p:txBody>
      </p:sp>
      <p:sp>
        <p:nvSpPr>
          <p:cNvPr id="3" name="Content Placeholder 2">
            <a:extLst>
              <a:ext uri="{FF2B5EF4-FFF2-40B4-BE49-F238E27FC236}">
                <a16:creationId xmlns:a16="http://schemas.microsoft.com/office/drawing/2014/main" id="{21726AA9-1F32-416A-BD18-88C8D1E10ACB}"/>
              </a:ext>
            </a:extLst>
          </p:cNvPr>
          <p:cNvSpPr>
            <a:spLocks noGrp="1"/>
          </p:cNvSpPr>
          <p:nvPr>
            <p:ph idx="1"/>
          </p:nvPr>
        </p:nvSpPr>
        <p:spPr>
          <a:xfrm>
            <a:off x="838200" y="1378201"/>
            <a:ext cx="10515600" cy="4351338"/>
          </a:xfrm>
        </p:spPr>
        <p:txBody>
          <a:bodyPr/>
          <a:lstStyle/>
          <a:p>
            <a:pPr marL="0" indent="0">
              <a:buNone/>
            </a:pPr>
            <a:r>
              <a:rPr lang="en-US"/>
              <a:t>Entitet</a:t>
            </a:r>
            <a:r>
              <a:rPr lang="sr-Latn-RS"/>
              <a:t>i mogu npr. biti</a:t>
            </a:r>
            <a:r>
              <a:rPr lang="en-US"/>
              <a:t>:</a:t>
            </a:r>
          </a:p>
          <a:p>
            <a:r>
              <a:rPr lang="en-US"/>
              <a:t>Osoba</a:t>
            </a:r>
          </a:p>
          <a:p>
            <a:r>
              <a:rPr lang="en-US"/>
              <a:t>Proizvod</a:t>
            </a:r>
          </a:p>
          <a:p>
            <a:r>
              <a:rPr lang="en-US"/>
              <a:t>Institucija</a:t>
            </a:r>
          </a:p>
          <a:p>
            <a:r>
              <a:rPr lang="en-US"/>
              <a:t>Proces</a:t>
            </a:r>
          </a:p>
        </p:txBody>
      </p:sp>
      <p:sp>
        <p:nvSpPr>
          <p:cNvPr id="4" name="TextBox 3">
            <a:extLst>
              <a:ext uri="{FF2B5EF4-FFF2-40B4-BE49-F238E27FC236}">
                <a16:creationId xmlns:a16="http://schemas.microsoft.com/office/drawing/2014/main" id="{537B4512-1A87-43F5-99B2-84C7BD8EB411}"/>
              </a:ext>
            </a:extLst>
          </p:cNvPr>
          <p:cNvSpPr txBox="1"/>
          <p:nvPr/>
        </p:nvSpPr>
        <p:spPr>
          <a:xfrm>
            <a:off x="3352800" y="2409215"/>
            <a:ext cx="4803228" cy="3108543"/>
          </a:xfrm>
          <a:prstGeom prst="rect">
            <a:avLst/>
          </a:prstGeom>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a:t>Za entitet Osoba, atributi bi bili:</a:t>
            </a:r>
          </a:p>
          <a:p>
            <a:pPr marL="457200" indent="-457200">
              <a:buFont typeface="Arial" panose="020B0604020202020204" pitchFamily="34" charset="0"/>
              <a:buChar char="•"/>
            </a:pPr>
            <a:r>
              <a:rPr lang="en-US" sz="2800"/>
              <a:t>Ime</a:t>
            </a:r>
          </a:p>
          <a:p>
            <a:pPr marL="457200" indent="-457200">
              <a:buFont typeface="Arial" panose="020B0604020202020204" pitchFamily="34" charset="0"/>
              <a:buChar char="•"/>
            </a:pPr>
            <a:r>
              <a:rPr lang="en-US" sz="2800"/>
              <a:t>Prezime</a:t>
            </a:r>
          </a:p>
          <a:p>
            <a:pPr marL="457200" indent="-457200">
              <a:buFont typeface="Arial" panose="020B0604020202020204" pitchFamily="34" charset="0"/>
              <a:buChar char="•"/>
            </a:pPr>
            <a:r>
              <a:rPr lang="en-US" sz="2800"/>
              <a:t>Godina ro</a:t>
            </a:r>
            <a:r>
              <a:rPr lang="sr-Latn-RS" sz="2800"/>
              <a:t>đenja,</a:t>
            </a:r>
          </a:p>
          <a:p>
            <a:pPr marL="457200" indent="-457200">
              <a:buFont typeface="Arial" panose="020B0604020202020204" pitchFamily="34" charset="0"/>
              <a:buChar char="•"/>
            </a:pPr>
            <a:r>
              <a:rPr lang="sr-Latn-RS" sz="2800"/>
              <a:t>Matični broj, </a:t>
            </a:r>
          </a:p>
          <a:p>
            <a:pPr marL="457200" indent="-457200">
              <a:buFont typeface="Arial" panose="020B0604020202020204" pitchFamily="34" charset="0"/>
              <a:buChar char="•"/>
            </a:pPr>
            <a:r>
              <a:rPr lang="sr-Latn-RS" sz="2800"/>
              <a:t>Pol, </a:t>
            </a:r>
          </a:p>
          <a:p>
            <a:pPr marL="457200" indent="-457200">
              <a:buFont typeface="Arial" panose="020B0604020202020204" pitchFamily="34" charset="0"/>
              <a:buChar char="•"/>
            </a:pPr>
            <a:r>
              <a:rPr lang="sr-Latn-RS" sz="2800"/>
              <a:t>itd.</a:t>
            </a:r>
            <a:endParaRPr lang="en-US" sz="2800"/>
          </a:p>
        </p:txBody>
      </p:sp>
      <p:sp>
        <p:nvSpPr>
          <p:cNvPr id="6" name="TextBox 5">
            <a:extLst>
              <a:ext uri="{FF2B5EF4-FFF2-40B4-BE49-F238E27FC236}">
                <a16:creationId xmlns:a16="http://schemas.microsoft.com/office/drawing/2014/main" id="{78EC59CC-2EB0-45D6-922F-6258EA81596A}"/>
              </a:ext>
            </a:extLst>
          </p:cNvPr>
          <p:cNvSpPr txBox="1"/>
          <p:nvPr/>
        </p:nvSpPr>
        <p:spPr>
          <a:xfrm>
            <a:off x="7279727" y="4114775"/>
            <a:ext cx="4803228" cy="2677656"/>
          </a:xfrm>
          <a:prstGeom prst="rect">
            <a:avLst/>
          </a:prstGeom>
          <a:effectLst>
            <a:outerShdw blurRad="50800" dist="38100" algn="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r-Latn-RS" sz="2800"/>
              <a:t>Ograničenja atributa za enititet Osoba bi bila:</a:t>
            </a:r>
            <a:endParaRPr lang="en-US" sz="2800"/>
          </a:p>
          <a:p>
            <a:pPr marL="457200" indent="-457200">
              <a:buFont typeface="Arial" panose="020B0604020202020204" pitchFamily="34" charset="0"/>
              <a:buChar char="•"/>
            </a:pPr>
            <a:r>
              <a:rPr lang="en-US" sz="2800"/>
              <a:t>Ime</a:t>
            </a:r>
            <a:r>
              <a:rPr lang="sr-Latn-RS" sz="2800"/>
              <a:t> ne sme biti izostavljeno</a:t>
            </a:r>
            <a:endParaRPr lang="en-US" sz="2800"/>
          </a:p>
          <a:p>
            <a:pPr marL="457200" indent="-457200">
              <a:buFont typeface="Arial" panose="020B0604020202020204" pitchFamily="34" charset="0"/>
              <a:buChar char="•"/>
            </a:pPr>
            <a:r>
              <a:rPr lang="sr-Latn-RS" sz="2800"/>
              <a:t>Matični broj mora imati 13 cifara</a:t>
            </a:r>
          </a:p>
          <a:p>
            <a:pPr marL="457200" indent="-457200">
              <a:buFont typeface="Arial" panose="020B0604020202020204" pitchFamily="34" charset="0"/>
              <a:buChar char="•"/>
            </a:pPr>
            <a:r>
              <a:rPr lang="sr-Latn-RS" sz="2800"/>
              <a:t>Pol može niti M ili Ž.</a:t>
            </a:r>
            <a:endParaRPr lang="en-US" sz="2800"/>
          </a:p>
        </p:txBody>
      </p:sp>
    </p:spTree>
    <p:extLst>
      <p:ext uri="{BB962C8B-B14F-4D97-AF65-F5344CB8AC3E}">
        <p14:creationId xmlns:p14="http://schemas.microsoft.com/office/powerpoint/2010/main" val="400005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F374A-7539-4D8F-B7A4-3FD1F3573F8C}"/>
              </a:ext>
            </a:extLst>
          </p:cNvPr>
          <p:cNvSpPr>
            <a:spLocks noGrp="1"/>
          </p:cNvSpPr>
          <p:nvPr>
            <p:ph idx="1"/>
          </p:nvPr>
        </p:nvSpPr>
        <p:spPr/>
        <p:txBody>
          <a:bodyPr>
            <a:normAutofit fontScale="92500" lnSpcReduction="10000"/>
          </a:bodyPr>
          <a:lstStyle/>
          <a:p>
            <a:r>
              <a:rPr lang="en-US"/>
              <a:t>Podaci o entitetima čuvaju se u tabelama. Za svaki entitet pravi se posebna tabela. Entitet predstavlja grupu sličnih objekata (npr. svi studenti), a atributi opisuju njihove zajedničke osobine (npr. ime, godina rođenja).</a:t>
            </a:r>
          </a:p>
          <a:p>
            <a:r>
              <a:rPr lang="en-US"/>
              <a:t>Svaki atribut ima jedinstveno ime po kome se razlikuje od drugih u istoj tabeli. Vrednosti tog atributa su uvek istog tipa (npr. brojevi, tekst...), a skup svih dozvoljenih vrednosti za jedan atribut naziva se domen tog atributa.</a:t>
            </a:r>
          </a:p>
          <a:p>
            <a:r>
              <a:rPr lang="en-US"/>
              <a:t>Atribut mora imati jednostavnu vrednost — ne sme se sastojati od više delova (na primer, puna adresa nije poželjna kao jedan atribut ako sadrži ulicu, broj i grad u jednom).</a:t>
            </a:r>
          </a:p>
          <a:p>
            <a:r>
              <a:rPr lang="en-US"/>
              <a:t>Ako neki atribut zahteva dodatne podatke da bi bio u potpunosti opisan, onda je bolje da se od njega napravi novi entitet.</a:t>
            </a:r>
          </a:p>
          <a:p>
            <a:endParaRPr lang="en-US"/>
          </a:p>
        </p:txBody>
      </p:sp>
    </p:spTree>
    <p:extLst>
      <p:ext uri="{BB962C8B-B14F-4D97-AF65-F5344CB8AC3E}">
        <p14:creationId xmlns:p14="http://schemas.microsoft.com/office/powerpoint/2010/main" val="257050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23C0-9C2E-4C45-B110-F56D224AD2B8}"/>
              </a:ext>
            </a:extLst>
          </p:cNvPr>
          <p:cNvSpPr>
            <a:spLocks noGrp="1"/>
          </p:cNvSpPr>
          <p:nvPr>
            <p:ph type="title"/>
          </p:nvPr>
        </p:nvSpPr>
        <p:spPr/>
        <p:txBody>
          <a:bodyPr/>
          <a:lstStyle/>
          <a:p>
            <a:pPr algn="ctr"/>
            <a:r>
              <a:rPr lang="sr-Latn-RS" b="1"/>
              <a:t>Definicija baze podataka</a:t>
            </a:r>
            <a:endParaRPr lang="en-US" b="1"/>
          </a:p>
        </p:txBody>
      </p:sp>
      <p:sp>
        <p:nvSpPr>
          <p:cNvPr id="3" name="Content Placeholder 2">
            <a:extLst>
              <a:ext uri="{FF2B5EF4-FFF2-40B4-BE49-F238E27FC236}">
                <a16:creationId xmlns:a16="http://schemas.microsoft.com/office/drawing/2014/main" id="{60A68DD6-106D-47D0-BAFB-050615D966BD}"/>
              </a:ext>
            </a:extLst>
          </p:cNvPr>
          <p:cNvSpPr>
            <a:spLocks noGrp="1"/>
          </p:cNvSpPr>
          <p:nvPr>
            <p:ph idx="1"/>
          </p:nvPr>
        </p:nvSpPr>
        <p:spPr/>
        <p:txBody>
          <a:bodyPr>
            <a:normAutofit fontScale="92500" lnSpcReduction="10000"/>
          </a:bodyPr>
          <a:lstStyle/>
          <a:p>
            <a:r>
              <a:rPr lang="sr-Latn-RS"/>
              <a:t>Definicija: </a:t>
            </a:r>
            <a:r>
              <a:rPr lang="en-US" b="1"/>
              <a:t>Baza podataka</a:t>
            </a:r>
            <a:r>
              <a:rPr lang="sr-Latn-RS" b="1"/>
              <a:t> (DB)</a:t>
            </a:r>
            <a:r>
              <a:rPr lang="en-US" b="1"/>
              <a:t> je kolekcija međusobno logički povezanih podataka koji imaju određeno značenje.</a:t>
            </a:r>
            <a:br>
              <a:rPr lang="en-US"/>
            </a:br>
            <a:r>
              <a:rPr lang="en-US"/>
              <a:t>Ti podaci su organizovani tako da omogućavaju efikasno čuvanje, pretraživanje, ažuriranje i upravljanje informacijama koje se odnose na neku oblast ili temu.</a:t>
            </a:r>
            <a:endParaRPr lang="sr-Latn-RS"/>
          </a:p>
          <a:p>
            <a:r>
              <a:rPr lang="sr-Latn-RS"/>
              <a:t>Definicija: </a:t>
            </a:r>
            <a:r>
              <a:rPr lang="en-US" b="1"/>
              <a:t>DBMS (sistem za upravljanje bazama podataka)</a:t>
            </a:r>
            <a:r>
              <a:rPr lang="en-US"/>
              <a:t> je softverski paket koji omogućava kreiranje, organizovanje, čuvanje, pretraživanje, izmenu i brisanje podataka u bazi podataka, uz kontrolu pristupa i zaštitu integriteta podataka.</a:t>
            </a:r>
          </a:p>
          <a:p>
            <a:r>
              <a:rPr lang="en-US"/>
              <a:t>Drugim rečima, </a:t>
            </a:r>
            <a:r>
              <a:rPr lang="en-US" b="1"/>
              <a:t>DBMS je posrednik između korisnika i baze podataka</a:t>
            </a:r>
            <a:r>
              <a:rPr lang="en-US"/>
              <a:t> — omogućava da korisnik radi sa podacima bez potrebe da zna detalje o načinu fizičkog skladištenja.</a:t>
            </a:r>
          </a:p>
          <a:p>
            <a:endParaRPr lang="en-US"/>
          </a:p>
        </p:txBody>
      </p:sp>
    </p:spTree>
    <p:extLst>
      <p:ext uri="{BB962C8B-B14F-4D97-AF65-F5344CB8AC3E}">
        <p14:creationId xmlns:p14="http://schemas.microsoft.com/office/powerpoint/2010/main" val="217774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6408-4033-47EF-A188-D2BBBB83BD9C}"/>
              </a:ext>
            </a:extLst>
          </p:cNvPr>
          <p:cNvSpPr>
            <a:spLocks noGrp="1"/>
          </p:cNvSpPr>
          <p:nvPr>
            <p:ph type="title"/>
          </p:nvPr>
        </p:nvSpPr>
        <p:spPr/>
        <p:txBody>
          <a:bodyPr/>
          <a:lstStyle/>
          <a:p>
            <a:pPr algn="ctr"/>
            <a:r>
              <a:rPr lang="en-US" b="1"/>
              <a:t>Administrator baze podataka</a:t>
            </a:r>
            <a:endParaRPr lang="en-US"/>
          </a:p>
        </p:txBody>
      </p:sp>
      <p:sp>
        <p:nvSpPr>
          <p:cNvPr id="3" name="Content Placeholder 2">
            <a:extLst>
              <a:ext uri="{FF2B5EF4-FFF2-40B4-BE49-F238E27FC236}">
                <a16:creationId xmlns:a16="http://schemas.microsoft.com/office/drawing/2014/main" id="{DD1062C2-0533-4D59-88BF-F4AF91299869}"/>
              </a:ext>
            </a:extLst>
          </p:cNvPr>
          <p:cNvSpPr>
            <a:spLocks noGrp="1"/>
          </p:cNvSpPr>
          <p:nvPr>
            <p:ph idx="1"/>
          </p:nvPr>
        </p:nvSpPr>
        <p:spPr/>
        <p:txBody>
          <a:bodyPr>
            <a:normAutofit/>
          </a:bodyPr>
          <a:lstStyle/>
          <a:p>
            <a:r>
              <a:rPr lang="en-US"/>
              <a:t>Administrator baze podataka (DBA – Database</a:t>
            </a:r>
            <a:r>
              <a:rPr lang="sr-Latn-RS"/>
              <a:t> </a:t>
            </a:r>
            <a:r>
              <a:rPr lang="en-US"/>
              <a:t>Administrator) je osoba zadužena za instalaciju,</a:t>
            </a:r>
            <a:r>
              <a:rPr lang="sr-Latn-RS"/>
              <a:t> </a:t>
            </a:r>
            <a:r>
              <a:rPr lang="en-US"/>
              <a:t>konfiguraciju i održavanje baze podataka. Prilikom izrade</a:t>
            </a:r>
            <a:r>
              <a:rPr lang="sr-Latn-RS"/>
              <a:t> </a:t>
            </a:r>
            <a:r>
              <a:rPr lang="en-US"/>
              <a:t>baze podataka, osoba koja stvara bazu najčešće postaje</a:t>
            </a:r>
            <a:r>
              <a:rPr lang="sr-Latn-RS"/>
              <a:t> </a:t>
            </a:r>
            <a:r>
              <a:rPr lang="en-US"/>
              <a:t>njen DBA. </a:t>
            </a:r>
            <a:endParaRPr lang="sr-Latn-RS"/>
          </a:p>
          <a:p>
            <a:r>
              <a:rPr lang="en-US"/>
              <a:t>Administrator ima najviši nivo korisničkih</a:t>
            </a:r>
            <a:r>
              <a:rPr lang="sr-Latn-RS"/>
              <a:t> </a:t>
            </a:r>
            <a:r>
              <a:rPr lang="en-US"/>
              <a:t>prava, što se tiče pristupa bazi i manipulisanja</a:t>
            </a:r>
            <a:r>
              <a:rPr lang="sr-Latn-RS"/>
              <a:t> </a:t>
            </a:r>
            <a:r>
              <a:rPr lang="en-US"/>
              <a:t>podacima. DBA dodaje ostale korisnike, u njegovoj je</a:t>
            </a:r>
            <a:r>
              <a:rPr lang="sr-Latn-RS"/>
              <a:t> </a:t>
            </a:r>
            <a:r>
              <a:rPr lang="en-US"/>
              <a:t>nadležnosti da određenim korisnicima dozvoli ili zabrani</a:t>
            </a:r>
            <a:r>
              <a:rPr lang="sr-Latn-RS"/>
              <a:t> </a:t>
            </a:r>
            <a:r>
              <a:rPr lang="en-US"/>
              <a:t>pristup pojedinim podacima itd. Isto tako DBA je</a:t>
            </a:r>
            <a:r>
              <a:rPr lang="sr-Latn-RS"/>
              <a:t> </a:t>
            </a:r>
            <a:r>
              <a:rPr lang="en-US"/>
              <a:t>zadužen za održavanje baze (backup).</a:t>
            </a:r>
          </a:p>
        </p:txBody>
      </p:sp>
    </p:spTree>
    <p:extLst>
      <p:ext uri="{BB962C8B-B14F-4D97-AF65-F5344CB8AC3E}">
        <p14:creationId xmlns:p14="http://schemas.microsoft.com/office/powerpoint/2010/main" val="163475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6296-1C66-488E-983C-F1F3404F18E6}"/>
              </a:ext>
            </a:extLst>
          </p:cNvPr>
          <p:cNvSpPr>
            <a:spLocks noGrp="1"/>
          </p:cNvSpPr>
          <p:nvPr>
            <p:ph type="title"/>
          </p:nvPr>
        </p:nvSpPr>
        <p:spPr/>
        <p:txBody>
          <a:bodyPr/>
          <a:lstStyle/>
          <a:p>
            <a:pPr algn="ctr"/>
            <a:r>
              <a:rPr lang="en-US" b="1"/>
              <a:t>Funkcije DBMS</a:t>
            </a:r>
          </a:p>
        </p:txBody>
      </p:sp>
      <p:sp>
        <p:nvSpPr>
          <p:cNvPr id="5" name="Rectangle 2">
            <a:extLst>
              <a:ext uri="{FF2B5EF4-FFF2-40B4-BE49-F238E27FC236}">
                <a16:creationId xmlns:a16="http://schemas.microsoft.com/office/drawing/2014/main" id="{F51161F6-7438-4F01-8DD9-8DDE49F607DE}"/>
              </a:ext>
            </a:extLst>
          </p:cNvPr>
          <p:cNvSpPr>
            <a:spLocks noGrp="1" noChangeArrowheads="1"/>
          </p:cNvSpPr>
          <p:nvPr>
            <p:ph idx="1"/>
          </p:nvPr>
        </p:nvSpPr>
        <p:spPr bwMode="auto">
          <a:xfrm>
            <a:off x="838200" y="1469832"/>
            <a:ext cx="10161821"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Upravljanje podacima</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Omogućava kreiranje, čuvanje, izmenu, brisanje i pretragu podataka u bazi.</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Upravljanje strukturama baze</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Omogućava definisanje tabela, veza između tabela, tipova podataka, ključeva itd.</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Kontrola pristupa (bezbednost)</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Određuje ko ima pravo da vidi, menja ili briše podatke — korisničke privilegije i autentifikacija.</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Održavanje integriteta podataka</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Održava tačnost i doslednost podataka (npr. kroz primarne i strane ključeve, ograničenja, pravila).</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Upravljanje više korisnika (konkurentnost)</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Dozvoljava da više korisnika istovremeno koristi bazu bez konflikata (zaključavanje, transakcije).</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Oporavak od grešaka (recovery)</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Omogućava povraćaj podataka u slučaju pada sistema, grešaka ili prekida u radu.</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Rezervne kopije (backup)</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Omogućava pravljenje sigurnosnih kopija podataka radi zaštite od gubitka.</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Optimizacija upita i performansi</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DBMS koristi mehanizme za efikasno izvršavanje upita i upravljanje resursima.</a:t>
            </a:r>
          </a:p>
        </p:txBody>
      </p:sp>
    </p:spTree>
    <p:extLst>
      <p:ext uri="{BB962C8B-B14F-4D97-AF65-F5344CB8AC3E}">
        <p14:creationId xmlns:p14="http://schemas.microsoft.com/office/powerpoint/2010/main" val="376797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9079-38E2-4755-9EAB-4BC1FB4E90BF}"/>
              </a:ext>
            </a:extLst>
          </p:cNvPr>
          <p:cNvSpPr>
            <a:spLocks noGrp="1"/>
          </p:cNvSpPr>
          <p:nvPr>
            <p:ph type="title"/>
          </p:nvPr>
        </p:nvSpPr>
        <p:spPr/>
        <p:txBody>
          <a:bodyPr/>
          <a:lstStyle/>
          <a:p>
            <a:pPr algn="ctr"/>
            <a:r>
              <a:rPr lang="sr-Latn-RS" b="1"/>
              <a:t>Troslojna arhitektura DBMS</a:t>
            </a:r>
            <a:endParaRPr lang="en-US" b="1"/>
          </a:p>
        </p:txBody>
      </p:sp>
      <p:pic>
        <p:nvPicPr>
          <p:cNvPr id="4" name="Content Placeholder 3">
            <a:extLst>
              <a:ext uri="{FF2B5EF4-FFF2-40B4-BE49-F238E27FC236}">
                <a16:creationId xmlns:a16="http://schemas.microsoft.com/office/drawing/2014/main" id="{78F8E843-E908-4D0A-8AAC-869945921ACA}"/>
              </a:ext>
            </a:extLst>
          </p:cNvPr>
          <p:cNvPicPr>
            <a:picLocks noGrp="1" noChangeAspect="1"/>
          </p:cNvPicPr>
          <p:nvPr>
            <p:ph idx="1"/>
          </p:nvPr>
        </p:nvPicPr>
        <p:blipFill>
          <a:blip r:embed="rId2"/>
          <a:stretch>
            <a:fillRect/>
          </a:stretch>
        </p:blipFill>
        <p:spPr>
          <a:xfrm>
            <a:off x="7113069" y="1946897"/>
            <a:ext cx="4924528" cy="2503647"/>
          </a:xfrm>
          <a:prstGeom prst="rect">
            <a:avLst/>
          </a:prstGeom>
        </p:spPr>
      </p:pic>
      <p:sp>
        <p:nvSpPr>
          <p:cNvPr id="5" name="TextBox 4">
            <a:extLst>
              <a:ext uri="{FF2B5EF4-FFF2-40B4-BE49-F238E27FC236}">
                <a16:creationId xmlns:a16="http://schemas.microsoft.com/office/drawing/2014/main" id="{78427A90-4B98-4AB5-9266-4EDCA5308944}"/>
              </a:ext>
            </a:extLst>
          </p:cNvPr>
          <p:cNvSpPr txBox="1"/>
          <p:nvPr/>
        </p:nvSpPr>
        <p:spPr>
          <a:xfrm>
            <a:off x="838200" y="1557561"/>
            <a:ext cx="6274869" cy="3416320"/>
          </a:xfrm>
          <a:prstGeom prst="rect">
            <a:avLst/>
          </a:prstGeom>
          <a:noFill/>
        </p:spPr>
        <p:txBody>
          <a:bodyPr wrap="square" rtlCol="0">
            <a:spAutoFit/>
          </a:bodyPr>
          <a:lstStyle/>
          <a:p>
            <a:r>
              <a:rPr lang="en-US" b="1"/>
              <a:t>Eksterni nivo</a:t>
            </a:r>
            <a:r>
              <a:rPr lang="en-US"/>
              <a:t> predstavlja pogled krajnjih korisnika i aplikacija na bazu podataka. Svaki korisnik ima svoj eksterni pogled, što znači da vidi samo deo podataka koji mu je potreban i dozvoljen. Na ovom nivou se definiše koje informacije su dostupne kome, čime se postiže kontrola pristupa i jednostavnije korišćenje baze.</a:t>
            </a:r>
          </a:p>
          <a:p>
            <a:r>
              <a:rPr lang="en-US" b="1"/>
              <a:t>Konceptualni nivo</a:t>
            </a:r>
            <a:r>
              <a:rPr lang="en-US"/>
              <a:t> prikazuje celokupnu logičku strukturu baze podataka. Ovaj nivo je nezavistan od fizičkog skladištenja i sadrži sve entitete, njihove osobine (atribute) i međusobne veze. Projektant baze na ovom nivou definiše konceptualnu šemu koja opisuje šta baza sadrži i kako su podaci povezani. Ovaj sloj je jedinstven za celu bazu i ne zavisi od pojedinačnih korisnika.</a:t>
            </a:r>
          </a:p>
          <a:p>
            <a:endParaRPr lang="en-US"/>
          </a:p>
        </p:txBody>
      </p:sp>
      <p:sp>
        <p:nvSpPr>
          <p:cNvPr id="6" name="TextBox 5">
            <a:extLst>
              <a:ext uri="{FF2B5EF4-FFF2-40B4-BE49-F238E27FC236}">
                <a16:creationId xmlns:a16="http://schemas.microsoft.com/office/drawing/2014/main" id="{1A509C6A-11D0-45C5-929A-FE6CEFAF2D15}"/>
              </a:ext>
            </a:extLst>
          </p:cNvPr>
          <p:cNvSpPr txBox="1"/>
          <p:nvPr/>
        </p:nvSpPr>
        <p:spPr>
          <a:xfrm>
            <a:off x="838200" y="4706753"/>
            <a:ext cx="10817994" cy="2308324"/>
          </a:xfrm>
          <a:prstGeom prst="rect">
            <a:avLst/>
          </a:prstGeom>
          <a:noFill/>
        </p:spPr>
        <p:txBody>
          <a:bodyPr wrap="square" rtlCol="0">
            <a:spAutoFit/>
          </a:bodyPr>
          <a:lstStyle/>
          <a:p>
            <a:r>
              <a:rPr lang="en-US" b="1"/>
              <a:t>Interni nivo</a:t>
            </a:r>
            <a:r>
              <a:rPr lang="en-US"/>
              <a:t> opisuje način na koji se podaci fizički čuvaju u računarskom sistemu. Na ovom nivou se nalazi interna šema, koja definiše strukture memorije, metode indeksiranja, organizaciju fajlova i druge tehničke detalje. Ovaj sloj je zadužen za efikasnost, prostor i performanse, i njime upravlja proizvođač DBMS-a.</a:t>
            </a:r>
          </a:p>
          <a:p>
            <a:r>
              <a:rPr lang="en-US"/>
              <a:t>Veze između ovih nivoa omogućavaju da se promene u jednom sloju (npr. u načinu skladištenja) ne moraju odražavati na drugim slojevima, čime se postiže </a:t>
            </a:r>
            <a:r>
              <a:rPr lang="en-US" b="1"/>
              <a:t>nezavisnost podataka</a:t>
            </a:r>
            <a:r>
              <a:rPr lang="en-US"/>
              <a:t>. Na taj način korisnici mogu da koriste bazu bez znanja o njenoj fizičkoj strukturi, a administratori mogu da unaprede performanse bez uticaja na korisničke aplikacije.</a:t>
            </a:r>
          </a:p>
          <a:p>
            <a:endParaRPr lang="en-US"/>
          </a:p>
        </p:txBody>
      </p:sp>
    </p:spTree>
    <p:extLst>
      <p:ext uri="{BB962C8B-B14F-4D97-AF65-F5344CB8AC3E}">
        <p14:creationId xmlns:p14="http://schemas.microsoft.com/office/powerpoint/2010/main" val="29034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FF08-1705-4AB6-8FD9-A7399095E6D7}"/>
              </a:ext>
            </a:extLst>
          </p:cNvPr>
          <p:cNvSpPr>
            <a:spLocks noGrp="1"/>
          </p:cNvSpPr>
          <p:nvPr>
            <p:ph type="title"/>
          </p:nvPr>
        </p:nvSpPr>
        <p:spPr/>
        <p:txBody>
          <a:bodyPr/>
          <a:lstStyle/>
          <a:p>
            <a:pPr algn="ctr"/>
            <a:r>
              <a:rPr lang="sr-Latn-RS" b="1"/>
              <a:t>Arhitekture DBMS</a:t>
            </a:r>
            <a:endParaRPr lang="en-US"/>
          </a:p>
        </p:txBody>
      </p:sp>
      <p:sp>
        <p:nvSpPr>
          <p:cNvPr id="3" name="Content Placeholder 2">
            <a:extLst>
              <a:ext uri="{FF2B5EF4-FFF2-40B4-BE49-F238E27FC236}">
                <a16:creationId xmlns:a16="http://schemas.microsoft.com/office/drawing/2014/main" id="{6B1498AB-0114-4812-B385-3002255F499C}"/>
              </a:ext>
            </a:extLst>
          </p:cNvPr>
          <p:cNvSpPr>
            <a:spLocks noGrp="1"/>
          </p:cNvSpPr>
          <p:nvPr>
            <p:ph idx="1"/>
          </p:nvPr>
        </p:nvSpPr>
        <p:spPr>
          <a:xfrm>
            <a:off x="838200" y="1825624"/>
            <a:ext cx="10515600" cy="5032376"/>
          </a:xfrm>
        </p:spPr>
        <p:txBody>
          <a:bodyPr>
            <a:normAutofit fontScale="85000" lnSpcReduction="20000"/>
          </a:bodyPr>
          <a:lstStyle/>
          <a:p>
            <a:pPr algn="just"/>
            <a:r>
              <a:rPr lang="sr-Latn-RS" sz="2100"/>
              <a:t>P</a:t>
            </a:r>
            <a:r>
              <a:rPr lang="en-US" sz="2100"/>
              <a:t>ored </a:t>
            </a:r>
            <a:r>
              <a:rPr lang="en-US" sz="2100" b="1"/>
              <a:t>troslojne arhitekture </a:t>
            </a:r>
            <a:r>
              <a:rPr lang="en-US" sz="2100"/>
              <a:t>(eksterni – konceptualni – interni nivo</a:t>
            </a:r>
            <a:r>
              <a:rPr lang="sr-Latn-RS" sz="2100"/>
              <a:t>, koja je ujedno i načešći oblik arhitekture</a:t>
            </a:r>
            <a:r>
              <a:rPr lang="en-US" sz="2100"/>
              <a:t>), postoje i druge arhitekture baza podataka koje se koriste u zavisnosti od tipa sistema, složenosti i namene. U nastavku su najvažnije:</a:t>
            </a:r>
            <a:endParaRPr lang="sr-Latn-RS" sz="2100"/>
          </a:p>
          <a:p>
            <a:pPr algn="just"/>
            <a:r>
              <a:rPr lang="en-US" sz="2100" b="1"/>
              <a:t>Monolitna arhitektura </a:t>
            </a:r>
            <a:r>
              <a:rPr lang="en-US" sz="2100"/>
              <a:t>predstavlja najjednostavniji oblik gde su svi delovi sistema – korisnički interfejs, poslovna logika i baza podataka – objedinjeni u jednoj aplikaciji. Ova arhitektura je karakteristična za starije desktop programe koji koriste lokalnu bazu i nisu prilagođeni za više korisnika ili rad preko mreže.</a:t>
            </a:r>
          </a:p>
          <a:p>
            <a:pPr algn="just"/>
            <a:r>
              <a:rPr lang="en-US" sz="2100" b="1"/>
              <a:t>Klijent–server arhitektura </a:t>
            </a:r>
            <a:r>
              <a:rPr lang="en-US" sz="2100"/>
              <a:t>omogućava da korisnici (klijenti) pristupaju bazi podataka preko aplikacija, dok se sama baza nalazi na serveru. Klijent šalje zahtev, a server ga obrađuje i vraća rezultat. Ova arhitektura je standard u modernim poslovnim sistemima jer omogućava centralizovano upravljanje podacima i veću sigurnost. </a:t>
            </a:r>
            <a:endParaRPr lang="sr-Latn-RS" sz="2100"/>
          </a:p>
          <a:p>
            <a:pPr algn="just"/>
            <a:r>
              <a:rPr lang="en-US" sz="2100" b="1"/>
              <a:t>Distribuirana arhitektura </a:t>
            </a:r>
            <a:r>
              <a:rPr lang="en-US" sz="2100"/>
              <a:t>koristi više fizičkih lokacija (servera) za skladištenje i upravljanje podacima, ali se ponaša kao jedinstvena baza. Ovako rešenje je pogodno za velike organizacije koje imaju više poslovnica, jer omogućava brži pristup i veću dostupnost podataka. Ipak, zahtevnija je za implementaciju zbog sinhronizacije i održavanja konzistentnosti.</a:t>
            </a:r>
          </a:p>
          <a:p>
            <a:pPr algn="just"/>
            <a:r>
              <a:rPr lang="en-US" sz="2100" b="1"/>
              <a:t>Objektno-orijentisana arhitektura </a:t>
            </a:r>
            <a:r>
              <a:rPr lang="en-US" sz="2100"/>
              <a:t>bazira se na principima objektno-orijentisanog programiranja. Podaci se čuvaju kao objekti koji imaju svoje atribute i metode, što omogućava veću povezanost između baze i aplikacionog koda. Ova arhitektura se koristi u specijalizovanim softverima, poput sistema za projektovanje (CAD) ili multimedijalnih aplikacija.</a:t>
            </a:r>
            <a:endParaRPr lang="sr-Latn-RS" sz="2100"/>
          </a:p>
          <a:p>
            <a:pPr algn="just"/>
            <a:r>
              <a:rPr lang="en-US" sz="2100"/>
              <a:t>NoSQL arhitekture su nastale kao odgovor na potrebe za radom sa velikim količinama nestrukturiranih podataka. Za razliku od tradicionalnih relacionih baza, NoSQL baze ne koriste tabele, već fleksibilnije modele poput dokumenata, grafova ili ključ-vrednost. Prikladne su za sisteme poput društvenih mreža, real-time analitike i aplikacija sa velikim brojem korisnika. Primeri uključuju MongoDB, Cassandra i Redis.</a:t>
            </a:r>
          </a:p>
        </p:txBody>
      </p:sp>
    </p:spTree>
    <p:extLst>
      <p:ext uri="{BB962C8B-B14F-4D97-AF65-F5344CB8AC3E}">
        <p14:creationId xmlns:p14="http://schemas.microsoft.com/office/powerpoint/2010/main" val="2045470337"/>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1551</TotalTime>
  <Words>1858</Words>
  <Application>Microsoft Office PowerPoint</Application>
  <PresentationFormat>Widescreen</PresentationFormat>
  <Paragraphs>159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ie 16 9</vt:lpstr>
      <vt:lpstr>Baze podataka</vt:lpstr>
      <vt:lpstr>Osnovne definicije</vt:lpstr>
      <vt:lpstr>Primeri entiteta</vt:lpstr>
      <vt:lpstr>PowerPoint Presentation</vt:lpstr>
      <vt:lpstr>Definicija baze podataka</vt:lpstr>
      <vt:lpstr>Administrator baze podataka</vt:lpstr>
      <vt:lpstr>Funkcije DBMS</vt:lpstr>
      <vt:lpstr>Troslojna arhitektura DBMS</vt:lpstr>
      <vt:lpstr>Arhitekture DBMS</vt:lpstr>
      <vt:lpstr>PowerPoint Presentation</vt:lpstr>
      <vt:lpstr>Modeli podatka</vt:lpstr>
      <vt:lpstr>Modeli podatka</vt:lpstr>
      <vt:lpstr>PowerPoint Presentation</vt:lpstr>
      <vt:lpstr>Aritektura baze podataka vs implementacioni model podatka</vt:lpstr>
      <vt:lpstr>Relacioni model podataka</vt:lpstr>
      <vt:lpstr>PowerPoint Presentation</vt:lpstr>
      <vt:lpstr>Struktura relacije (tabele) </vt:lpstr>
      <vt:lpstr>Osnovne osobine relacionog modela</vt:lpstr>
      <vt:lpstr>Pitanja iz ove lekcije: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Mira</cp:lastModifiedBy>
  <cp:revision>178</cp:revision>
  <dcterms:created xsi:type="dcterms:W3CDTF">2022-03-07T11:48:22Z</dcterms:created>
  <dcterms:modified xsi:type="dcterms:W3CDTF">2025-06-23T22:04:35Z</dcterms:modified>
</cp:coreProperties>
</file>