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4"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6296" autoAdjust="0"/>
  </p:normalViewPr>
  <p:slideViewPr>
    <p:cSldViewPr snapToGrid="0">
      <p:cViewPr varScale="1">
        <p:scale>
          <a:sx n="56" d="100"/>
          <a:sy n="56" d="100"/>
        </p:scale>
        <p:origin x="78" y="1098"/>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11-Mar-26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11.3.2026.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11.3.2026.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Poslovno-proizvodni info</a:t>
            </a:r>
            <a:r>
              <a:rPr lang="sr-Latn-RS" b="1"/>
              <a:t>r</a:t>
            </a:r>
            <a:r>
              <a:rPr lang="en-US" b="1"/>
              <a:t>macioni sistemi</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3313B-E6C6-47B2-9264-D20AAC0235D8}"/>
              </a:ext>
            </a:extLst>
          </p:cNvPr>
          <p:cNvSpPr>
            <a:spLocks noGrp="1"/>
          </p:cNvSpPr>
          <p:nvPr>
            <p:ph idx="1"/>
          </p:nvPr>
        </p:nvSpPr>
        <p:spPr>
          <a:xfrm>
            <a:off x="838200" y="325120"/>
            <a:ext cx="10515600" cy="5851843"/>
          </a:xfrm>
        </p:spPr>
        <p:txBody>
          <a:bodyPr>
            <a:normAutofit fontScale="85000" lnSpcReduction="20000"/>
          </a:bodyPr>
          <a:lstStyle/>
          <a:p>
            <a:pPr marL="0" indent="0">
              <a:buNone/>
            </a:pPr>
            <a:r>
              <a:rPr lang="en-US"/>
              <a:t>Glavne tri vrste algoritama koji se koriste za nenadgledane skupove podataka su:</a:t>
            </a:r>
          </a:p>
          <a:p>
            <a:pPr lvl="0"/>
            <a:r>
              <a:rPr lang="en-US"/>
              <a:t>Klasterovanje </a:t>
            </a:r>
            <a:endParaRPr lang="sr-Latn-RS"/>
          </a:p>
          <a:p>
            <a:pPr lvl="0"/>
            <a:r>
              <a:rPr lang="en-US"/>
              <a:t>Učenje asocijativnih pravila</a:t>
            </a:r>
          </a:p>
          <a:p>
            <a:pPr lvl="0"/>
            <a:r>
              <a:rPr lang="en-US"/>
              <a:t>Smanjenje dimenzionalnosti </a:t>
            </a:r>
            <a:endParaRPr lang="sr-Latn-RS"/>
          </a:p>
          <a:p>
            <a:pPr lvl="0"/>
            <a:endParaRPr lang="sr-Latn-RS"/>
          </a:p>
          <a:p>
            <a:pPr lvl="0"/>
            <a:r>
              <a:rPr lang="en-US"/>
              <a:t>Klasterovanje u nenadgledanom mašinskom učenju predstavlja proces grupisanja neoznačenih podataka u klastere na osnovu njihovih sličnosti. </a:t>
            </a:r>
            <a:endParaRPr lang="sr-Latn-RS"/>
          </a:p>
          <a:p>
            <a:r>
              <a:rPr lang="en-US"/>
              <a:t>Učenje asocijativnih pravila, poznato i kao </a:t>
            </a:r>
            <a:r>
              <a:rPr lang="en-US" b="1"/>
              <a:t>rudarenje asocijativnih pravila</a:t>
            </a:r>
            <a:r>
              <a:rPr lang="en-US"/>
              <a:t>, predstavlja čestu tehniku u nenadgledanom mašinskom učenju za otkrivanje veza između podataka. Ova tehnika se zasniva na pravilima i pomaže u pronalaženju korisnih odnosa između parametara u velikim skupovima podataka.</a:t>
            </a:r>
            <a:endParaRPr lang="sr-Latn-RS"/>
          </a:p>
          <a:p>
            <a:r>
              <a:rPr lang="en-US" b="1"/>
              <a:t>Smanjenje dimenzionalnosti</a:t>
            </a:r>
            <a:r>
              <a:rPr lang="en-US"/>
              <a:t> je proces smanjenja broja karakteristika (feature-a) u skupu podataka uz očuvanje što većeg dela informacija. Ova tehnika je korisna za poboljšanje performansi mašinskih algoritama i vizualizaciju podataka.</a:t>
            </a:r>
          </a:p>
          <a:p>
            <a:r>
              <a:rPr lang="en-US"/>
              <a:t>Na primer, zamislimo skup podataka sa 100 karakteristika o studentima (visina, težina, ocene itd.). Da bismo se fokusirali na ključne osobine, možemo ga smanjiti na samo 2 karakteristike – visinu i ocene – čime olakšavamo analizu i vizualizaciju podataka.</a:t>
            </a:r>
          </a:p>
          <a:p>
            <a:endParaRPr lang="en-US"/>
          </a:p>
          <a:p>
            <a:pPr lvl="0"/>
            <a:endParaRPr lang="en-US"/>
          </a:p>
        </p:txBody>
      </p:sp>
    </p:spTree>
    <p:extLst>
      <p:ext uri="{BB962C8B-B14F-4D97-AF65-F5344CB8AC3E}">
        <p14:creationId xmlns:p14="http://schemas.microsoft.com/office/powerpoint/2010/main" val="125928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168A-F0CE-4289-AF1C-4D06BE5AF8E7}"/>
              </a:ext>
            </a:extLst>
          </p:cNvPr>
          <p:cNvSpPr>
            <a:spLocks noGrp="1"/>
          </p:cNvSpPr>
          <p:nvPr>
            <p:ph type="title"/>
          </p:nvPr>
        </p:nvSpPr>
        <p:spPr/>
        <p:txBody>
          <a:bodyPr/>
          <a:lstStyle/>
          <a:p>
            <a:r>
              <a:rPr lang="en-US" b="1"/>
              <a:t>Učenje putem pojačanja</a:t>
            </a:r>
            <a:endParaRPr lang="en-US"/>
          </a:p>
        </p:txBody>
      </p:sp>
      <p:sp>
        <p:nvSpPr>
          <p:cNvPr id="3" name="Content Placeholder 2">
            <a:extLst>
              <a:ext uri="{FF2B5EF4-FFF2-40B4-BE49-F238E27FC236}">
                <a16:creationId xmlns:a16="http://schemas.microsoft.com/office/drawing/2014/main" id="{81C2F077-70BA-4FF9-8D4C-C6232557C5FD}"/>
              </a:ext>
            </a:extLst>
          </p:cNvPr>
          <p:cNvSpPr>
            <a:spLocks noGrp="1"/>
          </p:cNvSpPr>
          <p:nvPr>
            <p:ph idx="1"/>
          </p:nvPr>
        </p:nvSpPr>
        <p:spPr/>
        <p:txBody>
          <a:bodyPr/>
          <a:lstStyle/>
          <a:p>
            <a:r>
              <a:rPr lang="en-US" sz="2000" b="1"/>
              <a:t>Učenje putem pojačanja (Reinforcement Learning - RL)</a:t>
            </a:r>
            <a:r>
              <a:rPr lang="en-US" sz="2000"/>
              <a:t> je grana mašinskog učenja koja se fokusira na to kako agenti mogu učiti donošenje odluka kroz metod pokušaja i greške, s ciljem maksimizacije ukupne nagrade. RL omogućava mašinama da uče interakcijom sa okruženjem i primanjem povratnih informacija zasnovanih na njihovim akcijama. Ove povratne informacije dolaze u obliku nagrada ili kazni.</a:t>
            </a:r>
          </a:p>
          <a:p>
            <a:endParaRPr lang="en-US"/>
          </a:p>
        </p:txBody>
      </p:sp>
      <p:pic>
        <p:nvPicPr>
          <p:cNvPr id="4" name="Picture 3">
            <a:extLst>
              <a:ext uri="{FF2B5EF4-FFF2-40B4-BE49-F238E27FC236}">
                <a16:creationId xmlns:a16="http://schemas.microsoft.com/office/drawing/2014/main" id="{71CFE36A-E25A-4388-AD38-A5CED6744210}"/>
              </a:ext>
            </a:extLst>
          </p:cNvPr>
          <p:cNvPicPr/>
          <p:nvPr/>
        </p:nvPicPr>
        <p:blipFill>
          <a:blip r:embed="rId2"/>
          <a:stretch>
            <a:fillRect/>
          </a:stretch>
        </p:blipFill>
        <p:spPr>
          <a:xfrm>
            <a:off x="1219200" y="3543935"/>
            <a:ext cx="5486400" cy="2767965"/>
          </a:xfrm>
          <a:prstGeom prst="rect">
            <a:avLst/>
          </a:prstGeom>
        </p:spPr>
      </p:pic>
    </p:spTree>
    <p:extLst>
      <p:ext uri="{BB962C8B-B14F-4D97-AF65-F5344CB8AC3E}">
        <p14:creationId xmlns:p14="http://schemas.microsoft.com/office/powerpoint/2010/main" val="294107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10543-0608-460F-94E3-55E064E9EFB8}"/>
              </a:ext>
            </a:extLst>
          </p:cNvPr>
          <p:cNvSpPr>
            <a:spLocks noGrp="1"/>
          </p:cNvSpPr>
          <p:nvPr>
            <p:ph idx="1"/>
          </p:nvPr>
        </p:nvSpPr>
        <p:spPr/>
        <p:txBody>
          <a:bodyPr>
            <a:normAutofit fontScale="92500"/>
          </a:bodyPr>
          <a:lstStyle/>
          <a:p>
            <a:pPr marL="0" indent="0">
              <a:buNone/>
            </a:pPr>
            <a:r>
              <a:rPr lang="en-US" b="1"/>
              <a:t>Učenje putem pojačanja (Reinforcement Learning - RL)</a:t>
            </a:r>
            <a:r>
              <a:rPr lang="en-US"/>
              <a:t> se zasniva na ideji da agent (učenik ili donosilac odluka) komunicira sa okruženjem kako bi postigao određeni cilj. Agent izvodi akcije i prima povratne informacije kako bi optimizovao svoje donošenje odluka tokom vremena.</a:t>
            </a:r>
          </a:p>
          <a:p>
            <a:pPr lvl="0"/>
            <a:r>
              <a:rPr lang="en-US" b="1"/>
              <a:t>Agent</a:t>
            </a:r>
            <a:r>
              <a:rPr lang="en-US"/>
              <a:t>: Donosilac odluka koji izvodi akcije.</a:t>
            </a:r>
          </a:p>
          <a:p>
            <a:pPr lvl="0"/>
            <a:r>
              <a:rPr lang="en-US" b="1"/>
              <a:t>Okruženj</a:t>
            </a:r>
            <a:r>
              <a:rPr lang="sr-Latn-RS" b="1"/>
              <a:t>e</a:t>
            </a:r>
            <a:r>
              <a:rPr lang="en-US"/>
              <a:t>: Svet ili sistem u kojem agent deluje.</a:t>
            </a:r>
          </a:p>
          <a:p>
            <a:pPr lvl="0"/>
            <a:r>
              <a:rPr lang="en-US" b="1"/>
              <a:t>Stanje</a:t>
            </a:r>
            <a:r>
              <a:rPr lang="en-US"/>
              <a:t>: Situacija ili uslov u kojem se agent trenutno nalazi.</a:t>
            </a:r>
          </a:p>
          <a:p>
            <a:pPr lvl="0"/>
            <a:r>
              <a:rPr lang="en-US" b="1"/>
              <a:t>Akcija</a:t>
            </a:r>
            <a:r>
              <a:rPr lang="en-US"/>
              <a:t>: Mogući potezi ili odluke koje agent može doneti.</a:t>
            </a:r>
          </a:p>
          <a:p>
            <a:pPr lvl="0"/>
            <a:r>
              <a:rPr lang="en-US" b="1"/>
              <a:t>Nagrada</a:t>
            </a:r>
            <a:r>
              <a:rPr lang="sr-Latn-RS" b="1"/>
              <a:t>:</a:t>
            </a:r>
            <a:r>
              <a:rPr lang="en-US"/>
              <a:t> Povratna informacija iz okruženja na osnovu agentove akcije.</a:t>
            </a:r>
          </a:p>
          <a:p>
            <a:endParaRPr lang="en-US"/>
          </a:p>
        </p:txBody>
      </p:sp>
    </p:spTree>
    <p:extLst>
      <p:ext uri="{BB962C8B-B14F-4D97-AF65-F5344CB8AC3E}">
        <p14:creationId xmlns:p14="http://schemas.microsoft.com/office/powerpoint/2010/main" val="328360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C1F4-4CC4-4FDC-BBEA-568122F198EB}"/>
              </a:ext>
            </a:extLst>
          </p:cNvPr>
          <p:cNvSpPr>
            <a:spLocks noGrp="1"/>
          </p:cNvSpPr>
          <p:nvPr>
            <p:ph type="title"/>
          </p:nvPr>
        </p:nvSpPr>
        <p:spPr/>
        <p:txBody>
          <a:bodyPr/>
          <a:lstStyle/>
          <a:p>
            <a:r>
              <a:rPr lang="en-US" b="1"/>
              <a:t>Čišćenje podataka</a:t>
            </a:r>
            <a:endParaRPr lang="en-US"/>
          </a:p>
        </p:txBody>
      </p:sp>
      <p:sp>
        <p:nvSpPr>
          <p:cNvPr id="3" name="Content Placeholder 2">
            <a:extLst>
              <a:ext uri="{FF2B5EF4-FFF2-40B4-BE49-F238E27FC236}">
                <a16:creationId xmlns:a16="http://schemas.microsoft.com/office/drawing/2014/main" id="{0551BD49-F433-4CFC-AEDD-94D4CCD3FD5D}"/>
              </a:ext>
            </a:extLst>
          </p:cNvPr>
          <p:cNvSpPr>
            <a:spLocks noGrp="1"/>
          </p:cNvSpPr>
          <p:nvPr>
            <p:ph idx="1"/>
          </p:nvPr>
        </p:nvSpPr>
        <p:spPr/>
        <p:txBody>
          <a:bodyPr/>
          <a:lstStyle/>
          <a:p>
            <a:r>
              <a:rPr lang="en-US"/>
              <a:t>Čišćenje podataka je ključan korak u procesu mašinskog učenja, jer podrazumeva identifikaciju i uklanjanje nedostajućih, dupliranih ili irelevantnih podataka. Cilj ovog procesa je osigurati da podaci budu tačni, dosledni i bez grešaka, jer sirovi podaci često sadrže šum, nedostatke i nedoslednosti koje mogu negativno uticati na tačnost modela i pouzdanost dobijenih uvida.</a:t>
            </a:r>
          </a:p>
          <a:p>
            <a:r>
              <a:rPr lang="en-US"/>
              <a:t>Profesionalni naučnici za podatke ulažu značajan deo vremena u čišćenje podataka</a:t>
            </a:r>
            <a:r>
              <a:rPr lang="sr-Latn-RS"/>
              <a:t>. </a:t>
            </a:r>
            <a:r>
              <a:rPr lang="en-US"/>
              <a:t>Proces započinje detaljnim razumevanjem podataka i njihove strukture kako bi se identifikovali problemi poput nedostajućih vrednosti, duplikata i odstupanja. </a:t>
            </a:r>
          </a:p>
        </p:txBody>
      </p:sp>
    </p:spTree>
    <p:extLst>
      <p:ext uri="{BB962C8B-B14F-4D97-AF65-F5344CB8AC3E}">
        <p14:creationId xmlns:p14="http://schemas.microsoft.com/office/powerpoint/2010/main" val="216546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7B6E-4571-489A-93D3-3480AF57448C}"/>
              </a:ext>
            </a:extLst>
          </p:cNvPr>
          <p:cNvSpPr>
            <a:spLocks noGrp="1"/>
          </p:cNvSpPr>
          <p:nvPr>
            <p:ph type="title"/>
          </p:nvPr>
        </p:nvSpPr>
        <p:spPr>
          <a:xfrm>
            <a:off x="492760" y="-285115"/>
            <a:ext cx="10515600" cy="1325563"/>
          </a:xfrm>
        </p:spPr>
        <p:txBody>
          <a:bodyPr/>
          <a:lstStyle/>
          <a:p>
            <a:r>
              <a:rPr lang="sr-Latn-RS"/>
              <a:t>Koraci u čišćenju podataka</a:t>
            </a:r>
            <a:endParaRPr lang="en-US"/>
          </a:p>
        </p:txBody>
      </p:sp>
      <p:sp>
        <p:nvSpPr>
          <p:cNvPr id="3" name="Content Placeholder 2">
            <a:extLst>
              <a:ext uri="{FF2B5EF4-FFF2-40B4-BE49-F238E27FC236}">
                <a16:creationId xmlns:a16="http://schemas.microsoft.com/office/drawing/2014/main" id="{A7901978-0F1F-414D-B67A-EE85ECDBAA07}"/>
              </a:ext>
            </a:extLst>
          </p:cNvPr>
          <p:cNvSpPr>
            <a:spLocks noGrp="1"/>
          </p:cNvSpPr>
          <p:nvPr>
            <p:ph idx="1"/>
          </p:nvPr>
        </p:nvSpPr>
        <p:spPr>
          <a:xfrm>
            <a:off x="838200" y="1040448"/>
            <a:ext cx="10515600" cy="5604191"/>
          </a:xfrm>
        </p:spPr>
        <p:txBody>
          <a:bodyPr>
            <a:normAutofit fontScale="77500" lnSpcReduction="20000"/>
          </a:bodyPr>
          <a:lstStyle/>
          <a:p>
            <a:pPr marL="0" indent="0">
              <a:buNone/>
            </a:pPr>
            <a:r>
              <a:rPr lang="en-US" b="1"/>
              <a:t>1. Uklanjanje neželjenih zapisa</a:t>
            </a:r>
          </a:p>
          <a:p>
            <a:pPr lvl="0"/>
            <a:r>
              <a:rPr lang="en-US"/>
              <a:t>Identifikacija i uklanjanje irelevantnih ili redundantnih podataka.</a:t>
            </a:r>
          </a:p>
          <a:p>
            <a:pPr lvl="0"/>
            <a:r>
              <a:rPr lang="en-US"/>
              <a:t>Eliminacija dupliranih zapisa i podataka koji ne doprinose analizi ili predikcijama.</a:t>
            </a:r>
          </a:p>
          <a:p>
            <a:pPr lvl="0"/>
            <a:r>
              <a:rPr lang="en-US"/>
              <a:t>Smanjenje šuma u podacima kako bi se poboljšao kvalitet skupa podataka.</a:t>
            </a:r>
          </a:p>
          <a:p>
            <a:pPr marL="0" indent="0">
              <a:buNone/>
            </a:pPr>
            <a:r>
              <a:rPr lang="en-US" b="1"/>
              <a:t>2. Ispravljanje strukturnih grešaka</a:t>
            </a:r>
          </a:p>
          <a:p>
            <a:r>
              <a:rPr lang="en-US"/>
              <a:t>Ujednačavanje formata podataka i tipova varijabli.</a:t>
            </a:r>
          </a:p>
          <a:p>
            <a:pPr lvl="0"/>
            <a:r>
              <a:rPr lang="en-US"/>
              <a:t>Standardizacija podataka kako bi se osigurala konzistentnost i kompatibilnost.</a:t>
            </a:r>
          </a:p>
          <a:p>
            <a:pPr marL="0" indent="0">
              <a:buNone/>
            </a:pPr>
            <a:r>
              <a:rPr lang="en-US" b="1"/>
              <a:t>3. Upravljanje odstupanjima (outliers)</a:t>
            </a:r>
          </a:p>
          <a:p>
            <a:pPr lvl="0"/>
            <a:r>
              <a:rPr lang="en-US"/>
              <a:t>Identifikacija ekstremnih vrednosti koje značajno odstupaju od proseka.</a:t>
            </a:r>
          </a:p>
          <a:p>
            <a:pPr lvl="0"/>
            <a:r>
              <a:rPr lang="en-US"/>
              <a:t>Procena uticaja odstupanja na analizu i donošenje odluke da li ih ukloniti ili transformisati.</a:t>
            </a:r>
          </a:p>
          <a:p>
            <a:pPr marL="0" indent="0">
              <a:buNone/>
            </a:pPr>
            <a:r>
              <a:rPr lang="en-US" b="1"/>
              <a:t>4. Rukovanje nedostajućim podacima</a:t>
            </a:r>
          </a:p>
          <a:p>
            <a:pPr lvl="0"/>
            <a:r>
              <a:rPr lang="en-US"/>
              <a:t>Popunjavanje nedostajućih vrednosti pomoću statističkih metoda (npr. srednja vrednost, medijana).</a:t>
            </a:r>
          </a:p>
          <a:p>
            <a:pPr lvl="0"/>
            <a:r>
              <a:rPr lang="en-US"/>
              <a:t>Uklanjanje zapisa sa previše nedostajućih vrednosti.</a:t>
            </a:r>
          </a:p>
          <a:p>
            <a:pPr lvl="0"/>
            <a:r>
              <a:rPr lang="en-US"/>
              <a:t>Korišćenje naprednih metoda imputacije kako bi se očuvao integritet podataka.</a:t>
            </a:r>
          </a:p>
          <a:p>
            <a:endParaRPr lang="en-US"/>
          </a:p>
        </p:txBody>
      </p:sp>
    </p:spTree>
    <p:extLst>
      <p:ext uri="{BB962C8B-B14F-4D97-AF65-F5344CB8AC3E}">
        <p14:creationId xmlns:p14="http://schemas.microsoft.com/office/powerpoint/2010/main" val="421708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2DA3-E0F5-430D-8B58-15B0395917FF}"/>
              </a:ext>
            </a:extLst>
          </p:cNvPr>
          <p:cNvSpPr>
            <a:spLocks noGrp="1"/>
          </p:cNvSpPr>
          <p:nvPr>
            <p:ph type="title"/>
          </p:nvPr>
        </p:nvSpPr>
        <p:spPr/>
        <p:txBody>
          <a:bodyPr/>
          <a:lstStyle/>
          <a:p>
            <a:r>
              <a:rPr lang="sr-Latn-RS"/>
              <a:t>Skaliranje podataka</a:t>
            </a:r>
            <a:endParaRPr lang="en-US"/>
          </a:p>
        </p:txBody>
      </p:sp>
      <p:sp>
        <p:nvSpPr>
          <p:cNvPr id="3" name="Content Placeholder 2">
            <a:extLst>
              <a:ext uri="{FF2B5EF4-FFF2-40B4-BE49-F238E27FC236}">
                <a16:creationId xmlns:a16="http://schemas.microsoft.com/office/drawing/2014/main" id="{AA5F3C23-A2EA-4FCA-908E-4EA5347170ED}"/>
              </a:ext>
            </a:extLst>
          </p:cNvPr>
          <p:cNvSpPr>
            <a:spLocks noGrp="1"/>
          </p:cNvSpPr>
          <p:nvPr>
            <p:ph idx="1"/>
          </p:nvPr>
        </p:nvSpPr>
        <p:spPr/>
        <p:txBody>
          <a:bodyPr/>
          <a:lstStyle/>
          <a:p>
            <a:r>
              <a:rPr lang="en-US"/>
              <a:t>Skaliranje karakteristika je tehnika standardizacije nezavisnih varijabli u podacima. Ovaj proces se primenjuje tokom predprocesiranja podataka kako bi se upravljalo vrednostima koje značajno variraju. Ako se skaliranje ne obavi, mašinski algoritmi mogu tretirati veće vrednosti kao dominantne u odnosu na manje vrednosti, bez obzira na njihove stvarne jedinice.</a:t>
            </a:r>
            <a:endParaRPr lang="sr-Latn-RS"/>
          </a:p>
          <a:p>
            <a:r>
              <a:rPr lang="en-US"/>
              <a:t>Na primer, algoritam može smatrati da su 10 m i 10 cm iste veličine ako skaliranje nije primenjeno.</a:t>
            </a:r>
          </a:p>
        </p:txBody>
      </p:sp>
    </p:spTree>
    <p:extLst>
      <p:ext uri="{BB962C8B-B14F-4D97-AF65-F5344CB8AC3E}">
        <p14:creationId xmlns:p14="http://schemas.microsoft.com/office/powerpoint/2010/main" val="290374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276E-205B-4668-8E22-99B749094324}"/>
              </a:ext>
            </a:extLst>
          </p:cNvPr>
          <p:cNvSpPr>
            <a:spLocks noGrp="1"/>
          </p:cNvSpPr>
          <p:nvPr>
            <p:ph type="title"/>
          </p:nvPr>
        </p:nvSpPr>
        <p:spPr/>
        <p:txBody>
          <a:bodyPr>
            <a:normAutofit/>
          </a:bodyPr>
          <a:lstStyle/>
          <a:p>
            <a:r>
              <a:rPr lang="en-US" b="1"/>
              <a:t>Tipovi algoritama nadgledanog mašinskog učenja</a:t>
            </a:r>
            <a:endParaRPr lang="en-US"/>
          </a:p>
        </p:txBody>
      </p:sp>
      <p:sp>
        <p:nvSpPr>
          <p:cNvPr id="3" name="Content Placeholder 2">
            <a:extLst>
              <a:ext uri="{FF2B5EF4-FFF2-40B4-BE49-F238E27FC236}">
                <a16:creationId xmlns:a16="http://schemas.microsoft.com/office/drawing/2014/main" id="{3FE48567-FAF9-47B9-9948-15FC6D5B5172}"/>
              </a:ext>
            </a:extLst>
          </p:cNvPr>
          <p:cNvSpPr>
            <a:spLocks noGrp="1"/>
          </p:cNvSpPr>
          <p:nvPr>
            <p:ph idx="1"/>
          </p:nvPr>
        </p:nvSpPr>
        <p:spPr>
          <a:xfrm>
            <a:off x="838200" y="1690688"/>
            <a:ext cx="10784840" cy="4802187"/>
          </a:xfrm>
        </p:spPr>
        <p:txBody>
          <a:bodyPr>
            <a:normAutofit fontScale="85000" lnSpcReduction="20000"/>
          </a:bodyPr>
          <a:lstStyle/>
          <a:p>
            <a:pPr marL="0" indent="0">
              <a:buNone/>
            </a:pPr>
            <a:r>
              <a:rPr lang="en-US"/>
              <a:t>Nadgledano učenje može se dalje podeliti na nekoliko različitih tipova, od kojih svaki ima svoje jedinstvene karakteristike i primene. Evo nekih od najčešćih algoritama nadgledanog učenja:</a:t>
            </a:r>
          </a:p>
          <a:p>
            <a:pPr lvl="0"/>
            <a:r>
              <a:rPr lang="en-US" b="1"/>
              <a:t>Linearna regresija</a:t>
            </a:r>
            <a:r>
              <a:rPr lang="en-US"/>
              <a:t>: Linearna regresija je algoritam regresije u nadgledanom učenju koji se koristi za predviđanje kontinuirane izlazne vrednosti. To je jedan od najjednostavnijih i najčešće korišćenih algoritama u nadgledanom učenju.</a:t>
            </a:r>
          </a:p>
          <a:p>
            <a:pPr lvl="0"/>
            <a:r>
              <a:rPr lang="en-US" b="1"/>
              <a:t>Logistička regresija</a:t>
            </a:r>
            <a:r>
              <a:rPr lang="en-US"/>
              <a:t>: Logistička regresija je algoritam klasifikacije u nadgledanom učenju koji se koristi za predviđanje binarne izlazne promenljive.</a:t>
            </a:r>
          </a:p>
          <a:p>
            <a:pPr lvl="0"/>
            <a:r>
              <a:rPr lang="en-US" b="1"/>
              <a:t>Odlučujuća stabla (Decision Trees)</a:t>
            </a:r>
            <a:r>
              <a:rPr lang="en-US"/>
              <a:t>: Odlukujuće stablo je struktura nalik stablu koja se koristi za modelovanje odluka i njihovih mogućih posledica. Svaki unutrašnji čvor stabla predstavlja odluku, dok svaki list predstavlja mogući ishod.</a:t>
            </a:r>
          </a:p>
          <a:p>
            <a:pPr lvl="0"/>
            <a:r>
              <a:rPr lang="en-US" b="1"/>
              <a:t>Random Forest</a:t>
            </a:r>
            <a:r>
              <a:rPr lang="en-US"/>
              <a:t>: Random Forest se sastoji od više stabala odlučivanja koja zajedno donose predikcije. Svako stablo u šumi se trenira na različitim podskupovima ulaznih karakteristika i podataka. Konačna predikcija se donosi agregacijom predikcija svih stabala u šumi.</a:t>
            </a:r>
          </a:p>
        </p:txBody>
      </p:sp>
    </p:spTree>
    <p:extLst>
      <p:ext uri="{BB962C8B-B14F-4D97-AF65-F5344CB8AC3E}">
        <p14:creationId xmlns:p14="http://schemas.microsoft.com/office/powerpoint/2010/main" val="202865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9CC4F-ABD5-41DD-83B2-A242481BB24C}"/>
              </a:ext>
            </a:extLst>
          </p:cNvPr>
          <p:cNvSpPr>
            <a:spLocks noGrp="1"/>
          </p:cNvSpPr>
          <p:nvPr>
            <p:ph idx="1"/>
          </p:nvPr>
        </p:nvSpPr>
        <p:spPr/>
        <p:txBody>
          <a:bodyPr>
            <a:normAutofit fontScale="85000" lnSpcReduction="20000"/>
          </a:bodyPr>
          <a:lstStyle/>
          <a:p>
            <a:pPr lvl="0"/>
            <a:r>
              <a:rPr lang="en-US" b="1"/>
              <a:t>Mašine potpornih vektora (SVM – Support Vector Machine)</a:t>
            </a:r>
            <a:r>
              <a:rPr lang="en-US"/>
              <a:t>: SVM algoritam kreira hiper-ravan koji razdvaja n-dimenzioni prostor u klase i identifikuje ispravnu kategoriju novih tačaka podataka. Ekstremni slučajevi koji pomažu u kreiranju hiper-ravna nazivaju se vektori potpore, odakle potiče naziv algoritma.</a:t>
            </a:r>
          </a:p>
          <a:p>
            <a:pPr lvl="0"/>
            <a:r>
              <a:rPr lang="en-US" b="1"/>
              <a:t>K-najbližih suseda (KNN – K-Nearest Neighbors)</a:t>
            </a:r>
            <a:r>
              <a:rPr lang="en-US"/>
              <a:t>: KNN funkcioniše tako što pronalazi k primera iz trening skupa koji su najbliži unetom podatku, a zatim predviđa klasu ili vrednost na osnovu većinske klase ili prosečne vrednosti tih suseda. Performanse KNN-a mogu zavisiti od izbora k i metrika rastojanja koje se koriste za merenje blizine.</a:t>
            </a:r>
          </a:p>
          <a:p>
            <a:pPr lvl="0"/>
            <a:r>
              <a:rPr lang="en-US" b="1"/>
              <a:t>Gradient Boosting</a:t>
            </a:r>
            <a:r>
              <a:rPr lang="en-US"/>
              <a:t>: Gradient Boosting kombinuje slabe učenike, poput stabala odlučivanja, kako bi kreirao snažan model. Iterativno gradi nove modele koji koriguju greške prethodnih.</a:t>
            </a:r>
          </a:p>
          <a:p>
            <a:r>
              <a:rPr lang="en-US" b="1"/>
              <a:t>Naivni Bayesov algoritam (Naive Bayes)</a:t>
            </a:r>
            <a:r>
              <a:rPr lang="en-US"/>
              <a:t>: Naivni Bayes je algoritam nadgledanog učenja zasnovan na primeni Bayesove teoreme uz „naivnu“ pretpostavku da su karakteristike međusobno nezavisne u odnosu na klasu</a:t>
            </a:r>
          </a:p>
          <a:p>
            <a:endParaRPr lang="en-US"/>
          </a:p>
        </p:txBody>
      </p:sp>
    </p:spTree>
    <p:extLst>
      <p:ext uri="{BB962C8B-B14F-4D97-AF65-F5344CB8AC3E}">
        <p14:creationId xmlns:p14="http://schemas.microsoft.com/office/powerpoint/2010/main" val="154252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E909-8E8D-45BF-B6D1-DD92F20A746B}"/>
              </a:ext>
            </a:extLst>
          </p:cNvPr>
          <p:cNvSpPr>
            <a:spLocks noGrp="1"/>
          </p:cNvSpPr>
          <p:nvPr>
            <p:ph type="title"/>
          </p:nvPr>
        </p:nvSpPr>
        <p:spPr/>
        <p:txBody>
          <a:bodyPr/>
          <a:lstStyle/>
          <a:p>
            <a:r>
              <a:rPr lang="sr-Latn-RS"/>
              <a:t>Prednosti i nedostaci nadgledanog ucenja</a:t>
            </a:r>
            <a:endParaRPr lang="en-US"/>
          </a:p>
        </p:txBody>
      </p:sp>
      <p:sp>
        <p:nvSpPr>
          <p:cNvPr id="3" name="Content Placeholder 2">
            <a:extLst>
              <a:ext uri="{FF2B5EF4-FFF2-40B4-BE49-F238E27FC236}">
                <a16:creationId xmlns:a16="http://schemas.microsoft.com/office/drawing/2014/main" id="{CD38CC42-E25D-418D-8727-C58BFE895E5F}"/>
              </a:ext>
            </a:extLst>
          </p:cNvPr>
          <p:cNvSpPr>
            <a:spLocks noGrp="1"/>
          </p:cNvSpPr>
          <p:nvPr>
            <p:ph idx="1"/>
          </p:nvPr>
        </p:nvSpPr>
        <p:spPr>
          <a:xfrm>
            <a:off x="431800" y="1906905"/>
            <a:ext cx="5664200" cy="4351338"/>
          </a:xfrm>
        </p:spPr>
        <p:txBody>
          <a:bodyPr>
            <a:normAutofit fontScale="55000" lnSpcReduction="20000"/>
          </a:bodyPr>
          <a:lstStyle/>
          <a:p>
            <a:pPr marL="0" indent="0">
              <a:buNone/>
            </a:pPr>
            <a:r>
              <a:rPr lang="en-US" b="1" i="1"/>
              <a:t>Prednosti</a:t>
            </a:r>
          </a:p>
          <a:p>
            <a:r>
              <a:rPr lang="en-US"/>
              <a:t>Snaga nadgledanog učenja leži u njegovoj sposobnosti da precizno predviđa obrasce i donosi odluke zasnovane na podacima u različitim primenama. Evo nekoliko prednosti nadgledanog učenja:</a:t>
            </a:r>
          </a:p>
          <a:p>
            <a:pPr lvl="0"/>
            <a:r>
              <a:rPr lang="en-US"/>
              <a:t>Nadgledano učenje se ističe u preciznom predviđanju obrazaca i donošenju odluka zasnovanih na podacima.</a:t>
            </a:r>
          </a:p>
          <a:p>
            <a:pPr lvl="0"/>
            <a:r>
              <a:rPr lang="en-US"/>
              <a:t>Obeleženi trening podaci su ključni za omogućavanje modelima nadgledanog učenja da efikasno nauče odnose između ulaza i izlaza.</a:t>
            </a:r>
          </a:p>
          <a:p>
            <a:pPr lvl="0"/>
            <a:r>
              <a:rPr lang="en-US"/>
              <a:t>Nadgledano mašinsko učenje obuhvata zadatke kao što su klasifikacija i regresija.</a:t>
            </a:r>
          </a:p>
          <a:p>
            <a:pPr lvl="0"/>
            <a:r>
              <a:rPr lang="en-US"/>
              <a:t>Primene uključuju složene probleme poput prepoznavanja slika i obrade prirodnog jezika.</a:t>
            </a:r>
          </a:p>
          <a:p>
            <a:pPr lvl="0"/>
            <a:r>
              <a:rPr lang="en-US"/>
              <a:t>Utvrđene metrike evaluacije (tačnost, preciznost, odziv, F1-score) su ključne za procenu performansi modela nadgledanog učenja.</a:t>
            </a:r>
          </a:p>
          <a:p>
            <a:pPr lvl="0"/>
            <a:r>
              <a:rPr lang="en-US"/>
              <a:t>Prednosti nadgledanog učenja uključuju kreiranje složenih modela za precizna predviđanja na novim podacima.</a:t>
            </a:r>
          </a:p>
          <a:p>
            <a:pPr lvl="0"/>
            <a:r>
              <a:rPr lang="en-US"/>
              <a:t>Nadgledano učenje zahteva značajnu količinu označenih trening podataka, a njegova efikasnost zavisi od kvaliteta i reprezentativnosti podataka.</a:t>
            </a:r>
          </a:p>
          <a:p>
            <a:endParaRPr lang="en-US"/>
          </a:p>
        </p:txBody>
      </p:sp>
      <p:sp>
        <p:nvSpPr>
          <p:cNvPr id="4" name="Content Placeholder 2">
            <a:extLst>
              <a:ext uri="{FF2B5EF4-FFF2-40B4-BE49-F238E27FC236}">
                <a16:creationId xmlns:a16="http://schemas.microsoft.com/office/drawing/2014/main" id="{E18089C5-20E2-4854-A325-39C03E43B666}"/>
              </a:ext>
            </a:extLst>
          </p:cNvPr>
          <p:cNvSpPr txBox="1">
            <a:spLocks/>
          </p:cNvSpPr>
          <p:nvPr/>
        </p:nvSpPr>
        <p:spPr>
          <a:xfrm>
            <a:off x="6096000" y="1906905"/>
            <a:ext cx="5664200"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t>Nedostaci</a:t>
            </a:r>
          </a:p>
          <a:p>
            <a:pPr marL="0" indent="0">
              <a:buNone/>
            </a:pPr>
            <a:r>
              <a:rPr lang="en-US"/>
              <a:t>Uprkos prednostima metoda nadgledanog učenja, postoje značajni nedostaci:</a:t>
            </a:r>
          </a:p>
          <a:p>
            <a:pPr lvl="0"/>
            <a:r>
              <a:rPr lang="en-US" b="1"/>
              <a:t>Prenaučenost (Overfitting)</a:t>
            </a:r>
            <a:r>
              <a:rPr lang="en-US"/>
              <a:t>: Modeli mogu prenaučiti trening podatke, što dovodi do loših performansi na novim podacima jer hvataju šum u nadgledanom mašinskom učenju.</a:t>
            </a:r>
          </a:p>
          <a:p>
            <a:pPr lvl="0"/>
            <a:r>
              <a:rPr lang="en-US"/>
              <a:t>Inženjering karakteristika: Izdvajanje relevantnih karakteristika je ključno, ali može biti vremenski zahtevno i zahtevati ekspertsko znanje u primenama nadgledanog učenja.</a:t>
            </a:r>
          </a:p>
          <a:p>
            <a:pPr lvl="0"/>
            <a:r>
              <a:rPr lang="en-US"/>
              <a:t>Pristrasnost u modelima : Pristrasnost u trening podacima može rezultirati nepravednim predikcijama u algoritmima nadgledanog učenja.</a:t>
            </a:r>
          </a:p>
          <a:p>
            <a:pPr lvl="0"/>
            <a:r>
              <a:rPr lang="en-US"/>
              <a:t>Zavisnost od označenih podataka: Nadgledano učenje u velikoj meri zavisi od označenih trening podataka, čije prikupljanje može biti skupo i vremenski zahtevno, što predstavlja izazov za tehnike nadgledanog učenja.</a:t>
            </a:r>
          </a:p>
          <a:p>
            <a:endParaRPr lang="en-US"/>
          </a:p>
        </p:txBody>
      </p:sp>
    </p:spTree>
    <p:extLst>
      <p:ext uri="{BB962C8B-B14F-4D97-AF65-F5344CB8AC3E}">
        <p14:creationId xmlns:p14="http://schemas.microsoft.com/office/powerpoint/2010/main" val="330167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A765-25B1-4D9D-9E18-BCA99CC0E94A}"/>
              </a:ext>
            </a:extLst>
          </p:cNvPr>
          <p:cNvSpPr>
            <a:spLocks noGrp="1"/>
          </p:cNvSpPr>
          <p:nvPr>
            <p:ph type="title"/>
          </p:nvPr>
        </p:nvSpPr>
        <p:spPr/>
        <p:txBody>
          <a:bodyPr/>
          <a:lstStyle/>
          <a:p>
            <a:r>
              <a:rPr lang="en-US"/>
              <a:t>Mašinsko učenje </a:t>
            </a:r>
            <a:r>
              <a:rPr lang="sr-Latn-RS"/>
              <a:t>- Definicija</a:t>
            </a:r>
            <a:endParaRPr lang="en-US"/>
          </a:p>
        </p:txBody>
      </p:sp>
      <p:sp>
        <p:nvSpPr>
          <p:cNvPr id="3" name="Content Placeholder 2">
            <a:extLst>
              <a:ext uri="{FF2B5EF4-FFF2-40B4-BE49-F238E27FC236}">
                <a16:creationId xmlns:a16="http://schemas.microsoft.com/office/drawing/2014/main" id="{66292FB9-66ED-4464-9C02-BF4A1A179515}"/>
              </a:ext>
            </a:extLst>
          </p:cNvPr>
          <p:cNvSpPr>
            <a:spLocks noGrp="1"/>
          </p:cNvSpPr>
          <p:nvPr>
            <p:ph idx="1"/>
          </p:nvPr>
        </p:nvSpPr>
        <p:spPr/>
        <p:txBody>
          <a:bodyPr/>
          <a:lstStyle/>
          <a:p>
            <a:r>
              <a:rPr lang="en-US"/>
              <a:t>Mašinsko učenje (</a:t>
            </a:r>
            <a:r>
              <a:rPr lang="sr-Latn-RS"/>
              <a:t>Machine Learning - ML</a:t>
            </a:r>
            <a:r>
              <a:rPr lang="en-US"/>
              <a:t>) je naučna disciplina koja se bavi razvojem algoritama i modela sposobnih da analiziraju i interpretiraju podatke na osnovu iskustv</a:t>
            </a:r>
            <a:endParaRPr lang="sr-Latn-RS"/>
          </a:p>
          <a:p>
            <a:endParaRPr lang="sr-Latn-RS"/>
          </a:p>
          <a:p>
            <a:r>
              <a:rPr lang="en-US"/>
              <a:t>M</a:t>
            </a:r>
            <a:r>
              <a:rPr lang="sr-Latn-RS"/>
              <a:t>L</a:t>
            </a:r>
            <a:r>
              <a:rPr lang="en-US"/>
              <a:t> se zasniva na teoriji statistike, optimizacije, teorije informacija i linearne algebre. Cilj je identifikacija obrazaca i donošenje zaključaka bez eksplicitnog programiranja pravila.</a:t>
            </a:r>
            <a:endParaRPr lang="sr-Latn-RS"/>
          </a:p>
          <a:p>
            <a:r>
              <a:rPr lang="en-US"/>
              <a:t>Mašinsko učenje je podskup veštačke inteligencije (AI) koji omogućava računarima da uče iz podataka i donose predikcije bez eksplicitnog programiranja. </a:t>
            </a:r>
          </a:p>
          <a:p>
            <a:endParaRPr lang="en-US"/>
          </a:p>
        </p:txBody>
      </p:sp>
    </p:spTree>
    <p:extLst>
      <p:ext uri="{BB962C8B-B14F-4D97-AF65-F5344CB8AC3E}">
        <p14:creationId xmlns:p14="http://schemas.microsoft.com/office/powerpoint/2010/main" val="149009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D36A-2325-44BF-991F-7EF7774BB71A}"/>
              </a:ext>
            </a:extLst>
          </p:cNvPr>
          <p:cNvSpPr>
            <a:spLocks noGrp="1"/>
          </p:cNvSpPr>
          <p:nvPr>
            <p:ph type="title"/>
          </p:nvPr>
        </p:nvSpPr>
        <p:spPr/>
        <p:txBody>
          <a:bodyPr/>
          <a:lstStyle/>
          <a:p>
            <a:r>
              <a:rPr lang="sr-Latn-RS"/>
              <a:t>Podela ML prema načinu učenja</a:t>
            </a:r>
            <a:endParaRPr lang="en-US"/>
          </a:p>
        </p:txBody>
      </p:sp>
      <p:sp>
        <p:nvSpPr>
          <p:cNvPr id="3" name="Content Placeholder 2">
            <a:extLst>
              <a:ext uri="{FF2B5EF4-FFF2-40B4-BE49-F238E27FC236}">
                <a16:creationId xmlns:a16="http://schemas.microsoft.com/office/drawing/2014/main" id="{54EBA0B1-5865-4317-A489-841D168BDDB8}"/>
              </a:ext>
            </a:extLst>
          </p:cNvPr>
          <p:cNvSpPr>
            <a:spLocks noGrp="1"/>
          </p:cNvSpPr>
          <p:nvPr>
            <p:ph idx="1"/>
          </p:nvPr>
        </p:nvSpPr>
        <p:spPr/>
        <p:txBody>
          <a:bodyPr/>
          <a:lstStyle/>
          <a:p>
            <a:pPr marL="0" indent="0">
              <a:buNone/>
            </a:pPr>
            <a:r>
              <a:rPr lang="en-US"/>
              <a:t>Može se grubo podeliti u tri glavne kategorije:</a:t>
            </a:r>
          </a:p>
          <a:p>
            <a:pPr lvl="0"/>
            <a:r>
              <a:rPr lang="en-US" b="1"/>
              <a:t>Nadzirano učenje</a:t>
            </a:r>
            <a:r>
              <a:rPr lang="en-US"/>
              <a:t> (</a:t>
            </a:r>
            <a:r>
              <a:rPr lang="en-US" i="1"/>
              <a:t>Supervised Learning</a:t>
            </a:r>
            <a:r>
              <a:rPr lang="en-US"/>
              <a:t>): Modeli se obučavaju na označenim podacima kako bi predviđali ili klasifikovali nove, nepoznate podatke.</a:t>
            </a:r>
          </a:p>
          <a:p>
            <a:pPr lvl="0"/>
            <a:r>
              <a:rPr lang="en-US" b="1"/>
              <a:t>Nenadzirano učenje</a:t>
            </a:r>
            <a:r>
              <a:rPr lang="en-US"/>
              <a:t> (</a:t>
            </a:r>
            <a:r>
              <a:rPr lang="en-US" i="1"/>
              <a:t>Unsupervised Learning</a:t>
            </a:r>
            <a:r>
              <a:rPr lang="en-US"/>
              <a:t>): Pronalazi obrasce ili grupe u neoznačenim podacima, poput klasterovanja ili redukcije dimenzionalnosti.</a:t>
            </a:r>
          </a:p>
          <a:p>
            <a:pPr lvl="0"/>
            <a:r>
              <a:rPr lang="en-US" b="1"/>
              <a:t>Učenje potkrepljenjem</a:t>
            </a:r>
            <a:r>
              <a:rPr lang="en-US"/>
              <a:t> (</a:t>
            </a:r>
            <a:r>
              <a:rPr lang="en-US" i="1"/>
              <a:t>Reinforcement Learning</a:t>
            </a:r>
            <a:r>
              <a:rPr lang="en-US"/>
              <a:t>): Uči metodom pokušaja i greške kako bi maksimiziralo nagrade, što ga čini idealnim za zadatke donošenja odluka.</a:t>
            </a:r>
          </a:p>
          <a:p>
            <a:endParaRPr lang="en-US"/>
          </a:p>
        </p:txBody>
      </p:sp>
    </p:spTree>
    <p:extLst>
      <p:ext uri="{BB962C8B-B14F-4D97-AF65-F5344CB8AC3E}">
        <p14:creationId xmlns:p14="http://schemas.microsoft.com/office/powerpoint/2010/main" val="270764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3335AD-AE64-4314-882C-4C92ECFB5D1D}"/>
              </a:ext>
            </a:extLst>
          </p:cNvPr>
          <p:cNvSpPr>
            <a:spLocks noGrp="1"/>
          </p:cNvSpPr>
          <p:nvPr>
            <p:ph idx="1"/>
          </p:nvPr>
        </p:nvSpPr>
        <p:spPr/>
        <p:txBody>
          <a:bodyPr/>
          <a:lstStyle/>
          <a:p>
            <a:pPr marL="0" indent="0">
              <a:buNone/>
            </a:pPr>
            <a:r>
              <a:rPr lang="en-US"/>
              <a:t>Pored </a:t>
            </a:r>
            <a:r>
              <a:rPr lang="sr-Latn-RS"/>
              <a:t>navedenih</a:t>
            </a:r>
            <a:r>
              <a:rPr lang="en-US"/>
              <a:t> kategorija, postoje i </a:t>
            </a:r>
            <a:r>
              <a:rPr lang="en-US" b="1"/>
              <a:t>polu-nadzirano učenje</a:t>
            </a:r>
            <a:r>
              <a:rPr lang="en-US"/>
              <a:t> (</a:t>
            </a:r>
            <a:r>
              <a:rPr lang="en-US" i="1"/>
              <a:t>Semi-Supervised Learning</a:t>
            </a:r>
            <a:r>
              <a:rPr lang="en-US"/>
              <a:t>) i </a:t>
            </a:r>
            <a:r>
              <a:rPr lang="en-US" b="1"/>
              <a:t>samo-nadzirano učenje</a:t>
            </a:r>
            <a:r>
              <a:rPr lang="en-US"/>
              <a:t> (</a:t>
            </a:r>
            <a:r>
              <a:rPr lang="en-US" i="1"/>
              <a:t>Self-Supervised Learning</a:t>
            </a:r>
            <a:r>
              <a:rPr lang="en-US"/>
              <a:t>):</a:t>
            </a:r>
          </a:p>
          <a:p>
            <a:pPr lvl="0"/>
            <a:r>
              <a:rPr lang="en-US" b="1"/>
              <a:t>Polu-nadzirano učenje</a:t>
            </a:r>
            <a:r>
              <a:rPr lang="en-US"/>
              <a:t> koristi kombinaciju označenih i neoznačenih podataka, što je korisno kada je označavanje podataka skupo ili vremenski zahtevno.</a:t>
            </a:r>
          </a:p>
          <a:p>
            <a:pPr lvl="0"/>
            <a:r>
              <a:rPr lang="en-US" b="1"/>
              <a:t>Samo-nadzirano učenje</a:t>
            </a:r>
            <a:r>
              <a:rPr lang="en-US"/>
              <a:t> generiše sopstvene oznake iz sirovih podataka, omogućavajući modelima da uče obrasce bez potrebe za ručno označenim primerima.</a:t>
            </a:r>
          </a:p>
          <a:p>
            <a:endParaRPr lang="en-US"/>
          </a:p>
        </p:txBody>
      </p:sp>
    </p:spTree>
    <p:extLst>
      <p:ext uri="{BB962C8B-B14F-4D97-AF65-F5344CB8AC3E}">
        <p14:creationId xmlns:p14="http://schemas.microsoft.com/office/powerpoint/2010/main" val="69119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D682-64DA-4814-995D-8B32E3252EA4}"/>
              </a:ext>
            </a:extLst>
          </p:cNvPr>
          <p:cNvSpPr>
            <a:spLocks noGrp="1"/>
          </p:cNvSpPr>
          <p:nvPr>
            <p:ph type="title"/>
          </p:nvPr>
        </p:nvSpPr>
        <p:spPr/>
        <p:txBody>
          <a:bodyPr/>
          <a:lstStyle/>
          <a:p>
            <a:r>
              <a:rPr lang="en-US"/>
              <a:t>Nadgledano mašinsko učenje</a:t>
            </a:r>
          </a:p>
        </p:txBody>
      </p:sp>
      <p:sp>
        <p:nvSpPr>
          <p:cNvPr id="3" name="Content Placeholder 2">
            <a:extLst>
              <a:ext uri="{FF2B5EF4-FFF2-40B4-BE49-F238E27FC236}">
                <a16:creationId xmlns:a16="http://schemas.microsoft.com/office/drawing/2014/main" id="{CCE3379A-0F55-4104-8FC5-FBD819D66496}"/>
              </a:ext>
            </a:extLst>
          </p:cNvPr>
          <p:cNvSpPr>
            <a:spLocks noGrp="1"/>
          </p:cNvSpPr>
          <p:nvPr>
            <p:ph idx="1"/>
          </p:nvPr>
        </p:nvSpPr>
        <p:spPr/>
        <p:txBody>
          <a:bodyPr/>
          <a:lstStyle/>
          <a:p>
            <a:r>
              <a:rPr lang="en-US" sz="2000"/>
              <a:t>Nadgledano mašinsko učenje (Supervised Machine Learning) je osnovni pristup u mašinskom učenju i veštačkoj inteligenciji. Podrazumeva obuku modela pomoću označenih podataka, gde svaki ulaz dolazi sa odgovarajućim ispravnim izlazom. Proces je sličan učitelju koji vodi učenika – otuda naziv „nadgledano“ učenje.</a:t>
            </a:r>
          </a:p>
          <a:p>
            <a:endParaRPr lang="en-US"/>
          </a:p>
        </p:txBody>
      </p:sp>
      <p:pic>
        <p:nvPicPr>
          <p:cNvPr id="4" name="Picture 3">
            <a:extLst>
              <a:ext uri="{FF2B5EF4-FFF2-40B4-BE49-F238E27FC236}">
                <a16:creationId xmlns:a16="http://schemas.microsoft.com/office/drawing/2014/main" id="{ECA3F820-0AA2-4562-AF86-45077E0D7287}"/>
              </a:ext>
            </a:extLst>
          </p:cNvPr>
          <p:cNvPicPr/>
          <p:nvPr/>
        </p:nvPicPr>
        <p:blipFill>
          <a:blip r:embed="rId2"/>
          <a:stretch>
            <a:fillRect/>
          </a:stretch>
        </p:blipFill>
        <p:spPr>
          <a:xfrm>
            <a:off x="995680" y="3259732"/>
            <a:ext cx="5486400" cy="2591435"/>
          </a:xfrm>
          <a:prstGeom prst="rect">
            <a:avLst/>
          </a:prstGeom>
        </p:spPr>
      </p:pic>
      <p:sp>
        <p:nvSpPr>
          <p:cNvPr id="5" name="TextBox 4">
            <a:extLst>
              <a:ext uri="{FF2B5EF4-FFF2-40B4-BE49-F238E27FC236}">
                <a16:creationId xmlns:a16="http://schemas.microsoft.com/office/drawing/2014/main" id="{A327E3AE-B1C2-48CC-B20D-7E80176ADAF8}"/>
              </a:ext>
            </a:extLst>
          </p:cNvPr>
          <p:cNvSpPr txBox="1"/>
          <p:nvPr/>
        </p:nvSpPr>
        <p:spPr>
          <a:xfrm>
            <a:off x="6828627" y="2887682"/>
            <a:ext cx="4367693" cy="2308324"/>
          </a:xfrm>
          <a:prstGeom prst="rect">
            <a:avLst/>
          </a:prstGeom>
          <a:noFill/>
        </p:spPr>
        <p:txBody>
          <a:bodyPr wrap="square" rtlCol="0">
            <a:spAutoFit/>
          </a:bodyPr>
          <a:lstStyle/>
          <a:p>
            <a:r>
              <a:rPr lang="en-US"/>
              <a:t>U nadgledanom učenju, model se trenira na označenim podacima – što znači da je svaki ulaz uparen sa tačnim izlazom. Model uči tako što poredi svoje predikcije sa stvarnim odgovorima iz skupa za obuku. Vremenom, prilagođava svoje parametre kako bi minimizirao greške i poboljšao tačnost. </a:t>
            </a:r>
            <a:endParaRPr lang="sr-Latn-RS"/>
          </a:p>
          <a:p>
            <a:endParaRPr lang="en-US"/>
          </a:p>
        </p:txBody>
      </p:sp>
    </p:spTree>
    <p:extLst>
      <p:ext uri="{BB962C8B-B14F-4D97-AF65-F5344CB8AC3E}">
        <p14:creationId xmlns:p14="http://schemas.microsoft.com/office/powerpoint/2010/main" val="154686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9CC6EB-A719-408F-8F82-C130763FB48E}"/>
              </a:ext>
            </a:extLst>
          </p:cNvPr>
          <p:cNvSpPr>
            <a:spLocks noGrp="1"/>
          </p:cNvSpPr>
          <p:nvPr>
            <p:ph idx="1"/>
          </p:nvPr>
        </p:nvSpPr>
        <p:spPr/>
        <p:txBody>
          <a:bodyPr>
            <a:normAutofit fontScale="92500" lnSpcReduction="20000"/>
          </a:bodyPr>
          <a:lstStyle/>
          <a:p>
            <a:r>
              <a:rPr lang="en-US"/>
              <a:t>Proces </a:t>
            </a:r>
            <a:r>
              <a:rPr lang="sr-Latn-RS"/>
              <a:t>nadgledanog učenja </a:t>
            </a:r>
            <a:r>
              <a:rPr lang="en-US"/>
              <a:t>funkcioniše kroz:</a:t>
            </a:r>
          </a:p>
          <a:p>
            <a:pPr lvl="0"/>
            <a:r>
              <a:rPr lang="en-US" b="1"/>
              <a:t>Trening podaci</a:t>
            </a:r>
            <a:r>
              <a:rPr lang="en-US"/>
              <a:t>: Modelu se obezbeđuje trening skup podataka koji uključuje ulazne podatke (karakteristike) i odgovarajuće izlazne podatke (oznake ili ciljne promenljive).</a:t>
            </a:r>
          </a:p>
          <a:p>
            <a:pPr lvl="0"/>
            <a:r>
              <a:rPr lang="en-US" b="1"/>
              <a:t>Proces učenja</a:t>
            </a:r>
            <a:r>
              <a:rPr lang="en-US"/>
              <a:t>: Algoritam obrađuje trening podatke, učeći odnose između ulaznih karakteristika i izlaznih oznaka. Ovo se postiže prilagođavanjem parametara modela kako bi se minimizovala razlika između njegovih predikcija i stvarnih oznaka.</a:t>
            </a:r>
          </a:p>
          <a:p>
            <a:pPr marL="0" indent="0">
              <a:buNone/>
            </a:pPr>
            <a:r>
              <a:rPr lang="en-US"/>
              <a:t>Nakon treniranja, model se procenjuje koristeći test skup podataka kako bi se izmerila njegova tačnost i performanse. Zatim se performanse modela optimizuju podešavanjem parametara i korišćenjem tehnika kao što je unakrsna validacija kako bi se balansirala pristrasnost i varijansa. Ovo osigurava da model dobro generalizuje na nove, neviđene podatke.</a:t>
            </a:r>
          </a:p>
          <a:p>
            <a:endParaRPr lang="en-US"/>
          </a:p>
        </p:txBody>
      </p:sp>
    </p:spTree>
    <p:extLst>
      <p:ext uri="{BB962C8B-B14F-4D97-AF65-F5344CB8AC3E}">
        <p14:creationId xmlns:p14="http://schemas.microsoft.com/office/powerpoint/2010/main" val="86644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F1E9B-905A-4CC3-9E1A-201068208F2D}"/>
              </a:ext>
            </a:extLst>
          </p:cNvPr>
          <p:cNvSpPr>
            <a:spLocks noGrp="1"/>
          </p:cNvSpPr>
          <p:nvPr>
            <p:ph idx="1"/>
          </p:nvPr>
        </p:nvSpPr>
        <p:spPr/>
        <p:txBody>
          <a:bodyPr>
            <a:normAutofit lnSpcReduction="10000"/>
          </a:bodyPr>
          <a:lstStyle/>
          <a:p>
            <a:pPr marL="0" indent="0">
              <a:buNone/>
            </a:pPr>
            <a:r>
              <a:rPr lang="en-US"/>
              <a:t>Nadgledano učenje se može primeniti u dva glavna oblika:</a:t>
            </a:r>
          </a:p>
          <a:p>
            <a:pPr lvl="0"/>
            <a:r>
              <a:rPr lang="en-US" b="1"/>
              <a:t>Klasifikacija</a:t>
            </a:r>
            <a:r>
              <a:rPr lang="en-US"/>
              <a:t> – kada je izlazna vrednost kategorijska (npr. e-mail poruke klasifikovane kao „spam“ ili „nije spam“).</a:t>
            </a:r>
          </a:p>
          <a:p>
            <a:pPr lvl="0"/>
            <a:r>
              <a:rPr lang="en-US" b="1"/>
              <a:t>Regresija</a:t>
            </a:r>
            <a:r>
              <a:rPr lang="en-US"/>
              <a:t> – kada je izlazna vrednost numerička (npr. predviđanje cena nekretnina ili akcija na berzi).</a:t>
            </a:r>
          </a:p>
          <a:p>
            <a:r>
              <a:rPr lang="en-US"/>
              <a:t>Tokom treniranja modela, podaci se obično dele u odnosu 80:20, odnosno 80% se koristi kao trening podaci, a preostalih 20% kao test podaci. U trening podacima, unosimo i ulazne i izlazne vrednosti za 80% podataka. Model uči isključivo iz trening podataka. Koristimo različite algoritme nadgledanog učenja (koje ćemo detaljno razmotriti u sledećem odeljku) za izgradnju našeg modela.</a:t>
            </a:r>
          </a:p>
          <a:p>
            <a:endParaRPr lang="en-US"/>
          </a:p>
        </p:txBody>
      </p:sp>
    </p:spTree>
    <p:extLst>
      <p:ext uri="{BB962C8B-B14F-4D97-AF65-F5344CB8AC3E}">
        <p14:creationId xmlns:p14="http://schemas.microsoft.com/office/powerpoint/2010/main" val="266893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D640-C415-43A9-82C0-5C63A2CCC2F9}"/>
              </a:ext>
            </a:extLst>
          </p:cNvPr>
          <p:cNvSpPr>
            <a:spLocks noGrp="1"/>
          </p:cNvSpPr>
          <p:nvPr>
            <p:ph type="title"/>
          </p:nvPr>
        </p:nvSpPr>
        <p:spPr/>
        <p:txBody>
          <a:bodyPr/>
          <a:lstStyle/>
          <a:p>
            <a:r>
              <a:rPr lang="en-US" b="1"/>
              <a:t>Nenadgledano mašinsko učenje</a:t>
            </a:r>
            <a:endParaRPr lang="en-US"/>
          </a:p>
        </p:txBody>
      </p:sp>
      <p:sp>
        <p:nvSpPr>
          <p:cNvPr id="3" name="Content Placeholder 2">
            <a:extLst>
              <a:ext uri="{FF2B5EF4-FFF2-40B4-BE49-F238E27FC236}">
                <a16:creationId xmlns:a16="http://schemas.microsoft.com/office/drawing/2014/main" id="{2E3D858B-0516-49F4-BE89-4349BD04FC0B}"/>
              </a:ext>
            </a:extLst>
          </p:cNvPr>
          <p:cNvSpPr>
            <a:spLocks noGrp="1"/>
          </p:cNvSpPr>
          <p:nvPr>
            <p:ph idx="1"/>
          </p:nvPr>
        </p:nvSpPr>
        <p:spPr/>
        <p:txBody>
          <a:bodyPr/>
          <a:lstStyle/>
          <a:p>
            <a:r>
              <a:rPr lang="en-US" sz="2000"/>
              <a:t>Nenadgledanoo učenje je grana mašinskog učenja koja se bavi neoznačenim podacima. Za razliku od nadgeldanog učenja, gde su podaci označeni određenom kategorijom ili ishodom, algoritmi nenadgledanog učenja imaju zadatak da pronađu obrasce i odnose u podacima bez prethodnog znanja o njihovom značenju.</a:t>
            </a:r>
          </a:p>
          <a:p>
            <a:endParaRPr lang="en-US"/>
          </a:p>
        </p:txBody>
      </p:sp>
      <p:pic>
        <p:nvPicPr>
          <p:cNvPr id="4" name="Picture 3">
            <a:extLst>
              <a:ext uri="{FF2B5EF4-FFF2-40B4-BE49-F238E27FC236}">
                <a16:creationId xmlns:a16="http://schemas.microsoft.com/office/drawing/2014/main" id="{66C1C7C4-E8F7-441F-8605-1DB2E05C45C3}"/>
              </a:ext>
            </a:extLst>
          </p:cNvPr>
          <p:cNvPicPr/>
          <p:nvPr/>
        </p:nvPicPr>
        <p:blipFill>
          <a:blip r:embed="rId2"/>
          <a:stretch>
            <a:fillRect/>
          </a:stretch>
        </p:blipFill>
        <p:spPr>
          <a:xfrm>
            <a:off x="1158240" y="3314642"/>
            <a:ext cx="5750560" cy="2862321"/>
          </a:xfrm>
          <a:prstGeom prst="rect">
            <a:avLst/>
          </a:prstGeom>
        </p:spPr>
      </p:pic>
      <p:sp>
        <p:nvSpPr>
          <p:cNvPr id="5" name="TextBox 4">
            <a:extLst>
              <a:ext uri="{FF2B5EF4-FFF2-40B4-BE49-F238E27FC236}">
                <a16:creationId xmlns:a16="http://schemas.microsoft.com/office/drawing/2014/main" id="{A35903F9-CC4F-4041-8728-9CD83B10ED22}"/>
              </a:ext>
            </a:extLst>
          </p:cNvPr>
          <p:cNvSpPr txBox="1"/>
          <p:nvPr/>
        </p:nvSpPr>
        <p:spPr>
          <a:xfrm>
            <a:off x="7371080" y="3314642"/>
            <a:ext cx="3982720" cy="2308324"/>
          </a:xfrm>
          <a:prstGeom prst="rect">
            <a:avLst/>
          </a:prstGeom>
          <a:noFill/>
        </p:spPr>
        <p:txBody>
          <a:bodyPr wrap="square" rtlCol="0">
            <a:spAutoFit/>
          </a:bodyPr>
          <a:lstStyle/>
          <a:p>
            <a:r>
              <a:rPr lang="en-US"/>
              <a:t>Algoritmi nenadgledanog mašinskog učenja otkrivaju skrivene obrasce i strukture u podacima bez ljudske intervencije, odnosno, ne dajemo izlazne vrednosti modelu. Trenažni model ima samo ulazne parametre i samostalno otkriva grupe ili obrasce.</a:t>
            </a:r>
          </a:p>
          <a:p>
            <a:endParaRPr lang="en-US"/>
          </a:p>
        </p:txBody>
      </p:sp>
    </p:spTree>
    <p:extLst>
      <p:ext uri="{BB962C8B-B14F-4D97-AF65-F5344CB8AC3E}">
        <p14:creationId xmlns:p14="http://schemas.microsoft.com/office/powerpoint/2010/main" val="370627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32D76-CF39-4A8B-9DF3-69FD7C794B44}"/>
              </a:ext>
            </a:extLst>
          </p:cNvPr>
          <p:cNvSpPr>
            <a:spLocks noGrp="1"/>
          </p:cNvSpPr>
          <p:nvPr>
            <p:ph idx="1"/>
          </p:nvPr>
        </p:nvSpPr>
        <p:spPr>
          <a:xfrm>
            <a:off x="838200" y="2506662"/>
            <a:ext cx="10515600" cy="4351338"/>
          </a:xfrm>
        </p:spPr>
        <p:txBody>
          <a:bodyPr>
            <a:normAutofit fontScale="92500" lnSpcReduction="20000"/>
          </a:bodyPr>
          <a:lstStyle/>
          <a:p>
            <a:r>
              <a:rPr lang="en-US"/>
              <a:t>Slika prikazuje skup životinja – slonove, kamile i krave – koji predstavljaju neobrađene podatke koje će algoritam nenadgledanog učenja obraditi.</a:t>
            </a:r>
          </a:p>
          <a:p>
            <a:pPr lvl="0"/>
            <a:r>
              <a:rPr lang="en-US" b="1"/>
              <a:t>Faza „Interpretacije“</a:t>
            </a:r>
            <a:r>
              <a:rPr lang="en-US"/>
              <a:t> označava da algoritam nema unapred definisane oznake ili kategorije za podatke. On mora sam da otkrije kako da grupiše ili organizuje podatke na osnovu unutrašnjih obrazaca.</a:t>
            </a:r>
          </a:p>
          <a:p>
            <a:pPr lvl="0"/>
            <a:r>
              <a:rPr lang="en-US" b="1"/>
              <a:t>Algoritam</a:t>
            </a:r>
            <a:r>
              <a:rPr lang="en-US"/>
              <a:t> predstavlja srž procesa nenadgledanog učenja, koristeći tehnike poput klasterovanja, smanjenja dimenzionalnosti ili detekcije anomalija kako bi identifikovao obrasce i strukture u podacima.</a:t>
            </a:r>
          </a:p>
          <a:p>
            <a:pPr lvl="0"/>
            <a:r>
              <a:rPr lang="en-US" b="1"/>
              <a:t>Faza obrade (Processing stage)</a:t>
            </a:r>
            <a:r>
              <a:rPr lang="en-US"/>
              <a:t> prikazuje algoritam kako obrađuje podatke.</a:t>
            </a:r>
          </a:p>
          <a:p>
            <a:pPr lvl="0"/>
            <a:r>
              <a:rPr lang="en-US" b="1"/>
              <a:t>Izlaz</a:t>
            </a:r>
            <a:r>
              <a:rPr lang="en-US"/>
              <a:t> prikazuje rezultate procesa nenadgledanog učenja. U ovom slučaju, algoritam bi mogao grupisati životinje u klastere na osnovu njihovih vrsta (slonovi, kamile, krave).</a:t>
            </a:r>
          </a:p>
          <a:p>
            <a:endParaRPr lang="en-US"/>
          </a:p>
        </p:txBody>
      </p:sp>
      <p:pic>
        <p:nvPicPr>
          <p:cNvPr id="4" name="Picture 3">
            <a:extLst>
              <a:ext uri="{FF2B5EF4-FFF2-40B4-BE49-F238E27FC236}">
                <a16:creationId xmlns:a16="http://schemas.microsoft.com/office/drawing/2014/main" id="{C4424222-D567-4C68-9781-E100FB097CD6}"/>
              </a:ext>
            </a:extLst>
          </p:cNvPr>
          <p:cNvPicPr/>
          <p:nvPr/>
        </p:nvPicPr>
        <p:blipFill>
          <a:blip r:embed="rId2"/>
          <a:stretch>
            <a:fillRect/>
          </a:stretch>
        </p:blipFill>
        <p:spPr>
          <a:xfrm>
            <a:off x="3352800" y="142240"/>
            <a:ext cx="5547360" cy="2211705"/>
          </a:xfrm>
          <a:prstGeom prst="rect">
            <a:avLst/>
          </a:prstGeom>
        </p:spPr>
      </p:pic>
    </p:spTree>
    <p:extLst>
      <p:ext uri="{BB962C8B-B14F-4D97-AF65-F5344CB8AC3E}">
        <p14:creationId xmlns:p14="http://schemas.microsoft.com/office/powerpoint/2010/main" val="3265071577"/>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1476</TotalTime>
  <Words>1988</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ie 16 9</vt:lpstr>
      <vt:lpstr>Poslovno-proizvodni informacioni sistemi</vt:lpstr>
      <vt:lpstr>Mašinsko učenje - Definicija</vt:lpstr>
      <vt:lpstr>Podela ML prema načinu učenja</vt:lpstr>
      <vt:lpstr>PowerPoint Presentation</vt:lpstr>
      <vt:lpstr>Nadgledano mašinsko učenje</vt:lpstr>
      <vt:lpstr>PowerPoint Presentation</vt:lpstr>
      <vt:lpstr>PowerPoint Presentation</vt:lpstr>
      <vt:lpstr>Nenadgledano mašinsko učenje</vt:lpstr>
      <vt:lpstr>PowerPoint Presentation</vt:lpstr>
      <vt:lpstr>PowerPoint Presentation</vt:lpstr>
      <vt:lpstr>Učenje putem pojačanja</vt:lpstr>
      <vt:lpstr>PowerPoint Presentation</vt:lpstr>
      <vt:lpstr>Čišćenje podataka</vt:lpstr>
      <vt:lpstr>Koraci u čišćenju podataka</vt:lpstr>
      <vt:lpstr>Skaliranje podataka</vt:lpstr>
      <vt:lpstr>Tipovi algoritama nadgledanog mašinskog učenja</vt:lpstr>
      <vt:lpstr>PowerPoint Presentation</vt:lpstr>
      <vt:lpstr>Prednosti i nedostaci nadgledanog ucenja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dc:creator>
  <cp:lastModifiedBy>MM</cp:lastModifiedBy>
  <cp:revision>168</cp:revision>
  <dcterms:created xsi:type="dcterms:W3CDTF">2022-03-07T11:48:22Z</dcterms:created>
  <dcterms:modified xsi:type="dcterms:W3CDTF">2026-03-11T19:19:38Z</dcterms:modified>
</cp:coreProperties>
</file>