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6" r:id="rId2"/>
    <p:sldId id="287" r:id="rId3"/>
    <p:sldId id="293" r:id="rId4"/>
    <p:sldId id="294" r:id="rId5"/>
    <p:sldId id="295" r:id="rId6"/>
    <p:sldId id="296" r:id="rId7"/>
    <p:sldId id="297" r:id="rId8"/>
    <p:sldId id="298" r:id="rId9"/>
    <p:sldId id="299" r:id="rId10"/>
    <p:sldId id="300" r:id="rId11"/>
    <p:sldId id="301" r:id="rId12"/>
    <p:sldId id="302" r:id="rId13"/>
    <p:sldId id="303" r:id="rId14"/>
    <p:sldId id="292" r:id="rId15"/>
    <p:sldId id="288" r:id="rId16"/>
    <p:sldId id="289" r:id="rId17"/>
    <p:sldId id="290" r:id="rId18"/>
    <p:sldId id="291" r:id="rId19"/>
    <p:sldId id="304" r:id="rId20"/>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DB7FD-35BB-4B6C-AB8F-F3AC7F88DFEA}">
          <p14:sldIdLst>
            <p14:sldId id="286"/>
            <p14:sldId id="287"/>
            <p14:sldId id="293"/>
            <p14:sldId id="294"/>
            <p14:sldId id="295"/>
            <p14:sldId id="296"/>
            <p14:sldId id="297"/>
            <p14:sldId id="298"/>
            <p14:sldId id="299"/>
            <p14:sldId id="300"/>
            <p14:sldId id="301"/>
            <p14:sldId id="302"/>
            <p14:sldId id="303"/>
          </p14:sldIdLst>
        </p14:section>
        <p14:section name="Untitled Section" id="{C6703A37-E658-49C3-8A0A-BAB8689C6484}">
          <p14:sldIdLst>
            <p14:sldId id="292"/>
            <p14:sldId id="288"/>
            <p14:sldId id="289"/>
            <p14:sldId id="290"/>
            <p14:sldId id="291"/>
            <p14:sldId id="30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296" autoAdjust="0"/>
  </p:normalViewPr>
  <p:slideViewPr>
    <p:cSldViewPr snapToGrid="0">
      <p:cViewPr varScale="1">
        <p:scale>
          <a:sx n="60" d="100"/>
          <a:sy n="60" d="100"/>
        </p:scale>
        <p:origin x="84" y="1008"/>
      </p:cViewPr>
      <p:guideLst>
        <p:guide orient="horz" pos="2160"/>
        <p:guide pos="3840"/>
      </p:guideLst>
    </p:cSldViewPr>
  </p:slideViewPr>
  <p:outlineViewPr>
    <p:cViewPr>
      <p:scale>
        <a:sx n="33" d="100"/>
        <a:sy n="33" d="100"/>
      </p:scale>
      <p:origin x="0" y="-62154"/>
    </p:cViewPr>
  </p:outlineViewPr>
  <p:notesTextViewPr>
    <p:cViewPr>
      <p:scale>
        <a:sx n="1" d="1"/>
        <a:sy n="1" d="1"/>
      </p:scale>
      <p:origin x="0" y="0"/>
    </p:cViewPr>
  </p:notesTextViewPr>
  <p:sorterViewPr>
    <p:cViewPr>
      <p:scale>
        <a:sx n="200" d="100"/>
        <a:sy n="200" d="100"/>
      </p:scale>
      <p:origin x="0" y="-175724"/>
    </p:cViewPr>
  </p:sorterViewPr>
  <p:notesViewPr>
    <p:cSldViewPr snapToGrid="0">
      <p:cViewPr varScale="1">
        <p:scale>
          <a:sx n="50" d="100"/>
          <a:sy n="50" d="100"/>
        </p:scale>
        <p:origin x="270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72633-5804-4CC4-B334-49480CD1F8F9}" type="datetimeFigureOut">
              <a:rPr lang="en-US" smtClean="0"/>
              <a:pPr/>
              <a:t>08-Mar-26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47A84-8E29-4011-8E23-5BAFF1D6ABED}" type="slidenum">
              <a:rPr lang="en-US" smtClean="0"/>
              <a:pPr/>
              <a:t>‹#›</a:t>
            </a:fld>
            <a:endParaRPr lang="en-US"/>
          </a:p>
        </p:txBody>
      </p:sp>
    </p:spTree>
    <p:extLst>
      <p:ext uri="{BB962C8B-B14F-4D97-AF65-F5344CB8AC3E}">
        <p14:creationId xmlns:p14="http://schemas.microsoft.com/office/powerpoint/2010/main" val="517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58366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1897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7764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8797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11"/>
          </p:nvPr>
        </p:nvSpPr>
        <p:spPr/>
        <p:txBody>
          <a:bodyPr/>
          <a:lstStyle/>
          <a:p>
            <a:endParaRPr lang="sr-Latn-RS"/>
          </a:p>
        </p:txBody>
      </p:sp>
      <p:sp>
        <p:nvSpPr>
          <p:cNvPr id="6" name="Slide Number Placeholder 5"/>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60932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3395881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8" name="Footer Placeholder 7"/>
          <p:cNvSpPr>
            <a:spLocks noGrp="1"/>
          </p:cNvSpPr>
          <p:nvPr>
            <p:ph type="ftr" sz="quarter" idx="11"/>
          </p:nvPr>
        </p:nvSpPr>
        <p:spPr/>
        <p:txBody>
          <a:bodyPr/>
          <a:lstStyle/>
          <a:p>
            <a:endParaRPr lang="sr-Latn-RS"/>
          </a:p>
        </p:txBody>
      </p:sp>
      <p:sp>
        <p:nvSpPr>
          <p:cNvPr id="9" name="Slide Number Placeholder 8"/>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5874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RS"/>
          </a:p>
        </p:txBody>
      </p:sp>
      <p:sp>
        <p:nvSpPr>
          <p:cNvPr id="3" name="Date Placeholder 2"/>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4" name="Footer Placeholder 3"/>
          <p:cNvSpPr>
            <a:spLocks noGrp="1"/>
          </p:cNvSpPr>
          <p:nvPr>
            <p:ph type="ftr" sz="quarter" idx="11"/>
          </p:nvPr>
        </p:nvSpPr>
        <p:spPr/>
        <p:txBody>
          <a:bodyPr/>
          <a:lstStyle/>
          <a:p>
            <a:endParaRPr lang="sr-Latn-RS"/>
          </a:p>
        </p:txBody>
      </p:sp>
      <p:sp>
        <p:nvSpPr>
          <p:cNvPr id="5" name="Slide Number Placeholder 4"/>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33003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3" name="Footer Placeholder 2"/>
          <p:cNvSpPr>
            <a:spLocks noGrp="1"/>
          </p:cNvSpPr>
          <p:nvPr>
            <p:ph type="ftr" sz="quarter" idx="11"/>
          </p:nvPr>
        </p:nvSpPr>
        <p:spPr/>
        <p:txBody>
          <a:bodyPr/>
          <a:lstStyle/>
          <a:p>
            <a:endParaRPr lang="sr-Latn-RS"/>
          </a:p>
        </p:txBody>
      </p:sp>
      <p:sp>
        <p:nvSpPr>
          <p:cNvPr id="4" name="Slide Number Placeholder 3"/>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1170580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4039530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88A21A-4E29-40A0-9B23-D9AD2091FC26}" type="datetimeFigureOut">
              <a:rPr lang="sr-Latn-RS" smtClean="0"/>
              <a:pPr/>
              <a:t>8.3.2026.</a:t>
            </a:fld>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9BBD7E1A-EBE2-49BE-BEA5-E10F7078A60F}" type="slidenum">
              <a:rPr lang="sr-Latn-RS" smtClean="0"/>
              <a:pPr/>
              <a:t>‹#›</a:t>
            </a:fld>
            <a:endParaRPr lang="sr-Latn-RS"/>
          </a:p>
        </p:txBody>
      </p:sp>
    </p:spTree>
    <p:extLst>
      <p:ext uri="{BB962C8B-B14F-4D97-AF65-F5344CB8AC3E}">
        <p14:creationId xmlns:p14="http://schemas.microsoft.com/office/powerpoint/2010/main" val="285098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8A21A-4E29-40A0-9B23-D9AD2091FC26}" type="datetimeFigureOut">
              <a:rPr lang="sr-Latn-RS" smtClean="0"/>
              <a:pPr/>
              <a:t>8.3.2026.</a:t>
            </a:fld>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D7E1A-EBE2-49BE-BEA5-E10F7078A60F}" type="slidenum">
              <a:rPr lang="sr-Latn-RS" smtClean="0"/>
              <a:pPr/>
              <a:t>‹#›</a:t>
            </a:fld>
            <a:endParaRPr lang="sr-Latn-RS"/>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83387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Poslovno-proizvodni info</a:t>
            </a:r>
            <a:r>
              <a:rPr lang="sr-Latn-RS" b="1"/>
              <a:t>r</a:t>
            </a:r>
            <a:r>
              <a:rPr lang="en-US" b="1"/>
              <a:t>macioni sistemi</a:t>
            </a:r>
          </a:p>
        </p:txBody>
      </p:sp>
      <p:sp>
        <p:nvSpPr>
          <p:cNvPr id="3" name="Subtitle 2"/>
          <p:cNvSpPr>
            <a:spLocks noGrp="1"/>
          </p:cNvSpPr>
          <p:nvPr>
            <p:ph type="subTitle" idx="1"/>
          </p:nvPr>
        </p:nvSpPr>
        <p:spPr/>
        <p:txBody>
          <a:bodyPr/>
          <a:lstStyle/>
          <a:p>
            <a:r>
              <a:rPr lang="en"/>
              <a:t>Prof. dr Mirjana Misita</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20E74C-7882-4869-BC3A-3A0F39B2ED0F}"/>
              </a:ext>
            </a:extLst>
          </p:cNvPr>
          <p:cNvSpPr>
            <a:spLocks noGrp="1"/>
          </p:cNvSpPr>
          <p:nvPr>
            <p:ph idx="1"/>
          </p:nvPr>
        </p:nvSpPr>
        <p:spPr>
          <a:xfrm>
            <a:off x="838200" y="641684"/>
            <a:ext cx="10515600" cy="5535279"/>
          </a:xfrm>
        </p:spPr>
        <p:txBody>
          <a:bodyPr>
            <a:normAutofit fontScale="85000" lnSpcReduction="20000"/>
          </a:bodyPr>
          <a:lstStyle/>
          <a:p>
            <a:pPr marL="0" indent="0">
              <a:buNone/>
            </a:pPr>
            <a:r>
              <a:rPr lang="en-US"/>
              <a:t>Pre nego što se napravi dizajn, organizacija mora da odluči da li će razviti novi sistem ili poboljšati postojeći autsorsingom, kupovinom gotovih sistema ili korišćenjem internog razvoja. Interni razvoj sistema obično dovodi do dizajna sistema koji generalno uključuje dizajn podataka, dizajn interfejsa i dizajn procesa, što se može izvoditi bilo kojim redosledom.</a:t>
            </a:r>
          </a:p>
          <a:p>
            <a:pPr lvl="0"/>
            <a:r>
              <a:rPr lang="en-US"/>
              <a:t>Dizajn podataka: Aktivnost </a:t>
            </a:r>
            <a:r>
              <a:rPr lang="en-US" b="1"/>
              <a:t>dizajna podataka</a:t>
            </a:r>
            <a:r>
              <a:rPr lang="en-US"/>
              <a:t> je kada se podaci i komponente koje se mogu koristiti, a koje proizilaze iz procesa sistemske analize, prevode iz svojih sirovih formata i kombinuju u razumljive formate kao što su tekstualni podaci (npr. TXT), tabelarni podaci (npr. tabele) ili slike (npr. PNG ili JPEG), što se naziva dizajn podataka. U ovoj fazi možete zamisliti kako se podaci i komponente koje se mogu koristiti spajaju i stvaraju obrasce, korelacije i trendove u interaktivne sisteme. Ovde se radi na smanjenju složenosti i poboljšanju razumevanja informacija predstavljenih u upotrebljivim formatima.</a:t>
            </a:r>
          </a:p>
          <a:p>
            <a:pPr lvl="0"/>
            <a:r>
              <a:rPr lang="en-US"/>
              <a:t>Dizajn interfejsa: Proces </a:t>
            </a:r>
            <a:r>
              <a:rPr lang="en-US" b="1"/>
              <a:t>dizajniranja interfejsa</a:t>
            </a:r>
            <a:r>
              <a:rPr lang="en-US"/>
              <a:t> odnosi se na dizajniranje vizuelnog rasporeda i funkcionalnih elemenata proizvoda ili sistema i podrazumeva korišćenje razumevanja ljudi i procesa kako bi se postigli konačni rezultati dizajna.</a:t>
            </a:r>
          </a:p>
          <a:p>
            <a:r>
              <a:rPr lang="en-US"/>
              <a:t>Dizajn procesa: Napor da se bolje razumeju poslovni procesi i kako ih poboljšati naziva se </a:t>
            </a:r>
            <a:r>
              <a:rPr lang="en-US" b="1"/>
              <a:t>dizajn procesa</a:t>
            </a:r>
            <a:r>
              <a:rPr lang="en-US"/>
              <a:t> . On može podržati donošenje odluka o novim poslovnim poduhvatima, proširenjima i drugim poslovnim funkcijama tako što se </a:t>
            </a:r>
          </a:p>
        </p:txBody>
      </p:sp>
    </p:spTree>
    <p:extLst>
      <p:ext uri="{BB962C8B-B14F-4D97-AF65-F5344CB8AC3E}">
        <p14:creationId xmlns:p14="http://schemas.microsoft.com/office/powerpoint/2010/main" val="201126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DF53-0AA0-4266-BFDF-2D8C04FE4316}"/>
              </a:ext>
            </a:extLst>
          </p:cNvPr>
          <p:cNvSpPr>
            <a:spLocks noGrp="1"/>
          </p:cNvSpPr>
          <p:nvPr>
            <p:ph type="title"/>
          </p:nvPr>
        </p:nvSpPr>
        <p:spPr/>
        <p:txBody>
          <a:bodyPr/>
          <a:lstStyle/>
          <a:p>
            <a:r>
              <a:rPr lang="en-US"/>
              <a:t>Alati u sistemskoj analizi i dizajnu</a:t>
            </a:r>
          </a:p>
        </p:txBody>
      </p:sp>
      <p:sp>
        <p:nvSpPr>
          <p:cNvPr id="3" name="Content Placeholder 2">
            <a:extLst>
              <a:ext uri="{FF2B5EF4-FFF2-40B4-BE49-F238E27FC236}">
                <a16:creationId xmlns:a16="http://schemas.microsoft.com/office/drawing/2014/main" id="{B8C81903-D914-43A9-93EB-768AE639AFD7}"/>
              </a:ext>
            </a:extLst>
          </p:cNvPr>
          <p:cNvSpPr>
            <a:spLocks noGrp="1"/>
          </p:cNvSpPr>
          <p:nvPr>
            <p:ph idx="1"/>
          </p:nvPr>
        </p:nvSpPr>
        <p:spPr/>
        <p:txBody>
          <a:bodyPr>
            <a:normAutofit fontScale="92500" lnSpcReduction="20000"/>
          </a:bodyPr>
          <a:lstStyle/>
          <a:p>
            <a:r>
              <a:rPr lang="en-US"/>
              <a:t>Nekoliko alata igra ulogu u analizi i dizajnu sistema. Neki od najčešćih su rečnici podataka, simulacije, pseudokod, strukturirani engleski jezik i objedinjeni jezik za modeliranje. </a:t>
            </a:r>
            <a:endParaRPr lang="sr-Latn-RS"/>
          </a:p>
          <a:p>
            <a:r>
              <a:rPr lang="en-US"/>
              <a:t>Rečnik podataka je baza podataka koja sadrži detalje o sistemskim podacima, njegovim svojstvima, odnosima između entiteta i bilo koju referentnu dokumentaciju. Simulacija je model koji oponaša rad poboljšanog ili predloženog sistema. Koraci na jednostavnom engleskom jeziku za algoritam ili drugi sistem koji se ne mogu koristiti u kompajleru nazivaju se pseudokod, a strukturirani engleski jezik je niz pravila odlučivanja koji koristi engleski jezik sa sintaksom strukturiranog programiranja i konvencijom AKO-ONDA-INAČE. </a:t>
            </a:r>
            <a:endParaRPr lang="sr-Latn-RS"/>
          </a:p>
          <a:p>
            <a:r>
              <a:rPr lang="en-US"/>
              <a:t>Još jedan alat koji se može koristiti za postavljanje plana na različitim nivoima u sistemu je pojednostavljeni jezik za modeliranje koji se naziva objedinjeni jezik za modeliranje (UML).</a:t>
            </a:r>
          </a:p>
          <a:p>
            <a:endParaRPr lang="en-US"/>
          </a:p>
        </p:txBody>
      </p:sp>
    </p:spTree>
    <p:extLst>
      <p:ext uri="{BB962C8B-B14F-4D97-AF65-F5344CB8AC3E}">
        <p14:creationId xmlns:p14="http://schemas.microsoft.com/office/powerpoint/2010/main" val="233651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CAB50-6DBB-4083-A02F-6DB1C5A4C2EF}"/>
              </a:ext>
            </a:extLst>
          </p:cNvPr>
          <p:cNvSpPr>
            <a:spLocks noGrp="1"/>
          </p:cNvSpPr>
          <p:nvPr>
            <p:ph idx="1"/>
          </p:nvPr>
        </p:nvSpPr>
        <p:spPr/>
        <p:txBody>
          <a:bodyPr>
            <a:normAutofit lnSpcReduction="10000"/>
          </a:bodyPr>
          <a:lstStyle/>
          <a:p>
            <a:r>
              <a:rPr lang="en-US"/>
              <a:t>Ovi alati su korisni za kreiranje dijagrama različitih sistemskih funkcija i odnosa kako bi se steklo dublje razumevanje tokom analize sistema. </a:t>
            </a:r>
            <a:r>
              <a:rPr lang="en-US" b="1"/>
              <a:t>Dijagram toka podataka (DFD)</a:t>
            </a:r>
            <a:r>
              <a:rPr lang="en-US"/>
              <a:t> je grafički prikaz toka informacija procesa ili sistema. Još jedna korisna vrsta dijagrama je UML dijagram, koji može da prikaže interakcije korisnika sa sistemom na nižem nivou, kao i preglede višeg nivoa nekoliko aktivnosti koje rade zajedno u sistemu. </a:t>
            </a:r>
            <a:endParaRPr lang="sr-Latn-RS"/>
          </a:p>
          <a:p>
            <a:r>
              <a:rPr lang="en-US" b="1"/>
              <a:t>UML dijagram</a:t>
            </a:r>
            <a:r>
              <a:rPr lang="en-US"/>
              <a:t> predstavlja široku kategoriju alata koji se obično koriste u analizi i dizajnu sistema. Ovi dijagrami prikazuju kako će sistem funkcionisati iz perspektive korisnika i sadrže slučajeve upotrebe, dijagrame sekvenci, dijagrame aktivnosti, dijagrame stanja i dijagrame klasa.</a:t>
            </a:r>
          </a:p>
          <a:p>
            <a:endParaRPr lang="en-US"/>
          </a:p>
        </p:txBody>
      </p:sp>
    </p:spTree>
    <p:extLst>
      <p:ext uri="{BB962C8B-B14F-4D97-AF65-F5344CB8AC3E}">
        <p14:creationId xmlns:p14="http://schemas.microsoft.com/office/powerpoint/2010/main" val="7667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31950D-BDCD-4D90-B9F1-F6F55021A6E5}"/>
              </a:ext>
            </a:extLst>
          </p:cNvPr>
          <p:cNvSpPr>
            <a:spLocks noGrp="1"/>
          </p:cNvSpPr>
          <p:nvPr>
            <p:ph idx="1"/>
          </p:nvPr>
        </p:nvSpPr>
        <p:spPr>
          <a:xfrm>
            <a:off x="838200" y="160421"/>
            <a:ext cx="10515600" cy="6016542"/>
          </a:xfrm>
        </p:spPr>
        <p:txBody>
          <a:bodyPr>
            <a:normAutofit fontScale="70000" lnSpcReduction="20000"/>
          </a:bodyPr>
          <a:lstStyle/>
          <a:p>
            <a:pPr lvl="0"/>
            <a:r>
              <a:rPr lang="en-US" u="sng"/>
              <a:t>Slučajevi upotrebe: </a:t>
            </a:r>
            <a:r>
              <a:rPr lang="en-US"/>
              <a:t>Slučaj upotrebe opisuje pojedince koji će koristiti sistem i komunicirati sa njim. U scenariju sa</a:t>
            </a:r>
            <a:r>
              <a:rPr lang="sr-Latn-RS"/>
              <a:t> slike 4.2</a:t>
            </a:r>
            <a:r>
              <a:rPr lang="en-US"/>
              <a:t> , gde se izdaje recept, slučaj upotrebe bi mapirao kako svaki korisnik (pacijent, lekar, apoteka, osiguravajuća kompanija) interaguje u sistemu. UML dijagrami takođe mogu biti praćeni pisanim slučajem upotrebe, koji uključuje detalje o interakciji korisnika sa sistemom, a ne samo vizuelni prikaz.</a:t>
            </a:r>
          </a:p>
          <a:p>
            <a:pPr lvl="0"/>
            <a:r>
              <a:rPr lang="en-US" u="sng"/>
              <a:t>Dijagrami sekvenci: </a:t>
            </a:r>
            <a:r>
              <a:rPr lang="en-US"/>
              <a:t>Dijagram sekvenci se koristi za ilustraciju određenog dela sistema, a ne celog sistema. Oni se posebno koriste kada delovi sistema moraju da rade određenim redosledom, slika 5.2. Vraćajući se na primer scenarija, da bi pacijent na kraju preuzeo svoj recept, lekar prvo mora da napiše taj recept i pošalje te informacije apoteci. Te sistemske radnje moraju da se odvijaju tim redosledom. Pacijent ne može da ode u apoteku i preuzme svoje lekove pre nego što lekar izda recept. Dijagram sekvenci pruža opšti pregled sekvencijalnog procesa u sistemu.</a:t>
            </a:r>
          </a:p>
          <a:p>
            <a:pPr lvl="0"/>
            <a:r>
              <a:rPr lang="en-US" u="sng"/>
              <a:t>Dijagrami aktivnosti</a:t>
            </a:r>
            <a:r>
              <a:rPr lang="en-US"/>
              <a:t>: Dijagram aktivnosti se koristi za predstavljanje načina na koji je nekoliko slučajeva upotrebe koordinisano zajedno u sistemu. Koriste se za vizuelizaciju složenijih aktivnosti u celokupnom sistemu, slika 5.3</a:t>
            </a:r>
          </a:p>
          <a:p>
            <a:pPr lvl="0"/>
            <a:r>
              <a:rPr lang="en-US" u="sng"/>
              <a:t>Dijagrami stanja</a:t>
            </a:r>
            <a:r>
              <a:rPr lang="en-US"/>
              <a:t>: Dijagram stanja je sličan dijagramu aktivnosti; međutim, koristi se za vizuelizaciju ponašanja u sistemu na osnovu stanja u kojem se sistem nalazi. Na primer, sistem za naručivanje lekova na recept može se ponašati drugačije ako lek koji je lekar naručio pripada određenoj klasi kontrolisanih supstanci. Dijagram stanja bi tada uključivao dodatne procedure izveštavanja ili druge povezane aktivnosti koje su potrebne pre nego što se lek može izdati pacijentu, slika 5.4.</a:t>
            </a:r>
          </a:p>
          <a:p>
            <a:pPr lvl="0"/>
            <a:r>
              <a:rPr lang="en-US" u="sng"/>
              <a:t>Dijagrami klasa</a:t>
            </a:r>
            <a:r>
              <a:rPr lang="en-US"/>
              <a:t>: Dijagram klasa pruža osnovne elemente sistema. Ovi dijagrami prikazuju svaku klasu i njene povezane atribute. Dijagrami takođe prikazuju odnos između klasa u sistemu. Na primer, u scenariju naručivanja lekova na recept, pacijent je klasa sa atributima kao što su ime, adresa i osiguravač. Sama apoteka je takođe klasa, sa atributima koji mogu uključivati lokaciju i lekove na lageru.</a:t>
            </a:r>
          </a:p>
          <a:p>
            <a:endParaRPr lang="en-US"/>
          </a:p>
        </p:txBody>
      </p:sp>
    </p:spTree>
    <p:extLst>
      <p:ext uri="{BB962C8B-B14F-4D97-AF65-F5344CB8AC3E}">
        <p14:creationId xmlns:p14="http://schemas.microsoft.com/office/powerpoint/2010/main" val="2034655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1C05FA-13A0-43C8-9A29-43238AFCCBCF}"/>
              </a:ext>
            </a:extLst>
          </p:cNvPr>
          <p:cNvPicPr>
            <a:picLocks noGrp="1" noChangeAspect="1"/>
          </p:cNvPicPr>
          <p:nvPr>
            <p:ph idx="1"/>
          </p:nvPr>
        </p:nvPicPr>
        <p:blipFill>
          <a:blip r:embed="rId2"/>
          <a:stretch>
            <a:fillRect/>
          </a:stretch>
        </p:blipFill>
        <p:spPr>
          <a:xfrm>
            <a:off x="4812065" y="2082968"/>
            <a:ext cx="7223377" cy="4775032"/>
          </a:xfrm>
          <a:prstGeom prst="rect">
            <a:avLst/>
          </a:prstGeom>
        </p:spPr>
      </p:pic>
      <p:sp>
        <p:nvSpPr>
          <p:cNvPr id="5" name="Rectangle 4">
            <a:extLst>
              <a:ext uri="{FF2B5EF4-FFF2-40B4-BE49-F238E27FC236}">
                <a16:creationId xmlns:a16="http://schemas.microsoft.com/office/drawing/2014/main" id="{46A7F541-B099-41F4-A2CB-BDE7D108A5FC}"/>
              </a:ext>
            </a:extLst>
          </p:cNvPr>
          <p:cNvSpPr/>
          <p:nvPr/>
        </p:nvSpPr>
        <p:spPr>
          <a:xfrm>
            <a:off x="721895" y="1997839"/>
            <a:ext cx="4331368" cy="3693319"/>
          </a:xfrm>
          <a:prstGeom prst="rect">
            <a:avLst/>
          </a:prstGeom>
        </p:spPr>
        <p:txBody>
          <a:bodyPr wrap="square">
            <a:spAutoFit/>
          </a:bodyPr>
          <a:lstStyle/>
          <a:p>
            <a:r>
              <a:rPr lang="en-US"/>
              <a:t>Razmotri</a:t>
            </a:r>
            <a:r>
              <a:rPr lang="sr-Latn-RS"/>
              <a:t>mo</a:t>
            </a:r>
            <a:r>
              <a:rPr lang="en-US"/>
              <a:t> jedan informacioni sistem: proces naručivanja lekova koji povezuje lekara koji propisuje lekove sa apotekom. Na slici 5.1 možete videti tok rada zahteva za recept koji putuje od lekara koji propisuje lekove kroz sistem elektronskih zdravstvenih kartona prema osoblju apoteke i njenom sistemu. U ovom scenariju, postoji posrednička interakcija sa sistemom dobavljača e-recepta koji je dizajniran da prevede i obradi taj zahtev kako bi osoblje apoteke koje prima lekove moglo da zadovolji zahtev lekara za lekom pacijenta.</a:t>
            </a:r>
          </a:p>
        </p:txBody>
      </p:sp>
    </p:spTree>
    <p:extLst>
      <p:ext uri="{BB962C8B-B14F-4D97-AF65-F5344CB8AC3E}">
        <p14:creationId xmlns:p14="http://schemas.microsoft.com/office/powerpoint/2010/main" val="1685031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9D537A-24C9-4461-9419-091C3F7943A4}"/>
              </a:ext>
            </a:extLst>
          </p:cNvPr>
          <p:cNvPicPr>
            <a:picLocks noChangeAspect="1"/>
          </p:cNvPicPr>
          <p:nvPr/>
        </p:nvPicPr>
        <p:blipFill>
          <a:blip r:embed="rId2"/>
          <a:stretch>
            <a:fillRect/>
          </a:stretch>
        </p:blipFill>
        <p:spPr>
          <a:xfrm>
            <a:off x="1928635" y="1524856"/>
            <a:ext cx="8334730" cy="4495135"/>
          </a:xfrm>
          <a:prstGeom prst="rect">
            <a:avLst/>
          </a:prstGeom>
        </p:spPr>
      </p:pic>
    </p:spTree>
    <p:extLst>
      <p:ext uri="{BB962C8B-B14F-4D97-AF65-F5344CB8AC3E}">
        <p14:creationId xmlns:p14="http://schemas.microsoft.com/office/powerpoint/2010/main" val="12271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2E105-6910-4E1F-A900-7777899D88A3}"/>
              </a:ext>
            </a:extLst>
          </p:cNvPr>
          <p:cNvPicPr>
            <a:picLocks noChangeAspect="1"/>
          </p:cNvPicPr>
          <p:nvPr/>
        </p:nvPicPr>
        <p:blipFill>
          <a:blip r:embed="rId2"/>
          <a:stretch>
            <a:fillRect/>
          </a:stretch>
        </p:blipFill>
        <p:spPr>
          <a:xfrm>
            <a:off x="1880278" y="966571"/>
            <a:ext cx="8431444" cy="5626734"/>
          </a:xfrm>
          <a:prstGeom prst="rect">
            <a:avLst/>
          </a:prstGeom>
        </p:spPr>
      </p:pic>
    </p:spTree>
    <p:extLst>
      <p:ext uri="{BB962C8B-B14F-4D97-AF65-F5344CB8AC3E}">
        <p14:creationId xmlns:p14="http://schemas.microsoft.com/office/powerpoint/2010/main" val="177184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A2541-261D-4081-979C-3A7797D67D5C}"/>
              </a:ext>
            </a:extLst>
          </p:cNvPr>
          <p:cNvPicPr>
            <a:picLocks noChangeAspect="1"/>
          </p:cNvPicPr>
          <p:nvPr/>
        </p:nvPicPr>
        <p:blipFill>
          <a:blip r:embed="rId2"/>
          <a:stretch>
            <a:fillRect/>
          </a:stretch>
        </p:blipFill>
        <p:spPr>
          <a:xfrm>
            <a:off x="2253915" y="0"/>
            <a:ext cx="7684169" cy="6762070"/>
          </a:xfrm>
          <a:prstGeom prst="rect">
            <a:avLst/>
          </a:prstGeom>
        </p:spPr>
      </p:pic>
    </p:spTree>
    <p:extLst>
      <p:ext uri="{BB962C8B-B14F-4D97-AF65-F5344CB8AC3E}">
        <p14:creationId xmlns:p14="http://schemas.microsoft.com/office/powerpoint/2010/main" val="314835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C960F-D0ED-4A82-A7B4-3EBD5AF7F40C}"/>
              </a:ext>
            </a:extLst>
          </p:cNvPr>
          <p:cNvSpPr>
            <a:spLocks noGrp="1"/>
          </p:cNvSpPr>
          <p:nvPr>
            <p:ph idx="1"/>
          </p:nvPr>
        </p:nvSpPr>
        <p:spPr>
          <a:xfrm>
            <a:off x="838200" y="1825625"/>
            <a:ext cx="5374105" cy="4351338"/>
          </a:xfrm>
        </p:spPr>
        <p:txBody>
          <a:bodyPr/>
          <a:lstStyle/>
          <a:p>
            <a:r>
              <a:rPr lang="en-US" b="1"/>
              <a:t>Životni ciklus razvoja softvera (SDLC)</a:t>
            </a:r>
            <a:r>
              <a:rPr lang="en-US"/>
              <a:t> je okvir koji definiše faze razvoja softvera, od njegovog nastanka do penzionisanja, pružajući plan zadataka koji treba da se završe za svaku fazu ciklusa, </a:t>
            </a:r>
            <a:r>
              <a:rPr lang="sr-Latn-RS"/>
              <a:t>slika </a:t>
            </a:r>
            <a:r>
              <a:rPr lang="en-US"/>
              <a:t>5.5. Praćenje preporučenog SDLC procesa dovešće do kvalitetnog proizvoda koji je kreiran na sistematičan i disciplinovan način. </a:t>
            </a:r>
          </a:p>
        </p:txBody>
      </p:sp>
      <p:pic>
        <p:nvPicPr>
          <p:cNvPr id="4" name="Picture 3">
            <a:extLst>
              <a:ext uri="{FF2B5EF4-FFF2-40B4-BE49-F238E27FC236}">
                <a16:creationId xmlns:a16="http://schemas.microsoft.com/office/drawing/2014/main" id="{E19D53BC-3CDB-4C40-A620-F2AA04626027}"/>
              </a:ext>
            </a:extLst>
          </p:cNvPr>
          <p:cNvPicPr>
            <a:picLocks noChangeAspect="1"/>
          </p:cNvPicPr>
          <p:nvPr/>
        </p:nvPicPr>
        <p:blipFill>
          <a:blip r:embed="rId2"/>
          <a:stretch>
            <a:fillRect/>
          </a:stretch>
        </p:blipFill>
        <p:spPr>
          <a:xfrm>
            <a:off x="6577263" y="508485"/>
            <a:ext cx="5374105" cy="5696552"/>
          </a:xfrm>
          <a:prstGeom prst="rect">
            <a:avLst/>
          </a:prstGeom>
        </p:spPr>
      </p:pic>
      <p:sp>
        <p:nvSpPr>
          <p:cNvPr id="2" name="Title 1">
            <a:extLst>
              <a:ext uri="{FF2B5EF4-FFF2-40B4-BE49-F238E27FC236}">
                <a16:creationId xmlns:a16="http://schemas.microsoft.com/office/drawing/2014/main" id="{BAA720BD-0867-460C-AF2D-8BB8B8E379F8}"/>
              </a:ext>
            </a:extLst>
          </p:cNvPr>
          <p:cNvSpPr>
            <a:spLocks noGrp="1"/>
          </p:cNvSpPr>
          <p:nvPr>
            <p:ph type="title"/>
          </p:nvPr>
        </p:nvSpPr>
        <p:spPr/>
        <p:txBody>
          <a:bodyPr/>
          <a:lstStyle/>
          <a:p>
            <a:r>
              <a:rPr lang="en-US"/>
              <a:t>Životni ciklus razvoja softvera </a:t>
            </a:r>
          </a:p>
        </p:txBody>
      </p:sp>
    </p:spTree>
    <p:extLst>
      <p:ext uri="{BB962C8B-B14F-4D97-AF65-F5344CB8AC3E}">
        <p14:creationId xmlns:p14="http://schemas.microsoft.com/office/powerpoint/2010/main" val="57530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FE826-6720-46BA-AD0A-59D698058A4D}"/>
              </a:ext>
            </a:extLst>
          </p:cNvPr>
          <p:cNvSpPr>
            <a:spLocks noGrp="1"/>
          </p:cNvSpPr>
          <p:nvPr>
            <p:ph idx="1"/>
          </p:nvPr>
        </p:nvSpPr>
        <p:spPr>
          <a:xfrm>
            <a:off x="838200" y="176462"/>
            <a:ext cx="9910012" cy="6681538"/>
          </a:xfrm>
        </p:spPr>
        <p:txBody>
          <a:bodyPr>
            <a:normAutofit fontScale="62500" lnSpcReduction="20000"/>
          </a:bodyPr>
          <a:lstStyle/>
          <a:p>
            <a:pPr marL="0" indent="0">
              <a:buNone/>
            </a:pPr>
            <a:r>
              <a:rPr lang="en-US"/>
              <a:t>Šest faza SDLC procesa su analiza, dizajn, razvoj, testiranje, implementacija i održavanje.</a:t>
            </a:r>
          </a:p>
          <a:p>
            <a:pPr lvl="0"/>
            <a:r>
              <a:rPr lang="en-US"/>
              <a:t>Analiza: U fazi analize, vreme se provodi sa kupcem kako bi se prikupile relevantne informacije potrebne za razvoj proizvoda, imajući u vidu potencijalni dizajn i kod. Poslovni analitičari i rukovodioci projekata su generalno uključeni u ovu aktivnost, posebno kada sastanci sa kupcem generišu zahteve korisnika ili aspekte rešenja, koje navode zainteresovane strane, a koji su potrebni za podršku specifičnim potrebama i očekivanjima poslovnog procesa ili proizvoda. Sistemski analitičari se pobrinu da razgovaraju o svakom aspektu zahteva sa zainteresovanom stranom kako bi otklonili dvosmislenost i povećali jasnoću i razumevanje.</a:t>
            </a:r>
          </a:p>
          <a:p>
            <a:pPr lvl="0"/>
            <a:r>
              <a:rPr lang="en-US"/>
              <a:t>Dizajn: Tokom faze dizajniranja, zahtevi korisnika se koriste kao ulazni podaci za pristup dizajniranju. Programer pregleda ove informacije kako bi procenio pripremljeni softver u odnosu na zahteve krajnjih korisnika. Specifikacije dizajna se kreiraju, pregledaju od strane zainteresovanih strana i odobravaju za razvoj.</a:t>
            </a:r>
          </a:p>
          <a:p>
            <a:pPr lvl="0"/>
            <a:r>
              <a:rPr lang="en-US"/>
              <a:t>Razvoj: Faza razvoja se ponekad naziva implementacijom ili fazom kodiranja, jer tu ove aktivnosti počinju. Dizajn se prevodi u izvorni kod ili računarski čitljiv jezik – što znači da programer gradi sistem u kodiranom jeziku koristeći smernice za kodiranje i alate za programiranje. Ova faza je najduža u životnom ciklusu SDLC-a.</a:t>
            </a:r>
          </a:p>
          <a:p>
            <a:pPr lvl="0"/>
            <a:r>
              <a:rPr lang="en-US"/>
              <a:t>Testiranje: Nakon završetka faze razvoja, započinje se testiranje dizajna kako bi se validirale funkcije sistema u odnosu na zahteve i identifikovale eventualne greške ili nedostaci u kodu. Često se ovo dešava u odvojenom području za testiranje, daleko od razvojnog i proizvodnog okruženja za proizvod. Programeri pregledaju povratne informacije i ispravljaju identifikovane probleme, ažurirajući komponente za ponovno testiranje.</a:t>
            </a:r>
          </a:p>
          <a:p>
            <a:pPr lvl="0"/>
            <a:r>
              <a:rPr lang="en-US"/>
              <a:t>Raspoređivanje: Tokom faze raspoređivanja, proizvod se objavljuje za upotrebu od strane kupaca ili zainteresovanih strana. Neka testiranja se takođe obavljaju u proizvodnom okruženju, koje sada sadrži novi proizvod i odobreni, validirani kod. Dokumentacija o korišćenju proizvoda generalno prati ovo izdanje.</a:t>
            </a:r>
          </a:p>
          <a:p>
            <a:pPr lvl="0"/>
            <a:r>
              <a:rPr lang="en-US"/>
              <a:t>Održavanje: Faza održavanja se dešava nakon što je proizvod raspoređen i funkcioniše u proizvodnom okruženju, kada povremene zakrpe i popravke mogu biti potrebne kako bi se poboljšala upotrebljivost proizvoda. Pored toga, sva predložena poboljšanja mogu se desiti tokom ovog perioda održavanja.</a:t>
            </a:r>
          </a:p>
          <a:p>
            <a:endParaRPr lang="en-US"/>
          </a:p>
        </p:txBody>
      </p:sp>
    </p:spTree>
    <p:extLst>
      <p:ext uri="{BB962C8B-B14F-4D97-AF65-F5344CB8AC3E}">
        <p14:creationId xmlns:p14="http://schemas.microsoft.com/office/powerpoint/2010/main" val="242945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BB26-0153-4001-BBFF-02AB227AC1CC}"/>
              </a:ext>
            </a:extLst>
          </p:cNvPr>
          <p:cNvSpPr>
            <a:spLocks noGrp="1"/>
          </p:cNvSpPr>
          <p:nvPr>
            <p:ph type="title"/>
          </p:nvPr>
        </p:nvSpPr>
        <p:spPr/>
        <p:txBody>
          <a:bodyPr/>
          <a:lstStyle/>
          <a:p>
            <a:r>
              <a:rPr lang="en-US" b="1"/>
              <a:t>Analiza i dizajn sistema za razvoj IS</a:t>
            </a:r>
            <a:endParaRPr lang="en-US"/>
          </a:p>
        </p:txBody>
      </p:sp>
      <p:sp>
        <p:nvSpPr>
          <p:cNvPr id="3" name="Content Placeholder 2">
            <a:extLst>
              <a:ext uri="{FF2B5EF4-FFF2-40B4-BE49-F238E27FC236}">
                <a16:creationId xmlns:a16="http://schemas.microsoft.com/office/drawing/2014/main" id="{26832807-B50F-4321-8A8E-98AC1B25B22F}"/>
              </a:ext>
            </a:extLst>
          </p:cNvPr>
          <p:cNvSpPr>
            <a:spLocks noGrp="1"/>
          </p:cNvSpPr>
          <p:nvPr>
            <p:ph idx="1"/>
          </p:nvPr>
        </p:nvSpPr>
        <p:spPr/>
        <p:txBody>
          <a:bodyPr>
            <a:normAutofit fontScale="77500" lnSpcReduction="20000"/>
          </a:bodyPr>
          <a:lstStyle/>
          <a:p>
            <a:r>
              <a:rPr lang="en-US"/>
              <a:t>Analiza i dizajn sistema nude nekoliko prednosti organizaciji, a glavna prednost je identifikacija operativne efikasnosti kroz poboljšanja postojećih sistema. Ovaj proces takođe omogućava organizacijama da usklade svoje informacione sisteme sa svojim strateškim ciljevima, rano identifikuju rizik od potencijalnih pretnji po procese, minimiziraju resurse i troškove i poboljšaju ukupni kvalitet, efikasnost, produktivnost i upotrebljivost svojih sistema.</a:t>
            </a:r>
          </a:p>
          <a:p>
            <a:endParaRPr lang="en-US"/>
          </a:p>
          <a:p>
            <a:r>
              <a:rPr lang="en-US" b="1"/>
              <a:t>Sistem analitičar</a:t>
            </a:r>
            <a:r>
              <a:rPr lang="en-US"/>
              <a:t> je stručnjak čija je primarna funkcija da koristi proces analize i dizajna sistema za podršku informacionim sistemima i rešavanje izazova povezanih sa ili koje korišćenje informacionih sistema predstavlja. Sistemski analitičari se često smatraju povezujućim elementom između odeljenja za informacione tehnologije i poslovnih oblasti organizacije dok rade na razumevanju kako se informacioni sistem koristi za podršku poslovnim funkcijama i identifikovanju izazova koji i dalje postoje i oblasti koje je potrebno poboljšati. Iako sistemski analitičari sve više rade u odeljenjima za informacione tehnologije, oni mogu raditi i u različitim oblastima poslovanja, kao što su operacije, finansije, marketing, prodaja ili ljudski resursi.</a:t>
            </a:r>
          </a:p>
          <a:p>
            <a:endParaRPr lang="en-US"/>
          </a:p>
        </p:txBody>
      </p:sp>
    </p:spTree>
    <p:extLst>
      <p:ext uri="{BB962C8B-B14F-4D97-AF65-F5344CB8AC3E}">
        <p14:creationId xmlns:p14="http://schemas.microsoft.com/office/powerpoint/2010/main" val="318947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9F1E-7FEE-4710-BA13-70CED23BA5AA}"/>
              </a:ext>
            </a:extLst>
          </p:cNvPr>
          <p:cNvSpPr>
            <a:spLocks noGrp="1"/>
          </p:cNvSpPr>
          <p:nvPr>
            <p:ph type="title"/>
          </p:nvPr>
        </p:nvSpPr>
        <p:spPr/>
        <p:txBody>
          <a:bodyPr/>
          <a:lstStyle/>
          <a:p>
            <a:r>
              <a:rPr lang="sr-Latn-RS"/>
              <a:t>Analiza sistema</a:t>
            </a:r>
            <a:endParaRPr lang="en-US"/>
          </a:p>
        </p:txBody>
      </p:sp>
      <p:sp>
        <p:nvSpPr>
          <p:cNvPr id="3" name="Content Placeholder 2">
            <a:extLst>
              <a:ext uri="{FF2B5EF4-FFF2-40B4-BE49-F238E27FC236}">
                <a16:creationId xmlns:a16="http://schemas.microsoft.com/office/drawing/2014/main" id="{5081F934-D893-4FFD-8B1E-C9ACF8273916}"/>
              </a:ext>
            </a:extLst>
          </p:cNvPr>
          <p:cNvSpPr>
            <a:spLocks noGrp="1"/>
          </p:cNvSpPr>
          <p:nvPr>
            <p:ph idx="1"/>
          </p:nvPr>
        </p:nvSpPr>
        <p:spPr/>
        <p:txBody>
          <a:bodyPr/>
          <a:lstStyle/>
          <a:p>
            <a:r>
              <a:rPr lang="en-US"/>
              <a:t>Proces koji se naziva </a:t>
            </a:r>
            <a:r>
              <a:rPr lang="en-US" b="1"/>
              <a:t>analiza sistema</a:t>
            </a:r>
            <a:r>
              <a:rPr lang="en-US"/>
              <a:t> identifikuje mogućnosti koje se mogu otkriti ispitivanjem poslovnih problema i razvija moguća rešenja koja organizacija može da implementira kako bi se rešila ovih problema. Analiza sistema generalno obuhvata sledeće tri aktivnosti: razumevanje trenutnog poslovnog problema; određivanje sistemskih zahteva, ograničenja i potreba za informacijama; i generisanje izveštaja o analizi sistema</a:t>
            </a:r>
          </a:p>
          <a:p>
            <a:endParaRPr lang="en-US"/>
          </a:p>
        </p:txBody>
      </p:sp>
    </p:spTree>
    <p:extLst>
      <p:ext uri="{BB962C8B-B14F-4D97-AF65-F5344CB8AC3E}">
        <p14:creationId xmlns:p14="http://schemas.microsoft.com/office/powerpoint/2010/main" val="37421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CDE4A-D632-4DB5-BE01-8C4922AF24E2}"/>
              </a:ext>
            </a:extLst>
          </p:cNvPr>
          <p:cNvSpPr>
            <a:spLocks noGrp="1"/>
          </p:cNvSpPr>
          <p:nvPr>
            <p:ph idx="1"/>
          </p:nvPr>
        </p:nvSpPr>
        <p:spPr/>
        <p:txBody>
          <a:bodyPr>
            <a:normAutofit fontScale="85000" lnSpcReduction="20000"/>
          </a:bodyPr>
          <a:lstStyle/>
          <a:p>
            <a:r>
              <a:rPr lang="en-US"/>
              <a:t>Prilikom definisanja poslovnog problema, detaljne informacije o informacionom sistemu se prikupljaju i analiziraju korišćenjem različitih alata i tehnika. Da bi razumeo poslovni problem, sistem analitičar prvo identifikuje zainteresovane strane. </a:t>
            </a:r>
            <a:endParaRPr lang="sr-Latn-RS"/>
          </a:p>
          <a:p>
            <a:r>
              <a:rPr lang="en-US" b="1"/>
              <a:t>Zainteresovana strana</a:t>
            </a:r>
            <a:r>
              <a:rPr lang="en-US"/>
              <a:t> je pojedinac ili grupa koja ima lični interes ili zabrinutost u vezi sa poslovnom odlukom.</a:t>
            </a:r>
            <a:endParaRPr lang="sr-Latn-RS"/>
          </a:p>
          <a:p>
            <a:r>
              <a:rPr lang="en-US"/>
              <a:t>One mogu biti interne ili eksterne u odnosu na organizaciju i mogu uključivati zajednicu, vladine organe, zaposlene, kupce, investitore, dobavljače ili sindikate i udruženja. </a:t>
            </a:r>
            <a:endParaRPr lang="sr-Latn-RS"/>
          </a:p>
          <a:p>
            <a:r>
              <a:rPr lang="en-US"/>
              <a:t>Nakon identifikovanja zainteresovanih strana, sistemski analitičar počinje zadatak prikupljanja informacija o sistemu kako bi bolje razumeo njegove funkcionalnosti i sve izazove sa kojima se trenutno suočava. Ove informacije mogu uključivati svrhu sistema, ulaze i izlaze, funkcionalne mogućnosti, broj korisnika i nivoe pristupa, lakoću korišćenja, pristupačnost i izazove povezane sa njegovom upotrebom.</a:t>
            </a:r>
          </a:p>
          <a:p>
            <a:endParaRPr lang="en-US"/>
          </a:p>
        </p:txBody>
      </p:sp>
    </p:spTree>
    <p:extLst>
      <p:ext uri="{BB962C8B-B14F-4D97-AF65-F5344CB8AC3E}">
        <p14:creationId xmlns:p14="http://schemas.microsoft.com/office/powerpoint/2010/main" val="377639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57D038-E24B-4EE0-BF49-AA898122B3F9}"/>
              </a:ext>
            </a:extLst>
          </p:cNvPr>
          <p:cNvSpPr>
            <a:spLocks noGrp="1"/>
          </p:cNvSpPr>
          <p:nvPr>
            <p:ph idx="1"/>
          </p:nvPr>
        </p:nvSpPr>
        <p:spPr>
          <a:xfrm>
            <a:off x="838200" y="433137"/>
            <a:ext cx="10515600" cy="5743826"/>
          </a:xfrm>
        </p:spPr>
        <p:txBody>
          <a:bodyPr>
            <a:normAutofit fontScale="77500" lnSpcReduction="20000"/>
          </a:bodyPr>
          <a:lstStyle/>
          <a:p>
            <a:pPr marL="0" indent="0">
              <a:buNone/>
            </a:pPr>
            <a:r>
              <a:rPr lang="en-US"/>
              <a:t>Uobičajene metode koje se koriste za prikupljanje ovih informacija ili podataka uključuju:</a:t>
            </a:r>
          </a:p>
          <a:p>
            <a:pPr lvl="0"/>
            <a:r>
              <a:rPr lang="en-US"/>
              <a:t>Pregled sistemske dokumentacije: </a:t>
            </a:r>
            <a:r>
              <a:rPr lang="en-US" b="1"/>
              <a:t>Sistemska dokumentacija</a:t>
            </a:r>
            <a:r>
              <a:rPr lang="en-US"/>
              <a:t> opisuje sistem i njegove delove. Koristi se za razumevanje načina funkcionisanja sistema, a služi i kao referentna informacija. Može da uključuje dokumentaciju o zahtevima, korisničke vodiče, izvorni kod, opise arhitekture i dizajna i često postavljana pitanja (FAQ). Pregledom sistemske dokumentacije, analitičar može otkriti kako je sistem prvobitno dizajniran da funkcioniše i koje su promene napravljene na sistemu od njegove početne upotrebe u organizaciji. Analitičar može otkriti da postojeća dokumentacija možda nije aktuelna, tačna i/ili potpuna. U tom slučaju, analitičar može raditi na reviziji i ažuriranju dokumentacije radi aktuelnosti, tačnosti i potpunosti. Prikupljanje informacija može takođe uključivati ispitivanje dokumenata o politikama i regulatornih pravila koja oblikuju potrebe sistema.</a:t>
            </a:r>
          </a:p>
          <a:p>
            <a:pPr lvl="0"/>
            <a:r>
              <a:rPr lang="en-US"/>
              <a:t>Ankete: Anketa je uobičajen oblik prikupljanja informacija. Ona omogućava većim grupama korisnika da odgovore na upit o sistemu kako bi mogli da pruže uvid u njegovu upotrebu. Ankete su obično pristupačne za sprovođenje, traju minimalno vreme i mogu da uključe različite zainteresovane strane širom organizacije.</a:t>
            </a:r>
          </a:p>
          <a:p>
            <a:pPr lvl="0"/>
            <a:r>
              <a:rPr lang="en-US"/>
              <a:t>Intervjui: Sistem analitičar može da sprovede intervjue sa različitim korisnicima sistema i ulogama. Da bi se pripremio za ove intervjue, analitičar će identifikovati ciljeve intervjua, generisati i administrirati pitanja za intervju, dokumentovati rezultate i proceniti odgovore iz intervjua. Intervjui mogu biti strukturirani (tj. koristiti ista pitanja i metode za intervju) ili nestrukturirani (tj. ne uključuju utvrđeni format ili unapred određena pitanja). Intervjui mogu trajati duže od drugih metoda prikupljanja informacija, ali su korisni za sticanje uvida koji se možda neće pojaviti u anketama.</a:t>
            </a:r>
          </a:p>
          <a:p>
            <a:endParaRPr lang="en-US"/>
          </a:p>
        </p:txBody>
      </p:sp>
    </p:spTree>
    <p:extLst>
      <p:ext uri="{BB962C8B-B14F-4D97-AF65-F5344CB8AC3E}">
        <p14:creationId xmlns:p14="http://schemas.microsoft.com/office/powerpoint/2010/main" val="334161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274C4-0577-40A3-BBF7-AB94E809A213}"/>
              </a:ext>
            </a:extLst>
          </p:cNvPr>
          <p:cNvSpPr>
            <a:spLocks noGrp="1"/>
          </p:cNvSpPr>
          <p:nvPr>
            <p:ph idx="1"/>
          </p:nvPr>
        </p:nvSpPr>
        <p:spPr/>
        <p:txBody>
          <a:bodyPr>
            <a:normAutofit fontScale="92500" lnSpcReduction="20000"/>
          </a:bodyPr>
          <a:lstStyle/>
          <a:p>
            <a:pPr lvl="0"/>
            <a:r>
              <a:rPr lang="en-US"/>
              <a:t>Posmatranja: Vršenje zapažanja o informacionom sistemu generalno podrazumeva zapažanje kako korisnici obavljaju svoje funkcije kroz i u vezi sa sistemom i, zauzvrat, kako sistem reaguje. Posmatranja mogu biti pasivna (npr. posmatranje korisnika kako obavljaju radnje bez mešanja ili uticaja) ili aktivna (npr. interakcija sa korisnicima i postavljanje pitanja o aktivnostima koje obavljaju). Veb analitika ili metrike mogu se koristiti kao mera napravljenih zapažanja. Ulazi i izlazi sistema se posmatraju, a zatim dokumentuju za dalji pregled i analizu.</a:t>
            </a:r>
          </a:p>
          <a:p>
            <a:pPr lvl="0"/>
            <a:r>
              <a:rPr lang="en-US"/>
              <a:t>Analiza podataka: Nakon što se sistemska dokumentacija prikupi, ona se sistematski pregleda, čisti, sortira i kondenzuje kako bi se mogli izvući zaključci i uvidi koji će pomoći u rešavanju poslovnih problema. Generalno koristeći tehnike kvalitativne i/ili kvantitativne/statističke analize, analiza podataka može biti iterativni proces gde tim može morati da usavrši proces prikupljanja podataka kako bi bolje razumeo predstavljene podatke.</a:t>
            </a:r>
          </a:p>
          <a:p>
            <a:endParaRPr lang="en-US"/>
          </a:p>
        </p:txBody>
      </p:sp>
    </p:spTree>
    <p:extLst>
      <p:ext uri="{BB962C8B-B14F-4D97-AF65-F5344CB8AC3E}">
        <p14:creationId xmlns:p14="http://schemas.microsoft.com/office/powerpoint/2010/main" val="28106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556A-CF73-476C-B289-FBA59169C64B}"/>
              </a:ext>
            </a:extLst>
          </p:cNvPr>
          <p:cNvSpPr>
            <a:spLocks noGrp="1"/>
          </p:cNvSpPr>
          <p:nvPr>
            <p:ph type="title"/>
          </p:nvPr>
        </p:nvSpPr>
        <p:spPr/>
        <p:txBody>
          <a:bodyPr/>
          <a:lstStyle/>
          <a:p>
            <a:r>
              <a:rPr lang="en-US" b="1"/>
              <a:t>Određivanje sistemskih zahteva, ograničenja i potreba za informacijama</a:t>
            </a:r>
            <a:endParaRPr lang="en-US"/>
          </a:p>
        </p:txBody>
      </p:sp>
      <p:sp>
        <p:nvSpPr>
          <p:cNvPr id="3" name="Content Placeholder 2">
            <a:extLst>
              <a:ext uri="{FF2B5EF4-FFF2-40B4-BE49-F238E27FC236}">
                <a16:creationId xmlns:a16="http://schemas.microsoft.com/office/drawing/2014/main" id="{F94DC66F-C6DF-4887-9634-0941C0281E39}"/>
              </a:ext>
            </a:extLst>
          </p:cNvPr>
          <p:cNvSpPr>
            <a:spLocks noGrp="1"/>
          </p:cNvSpPr>
          <p:nvPr>
            <p:ph idx="1"/>
          </p:nvPr>
        </p:nvSpPr>
        <p:spPr/>
        <p:txBody>
          <a:bodyPr>
            <a:normAutofit fontScale="92500" lnSpcReduction="10000"/>
          </a:bodyPr>
          <a:lstStyle/>
          <a:p>
            <a:r>
              <a:rPr lang="en-US"/>
              <a:t>Sistemski zahtevi su mogućnosti koje zainteresovane strane zahtevaju da bi napravile funkcionalan sistem koji podržava njihove poslovne potrebe. </a:t>
            </a:r>
            <a:endParaRPr lang="sr-Latn-RS"/>
          </a:p>
          <a:p>
            <a:r>
              <a:rPr lang="en-US"/>
              <a:t>Mogu se kategorisati kao funkcionalni, nefunkcionalni, poslovni, tehnički, pravni/regulatorni i/ili zahtevi vezani za performanse. Generalno, sistemski analitičar će sarađivati sa zainteresovanim stranama kako bi prikupio ove zahteve. </a:t>
            </a:r>
            <a:endParaRPr lang="sr-Latn-RS"/>
          </a:p>
          <a:p>
            <a:r>
              <a:rPr lang="en-US"/>
              <a:t>Nakon prikupljanja i definisanja, zahtevi se zatim svrstavaju u kategorije i rangiraju po prioritetu na osnovu kriterijuma važnih za poslovanje. </a:t>
            </a:r>
            <a:endParaRPr lang="sr-Latn-RS"/>
          </a:p>
          <a:p>
            <a:r>
              <a:rPr lang="en-US"/>
              <a:t>Sistem analitičari mogu ići dalje i razvijati dizajn korisničkog interfejsa koji daje predstavu o tome kako sistemski zahtevi interaguju sa pravilima i ulogama podataka, pa čak i ograničenjima funkcionalnosti sistema.</a:t>
            </a:r>
          </a:p>
          <a:p>
            <a:endParaRPr lang="en-US"/>
          </a:p>
        </p:txBody>
      </p:sp>
    </p:spTree>
    <p:extLst>
      <p:ext uri="{BB962C8B-B14F-4D97-AF65-F5344CB8AC3E}">
        <p14:creationId xmlns:p14="http://schemas.microsoft.com/office/powerpoint/2010/main" val="3728996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1E87D6-DE05-487D-A055-5F88D4DA9797}"/>
              </a:ext>
            </a:extLst>
          </p:cNvPr>
          <p:cNvSpPr>
            <a:spLocks noGrp="1"/>
          </p:cNvSpPr>
          <p:nvPr>
            <p:ph idx="1"/>
          </p:nvPr>
        </p:nvSpPr>
        <p:spPr/>
        <p:txBody>
          <a:bodyPr>
            <a:normAutofit fontScale="85000" lnSpcReduction="20000"/>
          </a:bodyPr>
          <a:lstStyle/>
          <a:p>
            <a:r>
              <a:rPr lang="en-US"/>
              <a:t>Pristup sistemskim podacima o korišćenju i funkcionalnosti sistema je ključna komponenta korisničkih zahteva. </a:t>
            </a:r>
            <a:endParaRPr lang="sr-Latn-RS"/>
          </a:p>
          <a:p>
            <a:r>
              <a:rPr lang="en-US"/>
              <a:t>Funkcionalnost izveštavanja koja pruža podatke o korišćenju i na makro i na mikro nivou može biti korisna za procenu i sistema i korisnika sistema. </a:t>
            </a:r>
            <a:endParaRPr lang="sr-Latn-RS"/>
          </a:p>
          <a:p>
            <a:r>
              <a:rPr lang="en-US"/>
              <a:t>Jedan primer kako sistemski podaci služe kao ključna komponenta korisničkih zahteva može se naći u istoriji poziva korisničkoj službi u centrima podataka. Podaci o detaljima poziva (tj. dužina, predstavnik, dan/vreme, razlog poziva, status rešenja) mogu se koristiti za razne poslovne svrhe, uključujući obuku, poboljšanja usluga i prepoznavanje zaposlenih. </a:t>
            </a:r>
            <a:endParaRPr lang="sr-Latn-RS"/>
          </a:p>
          <a:p>
            <a:r>
              <a:rPr lang="en-US"/>
              <a:t>Na primer, dan i vreme povezano sa pozivom može ukazivati na niz problema kao što su dostupnost propusnog opsega ili problemi sa obradom sistema, a ove informacije mogu dovesti do promena u obuci krajnjih korisnika, potrebnih poboljšanja sistema ili identifikacije problema specifičnog za grupu. Ovi sistemski/korisnički zahtevi i sve prateće informacije se zatim pregledaju, procenjuju i finalizuju uz doprinos korisnika zainteresovanih strana.</a:t>
            </a:r>
          </a:p>
          <a:p>
            <a:endParaRPr lang="en-US"/>
          </a:p>
        </p:txBody>
      </p:sp>
    </p:spTree>
    <p:extLst>
      <p:ext uri="{BB962C8B-B14F-4D97-AF65-F5344CB8AC3E}">
        <p14:creationId xmlns:p14="http://schemas.microsoft.com/office/powerpoint/2010/main" val="143873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2427-5C52-496F-8ACA-AB59CFDBFA31}"/>
              </a:ext>
            </a:extLst>
          </p:cNvPr>
          <p:cNvSpPr>
            <a:spLocks noGrp="1"/>
          </p:cNvSpPr>
          <p:nvPr>
            <p:ph type="title"/>
          </p:nvPr>
        </p:nvSpPr>
        <p:spPr/>
        <p:txBody>
          <a:bodyPr/>
          <a:lstStyle/>
          <a:p>
            <a:r>
              <a:rPr lang="en-US" b="1"/>
              <a:t>Dizajn sistema</a:t>
            </a:r>
            <a:endParaRPr lang="en-US"/>
          </a:p>
        </p:txBody>
      </p:sp>
      <p:sp>
        <p:nvSpPr>
          <p:cNvPr id="3" name="Content Placeholder 2">
            <a:extLst>
              <a:ext uri="{FF2B5EF4-FFF2-40B4-BE49-F238E27FC236}">
                <a16:creationId xmlns:a16="http://schemas.microsoft.com/office/drawing/2014/main" id="{6BDF97F3-D310-49FF-A273-6C69369CE1C7}"/>
              </a:ext>
            </a:extLst>
          </p:cNvPr>
          <p:cNvSpPr>
            <a:spLocks noGrp="1"/>
          </p:cNvSpPr>
          <p:nvPr>
            <p:ph idx="1"/>
          </p:nvPr>
        </p:nvSpPr>
        <p:spPr/>
        <p:txBody>
          <a:bodyPr/>
          <a:lstStyle/>
          <a:p>
            <a:r>
              <a:rPr lang="en-US" b="1"/>
              <a:t>Sistemski dizajn</a:t>
            </a:r>
            <a:r>
              <a:rPr lang="en-US"/>
              <a:t> je organizacioni pristup koji ima za cilj poboljšanje postojećeg sistema ili razvoj novijeg. Ovaj proces podrazumeva obavljanje tehničkog posla definisanja podataka, interfejsa i ukupne arhitekture sistema na osnovu zahteva korisnika i određivanje načina komunikacije ovih elemenata jedni sa drugima kako bi se proizveo pouzdan, robustan i dobro dokumentovan sistem.</a:t>
            </a:r>
          </a:p>
          <a:p>
            <a:endParaRPr lang="en-US"/>
          </a:p>
        </p:txBody>
      </p:sp>
    </p:spTree>
    <p:extLst>
      <p:ext uri="{BB962C8B-B14F-4D97-AF65-F5344CB8AC3E}">
        <p14:creationId xmlns:p14="http://schemas.microsoft.com/office/powerpoint/2010/main" val="1930356586"/>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89_ie_template</Template>
  <TotalTime>3072</TotalTime>
  <Words>2552</Words>
  <Application>Microsoft Office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ie 16 9</vt:lpstr>
      <vt:lpstr>Poslovno-proizvodni informacioni sistemi</vt:lpstr>
      <vt:lpstr>Analiza i dizajn sistema za razvoj IS</vt:lpstr>
      <vt:lpstr>Analiza sistema</vt:lpstr>
      <vt:lpstr>PowerPoint Presentation</vt:lpstr>
      <vt:lpstr>PowerPoint Presentation</vt:lpstr>
      <vt:lpstr>PowerPoint Presentation</vt:lpstr>
      <vt:lpstr>Određivanje sistemskih zahteva, ograničenja i potreba za informacijama</vt:lpstr>
      <vt:lpstr>PowerPoint Presentation</vt:lpstr>
      <vt:lpstr>Dizajn sistema</vt:lpstr>
      <vt:lpstr>PowerPoint Presentation</vt:lpstr>
      <vt:lpstr>Alati u sistemskoj analizi i dizajnu</vt:lpstr>
      <vt:lpstr>PowerPoint Presentation</vt:lpstr>
      <vt:lpstr>PowerPoint Presentation</vt:lpstr>
      <vt:lpstr>PowerPoint Presentation</vt:lpstr>
      <vt:lpstr>PowerPoint Presentation</vt:lpstr>
      <vt:lpstr>PowerPoint Presentation</vt:lpstr>
      <vt:lpstr>PowerPoint Presentation</vt:lpstr>
      <vt:lpstr>Životni ciklus razvoja softvera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MM</cp:lastModifiedBy>
  <cp:revision>248</cp:revision>
  <dcterms:created xsi:type="dcterms:W3CDTF">2022-03-07T11:48:22Z</dcterms:created>
  <dcterms:modified xsi:type="dcterms:W3CDTF">2026-03-08T15:35:04Z</dcterms:modified>
</cp:coreProperties>
</file>