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6" r:id="rId2"/>
    <p:sldId id="287" r:id="rId3"/>
    <p:sldId id="300" r:id="rId4"/>
    <p:sldId id="296" r:id="rId5"/>
    <p:sldId id="290" r:id="rId6"/>
    <p:sldId id="301" r:id="rId7"/>
    <p:sldId id="302" r:id="rId8"/>
    <p:sldId id="303" r:id="rId9"/>
    <p:sldId id="304" r:id="rId10"/>
    <p:sldId id="305" r:id="rId11"/>
    <p:sldId id="306" r:id="rId12"/>
    <p:sldId id="307" r:id="rId13"/>
    <p:sldId id="308" r:id="rId14"/>
    <p:sldId id="299" r:id="rId15"/>
    <p:sldId id="309" r:id="rId16"/>
    <p:sldId id="288" r:id="rId17"/>
    <p:sldId id="298" r:id="rId18"/>
    <p:sldId id="297" r:id="rId19"/>
    <p:sldId id="310" r:id="rId20"/>
    <p:sldId id="289" r:id="rId21"/>
    <p:sldId id="311" r:id="rId22"/>
    <p:sldId id="291" r:id="rId23"/>
    <p:sldId id="312" r:id="rId24"/>
    <p:sldId id="295" r:id="rId25"/>
    <p:sldId id="316" r:id="rId26"/>
    <p:sldId id="317" r:id="rId27"/>
    <p:sldId id="313" r:id="rId28"/>
    <p:sldId id="314" r:id="rId29"/>
    <p:sldId id="315" r:id="rId30"/>
    <p:sldId id="293" r:id="rId31"/>
    <p:sldId id="294" r:id="rId32"/>
    <p:sldId id="292" r:id="rId3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6296" autoAdjust="0"/>
  </p:normalViewPr>
  <p:slideViewPr>
    <p:cSldViewPr snapToGrid="0">
      <p:cViewPr varScale="1">
        <p:scale>
          <a:sx n="60" d="100"/>
          <a:sy n="60" d="100"/>
        </p:scale>
        <p:origin x="84" y="1008"/>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07-Mar-26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7.3.2026.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7.3.2026.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7.3.2026.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7.3.2026.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7.3.2026.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7.3.2026.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7.3.2026.</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7.3.2026.</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7.3.2026.</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7.3.2026.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7.3.2026.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7.3.2026.</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Poslovno-proizvodni info</a:t>
            </a:r>
            <a:r>
              <a:rPr lang="sr-Latn-RS" b="1"/>
              <a:t>r</a:t>
            </a:r>
            <a:r>
              <a:rPr lang="en-US" b="1"/>
              <a:t>macioni sistemi</a:t>
            </a:r>
          </a:p>
        </p:txBody>
      </p:sp>
      <p:sp>
        <p:nvSpPr>
          <p:cNvPr id="3" name="Subtitle 2"/>
          <p:cNvSpPr>
            <a:spLocks noGrp="1"/>
          </p:cNvSpPr>
          <p:nvPr>
            <p:ph type="subTitle" idx="1"/>
          </p:nvPr>
        </p:nvSpPr>
        <p:spPr/>
        <p:txBody>
          <a:bodyPr/>
          <a:lstStyle/>
          <a:p>
            <a:r>
              <a:rPr lang="en"/>
              <a:t>Prof. dr Mirjana Misita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8471-F8CC-4AF1-ADD1-82A6D98EAB1C}"/>
              </a:ext>
            </a:extLst>
          </p:cNvPr>
          <p:cNvSpPr>
            <a:spLocks noGrp="1"/>
          </p:cNvSpPr>
          <p:nvPr>
            <p:ph type="title"/>
          </p:nvPr>
        </p:nvSpPr>
        <p:spPr/>
        <p:txBody>
          <a:bodyPr/>
          <a:lstStyle/>
          <a:p>
            <a:r>
              <a:rPr lang="en-US" b="1"/>
              <a:t>Model zasnovan na komponentama</a:t>
            </a:r>
            <a:endParaRPr lang="en-US"/>
          </a:p>
        </p:txBody>
      </p:sp>
      <p:sp>
        <p:nvSpPr>
          <p:cNvPr id="3" name="Content Placeholder 2">
            <a:extLst>
              <a:ext uri="{FF2B5EF4-FFF2-40B4-BE49-F238E27FC236}">
                <a16:creationId xmlns:a16="http://schemas.microsoft.com/office/drawing/2014/main" id="{A4EACAAC-6228-4AA7-B97A-5BFE9E6E198F}"/>
              </a:ext>
            </a:extLst>
          </p:cNvPr>
          <p:cNvSpPr>
            <a:spLocks noGrp="1"/>
          </p:cNvSpPr>
          <p:nvPr>
            <p:ph idx="1"/>
          </p:nvPr>
        </p:nvSpPr>
        <p:spPr/>
        <p:txBody>
          <a:bodyPr>
            <a:normAutofit fontScale="85000" lnSpcReduction="20000"/>
          </a:bodyPr>
          <a:lstStyle/>
          <a:p>
            <a:r>
              <a:rPr lang="en-US"/>
              <a:t>Osnovna ideja ovog modela je uspostavljanje softverskog proizvoda kao organizovanog skupa pojedninačnih komponenti. Konfigurisanje, grupisanje, specijalizovanje i dokumentovanje komponenti su neke od osnovnih aktivnosti u ovom pristupu. Osobine komponenti zavise od njihove veličine, složenosti i funkcionalnih mogućnosti. Uobičajeni pristup organizovanju komponenti je eksploatacija sličnosti. Oslanja se na zajedničke strukture podataka i algoritmime za obradu. Sličnost među komponentama može da se zasniva i na prisustvu sličnih podsistema. Upotreba već urađenih gotovih ili delimično gotovih komponenti značajno ubrzava postupak implementacije. </a:t>
            </a:r>
          </a:p>
          <a:p>
            <a:r>
              <a:rPr lang="en-US"/>
              <a:t>Razvoj softvera uz ponovno korišćenje komponenti, ako se pravilno i racionalno primenjuje, skraćuje vreme izrade softvera, povećava robustnost sistema, podiže kvalitet proizvoda zahvaljujući višestrukoj proveri pojedinačnih komponenti, smanjuje troškove razvoja i značajno olakšava održavanje proizvoda. Može se reći da je komponentni model razvoja ekvivalent objektnoj paradigmi iz oblasti programiranja sa slični prednostima i manama.</a:t>
            </a:r>
          </a:p>
          <a:p>
            <a:endParaRPr lang="en-US"/>
          </a:p>
        </p:txBody>
      </p:sp>
    </p:spTree>
    <p:extLst>
      <p:ext uri="{BB962C8B-B14F-4D97-AF65-F5344CB8AC3E}">
        <p14:creationId xmlns:p14="http://schemas.microsoft.com/office/powerpoint/2010/main" val="214127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03F6-F9C0-43F1-ABDC-399AEFE03AAA}"/>
              </a:ext>
            </a:extLst>
          </p:cNvPr>
          <p:cNvSpPr>
            <a:spLocks noGrp="1"/>
          </p:cNvSpPr>
          <p:nvPr>
            <p:ph type="title"/>
          </p:nvPr>
        </p:nvSpPr>
        <p:spPr/>
        <p:txBody>
          <a:bodyPr/>
          <a:lstStyle/>
          <a:p>
            <a:r>
              <a:rPr lang="en-US" b="1"/>
              <a:t>Model unificiranog procesa razvoja</a:t>
            </a:r>
            <a:endParaRPr lang="en-US"/>
          </a:p>
        </p:txBody>
      </p:sp>
      <p:sp>
        <p:nvSpPr>
          <p:cNvPr id="3" name="Content Placeholder 2">
            <a:extLst>
              <a:ext uri="{FF2B5EF4-FFF2-40B4-BE49-F238E27FC236}">
                <a16:creationId xmlns:a16="http://schemas.microsoft.com/office/drawing/2014/main" id="{86A66150-1DA1-403A-BE12-EB7101A333FC}"/>
              </a:ext>
            </a:extLst>
          </p:cNvPr>
          <p:cNvSpPr>
            <a:spLocks noGrp="1"/>
          </p:cNvSpPr>
          <p:nvPr>
            <p:ph idx="1"/>
          </p:nvPr>
        </p:nvSpPr>
        <p:spPr/>
        <p:txBody>
          <a:bodyPr>
            <a:normAutofit fontScale="62500" lnSpcReduction="20000"/>
          </a:bodyPr>
          <a:lstStyle/>
          <a:p>
            <a:r>
              <a:rPr lang="en-US"/>
              <a:t>Model unificiranog procesa predstavljen je 1999. godine. Autori ovog modela su: Džejkobson, Buč i Rambau (Ivar Jacobson, Grady Booch &amp; James Rumbaugh). Ovaj model po svojoj suštini kombinuje iterativni i inkrementalni pristup razvoju softvera. Podrazumeva intenzivno korišćenje UML-a, njihovog zajedničkog objedinjenog jezika modelovanja. Model je našao široku primenu, omogućio je unapređenje produktivnosti posebno na velikim projektima. Posebna vrednost modela je što najviše zahvaljujući UML-u pruža svim učesnicima u razvoju, jedinstven i zajednički skup metoda i jezika za sprovođenje procesa razvoja. Samim tim komunikacija među članovima tima za razvoj je podignuta na visok nivo, svi imaju pristup i razumevanje potrebnim informacijama u obliku baza znanja, projektnim obrascima, raznim uputstvima i preporukama i slično. Ovaj model nije dogmatski postavljen, predstavlja radni okvir koji je prilagodljiv različitim projektima u raznim okruženjima.</a:t>
            </a:r>
          </a:p>
          <a:p>
            <a:r>
              <a:rPr lang="en-US"/>
              <a:t>Ovaj model prikazuje proces razvoja iz vremenske i strukturne perspektive. Posmatrano iz vremenske perspektive model opisuje proces kroz životni ciklus razvoja  softvera - dinamička dimenzija modela. Posmatrano iz strukturne perspektive model opisuju aktivnosti i efekte aktivnosti kroz različite uloge - statička dimenzija modela. </a:t>
            </a:r>
          </a:p>
          <a:p>
            <a:r>
              <a:rPr lang="en-US"/>
              <a:t>Posmatrano iz vremenske perspektive predviđa četiri faze razvoja: započinjanje (inception), razrada (elaboration), konstrukcija (construction) i tranzicija (transition). Ove faze se svaka pojedničano izvršavaju u nekoliko iteracija, pri čemu tačan broj iteracija po fazama zavisi od konkretnog procesa razvoja. Iteracija svakako uključuje aktivnosti analize, dizajna, implementacije i testiranja. </a:t>
            </a:r>
          </a:p>
          <a:p>
            <a:endParaRPr lang="en-US"/>
          </a:p>
        </p:txBody>
      </p:sp>
    </p:spTree>
    <p:extLst>
      <p:ext uri="{BB962C8B-B14F-4D97-AF65-F5344CB8AC3E}">
        <p14:creationId xmlns:p14="http://schemas.microsoft.com/office/powerpoint/2010/main" val="3239339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D5587-DEE4-4FF6-81D2-617E1353399B}"/>
              </a:ext>
            </a:extLst>
          </p:cNvPr>
          <p:cNvSpPr>
            <a:spLocks noGrp="1"/>
          </p:cNvSpPr>
          <p:nvPr>
            <p:ph type="title"/>
          </p:nvPr>
        </p:nvSpPr>
        <p:spPr/>
        <p:txBody>
          <a:bodyPr/>
          <a:lstStyle/>
          <a:p>
            <a:r>
              <a:rPr lang="en-US" b="1"/>
              <a:t>Agilni modeli razvoja</a:t>
            </a:r>
            <a:endParaRPr lang="en-US"/>
          </a:p>
        </p:txBody>
      </p:sp>
      <p:sp>
        <p:nvSpPr>
          <p:cNvPr id="3" name="Content Placeholder 2">
            <a:extLst>
              <a:ext uri="{FF2B5EF4-FFF2-40B4-BE49-F238E27FC236}">
                <a16:creationId xmlns:a16="http://schemas.microsoft.com/office/drawing/2014/main" id="{6C6AE66D-88A5-4FBC-BD01-5CD2B10F2D76}"/>
              </a:ext>
            </a:extLst>
          </p:cNvPr>
          <p:cNvSpPr>
            <a:spLocks noGrp="1"/>
          </p:cNvSpPr>
          <p:nvPr>
            <p:ph idx="1"/>
          </p:nvPr>
        </p:nvSpPr>
        <p:spPr/>
        <p:txBody>
          <a:bodyPr/>
          <a:lstStyle/>
          <a:p>
            <a:pPr marL="0" indent="0">
              <a:buNone/>
            </a:pPr>
            <a:r>
              <a:rPr lang="en-US"/>
              <a:t>Agilni razvoj softvera je zasnovan na iterativnom i inkrementalnom modelu razvoja. Osnovni principi agilne metodologije su (Beck et. al., 2004):</a:t>
            </a:r>
          </a:p>
          <a:p>
            <a:r>
              <a:rPr lang="en-US"/>
              <a:t> veoma kratki razvojni ciklusi</a:t>
            </a:r>
          </a:p>
          <a:p>
            <a:r>
              <a:rPr lang="en-US"/>
              <a:t> fleksibilni samoorganizujući razvojni timovi sa ravnom strukturom</a:t>
            </a:r>
          </a:p>
          <a:p>
            <a:r>
              <a:rPr lang="en-US"/>
              <a:t> projekte kreiraju i vode visoko motivisani pojedinci</a:t>
            </a:r>
          </a:p>
          <a:p>
            <a:r>
              <a:rPr lang="en-US"/>
              <a:t> brzo prilagođavanje promenama zahteva</a:t>
            </a:r>
          </a:p>
          <a:p>
            <a:r>
              <a:rPr lang="en-US"/>
              <a:t> isporuka funkcionalnog softvera u svakoj iteraciji</a:t>
            </a:r>
          </a:p>
          <a:p>
            <a:r>
              <a:rPr lang="en-US"/>
              <a:t> funkcionalni softver kao osnovno merilo napretka projekta</a:t>
            </a:r>
          </a:p>
          <a:p>
            <a:endParaRPr lang="en-US"/>
          </a:p>
        </p:txBody>
      </p:sp>
    </p:spTree>
    <p:extLst>
      <p:ext uri="{BB962C8B-B14F-4D97-AF65-F5344CB8AC3E}">
        <p14:creationId xmlns:p14="http://schemas.microsoft.com/office/powerpoint/2010/main" val="1090509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7D1F3-C8E3-4F36-8A38-DF220AD8551A}"/>
              </a:ext>
            </a:extLst>
          </p:cNvPr>
          <p:cNvSpPr>
            <a:spLocks noGrp="1"/>
          </p:cNvSpPr>
          <p:nvPr>
            <p:ph idx="1"/>
          </p:nvPr>
        </p:nvSpPr>
        <p:spPr>
          <a:xfrm>
            <a:off x="838200" y="285750"/>
            <a:ext cx="10515600" cy="5891213"/>
          </a:xfrm>
        </p:spPr>
        <p:txBody>
          <a:bodyPr>
            <a:normAutofit fontScale="70000" lnSpcReduction="20000"/>
          </a:bodyPr>
          <a:lstStyle/>
          <a:p>
            <a:r>
              <a:rPr lang="en-US"/>
              <a:t>Problemi sa probijanjem vremenskih rokova i budžeta projekata razvoja softverskih proizvoda doveli su krajem dvadesetog veka do pojave novih agilnih modela razvoja. </a:t>
            </a:r>
          </a:p>
          <a:p>
            <a:r>
              <a:rPr lang="en-US"/>
              <a:t>Sve veća složenost korišćemih tehnologija i povećanje korisničkih zahteva stvorili su potrebu za elastičnijim modelima razvoja sa većom i aktivnijom konstantnom ulogom korisnika u svim fazama i aktivnostima. </a:t>
            </a:r>
          </a:p>
          <a:p>
            <a:r>
              <a:rPr lang="en-US"/>
              <a:t>Osnovna ideja primene agilnih modela je da se minimizira vreme i troškovi razmene informacija između svih osoba koje učestvuju u razvoju. To omogućava brzu povratnu spregu i povratne informacije o rezultatima donetih odluka i rešenja u razvoju sistema.</a:t>
            </a:r>
          </a:p>
          <a:p>
            <a:r>
              <a:rPr lang="en-US"/>
              <a:t> Učesnicima u razvoju i njihovoj međusobnoj komunikaciji se poklanja posebna pažnja, to je izražena osobina agilnih modela. Agilni procesi ističu jedinstvene sposobnosti pojedinaca i timova. Agilni timovi su samoorganizovani i visoko prilagodljivi,  sa intenzivnom komunikacijom, jedinstvom ka zajedničkom cilju, uzajamnim uvažavanjem i poverenjem, zajedničkim i efikasnim jezikom i rutinama u donošenju odluka.</a:t>
            </a:r>
          </a:p>
          <a:p>
            <a:r>
              <a:rPr lang="en-US"/>
              <a:t> U projektu razvoja učestvuju osobe različitih veština, znanja, iskustva i sposobnosti. U agilnim razvojnim timovima, kompetencije pojedinaca predstavljaju glavni faktor uspešnosti projekta. </a:t>
            </a:r>
          </a:p>
          <a:p>
            <a:r>
              <a:rPr lang="en-US"/>
              <a:t>Najvažnije je da su pojedinci na projektu dovoljno kvalitetni bez obzira na to koji model razvoja koristi. Ako su članovi razvojnog tima sa nedovoljnim kompetencijama ili ako je iskazan nedostatak korisničke podrške, projekat razvoja koji god model razvoja da se koristi vodi ka neuspehu. </a:t>
            </a:r>
          </a:p>
          <a:p>
            <a:r>
              <a:rPr lang="en-US"/>
              <a:t>Agilan tim međutim loše funkcioniše u okviru krute organizacije, stoga agilni razvoj nije prikladan za sve situacije. Insistiranje na agilnim principima u nekooperativnim organizacijama nije svrsishodno. Poznato je da se agilni razvoj najbolje realizuje u manjim timovima, u specifičnim, kompleksnim i promenljivim projektima. Organizaciona kultura orijentisana na ljude i saradnju predstavlja idealan ambijent za agilni razvoj.</a:t>
            </a:r>
          </a:p>
          <a:p>
            <a:endParaRPr lang="en-US"/>
          </a:p>
        </p:txBody>
      </p:sp>
    </p:spTree>
    <p:extLst>
      <p:ext uri="{BB962C8B-B14F-4D97-AF65-F5344CB8AC3E}">
        <p14:creationId xmlns:p14="http://schemas.microsoft.com/office/powerpoint/2010/main" val="223069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2F1EB6-864E-4748-8B29-0E2C2CA865BD}"/>
              </a:ext>
            </a:extLst>
          </p:cNvPr>
          <p:cNvSpPr>
            <a:spLocks noGrp="1"/>
          </p:cNvSpPr>
          <p:nvPr>
            <p:ph idx="1"/>
          </p:nvPr>
        </p:nvSpPr>
        <p:spPr/>
        <p:txBody>
          <a:bodyPr/>
          <a:lstStyle/>
          <a:p>
            <a:pPr marL="0" indent="0">
              <a:buNone/>
            </a:pPr>
            <a:r>
              <a:rPr lang="en-US"/>
              <a:t>Agil</a:t>
            </a:r>
            <a:r>
              <a:rPr lang="sr-Latn-RS"/>
              <a:t>ni</a:t>
            </a:r>
            <a:r>
              <a:rPr lang="en-US"/>
              <a:t> </a:t>
            </a:r>
            <a:r>
              <a:rPr lang="sr-Latn-RS"/>
              <a:t>model se nalčešće</a:t>
            </a:r>
            <a:r>
              <a:rPr lang="en-US"/>
              <a:t> koristi za upravljanje projektima, prvenstveno tako što projekte deli na faze ili sprintove. Ovi sprintovi obično obuhvataju planiranje, dizajniranje, razvoj, testiranje, implementaciju i pregled. Nakon svakog sprinta, projektni tim analizira napredak i vrši prilagođavanja pre prelaska na sledeći sprint. Agil</a:t>
            </a:r>
            <a:r>
              <a:rPr lang="sr-Latn-RS"/>
              <a:t>ni model</a:t>
            </a:r>
            <a:r>
              <a:rPr lang="en-US"/>
              <a:t> može biti koristan </a:t>
            </a:r>
            <a:r>
              <a:rPr lang="sr-Latn-RS"/>
              <a:t>u fazi kada </a:t>
            </a:r>
            <a:r>
              <a:rPr lang="en-US"/>
              <a:t>profesionalci planiraju i razvijaju informacioni sistem. Postoji više verzija Agil</a:t>
            </a:r>
            <a:r>
              <a:rPr lang="sr-Latn-RS"/>
              <a:t>nog</a:t>
            </a:r>
            <a:r>
              <a:rPr lang="en-US"/>
              <a:t> okvira koje se koriste u upravljanju projektima, uključujući Kanban, Lean i Scrum.</a:t>
            </a:r>
          </a:p>
        </p:txBody>
      </p:sp>
    </p:spTree>
    <p:extLst>
      <p:ext uri="{BB962C8B-B14F-4D97-AF65-F5344CB8AC3E}">
        <p14:creationId xmlns:p14="http://schemas.microsoft.com/office/powerpoint/2010/main" val="1075442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4DDE-F6EA-416A-841C-B5A68CE13F9C}"/>
              </a:ext>
            </a:extLst>
          </p:cNvPr>
          <p:cNvSpPr>
            <a:spLocks noGrp="1"/>
          </p:cNvSpPr>
          <p:nvPr>
            <p:ph type="title"/>
          </p:nvPr>
        </p:nvSpPr>
        <p:spPr/>
        <p:txBody>
          <a:bodyPr/>
          <a:lstStyle/>
          <a:p>
            <a:r>
              <a:rPr lang="en-US" b="1">
                <a:latin typeface="Calibri" panose="020F0502020204030204" pitchFamily="34" charset="0"/>
                <a:cs typeface="Times New Roman" panose="02020603050405020304" pitchFamily="18" charset="0"/>
              </a:rPr>
              <a:t>Specifi</a:t>
            </a:r>
            <a:r>
              <a:rPr lang="sr-Latn-RS" b="1">
                <a:latin typeface="Calibri" panose="020F0502020204030204" pitchFamily="34" charset="0"/>
                <a:cs typeface="Times New Roman" panose="02020603050405020304" pitchFamily="18" charset="0"/>
              </a:rPr>
              <a:t>čni okviri u PPIS</a:t>
            </a:r>
            <a:endParaRPr lang="en-US" b="1">
              <a:latin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F0E7DCB0-AD65-4592-A45F-116A7E580E5F}"/>
              </a:ext>
            </a:extLst>
          </p:cNvPr>
          <p:cNvSpPr>
            <a:spLocks noGrp="1"/>
          </p:cNvSpPr>
          <p:nvPr>
            <p:ph idx="1"/>
          </p:nvPr>
        </p:nvSpPr>
        <p:spPr/>
        <p:txBody>
          <a:bodyPr>
            <a:normAutofit/>
          </a:bodyPr>
          <a:lstStyle/>
          <a:p>
            <a:pPr marL="0" indent="0">
              <a:buNone/>
            </a:pPr>
            <a:r>
              <a:rPr lang="en-US"/>
              <a:t>U oblasti poslovno-proizvodnih informacionih sistema razvijeni su različiti okviri koji pružaju smernice za upravljanje informacionim sistemima, organizaciju IT resursa i usklađivanje informacionih tehnologija sa poslovnim ciljevima organizacije.</a:t>
            </a:r>
            <a:endParaRPr lang="sr-Latn-RS"/>
          </a:p>
          <a:p>
            <a:r>
              <a:rPr lang="en-US"/>
              <a:t>COBIT</a:t>
            </a:r>
          </a:p>
          <a:p>
            <a:r>
              <a:rPr lang="en-US"/>
              <a:t>ITIL</a:t>
            </a:r>
          </a:p>
          <a:p>
            <a:r>
              <a:rPr lang="en-US"/>
              <a:t>McKinsey 7S</a:t>
            </a:r>
          </a:p>
          <a:p>
            <a:r>
              <a:rPr lang="en-US"/>
              <a:t>SFIA</a:t>
            </a:r>
          </a:p>
          <a:p>
            <a:r>
              <a:rPr lang="en-US"/>
              <a:t>Zachman</a:t>
            </a:r>
          </a:p>
          <a:p>
            <a:endParaRPr lang="en-US"/>
          </a:p>
        </p:txBody>
      </p:sp>
    </p:spTree>
    <p:extLst>
      <p:ext uri="{BB962C8B-B14F-4D97-AF65-F5344CB8AC3E}">
        <p14:creationId xmlns:p14="http://schemas.microsoft.com/office/powerpoint/2010/main" val="4951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E2B122-8BB0-4DA7-9F9E-9C3B951A7FE8}"/>
              </a:ext>
            </a:extLst>
          </p:cNvPr>
          <p:cNvPicPr>
            <a:picLocks noChangeAspect="1"/>
          </p:cNvPicPr>
          <p:nvPr/>
        </p:nvPicPr>
        <p:blipFill>
          <a:blip r:embed="rId2"/>
          <a:stretch>
            <a:fillRect/>
          </a:stretch>
        </p:blipFill>
        <p:spPr>
          <a:xfrm>
            <a:off x="6199422" y="1690688"/>
            <a:ext cx="5992578" cy="3759279"/>
          </a:xfrm>
          <a:prstGeom prst="rect">
            <a:avLst/>
          </a:prstGeom>
        </p:spPr>
      </p:pic>
      <p:sp>
        <p:nvSpPr>
          <p:cNvPr id="5" name="Rectangle 4">
            <a:extLst>
              <a:ext uri="{FF2B5EF4-FFF2-40B4-BE49-F238E27FC236}">
                <a16:creationId xmlns:a16="http://schemas.microsoft.com/office/drawing/2014/main" id="{E66C42D6-74B0-4643-A784-6E15FCBDD1E7}"/>
              </a:ext>
            </a:extLst>
          </p:cNvPr>
          <p:cNvSpPr/>
          <p:nvPr/>
        </p:nvSpPr>
        <p:spPr>
          <a:xfrm>
            <a:off x="213705" y="1582340"/>
            <a:ext cx="5612355" cy="5355312"/>
          </a:xfrm>
          <a:prstGeom prst="rect">
            <a:avLst/>
          </a:prstGeom>
        </p:spPr>
        <p:txBody>
          <a:bodyPr wrap="square">
            <a:spAutoFit/>
          </a:bodyPr>
          <a:lstStyle/>
          <a:p>
            <a:pPr algn="just"/>
            <a:r>
              <a:rPr lang="en-US" b="1"/>
              <a:t>COBIT (Control Objectives for Information and Related Technologies)</a:t>
            </a:r>
            <a:r>
              <a:rPr lang="en-US"/>
              <a:t>  okvir omogućava razvoj, upravljanje i održavanje informacionih sistema u organizaciji. Ovaj okvir definiše pet osnovnih oblasti procesa koje obuhvataju ključne aktivnosti potrebne za efikasno funkcionisanje informacionih sistema.</a:t>
            </a:r>
            <a:r>
              <a:rPr lang="sr-Latn-RS"/>
              <a:t> </a:t>
            </a:r>
            <a:r>
              <a:rPr lang="en-US"/>
              <a:t>Te oblasti su:</a:t>
            </a:r>
          </a:p>
          <a:p>
            <a:pPr marL="285750" indent="-285750">
              <a:buFont typeface="Arial" panose="020B0604020202020204" pitchFamily="34" charset="0"/>
              <a:buChar char="•"/>
            </a:pPr>
            <a:r>
              <a:rPr lang="en-US"/>
              <a:t>procena, usmeravanje i nadzor</a:t>
            </a:r>
          </a:p>
          <a:p>
            <a:pPr marL="285750" indent="-285750">
              <a:buFont typeface="Arial" panose="020B0604020202020204" pitchFamily="34" charset="0"/>
              <a:buChar char="•"/>
            </a:pPr>
            <a:r>
              <a:rPr lang="en-US"/>
              <a:t>usklađivanje, planiranje i organizovanje</a:t>
            </a:r>
          </a:p>
          <a:p>
            <a:pPr marL="285750" indent="-285750">
              <a:buFont typeface="Arial" panose="020B0604020202020204" pitchFamily="34" charset="0"/>
              <a:buChar char="•"/>
            </a:pPr>
            <a:r>
              <a:rPr lang="en-US"/>
              <a:t>izgradnja, nabavka i implementacija</a:t>
            </a:r>
          </a:p>
          <a:p>
            <a:pPr marL="285750" indent="-285750">
              <a:buFont typeface="Arial" panose="020B0604020202020204" pitchFamily="34" charset="0"/>
              <a:buChar char="•"/>
            </a:pPr>
            <a:r>
              <a:rPr lang="en-US"/>
              <a:t>isporuka usluga i podrška</a:t>
            </a:r>
          </a:p>
          <a:p>
            <a:pPr marL="285750" indent="-285750">
              <a:buFont typeface="Arial" panose="020B0604020202020204" pitchFamily="34" charset="0"/>
              <a:buChar char="•"/>
            </a:pPr>
            <a:r>
              <a:rPr lang="en-US"/>
              <a:t>praćenje, evaluacija i procena</a:t>
            </a:r>
            <a:r>
              <a:rPr lang="sr-Latn-RS"/>
              <a:t>.</a:t>
            </a:r>
          </a:p>
          <a:p>
            <a:pPr marL="285750" indent="-285750">
              <a:buFont typeface="Arial" panose="020B0604020202020204" pitchFamily="34" charset="0"/>
              <a:buChar char="•"/>
            </a:pPr>
            <a:endParaRPr lang="sr-Latn-RS"/>
          </a:p>
          <a:p>
            <a:pPr algn="just"/>
            <a:r>
              <a:rPr lang="sr-Latn-RS"/>
              <a:t>P</a:t>
            </a:r>
            <a:r>
              <a:rPr lang="en-US"/>
              <a:t>rimena COBIT okvira omogućava organizacijama da usklade ciljeve informacionih tehnologija sa poslovnim ciljevima organizacije, unaprede upravljanje IT resursima i obezbede efikasnu kontrolu IT procesa. Takođe doprinosi smanjenju rizika u upravljanju informacionim sistemima i poboljšanju ukupne efikasnosti i transparentnosti IT upravljanja.</a:t>
            </a:r>
          </a:p>
        </p:txBody>
      </p:sp>
      <p:sp>
        <p:nvSpPr>
          <p:cNvPr id="6" name="Title 1">
            <a:extLst>
              <a:ext uri="{FF2B5EF4-FFF2-40B4-BE49-F238E27FC236}">
                <a16:creationId xmlns:a16="http://schemas.microsoft.com/office/drawing/2014/main" id="{CB30B12F-625D-419A-96A1-F34A15E94483}"/>
              </a:ext>
            </a:extLst>
          </p:cNvPr>
          <p:cNvSpPr>
            <a:spLocks noGrp="1"/>
          </p:cNvSpPr>
          <p:nvPr>
            <p:ph type="title"/>
          </p:nvPr>
        </p:nvSpPr>
        <p:spPr>
          <a:xfrm>
            <a:off x="838200" y="365125"/>
            <a:ext cx="10515600" cy="1325563"/>
          </a:xfrm>
        </p:spPr>
        <p:txBody>
          <a:bodyPr/>
          <a:lstStyle/>
          <a:p>
            <a:r>
              <a:rPr lang="sr-Latn-RS" b="1">
                <a:latin typeface="Calibri" panose="020F0502020204030204" pitchFamily="34" charset="0"/>
                <a:cs typeface="Times New Roman" panose="02020603050405020304" pitchFamily="18" charset="0"/>
              </a:rPr>
              <a:t>COBIT okvir</a:t>
            </a:r>
            <a:endParaRPr lang="en-US" b="1">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5465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D00D2-2FA5-4758-9B68-A018D3900977}"/>
              </a:ext>
            </a:extLst>
          </p:cNvPr>
          <p:cNvSpPr>
            <a:spLocks noGrp="1"/>
          </p:cNvSpPr>
          <p:nvPr>
            <p:ph idx="1"/>
          </p:nvPr>
        </p:nvSpPr>
        <p:spPr/>
        <p:txBody>
          <a:bodyPr>
            <a:normAutofit fontScale="70000" lnSpcReduction="20000"/>
          </a:bodyPr>
          <a:lstStyle/>
          <a:p>
            <a:pPr marL="0" indent="0">
              <a:buNone/>
            </a:pPr>
            <a:r>
              <a:rPr lang="en-US" b="1"/>
              <a:t>Information Technology Infrastructure Library (ITIL)</a:t>
            </a:r>
            <a:r>
              <a:rPr lang="en-US"/>
              <a:t> predstavlja okvir najboljih praksi za upravljanje IT uslugama u organizaciji. Njegov cilj je da pomogne organizacijama da organizuju, upravljaju i kontinuirano unapređuju IT servise tako da oni podržavaju poslovne ciljeve organizacije. ITIL pruža sistematičan pristup upravljanju IT uslugama kroz definisane procese, uloge i procedure koje omogućavaju pouzdano pružanje IT servisa korisnicima. </a:t>
            </a:r>
          </a:p>
          <a:p>
            <a:pPr marL="0" indent="0">
              <a:buNone/>
            </a:pPr>
            <a:r>
              <a:rPr lang="en-US"/>
              <a:t>Okvir se primenjuje kroz model </a:t>
            </a:r>
            <a:r>
              <a:rPr lang="en-US" b="1"/>
              <a:t>životnog ciklusa IT usluge</a:t>
            </a:r>
            <a:r>
              <a:rPr lang="en-US"/>
              <a:t>, koji obuhvata sve faze – od planiranja i dizajna usluge, preko njenog uvođenja i operativnog rada, pa sve do njenog stalnog unapređenja. Ovakav pristup omogućava organizacijama da upravljaju celokupnim životnim ciklusom IT servisa i da ih stalno prilagođavaju poslovnim potrebama. </a:t>
            </a:r>
            <a:endParaRPr lang="sr-Latn-RS"/>
          </a:p>
          <a:p>
            <a:pPr marL="0" indent="0">
              <a:buNone/>
            </a:pPr>
            <a:r>
              <a:rPr lang="en-US"/>
              <a:t>U praksi se ITIL implementira kroz nekoliko koraka:</a:t>
            </a:r>
          </a:p>
          <a:p>
            <a:r>
              <a:rPr lang="en-US"/>
              <a:t>analiza postojećeg načina upravljanja IT uslugama</a:t>
            </a:r>
          </a:p>
          <a:p>
            <a:r>
              <a:rPr lang="en-US"/>
              <a:t>identifikacija IT procesa koji treba da se unaprede</a:t>
            </a:r>
          </a:p>
          <a:p>
            <a:r>
              <a:rPr lang="en-US"/>
              <a:t>definisanje standardnih procedura za upravljanje IT servisima</a:t>
            </a:r>
          </a:p>
          <a:p>
            <a:r>
              <a:rPr lang="en-US"/>
              <a:t>obuka zaposlenih i uvođenje ITIL praksi</a:t>
            </a:r>
          </a:p>
          <a:p>
            <a:r>
              <a:rPr lang="en-US"/>
              <a:t>kontinuirano praćenje performansi i unapređenje procesa.</a:t>
            </a:r>
          </a:p>
          <a:p>
            <a:endParaRPr lang="en-US"/>
          </a:p>
        </p:txBody>
      </p:sp>
      <p:sp>
        <p:nvSpPr>
          <p:cNvPr id="4" name="Title 1">
            <a:extLst>
              <a:ext uri="{FF2B5EF4-FFF2-40B4-BE49-F238E27FC236}">
                <a16:creationId xmlns:a16="http://schemas.microsoft.com/office/drawing/2014/main" id="{95BDF2C1-4799-4671-948B-FB9D9997C046}"/>
              </a:ext>
            </a:extLst>
          </p:cNvPr>
          <p:cNvSpPr>
            <a:spLocks noGrp="1"/>
          </p:cNvSpPr>
          <p:nvPr>
            <p:ph type="title"/>
          </p:nvPr>
        </p:nvSpPr>
        <p:spPr>
          <a:xfrm>
            <a:off x="838200" y="365125"/>
            <a:ext cx="10515600" cy="1325563"/>
          </a:xfrm>
        </p:spPr>
        <p:txBody>
          <a:bodyPr/>
          <a:lstStyle/>
          <a:p>
            <a:r>
              <a:rPr lang="sr-Latn-RS" b="1">
                <a:latin typeface="Calibri" panose="020F0502020204030204" pitchFamily="34" charset="0"/>
                <a:cs typeface="Times New Roman" panose="02020603050405020304" pitchFamily="18" charset="0"/>
              </a:rPr>
              <a:t>ITIL okvir</a:t>
            </a:r>
            <a:endParaRPr lang="en-US" b="1">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4758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14695F-1F49-4A6B-AE70-0F8E9C14C410}"/>
              </a:ext>
            </a:extLst>
          </p:cNvPr>
          <p:cNvSpPr>
            <a:spLocks noGrp="1"/>
          </p:cNvSpPr>
          <p:nvPr>
            <p:ph idx="1"/>
          </p:nvPr>
        </p:nvSpPr>
        <p:spPr/>
        <p:txBody>
          <a:bodyPr>
            <a:normAutofit fontScale="62500" lnSpcReduction="20000"/>
          </a:bodyPr>
          <a:lstStyle/>
          <a:p>
            <a:r>
              <a:rPr lang="en-US"/>
              <a:t>Naziv </a:t>
            </a:r>
            <a:r>
              <a:rPr lang="en-US" b="1"/>
              <a:t>McKinsey 7S okvir</a:t>
            </a:r>
            <a:r>
              <a:rPr lang="en-US"/>
              <a:t> potiče od činjenice da model obuhvata </a:t>
            </a:r>
            <a:r>
              <a:rPr lang="en-US" b="1"/>
              <a:t>sedam ključnih elemenata organizacije</a:t>
            </a:r>
            <a:r>
              <a:rPr lang="en-US"/>
              <a:t>, čija imena na engleskom jeziku počinju slovom </a:t>
            </a:r>
            <a:r>
              <a:rPr lang="en-US" b="1"/>
              <a:t>S</a:t>
            </a:r>
            <a:r>
              <a:rPr lang="en-US"/>
              <a:t>. Zbog toga se model naziva </a:t>
            </a:r>
            <a:r>
              <a:rPr lang="en-US" b="1"/>
              <a:t>7S model</a:t>
            </a:r>
            <a:r>
              <a:rPr lang="en-US"/>
              <a:t>. Ovaj koncept razvili su konsultanti kompanije McKinsey početkom 1980-ih godina kao alat za analizu i unapređenje organizacione efikasnosti.</a:t>
            </a:r>
          </a:p>
          <a:p>
            <a:r>
              <a:rPr lang="en-US"/>
              <a:t>McKinsey 7S okvir polazi od pretpostavke da organizacija može biti uspešna samo ako su svi njeni ključni elementi međusobno usklađeni. Model identifikuje sedam međusobno povezanih faktora koji utiču na funkcionisanje organizacije: </a:t>
            </a:r>
            <a:r>
              <a:rPr lang="en-US" b="1"/>
              <a:t>strategija, struktura, sistemi, stil upravljanja, osoblje, veštine i zajedničke vrednosti</a:t>
            </a:r>
            <a:r>
              <a:rPr lang="en-US"/>
              <a:t>. Svaki od ovih elemenata predstavlja važan aspekt organizacije, a promene u jednom elementu često zahtevaju prilagođavanje ostalih elemenata kako bi se održala ravnoteža sistema.</a:t>
            </a:r>
          </a:p>
          <a:p>
            <a:r>
              <a:rPr lang="en-US"/>
              <a:t>Elementi modela često se dele na dve grupe. Prvu grupu čine </a:t>
            </a:r>
            <a:r>
              <a:rPr lang="en-US" b="1"/>
              <a:t>tvrdi elementi</a:t>
            </a:r>
            <a:r>
              <a:rPr lang="en-US"/>
              <a:t> (strategija, struktura i sistemi), koji su formalno definisani i lakše merljivi. Drugu grupu čine </a:t>
            </a:r>
            <a:r>
              <a:rPr lang="en-US" b="1"/>
              <a:t>meki elementi</a:t>
            </a:r>
            <a:r>
              <a:rPr lang="en-US"/>
              <a:t> (stil upravljanja, osoblje, veštine i zajedničke vrednosti), koji se odnose na organizacionu kulturu, način rada zaposlenih i međuljudske odnose u organizaciji.</a:t>
            </a:r>
          </a:p>
          <a:p>
            <a:r>
              <a:rPr lang="en-US"/>
              <a:t>Primena McKinsey 7S modela obično se realizuje kroz nekoliko koraka: analizu postojećeg stanja organizacije, identifikovanje elemenata koji nisu međusobno usklađeni, definisanje promena potrebnih za postizanje ravnoteže između elemenata i implementaciju tih promena. Na taj način model pomaže organizacijama da unaprede efikasnost, poboljšaju koordinaciju između različitih delova organizacije i lakše sprovedu organizacione promene.</a:t>
            </a:r>
          </a:p>
          <a:p>
            <a:endParaRPr lang="en-US"/>
          </a:p>
        </p:txBody>
      </p:sp>
      <p:sp>
        <p:nvSpPr>
          <p:cNvPr id="4" name="Title 1">
            <a:extLst>
              <a:ext uri="{FF2B5EF4-FFF2-40B4-BE49-F238E27FC236}">
                <a16:creationId xmlns:a16="http://schemas.microsoft.com/office/drawing/2014/main" id="{549092D0-8AFB-4BF1-9901-F4E181AE7177}"/>
              </a:ext>
            </a:extLst>
          </p:cNvPr>
          <p:cNvSpPr>
            <a:spLocks noGrp="1"/>
          </p:cNvSpPr>
          <p:nvPr>
            <p:ph type="title"/>
          </p:nvPr>
        </p:nvSpPr>
        <p:spPr>
          <a:xfrm>
            <a:off x="838200" y="365125"/>
            <a:ext cx="10515600" cy="1325563"/>
          </a:xfrm>
        </p:spPr>
        <p:txBody>
          <a:bodyPr/>
          <a:lstStyle/>
          <a:p>
            <a:r>
              <a:rPr lang="en-US" b="1">
                <a:latin typeface="Calibri" panose="020F0502020204030204" pitchFamily="34" charset="0"/>
                <a:ea typeface="Times New Roman" panose="02020603050405020304" pitchFamily="18" charset="0"/>
                <a:cs typeface="Times New Roman" panose="02020603050405020304" pitchFamily="18" charset="0"/>
              </a:rPr>
              <a:t>McKinsey 7S okvir</a:t>
            </a:r>
            <a:endParaRPr lang="en-US"/>
          </a:p>
        </p:txBody>
      </p:sp>
    </p:spTree>
    <p:extLst>
      <p:ext uri="{BB962C8B-B14F-4D97-AF65-F5344CB8AC3E}">
        <p14:creationId xmlns:p14="http://schemas.microsoft.com/office/powerpoint/2010/main" val="3154774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7762C-9254-4209-BB6F-3B8BCAD6ED9D}"/>
              </a:ext>
            </a:extLst>
          </p:cNvPr>
          <p:cNvSpPr>
            <a:spLocks noGrp="1"/>
          </p:cNvSpPr>
          <p:nvPr>
            <p:ph idx="1"/>
          </p:nvPr>
        </p:nvSpPr>
        <p:spPr>
          <a:xfrm>
            <a:off x="838200" y="595085"/>
            <a:ext cx="10515600" cy="5581877"/>
          </a:xfrm>
        </p:spPr>
        <p:txBody>
          <a:bodyPr>
            <a:normAutofit fontScale="70000" lnSpcReduction="20000"/>
          </a:bodyPr>
          <a:lstStyle/>
          <a:p>
            <a:r>
              <a:rPr lang="en-US" b="1"/>
              <a:t>McKinsey 7S okvir</a:t>
            </a:r>
            <a:r>
              <a:rPr lang="en-US"/>
              <a:t> može se primeniti i u oblasti informacionih sistema kako bi se analiziralo da li su </a:t>
            </a:r>
            <a:r>
              <a:rPr lang="en-US" b="1"/>
              <a:t>informacioni sistemi usklađeni sa strategijom, organizacionom strukturom i načinom rada organizacije</a:t>
            </a:r>
            <a:r>
              <a:rPr lang="en-US"/>
              <a:t>. U kontekstu informacionih sistema ovaj okvir pomaže organizacijama da procene kako tehnologija, ljudi i poslovni procesi međusobno funkcionišu i da identifikuju oblasti u kojima je potrebno izvršiti poboljšanja.</a:t>
            </a:r>
          </a:p>
          <a:p>
            <a:r>
              <a:rPr lang="en-US"/>
              <a:t>Pri primeni McKinsey 7S modela na informacione sisteme, svaki od sedam elemenata posmatra se u kontekstu upravljanja i korišćenja IT-a u organizaciji. </a:t>
            </a:r>
            <a:r>
              <a:rPr lang="en-US" b="1"/>
              <a:t>Strategija</a:t>
            </a:r>
            <a:r>
              <a:rPr lang="en-US"/>
              <a:t> se odnosi na način na koji informacioni sistemi podržavaju poslovne ciljeve organizacije. </a:t>
            </a:r>
            <a:r>
              <a:rPr lang="en-US" b="1"/>
              <a:t>Struktura</a:t>
            </a:r>
            <a:r>
              <a:rPr lang="en-US"/>
              <a:t> obuhvata organizaciju IT sektora, raspodelu odgovornosti i odnos između IT odeljenja i drugih organizacionih jedinica. </a:t>
            </a:r>
            <a:r>
              <a:rPr lang="en-US" b="1"/>
              <a:t>Sistemi</a:t>
            </a:r>
            <a:r>
              <a:rPr lang="en-US"/>
              <a:t> se odnose na same informacione sisteme, baze podataka, softver i procedure za upravljanje informacijama.</a:t>
            </a:r>
          </a:p>
          <a:p>
            <a:r>
              <a:rPr lang="en-US"/>
              <a:t>Preostali elementi modela odnose se na ljudski i organizacioni aspekt informacionih sistema. </a:t>
            </a:r>
            <a:r>
              <a:rPr lang="en-US" b="1"/>
              <a:t>Stil upravljanja</a:t>
            </a:r>
            <a:r>
              <a:rPr lang="en-US"/>
              <a:t> predstavlja način na koji menadžment donosi odluke o informacionim tehnologijama i upravlja IT projektima. </a:t>
            </a:r>
            <a:r>
              <a:rPr lang="en-US" b="1"/>
              <a:t>Osoblje</a:t>
            </a:r>
            <a:r>
              <a:rPr lang="en-US"/>
              <a:t> obuhvata IT stručnjake i korisnike informacionih sistema u organizaciji. </a:t>
            </a:r>
            <a:r>
              <a:rPr lang="en-US" b="1"/>
              <a:t>Veštine</a:t>
            </a:r>
            <a:r>
              <a:rPr lang="en-US"/>
              <a:t> se odnose na znanja i kompetencije zaposlenih za rad sa informacionim sistemima i tehnologijama. </a:t>
            </a:r>
            <a:r>
              <a:rPr lang="en-US" b="1"/>
              <a:t>Zajedničke vrednosti</a:t>
            </a:r>
            <a:r>
              <a:rPr lang="en-US"/>
              <a:t> predstavljaju organizacionu kulturu i stavove prema korišćenju informacionih tehnologija u poslovanju.</a:t>
            </a:r>
          </a:p>
          <a:p>
            <a:r>
              <a:rPr lang="en-US"/>
              <a:t>Primena ovog okvira u oblasti informacionih sistema obično podrazumeva analizu svih sedam elemenata kako bi se utvrdilo da li postoji usklađenost između IT strategije, organizacione strukture i kompetencija zaposlenih. Ukoliko se uoče neslaganja između ovih elemenata, organizacija može planirati promene u organizaciji IT sektora, uvođenju novih tehnologija ili razvoju kompetencija zaposlenih. Na taj način McKinsey 7S okvir pomaže organizacijama da unaprede efikasnost informacionih sistema i njihovu usklađenost sa poslovnim ciljevima.</a:t>
            </a:r>
          </a:p>
          <a:p>
            <a:endParaRPr lang="en-US"/>
          </a:p>
        </p:txBody>
      </p:sp>
    </p:spTree>
    <p:extLst>
      <p:ext uri="{BB962C8B-B14F-4D97-AF65-F5344CB8AC3E}">
        <p14:creationId xmlns:p14="http://schemas.microsoft.com/office/powerpoint/2010/main" val="334856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BB26-0153-4001-BBFF-02AB227AC1CC}"/>
              </a:ext>
            </a:extLst>
          </p:cNvPr>
          <p:cNvSpPr>
            <a:spLocks noGrp="1"/>
          </p:cNvSpPr>
          <p:nvPr>
            <p:ph type="title"/>
          </p:nvPr>
        </p:nvSpPr>
        <p:spPr/>
        <p:txBody>
          <a:bodyPr/>
          <a:lstStyle/>
          <a:p>
            <a:r>
              <a:rPr lang="en-US" b="1"/>
              <a:t>Specifični</a:t>
            </a:r>
            <a:r>
              <a:rPr lang="sr-Latn-RS" b="1"/>
              <a:t> modeli,</a:t>
            </a:r>
            <a:r>
              <a:rPr lang="en-US" b="1"/>
              <a:t> okviri i standardi u </a:t>
            </a:r>
            <a:r>
              <a:rPr lang="sr-Latn-RS" b="1"/>
              <a:t>PPIS</a:t>
            </a:r>
            <a:endParaRPr lang="en-US" b="1"/>
          </a:p>
        </p:txBody>
      </p:sp>
      <p:sp>
        <p:nvSpPr>
          <p:cNvPr id="3" name="Content Placeholder 2">
            <a:extLst>
              <a:ext uri="{FF2B5EF4-FFF2-40B4-BE49-F238E27FC236}">
                <a16:creationId xmlns:a16="http://schemas.microsoft.com/office/drawing/2014/main" id="{26832807-B50F-4321-8A8E-98AC1B25B22F}"/>
              </a:ext>
            </a:extLst>
          </p:cNvPr>
          <p:cNvSpPr>
            <a:spLocks noGrp="1"/>
          </p:cNvSpPr>
          <p:nvPr>
            <p:ph idx="1"/>
          </p:nvPr>
        </p:nvSpPr>
        <p:spPr/>
        <p:txBody>
          <a:bodyPr/>
          <a:lstStyle/>
          <a:p>
            <a:pPr marL="0" indent="0">
              <a:buNone/>
            </a:pPr>
            <a:r>
              <a:rPr lang="sr-Latn-RS"/>
              <a:t>U ovom poglavlju biće prikazani specifični modeli koji se koriste prilikom razvoja, implementacije, ocene i ostalih faza PPIS-a. </a:t>
            </a:r>
          </a:p>
          <a:p>
            <a:pPr marL="0" indent="0">
              <a:buNone/>
            </a:pPr>
            <a:r>
              <a:rPr lang="sr-Latn-RS"/>
              <a:t>U nastavku biće prikazani specifični standardi koji se odnose na PPIS.</a:t>
            </a:r>
          </a:p>
          <a:p>
            <a:pPr marL="0" indent="0">
              <a:buNone/>
            </a:pPr>
            <a:r>
              <a:rPr lang="sr-Latn-RS"/>
              <a:t>Potom, uloge profesionalaca koji se bave PPIS-om i na kraju etika kao sastavni deo PPIS-a.</a:t>
            </a:r>
            <a:endParaRPr lang="en-US"/>
          </a:p>
          <a:p>
            <a:endParaRPr lang="en-US"/>
          </a:p>
        </p:txBody>
      </p:sp>
    </p:spTree>
    <p:extLst>
      <p:ext uri="{BB962C8B-B14F-4D97-AF65-F5344CB8AC3E}">
        <p14:creationId xmlns:p14="http://schemas.microsoft.com/office/powerpoint/2010/main" val="3189471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8F8245-9746-4093-916C-207A4A80DA42}"/>
              </a:ext>
            </a:extLst>
          </p:cNvPr>
          <p:cNvPicPr>
            <a:picLocks noChangeAspect="1"/>
          </p:cNvPicPr>
          <p:nvPr/>
        </p:nvPicPr>
        <p:blipFill>
          <a:blip r:embed="rId2"/>
          <a:stretch>
            <a:fillRect/>
          </a:stretch>
        </p:blipFill>
        <p:spPr>
          <a:xfrm>
            <a:off x="5065485" y="2254984"/>
            <a:ext cx="6836229" cy="3735939"/>
          </a:xfrm>
          <a:prstGeom prst="rect">
            <a:avLst/>
          </a:prstGeom>
        </p:spPr>
      </p:pic>
      <p:sp>
        <p:nvSpPr>
          <p:cNvPr id="3" name="Rectangle 2">
            <a:extLst>
              <a:ext uri="{FF2B5EF4-FFF2-40B4-BE49-F238E27FC236}">
                <a16:creationId xmlns:a16="http://schemas.microsoft.com/office/drawing/2014/main" id="{A4CB0B4C-6ADC-4CE3-BDE3-AE163542904B}"/>
              </a:ext>
            </a:extLst>
          </p:cNvPr>
          <p:cNvSpPr/>
          <p:nvPr/>
        </p:nvSpPr>
        <p:spPr>
          <a:xfrm>
            <a:off x="451758" y="2254984"/>
            <a:ext cx="4425042" cy="3785652"/>
          </a:xfrm>
          <a:prstGeom prst="rect">
            <a:avLst/>
          </a:prstGeom>
        </p:spPr>
        <p:txBody>
          <a:bodyPr wrap="square">
            <a:spAutoFit/>
          </a:bodyPr>
          <a:lstStyle/>
          <a:p>
            <a:pPr algn="just"/>
            <a:r>
              <a:rPr lang="en-US" sz="2000" b="1"/>
              <a:t>SFIA</a:t>
            </a:r>
            <a:r>
              <a:rPr lang="sr-Latn-RS" sz="2000" b="1"/>
              <a:t> </a:t>
            </a:r>
            <a:r>
              <a:rPr lang="en-US" sz="2000"/>
              <a:t>(Skills Framework for the Information Age) predstavlja sveobuhvatan okvir veština i kompetencija za IT industriju. </a:t>
            </a:r>
            <a:endParaRPr lang="sr-Latn-RS" sz="2000"/>
          </a:p>
          <a:p>
            <a:pPr algn="just"/>
            <a:r>
              <a:rPr lang="en-US" sz="2000"/>
              <a:t>Razvila ga je i nadgleda SFIA Foundation. Organizacije širom sveta koriste SFIA da mapiraju znanje i ekspertizu potrebnu za svaku ulogu u organizaciji.</a:t>
            </a:r>
            <a:r>
              <a:rPr lang="en-US" sz="2000" b="1"/>
              <a:t> </a:t>
            </a:r>
            <a:endParaRPr lang="en-US" sz="2000"/>
          </a:p>
          <a:p>
            <a:pPr algn="just">
              <a:spcAft>
                <a:spcPts val="0"/>
              </a:spcAft>
            </a:pPr>
            <a:r>
              <a:rPr lang="en-US" sz="2000" b="1">
                <a:latin typeface="Calibri" panose="020F0502020204030204" pitchFamily="34" charset="0"/>
                <a:ea typeface="Times New Roman" panose="02020603050405020304" pitchFamily="18" charset="0"/>
                <a:cs typeface="Times New Roman" panose="02020603050405020304" pitchFamily="18" charset="0"/>
              </a:rPr>
              <a:t>SFIA </a:t>
            </a:r>
            <a:r>
              <a:rPr lang="en-US" sz="2000">
                <a:latin typeface="Calibri" panose="020F0502020204030204" pitchFamily="34" charset="0"/>
                <a:ea typeface="Times New Roman" panose="02020603050405020304" pitchFamily="18" charset="0"/>
                <a:cs typeface="Times New Roman" panose="02020603050405020304" pitchFamily="18" charset="0"/>
              </a:rPr>
              <a:t>definiše sedam nivoa odgovornosti, od nivoa 1 (praćenje instrukcija) do nivoa 7 (Set postavljanje strategije, inspirisanje i mobilisanje).</a:t>
            </a:r>
            <a:endParaRPr lang="en-US" sz="2000">
              <a:latin typeface="Times New Roman" panose="02020603050405020304" pitchFamily="18" charset="0"/>
              <a:ea typeface="Times New Roman" panose="02020603050405020304" pitchFamily="18" charset="0"/>
            </a:endParaRPr>
          </a:p>
        </p:txBody>
      </p:sp>
      <p:sp>
        <p:nvSpPr>
          <p:cNvPr id="4" name="Title 1">
            <a:extLst>
              <a:ext uri="{FF2B5EF4-FFF2-40B4-BE49-F238E27FC236}">
                <a16:creationId xmlns:a16="http://schemas.microsoft.com/office/drawing/2014/main" id="{79E5EF3F-F882-4E6F-8C7D-9812EBB3FBFD}"/>
              </a:ext>
            </a:extLst>
          </p:cNvPr>
          <p:cNvSpPr>
            <a:spLocks noGrp="1"/>
          </p:cNvSpPr>
          <p:nvPr>
            <p:ph type="title"/>
          </p:nvPr>
        </p:nvSpPr>
        <p:spPr>
          <a:xfrm>
            <a:off x="838200" y="365125"/>
            <a:ext cx="10515600" cy="1325563"/>
          </a:xfrm>
        </p:spPr>
        <p:txBody>
          <a:bodyPr/>
          <a:lstStyle/>
          <a:p>
            <a:r>
              <a:rPr lang="en-US" b="1">
                <a:latin typeface="Calibri" panose="020F0502020204030204" pitchFamily="34" charset="0"/>
                <a:cs typeface="Times New Roman" panose="02020603050405020304" pitchFamily="18" charset="0"/>
              </a:rPr>
              <a:t>SFIA </a:t>
            </a:r>
            <a:r>
              <a:rPr lang="en-US" b="1">
                <a:latin typeface="Calibri" panose="020F0502020204030204" pitchFamily="34" charset="0"/>
                <a:ea typeface="Times New Roman" panose="02020603050405020304" pitchFamily="18" charset="0"/>
                <a:cs typeface="Times New Roman" panose="02020603050405020304" pitchFamily="18" charset="0"/>
              </a:rPr>
              <a:t>okvir</a:t>
            </a:r>
            <a:endParaRPr lang="en-US"/>
          </a:p>
        </p:txBody>
      </p:sp>
    </p:spTree>
    <p:extLst>
      <p:ext uri="{BB962C8B-B14F-4D97-AF65-F5344CB8AC3E}">
        <p14:creationId xmlns:p14="http://schemas.microsoft.com/office/powerpoint/2010/main" val="4020343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26CD9A-9661-4D3F-979C-092E8B47A60D}"/>
              </a:ext>
            </a:extLst>
          </p:cNvPr>
          <p:cNvSpPr>
            <a:spLocks noGrp="1"/>
          </p:cNvSpPr>
          <p:nvPr>
            <p:ph idx="1"/>
          </p:nvPr>
        </p:nvSpPr>
        <p:spPr/>
        <p:txBody>
          <a:bodyPr>
            <a:normAutofit fontScale="70000" lnSpcReduction="20000"/>
          </a:bodyPr>
          <a:lstStyle/>
          <a:p>
            <a:pPr marL="0" indent="0">
              <a:buNone/>
            </a:pPr>
            <a:r>
              <a:rPr lang="en-US"/>
              <a:t>Osnovna svrha SFIA okvira jeste da organizacijama pomogne u planiranju i upravljanju ljudskim resursima u oblasti informacionih sistema. Korišćenjem ovog okvira organizacije mogu jasno definisati koje veštine i znanja su potrebni za određene IT uloge, proceniti postojeće kompetencije zaposlenih i planirati njihov profesionalni razvoj.</a:t>
            </a:r>
            <a:endParaRPr lang="sr-Latn-RS"/>
          </a:p>
          <a:p>
            <a:pPr marL="0" indent="0">
              <a:buNone/>
            </a:pPr>
            <a:r>
              <a:rPr lang="en-US"/>
              <a:t>Jedna od ključnih karakteristika SFIA okvira jeste definisanje </a:t>
            </a:r>
            <a:r>
              <a:rPr lang="en-US" b="1"/>
              <a:t>sedam nivoa odgovornosti i stručnosti</a:t>
            </a:r>
            <a:r>
              <a:rPr lang="en-US"/>
              <a:t>, koji opisuju stepen autonomije, uticaja i kompleksnosti zadataka koje pojedinac obavlja u organizaciji. Ti nivoi su:</a:t>
            </a:r>
          </a:p>
          <a:p>
            <a:r>
              <a:rPr lang="en-US"/>
              <a:t>praćenje instrukcija</a:t>
            </a:r>
          </a:p>
          <a:p>
            <a:r>
              <a:rPr lang="en-US"/>
              <a:t>asistiranje i podrška</a:t>
            </a:r>
          </a:p>
          <a:p>
            <a:r>
              <a:rPr lang="en-US"/>
              <a:t>primena znanja i veština</a:t>
            </a:r>
          </a:p>
          <a:p>
            <a:r>
              <a:rPr lang="en-US"/>
              <a:t>omogućavanje i podrška procesima</a:t>
            </a:r>
          </a:p>
          <a:p>
            <a:r>
              <a:rPr lang="en-US"/>
              <a:t>obezbeđivanje i savetovanje</a:t>
            </a:r>
          </a:p>
          <a:p>
            <a:r>
              <a:rPr lang="en-US"/>
              <a:t>iniciranje i uticaj</a:t>
            </a:r>
          </a:p>
          <a:p>
            <a:r>
              <a:rPr lang="en-US"/>
              <a:t>postavljanje strategije, inspirisanje i mobilisanje organizacije.</a:t>
            </a:r>
          </a:p>
          <a:p>
            <a:endParaRPr lang="en-US"/>
          </a:p>
        </p:txBody>
      </p:sp>
    </p:spTree>
    <p:extLst>
      <p:ext uri="{BB962C8B-B14F-4D97-AF65-F5344CB8AC3E}">
        <p14:creationId xmlns:p14="http://schemas.microsoft.com/office/powerpoint/2010/main" val="4111801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1C779-4ECC-4B56-B8EB-8E5D3B49A279}"/>
              </a:ext>
            </a:extLst>
          </p:cNvPr>
          <p:cNvPicPr>
            <a:picLocks noChangeAspect="1"/>
          </p:cNvPicPr>
          <p:nvPr/>
        </p:nvPicPr>
        <p:blipFill>
          <a:blip r:embed="rId2"/>
          <a:stretch>
            <a:fillRect/>
          </a:stretch>
        </p:blipFill>
        <p:spPr>
          <a:xfrm>
            <a:off x="1741715" y="2410052"/>
            <a:ext cx="8407296" cy="4447948"/>
          </a:xfrm>
          <a:prstGeom prst="rect">
            <a:avLst/>
          </a:prstGeom>
        </p:spPr>
      </p:pic>
      <p:sp>
        <p:nvSpPr>
          <p:cNvPr id="6" name="Rectangle 5">
            <a:extLst>
              <a:ext uri="{FF2B5EF4-FFF2-40B4-BE49-F238E27FC236}">
                <a16:creationId xmlns:a16="http://schemas.microsoft.com/office/drawing/2014/main" id="{F34DA981-CF01-424C-B34D-1A89873BE8E1}"/>
              </a:ext>
            </a:extLst>
          </p:cNvPr>
          <p:cNvSpPr/>
          <p:nvPr/>
        </p:nvSpPr>
        <p:spPr>
          <a:xfrm>
            <a:off x="838200" y="1394389"/>
            <a:ext cx="10697029" cy="1015663"/>
          </a:xfrm>
          <a:prstGeom prst="rect">
            <a:avLst/>
          </a:prstGeom>
        </p:spPr>
        <p:txBody>
          <a:bodyPr wrap="square">
            <a:spAutoFit/>
          </a:bodyPr>
          <a:lstStyle/>
          <a:p>
            <a:pPr algn="just">
              <a:spcAft>
                <a:spcPts val="0"/>
              </a:spcAft>
            </a:pPr>
            <a:r>
              <a:rPr lang="en-US" sz="2000" b="1"/>
              <a:t>Zachman okvir</a:t>
            </a:r>
            <a:r>
              <a:rPr lang="en-US" sz="2000"/>
              <a:t> predstavlja jedan od najpoznatijih modela za organizovanje i opisivanje arhitekture informacionih sistema u organizaciji. Ovaj okvir koristi matricu dimenzija 6 × 6 kroz koju se analiziraju ključna pitanja: šta, kako, gde, ko, kada i zašto.</a:t>
            </a:r>
            <a:endParaRPr lang="en-US" sz="2000">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1EC6EE71-AF8F-4C95-A5FA-EBCAEE16901C}"/>
              </a:ext>
            </a:extLst>
          </p:cNvPr>
          <p:cNvSpPr>
            <a:spLocks noGrp="1"/>
          </p:cNvSpPr>
          <p:nvPr>
            <p:ph type="title"/>
          </p:nvPr>
        </p:nvSpPr>
        <p:spPr>
          <a:xfrm>
            <a:off x="838200" y="365125"/>
            <a:ext cx="10515600" cy="1325563"/>
          </a:xfrm>
        </p:spPr>
        <p:txBody>
          <a:bodyPr/>
          <a:lstStyle/>
          <a:p>
            <a:r>
              <a:rPr lang="en-US" b="1">
                <a:latin typeface="Calibri" panose="020F0502020204030204" pitchFamily="34" charset="0"/>
                <a:ea typeface="Times New Roman" panose="02020603050405020304" pitchFamily="18" charset="0"/>
                <a:cs typeface="Times New Roman" panose="02020603050405020304" pitchFamily="18" charset="0"/>
              </a:rPr>
              <a:t>Zachman</a:t>
            </a:r>
            <a:r>
              <a:rPr lang="sr-Latn-RS" b="1">
                <a:latin typeface="Calibri" panose="020F0502020204030204" pitchFamily="34" charset="0"/>
                <a:ea typeface="Times New Roman" panose="02020603050405020304" pitchFamily="18" charset="0"/>
                <a:cs typeface="Times New Roman" panose="02020603050405020304" pitchFamily="18" charset="0"/>
              </a:rPr>
              <a:t>-ov</a:t>
            </a:r>
            <a:r>
              <a:rPr lang="en-US" b="1">
                <a:latin typeface="Calibri" panose="020F0502020204030204" pitchFamily="34" charset="0"/>
                <a:cs typeface="Times New Roman" panose="02020603050405020304" pitchFamily="18" charset="0"/>
              </a:rPr>
              <a:t> </a:t>
            </a:r>
            <a:r>
              <a:rPr lang="en-US" b="1">
                <a:latin typeface="Calibri" panose="020F0502020204030204" pitchFamily="34" charset="0"/>
                <a:ea typeface="Times New Roman" panose="02020603050405020304" pitchFamily="18" charset="0"/>
                <a:cs typeface="Times New Roman" panose="02020603050405020304" pitchFamily="18" charset="0"/>
              </a:rPr>
              <a:t>okvir</a:t>
            </a:r>
            <a:endParaRPr lang="en-US"/>
          </a:p>
        </p:txBody>
      </p:sp>
    </p:spTree>
    <p:extLst>
      <p:ext uri="{BB962C8B-B14F-4D97-AF65-F5344CB8AC3E}">
        <p14:creationId xmlns:p14="http://schemas.microsoft.com/office/powerpoint/2010/main" val="375020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4C2D3D-CE5E-49B4-92C7-9BFD26B1E611}"/>
              </a:ext>
            </a:extLst>
          </p:cNvPr>
          <p:cNvSpPr>
            <a:spLocks noGrp="1"/>
          </p:cNvSpPr>
          <p:nvPr>
            <p:ph idx="1"/>
          </p:nvPr>
        </p:nvSpPr>
        <p:spPr/>
        <p:txBody>
          <a:bodyPr>
            <a:normAutofit lnSpcReduction="10000"/>
          </a:bodyPr>
          <a:lstStyle/>
          <a:p>
            <a:r>
              <a:rPr lang="en-US"/>
              <a:t>Ovaj okvir je razvio </a:t>
            </a:r>
            <a:r>
              <a:rPr lang="en-US" b="1"/>
              <a:t>John Zachman</a:t>
            </a:r>
            <a:r>
              <a:rPr lang="en-US"/>
              <a:t> 1987. godine sa ciljem da obezbedi sistematičan pristup analizi, projektovanju i upravljanju složenim informacionim sistemima. Zachman okvir pomaže organizacijama da jasno strukturiraju sve elemente informacionog sistema i njihove međusobne odnose.</a:t>
            </a:r>
            <a:endParaRPr lang="sr-Latn-RS"/>
          </a:p>
          <a:p>
            <a:r>
              <a:rPr lang="en-US"/>
              <a:t>Osnovu ovog okvira čini </a:t>
            </a:r>
            <a:r>
              <a:rPr lang="en-US" b="1"/>
              <a:t>matrica dimenzija 6 × 6</a:t>
            </a:r>
            <a:r>
              <a:rPr lang="en-US"/>
              <a:t>, koja omogućava posmatranje organizacije iz različitih perspektiva i kroz različite aspekte sistema. Kolone matrice predstavljaju ključna pitanja koja se postavljaju prilikom analize sistema: </a:t>
            </a:r>
            <a:r>
              <a:rPr lang="en-US" b="1"/>
              <a:t>šta, kako, gde, ko, kada i zašto</a:t>
            </a:r>
            <a:r>
              <a:rPr lang="en-US"/>
              <a:t>. Ova pitanja se odnose na podatke, procese, lokacije, učesnike, vremenske događaje i poslovne ciljeve sistema.</a:t>
            </a:r>
          </a:p>
        </p:txBody>
      </p:sp>
    </p:spTree>
    <p:extLst>
      <p:ext uri="{BB962C8B-B14F-4D97-AF65-F5344CB8AC3E}">
        <p14:creationId xmlns:p14="http://schemas.microsoft.com/office/powerpoint/2010/main" val="2683332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BB72-E616-4379-8C26-2BC6F772BA00}"/>
              </a:ext>
            </a:extLst>
          </p:cNvPr>
          <p:cNvSpPr>
            <a:spLocks noGrp="1"/>
          </p:cNvSpPr>
          <p:nvPr>
            <p:ph type="title"/>
          </p:nvPr>
        </p:nvSpPr>
        <p:spPr/>
        <p:txBody>
          <a:bodyPr/>
          <a:lstStyle/>
          <a:p>
            <a:r>
              <a:rPr lang="en-US" b="1"/>
              <a:t>Industrijski standardi</a:t>
            </a:r>
            <a:endParaRPr lang="en-US"/>
          </a:p>
        </p:txBody>
      </p:sp>
      <p:sp>
        <p:nvSpPr>
          <p:cNvPr id="3" name="Content Placeholder 2">
            <a:extLst>
              <a:ext uri="{FF2B5EF4-FFF2-40B4-BE49-F238E27FC236}">
                <a16:creationId xmlns:a16="http://schemas.microsoft.com/office/drawing/2014/main" id="{350AF351-C075-4365-98C5-A392B977B0A0}"/>
              </a:ext>
            </a:extLst>
          </p:cNvPr>
          <p:cNvSpPr>
            <a:spLocks noGrp="1"/>
          </p:cNvSpPr>
          <p:nvPr>
            <p:ph idx="1"/>
          </p:nvPr>
        </p:nvSpPr>
        <p:spPr/>
        <p:txBody>
          <a:bodyPr>
            <a:normAutofit lnSpcReduction="10000"/>
          </a:bodyPr>
          <a:lstStyle/>
          <a:p>
            <a:r>
              <a:rPr lang="en-US"/>
              <a:t>ISO/IEC 27001 je međunarodni standard za bezbednost informacionih sistema, fokusiran na dostupnost, integritet i poverljivost podataka.</a:t>
            </a:r>
            <a:endParaRPr lang="sr-Latn-RS"/>
          </a:p>
          <a:p>
            <a:r>
              <a:rPr lang="en-US"/>
              <a:t>ISO/IEC 12207 – životni ciklus softvera</a:t>
            </a:r>
            <a:endParaRPr lang="sr-Latn-RS"/>
          </a:p>
          <a:p>
            <a:r>
              <a:rPr lang="en-US"/>
              <a:t>ISO/IEC 20000 – upravljanje IT uslugama</a:t>
            </a:r>
            <a:endParaRPr lang="sr-Latn-RS"/>
          </a:p>
          <a:p>
            <a:r>
              <a:rPr lang="en-US"/>
              <a:t>ISO 9001 – sistem upravljanja kvalitetom</a:t>
            </a:r>
            <a:endParaRPr lang="sr-Latn-RS"/>
          </a:p>
          <a:p>
            <a:r>
              <a:rPr lang="en-US"/>
              <a:t>ISO 22301 – upravljanje kontinuitetom poslovanj</a:t>
            </a:r>
            <a:r>
              <a:rPr lang="sr-Latn-RS"/>
              <a:t>a</a:t>
            </a:r>
          </a:p>
          <a:p>
            <a:r>
              <a:rPr lang="en-US"/>
              <a:t>ISA-95 (IEC 62264)</a:t>
            </a:r>
            <a:endParaRPr lang="sr-Latn-RS"/>
          </a:p>
          <a:p>
            <a:r>
              <a:rPr lang="en-US"/>
              <a:t>ISO 22400 – performanse proizvodnih sistem</a:t>
            </a:r>
            <a:r>
              <a:rPr lang="sr-Latn-RS"/>
              <a:t>a,</a:t>
            </a:r>
          </a:p>
          <a:p>
            <a:r>
              <a:rPr lang="sr-Latn-RS"/>
              <a:t>i drugi.</a:t>
            </a:r>
            <a:endParaRPr lang="en-US"/>
          </a:p>
          <a:p>
            <a:endParaRPr lang="en-US"/>
          </a:p>
        </p:txBody>
      </p:sp>
    </p:spTree>
    <p:extLst>
      <p:ext uri="{BB962C8B-B14F-4D97-AF65-F5344CB8AC3E}">
        <p14:creationId xmlns:p14="http://schemas.microsoft.com/office/powerpoint/2010/main" val="2523242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1971E-B8E4-477E-8083-C4B277180F16}"/>
              </a:ext>
            </a:extLst>
          </p:cNvPr>
          <p:cNvSpPr>
            <a:spLocks noGrp="1"/>
          </p:cNvSpPr>
          <p:nvPr>
            <p:ph idx="1"/>
          </p:nvPr>
        </p:nvSpPr>
        <p:spPr>
          <a:xfrm>
            <a:off x="838200" y="0"/>
            <a:ext cx="10515600" cy="6176963"/>
          </a:xfrm>
        </p:spPr>
        <p:txBody>
          <a:bodyPr>
            <a:normAutofit fontScale="85000" lnSpcReduction="20000"/>
          </a:bodyPr>
          <a:lstStyle/>
          <a:p>
            <a:pPr marL="0" indent="0">
              <a:buNone/>
            </a:pPr>
            <a:r>
              <a:rPr lang="sr-Latn-RS" b="1"/>
              <a:t>I</a:t>
            </a:r>
            <a:r>
              <a:rPr lang="en-US" b="1"/>
              <a:t>SO/IEC 27001 –</a:t>
            </a:r>
            <a:r>
              <a:rPr lang="en-US"/>
              <a:t>predstavlja međunarodni standard za </a:t>
            </a:r>
            <a:r>
              <a:rPr lang="en-US" b="1"/>
              <a:t>upravljanje bezbednošću informacionih sistema</a:t>
            </a:r>
            <a:r>
              <a:rPr lang="en-US"/>
              <a:t>. Standard definiše zahteve za uspostavljanje sistema upravljanja bezbednošću informacija (ISMS). Fokusira se na tri osnovna principa bezbednosti informacija:</a:t>
            </a:r>
          </a:p>
          <a:p>
            <a:r>
              <a:rPr lang="en-US"/>
              <a:t>poverljivost</a:t>
            </a:r>
          </a:p>
          <a:p>
            <a:r>
              <a:rPr lang="en-US"/>
              <a:t>integritet</a:t>
            </a:r>
          </a:p>
          <a:p>
            <a:r>
              <a:rPr lang="en-US"/>
              <a:t>dostupnost podataka.</a:t>
            </a:r>
            <a:endParaRPr lang="sr-Latn-RS"/>
          </a:p>
          <a:p>
            <a:pPr marL="0" indent="0">
              <a:buNone/>
            </a:pPr>
            <a:r>
              <a:rPr lang="en-US"/>
              <a:t>ISO/IEC 27002 predstavlja skup smernica za implementaciju bezbednosnih kontrola u informacionim sistemima. Standard definiše različite bezbednosne mere koje organizacije mogu primeniti kako bi zaštitile svoje informacione sisteme</a:t>
            </a:r>
            <a:r>
              <a:rPr lang="sr-Latn-RS"/>
              <a:t>.</a:t>
            </a:r>
          </a:p>
          <a:p>
            <a:pPr marL="0" indent="0">
              <a:buNone/>
            </a:pPr>
            <a:r>
              <a:rPr lang="en-US"/>
              <a:t>ISO/IEC 12207 definiše procese koji se koriste tokom </a:t>
            </a:r>
            <a:r>
              <a:rPr lang="en-US" b="1"/>
              <a:t>životnog ciklusa razvoja softvera</a:t>
            </a:r>
            <a:r>
              <a:rPr lang="en-US"/>
              <a:t>, uključujući planiranje, razvoj, implementaciju, testiranje i održavanje softverskih sistema. Standard obuhvata procese upravljanja projektom, inženjeringa softvera i podrške razvoju sistema. Njegova primena omogućava organizacijama sistematičan i kontrolisan razvoj softverskih rešenja.</a:t>
            </a:r>
            <a:endParaRPr lang="sr-Latn-RS"/>
          </a:p>
          <a:p>
            <a:pPr marL="0" indent="0">
              <a:buNone/>
            </a:pPr>
            <a:r>
              <a:rPr lang="sr-Latn-RS"/>
              <a:t>I</a:t>
            </a:r>
            <a:r>
              <a:rPr lang="en-US"/>
              <a:t>SO/IEC 20000 je međunarodni standard koji definiše zahteve za </a:t>
            </a:r>
            <a:r>
              <a:rPr lang="en-US" b="1"/>
              <a:t>sistem upravljanja IT uslugama</a:t>
            </a:r>
            <a:r>
              <a:rPr lang="en-US"/>
              <a:t>. Standard obuhvata procese planiranja, implementacije i unapređenja IT servisa koji podržavaju poslovne procese organizacije. Ovaj standard je usko povezan sa ITIL okvirom i koristi se za standardizaciju upravljanja IT servisima.</a:t>
            </a:r>
          </a:p>
        </p:txBody>
      </p:sp>
    </p:spTree>
    <p:extLst>
      <p:ext uri="{BB962C8B-B14F-4D97-AF65-F5344CB8AC3E}">
        <p14:creationId xmlns:p14="http://schemas.microsoft.com/office/powerpoint/2010/main" val="1160316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40988-D8A9-4E63-B2E5-4A2F818E68A9}"/>
              </a:ext>
            </a:extLst>
          </p:cNvPr>
          <p:cNvSpPr>
            <a:spLocks noGrp="1"/>
          </p:cNvSpPr>
          <p:nvPr>
            <p:ph idx="1"/>
          </p:nvPr>
        </p:nvSpPr>
        <p:spPr/>
        <p:txBody>
          <a:bodyPr>
            <a:normAutofit fontScale="92500" lnSpcReduction="20000"/>
          </a:bodyPr>
          <a:lstStyle/>
          <a:p>
            <a:r>
              <a:rPr lang="sr-Latn-RS"/>
              <a:t>I</a:t>
            </a:r>
            <a:r>
              <a:rPr lang="en-US"/>
              <a:t>SO 9001 predstavlja međunarodni standard za </a:t>
            </a:r>
            <a:r>
              <a:rPr lang="en-US" b="1"/>
              <a:t>upravljanje kvalitetom u organizacijama</a:t>
            </a:r>
            <a:r>
              <a:rPr lang="en-US"/>
              <a:t>. Standard definiše principe upravljanja kvalitetom koji se mogu primeniti i u razvoju i održavanju informacionih sistema. Njegova primena doprinosi standardizaciji procesa, povećanju efikasnosti organizacije i unapređenju kvaliteta proizvoda i usluga.</a:t>
            </a:r>
            <a:endParaRPr lang="sr-Latn-RS"/>
          </a:p>
          <a:p>
            <a:r>
              <a:rPr lang="en-US"/>
              <a:t>ISA-95 predstavlja međunarodni standard za integraciju </a:t>
            </a:r>
            <a:r>
              <a:rPr lang="en-US" b="1"/>
              <a:t>poslovnih i proizvodnih informacionih sistema</a:t>
            </a:r>
            <a:r>
              <a:rPr lang="en-US"/>
              <a:t>. Standard definiše modele razmene informacija između sistema za planiranje poslovanja (ERP) i sistema za upravljanje proizvodnjom (MES). Ovaj standard omogućava bolju integraciju proizvodnih procesa i poslovnog upravljanja.</a:t>
            </a:r>
            <a:endParaRPr lang="sr-Latn-RS"/>
          </a:p>
          <a:p>
            <a:r>
              <a:rPr lang="en-US"/>
              <a:t>ISO 22400 definiše </a:t>
            </a:r>
            <a:r>
              <a:rPr lang="en-US" b="1"/>
              <a:t>ključne indikatore performansi (KPI)</a:t>
            </a:r>
            <a:r>
              <a:rPr lang="en-US"/>
              <a:t> za merenje efikasnosti proizvodnih operacija. Ovaj standard se koristi u sistemima za upravljanje proizvodnjom kako bi se pratila produktivnost, kvalitet i efikasnost proizvodnih procesa.</a:t>
            </a:r>
          </a:p>
        </p:txBody>
      </p:sp>
    </p:spTree>
    <p:extLst>
      <p:ext uri="{BB962C8B-B14F-4D97-AF65-F5344CB8AC3E}">
        <p14:creationId xmlns:p14="http://schemas.microsoft.com/office/powerpoint/2010/main" val="2200118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894A-8B9B-455C-889A-1A69168295E8}"/>
              </a:ext>
            </a:extLst>
          </p:cNvPr>
          <p:cNvSpPr>
            <a:spLocks noGrp="1"/>
          </p:cNvSpPr>
          <p:nvPr>
            <p:ph type="title"/>
          </p:nvPr>
        </p:nvSpPr>
        <p:spPr/>
        <p:txBody>
          <a:bodyPr/>
          <a:lstStyle/>
          <a:p>
            <a:r>
              <a:rPr lang="en-US"/>
              <a:t>Strategije implementacije poslovno-proizvodnih informacionih sistema (PPIS)</a:t>
            </a:r>
          </a:p>
        </p:txBody>
      </p:sp>
      <p:sp>
        <p:nvSpPr>
          <p:cNvPr id="3" name="Content Placeholder 2">
            <a:extLst>
              <a:ext uri="{FF2B5EF4-FFF2-40B4-BE49-F238E27FC236}">
                <a16:creationId xmlns:a16="http://schemas.microsoft.com/office/drawing/2014/main" id="{13128342-8B9D-461E-AF77-195CFDA14FE1}"/>
              </a:ext>
            </a:extLst>
          </p:cNvPr>
          <p:cNvSpPr>
            <a:spLocks noGrp="1"/>
          </p:cNvSpPr>
          <p:nvPr>
            <p:ph idx="1"/>
          </p:nvPr>
        </p:nvSpPr>
        <p:spPr/>
        <p:txBody>
          <a:bodyPr/>
          <a:lstStyle/>
          <a:p>
            <a:r>
              <a:rPr lang="sr-Latn-RS"/>
              <a:t>I</a:t>
            </a:r>
            <a:r>
              <a:rPr lang="en-US"/>
              <a:t>mplementacija poslovno-proizvodnih informacionih sistema predstavlja proces uvođenja novog informacionog sistema u organizaciju i njegovog povezivanja sa postojećim poslovnim i proizvodnim procesima. Ovaj proces je često složen i zahteva pažljivo planiranje kako bi se smanjili rizici, izbegli prekidi u radu organizacije i obezbedila uspešna primena sistema.</a:t>
            </a:r>
          </a:p>
          <a:p>
            <a:r>
              <a:rPr lang="en-US"/>
              <a:t>U praksi se koriste različite strategije implementacije informacionih sistema, među kojima najpoznatije</a:t>
            </a:r>
            <a:r>
              <a:rPr lang="sr-Latn-RS"/>
              <a:t> klasične strategije su:</a:t>
            </a:r>
            <a:r>
              <a:rPr lang="en-US"/>
              <a:t> </a:t>
            </a:r>
            <a:r>
              <a:rPr lang="en-US" b="1"/>
              <a:t>Big Bang</a:t>
            </a:r>
            <a:r>
              <a:rPr lang="en-US"/>
              <a:t>, </a:t>
            </a:r>
            <a:r>
              <a:rPr lang="en-US" b="1"/>
              <a:t>Slam Dunk</a:t>
            </a:r>
            <a:r>
              <a:rPr lang="en-US"/>
              <a:t> i </a:t>
            </a:r>
            <a:r>
              <a:rPr lang="en-US" b="1"/>
              <a:t>Franchising</a:t>
            </a:r>
            <a:r>
              <a:rPr lang="en-US"/>
              <a:t> strategija.</a:t>
            </a:r>
          </a:p>
          <a:p>
            <a:endParaRPr lang="en-US"/>
          </a:p>
        </p:txBody>
      </p:sp>
    </p:spTree>
    <p:extLst>
      <p:ext uri="{BB962C8B-B14F-4D97-AF65-F5344CB8AC3E}">
        <p14:creationId xmlns:p14="http://schemas.microsoft.com/office/powerpoint/2010/main" val="3080691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565C-CB8B-4149-96A2-624D3F5F1A34}"/>
              </a:ext>
            </a:extLst>
          </p:cNvPr>
          <p:cNvSpPr>
            <a:spLocks noGrp="1"/>
          </p:cNvSpPr>
          <p:nvPr>
            <p:ph type="title"/>
          </p:nvPr>
        </p:nvSpPr>
        <p:spPr/>
        <p:txBody>
          <a:bodyPr/>
          <a:lstStyle/>
          <a:p>
            <a:r>
              <a:rPr lang="sr-Latn-RS"/>
              <a:t>Strategije implementacije PPIS</a:t>
            </a:r>
            <a:endParaRPr lang="en-US"/>
          </a:p>
        </p:txBody>
      </p:sp>
      <p:graphicFrame>
        <p:nvGraphicFramePr>
          <p:cNvPr id="4" name="Content Placeholder 3">
            <a:extLst>
              <a:ext uri="{FF2B5EF4-FFF2-40B4-BE49-F238E27FC236}">
                <a16:creationId xmlns:a16="http://schemas.microsoft.com/office/drawing/2014/main" id="{F16E6066-D2B3-4A98-A21F-146C003C8252}"/>
              </a:ext>
            </a:extLst>
          </p:cNvPr>
          <p:cNvGraphicFramePr>
            <a:graphicFrameLocks noGrp="1"/>
          </p:cNvGraphicFramePr>
          <p:nvPr>
            <p:ph idx="1"/>
            <p:extLst>
              <p:ext uri="{D42A27DB-BD31-4B8C-83A1-F6EECF244321}">
                <p14:modId xmlns:p14="http://schemas.microsoft.com/office/powerpoint/2010/main" val="440308905"/>
              </p:ext>
            </p:extLst>
          </p:nvPr>
        </p:nvGraphicFramePr>
        <p:xfrm>
          <a:off x="1553028" y="1856082"/>
          <a:ext cx="9525000" cy="4754880"/>
        </p:xfrm>
        <a:graphic>
          <a:graphicData uri="http://schemas.openxmlformats.org/drawingml/2006/table">
            <a:tbl>
              <a:tblPr>
                <a:tableStyleId>{8A107856-5554-42FB-B03E-39F5DBC370BA}</a:tableStyleId>
              </a:tblPr>
              <a:tblGrid>
                <a:gridCol w="3789622">
                  <a:extLst>
                    <a:ext uri="{9D8B030D-6E8A-4147-A177-3AD203B41FA5}">
                      <a16:colId xmlns:a16="http://schemas.microsoft.com/office/drawing/2014/main" val="515261422"/>
                    </a:ext>
                  </a:extLst>
                </a:gridCol>
                <a:gridCol w="5735378">
                  <a:extLst>
                    <a:ext uri="{9D8B030D-6E8A-4147-A177-3AD203B41FA5}">
                      <a16:colId xmlns:a16="http://schemas.microsoft.com/office/drawing/2014/main" val="1876377839"/>
                    </a:ext>
                  </a:extLst>
                </a:gridCol>
              </a:tblGrid>
              <a:tr h="0">
                <a:tc>
                  <a:txBody>
                    <a:bodyPr/>
                    <a:lstStyle/>
                    <a:p>
                      <a:r>
                        <a:rPr lang="en-US" sz="2400" b="1"/>
                        <a:t>Strategija</a:t>
                      </a:r>
                    </a:p>
                  </a:txBody>
                  <a:tcPr anchor="ctr"/>
                </a:tc>
                <a:tc>
                  <a:txBody>
                    <a:bodyPr/>
                    <a:lstStyle/>
                    <a:p>
                      <a:r>
                        <a:rPr lang="en-US" sz="2400" b="1"/>
                        <a:t>Osnovna ideja</a:t>
                      </a:r>
                    </a:p>
                  </a:txBody>
                  <a:tcPr anchor="ctr"/>
                </a:tc>
                <a:extLst>
                  <a:ext uri="{0D108BD9-81ED-4DB2-BD59-A6C34878D82A}">
                    <a16:rowId xmlns:a16="http://schemas.microsoft.com/office/drawing/2014/main" val="934221363"/>
                  </a:ext>
                </a:extLst>
              </a:tr>
              <a:tr h="0">
                <a:tc>
                  <a:txBody>
                    <a:bodyPr/>
                    <a:lstStyle/>
                    <a:p>
                      <a:r>
                        <a:rPr lang="en-US" sz="2400"/>
                        <a:t>Big Bang</a:t>
                      </a:r>
                    </a:p>
                  </a:txBody>
                  <a:tcPr anchor="ctr"/>
                </a:tc>
                <a:tc>
                  <a:txBody>
                    <a:bodyPr/>
                    <a:lstStyle/>
                    <a:p>
                      <a:r>
                        <a:rPr lang="pl-PL" sz="2400"/>
                        <a:t>sistem se uvodi odjednom u celoj organizaciji</a:t>
                      </a:r>
                    </a:p>
                  </a:txBody>
                  <a:tcPr anchor="ctr"/>
                </a:tc>
                <a:extLst>
                  <a:ext uri="{0D108BD9-81ED-4DB2-BD59-A6C34878D82A}">
                    <a16:rowId xmlns:a16="http://schemas.microsoft.com/office/drawing/2014/main" val="1919485798"/>
                  </a:ext>
                </a:extLst>
              </a:tr>
              <a:tr h="0">
                <a:tc>
                  <a:txBody>
                    <a:bodyPr/>
                    <a:lstStyle/>
                    <a:p>
                      <a:r>
                        <a:rPr lang="en-US" sz="2400"/>
                        <a:t>Slam Dunk</a:t>
                      </a:r>
                    </a:p>
                  </a:txBody>
                  <a:tcPr anchor="ctr"/>
                </a:tc>
                <a:tc>
                  <a:txBody>
                    <a:bodyPr/>
                    <a:lstStyle/>
                    <a:p>
                      <a:r>
                        <a:rPr lang="en-US" sz="2400"/>
                        <a:t>implementacija ograničena na osnovne procese</a:t>
                      </a:r>
                    </a:p>
                  </a:txBody>
                  <a:tcPr anchor="ctr"/>
                </a:tc>
                <a:extLst>
                  <a:ext uri="{0D108BD9-81ED-4DB2-BD59-A6C34878D82A}">
                    <a16:rowId xmlns:a16="http://schemas.microsoft.com/office/drawing/2014/main" val="3532992489"/>
                  </a:ext>
                </a:extLst>
              </a:tr>
              <a:tr h="0">
                <a:tc>
                  <a:txBody>
                    <a:bodyPr/>
                    <a:lstStyle/>
                    <a:p>
                      <a:r>
                        <a:rPr lang="en-US" sz="2400"/>
                        <a:t>Franchising</a:t>
                      </a:r>
                    </a:p>
                  </a:txBody>
                  <a:tcPr anchor="ctr"/>
                </a:tc>
                <a:tc>
                  <a:txBody>
                    <a:bodyPr/>
                    <a:lstStyle/>
                    <a:p>
                      <a:r>
                        <a:rPr lang="en-US" sz="2400"/>
                        <a:t>implementacija po organizacionim jedinicama</a:t>
                      </a:r>
                    </a:p>
                  </a:txBody>
                  <a:tcPr anchor="ctr"/>
                </a:tc>
                <a:extLst>
                  <a:ext uri="{0D108BD9-81ED-4DB2-BD59-A6C34878D82A}">
                    <a16:rowId xmlns:a16="http://schemas.microsoft.com/office/drawing/2014/main" val="1053270439"/>
                  </a:ext>
                </a:extLst>
              </a:tr>
              <a:tr h="0">
                <a:tc>
                  <a:txBody>
                    <a:bodyPr/>
                    <a:lstStyle/>
                    <a:p>
                      <a:r>
                        <a:rPr lang="en-US" sz="2400"/>
                        <a:t>Fazna implementacija</a:t>
                      </a:r>
                    </a:p>
                  </a:txBody>
                  <a:tcPr anchor="ctr"/>
                </a:tc>
                <a:tc>
                  <a:txBody>
                    <a:bodyPr/>
                    <a:lstStyle/>
                    <a:p>
                      <a:r>
                        <a:rPr lang="it-IT" sz="2400"/>
                        <a:t>postepeno uvođenje sistema po modulima</a:t>
                      </a:r>
                    </a:p>
                  </a:txBody>
                  <a:tcPr anchor="ctr"/>
                </a:tc>
                <a:extLst>
                  <a:ext uri="{0D108BD9-81ED-4DB2-BD59-A6C34878D82A}">
                    <a16:rowId xmlns:a16="http://schemas.microsoft.com/office/drawing/2014/main" val="3598478296"/>
                  </a:ext>
                </a:extLst>
              </a:tr>
              <a:tr h="0">
                <a:tc>
                  <a:txBody>
                    <a:bodyPr/>
                    <a:lstStyle/>
                    <a:p>
                      <a:r>
                        <a:rPr lang="en-US" sz="2400"/>
                        <a:t>Paralelna implementacija</a:t>
                      </a:r>
                    </a:p>
                  </a:txBody>
                  <a:tcPr anchor="ctr"/>
                </a:tc>
                <a:tc>
                  <a:txBody>
                    <a:bodyPr/>
                    <a:lstStyle/>
                    <a:p>
                      <a:r>
                        <a:rPr lang="nn-NO" sz="2400"/>
                        <a:t>istovremeni rad starog i novog sistema</a:t>
                      </a:r>
                    </a:p>
                  </a:txBody>
                  <a:tcPr anchor="ctr"/>
                </a:tc>
                <a:extLst>
                  <a:ext uri="{0D108BD9-81ED-4DB2-BD59-A6C34878D82A}">
                    <a16:rowId xmlns:a16="http://schemas.microsoft.com/office/drawing/2014/main" val="2648702872"/>
                  </a:ext>
                </a:extLst>
              </a:tr>
              <a:tr h="0">
                <a:tc>
                  <a:txBody>
                    <a:bodyPr/>
                    <a:lstStyle/>
                    <a:p>
                      <a:r>
                        <a:rPr lang="en-US" sz="2400"/>
                        <a:t>Pilot implementacija</a:t>
                      </a:r>
                    </a:p>
                  </a:txBody>
                  <a:tcPr anchor="ctr"/>
                </a:tc>
                <a:tc>
                  <a:txBody>
                    <a:bodyPr/>
                    <a:lstStyle/>
                    <a:p>
                      <a:r>
                        <a:rPr lang="en-US" sz="2400"/>
                        <a:t>testiranje sistema u jednoj jedinici</a:t>
                      </a:r>
                    </a:p>
                  </a:txBody>
                  <a:tcPr anchor="ctr"/>
                </a:tc>
                <a:extLst>
                  <a:ext uri="{0D108BD9-81ED-4DB2-BD59-A6C34878D82A}">
                    <a16:rowId xmlns:a16="http://schemas.microsoft.com/office/drawing/2014/main" val="4289383813"/>
                  </a:ext>
                </a:extLst>
              </a:tr>
              <a:tr h="0">
                <a:tc>
                  <a:txBody>
                    <a:bodyPr/>
                    <a:lstStyle/>
                    <a:p>
                      <a:r>
                        <a:rPr lang="en-US" sz="2400"/>
                        <a:t>Hibridna implementacija</a:t>
                      </a:r>
                    </a:p>
                  </a:txBody>
                  <a:tcPr anchor="ctr"/>
                </a:tc>
                <a:tc>
                  <a:txBody>
                    <a:bodyPr/>
                    <a:lstStyle/>
                    <a:p>
                      <a:r>
                        <a:rPr lang="en-US" sz="2400"/>
                        <a:t>kombinacija više strategija</a:t>
                      </a:r>
                    </a:p>
                  </a:txBody>
                  <a:tcPr anchor="ctr"/>
                </a:tc>
                <a:extLst>
                  <a:ext uri="{0D108BD9-81ED-4DB2-BD59-A6C34878D82A}">
                    <a16:rowId xmlns:a16="http://schemas.microsoft.com/office/drawing/2014/main" val="886749955"/>
                  </a:ext>
                </a:extLst>
              </a:tr>
            </a:tbl>
          </a:graphicData>
        </a:graphic>
      </p:graphicFrame>
    </p:spTree>
    <p:extLst>
      <p:ext uri="{BB962C8B-B14F-4D97-AF65-F5344CB8AC3E}">
        <p14:creationId xmlns:p14="http://schemas.microsoft.com/office/powerpoint/2010/main" val="364838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021855-422D-4341-86B9-66B9978024E9}"/>
              </a:ext>
            </a:extLst>
          </p:cNvPr>
          <p:cNvSpPr>
            <a:spLocks noGrp="1"/>
          </p:cNvSpPr>
          <p:nvPr>
            <p:ph idx="1"/>
          </p:nvPr>
        </p:nvSpPr>
        <p:spPr>
          <a:xfrm>
            <a:off x="838200" y="261256"/>
            <a:ext cx="10515600" cy="6763657"/>
          </a:xfrm>
        </p:spPr>
        <p:txBody>
          <a:bodyPr>
            <a:normAutofit fontScale="70000" lnSpcReduction="20000"/>
          </a:bodyPr>
          <a:lstStyle/>
          <a:p>
            <a:r>
              <a:rPr lang="en-US" b="1"/>
              <a:t>Big Bang strategija</a:t>
            </a:r>
            <a:r>
              <a:rPr lang="en-US"/>
              <a:t> predstavlja pristup implementaciji informacionog sistema u kojem se novi sistem uvodi u organizaciju odjednom, zamenjujući postojeći sistem u jednom trenutku. U ovom slučaju svi delovi organizacije počinju istovremeno da koriste novi informacioni sistem.</a:t>
            </a:r>
            <a:endParaRPr lang="sr-Latn-RS"/>
          </a:p>
          <a:p>
            <a:r>
              <a:rPr lang="en-US" b="1"/>
              <a:t>Slam Dunk strategija</a:t>
            </a:r>
            <a:r>
              <a:rPr lang="en-US"/>
              <a:t> podrazumeva implementaciju informacionog sistema u organizaciji uz minimalne izmene postojećih poslovnih procesa. U ovom pristupu organizacija se prilagođava standardnim funkcionalnostima softverskog rešenja, umesto da se softver prilagođava specifičnim potrebama organizacije.</a:t>
            </a:r>
            <a:endParaRPr lang="sr-Latn-RS"/>
          </a:p>
          <a:p>
            <a:r>
              <a:rPr lang="en-US" b="1"/>
              <a:t>Franchising strategija</a:t>
            </a:r>
            <a:r>
              <a:rPr lang="en-US"/>
              <a:t> predstavlja pristup implementaciji informacionog sistema u kojem se sistem uvodi u različite delove organizacije na način koji omogućava određeni nivo lokalne prilagodljivosti. Ovaj pristup omogućava različitim poslovnim jedinicama ili odeljenjima da koriste zajedničku osnovu informacionog sistema, ali uz određene modifikacije koje odgovaraju njihovim specifičnim potrebama.</a:t>
            </a:r>
            <a:endParaRPr lang="sr-Latn-RS"/>
          </a:p>
          <a:p>
            <a:r>
              <a:rPr lang="en-US"/>
              <a:t>Kod </a:t>
            </a:r>
            <a:r>
              <a:rPr lang="en-US" b="1"/>
              <a:t>fazne implementacije</a:t>
            </a:r>
            <a:r>
              <a:rPr lang="en-US"/>
              <a:t> informacioni sistem se uvodi postepeno, odnosno u više faza. Sistem se može implementirati po modulima, po organizacionim jedinicama ili po poslovnim funkcijama. Na primer, prvo se uvodi finansijski modul, zatim modul za proizvodnju, a potom modul za logistiku.</a:t>
            </a:r>
            <a:endParaRPr lang="sr-Latn-RS"/>
          </a:p>
          <a:p>
            <a:r>
              <a:rPr lang="en-US"/>
              <a:t>Kod </a:t>
            </a:r>
            <a:r>
              <a:rPr lang="en-US" b="1"/>
              <a:t>paralelne implementacije</a:t>
            </a:r>
            <a:r>
              <a:rPr lang="en-US"/>
              <a:t> novi informacioni sistem radi istovremeno sa starim sistemom tokom određenog vremenskog perioda. Na taj način organizacija može proveriti da li novi sistem funkcioniše pravilno, dok stari sistem ostaje kao rezervna opcija.</a:t>
            </a:r>
            <a:endParaRPr lang="sr-Latn-RS"/>
          </a:p>
          <a:p>
            <a:r>
              <a:rPr lang="en-US"/>
              <a:t>Kod </a:t>
            </a:r>
            <a:r>
              <a:rPr lang="en-US" b="1"/>
              <a:t>pilot implementacije</a:t>
            </a:r>
            <a:r>
              <a:rPr lang="en-US"/>
              <a:t> novi sistem se prvo uvodi u jednoj organizacionoj jedinici ili jednom delu organizacije. Nakon testiranja i eventualnih korekcija, sistem se postepeno uvodi i u ostale delove organizacije</a:t>
            </a:r>
            <a:endParaRPr lang="sr-Latn-RS"/>
          </a:p>
          <a:p>
            <a:r>
              <a:rPr lang="en-US" b="1"/>
              <a:t>Hibridna strategija</a:t>
            </a:r>
            <a:r>
              <a:rPr lang="en-US"/>
              <a:t> predstavlja kombinaciju različitih strategija implementacije. Na primer, određeni moduli sistema mogu biti implementirani odjednom (Big Bang pristup), dok se drugi moduli uvode postepeno kroz faznu implementaciju.</a:t>
            </a:r>
          </a:p>
        </p:txBody>
      </p:sp>
    </p:spTree>
    <p:extLst>
      <p:ext uri="{BB962C8B-B14F-4D97-AF65-F5344CB8AC3E}">
        <p14:creationId xmlns:p14="http://schemas.microsoft.com/office/powerpoint/2010/main" val="343665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1C36-29A1-41ED-A306-A081B483E448}"/>
              </a:ext>
            </a:extLst>
          </p:cNvPr>
          <p:cNvSpPr>
            <a:spLocks noGrp="1"/>
          </p:cNvSpPr>
          <p:nvPr>
            <p:ph type="title"/>
          </p:nvPr>
        </p:nvSpPr>
        <p:spPr/>
        <p:txBody>
          <a:bodyPr/>
          <a:lstStyle/>
          <a:p>
            <a:r>
              <a:rPr lang="en-US"/>
              <a:t>Modeli za razvoj PPIS-a</a:t>
            </a:r>
          </a:p>
        </p:txBody>
      </p:sp>
      <p:sp>
        <p:nvSpPr>
          <p:cNvPr id="3" name="Content Placeholder 2">
            <a:extLst>
              <a:ext uri="{FF2B5EF4-FFF2-40B4-BE49-F238E27FC236}">
                <a16:creationId xmlns:a16="http://schemas.microsoft.com/office/drawing/2014/main" id="{04245EC5-9895-4DAB-92E6-AA598C1FACA7}"/>
              </a:ext>
            </a:extLst>
          </p:cNvPr>
          <p:cNvSpPr>
            <a:spLocks noGrp="1"/>
          </p:cNvSpPr>
          <p:nvPr>
            <p:ph idx="1"/>
          </p:nvPr>
        </p:nvSpPr>
        <p:spPr>
          <a:xfrm>
            <a:off x="838200" y="1825625"/>
            <a:ext cx="10515600" cy="4667250"/>
          </a:xfrm>
        </p:spPr>
        <p:txBody>
          <a:bodyPr>
            <a:normAutofit fontScale="70000" lnSpcReduction="20000"/>
          </a:bodyPr>
          <a:lstStyle/>
          <a:p>
            <a:pPr marL="0" indent="0">
              <a:buNone/>
            </a:pPr>
            <a:r>
              <a:rPr lang="en-US"/>
              <a:t>Modeli razvoja softvera definišu način organizovanja aktivnosti u životnom ciklusu razvoja sistema. Oni određuju redosled faza razvoja, način upravljanja projektom i pristup testiranju i implementaciji sistema. Najpoznatiji modeli razvoja softvera su:</a:t>
            </a:r>
          </a:p>
          <a:p>
            <a:r>
              <a:rPr lang="en-US"/>
              <a:t>Model vodopada,</a:t>
            </a:r>
          </a:p>
          <a:p>
            <a:r>
              <a:rPr lang="en-US"/>
              <a:t>Iterativni model,</a:t>
            </a:r>
          </a:p>
          <a:p>
            <a:r>
              <a:rPr lang="en-US"/>
              <a:t>Model rapidnog razvoja aplikacija,</a:t>
            </a:r>
          </a:p>
          <a:p>
            <a:r>
              <a:rPr lang="en-US"/>
              <a:t>Model prototipskog razvoja,</a:t>
            </a:r>
          </a:p>
          <a:p>
            <a:r>
              <a:rPr lang="en-US"/>
              <a:t>Spiralni model,</a:t>
            </a:r>
          </a:p>
          <a:p>
            <a:r>
              <a:rPr lang="en-US"/>
              <a:t>Model zasnovan na komponentama,</a:t>
            </a:r>
          </a:p>
          <a:p>
            <a:r>
              <a:rPr lang="en-US"/>
              <a:t>Model unificiranog procesa razvoja,</a:t>
            </a:r>
          </a:p>
          <a:p>
            <a:r>
              <a:rPr lang="en-US"/>
              <a:t>Modeli agilnog razvoja ,</a:t>
            </a:r>
          </a:p>
          <a:p>
            <a:r>
              <a:rPr lang="en-US"/>
              <a:t>"Sinhronizuj i stabilizuj" model,</a:t>
            </a:r>
          </a:p>
          <a:p>
            <a:r>
              <a:rPr lang="en-US"/>
              <a:t>"Izgradi i fiksiraj"  model,</a:t>
            </a:r>
          </a:p>
          <a:p>
            <a:r>
              <a:rPr lang="en-US"/>
              <a:t>Kombinovani modeli.</a:t>
            </a:r>
          </a:p>
          <a:p>
            <a:endParaRPr lang="en-US"/>
          </a:p>
        </p:txBody>
      </p:sp>
    </p:spTree>
    <p:extLst>
      <p:ext uri="{BB962C8B-B14F-4D97-AF65-F5344CB8AC3E}">
        <p14:creationId xmlns:p14="http://schemas.microsoft.com/office/powerpoint/2010/main" val="2075492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B700-62EA-479E-8098-7664B4B71E43}"/>
              </a:ext>
            </a:extLst>
          </p:cNvPr>
          <p:cNvSpPr>
            <a:spLocks noGrp="1"/>
          </p:cNvSpPr>
          <p:nvPr>
            <p:ph type="title"/>
          </p:nvPr>
        </p:nvSpPr>
        <p:spPr/>
        <p:txBody>
          <a:bodyPr/>
          <a:lstStyle/>
          <a:p>
            <a:r>
              <a:rPr lang="en-US" b="1"/>
              <a:t>Karakteristike i uloge profesionalaca u </a:t>
            </a:r>
            <a:r>
              <a:rPr lang="sr-Latn-RS" b="1"/>
              <a:t>PPIS</a:t>
            </a:r>
            <a:endParaRPr lang="en-US" b="1"/>
          </a:p>
        </p:txBody>
      </p:sp>
      <p:sp>
        <p:nvSpPr>
          <p:cNvPr id="3" name="Content Placeholder 2">
            <a:extLst>
              <a:ext uri="{FF2B5EF4-FFF2-40B4-BE49-F238E27FC236}">
                <a16:creationId xmlns:a16="http://schemas.microsoft.com/office/drawing/2014/main" id="{7B9864DD-EC8B-4177-B4F5-B26B62CA0338}"/>
              </a:ext>
            </a:extLst>
          </p:cNvPr>
          <p:cNvSpPr>
            <a:spLocks noGrp="1"/>
          </p:cNvSpPr>
          <p:nvPr>
            <p:ph idx="1"/>
          </p:nvPr>
        </p:nvSpPr>
        <p:spPr>
          <a:xfrm>
            <a:off x="1567542" y="1807028"/>
            <a:ext cx="9263744" cy="4593772"/>
          </a:xfrm>
        </p:spPr>
        <p:txBody>
          <a:bodyPr>
            <a:normAutofit fontScale="25000" lnSpcReduction="20000"/>
          </a:bodyPr>
          <a:lstStyle/>
          <a:p>
            <a:pPr marL="0" indent="0">
              <a:lnSpc>
                <a:spcPct val="120000"/>
              </a:lnSpc>
              <a:spcBef>
                <a:spcPts val="0"/>
              </a:spcBef>
              <a:buNone/>
            </a:pPr>
            <a:r>
              <a:rPr lang="en-US" sz="8000"/>
              <a:t>Profesionalci u PPIS imaju različite odgovornosti i funkcije</a:t>
            </a:r>
            <a:r>
              <a:rPr lang="sr-Latn-RS" sz="8000"/>
              <a:t> </a:t>
            </a:r>
            <a:r>
              <a:rPr lang="en-US" sz="8000"/>
              <a:t>u organizaciji. One uključuju sledeće:</a:t>
            </a:r>
          </a:p>
          <a:p>
            <a:pPr>
              <a:lnSpc>
                <a:spcPct val="120000"/>
              </a:lnSpc>
              <a:spcBef>
                <a:spcPts val="0"/>
              </a:spcBef>
            </a:pPr>
            <a:r>
              <a:rPr lang="en-US" sz="8000"/>
              <a:t> Glavni informacioni direktor (CIO) uspostavlja i održava ukupne informacione sisteme organizacije. Odgovornosti CIO-a uključuju obezbeđivanje da sistemi budu usklađeni sa zakonskim zahtevima i da ostali koji su uključeni u informacione sisteme organizacije obavljaju svoje poslove kompetentno.</a:t>
            </a:r>
          </a:p>
          <a:p>
            <a:pPr lvl="0">
              <a:lnSpc>
                <a:spcPct val="120000"/>
              </a:lnSpc>
              <a:spcBef>
                <a:spcPts val="0"/>
              </a:spcBef>
            </a:pPr>
            <a:r>
              <a:rPr lang="en-US" sz="8000"/>
              <a:t>Upravljanje PPIS-om podrazumeva upravljanje ljudima, tehnologijom i procedurama potrebnim za pretvaranje podataka u informacije. Ovo uključuje čišćenje, izdvajanje, integraciju, kategorizaciju, označavanje i organizovanje podataka.</a:t>
            </a:r>
          </a:p>
          <a:p>
            <a:pPr lvl="0">
              <a:lnSpc>
                <a:spcPct val="120000"/>
              </a:lnSpc>
              <a:spcBef>
                <a:spcPts val="0"/>
              </a:spcBef>
            </a:pPr>
            <a:r>
              <a:rPr lang="en-US" sz="8000"/>
              <a:t>Upravljanje bazama podataka razvija procedure za organizovanje, manipulaciju i preuzimanje podataka koji su skladišteni u računarskim bazama podataka.</a:t>
            </a:r>
          </a:p>
          <a:p>
            <a:pPr>
              <a:lnSpc>
                <a:spcPct val="120000"/>
              </a:lnSpc>
              <a:spcBef>
                <a:spcPts val="0"/>
              </a:spcBef>
            </a:pPr>
            <a:r>
              <a:rPr lang="en-US" sz="8000"/>
              <a:t> Analiza, dizajn i razvoj sistema ispituju potrebe sistema organizacije i projektuju i razvijaju sistem kako bi te potrebe bile zadovoljene.</a:t>
            </a:r>
          </a:p>
        </p:txBody>
      </p:sp>
    </p:spTree>
    <p:extLst>
      <p:ext uri="{BB962C8B-B14F-4D97-AF65-F5344CB8AC3E}">
        <p14:creationId xmlns:p14="http://schemas.microsoft.com/office/powerpoint/2010/main" val="312936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4562A-8469-49CA-AFE5-2130ACDA7653}"/>
              </a:ext>
            </a:extLst>
          </p:cNvPr>
          <p:cNvSpPr>
            <a:spLocks noGrp="1"/>
          </p:cNvSpPr>
          <p:nvPr>
            <p:ph idx="1"/>
          </p:nvPr>
        </p:nvSpPr>
        <p:spPr>
          <a:xfrm>
            <a:off x="1752600" y="1825625"/>
            <a:ext cx="9601200" cy="4351338"/>
          </a:xfrm>
        </p:spPr>
        <p:txBody>
          <a:bodyPr>
            <a:normAutofit lnSpcReduction="10000"/>
          </a:bodyPr>
          <a:lstStyle/>
          <a:p>
            <a:pPr lvl="0">
              <a:lnSpc>
                <a:spcPct val="120000"/>
              </a:lnSpc>
              <a:spcBef>
                <a:spcPts val="0"/>
              </a:spcBef>
            </a:pPr>
            <a:r>
              <a:rPr lang="en-US" sz="2000">
                <a:solidFill>
                  <a:prstClr val="black"/>
                </a:solidFill>
              </a:rPr>
              <a:t>Upravljanje bezbednosnim rizicima PPIS upravlja rizicima koji prete informacionom sistemu organizacije.</a:t>
            </a:r>
          </a:p>
          <a:p>
            <a:pPr lvl="0">
              <a:lnSpc>
                <a:spcPct val="120000"/>
              </a:lnSpc>
              <a:spcBef>
                <a:spcPts val="0"/>
              </a:spcBef>
            </a:pPr>
            <a:r>
              <a:rPr lang="en-US" sz="2000">
                <a:solidFill>
                  <a:prstClr val="black"/>
                </a:solidFill>
              </a:rPr>
              <a:t> Bezbednost preduzeća, privatnost podataka i upravljanje rizicima fokusiraju se na pretnje, kao što su povrede bezbednosti podataka, sajber napadi i rizici po privatnost podataka, koje mogu ugroziti podatke i informacione sisteme organizacije.</a:t>
            </a:r>
          </a:p>
          <a:p>
            <a:pPr lvl="0">
              <a:lnSpc>
                <a:spcPct val="120000"/>
              </a:lnSpc>
              <a:spcBef>
                <a:spcPts val="0"/>
              </a:spcBef>
            </a:pPr>
            <a:r>
              <a:rPr lang="en-US" sz="2000">
                <a:solidFill>
                  <a:prstClr val="black"/>
                </a:solidFill>
              </a:rPr>
              <a:t> Računarstvo u oblaku fokusira se na način na koji organizacija koristi informacione sisteme u oblaku za svrhe kao što su skladištenje i obrada podataka.</a:t>
            </a:r>
          </a:p>
          <a:p>
            <a:pPr lvl="0">
              <a:lnSpc>
                <a:spcPct val="120000"/>
              </a:lnSpc>
              <a:spcBef>
                <a:spcPts val="0"/>
              </a:spcBef>
            </a:pPr>
            <a:r>
              <a:rPr lang="en-US" sz="2000">
                <a:solidFill>
                  <a:prstClr val="black"/>
                </a:solidFill>
              </a:rPr>
              <a:t> Analitika podataka i modeliranje transformišu sirove podatke u korisne informacije i analiziraju te podatke kako bi obezbedili informacije korisne za donošenje odluka u organizaciji i druge operacije.</a:t>
            </a:r>
          </a:p>
          <a:p>
            <a:pPr lvl="0">
              <a:lnSpc>
                <a:spcPct val="120000"/>
              </a:lnSpc>
              <a:spcBef>
                <a:spcPts val="0"/>
              </a:spcBef>
            </a:pPr>
            <a:r>
              <a:rPr lang="en-US" sz="2000">
                <a:solidFill>
                  <a:prstClr val="black"/>
                </a:solidFill>
              </a:rPr>
              <a:t> Upavljanje projektima u PPIS koristi korake upravljanja projektima — pokretanje, planiranje, izvršenje, praćenje, kontrolu i zatvaranje — kako bi upravljalo IS projektima.</a:t>
            </a:r>
          </a:p>
          <a:p>
            <a:endParaRPr lang="en-US"/>
          </a:p>
        </p:txBody>
      </p:sp>
    </p:spTree>
    <p:extLst>
      <p:ext uri="{BB962C8B-B14F-4D97-AF65-F5344CB8AC3E}">
        <p14:creationId xmlns:p14="http://schemas.microsoft.com/office/powerpoint/2010/main" val="2831807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C234-C6A1-4A5F-98A4-32013423B116}"/>
              </a:ext>
            </a:extLst>
          </p:cNvPr>
          <p:cNvSpPr>
            <a:spLocks noGrp="1"/>
          </p:cNvSpPr>
          <p:nvPr>
            <p:ph type="title"/>
          </p:nvPr>
        </p:nvSpPr>
        <p:spPr/>
        <p:txBody>
          <a:bodyPr/>
          <a:lstStyle/>
          <a:p>
            <a:r>
              <a:rPr lang="en-US" b="1"/>
              <a:t>Etika kao sastavni deo </a:t>
            </a:r>
            <a:r>
              <a:rPr lang="sr-Latn-RS" b="1"/>
              <a:t>PP</a:t>
            </a:r>
            <a:r>
              <a:rPr lang="en-US" b="1"/>
              <a:t>IS</a:t>
            </a:r>
          </a:p>
        </p:txBody>
      </p:sp>
      <p:sp>
        <p:nvSpPr>
          <p:cNvPr id="3" name="Content Placeholder 2">
            <a:extLst>
              <a:ext uri="{FF2B5EF4-FFF2-40B4-BE49-F238E27FC236}">
                <a16:creationId xmlns:a16="http://schemas.microsoft.com/office/drawing/2014/main" id="{FC59C113-06D0-4286-ACAF-880213C8A8E7}"/>
              </a:ext>
            </a:extLst>
          </p:cNvPr>
          <p:cNvSpPr>
            <a:spLocks noGrp="1"/>
          </p:cNvSpPr>
          <p:nvPr>
            <p:ph idx="1"/>
          </p:nvPr>
        </p:nvSpPr>
        <p:spPr/>
        <p:txBody>
          <a:bodyPr>
            <a:normAutofit fontScale="92500"/>
          </a:bodyPr>
          <a:lstStyle/>
          <a:p>
            <a:pPr algn="just"/>
            <a:r>
              <a:rPr lang="en-US"/>
              <a:t>Svaki profesionalac u </a:t>
            </a:r>
            <a:r>
              <a:rPr lang="sr-Latn-RS"/>
              <a:t>PP</a:t>
            </a:r>
            <a:r>
              <a:rPr lang="en-US"/>
              <a:t>IS verovatno će morati da upravlja osetljivim podacima, a nepravilno rukovanje njima može negativno uticati na poslovanje organizacija, kao i na živote pojedinaca. </a:t>
            </a:r>
            <a:endParaRPr lang="sr-Latn-RS"/>
          </a:p>
          <a:p>
            <a:pPr algn="just"/>
            <a:r>
              <a:rPr lang="en-US"/>
              <a:t>Sajber bezbednost je prioritet jer širom sveta hakeri neprestano traže organizacije sa ranjivim sistemima koji se mogu iskoristiti radi finansijske dobiti i drugih kriminalnih aktivnosti. </a:t>
            </a:r>
            <a:endParaRPr lang="sr-Latn-RS"/>
          </a:p>
          <a:p>
            <a:pPr algn="just"/>
            <a:r>
              <a:rPr lang="en-US"/>
              <a:t>Profesionalci u </a:t>
            </a:r>
            <a:r>
              <a:rPr lang="sr-Latn-RS"/>
              <a:t>PP</a:t>
            </a:r>
            <a:r>
              <a:rPr lang="en-US"/>
              <a:t>IS moraju razumeti rizike informacionih sistema i primenjivati etičko ponašanje kako bi upravljali tim rizicima. Važno je imati na umu da svaki deo informacionih sistema mora biti vođen etičkim pristupom, uz razumevanje njegove važnosti i svest da profesionalci u IS imaju obavezu da učine sve što mogu kako bi zaštitili podatke.</a:t>
            </a:r>
          </a:p>
          <a:p>
            <a:endParaRPr lang="en-US"/>
          </a:p>
        </p:txBody>
      </p:sp>
    </p:spTree>
    <p:extLst>
      <p:ext uri="{BB962C8B-B14F-4D97-AF65-F5344CB8AC3E}">
        <p14:creationId xmlns:p14="http://schemas.microsoft.com/office/powerpoint/2010/main" val="198320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23895-B1A9-4DFE-9158-55FB5C0D23D0}"/>
              </a:ext>
            </a:extLst>
          </p:cNvPr>
          <p:cNvSpPr>
            <a:spLocks noGrp="1"/>
          </p:cNvSpPr>
          <p:nvPr>
            <p:ph idx="1"/>
          </p:nvPr>
        </p:nvSpPr>
        <p:spPr>
          <a:xfrm>
            <a:off x="838200" y="1491343"/>
            <a:ext cx="10515600" cy="4685620"/>
          </a:xfrm>
        </p:spPr>
        <p:txBody>
          <a:bodyPr>
            <a:normAutofit fontScale="77500" lnSpcReduction="20000"/>
          </a:bodyPr>
          <a:lstStyle/>
          <a:p>
            <a:pPr marL="0" indent="0">
              <a:buNone/>
            </a:pPr>
            <a:r>
              <a:rPr lang="en-US"/>
              <a:t>Najstarija i najpoznatija metodologija koja se koristi za koordinaciju napora u razvoju informacionih sistema poznata je kao „</a:t>
            </a:r>
            <a:r>
              <a:rPr lang="en-US" b="1"/>
              <a:t>Waterfall“ (model vodopada). </a:t>
            </a:r>
            <a:r>
              <a:rPr lang="en-US"/>
              <a:t>Model se zasniva na generičkim fazama životnog ciklusa koje vode programere </a:t>
            </a:r>
            <a:r>
              <a:rPr lang="sr-Latn-RS"/>
              <a:t>o</a:t>
            </a:r>
            <a:r>
              <a:rPr lang="en-US"/>
              <a:t>d početne studije izvodljivosti do održavanja završenog sistema. Svaka faza modela postaje ulaz za narednu fazu (videti Prilog 25). Ove faze su opisane na sledeći način:</a:t>
            </a:r>
          </a:p>
          <a:p>
            <a:pPr lvl="0"/>
            <a:r>
              <a:rPr lang="en-US" b="1"/>
              <a:t>Studija izvodljivosti</a:t>
            </a:r>
            <a:r>
              <a:rPr lang="sr-Latn-RS" b="1"/>
              <a:t> - </a:t>
            </a:r>
            <a:r>
              <a:rPr lang="en-US"/>
              <a:t>Proučavanje postojećih sistema radi jasnog razumevanja problema i utvrđivanja ciljeva projekta.</a:t>
            </a:r>
          </a:p>
          <a:p>
            <a:pPr lvl="0"/>
            <a:r>
              <a:rPr lang="en-US" b="1"/>
              <a:t>Sistemska analiza</a:t>
            </a:r>
            <a:r>
              <a:rPr lang="sr-Latn-RS" b="1"/>
              <a:t> - </a:t>
            </a:r>
            <a:r>
              <a:rPr lang="en-US"/>
              <a:t>Analizira informacije krajnjih korisnika i utvrđuje nedostatke postojećih sistema. Podaci prikupljeni u ovoj fazi koriste se kao deo novog sistema.</a:t>
            </a:r>
          </a:p>
          <a:p>
            <a:pPr lvl="0"/>
            <a:r>
              <a:rPr lang="en-US" b="1"/>
              <a:t>Dizajn</a:t>
            </a:r>
            <a:r>
              <a:rPr lang="sr-Latn-RS" b="1"/>
              <a:t> - </a:t>
            </a:r>
            <a:r>
              <a:rPr lang="en-US"/>
              <a:t>Karakteristike i funkcije sistema detaljno se opisuju, uključujući raspored ekrana, poslovna pravila, dijagrame procesa, programske instrukcije i drugu prateću dokumentaciju.</a:t>
            </a:r>
          </a:p>
          <a:p>
            <a:pPr lvl="0"/>
            <a:r>
              <a:rPr lang="en-US" b="1"/>
              <a:t>Implementacija</a:t>
            </a:r>
            <a:r>
              <a:rPr lang="sr-Latn-RS" b="1"/>
              <a:t> - </a:t>
            </a:r>
            <a:r>
              <a:rPr lang="en-US"/>
              <a:t>Dizajni se prevode u programski kod korišćenjem programskih jezika.</a:t>
            </a:r>
          </a:p>
          <a:p>
            <a:pPr lvl="0"/>
            <a:r>
              <a:rPr lang="en-US" b="1"/>
              <a:t>Testiranje</a:t>
            </a:r>
            <a:r>
              <a:rPr lang="sr-Latn-RS" b="1"/>
              <a:t> - </a:t>
            </a:r>
            <a:r>
              <a:rPr lang="en-US"/>
              <a:t>Sistem se postavlja u testno okruženje radi provere grešaka i nedostataka.</a:t>
            </a:r>
          </a:p>
          <a:p>
            <a:pPr lvl="0"/>
            <a:r>
              <a:rPr lang="en-US" b="1"/>
              <a:t>Održavanje</a:t>
            </a:r>
            <a:r>
              <a:rPr lang="sr-Latn-RS" b="1"/>
              <a:t> - </a:t>
            </a:r>
            <a:r>
              <a:rPr lang="en-US"/>
              <a:t>Sistem se uvodi u produkciju u realnom poslovnom okruženju. Počinju da se javljaju izmene, ispravke i dopune, a sistem postepeno evoluira.</a:t>
            </a:r>
          </a:p>
          <a:p>
            <a:endParaRPr lang="en-US"/>
          </a:p>
        </p:txBody>
      </p:sp>
      <p:sp>
        <p:nvSpPr>
          <p:cNvPr id="4" name="Title 1">
            <a:extLst>
              <a:ext uri="{FF2B5EF4-FFF2-40B4-BE49-F238E27FC236}">
                <a16:creationId xmlns:a16="http://schemas.microsoft.com/office/drawing/2014/main" id="{573CCD9F-5F06-43AC-84B5-F34BD0CCA45D}"/>
              </a:ext>
            </a:extLst>
          </p:cNvPr>
          <p:cNvSpPr>
            <a:spLocks noGrp="1"/>
          </p:cNvSpPr>
          <p:nvPr>
            <p:ph type="title"/>
          </p:nvPr>
        </p:nvSpPr>
        <p:spPr>
          <a:xfrm>
            <a:off x="838200" y="365125"/>
            <a:ext cx="10515600" cy="1325563"/>
          </a:xfrm>
        </p:spPr>
        <p:txBody>
          <a:bodyPr/>
          <a:lstStyle/>
          <a:p>
            <a:r>
              <a:rPr lang="en-US" b="1"/>
              <a:t>Vodopad model</a:t>
            </a:r>
            <a:endParaRPr lang="en-US"/>
          </a:p>
        </p:txBody>
      </p:sp>
    </p:spTree>
    <p:extLst>
      <p:ext uri="{BB962C8B-B14F-4D97-AF65-F5344CB8AC3E}">
        <p14:creationId xmlns:p14="http://schemas.microsoft.com/office/powerpoint/2010/main" val="256544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1F9A63-2488-4956-B3BB-9938EC69EE74}"/>
              </a:ext>
            </a:extLst>
          </p:cNvPr>
          <p:cNvPicPr>
            <a:picLocks noChangeAspect="1"/>
          </p:cNvPicPr>
          <p:nvPr/>
        </p:nvPicPr>
        <p:blipFill>
          <a:blip r:embed="rId2"/>
          <a:stretch>
            <a:fillRect/>
          </a:stretch>
        </p:blipFill>
        <p:spPr>
          <a:xfrm>
            <a:off x="4563354" y="651133"/>
            <a:ext cx="6897063" cy="6049219"/>
          </a:xfrm>
          <a:prstGeom prst="rect">
            <a:avLst/>
          </a:prstGeom>
        </p:spPr>
      </p:pic>
      <p:sp>
        <p:nvSpPr>
          <p:cNvPr id="3" name="TextBox 2">
            <a:extLst>
              <a:ext uri="{FF2B5EF4-FFF2-40B4-BE49-F238E27FC236}">
                <a16:creationId xmlns:a16="http://schemas.microsoft.com/office/drawing/2014/main" id="{B900CDDA-37AE-4FF9-B39C-49C7C4C8981E}"/>
              </a:ext>
            </a:extLst>
          </p:cNvPr>
          <p:cNvSpPr txBox="1"/>
          <p:nvPr/>
        </p:nvSpPr>
        <p:spPr>
          <a:xfrm>
            <a:off x="1088572" y="885370"/>
            <a:ext cx="3149600" cy="3785652"/>
          </a:xfrm>
          <a:prstGeom prst="rect">
            <a:avLst/>
          </a:prstGeom>
          <a:noFill/>
        </p:spPr>
        <p:txBody>
          <a:bodyPr wrap="square" rtlCol="0">
            <a:spAutoFit/>
          </a:bodyPr>
          <a:lstStyle/>
          <a:p>
            <a:r>
              <a:rPr lang="en-US" sz="2400"/>
              <a:t>Glavna prednost ovog modela je jednostavna struktura i jasno definisane faze razvoja, dok je njegova osnovna slabost ograničena mogućnost prilagođavanja promenama zahteva tokom razvoja sistema.</a:t>
            </a:r>
          </a:p>
        </p:txBody>
      </p:sp>
    </p:spTree>
    <p:extLst>
      <p:ext uri="{BB962C8B-B14F-4D97-AF65-F5344CB8AC3E}">
        <p14:creationId xmlns:p14="http://schemas.microsoft.com/office/powerpoint/2010/main" val="210075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52441-CE56-42BA-B588-0504EB3BEA28}"/>
              </a:ext>
            </a:extLst>
          </p:cNvPr>
          <p:cNvSpPr>
            <a:spLocks noGrp="1"/>
          </p:cNvSpPr>
          <p:nvPr>
            <p:ph type="title"/>
          </p:nvPr>
        </p:nvSpPr>
        <p:spPr/>
        <p:txBody>
          <a:bodyPr/>
          <a:lstStyle/>
          <a:p>
            <a:r>
              <a:rPr lang="en-US" b="1"/>
              <a:t>Iterativni model</a:t>
            </a:r>
            <a:endParaRPr lang="en-US"/>
          </a:p>
        </p:txBody>
      </p:sp>
      <p:sp>
        <p:nvSpPr>
          <p:cNvPr id="3" name="Content Placeholder 2">
            <a:extLst>
              <a:ext uri="{FF2B5EF4-FFF2-40B4-BE49-F238E27FC236}">
                <a16:creationId xmlns:a16="http://schemas.microsoft.com/office/drawing/2014/main" id="{D2406161-EAA3-4F08-BC30-EEE9E98A9C85}"/>
              </a:ext>
            </a:extLst>
          </p:cNvPr>
          <p:cNvSpPr>
            <a:spLocks noGrp="1"/>
          </p:cNvSpPr>
          <p:nvPr>
            <p:ph idx="1"/>
          </p:nvPr>
        </p:nvSpPr>
        <p:spPr/>
        <p:txBody>
          <a:bodyPr>
            <a:normAutofit fontScale="62500" lnSpcReduction="20000"/>
          </a:bodyPr>
          <a:lstStyle/>
          <a:p>
            <a:r>
              <a:rPr lang="en-US"/>
              <a:t>Osnova iterativnog razvoja softvera je razvoj u više ponovljenih ciklusa (iteracija). U svakoj iteraciji se ponavljaju sve faze razvoja koje postoje i kod modela vodopada (Larman, 2003). U svakoj iteraciji se popravlja i dorađuje urađeno, dodaju nove mogućnosti i funkcionalnosti softverskog rešenja koje se razvija. Od plana razvoja zavisi koliko će se u konkretnoj iteraciji raditi na doradi i usavršavanju ranije urađenih delova sistema, a koliko na izradi novih komponenti sistema koje se dodaju prethodnom rešenju. Posle implementacije svake nove verzije sistema koriste se povratne informacije od korisnika i na osnovu toga sagledavaju planira se dalji razvoj. </a:t>
            </a:r>
          </a:p>
          <a:p>
            <a:r>
              <a:rPr lang="en-US"/>
              <a:t>Model iterativnog razvoja je kreiran tako da se lakše prevaziđe problem detaljnog i pouzdanog definisanja zahteva na početku razvoja, kao i činjenicu da nije moguće predvideti sve probleme u radu pre početka korišćenja  i da se novi zahtevi često definišu tek kada je sistem u upotrebi. U zavisnosti od složenosti problema razvoj se sprovodi u više iteracija. Svaka iteracija treba da ima definisane očekivane rezultate i da bude nastavak rada na rezultatima iz  prethodne iteracije. Iteracije omogućavaju efektivnost, lakše sagledavanje ispravnosti procesa razvoja. Prirodno je i poznato da se ljudi lakše suočavaju sa složenim poslovima iterativnim pristupom gde se posle inicijalne faze  i stvaranja jezgra rešenja izvode mala i konstantna unapređenja. </a:t>
            </a:r>
          </a:p>
          <a:p>
            <a:r>
              <a:rPr lang="en-US"/>
              <a:t> U početnoj iteraciji se najpre razvija neki inicijalni skup funkcionalnosti. Definisanje osnovnih funkcionalnosti softvera omogućava da se već prva verzija rešenja može primeniti u radu. Dizajn osnovne arhitekture sistema se obično realizuje u prvoj iteraciji. Nove funkcionalnosti koje se dodaju trenutno razvijenom proizvodu predstavljaju inkrement prethodnog sistema pa se ovaj način razvoja često naziva i iterativno-inkrementalni. </a:t>
            </a:r>
          </a:p>
          <a:p>
            <a:endParaRPr lang="en-US"/>
          </a:p>
        </p:txBody>
      </p:sp>
    </p:spTree>
    <p:extLst>
      <p:ext uri="{BB962C8B-B14F-4D97-AF65-F5344CB8AC3E}">
        <p14:creationId xmlns:p14="http://schemas.microsoft.com/office/powerpoint/2010/main" val="134811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C60D-078E-4999-956D-E46D877E93B2}"/>
              </a:ext>
            </a:extLst>
          </p:cNvPr>
          <p:cNvSpPr>
            <a:spLocks noGrp="1"/>
          </p:cNvSpPr>
          <p:nvPr>
            <p:ph type="title"/>
          </p:nvPr>
        </p:nvSpPr>
        <p:spPr/>
        <p:txBody>
          <a:bodyPr/>
          <a:lstStyle/>
          <a:p>
            <a:r>
              <a:rPr lang="en-US" b="1"/>
              <a:t>Model rapidnog razvoja aplikacija</a:t>
            </a:r>
            <a:endParaRPr lang="en-US"/>
          </a:p>
        </p:txBody>
      </p:sp>
      <p:sp>
        <p:nvSpPr>
          <p:cNvPr id="3" name="Content Placeholder 2">
            <a:extLst>
              <a:ext uri="{FF2B5EF4-FFF2-40B4-BE49-F238E27FC236}">
                <a16:creationId xmlns:a16="http://schemas.microsoft.com/office/drawing/2014/main" id="{A0CEA115-4FE6-42AC-A891-1FE381CCFD60}"/>
              </a:ext>
            </a:extLst>
          </p:cNvPr>
          <p:cNvSpPr>
            <a:spLocks noGrp="1"/>
          </p:cNvSpPr>
          <p:nvPr>
            <p:ph idx="1"/>
          </p:nvPr>
        </p:nvSpPr>
        <p:spPr/>
        <p:txBody>
          <a:bodyPr>
            <a:normAutofit fontScale="55000" lnSpcReduction="20000"/>
          </a:bodyPr>
          <a:lstStyle/>
          <a:p>
            <a:pPr marL="0" indent="0">
              <a:buNone/>
            </a:pPr>
            <a:r>
              <a:rPr lang="en-US"/>
              <a:t>Model rapidnog razvoja aplikacija (Rapid Application Development - RAD) je inkrementalni model procesa razvoja. Softverski proizvod se razvija u kratkim razvojnim ciklusima, obično u trajanju od 2 do3 meseca. </a:t>
            </a:r>
          </a:p>
          <a:p>
            <a:pPr marL="0" indent="0">
              <a:buNone/>
            </a:pPr>
            <a:r>
              <a:rPr lang="en-US"/>
              <a:t>Faze razvoja:  analiza, dizajn, implementacija i testiranje su naglašeno sabijene u kratke  iterativne razvojne cikluse. Proizvod se razvija sa malim timovima. Karakteristike modela su: mali razvojni timovi, razvoj sa kratkim iterativnim razvojnim ciklusima, direktna i efektivna komunikacija članova razvojnog tima i jasna definisanost projektnih ciljeva. Takav pristup omogućava paralelni rad na modelu podataka, modelu procesa, pa i izradu prototipa koji se odmah potom proveravaju, pa sve ponovo u novoj iteraciji. U ovakvom načinu razvoja maksimalno se koriste CASE alati, generatori koda i slični napredni pomoćni softveri. Veoma važno za ovakav razvoj je aktivno uključivanje i saradnja sa svim stejkholderima. Testiranje koje je sastavni deo svake faze razvoja, a koje na svakom inkrementu sprovode članovi razvojnog tima i isto tako i sami korisnici, obezbeđuje da brzi razvoj bude i proveren i potvrđen.  </a:t>
            </a:r>
          </a:p>
          <a:p>
            <a:pPr marL="0" indent="0">
              <a:buNone/>
            </a:pPr>
            <a:r>
              <a:rPr lang="en-US"/>
              <a:t>Rapidni razvoj aplikacija ima za cilj znatno brži razvoj i veći kvalitet nego u tradicionalnom modelu vodopada.  Ključni ciljevi RAD koncepta su povećana brzina razvoja uz visok kvalitet izlaznog pr</a:t>
            </a:r>
            <a:r>
              <a:rPr lang="sr-Latn-RS"/>
              <a:t>oiz</a:t>
            </a:r>
            <a:r>
              <a:rPr lang="en-US"/>
              <a:t>voda i kontrolisani troškovi.</a:t>
            </a:r>
          </a:p>
          <a:p>
            <a:pPr marL="0" indent="0">
              <a:buNone/>
            </a:pPr>
            <a:r>
              <a:rPr lang="en-US"/>
              <a:t>U okviru ovog koncepta prepoznaju se četiri osnovne komponente:</a:t>
            </a:r>
          </a:p>
          <a:p>
            <a:pPr marL="457200" lvl="1" indent="0">
              <a:buNone/>
            </a:pPr>
            <a:r>
              <a:rPr lang="en-US" sz="2900"/>
              <a:t>1. Metodologija. Koriste se formalizovane najnaprednije tehnike razvoja, vodi se računa da se sve aktivnosti sprovedu ispravno uz potpuno dokumentovanje;</a:t>
            </a:r>
          </a:p>
          <a:p>
            <a:pPr marL="457200" lvl="1" indent="0">
              <a:buNone/>
            </a:pPr>
            <a:r>
              <a:rPr lang="en-US" sz="2900"/>
              <a:t>2. Upravljanje. Projektom se tako upravlja da se obezbedi brzi razvoj, za brzo definisanje korisničkih zahteva koriste se sredstva u formi praktikuma, a u svim fazama RAD razvoja koriste se tehnike vremenskog upravljanja;</a:t>
            </a:r>
          </a:p>
          <a:p>
            <a:pPr marL="457200" lvl="1" indent="0">
              <a:buNone/>
            </a:pPr>
            <a:r>
              <a:rPr lang="en-US" sz="2900"/>
              <a:t>3. Ljudski fa</a:t>
            </a:r>
            <a:r>
              <a:rPr lang="sr-Latn-RS" sz="2900"/>
              <a:t>k</a:t>
            </a:r>
            <a:r>
              <a:rPr lang="en-US" sz="2900"/>
              <a:t>tor. Članovi razvojnog tima moraju biti dobro obučeni, treba da budu potpuno upoznati sa metodologijom, kao i da napredno koriste softverske alate;</a:t>
            </a:r>
          </a:p>
          <a:p>
            <a:pPr marL="457200" lvl="1" indent="0">
              <a:buNone/>
            </a:pPr>
            <a:r>
              <a:rPr lang="en-US" sz="2900"/>
              <a:t>4. Alati. Automatizacija razvoja sistema postiže se upotrebom CASE alata,  korišćenjem softvera  za automatsku proveru ispravnosti baza podataka, generisanje koda, izradu prototipova i slično, sve to sa ciljem efikasnog iterativnog razvojnog postupka;</a:t>
            </a:r>
          </a:p>
          <a:p>
            <a:endParaRPr lang="en-US"/>
          </a:p>
        </p:txBody>
      </p:sp>
    </p:spTree>
    <p:extLst>
      <p:ext uri="{BB962C8B-B14F-4D97-AF65-F5344CB8AC3E}">
        <p14:creationId xmlns:p14="http://schemas.microsoft.com/office/powerpoint/2010/main" val="3081842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EC3D4-A600-4900-A213-2283F78AF83B}"/>
              </a:ext>
            </a:extLst>
          </p:cNvPr>
          <p:cNvSpPr>
            <a:spLocks noGrp="1"/>
          </p:cNvSpPr>
          <p:nvPr>
            <p:ph type="title"/>
          </p:nvPr>
        </p:nvSpPr>
        <p:spPr/>
        <p:txBody>
          <a:bodyPr/>
          <a:lstStyle/>
          <a:p>
            <a:r>
              <a:rPr lang="en-US" b="1"/>
              <a:t> Model prototipskog razvoja</a:t>
            </a:r>
            <a:endParaRPr lang="en-US"/>
          </a:p>
        </p:txBody>
      </p:sp>
      <p:sp>
        <p:nvSpPr>
          <p:cNvPr id="3" name="Content Placeholder 2">
            <a:extLst>
              <a:ext uri="{FF2B5EF4-FFF2-40B4-BE49-F238E27FC236}">
                <a16:creationId xmlns:a16="http://schemas.microsoft.com/office/drawing/2014/main" id="{1860E720-84AE-4AEE-8C11-1F947A6C6623}"/>
              </a:ext>
            </a:extLst>
          </p:cNvPr>
          <p:cNvSpPr>
            <a:spLocks noGrp="1"/>
          </p:cNvSpPr>
          <p:nvPr>
            <p:ph idx="1"/>
          </p:nvPr>
        </p:nvSpPr>
        <p:spPr/>
        <p:txBody>
          <a:bodyPr>
            <a:normAutofit fontScale="70000" lnSpcReduction="20000"/>
          </a:bodyPr>
          <a:lstStyle/>
          <a:p>
            <a:r>
              <a:rPr lang="en-US"/>
              <a:t>Model prototipskog razvoja je iterativan model. Po ovom modelu razvoja najpre se razvija početni-inicijalni model softverskog proizvoda. Ovaj početni model softvera obično sadrži elemente korisničkog interfejsa kako bi korisnici koji su uključeni u razvojni proces od samog početka mogli da iskažu svoje mišljenje i zahteve. Definisana funkcionalna specifikacija budućeg softvera je u ovom modelu razvoja početna osnova za početak razvoja. Prototip se inicijalno razvija, testira i kasnije po potrebi dorađuje. Prototip predstavlja osnovu, šablon za razvoj kompletnog proizvoda. Ovakav pristup je praktičan kada se na početku ne poznaju dovoljno zahtevi korisnika i kada se očekuje postupno definisanje kompletnih zahteva. Koristi se i kada je potrebno izvesti simulaciju rada proizvoda da bi budući korisnik stekao uvid u očekivani način rada i mogućnosti softvera, kao i kada razvojni tim želi proveriti neki pristup ili karakterisitku sistema.</a:t>
            </a:r>
          </a:p>
          <a:p>
            <a:r>
              <a:rPr lang="en-US"/>
              <a:t>Najpre se sprovodi prikupljanje najvažnijih zahteva korisnika. U saradnji članova razvojnog tima i samih korisnika definišu se ciljevi razvoja proizvoda. Sprovodi se pojednostavljeni dizajn sa pažnjom na elemente softvera koji direktno komuniciraju sa korisnikom. Tako kreirani prototip se modifikuje iterativno sve dok prototip ne zadovolji zahteve korisnika. Prototip služi i dizajneru kao sredstvo za bolje razumevanje zahteva, i kao sredstvo komunikacije sa budućim korisnicima. U suštini prototipski razvoj služi i kao mehanizam za identifikovanje korisničkih zahteva. 	</a:t>
            </a:r>
          </a:p>
          <a:p>
            <a:endParaRPr lang="en-US"/>
          </a:p>
        </p:txBody>
      </p:sp>
    </p:spTree>
    <p:extLst>
      <p:ext uri="{BB962C8B-B14F-4D97-AF65-F5344CB8AC3E}">
        <p14:creationId xmlns:p14="http://schemas.microsoft.com/office/powerpoint/2010/main" val="286893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BF66-C9E2-45DF-9F59-2449458F63F6}"/>
              </a:ext>
            </a:extLst>
          </p:cNvPr>
          <p:cNvSpPr>
            <a:spLocks noGrp="1"/>
          </p:cNvSpPr>
          <p:nvPr>
            <p:ph type="title"/>
          </p:nvPr>
        </p:nvSpPr>
        <p:spPr/>
        <p:txBody>
          <a:bodyPr/>
          <a:lstStyle/>
          <a:p>
            <a:r>
              <a:rPr lang="en-US" b="1"/>
              <a:t>Spiralni model</a:t>
            </a:r>
            <a:endParaRPr lang="en-US"/>
          </a:p>
        </p:txBody>
      </p:sp>
      <p:sp>
        <p:nvSpPr>
          <p:cNvPr id="3" name="Content Placeholder 2">
            <a:extLst>
              <a:ext uri="{FF2B5EF4-FFF2-40B4-BE49-F238E27FC236}">
                <a16:creationId xmlns:a16="http://schemas.microsoft.com/office/drawing/2014/main" id="{2DD4B1E4-5B5E-4775-BAE7-7D67A33B1D1A}"/>
              </a:ext>
            </a:extLst>
          </p:cNvPr>
          <p:cNvSpPr>
            <a:spLocks noGrp="1"/>
          </p:cNvSpPr>
          <p:nvPr>
            <p:ph idx="1"/>
          </p:nvPr>
        </p:nvSpPr>
        <p:spPr>
          <a:xfrm>
            <a:off x="838200" y="1825625"/>
            <a:ext cx="10515600" cy="4901100"/>
          </a:xfrm>
        </p:spPr>
        <p:txBody>
          <a:bodyPr>
            <a:normAutofit fontScale="55000" lnSpcReduction="20000"/>
          </a:bodyPr>
          <a:lstStyle/>
          <a:p>
            <a:pPr marL="0" indent="0">
              <a:buNone/>
            </a:pPr>
            <a:r>
              <a:rPr lang="en-US"/>
              <a:t>Spiralni model predstavlja kombinaciju modela vodopada i prototipskog modela razvoja. Koristi se za velike i kompleksne projekte. Spiralni model (Boehm, 1986) je predstavljen široj publici 1988. godine.. Ovaj model spaja dobre osobine modela vodopada i modela prototipskog razvoja. Kao specifičnost sadrži aktivnosti analize rizika. Posebno je preporučen za razvoj skupih i važnih projekata. </a:t>
            </a:r>
          </a:p>
          <a:p>
            <a:pPr marL="0" indent="0">
              <a:buNone/>
            </a:pPr>
            <a:r>
              <a:rPr lang="en-US"/>
              <a:t>Vizuelna predstava modela je u obliku spirale. Model predviđa četiri faze razvoja koje se ponavljaju u ciklusima:</a:t>
            </a:r>
          </a:p>
          <a:p>
            <a:pPr marL="0" indent="0">
              <a:buNone/>
            </a:pPr>
            <a:r>
              <a:rPr lang="en-US"/>
              <a:t>1. faza – planiranje. U ovoj fazi kroz komunikaciju članova razvojnog tima i korisnika realizuje se definisanje ciljeva,  određivanje projektnih alternativa i identifikovanje ograničenja procesu razvoja,</a:t>
            </a:r>
          </a:p>
          <a:p>
            <a:pPr marL="0" indent="0">
              <a:buNone/>
            </a:pPr>
            <a:r>
              <a:rPr lang="en-US"/>
              <a:t>2. faza -  analiza alternativa i rizika. Ova faza sadrži aktivnosti analize alternativa i identifikovanja rizika u upravljanju projektom, </a:t>
            </a:r>
          </a:p>
          <a:p>
            <a:pPr marL="0" indent="0">
              <a:buNone/>
            </a:pPr>
            <a:r>
              <a:rPr lang="en-US"/>
              <a:t>3. faza – inženjering. Faza inženjeringa je produktivna faza, u kojoj se radi na razvoju  novih elemenata proizvoda i na unapređenju ranije realizovanih delova sistema, testiranju, dokumentovanju i instaliranju rešenja kod korisnika,</a:t>
            </a:r>
          </a:p>
          <a:p>
            <a:pPr marL="0" indent="0">
              <a:buNone/>
            </a:pPr>
            <a:r>
              <a:rPr lang="en-US"/>
              <a:t>4. faza - procena korisnika. Faza procene realizovanih rezultata razvoja softverskog proizvoda.</a:t>
            </a:r>
          </a:p>
          <a:p>
            <a:pPr marL="0" indent="0">
              <a:buNone/>
            </a:pPr>
            <a:r>
              <a:rPr lang="en-US"/>
              <a:t>Spirala razvoja u ovom modelu sastoji se višestrukih uzastopnih ciklusa razvoja. Osnovna ideja modela je da se određeni redosled koraka razvoja i održavanja ponavlja. U početnin ciklusima radi se sa višim stepenom apstrakcije a kasnije se prelazi na detalje. Svakom iteracijom se progresivno razvijaju kompletnije i kompleksnije verzije softverskog proizvoda. Broj aktivnosti u fazi inženjeringa se povećava kako se ciklusi udaljuvaju od centra spirale, od početka razvoja.  Samim tim svaki novi ciklus spirale donosi kompletniji proizvod, ali i veće troškove zbog obima i prirode sprovedenih aktivnosti. </a:t>
            </a:r>
          </a:p>
          <a:p>
            <a:pPr marL="0" indent="0">
              <a:buNone/>
            </a:pPr>
            <a:r>
              <a:rPr lang="en-US"/>
              <a:t> U prvom-početnom ciklusu spirale, slično modelu vodopada najpre se prikupljaju zahtevi i planira razvoj.Na osnovu prikupljenih početnih zahteva obavlja se analiza rizika zahteva. Ako se ustanovi određeni nivo neizvesnosti u rešavanju zahteva moguće je pristupiti sigurnijem prototipskom razvoju ili nekoj vrsti simulacije. Posle donošenja odluke o daljem razvoju u početnom kao i u svakom cilkusu spirale, sledi faza inženjeringa sa odabranim modelom razvoja softvera, modelom vodopada, modelom prototipskog razvoja, ili bilo kojim drugim odabranim.  Veoma važno za model sp</a:t>
            </a:r>
            <a:r>
              <a:rPr lang="sr-Latn-RS"/>
              <a:t>ira</a:t>
            </a:r>
            <a:r>
              <a:rPr lang="en-US"/>
              <a:t>le, na kraju svakog ciklusa razvoja, korisnik ocenjuje proizvod i daje sugestije za njegovu modifikaciju. Na osnovu povratne sprege od korisnika, priprema se faza planiranja novog ciklusa razvoja i analiza rizika. Na osnovu analize rizika koji je deo svakog ciklusa može se doneti odluka o prekidu daljeg razvoja ili o nastavku.</a:t>
            </a:r>
          </a:p>
          <a:p>
            <a:endParaRPr lang="en-US"/>
          </a:p>
        </p:txBody>
      </p:sp>
    </p:spTree>
    <p:extLst>
      <p:ext uri="{BB962C8B-B14F-4D97-AF65-F5344CB8AC3E}">
        <p14:creationId xmlns:p14="http://schemas.microsoft.com/office/powerpoint/2010/main" val="3040724652"/>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3151</TotalTime>
  <Words>4600</Words>
  <Application>Microsoft Office PowerPoint</Application>
  <PresentationFormat>Widescreen</PresentationFormat>
  <Paragraphs>188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ie 16 9</vt:lpstr>
      <vt:lpstr>Poslovno-proizvodni informacioni sistemi</vt:lpstr>
      <vt:lpstr>Specifični modeli, okviri i standardi u PPIS</vt:lpstr>
      <vt:lpstr>Modeli za razvoj PPIS-a</vt:lpstr>
      <vt:lpstr>Vodopad model</vt:lpstr>
      <vt:lpstr>PowerPoint Presentation</vt:lpstr>
      <vt:lpstr>Iterativni model</vt:lpstr>
      <vt:lpstr>Model rapidnog razvoja aplikacija</vt:lpstr>
      <vt:lpstr> Model prototipskog razvoja</vt:lpstr>
      <vt:lpstr>Spiralni model</vt:lpstr>
      <vt:lpstr>Model zasnovan na komponentama</vt:lpstr>
      <vt:lpstr>Model unificiranog procesa razvoja</vt:lpstr>
      <vt:lpstr>Agilni modeli razvoja</vt:lpstr>
      <vt:lpstr>PowerPoint Presentation</vt:lpstr>
      <vt:lpstr>PowerPoint Presentation</vt:lpstr>
      <vt:lpstr>Specifični okviri u PPIS</vt:lpstr>
      <vt:lpstr>COBIT okvir</vt:lpstr>
      <vt:lpstr>ITIL okvir</vt:lpstr>
      <vt:lpstr>McKinsey 7S okvir</vt:lpstr>
      <vt:lpstr>PowerPoint Presentation</vt:lpstr>
      <vt:lpstr>SFIA okvir</vt:lpstr>
      <vt:lpstr>PowerPoint Presentation</vt:lpstr>
      <vt:lpstr>Zachman-ov okvir</vt:lpstr>
      <vt:lpstr>PowerPoint Presentation</vt:lpstr>
      <vt:lpstr>Industrijski standardi</vt:lpstr>
      <vt:lpstr>PowerPoint Presentation</vt:lpstr>
      <vt:lpstr>PowerPoint Presentation</vt:lpstr>
      <vt:lpstr>Strategije implementacije poslovno-proizvodnih informacionih sistema (PPIS)</vt:lpstr>
      <vt:lpstr>Strategije implementacije PPIS</vt:lpstr>
      <vt:lpstr>PowerPoint Presentation</vt:lpstr>
      <vt:lpstr>Karakteristike i uloge profesionalaca u PPIS</vt:lpstr>
      <vt:lpstr>PowerPoint Presentation</vt:lpstr>
      <vt:lpstr>Etika kao sastavni deo PPIS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MM</cp:lastModifiedBy>
  <cp:revision>260</cp:revision>
  <dcterms:created xsi:type="dcterms:W3CDTF">2022-03-07T11:48:22Z</dcterms:created>
  <dcterms:modified xsi:type="dcterms:W3CDTF">2026-03-07T14:26:49Z</dcterms:modified>
</cp:coreProperties>
</file>