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6" r:id="rId2"/>
    <p:sldId id="296" r:id="rId3"/>
    <p:sldId id="297" r:id="rId4"/>
    <p:sldId id="287" r:id="rId5"/>
    <p:sldId id="295" r:id="rId6"/>
    <p:sldId id="294" r:id="rId7"/>
    <p:sldId id="288" r:id="rId8"/>
    <p:sldId id="289" r:id="rId9"/>
    <p:sldId id="290" r:id="rId10"/>
    <p:sldId id="291" r:id="rId11"/>
    <p:sldId id="292" r:id="rId12"/>
    <p:sldId id="300" r:id="rId13"/>
    <p:sldId id="301" r:id="rId14"/>
    <p:sldId id="302" r:id="rId15"/>
    <p:sldId id="293" r:id="rId16"/>
    <p:sldId id="298" r:id="rId17"/>
    <p:sldId id="299" r:id="rId18"/>
    <p:sldId id="303" r:id="rId19"/>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6" autoAdjust="0"/>
    <p:restoredTop sz="96296" autoAdjust="0"/>
  </p:normalViewPr>
  <p:slideViewPr>
    <p:cSldViewPr snapToGrid="0">
      <p:cViewPr varScale="1">
        <p:scale>
          <a:sx n="106" d="100"/>
          <a:sy n="106" d="100"/>
        </p:scale>
        <p:origin x="894" y="96"/>
      </p:cViewPr>
      <p:guideLst>
        <p:guide orient="horz" pos="2160"/>
        <p:guide pos="3840"/>
      </p:guideLst>
    </p:cSldViewPr>
  </p:slideViewPr>
  <p:outlineViewPr>
    <p:cViewPr>
      <p:scale>
        <a:sx n="33" d="100"/>
        <a:sy n="33" d="100"/>
      </p:scale>
      <p:origin x="0" y="-62154"/>
    </p:cViewPr>
  </p:outlineViewPr>
  <p:notesTextViewPr>
    <p:cViewPr>
      <p:scale>
        <a:sx n="1" d="1"/>
        <a:sy n="1" d="1"/>
      </p:scale>
      <p:origin x="0" y="0"/>
    </p:cViewPr>
  </p:notesTextViewPr>
  <p:sorterViewPr>
    <p:cViewPr>
      <p:scale>
        <a:sx n="200" d="100"/>
        <a:sy n="200" d="100"/>
      </p:scale>
      <p:origin x="0" y="-175724"/>
    </p:cViewPr>
  </p:sorterViewPr>
  <p:notesViewPr>
    <p:cSldViewPr snapToGrid="0">
      <p:cViewPr varScale="1">
        <p:scale>
          <a:sx n="50" d="100"/>
          <a:sy n="50" d="100"/>
        </p:scale>
        <p:origin x="2708"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472633-5804-4CC4-B334-49480CD1F8F9}" type="datetimeFigureOut">
              <a:rPr lang="en-US" smtClean="0"/>
              <a:pPr/>
              <a:t>09-Mar-26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147A84-8E29-4011-8E23-5BAFF1D6ABED}" type="slidenum">
              <a:rPr lang="en-US" smtClean="0"/>
              <a:pPr/>
              <a:t>‹#›</a:t>
            </a:fld>
            <a:endParaRPr lang="en-US"/>
          </a:p>
        </p:txBody>
      </p:sp>
    </p:spTree>
    <p:extLst>
      <p:ext uri="{BB962C8B-B14F-4D97-AF65-F5344CB8AC3E}">
        <p14:creationId xmlns:p14="http://schemas.microsoft.com/office/powerpoint/2010/main" val="517855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r-Latn-R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9.3.2026.</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3583666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9.3.2026.</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2318975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sr-Latn-R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9.3.2026.</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47764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9.3.2026.</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18797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r-Latn-R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88A21A-4E29-40A0-9B23-D9AD2091FC26}" type="datetimeFigureOut">
              <a:rPr lang="sr-Latn-RS" smtClean="0"/>
              <a:pPr/>
              <a:t>9.3.2026.</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609323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Date Placeholder 4"/>
          <p:cNvSpPr>
            <a:spLocks noGrp="1"/>
          </p:cNvSpPr>
          <p:nvPr>
            <p:ph type="dt" sz="half" idx="10"/>
          </p:nvPr>
        </p:nvSpPr>
        <p:spPr/>
        <p:txBody>
          <a:bodyPr/>
          <a:lstStyle/>
          <a:p>
            <a:fld id="{9B88A21A-4E29-40A0-9B23-D9AD2091FC26}" type="datetimeFigureOut">
              <a:rPr lang="sr-Latn-RS" smtClean="0"/>
              <a:pPr/>
              <a:t>9.3.2026.</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3395881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sr-Latn-R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7" name="Date Placeholder 6"/>
          <p:cNvSpPr>
            <a:spLocks noGrp="1"/>
          </p:cNvSpPr>
          <p:nvPr>
            <p:ph type="dt" sz="half" idx="10"/>
          </p:nvPr>
        </p:nvSpPr>
        <p:spPr/>
        <p:txBody>
          <a:bodyPr/>
          <a:lstStyle/>
          <a:p>
            <a:fld id="{9B88A21A-4E29-40A0-9B23-D9AD2091FC26}" type="datetimeFigureOut">
              <a:rPr lang="sr-Latn-RS" smtClean="0"/>
              <a:pPr/>
              <a:t>9.3.2026.</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587474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Date Placeholder 2"/>
          <p:cNvSpPr>
            <a:spLocks noGrp="1"/>
          </p:cNvSpPr>
          <p:nvPr>
            <p:ph type="dt" sz="half" idx="10"/>
          </p:nvPr>
        </p:nvSpPr>
        <p:spPr/>
        <p:txBody>
          <a:bodyPr/>
          <a:lstStyle/>
          <a:p>
            <a:fld id="{9B88A21A-4E29-40A0-9B23-D9AD2091FC26}" type="datetimeFigureOut">
              <a:rPr lang="sr-Latn-RS" smtClean="0"/>
              <a:pPr/>
              <a:t>9.3.2026.</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2330031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88A21A-4E29-40A0-9B23-D9AD2091FC26}" type="datetimeFigureOut">
              <a:rPr lang="sr-Latn-RS" smtClean="0"/>
              <a:pPr/>
              <a:t>9.3.2026.</a:t>
            </a:fld>
            <a:endParaRPr lang="sr-Latn-RS"/>
          </a:p>
        </p:txBody>
      </p:sp>
      <p:sp>
        <p:nvSpPr>
          <p:cNvPr id="3" name="Footer Placeholder 2"/>
          <p:cNvSpPr>
            <a:spLocks noGrp="1"/>
          </p:cNvSpPr>
          <p:nvPr>
            <p:ph type="ftr" sz="quarter" idx="11"/>
          </p:nvPr>
        </p:nvSpPr>
        <p:spPr/>
        <p:txBody>
          <a:bodyPr/>
          <a:lstStyle/>
          <a:p>
            <a:endParaRPr lang="sr-Latn-RS"/>
          </a:p>
        </p:txBody>
      </p:sp>
      <p:sp>
        <p:nvSpPr>
          <p:cNvPr id="4" name="Slide Number Placeholder 3"/>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170580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88A21A-4E29-40A0-9B23-D9AD2091FC26}" type="datetimeFigureOut">
              <a:rPr lang="sr-Latn-RS" smtClean="0"/>
              <a:pPr/>
              <a:t>9.3.2026.</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4039530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sr-Latn-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88A21A-4E29-40A0-9B23-D9AD2091FC26}" type="datetimeFigureOut">
              <a:rPr lang="sr-Latn-RS" smtClean="0"/>
              <a:pPr/>
              <a:t>9.3.2026.</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2850987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8A21A-4E29-40A0-9B23-D9AD2091FC26}" type="datetimeFigureOut">
              <a:rPr lang="sr-Latn-RS" smtClean="0"/>
              <a:pPr/>
              <a:t>9.3.2026.</a:t>
            </a:fld>
            <a:endParaRPr lang="sr-Latn-R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D7E1A-EBE2-49BE-BEA5-E10F7078A60F}" type="slidenum">
              <a:rPr lang="sr-Latn-RS" smtClean="0"/>
              <a:pPr/>
              <a:t>‹#›</a:t>
            </a:fld>
            <a:endParaRPr lang="sr-Latn-RS"/>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81212" b="85185"/>
          <a:stretch/>
        </p:blipFill>
        <p:spPr>
          <a:xfrm>
            <a:off x="10474036" y="0"/>
            <a:ext cx="1717964" cy="1016000"/>
          </a:xfrm>
          <a:prstGeom prst="rect">
            <a:avLst/>
          </a:prstGeom>
        </p:spPr>
      </p:pic>
      <p:pic>
        <p:nvPicPr>
          <p:cNvPr id="8" name="Picture 7"/>
          <p:cNvPicPr>
            <a:picLocks noChangeAspect="1"/>
          </p:cNvPicPr>
          <p:nvPr/>
        </p:nvPicPr>
        <p:blipFill rotWithShape="1">
          <a:blip r:embed="rId13" cstate="print">
            <a:extLst>
              <a:ext uri="{28A0092B-C50C-407E-A947-70E740481C1C}">
                <a14:useLocalDpi xmlns:a14="http://schemas.microsoft.com/office/drawing/2010/main" val="0"/>
              </a:ext>
            </a:extLst>
          </a:blip>
          <a:srcRect r="55960"/>
          <a:stretch/>
        </p:blipFill>
        <p:spPr>
          <a:xfrm>
            <a:off x="0" y="0"/>
            <a:ext cx="4027055" cy="6858000"/>
          </a:xfrm>
          <a:prstGeom prst="rect">
            <a:avLst/>
          </a:prstGeom>
        </p:spPr>
      </p:pic>
    </p:spTree>
    <p:extLst>
      <p:ext uri="{BB962C8B-B14F-4D97-AF65-F5344CB8AC3E}">
        <p14:creationId xmlns:p14="http://schemas.microsoft.com/office/powerpoint/2010/main" val="2833878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a:t>Poslovno-proizvodni info</a:t>
            </a:r>
            <a:r>
              <a:rPr lang="sr-Latn-RS" b="1"/>
              <a:t>r</a:t>
            </a:r>
            <a:r>
              <a:rPr lang="en-US" b="1"/>
              <a:t>macioni sistemi</a:t>
            </a:r>
          </a:p>
        </p:txBody>
      </p:sp>
      <p:sp>
        <p:nvSpPr>
          <p:cNvPr id="3" name="Subtitle 2"/>
          <p:cNvSpPr>
            <a:spLocks noGrp="1"/>
          </p:cNvSpPr>
          <p:nvPr>
            <p:ph type="subTitle" idx="1"/>
          </p:nvPr>
        </p:nvSpPr>
        <p:spPr/>
        <p:txBody>
          <a:bodyPr/>
          <a:lstStyle/>
          <a:p>
            <a:r>
              <a:rPr lang="en"/>
              <a:t>Prof. dr Mirjana Misita</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839683-F7A9-4EFF-A3CE-A23772DBB9C2}"/>
              </a:ext>
            </a:extLst>
          </p:cNvPr>
          <p:cNvSpPr>
            <a:spLocks noGrp="1"/>
          </p:cNvSpPr>
          <p:nvPr>
            <p:ph idx="1"/>
          </p:nvPr>
        </p:nvSpPr>
        <p:spPr>
          <a:xfrm>
            <a:off x="838200" y="529389"/>
            <a:ext cx="10515600" cy="5647574"/>
          </a:xfrm>
        </p:spPr>
        <p:txBody>
          <a:bodyPr>
            <a:normAutofit/>
          </a:bodyPr>
          <a:lstStyle/>
          <a:p>
            <a:r>
              <a:rPr lang="en-US"/>
              <a:t>Integritet podataka odnosi se na tačnost i konzistentnost podataka sačuvanih u bazi podataka. SUB primenjuje pravila i ograničenja kao što su primarni ključevi. </a:t>
            </a:r>
          </a:p>
          <a:p>
            <a:endParaRPr lang="en-US"/>
          </a:p>
          <a:p>
            <a:r>
              <a:rPr lang="en-US" b="1"/>
              <a:t>Primarni ključ </a:t>
            </a:r>
            <a:r>
              <a:rPr lang="en-US"/>
              <a:t>je jedinstveni identifikator za svaki unos podataka u tabeli baze podataka. On osigurava da nijedna dva reda u tabeli nemaju istu vrednost za ovaj ključ, čime se sprovodi integritet podataka. Ne može imati duplikate ili nulte vrednosti. Na primer, u tabeli „Kupci“, „IDKupca?“ može biti primarni ključ jer svakom kupcu daje jedinstveni ID. Ograničenja poput primarnih ključeva sprečavaju netačan unos podataka i održavaju integritet podataka tokom vremena. Na primer, SUB može da primeni da polje za imejl mora da sadrži važeći format imejl adrese, sprečavajući nepotpune unose.</a:t>
            </a:r>
          </a:p>
          <a:p>
            <a:endParaRPr lang="en-US"/>
          </a:p>
        </p:txBody>
      </p:sp>
    </p:spTree>
    <p:extLst>
      <p:ext uri="{BB962C8B-B14F-4D97-AF65-F5344CB8AC3E}">
        <p14:creationId xmlns:p14="http://schemas.microsoft.com/office/powerpoint/2010/main" val="1376560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43FA17-F3D8-4E58-9D2D-41EC5E74F037}"/>
              </a:ext>
            </a:extLst>
          </p:cNvPr>
          <p:cNvSpPr>
            <a:spLocks noGrp="1"/>
          </p:cNvSpPr>
          <p:nvPr>
            <p:ph idx="1"/>
          </p:nvPr>
        </p:nvSpPr>
        <p:spPr>
          <a:xfrm>
            <a:off x="838200" y="930442"/>
            <a:ext cx="10515600" cy="5246521"/>
          </a:xfrm>
        </p:spPr>
        <p:txBody>
          <a:bodyPr>
            <a:normAutofit fontScale="85000" lnSpcReduction="10000"/>
          </a:bodyPr>
          <a:lstStyle/>
          <a:p>
            <a:r>
              <a:rPr lang="en-US"/>
              <a:t>SUB takođe podržava </a:t>
            </a:r>
            <a:r>
              <a:rPr lang="en-US" b="1"/>
              <a:t>konzistentnost podataka</a:t>
            </a:r>
            <a:r>
              <a:rPr lang="en-US"/>
              <a:t>, osiguravajući da podaci ostanu konzistentni i tačni u celoj bazi podataka. On sprovodi konzistentnost putem ACID svojstava u transakcijama, što znači da su sve operacije unutar transakcije uspešno završene i da baza podataka ostaje u konzistentnom stanju. Na primer, prenos novca sa jednog računa na drugi uključuje dva koraka: zaduživanje jednog računa i kreditiranje drugog. Oba koraka moraju biti završena ispravnim redosledom, osiguravajući konzistentnost.</a:t>
            </a:r>
          </a:p>
          <a:p>
            <a:endParaRPr lang="en-US"/>
          </a:p>
          <a:p>
            <a:r>
              <a:rPr lang="en-US"/>
              <a:t>SUB smanjuje </a:t>
            </a:r>
            <a:r>
              <a:rPr lang="en-US" b="1"/>
              <a:t>redundantnost podataka</a:t>
            </a:r>
            <a:r>
              <a:rPr lang="en-US"/>
              <a:t>, odnosno dupliranje podataka, kako bi se uštedeo prostor i sprečile nedoslednosti. Koristeći normalizaciju , SUB strukturira podatke na način koji smanjuje redundantnost. Na primer, umesto skladištenja podataka o klijentima na više mesta, oni se čuvaju samo na jednom mestu i referenciraju se po potrebi. SUB takođe omogućava nezavisnost podataka , što znači da se podaci mogu strukturirati bez uticaja na programe koji ih koriste. Ovo funkcioniše zato što SUB koriste šemu, koja prikazuje strukturu podataka odvojeno od načina na koji su podaci skladišteni.</a:t>
            </a:r>
          </a:p>
          <a:p>
            <a:endParaRPr lang="en-US"/>
          </a:p>
        </p:txBody>
      </p:sp>
    </p:spTree>
    <p:extLst>
      <p:ext uri="{BB962C8B-B14F-4D97-AF65-F5344CB8AC3E}">
        <p14:creationId xmlns:p14="http://schemas.microsoft.com/office/powerpoint/2010/main" val="614248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F6B1B-C0A9-4375-AD44-903E48C9CFE4}"/>
              </a:ext>
            </a:extLst>
          </p:cNvPr>
          <p:cNvSpPr>
            <a:spLocks noGrp="1"/>
          </p:cNvSpPr>
          <p:nvPr>
            <p:ph type="title"/>
          </p:nvPr>
        </p:nvSpPr>
        <p:spPr/>
        <p:txBody>
          <a:bodyPr/>
          <a:lstStyle/>
          <a:p>
            <a:r>
              <a:rPr lang="en-US"/>
              <a:t>Tehnike dizajniranja baza podataka</a:t>
            </a:r>
          </a:p>
        </p:txBody>
      </p:sp>
      <p:sp>
        <p:nvSpPr>
          <p:cNvPr id="3" name="Content Placeholder 2">
            <a:extLst>
              <a:ext uri="{FF2B5EF4-FFF2-40B4-BE49-F238E27FC236}">
                <a16:creationId xmlns:a16="http://schemas.microsoft.com/office/drawing/2014/main" id="{96C6E911-870A-4164-9A48-E6298927A089}"/>
              </a:ext>
            </a:extLst>
          </p:cNvPr>
          <p:cNvSpPr>
            <a:spLocks noGrp="1"/>
          </p:cNvSpPr>
          <p:nvPr>
            <p:ph idx="1"/>
          </p:nvPr>
        </p:nvSpPr>
        <p:spPr/>
        <p:txBody>
          <a:bodyPr>
            <a:normAutofit fontScale="92500"/>
          </a:bodyPr>
          <a:lstStyle/>
          <a:p>
            <a:pPr marL="0" indent="0">
              <a:buNone/>
            </a:pPr>
            <a:r>
              <a:rPr lang="en-US"/>
              <a:t>Dizajn baze podataka obično se odvija kroz tri faze: </a:t>
            </a:r>
            <a:endParaRPr lang="sr-Latn-RS"/>
          </a:p>
          <a:p>
            <a:r>
              <a:rPr lang="en-US"/>
              <a:t>konceptualni, </a:t>
            </a:r>
            <a:endParaRPr lang="sr-Latn-RS"/>
          </a:p>
          <a:p>
            <a:r>
              <a:rPr lang="en-US"/>
              <a:t>logički i </a:t>
            </a:r>
            <a:endParaRPr lang="sr-Latn-RS"/>
          </a:p>
          <a:p>
            <a:r>
              <a:rPr lang="en-US"/>
              <a:t>fizički dizajn. </a:t>
            </a:r>
            <a:endParaRPr lang="sr-Latn-RS"/>
          </a:p>
          <a:p>
            <a:endParaRPr lang="sr-Latn-RS"/>
          </a:p>
          <a:p>
            <a:pPr marL="0" indent="0">
              <a:buNone/>
            </a:pPr>
            <a:r>
              <a:rPr lang="en-US"/>
              <a:t>Pre njih, dizajner mora da sprovede analizu zahteva , što je proučavanje načina poslovanja preduzeća kako bi se utvrdilo koje podatke treba čuvati i kako ih koristiti. To pomaže u razumevanju šta korisnicima treba od baze podataka. Ovo podrazumeva proučavanje načina poslovanja preduzeća kako bi se utvrdilo koje podatke treba čuvati i kako ih koristiti.</a:t>
            </a:r>
          </a:p>
          <a:p>
            <a:endParaRPr lang="en-US"/>
          </a:p>
        </p:txBody>
      </p:sp>
    </p:spTree>
    <p:extLst>
      <p:ext uri="{BB962C8B-B14F-4D97-AF65-F5344CB8AC3E}">
        <p14:creationId xmlns:p14="http://schemas.microsoft.com/office/powerpoint/2010/main" val="342887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A2B476-DC60-4B79-9D40-FE8B46EC478F}"/>
              </a:ext>
            </a:extLst>
          </p:cNvPr>
          <p:cNvSpPr>
            <a:spLocks noGrp="1"/>
          </p:cNvSpPr>
          <p:nvPr>
            <p:ph idx="1"/>
          </p:nvPr>
        </p:nvSpPr>
        <p:spPr/>
        <p:txBody>
          <a:bodyPr>
            <a:normAutofit fontScale="85000" lnSpcReduction="10000"/>
          </a:bodyPr>
          <a:lstStyle/>
          <a:p>
            <a:r>
              <a:rPr lang="sr-Latn-RS"/>
              <a:t>K</a:t>
            </a:r>
            <a:r>
              <a:rPr lang="en-US"/>
              <a:t>onceptualni dizajn kreira jednostavan model podataka, fokusirajući se na ono što je potrebno i kako je to povezano. To uključuje identifikaciju ključnih stavki kao što su kupci ili proizvodi (entiteti), njihovih detalja kao što su imena ili cene (atributi) i kako su povezani, kao što je „kupci naručuju“. ERD se često koristi za jasno mapiranje ovoga. Ovo osigurava da baza podataka odgovara poslovnim ili aplikacijskim potrebama. Kada se koncept odredi, sledeći korak je pretvaranje početnih modela u detaljniji logički dizajn , koji definiše tabele, kolone, primarne ključeve i strane ključeve. Strani ključ je kolona ili skup kolona u jednoj tabeli koji uspostavlja vezu sa primarnim ključem u drugoj tabeli. Ovi ključevi se koriste za održavanje referentnog integriteta između dve tabele, osiguravajući da vrednost u koloni stranog ključa odgovara postojećoj vrednosti u referenciranoj tabeli. Konačno, fizički dizajn prevodi logički dizajn u fizičku strukturu (putem stvarne implementacije u bazi podataka) koju SUB može da koristi. Ovo uključuje izbor tipova podataka, strategije indeksiranja i planiranje skladištenja.</a:t>
            </a:r>
          </a:p>
          <a:p>
            <a:endParaRPr lang="en-US"/>
          </a:p>
        </p:txBody>
      </p:sp>
    </p:spTree>
    <p:extLst>
      <p:ext uri="{BB962C8B-B14F-4D97-AF65-F5344CB8AC3E}">
        <p14:creationId xmlns:p14="http://schemas.microsoft.com/office/powerpoint/2010/main" val="1353362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74A9B6-1DB7-4C02-B19D-D463B85DDB04}"/>
              </a:ext>
            </a:extLst>
          </p:cNvPr>
          <p:cNvSpPr>
            <a:spLocks noGrp="1"/>
          </p:cNvSpPr>
          <p:nvPr>
            <p:ph idx="1"/>
          </p:nvPr>
        </p:nvSpPr>
        <p:spPr/>
        <p:txBody>
          <a:bodyPr/>
          <a:lstStyle/>
          <a:p>
            <a:r>
              <a:rPr lang="en-US"/>
              <a:t>Funkcionalna zavisnost opisuje kako se jedan podatak odnosi na drugi unutar tabele. Na primer, u tabeli zaposlenih, unos ID-a zaposlenog trebalo bi da vam pruži njihovo ime i adresu. Jedan od načina provere zavisnosti je normalizacija u kojoj se podaci organizuju i čuvaju samo jednom kako bi se eliminisalo dupliranje podataka. </a:t>
            </a:r>
          </a:p>
        </p:txBody>
      </p:sp>
    </p:spTree>
    <p:extLst>
      <p:ext uri="{BB962C8B-B14F-4D97-AF65-F5344CB8AC3E}">
        <p14:creationId xmlns:p14="http://schemas.microsoft.com/office/powerpoint/2010/main" val="1333998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194B1B-E328-40C5-A86E-D274DA98114C}"/>
              </a:ext>
            </a:extLst>
          </p:cNvPr>
          <p:cNvSpPr>
            <a:spLocks noGrp="1"/>
          </p:cNvSpPr>
          <p:nvPr>
            <p:ph idx="1"/>
          </p:nvPr>
        </p:nvSpPr>
        <p:spPr/>
        <p:txBody>
          <a:bodyPr>
            <a:normAutofit fontScale="85000" lnSpcReduction="20000"/>
          </a:bodyPr>
          <a:lstStyle/>
          <a:p>
            <a:r>
              <a:rPr lang="en-US" b="1"/>
              <a:t>Zaštita podataka </a:t>
            </a:r>
            <a:r>
              <a:rPr lang="en-US"/>
              <a:t>od neovlašćenog pristupa radi obezbeđivanja privatnosti podataka smatra se bezbednošću podataka. SUB pruža robusne bezbednosne funkcije kao što su autentifikacija korisnika (provera identiteta korisnika pre nego što mu se odobri pristup sistemu), kontrole pristupa i šifrovanje (organizovanje podataka u nečitljiv kod koji se može pročitati samo ključem). </a:t>
            </a:r>
          </a:p>
          <a:p>
            <a:r>
              <a:rPr lang="en-US"/>
              <a:t>Na primer, samo ovlašćeni korisnici mogu pristupiti određenim podacima u bazi podataka kompanije. Istovremeni pristup omogućava višestrukim korisnicima da istovremeno i bez sukoba pristupaju i menjaju podatke. SUB koristi mehanizam zaključavanja kako bi osigurao da se više operacija može odvijati istovremeno bez oštećenja podataka. </a:t>
            </a:r>
          </a:p>
          <a:p>
            <a:r>
              <a:rPr lang="en-US"/>
              <a:t>Na primer, dok jedan korisnik ažurira zapis, drugi korisnik i dalje može da vidi podatke bez prekida. Rezervna kopija i oporavak omogućavaju pravljenje rezervne kopije i vraćanje podataka nakon kvara ili gubitka. SUB pruža automatizovana rešenja za rezervnu kopiju i oporavak.</a:t>
            </a:r>
          </a:p>
          <a:p>
            <a:endParaRPr lang="en-US"/>
          </a:p>
        </p:txBody>
      </p:sp>
    </p:spTree>
    <p:extLst>
      <p:ext uri="{BB962C8B-B14F-4D97-AF65-F5344CB8AC3E}">
        <p14:creationId xmlns:p14="http://schemas.microsoft.com/office/powerpoint/2010/main" val="2623556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CA16106-D335-4FE6-B010-1551EC76B383}"/>
              </a:ext>
            </a:extLst>
          </p:cNvPr>
          <p:cNvPicPr>
            <a:picLocks noGrp="1" noChangeAspect="1"/>
          </p:cNvPicPr>
          <p:nvPr>
            <p:ph idx="1"/>
          </p:nvPr>
        </p:nvPicPr>
        <p:blipFill>
          <a:blip r:embed="rId2"/>
          <a:stretch>
            <a:fillRect/>
          </a:stretch>
        </p:blipFill>
        <p:spPr>
          <a:xfrm>
            <a:off x="4957010" y="3429000"/>
            <a:ext cx="6835397" cy="3220286"/>
          </a:xfrm>
          <a:prstGeom prst="rect">
            <a:avLst/>
          </a:prstGeom>
        </p:spPr>
      </p:pic>
      <p:sp>
        <p:nvSpPr>
          <p:cNvPr id="6" name="Rectangle 5">
            <a:extLst>
              <a:ext uri="{FF2B5EF4-FFF2-40B4-BE49-F238E27FC236}">
                <a16:creationId xmlns:a16="http://schemas.microsoft.com/office/drawing/2014/main" id="{07E0EE16-D7D6-4FD0-A2F1-85D6DF53C362}"/>
              </a:ext>
            </a:extLst>
          </p:cNvPr>
          <p:cNvSpPr/>
          <p:nvPr/>
        </p:nvSpPr>
        <p:spPr>
          <a:xfrm>
            <a:off x="176463" y="3903657"/>
            <a:ext cx="4539916" cy="1477328"/>
          </a:xfrm>
          <a:prstGeom prst="rect">
            <a:avLst/>
          </a:prstGeom>
        </p:spPr>
        <p:txBody>
          <a:bodyPr wrap="square">
            <a:spAutoFit/>
          </a:bodyPr>
          <a:lstStyle/>
          <a:p>
            <a:r>
              <a:rPr lang="en-US"/>
              <a:t>Tabela 4.5, Tabela 4.6 i Tabela 4.7 prikazuju kako baza podataka napreduje kroz prvu, drugu i treću normalnu formu (1NF, 2NF, 3NF) koristeći tabele za podatke o kupcima i porudžbinama onlajn prodavnice.</a:t>
            </a:r>
          </a:p>
        </p:txBody>
      </p:sp>
      <p:sp>
        <p:nvSpPr>
          <p:cNvPr id="7" name="Rectangle 6">
            <a:extLst>
              <a:ext uri="{FF2B5EF4-FFF2-40B4-BE49-F238E27FC236}">
                <a16:creationId xmlns:a16="http://schemas.microsoft.com/office/drawing/2014/main" id="{0EC9A722-57F1-4CA8-97AF-B37EFC39B0C5}"/>
              </a:ext>
            </a:extLst>
          </p:cNvPr>
          <p:cNvSpPr/>
          <p:nvPr/>
        </p:nvSpPr>
        <p:spPr>
          <a:xfrm>
            <a:off x="513347" y="369020"/>
            <a:ext cx="11165305" cy="2862322"/>
          </a:xfrm>
          <a:prstGeom prst="rect">
            <a:avLst/>
          </a:prstGeom>
        </p:spPr>
        <p:txBody>
          <a:bodyPr wrap="square">
            <a:spAutoFit/>
          </a:bodyPr>
          <a:lstStyle/>
          <a:p>
            <a:r>
              <a:rPr lang="en-US" sz="2000"/>
              <a:t>Normalizacija se odvija u tri faze:</a:t>
            </a:r>
          </a:p>
          <a:p>
            <a:r>
              <a:rPr lang="en-US" sz="2000"/>
              <a:t>1.</a:t>
            </a:r>
            <a:r>
              <a:rPr lang="sr-Latn-RS" sz="2000"/>
              <a:t> </a:t>
            </a:r>
            <a:r>
              <a:rPr lang="en-US" sz="2000"/>
              <a:t>Prvi normalni oblik (1NF): Osigurava da svaka kolona sadrži atomske, nedeljive vrednosti. Svaka kolona ima pojedinačne, jednostavne vrednosti, a redovi su jedinstveni. Na primer, više brojeva telefona se ne pojavljuje u jednoj ćeliji — svaki broj dobija svoj red.</a:t>
            </a:r>
          </a:p>
          <a:p>
            <a:r>
              <a:rPr lang="en-US" sz="2000"/>
              <a:t>2.</a:t>
            </a:r>
            <a:r>
              <a:rPr lang="sr-Latn-RS" sz="2000"/>
              <a:t> </a:t>
            </a:r>
            <a:r>
              <a:rPr lang="en-US" sz="2000"/>
              <a:t>Drugi normalni oblik (2NF): Obezbeđuje da je baza podataka u 1NF i da sve kolone koje nisu ključne zavise od celog primarnog ključa. Na primer, u tabeli sa IDom porudžbine i IDom proizvoda kao ključem, količina mora zavisiti od oba, a ne samo od jednog.</a:t>
            </a:r>
          </a:p>
          <a:p>
            <a:r>
              <a:rPr lang="en-US" sz="2000"/>
              <a:t>3.</a:t>
            </a:r>
            <a:r>
              <a:rPr lang="sr-Latn-RS" sz="2000"/>
              <a:t> </a:t>
            </a:r>
            <a:r>
              <a:rPr lang="en-US" sz="2000"/>
              <a:t>Treći normalni oblik (3NF): Ovaj oblik osigurava da je baza podataka u 2NF i da sve kolone zavise samo od primarnog ključa.</a:t>
            </a:r>
          </a:p>
        </p:txBody>
      </p:sp>
    </p:spTree>
    <p:extLst>
      <p:ext uri="{BB962C8B-B14F-4D97-AF65-F5344CB8AC3E}">
        <p14:creationId xmlns:p14="http://schemas.microsoft.com/office/powerpoint/2010/main" val="1307272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07B94-5882-4FBD-9F88-848956F8EDB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FD0CB37-F9D6-4ACB-8288-2077F016D409}"/>
              </a:ext>
            </a:extLst>
          </p:cNvPr>
          <p:cNvPicPr>
            <a:picLocks noGrp="1" noChangeAspect="1"/>
          </p:cNvPicPr>
          <p:nvPr>
            <p:ph idx="1"/>
          </p:nvPr>
        </p:nvPicPr>
        <p:blipFill>
          <a:blip r:embed="rId2"/>
          <a:stretch>
            <a:fillRect/>
          </a:stretch>
        </p:blipFill>
        <p:spPr>
          <a:xfrm>
            <a:off x="-16042" y="-128335"/>
            <a:ext cx="7096131" cy="3268290"/>
          </a:xfrm>
          <a:prstGeom prst="rect">
            <a:avLst/>
          </a:prstGeom>
        </p:spPr>
      </p:pic>
      <p:pic>
        <p:nvPicPr>
          <p:cNvPr id="4" name="Picture 3">
            <a:extLst>
              <a:ext uri="{FF2B5EF4-FFF2-40B4-BE49-F238E27FC236}">
                <a16:creationId xmlns:a16="http://schemas.microsoft.com/office/drawing/2014/main" id="{B8812060-AEC1-414A-9BD7-297573B3F872}"/>
              </a:ext>
            </a:extLst>
          </p:cNvPr>
          <p:cNvPicPr>
            <a:picLocks noChangeAspect="1"/>
          </p:cNvPicPr>
          <p:nvPr/>
        </p:nvPicPr>
        <p:blipFill>
          <a:blip r:embed="rId3"/>
          <a:stretch>
            <a:fillRect/>
          </a:stretch>
        </p:blipFill>
        <p:spPr>
          <a:xfrm>
            <a:off x="5793522" y="2913419"/>
            <a:ext cx="6398478" cy="3944581"/>
          </a:xfrm>
          <a:prstGeom prst="rect">
            <a:avLst/>
          </a:prstGeom>
        </p:spPr>
      </p:pic>
    </p:spTree>
    <p:extLst>
      <p:ext uri="{BB962C8B-B14F-4D97-AF65-F5344CB8AC3E}">
        <p14:creationId xmlns:p14="http://schemas.microsoft.com/office/powerpoint/2010/main" val="3117391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FF7EA7-4F9C-472E-A4AF-8DD849DB0437}"/>
              </a:ext>
            </a:extLst>
          </p:cNvPr>
          <p:cNvSpPr>
            <a:spLocks noGrp="1"/>
          </p:cNvSpPr>
          <p:nvPr>
            <p:ph idx="1"/>
          </p:nvPr>
        </p:nvSpPr>
        <p:spPr/>
        <p:txBody>
          <a:bodyPr/>
          <a:lstStyle/>
          <a:p>
            <a:r>
              <a:rPr lang="en-US"/>
              <a:t>Fizički model opisuje kako će baza podataka biti implementirana na određenom sistemu za upravljanje bazama podataka. On uzima u obzir tehničke aspekte poput skladištenja, indeksiranja i performansi. Logički model uzima konceptualni model i dodaje više detalja. Uključuje tipove podataka, indeksiranje i specifičnosti skladištenja.</a:t>
            </a:r>
          </a:p>
          <a:p>
            <a:endParaRPr lang="en-US"/>
          </a:p>
          <a:p>
            <a:endParaRPr lang="en-US"/>
          </a:p>
        </p:txBody>
      </p:sp>
    </p:spTree>
    <p:extLst>
      <p:ext uri="{BB962C8B-B14F-4D97-AF65-F5344CB8AC3E}">
        <p14:creationId xmlns:p14="http://schemas.microsoft.com/office/powerpoint/2010/main" val="3023548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4CD028-4590-4469-8453-32D4FBD4CCE2}"/>
              </a:ext>
            </a:extLst>
          </p:cNvPr>
          <p:cNvSpPr>
            <a:spLocks noGrp="1"/>
          </p:cNvSpPr>
          <p:nvPr>
            <p:ph idx="1"/>
          </p:nvPr>
        </p:nvSpPr>
        <p:spPr>
          <a:xfrm>
            <a:off x="433137" y="1027906"/>
            <a:ext cx="4523874" cy="5966452"/>
          </a:xfrm>
        </p:spPr>
        <p:txBody>
          <a:bodyPr>
            <a:normAutofit fontScale="62500" lnSpcReduction="20000"/>
          </a:bodyPr>
          <a:lstStyle/>
          <a:p>
            <a:pPr marL="0" indent="0">
              <a:buNone/>
            </a:pPr>
            <a:r>
              <a:rPr lang="en-US"/>
              <a:t>Postoje tri vrste podataka: strukturirani, polustrukturirani i nestrukturirani, tabela 4.1</a:t>
            </a:r>
          </a:p>
          <a:p>
            <a:pPr algn="just"/>
            <a:r>
              <a:rPr lang="en-US"/>
              <a:t> Podaci koji su visoko organizovani i lako se pretražuju nazivaju se </a:t>
            </a:r>
            <a:r>
              <a:rPr lang="en-US" b="1"/>
              <a:t>strukturirani podaci</a:t>
            </a:r>
            <a:r>
              <a:rPr lang="en-US"/>
              <a:t>. Strukturirani podaci se nalaze u tabelama, proračunskim tabelama ili bazama podataka. </a:t>
            </a:r>
          </a:p>
          <a:p>
            <a:pPr algn="just"/>
            <a:r>
              <a:rPr lang="en-US"/>
              <a:t>Druga vrsta podataka su </a:t>
            </a:r>
            <a:r>
              <a:rPr lang="en-US" b="1"/>
              <a:t>polustrukturirani podaci</a:t>
            </a:r>
            <a:r>
              <a:rPr lang="en-US"/>
              <a:t> , koji su podaci koji imaju određenu organizaciju, ali se ne uklapaju uredno u tabele. Dva primera polustrukturiranih podataka su proširivi jezik za označavanje (XML), što je način organizovanja podataka pomoću oznaka tako da ih i ljudi i računari mogu čitati, i datoteke JavaScript Object Notation (JSON), koje su u formatu koji prenosi i čuva podatke koristeći tekst čitljiv ljudima. Ovaj format se može koristiti za slanje infortmacija iz veb aplikacije u bazu podataka radi migracije podataka. </a:t>
            </a:r>
          </a:p>
          <a:p>
            <a:pPr algn="just"/>
            <a:r>
              <a:rPr lang="en-US"/>
              <a:t>Konačno, </a:t>
            </a:r>
            <a:r>
              <a:rPr lang="en-US" b="1"/>
              <a:t>nestrukturiranim podacima</a:t>
            </a:r>
            <a:r>
              <a:rPr lang="en-US"/>
              <a:t> nedostaje unapred definisana struktura i zahtevaju napredne tehnike za analizu; to uključuje imejlove, video zapise i objave na društvenim mrežama.</a:t>
            </a:r>
          </a:p>
          <a:p>
            <a:endParaRPr lang="en-US"/>
          </a:p>
        </p:txBody>
      </p:sp>
      <p:pic>
        <p:nvPicPr>
          <p:cNvPr id="4" name="Picture 3">
            <a:extLst>
              <a:ext uri="{FF2B5EF4-FFF2-40B4-BE49-F238E27FC236}">
                <a16:creationId xmlns:a16="http://schemas.microsoft.com/office/drawing/2014/main" id="{9C189694-E57E-4735-99F3-7C5A5699D3E0}"/>
              </a:ext>
            </a:extLst>
          </p:cNvPr>
          <p:cNvPicPr>
            <a:picLocks noChangeAspect="1"/>
          </p:cNvPicPr>
          <p:nvPr/>
        </p:nvPicPr>
        <p:blipFill>
          <a:blip r:embed="rId2"/>
          <a:stretch>
            <a:fillRect/>
          </a:stretch>
        </p:blipFill>
        <p:spPr>
          <a:xfrm>
            <a:off x="5247407" y="195738"/>
            <a:ext cx="6944593" cy="6466523"/>
          </a:xfrm>
          <a:prstGeom prst="rect">
            <a:avLst/>
          </a:prstGeom>
        </p:spPr>
      </p:pic>
      <p:sp>
        <p:nvSpPr>
          <p:cNvPr id="5" name="Title 1">
            <a:extLst>
              <a:ext uri="{FF2B5EF4-FFF2-40B4-BE49-F238E27FC236}">
                <a16:creationId xmlns:a16="http://schemas.microsoft.com/office/drawing/2014/main" id="{98540140-90F4-4B6B-9D67-11582991D55F}"/>
              </a:ext>
            </a:extLst>
          </p:cNvPr>
          <p:cNvSpPr>
            <a:spLocks noGrp="1"/>
          </p:cNvSpPr>
          <p:nvPr>
            <p:ph type="title"/>
          </p:nvPr>
        </p:nvSpPr>
        <p:spPr>
          <a:xfrm>
            <a:off x="433137" y="0"/>
            <a:ext cx="10515600" cy="1325563"/>
          </a:xfrm>
        </p:spPr>
        <p:txBody>
          <a:bodyPr>
            <a:normAutofit/>
          </a:bodyPr>
          <a:lstStyle/>
          <a:p>
            <a:r>
              <a:rPr lang="en-US" b="1"/>
              <a:t>Vrste podataka</a:t>
            </a:r>
          </a:p>
        </p:txBody>
      </p:sp>
    </p:spTree>
    <p:extLst>
      <p:ext uri="{BB962C8B-B14F-4D97-AF65-F5344CB8AC3E}">
        <p14:creationId xmlns:p14="http://schemas.microsoft.com/office/powerpoint/2010/main" val="3850419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16438-F62E-4AA8-B473-61DA3D6302A9}"/>
              </a:ext>
            </a:extLst>
          </p:cNvPr>
          <p:cNvSpPr>
            <a:spLocks noGrp="1"/>
          </p:cNvSpPr>
          <p:nvPr>
            <p:ph type="title"/>
          </p:nvPr>
        </p:nvSpPr>
        <p:spPr/>
        <p:txBody>
          <a:bodyPr/>
          <a:lstStyle/>
          <a:p>
            <a:r>
              <a:rPr lang="en-US"/>
              <a:t>Alati i tehnike za kori</a:t>
            </a:r>
            <a:r>
              <a:rPr lang="sr-Latn-RS"/>
              <a:t>šćenj</a:t>
            </a:r>
            <a:r>
              <a:rPr lang="en-US"/>
              <a:t>e</a:t>
            </a:r>
            <a:r>
              <a:rPr lang="sr-Latn-RS"/>
              <a:t> baza podataka</a:t>
            </a:r>
            <a:endParaRPr lang="en-US"/>
          </a:p>
        </p:txBody>
      </p:sp>
      <p:sp>
        <p:nvSpPr>
          <p:cNvPr id="3" name="Content Placeholder 2">
            <a:extLst>
              <a:ext uri="{FF2B5EF4-FFF2-40B4-BE49-F238E27FC236}">
                <a16:creationId xmlns:a16="http://schemas.microsoft.com/office/drawing/2014/main" id="{D538D712-37F9-42A5-A193-CD7DBFF21674}"/>
              </a:ext>
            </a:extLst>
          </p:cNvPr>
          <p:cNvSpPr>
            <a:spLocks noGrp="1"/>
          </p:cNvSpPr>
          <p:nvPr>
            <p:ph idx="1"/>
          </p:nvPr>
        </p:nvSpPr>
        <p:spPr>
          <a:xfrm>
            <a:off x="-1" y="1454903"/>
            <a:ext cx="12352421" cy="5377280"/>
          </a:xfrm>
        </p:spPr>
        <p:txBody>
          <a:bodyPr>
            <a:normAutofit fontScale="25000" lnSpcReduction="20000"/>
          </a:bodyPr>
          <a:lstStyle/>
          <a:p>
            <a:pPr marL="0" indent="0">
              <a:lnSpc>
                <a:spcPct val="120000"/>
              </a:lnSpc>
              <a:spcBef>
                <a:spcPts val="0"/>
              </a:spcBef>
              <a:buNone/>
            </a:pPr>
            <a:r>
              <a:rPr lang="en-US" sz="6400"/>
              <a:t>Alati i tehnike za korišćenje baze podataka uključuju sledeće:</a:t>
            </a:r>
          </a:p>
          <a:p>
            <a:pPr>
              <a:lnSpc>
                <a:spcPct val="120000"/>
              </a:lnSpc>
              <a:spcBef>
                <a:spcPts val="0"/>
              </a:spcBef>
            </a:pPr>
            <a:r>
              <a:rPr lang="en-US" sz="6400"/>
              <a:t>Strukturirani jezik upita: Strukturirani jezik upita (SQL) je standardni jezik koji se koristi za upite i upravljanje podacima u relacionim bazama podataka. Omogućava korisnicima da obavljaju širok spektar operacija kao što su SELECT, INSERT, UPDATE, DELETE i JOIN kako bi efikasno obrađivali podatke. Na primer, u aplikaciji za deljenje vožnje kao što su Uber ili Lyft, kada korisnik zatraži vožnju, baza podataka aplikacije mora brzo da identifikuje vozače u blizini.</a:t>
            </a:r>
          </a:p>
          <a:p>
            <a:pPr>
              <a:lnSpc>
                <a:spcPct val="120000"/>
              </a:lnSpc>
              <a:spcBef>
                <a:spcPts val="0"/>
              </a:spcBef>
            </a:pPr>
            <a:r>
              <a:rPr lang="en-US" sz="6400"/>
              <a:t>Sistemi za upravljanje bazama podataka: Kao što je ranije pomenuto, sistemi za upravljanje bazama podataka upravljaju skladištenjem podataka, a softver poput MySQL, PostgreSQL, Oracle Database i Microsoft SQL Server pruža interfejs i alate neophodne za interakciju sa bazama podataka.</a:t>
            </a:r>
          </a:p>
          <a:p>
            <a:pPr>
              <a:lnSpc>
                <a:spcPct val="120000"/>
              </a:lnSpc>
              <a:spcBef>
                <a:spcPts val="0"/>
              </a:spcBef>
            </a:pPr>
            <a:r>
              <a:rPr lang="en-US" sz="6400"/>
              <a:t>Alati za pristup bazama podataka: Alat za pristup bazama podataka , kao što je SQL Server Management Studio, pruža grafičke korisničke interfejse (GUI) kako bi se olakšala interakcija sa bazom podataka bez pisanja opsežnog koda.</a:t>
            </a:r>
          </a:p>
          <a:p>
            <a:pPr>
              <a:lnSpc>
                <a:spcPct val="120000"/>
              </a:lnSpc>
              <a:spcBef>
                <a:spcPts val="0"/>
              </a:spcBef>
            </a:pPr>
            <a:r>
              <a:rPr lang="en-US" sz="6400"/>
              <a:t>Indeksiranje: Kreiranje indeksa na tabelama baze podataka poboljšava brzinu operacija preuzimanja podataka. Indeksi su posebno korisni za velike baze podataka gde su performanse upita kritične. Na primer, na platformama društvenih medija poput Instagrama ili X-a, milioni objava se kreiraju svake sekunde. Kada korisnik otvori aplikaciju, baza podataka mora brzo da preuzme najnovije objave sa naloga koje prati. Indeks u koloni user_id obezbeđuje brzo filtriranje objava po nalozima koje korisnici prate. Još jedan indeks u koloni created_at omogućava bazi podataka da trenutno sortira objave po najnovijim vremenskim oznakama. Ovo omogućava aplikaciji da gotovo trenutno učita korisnikov fid, čak i sa milijardama objava u bazi podataka, pružajući besprekorno korisničko iskustvo.</a:t>
            </a:r>
          </a:p>
          <a:p>
            <a:pPr>
              <a:lnSpc>
                <a:spcPct val="120000"/>
              </a:lnSpc>
              <a:spcBef>
                <a:spcPts val="0"/>
              </a:spcBef>
            </a:pPr>
            <a:r>
              <a:rPr lang="en-US" sz="6400"/>
              <a:t>Transakcije: Konzistentnost i integritet podataka su zaštićeni pridržavanjem ACID (atomičnost, konzistentnost, izolacija i trajnost) svojstava. Ove ACID karakteristike osiguravaju da je transakcija sve ili ništa (atomičnost), održava bazu podataka tačnom i u skladu sa pravilima (konzistentnost), sprečavaju međusobno ometanje transakcija (izolacija) i garantuju da kada je transakcija završena, ona ostaje sačuvana čak i ako se sistem sruši (trajnost).</a:t>
            </a:r>
          </a:p>
          <a:p>
            <a:pPr>
              <a:lnSpc>
                <a:spcPct val="120000"/>
              </a:lnSpc>
              <a:spcBef>
                <a:spcPts val="0"/>
              </a:spcBef>
            </a:pPr>
            <a:r>
              <a:rPr lang="en-US" sz="6400"/>
              <a:t>Rezervne kopije i oporavak: Redovne rezervne kopije i efikasni planovi oporavka su od vitalnog značaja za zaštitu podataka. Alati poput mysqldump, pg_dump i RMAN (Oracle Recovery Manager) pomažu u kreiranju rezervnih kopija i vraćanju podataka kada je to potrebno.</a:t>
            </a:r>
          </a:p>
          <a:p>
            <a:pPr>
              <a:lnSpc>
                <a:spcPct val="120000"/>
              </a:lnSpc>
              <a:spcBef>
                <a:spcPts val="0"/>
              </a:spcBef>
            </a:pPr>
            <a:r>
              <a:rPr lang="en-US" sz="6400"/>
              <a:t>Upravljanje korisničkim pristupom: Upravljanje korisničkim dozvolama i ulogama osigurava da samo ovlašćeni korisnici mogu pristupiti ili manipulisati podacima. </a:t>
            </a:r>
            <a:r>
              <a:rPr lang="ru-RU" sz="6400"/>
              <a:t>SUB pružaju alate za definisanje korisničkih uloga i privilegija.</a:t>
            </a:r>
            <a:endParaRPr lang="en-US" sz="6400"/>
          </a:p>
          <a:p>
            <a:endParaRPr lang="en-US"/>
          </a:p>
        </p:txBody>
      </p:sp>
    </p:spTree>
    <p:extLst>
      <p:ext uri="{BB962C8B-B14F-4D97-AF65-F5344CB8AC3E}">
        <p14:creationId xmlns:p14="http://schemas.microsoft.com/office/powerpoint/2010/main" val="3483503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0BB26-0153-4001-BBFF-02AB227AC1CC}"/>
              </a:ext>
            </a:extLst>
          </p:cNvPr>
          <p:cNvSpPr>
            <a:spLocks noGrp="1"/>
          </p:cNvSpPr>
          <p:nvPr>
            <p:ph type="title"/>
          </p:nvPr>
        </p:nvSpPr>
        <p:spPr/>
        <p:txBody>
          <a:bodyPr>
            <a:normAutofit/>
          </a:bodyPr>
          <a:lstStyle/>
          <a:p>
            <a:r>
              <a:rPr lang="en-US" b="1"/>
              <a:t>Tipovi baza podataka</a:t>
            </a:r>
          </a:p>
        </p:txBody>
      </p:sp>
      <p:sp>
        <p:nvSpPr>
          <p:cNvPr id="3" name="Content Placeholder 2">
            <a:extLst>
              <a:ext uri="{FF2B5EF4-FFF2-40B4-BE49-F238E27FC236}">
                <a16:creationId xmlns:a16="http://schemas.microsoft.com/office/drawing/2014/main" id="{26832807-B50F-4321-8A8E-98AC1B25B22F}"/>
              </a:ext>
            </a:extLst>
          </p:cNvPr>
          <p:cNvSpPr>
            <a:spLocks noGrp="1"/>
          </p:cNvSpPr>
          <p:nvPr>
            <p:ph idx="1"/>
          </p:nvPr>
        </p:nvSpPr>
        <p:spPr>
          <a:xfrm>
            <a:off x="838200" y="1490647"/>
            <a:ext cx="10515600" cy="5633954"/>
          </a:xfrm>
        </p:spPr>
        <p:txBody>
          <a:bodyPr>
            <a:normAutofit fontScale="77500" lnSpcReduction="20000"/>
          </a:bodyPr>
          <a:lstStyle/>
          <a:p>
            <a:pPr marL="0" indent="0">
              <a:buNone/>
            </a:pPr>
            <a:r>
              <a:rPr lang="en-US"/>
              <a:t>Skladištenje podataka je fundamentalno za način na koji se informacije organizuju i pristupaju im u računarskim okruženjima. </a:t>
            </a:r>
            <a:r>
              <a:rPr lang="ru-RU"/>
              <a:t>Evo nekih ključnih tipova baza podataka:</a:t>
            </a:r>
            <a:endParaRPr lang="en-US"/>
          </a:p>
          <a:p>
            <a:pPr lvl="0"/>
            <a:r>
              <a:rPr lang="ru-RU"/>
              <a:t>Relaciona baza podataka čuva podatke u tabelama sa redovima i kolonama, što je čini idealnom za strukturirane podatke. Svaka tabela sadrži podatke o određenom tipu entiteta, a tabele se mogu povezati pomoću ključeva (MySQL).</a:t>
            </a:r>
            <a:endParaRPr lang="en-US"/>
          </a:p>
          <a:p>
            <a:pPr lvl="0"/>
            <a:r>
              <a:rPr lang="en-US"/>
              <a:t>NoSQL baza podataka (ne samo SQL) ne koristi tradicionalnu strukturu tabela SQL baze podataka. Ona čuva podatke u fleksibilnim formatima poput dokumenata i dizajnirana je za rukovanje širokim spektrom tipova podataka i struktura. Može da upravlja velikim količinama nestrukturiranih ili polustrukturiranih podataka. NoSQL baze podataka su korisne za aplikacije koje zahtevaju visoku fleksibilnost, kao što su veb aplikacije u realnom vremenu.</a:t>
            </a:r>
          </a:p>
          <a:p>
            <a:pPr lvl="0"/>
            <a:r>
              <a:rPr lang="en-US"/>
              <a:t>Skladište podataka integriše podatke iz različitih izvora i skladišti ih na kombinovan način (Amazon Redshift je primer). To je specijalizovana baza podataka optimizovana za analizu i izveštavanje, a ne za obradu transakcija. Skladište podataka je dizajnirano da brzo i efikasno obavlja složene upite i analizu podataka.</a:t>
            </a:r>
          </a:p>
          <a:p>
            <a:r>
              <a:rPr lang="en-US"/>
              <a:t>Jezero podataka čuva velike količine sirovih podataka u njihovom originalnom formatu dok podaci ne budu potrebni. Jezero podataka može da obrađuje strukturirane, polustrukturirane i nestrukturirane podatke (primeri uključuju Apache Hadoop i Amazon S3). </a:t>
            </a:r>
            <a:r>
              <a:rPr lang="ru-RU"/>
              <a:t>Jezero podataka je posebno korisno za analizu velikih podataka</a:t>
            </a:r>
            <a:endParaRPr lang="en-US"/>
          </a:p>
        </p:txBody>
      </p:sp>
    </p:spTree>
    <p:extLst>
      <p:ext uri="{BB962C8B-B14F-4D97-AF65-F5344CB8AC3E}">
        <p14:creationId xmlns:p14="http://schemas.microsoft.com/office/powerpoint/2010/main" val="3189471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25327E5-F4DE-4CBE-995A-222CD5413168}"/>
              </a:ext>
            </a:extLst>
          </p:cNvPr>
          <p:cNvPicPr>
            <a:picLocks noGrp="1" noChangeAspect="1"/>
          </p:cNvPicPr>
          <p:nvPr>
            <p:ph idx="1"/>
          </p:nvPr>
        </p:nvPicPr>
        <p:blipFill>
          <a:blip r:embed="rId2"/>
          <a:stretch>
            <a:fillRect/>
          </a:stretch>
        </p:blipFill>
        <p:spPr>
          <a:xfrm>
            <a:off x="3578029" y="857475"/>
            <a:ext cx="8465582" cy="5592227"/>
          </a:xfrm>
          <a:prstGeom prst="rect">
            <a:avLst/>
          </a:prstGeom>
        </p:spPr>
      </p:pic>
      <p:sp>
        <p:nvSpPr>
          <p:cNvPr id="5" name="Content Placeholder 2">
            <a:extLst>
              <a:ext uri="{FF2B5EF4-FFF2-40B4-BE49-F238E27FC236}">
                <a16:creationId xmlns:a16="http://schemas.microsoft.com/office/drawing/2014/main" id="{AC30162C-ED29-4C25-8A35-DE0604F401C6}"/>
              </a:ext>
            </a:extLst>
          </p:cNvPr>
          <p:cNvSpPr txBox="1">
            <a:spLocks/>
          </p:cNvSpPr>
          <p:nvPr/>
        </p:nvSpPr>
        <p:spPr>
          <a:xfrm>
            <a:off x="148389" y="638511"/>
            <a:ext cx="3429640" cy="536201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a:p>
            <a:pPr marL="0" indent="0">
              <a:buNone/>
            </a:pPr>
            <a:r>
              <a:rPr lang="en-US"/>
              <a:t>Tehnike </a:t>
            </a:r>
            <a:r>
              <a:rPr lang="en-US" sz="2900"/>
              <a:t>pretraživanja podataka, tabela 4.3, osiguravaju da se podaci mogu efikasno pretraživati, obrađivati i koristiti </a:t>
            </a:r>
            <a:r>
              <a:rPr lang="en-US"/>
              <a:t>za različite primene, od jednostavnih upita (kao što je korišćenje SQL-a za preuzimanje određenih podataka, poput pronalaženja svih kupaca iz određenog grada) do složene analize i rudarenja podataka (na primer, pronalaženje obrazaca u velikim skupovima podataka, poput otkrivanja koje proizvode ljudi kupuju zajedno).</a:t>
            </a:r>
          </a:p>
          <a:p>
            <a:endParaRPr lang="en-US"/>
          </a:p>
        </p:txBody>
      </p:sp>
    </p:spTree>
    <p:extLst>
      <p:ext uri="{BB962C8B-B14F-4D97-AF65-F5344CB8AC3E}">
        <p14:creationId xmlns:p14="http://schemas.microsoft.com/office/powerpoint/2010/main" val="3276449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1811B-6BBF-46A8-8CE6-4366886022CE}"/>
              </a:ext>
            </a:extLst>
          </p:cNvPr>
          <p:cNvSpPr>
            <a:spLocks noGrp="1"/>
          </p:cNvSpPr>
          <p:nvPr>
            <p:ph type="title"/>
          </p:nvPr>
        </p:nvSpPr>
        <p:spPr/>
        <p:txBody>
          <a:bodyPr/>
          <a:lstStyle/>
          <a:p>
            <a:r>
              <a:rPr lang="en-US" b="1"/>
              <a:t>SQL baza podataka</a:t>
            </a:r>
          </a:p>
        </p:txBody>
      </p:sp>
      <p:sp>
        <p:nvSpPr>
          <p:cNvPr id="3" name="Content Placeholder 2">
            <a:extLst>
              <a:ext uri="{FF2B5EF4-FFF2-40B4-BE49-F238E27FC236}">
                <a16:creationId xmlns:a16="http://schemas.microsoft.com/office/drawing/2014/main" id="{7F5B0DB5-5B0D-42D8-9ACB-B09E4B42A4E4}"/>
              </a:ext>
            </a:extLst>
          </p:cNvPr>
          <p:cNvSpPr>
            <a:spLocks noGrp="1"/>
          </p:cNvSpPr>
          <p:nvPr>
            <p:ph idx="1"/>
          </p:nvPr>
        </p:nvSpPr>
        <p:spPr/>
        <p:txBody>
          <a:bodyPr/>
          <a:lstStyle/>
          <a:p>
            <a:pPr marL="0" indent="0">
              <a:buNone/>
            </a:pPr>
            <a:r>
              <a:rPr lang="en-US"/>
              <a:t>SQL se sastoji od sledećeg:</a:t>
            </a:r>
          </a:p>
          <a:p>
            <a:pPr lvl="0"/>
            <a:r>
              <a:rPr lang="en-US"/>
              <a:t>Baza podataka: zbirka povezanih podataka</a:t>
            </a:r>
          </a:p>
          <a:p>
            <a:pPr lvl="0"/>
            <a:r>
              <a:rPr lang="en-US"/>
              <a:t>Tabela: kolekcija povezanih unosa podataka koji se sastoje od kolona i redova</a:t>
            </a:r>
          </a:p>
          <a:p>
            <a:pPr lvl="0"/>
            <a:r>
              <a:rPr lang="en-US"/>
              <a:t>Kolona: vertikalni entitet u tabeli koji sadrži sve informacije povezane sa određenim poljem</a:t>
            </a:r>
          </a:p>
          <a:p>
            <a:pPr lvl="0"/>
            <a:r>
              <a:rPr lang="en-US"/>
              <a:t>Red: horizontalni entitet u tabeli koji sadrži jedan zapis</a:t>
            </a:r>
          </a:p>
          <a:p>
            <a:endParaRPr lang="en-US"/>
          </a:p>
          <a:p>
            <a:endParaRPr lang="en-US"/>
          </a:p>
        </p:txBody>
      </p:sp>
    </p:spTree>
    <p:extLst>
      <p:ext uri="{BB962C8B-B14F-4D97-AF65-F5344CB8AC3E}">
        <p14:creationId xmlns:p14="http://schemas.microsoft.com/office/powerpoint/2010/main" val="2737873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34C0E2-FD75-4A7B-B037-7B6AD6DB831F}"/>
              </a:ext>
            </a:extLst>
          </p:cNvPr>
          <p:cNvSpPr>
            <a:spLocks noGrp="1"/>
          </p:cNvSpPr>
          <p:nvPr>
            <p:ph idx="1"/>
          </p:nvPr>
        </p:nvSpPr>
        <p:spPr/>
        <p:txBody>
          <a:bodyPr/>
          <a:lstStyle/>
          <a:p>
            <a:pPr marL="0" indent="0">
              <a:buNone/>
            </a:pPr>
            <a:r>
              <a:rPr lang="en-US"/>
              <a:t>Osnovne SQL komande uključuju CREATE TABLE, INSERT, SELECT, UPDATE i DELETE za upravljanje bazama podataka, tabela 4.4.</a:t>
            </a:r>
          </a:p>
          <a:p>
            <a:pPr lvl="0"/>
            <a:r>
              <a:rPr lang="en-US"/>
              <a:t>KREIRAJ TABELU: kreira novu tabelu sa određenim kolonama i tipovima podataka</a:t>
            </a:r>
          </a:p>
          <a:p>
            <a:pPr lvl="0"/>
            <a:r>
              <a:rPr lang="en-US"/>
              <a:t>INSERT INTO: dodaje nove podatke u tabelu</a:t>
            </a:r>
          </a:p>
          <a:p>
            <a:pPr lvl="0"/>
            <a:r>
              <a:rPr lang="en-US"/>
              <a:t>SELECT: preuzima podatke iz tabele</a:t>
            </a:r>
          </a:p>
          <a:p>
            <a:pPr lvl="0"/>
            <a:r>
              <a:rPr lang="en-US"/>
              <a:t>AŽURIRANjE: menja postojeće podatke u tabeli</a:t>
            </a:r>
          </a:p>
          <a:p>
            <a:pPr lvl="0"/>
            <a:r>
              <a:rPr lang="en-US"/>
              <a:t>OBRIŠI: uklanja podatke iz tabele.</a:t>
            </a:r>
          </a:p>
          <a:p>
            <a:endParaRPr lang="en-US"/>
          </a:p>
          <a:p>
            <a:endParaRPr lang="en-US"/>
          </a:p>
        </p:txBody>
      </p:sp>
    </p:spTree>
    <p:extLst>
      <p:ext uri="{BB962C8B-B14F-4D97-AF65-F5344CB8AC3E}">
        <p14:creationId xmlns:p14="http://schemas.microsoft.com/office/powerpoint/2010/main" val="2001417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4EF9FF5-9166-430A-B5DB-855C13FBF2E1}"/>
              </a:ext>
            </a:extLst>
          </p:cNvPr>
          <p:cNvPicPr>
            <a:picLocks noGrp="1" noChangeAspect="1"/>
          </p:cNvPicPr>
          <p:nvPr>
            <p:ph idx="1"/>
          </p:nvPr>
        </p:nvPicPr>
        <p:blipFill>
          <a:blip r:embed="rId2"/>
          <a:stretch>
            <a:fillRect/>
          </a:stretch>
        </p:blipFill>
        <p:spPr>
          <a:xfrm>
            <a:off x="870285" y="1527289"/>
            <a:ext cx="10036004" cy="4917460"/>
          </a:xfrm>
          <a:prstGeom prst="rect">
            <a:avLst/>
          </a:prstGeom>
        </p:spPr>
      </p:pic>
    </p:spTree>
    <p:extLst>
      <p:ext uri="{BB962C8B-B14F-4D97-AF65-F5344CB8AC3E}">
        <p14:creationId xmlns:p14="http://schemas.microsoft.com/office/powerpoint/2010/main" val="396075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656551-DD00-42ED-B4CE-F0728A322EB9}"/>
              </a:ext>
            </a:extLst>
          </p:cNvPr>
          <p:cNvSpPr>
            <a:spLocks noGrp="1"/>
          </p:cNvSpPr>
          <p:nvPr>
            <p:ph idx="1"/>
          </p:nvPr>
        </p:nvSpPr>
        <p:spPr/>
        <p:txBody>
          <a:bodyPr/>
          <a:lstStyle/>
          <a:p>
            <a:r>
              <a:rPr lang="en-US"/>
              <a:t>SUB je skup softverskih programa koji omogućavaju korisnicima da kreiraju i održavaju baze podataka. On pruža način interakcije sa podacima, osiguravajući da se podaci sistematski čuvaju na strukturiran i konzistentan način, što im olakšava pristup, upravljanje i efikasno preuzimanje. </a:t>
            </a:r>
          </a:p>
          <a:p>
            <a:r>
              <a:rPr lang="en-US"/>
              <a:t>SUB nude mnoge prednosti, kao što su poboljšani integritet i konzistentnost podataka, smanjena redundantnost, kontrola nad nezavisnošću podataka, pouzdani protokoli bezbednosti i pristupa, kao i sveukupno upravljanje i zaštita rezervnih kopija.</a:t>
            </a:r>
          </a:p>
          <a:p>
            <a:endParaRPr lang="en-US"/>
          </a:p>
          <a:p>
            <a:endParaRPr lang="en-US"/>
          </a:p>
        </p:txBody>
      </p:sp>
    </p:spTree>
    <p:extLst>
      <p:ext uri="{BB962C8B-B14F-4D97-AF65-F5344CB8AC3E}">
        <p14:creationId xmlns:p14="http://schemas.microsoft.com/office/powerpoint/2010/main" val="4077508028"/>
      </p:ext>
    </p:extLst>
  </p:cSld>
  <p:clrMapOvr>
    <a:masterClrMapping/>
  </p:clrMapOvr>
</p:sld>
</file>

<file path=ppt/theme/theme1.xml><?xml version="1.0" encoding="utf-8"?>
<a:theme xmlns:a="http://schemas.openxmlformats.org/drawingml/2006/main" name="ie 16 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 16 9" id="{576E9A8D-BB38-4D95-A36F-DF7C8086BD01}" vid="{49606A15-62B4-4A0C-88AF-796A0652F4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89_ie_template</Template>
  <TotalTime>3082</TotalTime>
  <Words>1983</Words>
  <Application>Microsoft Office PowerPoint</Application>
  <PresentationFormat>Widescreen</PresentationFormat>
  <Paragraphs>62</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ie 16 9</vt:lpstr>
      <vt:lpstr>Poslovno-proizvodni informacioni sistemi</vt:lpstr>
      <vt:lpstr>Vrste podataka</vt:lpstr>
      <vt:lpstr>Alati i tehnike za korišćenje baza podataka</vt:lpstr>
      <vt:lpstr>Tipovi baza podataka</vt:lpstr>
      <vt:lpstr>PowerPoint Presentation</vt:lpstr>
      <vt:lpstr>SQL baza podataka</vt:lpstr>
      <vt:lpstr>PowerPoint Presentation</vt:lpstr>
      <vt:lpstr>PowerPoint Presentation</vt:lpstr>
      <vt:lpstr>PowerPoint Presentation</vt:lpstr>
      <vt:lpstr>PowerPoint Presentation</vt:lpstr>
      <vt:lpstr>PowerPoint Presentation</vt:lpstr>
      <vt:lpstr>Tehnike dizajniranja baza podataka</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MM</cp:lastModifiedBy>
  <cp:revision>250</cp:revision>
  <dcterms:created xsi:type="dcterms:W3CDTF">2022-03-07T11:48:22Z</dcterms:created>
  <dcterms:modified xsi:type="dcterms:W3CDTF">2026-03-09T18:39:07Z</dcterms:modified>
</cp:coreProperties>
</file>