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95" r:id="rId4"/>
    <p:sldId id="296" r:id="rId5"/>
    <p:sldId id="298" r:id="rId6"/>
    <p:sldId id="297" r:id="rId7"/>
    <p:sldId id="299" r:id="rId8"/>
    <p:sldId id="300" r:id="rId9"/>
    <p:sldId id="301" r:id="rId10"/>
    <p:sldId id="302" r:id="rId11"/>
    <p:sldId id="304" r:id="rId12"/>
    <p:sldId id="313" r:id="rId13"/>
    <p:sldId id="321" r:id="rId14"/>
    <p:sldId id="322" r:id="rId15"/>
    <p:sldId id="338" r:id="rId16"/>
    <p:sldId id="323" r:id="rId17"/>
    <p:sldId id="325" r:id="rId18"/>
    <p:sldId id="326" r:id="rId19"/>
    <p:sldId id="327" r:id="rId20"/>
    <p:sldId id="328" r:id="rId21"/>
    <p:sldId id="329" r:id="rId22"/>
    <p:sldId id="330" r:id="rId23"/>
    <p:sldId id="339" r:id="rId24"/>
    <p:sldId id="331" r:id="rId25"/>
    <p:sldId id="332" r:id="rId26"/>
    <p:sldId id="333" r:id="rId27"/>
    <p:sldId id="336" r:id="rId28"/>
    <p:sldId id="29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00" autoAdjust="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5601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D4305-0B1A-4CDC-90DC-EBD803CCD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87D62F-8A63-49C0-8CF8-B23AB7AD9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F16FD-7EA2-4F30-AB62-2E6A4A9A0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3BA34-2549-4266-B4E3-CA1BCE104F7A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27338B-353A-48C1-9B2B-5B24B7BD3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85CC2-4409-4FCC-99CF-50F2FD1BE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84FCC-8B78-450A-A98B-43E6A52C6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666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FCE41-8B33-46D0-809C-A281962A9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6F7B6-4885-4CC2-B40D-4ABE60C78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8EC7CE-F6B5-4EE8-ABC4-0CF88C821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3BA34-2549-4266-B4E3-CA1BCE104F7A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235458-CB04-4A90-B826-E6C930ABC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65760-36ED-477F-BF43-C5184028C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84FCC-8B78-450A-A98B-43E6A52C6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200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73BA34-2549-4266-B4E3-CA1BCE104F7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784FCC-8B78-450A-A98B-43E6A52C6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12" b="85185"/>
          <a:stretch/>
        </p:blipFill>
        <p:spPr>
          <a:xfrm>
            <a:off x="10474036" y="0"/>
            <a:ext cx="1717964" cy="101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60"/>
          <a:stretch/>
        </p:blipFill>
        <p:spPr>
          <a:xfrm>
            <a:off x="0" y="0"/>
            <a:ext cx="40270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896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Imihajlovic@mas.bg.ac.rs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sdsn.org/2025-europe-sustainable-development-report" TargetMode="External"/><Relationship Id="rId2" Type="http://schemas.openxmlformats.org/officeDocument/2006/relationships/hyperlink" Target="https://dashboards.sdgindex.org/chapters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hyperlink" Target="https://ec.europa.eu/eurostat/web/sdi/visualisations" TargetMode="External"/><Relationship Id="rId4" Type="http://schemas.openxmlformats.org/officeDocument/2006/relationships/hyperlink" Target="https://ec.europa.eu/eurostat/en/web/products-flagship-publications/w/KS-05-24-071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otprintnetwork.org/our-work/ecological-footprint/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un.edu/~vcpsy00h/seattle.htm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ytimes.com/2015/12/02/technology/mark-zuckerberg-facebook-charity.html" TargetMode="Externa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Latn-RS" b="1" dirty="0"/>
              <a:t>INDUSTRIJSKI MENADŽMENT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Latn-RS" i="1" dirty="0"/>
              <a:t>Prof. Dr Ivan Mihajlović</a:t>
            </a:r>
          </a:p>
          <a:p>
            <a:r>
              <a:rPr lang="sr-Latn-RS" i="1" dirty="0"/>
              <a:t>Univerzitet u Beogradu - Mašinski fakultet u Beogradu</a:t>
            </a:r>
          </a:p>
          <a:p>
            <a:r>
              <a:rPr lang="sr-Latn-RS" i="1" dirty="0"/>
              <a:t>Kabinet</a:t>
            </a:r>
            <a:r>
              <a:rPr lang="sr-Latn-RS" i="1"/>
              <a:t>: 438</a:t>
            </a:r>
            <a:endParaRPr lang="sr-Latn-RS" i="1" dirty="0"/>
          </a:p>
          <a:p>
            <a:r>
              <a:rPr lang="sr-Latn-RS" i="1" dirty="0">
                <a:hlinkClick r:id="rId2"/>
              </a:rPr>
              <a:t>Imihajlovic</a:t>
            </a:r>
            <a:r>
              <a:rPr lang="en-GB" i="1" dirty="0">
                <a:hlinkClick r:id="rId2"/>
              </a:rPr>
              <a:t>@</a:t>
            </a:r>
            <a:r>
              <a:rPr lang="sr-Latn-RS" i="1" dirty="0">
                <a:hlinkClick r:id="rId2"/>
              </a:rPr>
              <a:t>mas.bg.ac.rs</a:t>
            </a:r>
            <a:r>
              <a:rPr lang="sr-Latn-RS" i="1" dirty="0"/>
              <a:t> </a:t>
            </a:r>
          </a:p>
          <a:p>
            <a:endParaRPr lang="sr-Latn-RS" i="1" dirty="0"/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633053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705BE-5263-414B-9981-4F8C118C5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Kvalitet kao upravljačka varijabla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B1D26-111C-457A-AE7F-0E3E32060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/>
              <a:t>Jedan od savremenih pristupa kvalitetu u proizvodnim kompanijama je </a:t>
            </a:r>
            <a:r>
              <a:rPr lang="sr-Latn-CS" b="1" dirty="0"/>
              <a:t>Totalni Kalitet</a:t>
            </a:r>
            <a:r>
              <a:rPr lang="sr-Latn-CS" dirty="0"/>
              <a:t>. </a:t>
            </a:r>
          </a:p>
          <a:p>
            <a:r>
              <a:rPr lang="sr-Latn-CS" dirty="0"/>
              <a:t>Totalni kvalitet i </a:t>
            </a:r>
            <a:r>
              <a:rPr lang="sr-Latn-CS" b="1" dirty="0"/>
              <a:t>upravljanje totalnim kvalitetom (TQM) </a:t>
            </a:r>
            <a:r>
              <a:rPr lang="sr-Latn-CS" dirty="0"/>
              <a:t>je koncept koji cela organizacija mora da sprovodi, i da teži unapređenju, da bi postigla zadovoljenje kupaca. Ovo uključuje upotrebu statističkih tehnika, efektivne komunikacije, kooperativnih odnosa sa snabdevačima, uključivanje zaposlenih i dobre lidere.</a:t>
            </a:r>
            <a:endParaRPr lang="en-US" dirty="0"/>
          </a:p>
          <a:p>
            <a:r>
              <a:rPr lang="sr-Latn-CS" dirty="0"/>
              <a:t>TQM takođe uzima u obzir koliki uticaj organizacija ima na stejkholdere (stakeholders), okolinu i društvo.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718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00739-4A9B-42BF-A3E1-93B6AFADF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Kvalitet kao upravljačka varijabla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21495E-8538-4144-8969-12C37DA79F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Latn-CS" dirty="0"/>
              <a:t>Šest koraka za postizanje zahtevanog koncepta specifikacije kvaliteta su:</a:t>
            </a:r>
            <a:endParaRPr lang="en-US" dirty="0"/>
          </a:p>
          <a:p>
            <a:pPr marL="914400" lvl="1" indent="-457200">
              <a:buAutoNum type="arabicPeriod"/>
            </a:pPr>
            <a:r>
              <a:rPr lang="en-US" b="1" i="1" dirty="0" err="1"/>
              <a:t>Definisati</a:t>
            </a:r>
            <a:r>
              <a:rPr lang="en-US" b="1" i="1" dirty="0"/>
              <a:t> </a:t>
            </a:r>
            <a:r>
              <a:rPr lang="en-US" b="1" i="1" dirty="0" err="1"/>
              <a:t>željene</a:t>
            </a:r>
            <a:r>
              <a:rPr lang="en-US" b="1" i="1" dirty="0"/>
              <a:t> </a:t>
            </a:r>
            <a:r>
              <a:rPr lang="en-US" b="1" i="1" dirty="0" err="1"/>
              <a:t>karakteristike</a:t>
            </a:r>
            <a:r>
              <a:rPr lang="en-US" b="1" i="1" dirty="0"/>
              <a:t> </a:t>
            </a:r>
            <a:r>
              <a:rPr lang="en-US" b="1" i="1" dirty="0" err="1"/>
              <a:t>kvaliteta</a:t>
            </a:r>
            <a:r>
              <a:rPr lang="en-US" b="1" i="1" dirty="0"/>
              <a:t>.</a:t>
            </a:r>
            <a:r>
              <a:rPr lang="en-US" dirty="0"/>
              <a:t> </a:t>
            </a:r>
            <a:r>
              <a:rPr lang="en-US" dirty="0" err="1"/>
              <a:t>Različite</a:t>
            </a:r>
            <a:r>
              <a:rPr lang="en-US" dirty="0"/>
              <a:t> za </a:t>
            </a:r>
            <a:r>
              <a:rPr lang="en-US" dirty="0" err="1"/>
              <a:t>različite</a:t>
            </a:r>
            <a:r>
              <a:rPr lang="en-US" dirty="0"/>
              <a:t> </a:t>
            </a:r>
            <a:r>
              <a:rPr lang="en-US" dirty="0" err="1"/>
              <a:t>tipove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.</a:t>
            </a:r>
            <a:endParaRPr lang="sr-Latn-RS" sz="1200" dirty="0"/>
          </a:p>
          <a:p>
            <a:pPr marL="914400" lvl="1" indent="-457200">
              <a:buAutoNum type="arabicPeriod"/>
            </a:pPr>
            <a:r>
              <a:rPr lang="en-US" b="1" i="1" dirty="0" err="1"/>
              <a:t>Odlučiti</a:t>
            </a:r>
            <a:r>
              <a:rPr lang="en-US" b="1" i="1" dirty="0"/>
              <a:t> </a:t>
            </a:r>
            <a:r>
              <a:rPr lang="en-US" b="1" i="1" dirty="0" err="1"/>
              <a:t>kako</a:t>
            </a:r>
            <a:r>
              <a:rPr lang="en-US" b="1" i="1" dirty="0"/>
              <a:t> </a:t>
            </a:r>
            <a:r>
              <a:rPr lang="en-US" b="1" i="1" dirty="0" err="1"/>
              <a:t>meriti</a:t>
            </a:r>
            <a:r>
              <a:rPr lang="en-US" b="1" i="1" dirty="0"/>
              <a:t> </a:t>
            </a:r>
            <a:r>
              <a:rPr lang="en-US" b="1" i="1" dirty="0" err="1"/>
              <a:t>karakteristike</a:t>
            </a:r>
            <a:r>
              <a:rPr lang="en-US" b="1" i="1" dirty="0"/>
              <a:t> </a:t>
            </a:r>
            <a:r>
              <a:rPr lang="en-US" b="1" i="1" dirty="0" err="1"/>
              <a:t>kvaliteta</a:t>
            </a:r>
            <a:r>
              <a:rPr lang="en-US" b="1" i="1" dirty="0"/>
              <a:t>.</a:t>
            </a:r>
            <a:r>
              <a:rPr lang="en-US" dirty="0"/>
              <a:t> Da li </a:t>
            </a:r>
            <a:r>
              <a:rPr lang="en-US" dirty="0" err="1"/>
              <a:t>meriti</a:t>
            </a:r>
            <a:r>
              <a:rPr lang="en-US" dirty="0"/>
              <a:t> </a:t>
            </a:r>
            <a:r>
              <a:rPr lang="en-US" dirty="0" err="1"/>
              <a:t>masu</a:t>
            </a:r>
            <a:r>
              <a:rPr lang="en-US" dirty="0"/>
              <a:t>, </a:t>
            </a:r>
            <a:r>
              <a:rPr lang="en-US" dirty="0" err="1"/>
              <a:t>dužinu</a:t>
            </a:r>
            <a:r>
              <a:rPr lang="en-US" dirty="0"/>
              <a:t>, </a:t>
            </a:r>
            <a:r>
              <a:rPr lang="en-US" dirty="0" err="1"/>
              <a:t>brzinu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bilo</a:t>
            </a:r>
            <a:r>
              <a:rPr lang="en-US" dirty="0"/>
              <a:t> </a:t>
            </a:r>
            <a:r>
              <a:rPr lang="en-US" dirty="0" err="1"/>
              <a:t>koju</a:t>
            </a:r>
            <a:r>
              <a:rPr lang="en-US" dirty="0"/>
              <a:t> </a:t>
            </a:r>
            <a:r>
              <a:rPr lang="en-US" dirty="0" err="1"/>
              <a:t>drugu</a:t>
            </a:r>
            <a:r>
              <a:rPr lang="en-US" dirty="0"/>
              <a:t> </a:t>
            </a:r>
            <a:r>
              <a:rPr lang="en-US" dirty="0" err="1"/>
              <a:t>fizičku</a:t>
            </a:r>
            <a:r>
              <a:rPr lang="en-US" dirty="0"/>
              <a:t> </a:t>
            </a:r>
            <a:r>
              <a:rPr lang="en-US" dirty="0" err="1"/>
              <a:t>veličinu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atribute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.</a:t>
            </a:r>
            <a:endParaRPr lang="sr-Latn-RS" dirty="0"/>
          </a:p>
          <a:p>
            <a:pPr marL="914400" lvl="1" indent="-457200">
              <a:buAutoNum type="arabicPeriod"/>
            </a:pPr>
            <a:r>
              <a:rPr lang="en-US" b="1" i="1" dirty="0" err="1"/>
              <a:t>Postaviti</a:t>
            </a:r>
            <a:r>
              <a:rPr lang="en-US" b="1" i="1" dirty="0"/>
              <a:t> standard </a:t>
            </a:r>
            <a:r>
              <a:rPr lang="en-US" b="1" i="1" dirty="0" err="1"/>
              <a:t>kvaliteta</a:t>
            </a:r>
            <a:r>
              <a:rPr lang="en-US" b="1" i="1" dirty="0"/>
              <a:t> za </a:t>
            </a:r>
            <a:r>
              <a:rPr lang="en-US" b="1" i="1" dirty="0" err="1"/>
              <a:t>svaki</a:t>
            </a:r>
            <a:r>
              <a:rPr lang="en-US" b="1" i="1" dirty="0"/>
              <a:t> od </a:t>
            </a:r>
            <a:r>
              <a:rPr lang="en-US" b="1" i="1" dirty="0" err="1"/>
              <a:t>karakteristika</a:t>
            </a:r>
            <a:r>
              <a:rPr lang="en-US" b="1" i="1" dirty="0"/>
              <a:t> </a:t>
            </a:r>
            <a:r>
              <a:rPr lang="en-US" b="1" i="1" dirty="0" err="1"/>
              <a:t>kvaliteta</a:t>
            </a:r>
            <a:r>
              <a:rPr lang="en-US" b="1" i="1" dirty="0"/>
              <a:t>.</a:t>
            </a:r>
            <a:r>
              <a:rPr lang="en-US" dirty="0"/>
              <a:t> </a:t>
            </a:r>
            <a:r>
              <a:rPr lang="en-US" dirty="0" err="1"/>
              <a:t>Definisati</a:t>
            </a:r>
            <a:r>
              <a:rPr lang="en-US" dirty="0"/>
              <a:t> </a:t>
            </a:r>
            <a:r>
              <a:rPr lang="en-US" dirty="0" err="1"/>
              <a:t>nivo</a:t>
            </a:r>
            <a:r>
              <a:rPr lang="en-US" dirty="0"/>
              <a:t> </a:t>
            </a:r>
            <a:r>
              <a:rPr lang="en-US" dirty="0" err="1"/>
              <a:t>kvaliteta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određuje</a:t>
            </a:r>
            <a:r>
              <a:rPr lang="en-US" dirty="0"/>
              <a:t> </a:t>
            </a:r>
            <a:r>
              <a:rPr lang="en-US" dirty="0" err="1"/>
              <a:t>granicu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</a:t>
            </a:r>
            <a:r>
              <a:rPr lang="en-US" dirty="0" err="1"/>
              <a:t>prihvatljivog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neprihvatljivog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 (</a:t>
            </a:r>
            <a:r>
              <a:rPr lang="en-US" dirty="0" err="1"/>
              <a:t>škarta</a:t>
            </a:r>
            <a:r>
              <a:rPr lang="en-US" dirty="0"/>
              <a:t>).</a:t>
            </a:r>
            <a:endParaRPr lang="sr-Latn-RS" dirty="0"/>
          </a:p>
          <a:p>
            <a:pPr marL="914400" lvl="1" indent="-457200">
              <a:buAutoNum type="arabicPeriod"/>
            </a:pPr>
            <a:r>
              <a:rPr lang="en-US" b="1" i="1" dirty="0" err="1"/>
              <a:t>Kontrolisati</a:t>
            </a:r>
            <a:r>
              <a:rPr lang="en-US" b="1" i="1" dirty="0"/>
              <a:t> </a:t>
            </a:r>
            <a:r>
              <a:rPr lang="en-US" b="1" i="1" dirty="0" err="1"/>
              <a:t>kvalitet</a:t>
            </a:r>
            <a:r>
              <a:rPr lang="en-US" b="1" i="1" dirty="0"/>
              <a:t> </a:t>
            </a:r>
            <a:r>
              <a:rPr lang="en-US" b="1" i="1" dirty="0" err="1"/>
              <a:t>prema</a:t>
            </a:r>
            <a:r>
              <a:rPr lang="en-US" b="1" i="1" dirty="0"/>
              <a:t> </a:t>
            </a:r>
            <a:r>
              <a:rPr lang="en-US" b="1" i="1" dirty="0" err="1"/>
              <a:t>ovim</a:t>
            </a:r>
            <a:r>
              <a:rPr lang="en-US" b="1" i="1" dirty="0"/>
              <a:t> </a:t>
            </a:r>
            <a:r>
              <a:rPr lang="en-US" b="1" i="1" dirty="0" err="1"/>
              <a:t>standardima</a:t>
            </a:r>
            <a:r>
              <a:rPr lang="en-US" b="1" i="1" dirty="0"/>
              <a:t>.</a:t>
            </a:r>
            <a:r>
              <a:rPr lang="en-US" dirty="0"/>
              <a:t> </a:t>
            </a:r>
            <a:r>
              <a:rPr lang="en-US" dirty="0" err="1"/>
              <a:t>Gde</a:t>
            </a:r>
            <a:r>
              <a:rPr lang="en-US" dirty="0"/>
              <a:t>? (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početku</a:t>
            </a:r>
            <a:r>
              <a:rPr lang="en-US" dirty="0"/>
              <a:t> </a:t>
            </a:r>
            <a:r>
              <a:rPr lang="en-US" dirty="0" err="1"/>
              <a:t>procesa</a:t>
            </a:r>
            <a:r>
              <a:rPr lang="en-US" dirty="0"/>
              <a:t>, </a:t>
            </a:r>
            <a:r>
              <a:rPr lang="en-US" dirty="0" err="1"/>
              <a:t>tokom</a:t>
            </a:r>
            <a:r>
              <a:rPr lang="en-US" dirty="0"/>
              <a:t> </a:t>
            </a:r>
            <a:r>
              <a:rPr lang="en-US" dirty="0" err="1"/>
              <a:t>procesa</a:t>
            </a:r>
            <a:r>
              <a:rPr lang="en-US" dirty="0"/>
              <a:t>, </a:t>
            </a:r>
            <a:r>
              <a:rPr lang="en-US" dirty="0" err="1"/>
              <a:t>nakon</a:t>
            </a:r>
            <a:r>
              <a:rPr lang="en-US" dirty="0"/>
              <a:t> </a:t>
            </a:r>
            <a:r>
              <a:rPr lang="en-US" dirty="0" err="1"/>
              <a:t>procesa</a:t>
            </a:r>
            <a:r>
              <a:rPr lang="en-US" dirty="0"/>
              <a:t>), </a:t>
            </a:r>
            <a:r>
              <a:rPr lang="en-US" dirty="0" err="1"/>
              <a:t>Uzorak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svaki</a:t>
            </a:r>
            <a:r>
              <a:rPr lang="en-US" dirty="0"/>
              <a:t> </a:t>
            </a:r>
            <a:r>
              <a:rPr lang="en-US" dirty="0" err="1"/>
              <a:t>proizvod</a:t>
            </a:r>
            <a:r>
              <a:rPr lang="en-US" dirty="0"/>
              <a:t>? (</a:t>
            </a:r>
            <a:r>
              <a:rPr lang="en-US" dirty="0" err="1"/>
              <a:t>obično</a:t>
            </a:r>
            <a:r>
              <a:rPr lang="en-US" dirty="0"/>
              <a:t> je </a:t>
            </a:r>
            <a:r>
              <a:rPr lang="en-US" dirty="0" err="1"/>
              <a:t>previše</a:t>
            </a:r>
            <a:r>
              <a:rPr lang="en-US" dirty="0"/>
              <a:t> </a:t>
            </a:r>
            <a:r>
              <a:rPr lang="en-US" dirty="0" err="1"/>
              <a:t>skupo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nemoguće</a:t>
            </a:r>
            <a:r>
              <a:rPr lang="en-US" dirty="0"/>
              <a:t> </a:t>
            </a:r>
            <a:r>
              <a:rPr lang="en-US" dirty="0" err="1"/>
              <a:t>proveriti</a:t>
            </a:r>
            <a:r>
              <a:rPr lang="en-US" dirty="0"/>
              <a:t> </a:t>
            </a:r>
            <a:r>
              <a:rPr lang="en-US" dirty="0" err="1"/>
              <a:t>baš</a:t>
            </a:r>
            <a:r>
              <a:rPr lang="en-US" dirty="0"/>
              <a:t> </a:t>
            </a:r>
            <a:r>
              <a:rPr lang="en-US" dirty="0" err="1"/>
              <a:t>svaki</a:t>
            </a:r>
            <a:r>
              <a:rPr lang="en-US" dirty="0"/>
              <a:t> </a:t>
            </a:r>
            <a:r>
              <a:rPr lang="en-US" dirty="0" err="1"/>
              <a:t>proizvod</a:t>
            </a:r>
            <a:r>
              <a:rPr lang="en-US" dirty="0"/>
              <a:t>, </a:t>
            </a:r>
            <a:r>
              <a:rPr lang="en-US" dirty="0" err="1"/>
              <a:t>posebno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masovne</a:t>
            </a:r>
            <a:r>
              <a:rPr lang="en-US" dirty="0"/>
              <a:t> </a:t>
            </a:r>
            <a:r>
              <a:rPr lang="en-US" dirty="0" err="1"/>
              <a:t>proizvodnje</a:t>
            </a:r>
            <a:r>
              <a:rPr lang="en-US" dirty="0"/>
              <a:t>)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? (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provere</a:t>
            </a:r>
            <a:r>
              <a:rPr lang="en-US" dirty="0"/>
              <a:t>, </a:t>
            </a:r>
            <a:r>
              <a:rPr lang="en-US" dirty="0" err="1"/>
              <a:t>primena</a:t>
            </a:r>
            <a:r>
              <a:rPr lang="en-US" dirty="0"/>
              <a:t> SPC).</a:t>
            </a:r>
            <a:endParaRPr lang="sr-Latn-RS" sz="1600" dirty="0"/>
          </a:p>
          <a:p>
            <a:pPr marL="914400" lvl="1" indent="-457200">
              <a:buAutoNum type="arabicPeriod"/>
            </a:pPr>
            <a:r>
              <a:rPr lang="en-US" b="1" i="1" dirty="0" err="1"/>
              <a:t>Pronaći</a:t>
            </a:r>
            <a:r>
              <a:rPr lang="en-US" b="1" i="1" dirty="0"/>
              <a:t> </a:t>
            </a:r>
            <a:r>
              <a:rPr lang="en-US" b="1" i="1" dirty="0" err="1"/>
              <a:t>i</a:t>
            </a:r>
            <a:r>
              <a:rPr lang="en-US" b="1" i="1" dirty="0"/>
              <a:t> </a:t>
            </a:r>
            <a:r>
              <a:rPr lang="en-US" b="1" i="1" dirty="0" err="1"/>
              <a:t>ukloniti</a:t>
            </a:r>
            <a:r>
              <a:rPr lang="en-US" b="1" i="1" dirty="0"/>
              <a:t> </a:t>
            </a:r>
            <a:r>
              <a:rPr lang="en-US" b="1" i="1" dirty="0" err="1"/>
              <a:t>razloge</a:t>
            </a:r>
            <a:r>
              <a:rPr lang="en-US" b="1" i="1" dirty="0"/>
              <a:t> </a:t>
            </a:r>
            <a:r>
              <a:rPr lang="en-US" b="1" i="1" dirty="0" err="1"/>
              <a:t>lošeg</a:t>
            </a:r>
            <a:r>
              <a:rPr lang="en-US" b="1" i="1" dirty="0"/>
              <a:t> </a:t>
            </a:r>
            <a:r>
              <a:rPr lang="en-US" b="1" i="1" dirty="0" err="1"/>
              <a:t>kvaliteta</a:t>
            </a:r>
            <a:r>
              <a:rPr lang="en-US" dirty="0"/>
              <a:t>. </a:t>
            </a:r>
            <a:r>
              <a:rPr lang="en-US" dirty="0" err="1"/>
              <a:t>Ukoliko</a:t>
            </a:r>
            <a:r>
              <a:rPr lang="en-US" dirty="0"/>
              <a:t> </a:t>
            </a:r>
            <a:r>
              <a:rPr lang="en-US" dirty="0" err="1"/>
              <a:t>proizvodi</a:t>
            </a:r>
            <a:r>
              <a:rPr lang="en-US" dirty="0"/>
              <a:t> </a:t>
            </a:r>
            <a:r>
              <a:rPr lang="en-US" dirty="0" err="1"/>
              <a:t>nisu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nivou</a:t>
            </a:r>
            <a:r>
              <a:rPr lang="en-US" dirty="0"/>
              <a:t> </a:t>
            </a:r>
            <a:r>
              <a:rPr lang="en-US" dirty="0" err="1"/>
              <a:t>definisanom</a:t>
            </a:r>
            <a:r>
              <a:rPr lang="en-US" dirty="0"/>
              <a:t> </a:t>
            </a:r>
            <a:r>
              <a:rPr lang="en-US" dirty="0" err="1"/>
              <a:t>standardom</a:t>
            </a:r>
            <a:r>
              <a:rPr lang="en-US" dirty="0"/>
              <a:t> </a:t>
            </a:r>
            <a:r>
              <a:rPr lang="en-US" dirty="0" err="1"/>
              <a:t>odrediti</a:t>
            </a:r>
            <a:r>
              <a:rPr lang="en-US" dirty="0"/>
              <a:t> </a:t>
            </a:r>
            <a:r>
              <a:rPr lang="en-US" dirty="0" err="1"/>
              <a:t>adekvatne</a:t>
            </a:r>
            <a:r>
              <a:rPr lang="en-US" dirty="0"/>
              <a:t> mere </a:t>
            </a:r>
            <a:r>
              <a:rPr lang="en-US" dirty="0" err="1"/>
              <a:t>korekcije</a:t>
            </a:r>
            <a:r>
              <a:rPr lang="en-US" dirty="0"/>
              <a:t>.</a:t>
            </a:r>
            <a:endParaRPr lang="sr-Latn-RS" dirty="0"/>
          </a:p>
          <a:p>
            <a:pPr marL="914400" lvl="1" indent="-457200">
              <a:buAutoNum type="arabicPeriod"/>
            </a:pPr>
            <a:r>
              <a:rPr lang="en-US" b="1" i="1" dirty="0" err="1"/>
              <a:t>Činiti</a:t>
            </a:r>
            <a:r>
              <a:rPr lang="en-US" b="1" i="1" dirty="0"/>
              <a:t> </a:t>
            </a:r>
            <a:r>
              <a:rPr lang="en-US" b="1" i="1" dirty="0" err="1"/>
              <a:t>kontinualna</a:t>
            </a:r>
            <a:r>
              <a:rPr lang="en-US" b="1" i="1" dirty="0"/>
              <a:t> </a:t>
            </a:r>
            <a:r>
              <a:rPr lang="en-US" b="1" i="1" dirty="0" err="1"/>
              <a:t>unapređenja</a:t>
            </a:r>
            <a:r>
              <a:rPr lang="en-US" dirty="0"/>
              <a:t>. </a:t>
            </a:r>
            <a:r>
              <a:rPr lang="en-US" dirty="0" err="1"/>
              <a:t>Ovo</a:t>
            </a:r>
            <a:r>
              <a:rPr lang="en-US" dirty="0"/>
              <a:t> je </a:t>
            </a:r>
            <a:r>
              <a:rPr lang="en-US" dirty="0" err="1"/>
              <a:t>suština</a:t>
            </a:r>
            <a:r>
              <a:rPr lang="en-US" dirty="0"/>
              <a:t> </a:t>
            </a:r>
            <a:r>
              <a:rPr lang="en-US" dirty="0" err="1"/>
              <a:t>progresa</a:t>
            </a:r>
            <a:r>
              <a:rPr lang="en-US" dirty="0"/>
              <a:t> </a:t>
            </a:r>
            <a:r>
              <a:rPr lang="en-US" dirty="0" err="1"/>
              <a:t>bilo</a:t>
            </a:r>
            <a:r>
              <a:rPr lang="en-US" dirty="0"/>
              <a:t> </a:t>
            </a:r>
            <a:r>
              <a:rPr lang="en-US" dirty="0" err="1"/>
              <a:t>kog</a:t>
            </a:r>
            <a:r>
              <a:rPr lang="en-US" dirty="0"/>
              <a:t> </a:t>
            </a:r>
            <a:r>
              <a:rPr lang="en-US" dirty="0" err="1"/>
              <a:t>menadžment</a:t>
            </a:r>
            <a:r>
              <a:rPr lang="en-US" dirty="0"/>
              <a:t> </a:t>
            </a:r>
            <a:r>
              <a:rPr lang="en-US" dirty="0" err="1"/>
              <a:t>procesa</a:t>
            </a:r>
            <a:r>
              <a:rPr lang="en-US" dirty="0"/>
              <a:t>.</a:t>
            </a:r>
            <a:r>
              <a:rPr lang="en-US" b="1" dirty="0"/>
              <a:t> </a:t>
            </a:r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001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2CFF7-B767-48D7-8AAA-0BE41FC13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Kvalitet kao upravljačka varijabla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56BA3-FE61-4E3D-AFE2-7AF791D02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Latn-CS" dirty="0"/>
              <a:t>Krajnji cilj da se broj neispravnih proizvoda maksimalno smanji, te da su proizvodi koji se isporučuju krajnem korisniku, ili koji se javljaju na tržištu, potpuno ispravni.</a:t>
            </a:r>
          </a:p>
          <a:p>
            <a:r>
              <a:rPr lang="sr-Latn-CS" dirty="0"/>
              <a:t>Kontrolom kvaliteta je potrebno obuhvatiti:</a:t>
            </a:r>
          </a:p>
          <a:p>
            <a:r>
              <a:rPr lang="sr-Latn-CS" dirty="0"/>
              <a:t>1. Kontrolu uslova za proizvodnju:</a:t>
            </a:r>
            <a:endParaRPr lang="en-US" dirty="0"/>
          </a:p>
          <a:p>
            <a:pPr lvl="1"/>
            <a:r>
              <a:rPr lang="sr-Latn-CS" dirty="0"/>
              <a:t>kontrola materijala, delova, postrojenja i sve ostale opreme, alata i pribora koji se koristi u proizvodnji,</a:t>
            </a:r>
            <a:endParaRPr lang="en-US" dirty="0"/>
          </a:p>
          <a:p>
            <a:pPr lvl="1"/>
            <a:r>
              <a:rPr lang="sr-Latn-CS" dirty="0"/>
              <a:t>kontrola tehničke dokumentacije: radioničkih crteža i sve druge proizvodne dokumentacije, koja služi kao podloga za proizvodnju.</a:t>
            </a:r>
            <a:endParaRPr lang="en-US" dirty="0"/>
          </a:p>
          <a:p>
            <a:r>
              <a:rPr lang="sr-Latn-CS" dirty="0"/>
              <a:t>2.	Kontrolu izvršavanja radnih zadataka:</a:t>
            </a:r>
            <a:endParaRPr lang="en-US" dirty="0"/>
          </a:p>
          <a:p>
            <a:pPr lvl="1"/>
            <a:r>
              <a:rPr lang="sr-Latn-CS" dirty="0"/>
              <a:t>kontrola svih operacija, faza proizvodnje svih delova, podsklopova, sklopova,</a:t>
            </a:r>
            <a:endParaRPr lang="en-US" dirty="0"/>
          </a:p>
          <a:p>
            <a:pPr lvl="1"/>
            <a:r>
              <a:rPr lang="sr-Latn-CS" dirty="0"/>
              <a:t>kontrola gotovih proizvoda.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913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5241A-D6E7-4AF7-A9E7-79D6E143D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>
                <a:solidFill>
                  <a:srgbClr val="002060"/>
                </a:solidFill>
              </a:rPr>
              <a:t>Ekološki menadžment / Globalizacija i menadžment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EF7A7-303E-4A05-A3D0-FE3D7E148B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err="1"/>
              <a:t>Održivi</a:t>
            </a:r>
            <a:r>
              <a:rPr lang="en-US" b="1" i="1" dirty="0"/>
              <a:t> </a:t>
            </a:r>
            <a:r>
              <a:rPr lang="en-US" b="1" i="1" dirty="0" err="1"/>
              <a:t>razvoj</a:t>
            </a:r>
            <a:r>
              <a:rPr lang="en-US" b="1" i="1" dirty="0"/>
              <a:t> se </a:t>
            </a:r>
            <a:r>
              <a:rPr lang="en-US" b="1" i="1" dirty="0" err="1"/>
              <a:t>može</a:t>
            </a:r>
            <a:r>
              <a:rPr lang="en-US" b="1" i="1" dirty="0"/>
              <a:t> </a:t>
            </a:r>
            <a:r>
              <a:rPr lang="en-US" b="1" i="1" dirty="0" err="1"/>
              <a:t>definisati</a:t>
            </a:r>
            <a:r>
              <a:rPr lang="en-US" b="1" i="1" dirty="0"/>
              <a:t> </a:t>
            </a:r>
            <a:r>
              <a:rPr lang="en-US" b="1" i="1" dirty="0" err="1"/>
              <a:t>kao</a:t>
            </a:r>
            <a:r>
              <a:rPr lang="en-US" b="1" i="1" dirty="0"/>
              <a:t> </a:t>
            </a:r>
            <a:r>
              <a:rPr lang="en-US" b="1" i="1" dirty="0" err="1"/>
              <a:t>zadovoljenje</a:t>
            </a:r>
            <a:r>
              <a:rPr lang="en-US" b="1" i="1" dirty="0"/>
              <a:t> </a:t>
            </a:r>
            <a:r>
              <a:rPr lang="en-US" b="1" i="1" dirty="0" err="1"/>
              <a:t>potreba</a:t>
            </a:r>
            <a:r>
              <a:rPr lang="en-US" b="1" i="1" dirty="0"/>
              <a:t> </a:t>
            </a:r>
            <a:r>
              <a:rPr lang="en-US" b="1" i="1" dirty="0" err="1"/>
              <a:t>sadašnjosti</a:t>
            </a:r>
            <a:r>
              <a:rPr lang="en-US" b="1" i="1" dirty="0"/>
              <a:t> bez </a:t>
            </a:r>
            <a:r>
              <a:rPr lang="en-US" b="1" i="1" dirty="0" err="1"/>
              <a:t>ugrožavanja</a:t>
            </a:r>
            <a:r>
              <a:rPr lang="en-US" b="1" i="1" dirty="0"/>
              <a:t> </a:t>
            </a:r>
            <a:r>
              <a:rPr lang="en-US" b="1" i="1" dirty="0" err="1"/>
              <a:t>sposobnosti</a:t>
            </a:r>
            <a:r>
              <a:rPr lang="en-US" b="1" i="1" dirty="0"/>
              <a:t> </a:t>
            </a:r>
            <a:r>
              <a:rPr lang="en-US" b="1" i="1" dirty="0" err="1"/>
              <a:t>budućih</a:t>
            </a:r>
            <a:r>
              <a:rPr lang="en-US" b="1" i="1" dirty="0"/>
              <a:t> </a:t>
            </a:r>
            <a:r>
              <a:rPr lang="en-US" b="1" i="1" dirty="0" err="1"/>
              <a:t>generacija</a:t>
            </a:r>
            <a:r>
              <a:rPr lang="en-US" b="1" i="1" dirty="0"/>
              <a:t> da </a:t>
            </a:r>
            <a:r>
              <a:rPr lang="en-US" b="1" i="1" dirty="0" err="1"/>
              <a:t>zadovolje</a:t>
            </a:r>
            <a:r>
              <a:rPr lang="en-US" b="1" i="1" dirty="0"/>
              <a:t> </a:t>
            </a:r>
            <a:r>
              <a:rPr lang="en-US" b="1" i="1" dirty="0" err="1"/>
              <a:t>sopstvene</a:t>
            </a:r>
            <a:r>
              <a:rPr lang="en-US" b="1" i="1" dirty="0"/>
              <a:t> </a:t>
            </a:r>
            <a:r>
              <a:rPr lang="en-US" b="1" i="1" dirty="0" err="1"/>
              <a:t>potrebe</a:t>
            </a:r>
            <a:r>
              <a:rPr lang="en-US" b="1" i="1" dirty="0"/>
              <a:t> </a:t>
            </a:r>
            <a:r>
              <a:rPr lang="en-US" dirty="0"/>
              <a:t>(</a:t>
            </a:r>
            <a:r>
              <a:rPr lang="en-US" dirty="0" err="1"/>
              <a:t>Barbier</a:t>
            </a:r>
            <a:r>
              <a:rPr lang="en-US" dirty="0"/>
              <a:t> &amp; Burgess, 2019). </a:t>
            </a:r>
          </a:p>
          <a:p>
            <a:r>
              <a:rPr lang="en-US" dirty="0" err="1"/>
              <a:t>Čini</a:t>
            </a:r>
            <a:r>
              <a:rPr lang="en-US" dirty="0"/>
              <a:t> se da </a:t>
            </a:r>
            <a:r>
              <a:rPr lang="en-US" dirty="0" err="1"/>
              <a:t>postoji</a:t>
            </a:r>
            <a:r>
              <a:rPr lang="en-US" dirty="0"/>
              <a:t> </a:t>
            </a:r>
            <a:r>
              <a:rPr lang="en-US" dirty="0" err="1"/>
              <a:t>nerešivi</a:t>
            </a:r>
            <a:r>
              <a:rPr lang="en-US" dirty="0"/>
              <a:t> </a:t>
            </a:r>
            <a:r>
              <a:rPr lang="en-US" dirty="0" err="1"/>
              <a:t>sukob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</a:t>
            </a:r>
            <a:r>
              <a:rPr lang="en-US" dirty="0" err="1"/>
              <a:t>ekonomskog</a:t>
            </a:r>
            <a:r>
              <a:rPr lang="en-US" dirty="0"/>
              <a:t>, </a:t>
            </a:r>
            <a:r>
              <a:rPr lang="en-US" dirty="0" err="1"/>
              <a:t>tehnološkog</a:t>
            </a:r>
            <a:r>
              <a:rPr lang="en-US" dirty="0"/>
              <a:t>, </a:t>
            </a:r>
            <a:r>
              <a:rPr lang="en-US" dirty="0" err="1"/>
              <a:t>društvenog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ekološkog</a:t>
            </a:r>
            <a:r>
              <a:rPr lang="en-US" dirty="0"/>
              <a:t> </a:t>
            </a:r>
            <a:r>
              <a:rPr lang="en-US" dirty="0" err="1"/>
              <a:t>razvoja</a:t>
            </a:r>
            <a:r>
              <a:rPr lang="en-US" dirty="0"/>
              <a:t>.</a:t>
            </a:r>
          </a:p>
          <a:p>
            <a:r>
              <a:rPr lang="en-US" dirty="0"/>
              <a:t>U </a:t>
            </a:r>
            <a:r>
              <a:rPr lang="en-US" dirty="0" err="1"/>
              <a:t>savremenom</a:t>
            </a:r>
            <a:r>
              <a:rPr lang="en-US" dirty="0"/>
              <a:t> </a:t>
            </a:r>
            <a:r>
              <a:rPr lang="en-US" dirty="0" err="1"/>
              <a:t>poslovanju</a:t>
            </a:r>
            <a:r>
              <a:rPr lang="en-US" dirty="0"/>
              <a:t>,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dovoljno</a:t>
            </a:r>
            <a:r>
              <a:rPr lang="en-US" dirty="0"/>
              <a:t> </a:t>
            </a:r>
            <a:r>
              <a:rPr lang="en-US" dirty="0" err="1"/>
              <a:t>postići</a:t>
            </a:r>
            <a:r>
              <a:rPr lang="en-US" dirty="0"/>
              <a:t> </a:t>
            </a:r>
            <a:r>
              <a:rPr lang="en-US" dirty="0" err="1"/>
              <a:t>određeni</a:t>
            </a:r>
            <a:r>
              <a:rPr lang="en-US" dirty="0"/>
              <a:t> </a:t>
            </a:r>
            <a:r>
              <a:rPr lang="en-US" dirty="0" err="1"/>
              <a:t>nivo</a:t>
            </a:r>
            <a:r>
              <a:rPr lang="en-US" dirty="0"/>
              <a:t> </a:t>
            </a:r>
            <a:r>
              <a:rPr lang="en-US" dirty="0" err="1"/>
              <a:t>razvoja</a:t>
            </a:r>
            <a:r>
              <a:rPr lang="en-US" dirty="0"/>
              <a:t> u </a:t>
            </a:r>
            <a:r>
              <a:rPr lang="en-US" dirty="0" err="1"/>
              <a:t>datom</a:t>
            </a:r>
            <a:r>
              <a:rPr lang="en-US" dirty="0"/>
              <a:t> </a:t>
            </a:r>
            <a:r>
              <a:rPr lang="en-US" dirty="0" err="1"/>
              <a:t>momentu</a:t>
            </a:r>
            <a:r>
              <a:rPr lang="en-US" dirty="0"/>
              <a:t> </a:t>
            </a:r>
            <a:r>
              <a:rPr lang="en-US" dirty="0" err="1"/>
              <a:t>vremena</a:t>
            </a:r>
            <a:r>
              <a:rPr lang="en-US" dirty="0"/>
              <a:t>. </a:t>
            </a:r>
            <a:r>
              <a:rPr lang="en-US" dirty="0" err="1"/>
              <a:t>Razvoj</a:t>
            </a:r>
            <a:r>
              <a:rPr lang="en-US" dirty="0"/>
              <a:t> mora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održiv</a:t>
            </a:r>
            <a:r>
              <a:rPr lang="en-US" dirty="0"/>
              <a:t> </a:t>
            </a:r>
            <a:r>
              <a:rPr lang="en-US" dirty="0" err="1"/>
              <a:t>tokom</a:t>
            </a:r>
            <a:r>
              <a:rPr lang="en-US" dirty="0"/>
              <a:t> </a:t>
            </a:r>
            <a:r>
              <a:rPr lang="sr-Latn-RS" dirty="0"/>
              <a:t>vremena.</a:t>
            </a:r>
            <a:endParaRPr lang="en-US" dirty="0"/>
          </a:p>
        </p:txBody>
      </p:sp>
      <p:sp>
        <p:nvSpPr>
          <p:cNvPr id="4" name="Textbox1">
            <a:extLst>
              <a:ext uri="{FF2B5EF4-FFF2-40B4-BE49-F238E27FC236}">
                <a16:creationId xmlns:a16="http://schemas.microsoft.com/office/drawing/2014/main" id="{C6FBCD1A-D449-40C5-85B1-DDCBE1BC95BA}"/>
              </a:ext>
            </a:extLst>
          </p:cNvPr>
          <p:cNvSpPr txBox="1">
            <a:extLst>
              <a:ext uri="smNativeData">
                <pr:smNativeData xmlns="" xmlns:p14="http://schemas.microsoft.com/office/powerpoint/2010/main" xmlns:pr="smNativeData" val="SMDATA_16_Z8spYhMAAAAlAAAAEgAAAE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NwI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0AIAANAmAADSMwAAoCkAABAgAAAmAAAACAAAAP//////////"/>
              </a:ext>
            </a:extLst>
          </p:cNvSpPr>
          <p:nvPr/>
        </p:nvSpPr>
        <p:spPr>
          <a:xfrm>
            <a:off x="1469570" y="5476603"/>
            <a:ext cx="8866415" cy="7003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itchFamily="1" charset="0"/>
                <a:ea typeface="Times New Roman" pitchFamily="1" charset="0"/>
                <a:cs typeface="Times New Roman" pitchFamily="1" charset="0"/>
              </a:defRPr>
            </a:pPr>
            <a:r>
              <a:rPr lang="en-US" dirty="0" err="1"/>
              <a:t>Izvor</a:t>
            </a:r>
            <a:r>
              <a:rPr lang="en-US" dirty="0"/>
              <a:t>: </a:t>
            </a:r>
            <a:r>
              <a:rPr lang="en-US" dirty="0" err="1"/>
              <a:t>Barbier</a:t>
            </a:r>
            <a:r>
              <a:rPr lang="en-US" dirty="0"/>
              <a:t>, E. B., &amp; Burgess, J. C. (2019). Sustainable development goal indicators: Analyzing trade-offs and complementarities. </a:t>
            </a:r>
            <a:r>
              <a:rPr lang="en-US" i="1" dirty="0"/>
              <a:t>World Development</a:t>
            </a:r>
            <a:r>
              <a:rPr lang="en-US" dirty="0"/>
              <a:t>, </a:t>
            </a:r>
            <a:r>
              <a:rPr lang="en-US" i="1" dirty="0"/>
              <a:t>122</a:t>
            </a:r>
            <a:r>
              <a:rPr lang="en-US" dirty="0"/>
              <a:t>, 295–305. https://doi.org/10.1016/j.worlddev.2019.05.026</a:t>
            </a:r>
          </a:p>
        </p:txBody>
      </p:sp>
    </p:spTree>
    <p:extLst>
      <p:ext uri="{BB962C8B-B14F-4D97-AF65-F5344CB8AC3E}">
        <p14:creationId xmlns:p14="http://schemas.microsoft.com/office/powerpoint/2010/main" val="1786581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17327-49D4-419D-B5B9-E510BEE06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Ekološki menadžment / Globalizacija i menadžment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90D30-32D7-4E6C-B180-1F586FDE4E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 </a:t>
            </a:r>
            <a:r>
              <a:rPr lang="en-US" dirty="0" err="1"/>
              <a:t>ciljevi</a:t>
            </a:r>
            <a:r>
              <a:rPr lang="en-US" dirty="0"/>
              <a:t> </a:t>
            </a:r>
            <a:r>
              <a:rPr lang="en-US" dirty="0" err="1"/>
              <a:t>održivog</a:t>
            </a:r>
            <a:r>
              <a:rPr lang="en-US" dirty="0"/>
              <a:t> </a:t>
            </a:r>
            <a:r>
              <a:rPr lang="en-US" dirty="0" err="1"/>
              <a:t>razvoja</a:t>
            </a:r>
            <a:r>
              <a:rPr lang="sr-Latn-RS" dirty="0"/>
              <a:t> (SDG)</a:t>
            </a:r>
            <a:r>
              <a:rPr lang="en-US" dirty="0"/>
              <a:t>, </a:t>
            </a:r>
            <a:r>
              <a:rPr lang="en-US" dirty="0" err="1"/>
              <a:t>postavljeni</a:t>
            </a:r>
            <a:r>
              <a:rPr lang="en-US" dirty="0"/>
              <a:t> 2015. </a:t>
            </a:r>
            <a:r>
              <a:rPr lang="en-US" dirty="0" err="1"/>
              <a:t>godine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ciljem</a:t>
            </a:r>
            <a:r>
              <a:rPr lang="en-US" dirty="0"/>
              <a:t> </a:t>
            </a:r>
            <a:r>
              <a:rPr lang="en-US" dirty="0" err="1"/>
              <a:t>dostizanja</a:t>
            </a:r>
            <a:r>
              <a:rPr lang="en-US" dirty="0"/>
              <a:t> 2030. </a:t>
            </a:r>
            <a:r>
              <a:rPr lang="en-US" dirty="0" err="1"/>
              <a:t>godine</a:t>
            </a:r>
            <a:r>
              <a:rPr lang="en-US" dirty="0"/>
              <a:t>:</a:t>
            </a:r>
          </a:p>
          <a:p>
            <a:pPr lvl="1" algn="just">
              <a:defRPr sz="2600"/>
            </a:pPr>
            <a:r>
              <a:rPr lang="en-US" dirty="0"/>
              <a:t>(1) Bez </a:t>
            </a:r>
            <a:r>
              <a:rPr lang="en-US" dirty="0" err="1"/>
              <a:t>siromaštva</a:t>
            </a:r>
            <a:r>
              <a:rPr lang="en-US" dirty="0"/>
              <a:t>, (2) Bez </a:t>
            </a:r>
            <a:r>
              <a:rPr lang="en-US" dirty="0" err="1"/>
              <a:t>gladi</a:t>
            </a:r>
            <a:r>
              <a:rPr lang="en-US" dirty="0"/>
              <a:t>, (3) Dobro </a:t>
            </a:r>
            <a:r>
              <a:rPr lang="en-US" dirty="0" err="1"/>
              <a:t>zdravlje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blagostanje</a:t>
            </a:r>
            <a:r>
              <a:rPr lang="en-US" dirty="0"/>
              <a:t>, (4) </a:t>
            </a:r>
            <a:r>
              <a:rPr lang="en-US" dirty="0" err="1"/>
              <a:t>Kvalitetno</a:t>
            </a:r>
            <a:r>
              <a:rPr lang="en-US" dirty="0"/>
              <a:t> </a:t>
            </a:r>
            <a:r>
              <a:rPr lang="en-US" dirty="0" err="1"/>
              <a:t>obrazovanje</a:t>
            </a:r>
            <a:r>
              <a:rPr lang="en-US" dirty="0"/>
              <a:t>, (5) </a:t>
            </a:r>
            <a:r>
              <a:rPr lang="en-US" dirty="0" err="1"/>
              <a:t>Ravnopravnost</a:t>
            </a:r>
            <a:r>
              <a:rPr lang="en-US" dirty="0"/>
              <a:t> </a:t>
            </a:r>
            <a:r>
              <a:rPr lang="en-US" dirty="0" err="1"/>
              <a:t>polova</a:t>
            </a:r>
            <a:r>
              <a:rPr lang="en-US" dirty="0"/>
              <a:t>, (6) </a:t>
            </a:r>
            <a:r>
              <a:rPr lang="en-US" dirty="0" err="1"/>
              <a:t>Čista</a:t>
            </a:r>
            <a:r>
              <a:rPr lang="en-US" dirty="0"/>
              <a:t> </a:t>
            </a:r>
            <a:r>
              <a:rPr lang="en-US" dirty="0" err="1"/>
              <a:t>voda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kanalizacija</a:t>
            </a:r>
            <a:r>
              <a:rPr lang="en-US" dirty="0"/>
              <a:t>, (7) </a:t>
            </a:r>
            <a:r>
              <a:rPr lang="en-US" dirty="0" err="1"/>
              <a:t>Pristupačna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čista</a:t>
            </a:r>
            <a:r>
              <a:rPr lang="en-US" dirty="0"/>
              <a:t> </a:t>
            </a:r>
            <a:r>
              <a:rPr lang="en-US" dirty="0" err="1"/>
              <a:t>energija</a:t>
            </a:r>
            <a:r>
              <a:rPr lang="en-US" dirty="0"/>
              <a:t>, (8) </a:t>
            </a:r>
            <a:r>
              <a:rPr lang="en-US" dirty="0" err="1"/>
              <a:t>Dostojanstven</a:t>
            </a:r>
            <a:r>
              <a:rPr lang="en-US" dirty="0"/>
              <a:t> rad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ekonomski</a:t>
            </a:r>
            <a:r>
              <a:rPr lang="en-US" dirty="0"/>
              <a:t> </a:t>
            </a:r>
            <a:r>
              <a:rPr lang="en-US" dirty="0" err="1"/>
              <a:t>rast</a:t>
            </a:r>
            <a:r>
              <a:rPr lang="en-US" dirty="0"/>
              <a:t>, (9) </a:t>
            </a:r>
            <a:r>
              <a:rPr lang="en-US" dirty="0" err="1"/>
              <a:t>Industrija</a:t>
            </a:r>
            <a:r>
              <a:rPr lang="en-US" dirty="0"/>
              <a:t>, </a:t>
            </a:r>
            <a:r>
              <a:rPr lang="en-US" dirty="0" err="1"/>
              <a:t>inovacije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infrastruktura</a:t>
            </a:r>
            <a:r>
              <a:rPr lang="en-US" dirty="0"/>
              <a:t>, (10) </a:t>
            </a:r>
            <a:r>
              <a:rPr lang="en-US" dirty="0" err="1"/>
              <a:t>Smanjena</a:t>
            </a:r>
            <a:r>
              <a:rPr lang="en-US" dirty="0"/>
              <a:t> </a:t>
            </a:r>
            <a:r>
              <a:rPr lang="en-US" dirty="0" err="1"/>
              <a:t>nejednakost</a:t>
            </a:r>
            <a:r>
              <a:rPr lang="en-US" dirty="0"/>
              <a:t>, (11) </a:t>
            </a:r>
            <a:r>
              <a:rPr lang="en-US" dirty="0" err="1"/>
              <a:t>Održivi</a:t>
            </a:r>
            <a:r>
              <a:rPr lang="en-US" dirty="0"/>
              <a:t> </a:t>
            </a:r>
            <a:r>
              <a:rPr lang="en-US" dirty="0" err="1"/>
              <a:t>gradovi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zajednice</a:t>
            </a:r>
            <a:r>
              <a:rPr lang="en-US" dirty="0"/>
              <a:t>, (12) </a:t>
            </a:r>
            <a:r>
              <a:rPr lang="en-US" dirty="0" err="1"/>
              <a:t>Odgovorna</a:t>
            </a:r>
            <a:r>
              <a:rPr lang="en-US" dirty="0"/>
              <a:t> </a:t>
            </a:r>
            <a:r>
              <a:rPr lang="en-US" dirty="0" err="1"/>
              <a:t>potrošnja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proizvodnja</a:t>
            </a:r>
            <a:r>
              <a:rPr lang="en-US" dirty="0"/>
              <a:t>, (13) </a:t>
            </a:r>
            <a:r>
              <a:rPr lang="en-US" dirty="0" err="1"/>
              <a:t>Klimatska</a:t>
            </a:r>
            <a:r>
              <a:rPr lang="en-US" dirty="0"/>
              <a:t> </a:t>
            </a:r>
            <a:r>
              <a:rPr lang="en-US" dirty="0" err="1"/>
              <a:t>akcija</a:t>
            </a:r>
            <a:r>
              <a:rPr lang="en-US" dirty="0"/>
              <a:t> , (14) </a:t>
            </a:r>
            <a:r>
              <a:rPr lang="en-US" dirty="0" err="1"/>
              <a:t>Život</a:t>
            </a:r>
            <a:r>
              <a:rPr lang="en-US" dirty="0"/>
              <a:t> </a:t>
            </a:r>
            <a:r>
              <a:rPr lang="en-US" dirty="0" err="1"/>
              <a:t>ispod</a:t>
            </a:r>
            <a:r>
              <a:rPr lang="en-US" dirty="0"/>
              <a:t> </a:t>
            </a:r>
            <a:r>
              <a:rPr lang="en-US" dirty="0" err="1"/>
              <a:t>vode</a:t>
            </a:r>
            <a:r>
              <a:rPr lang="en-US" dirty="0"/>
              <a:t>, (15) </a:t>
            </a:r>
            <a:r>
              <a:rPr lang="en-US" dirty="0" err="1"/>
              <a:t>Život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kopnu</a:t>
            </a:r>
            <a:r>
              <a:rPr lang="en-US" dirty="0"/>
              <a:t>, (16) Mir, </a:t>
            </a:r>
            <a:r>
              <a:rPr lang="en-US" dirty="0" err="1"/>
              <a:t>pravda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jake</a:t>
            </a:r>
            <a:r>
              <a:rPr lang="en-US" dirty="0"/>
              <a:t> </a:t>
            </a:r>
            <a:r>
              <a:rPr lang="en-US" dirty="0" err="1"/>
              <a:t>institucije</a:t>
            </a:r>
            <a:r>
              <a:rPr lang="en-US" dirty="0"/>
              <a:t>, (17) </a:t>
            </a:r>
            <a:r>
              <a:rPr lang="en-US" dirty="0" err="1"/>
              <a:t>Partnerstva</a:t>
            </a:r>
            <a:r>
              <a:rPr lang="en-US" dirty="0"/>
              <a:t> za </a:t>
            </a:r>
            <a:r>
              <a:rPr lang="en-US" dirty="0" err="1"/>
              <a:t>ciljeve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908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1F9B4-AE85-4246-93D7-88A528387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9D022-16BA-4AC4-A511-2DD9EEBBC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Sustainable Development Goals launch in 2016">
            <a:extLst>
              <a:ext uri="{FF2B5EF4-FFF2-40B4-BE49-F238E27FC236}">
                <a16:creationId xmlns:a16="http://schemas.microsoft.com/office/drawing/2014/main" id="{235886AC-C2C7-45BD-83F3-5CA1BC649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234" y="270391"/>
            <a:ext cx="10197193" cy="631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9315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C5DD5-1D68-442F-8551-F6C3CDACD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Ekološki menadžment / Globalizacija i menadžment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764FE-5B63-4B86-81C4-32479A47BB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2025: Europe sustainable development report:</a:t>
            </a:r>
          </a:p>
          <a:p>
            <a:r>
              <a:rPr lang="en-US" sz="2000" dirty="0">
                <a:hlinkClick r:id="rId2"/>
              </a:rPr>
              <a:t>https://dashboards.sdgindex.org/chapters</a:t>
            </a:r>
            <a:r>
              <a:rPr lang="en-US" sz="2000" dirty="0"/>
              <a:t> </a:t>
            </a:r>
          </a:p>
          <a:p>
            <a:r>
              <a:rPr lang="en-US" sz="2000" dirty="0">
                <a:hlinkClick r:id="rId3"/>
              </a:rPr>
              <a:t>https://www.unsdsn.org/2025-europe-sustainable-development-report</a:t>
            </a:r>
            <a:r>
              <a:rPr lang="en-US" sz="2000" dirty="0"/>
              <a:t> </a:t>
            </a:r>
          </a:p>
          <a:p>
            <a:r>
              <a:rPr lang="en-US" sz="2000" dirty="0">
                <a:hlinkClick r:id="rId4"/>
              </a:rPr>
              <a:t>https://ec.europa.eu/eurostat/en/web/products-flagship-publications/w/KS-05-24-071</a:t>
            </a:r>
            <a:endParaRPr lang="en-US" sz="2000" dirty="0"/>
          </a:p>
          <a:p>
            <a:r>
              <a:rPr lang="en-US" sz="2000" dirty="0">
                <a:hlinkClick r:id="rId5"/>
              </a:rPr>
              <a:t>https://ec.europa.eu/eurostat/web/sdi/visualisations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EDD78A-BF3B-4067-A6F8-6EE1E46716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2150" y="948531"/>
            <a:ext cx="6419850" cy="610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5671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AE4C2-F22D-440A-87D1-287BAF989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Ekološki menadžment / Globalizacija i menadžment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00F2D-4741-4509-BD31-FC99FC037C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Definicija</a:t>
            </a:r>
            <a:r>
              <a:rPr lang="en-US" dirty="0"/>
              <a:t> Global Footprint </a:t>
            </a:r>
            <a:r>
              <a:rPr lang="en-US" dirty="0" err="1"/>
              <a:t>Netvork</a:t>
            </a:r>
            <a:r>
              <a:rPr lang="en-US" dirty="0"/>
              <a:t>-a: „</a:t>
            </a:r>
            <a:r>
              <a:rPr lang="en-US" i="1" dirty="0" err="1"/>
              <a:t>Ekološki</a:t>
            </a:r>
            <a:r>
              <a:rPr lang="en-US" i="1" dirty="0"/>
              <a:t> </a:t>
            </a:r>
            <a:r>
              <a:rPr lang="en-US" i="1" dirty="0" err="1"/>
              <a:t>otisak</a:t>
            </a:r>
            <a:r>
              <a:rPr lang="en-US" i="1" dirty="0"/>
              <a:t> je </a:t>
            </a:r>
            <a:r>
              <a:rPr lang="en-US" i="1" dirty="0" err="1"/>
              <a:t>jedina</a:t>
            </a:r>
            <a:r>
              <a:rPr lang="en-US" i="1" dirty="0"/>
              <a:t> </a:t>
            </a:r>
            <a:r>
              <a:rPr lang="en-US" i="1" dirty="0" err="1"/>
              <a:t>metrika</a:t>
            </a:r>
            <a:r>
              <a:rPr lang="en-US" i="1" dirty="0"/>
              <a:t> </a:t>
            </a:r>
            <a:r>
              <a:rPr lang="en-US" i="1" dirty="0" err="1"/>
              <a:t>koja</a:t>
            </a:r>
            <a:r>
              <a:rPr lang="en-US" i="1" dirty="0"/>
              <a:t> </a:t>
            </a:r>
            <a:r>
              <a:rPr lang="en-US" i="1" dirty="0" err="1"/>
              <a:t>meri</a:t>
            </a:r>
            <a:r>
              <a:rPr lang="en-US" i="1" dirty="0"/>
              <a:t> </a:t>
            </a:r>
            <a:r>
              <a:rPr lang="en-US" i="1" dirty="0" err="1"/>
              <a:t>koliko</a:t>
            </a:r>
            <a:r>
              <a:rPr lang="en-US" i="1" dirty="0"/>
              <a:t> </a:t>
            </a:r>
            <a:r>
              <a:rPr lang="en-US" i="1" dirty="0" err="1"/>
              <a:t>prirode</a:t>
            </a:r>
            <a:r>
              <a:rPr lang="en-US" i="1" dirty="0"/>
              <a:t> </a:t>
            </a:r>
            <a:r>
              <a:rPr lang="en-US" i="1" dirty="0" err="1"/>
              <a:t>imamo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koliko</a:t>
            </a:r>
            <a:r>
              <a:rPr lang="en-US" i="1" dirty="0"/>
              <a:t> </a:t>
            </a:r>
            <a:r>
              <a:rPr lang="en-US" i="1" dirty="0" err="1"/>
              <a:t>prirode</a:t>
            </a:r>
            <a:r>
              <a:rPr lang="en-US" i="1" dirty="0"/>
              <a:t> </a:t>
            </a:r>
            <a:r>
              <a:rPr lang="en-US" i="1" dirty="0" err="1"/>
              <a:t>koristimo</a:t>
            </a:r>
            <a:r>
              <a:rPr lang="en-US" dirty="0"/>
              <a:t>.”</a:t>
            </a:r>
          </a:p>
          <a:p>
            <a:endParaRPr lang="sr-Latn-RS" dirty="0"/>
          </a:p>
          <a:p>
            <a:r>
              <a:rPr lang="en-US" dirty="0"/>
              <a:t>„</a:t>
            </a:r>
            <a:r>
              <a:rPr lang="en-US" i="1" dirty="0" err="1"/>
              <a:t>Obračun</a:t>
            </a:r>
            <a:r>
              <a:rPr lang="en-US" i="1" dirty="0"/>
              <a:t> </a:t>
            </a:r>
            <a:r>
              <a:rPr lang="en-US" i="1" dirty="0" err="1"/>
              <a:t>ekološkog</a:t>
            </a:r>
            <a:r>
              <a:rPr lang="en-US" i="1" dirty="0"/>
              <a:t> </a:t>
            </a:r>
            <a:r>
              <a:rPr lang="en-US" i="1" dirty="0" err="1"/>
              <a:t>otiska</a:t>
            </a:r>
            <a:r>
              <a:rPr lang="en-US" i="1" dirty="0"/>
              <a:t> </a:t>
            </a:r>
            <a:r>
              <a:rPr lang="en-US" i="1" dirty="0" err="1"/>
              <a:t>meri</a:t>
            </a:r>
            <a:r>
              <a:rPr lang="en-US" i="1" dirty="0"/>
              <a:t> </a:t>
            </a:r>
            <a:r>
              <a:rPr lang="en-US" i="1" dirty="0" err="1"/>
              <a:t>potražnju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ponudu</a:t>
            </a:r>
            <a:r>
              <a:rPr lang="en-US" i="1" dirty="0"/>
              <a:t> </a:t>
            </a:r>
            <a:r>
              <a:rPr lang="en-US" i="1" dirty="0" err="1"/>
              <a:t>prirode</a:t>
            </a:r>
            <a:r>
              <a:rPr lang="en-US" i="1" dirty="0"/>
              <a:t>.</a:t>
            </a:r>
            <a:r>
              <a:rPr lang="en-US" dirty="0"/>
              <a:t>“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https://www.footprintnetwork.org/our-work/ecological-footprint/</a:t>
            </a:r>
            <a:r>
              <a:rPr lang="en-US" dirty="0"/>
              <a:t>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0397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BD923-46CF-466B-8187-62B0B1EAC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Ekološki menadžment / Globalizacija i menadžment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0C99D-EE1C-4924-B6C2-0A5DD03C47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Object1" descr="F1.jpg">
            <a:extLst>
              <a:ext uri="{FF2B5EF4-FFF2-40B4-BE49-F238E27FC236}">
                <a16:creationId xmlns:a16="http://schemas.microsoft.com/office/drawing/2014/main" id="{B96D74E9-2825-4E7F-A9A7-44ED84A2FE0F}"/>
              </a:ext>
            </a:extLst>
          </p:cNvPr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8_Z8sp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NACAADYCQAAbTQAAEgp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445078" y="1575707"/>
            <a:ext cx="8065135" cy="511048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774904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Z8spYhMAAAAlAAAAZAAAAA8B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Y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0AIAALABAABwNQAAuA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Ekološki menadžment / Globalizacija i menadžment</a:t>
            </a:r>
            <a:endParaRPr dirty="0"/>
          </a:p>
        </p:txBody>
      </p:sp>
      <p:pic>
        <p:nvPicPr>
          <p:cNvPr id="3" name="Object1" descr="F4.jpg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8_Z8sp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D/////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NIIAADYCQAAbi8AAE8n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2957830" y="1600201"/>
            <a:ext cx="6276340" cy="478980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Sadržaj predmeta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0768"/>
            <a:ext cx="11436274" cy="5427232"/>
          </a:xfrm>
        </p:spPr>
        <p:txBody>
          <a:bodyPr>
            <a:normAutofit fontScale="92500" lnSpcReduction="20000"/>
          </a:bodyPr>
          <a:lstStyle/>
          <a:p>
            <a:r>
              <a:rPr lang="sr-Latn-RS" dirty="0">
                <a:solidFill>
                  <a:srgbClr val="002060"/>
                </a:solidFill>
              </a:rPr>
              <a:t>Industrijski menadžment i preduzetništvo: spoljašnje okruženje, društvena odgovornost i poslovna etika. Razvoj novog proizvoda</a:t>
            </a:r>
          </a:p>
          <a:p>
            <a:r>
              <a:rPr lang="sr-Latn-RS" dirty="0">
                <a:solidFill>
                  <a:srgbClr val="002060"/>
                </a:solidFill>
              </a:rPr>
              <a:t>Industrija, transformacioni proces, logistika, razvoj i transformacija industrije. </a:t>
            </a:r>
          </a:p>
          <a:p>
            <a:r>
              <a:rPr lang="sr-Latn-RS" dirty="0">
                <a:solidFill>
                  <a:srgbClr val="002060"/>
                </a:solidFill>
              </a:rPr>
              <a:t>Upravljanje kreativnošću i inovacijama. Koncept ''učeće organizacije''. Principi upravljanja tehnološkim inovacijama. Ljudski resursi kao imovina preduzeća. Konflikti i upravljanje konfliktima. </a:t>
            </a:r>
          </a:p>
          <a:p>
            <a:r>
              <a:rPr lang="sr-Latn-RS" dirty="0">
                <a:solidFill>
                  <a:srgbClr val="002060"/>
                </a:solidFill>
              </a:rPr>
              <a:t>Analiza poslovnog slučaja (Business Case)</a:t>
            </a:r>
          </a:p>
          <a:p>
            <a:r>
              <a:rPr lang="sr-Latn-RS" dirty="0">
                <a:solidFill>
                  <a:srgbClr val="002060"/>
                </a:solidFill>
              </a:rPr>
              <a:t>Vrednovanje i evaluaciju poslovne ideje zasnovana na finansijskim parametrima – Studija izvodljivosti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sr-Latn-RS" dirty="0">
                <a:solidFill>
                  <a:srgbClr val="002060"/>
                </a:solidFill>
              </a:rPr>
              <a:t>Predviđanje i prognoziranje. </a:t>
            </a:r>
          </a:p>
          <a:p>
            <a:r>
              <a:rPr lang="sr-Latn-RS" dirty="0">
                <a:solidFill>
                  <a:srgbClr val="002060"/>
                </a:solidFill>
              </a:rPr>
              <a:t>Planiranje, strateško planiranje i strateški menadžment. 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sr-Latn-RS" dirty="0">
                <a:solidFill>
                  <a:srgbClr val="002060"/>
                </a:solidFill>
              </a:rPr>
              <a:t>Odlučivanje kao proces rešavanja poslovnih izazova. </a:t>
            </a:r>
          </a:p>
          <a:p>
            <a:r>
              <a:rPr lang="sr-Latn-RS" b="1" dirty="0">
                <a:solidFill>
                  <a:srgbClr val="002060"/>
                </a:solidFill>
              </a:rPr>
              <a:t>Kvalitet kao upravljačka varijabla. </a:t>
            </a:r>
          </a:p>
          <a:p>
            <a:r>
              <a:rPr lang="sr-Latn-RS" b="1" dirty="0">
                <a:solidFill>
                  <a:srgbClr val="002060"/>
                </a:solidFill>
              </a:rPr>
              <a:t>Održivost. Ekološki menadžment. Globalizacija i menadžment</a:t>
            </a:r>
          </a:p>
        </p:txBody>
      </p:sp>
    </p:spTree>
    <p:extLst>
      <p:ext uri="{BB962C8B-B14F-4D97-AF65-F5344CB8AC3E}">
        <p14:creationId xmlns:p14="http://schemas.microsoft.com/office/powerpoint/2010/main" val="2661121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Z8spYhMAAAAlAAAAZAAAAA8B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0AIAALABAABwNQAAuA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Ekološki menadžment / Globalizacija i menadžment</a:t>
            </a:r>
            <a:endParaRPr dirty="0"/>
          </a:p>
        </p:txBody>
      </p:sp>
      <p:pic>
        <p:nvPicPr>
          <p:cNvPr id="3" name="Picture1" descr="F5.jpg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8_Z8sp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CAA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PAIAAAXCgAAOy8AAJQn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2976881" y="1640206"/>
            <a:ext cx="6224905" cy="479361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Z8spYhMAAAAlAAAAZAAAAA8B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0AIAALABAABwNQAAuA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Ekološki menadžment / Globalizacija i menadžment</a:t>
            </a:r>
            <a:endParaRPr dirty="0"/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Z8spYhMAAAAlAAAAZAAAAA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0AIAANgJAABwNQAAsCUAABAAAAAmAAAACAAAAAAAAAAAAAAA"/>
              </a:ext>
            </a:extLst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1" descr="F3.jpg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8_Z8sp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N4GAACHCQAAYzEAADAq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2640331" y="1548766"/>
            <a:ext cx="6911975" cy="530923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1" descr="EF_GDP.png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8_Z8sp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FIDAAAAAAAAtTQAADAq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2063751" y="0"/>
            <a:ext cx="8028305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FC8A0-47A7-4C54-9271-AB2743F39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06B79-04DF-4037-96DF-C31324E93A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F8D056-3886-48F2-A538-D24109639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2431" y="168676"/>
            <a:ext cx="8007138" cy="607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3698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Z8spYhMAAAAlAAAAZAAAAA8B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0AIAALABAABwNQAAuA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Ekološki otisak - pokazatelj održivog razvoja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Z8spYhMAAAAlAAAAZAAAAA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0AIAANgJAABwNQAAsCUAABAAAAAmAAAACAAAAAAAAAAAAAAA"/>
              </a:ext>
            </a:extLst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1"/>
          <p:cNvPicPr>
            <a:extLst>
              <a:ext uri="smNativeData">
                <pr:smNativeData xmlns="" xmlns:p14="http://schemas.microsoft.com/office/powerpoint/2010/main" xmlns:pr="smNativeData" val="SMDATA_18_Z8spYh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Bvcm1h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N0GAAAiCQAAKTMAAF8m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2639695" y="1484631"/>
            <a:ext cx="7200900" cy="475297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1CC71-639C-4038-893E-BC0357D77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Ekološki menadžment / Globalizacija i menadžment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4B2B8-1565-44AD-94DB-CD363B4BF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Latn-RS" dirty="0"/>
              <a:t>Međunarodni monetarni fond (</a:t>
            </a:r>
            <a:r>
              <a:rPr lang="en-US" dirty="0"/>
              <a:t>IMF</a:t>
            </a:r>
            <a:r>
              <a:rPr lang="sr-Latn-RS" dirty="0"/>
              <a:t>)</a:t>
            </a:r>
            <a:r>
              <a:rPr lang="en-US" dirty="0"/>
              <a:t> </a:t>
            </a:r>
            <a:r>
              <a:rPr lang="en-US" dirty="0" err="1"/>
              <a:t>globalizaciju</a:t>
            </a:r>
            <a:r>
              <a:rPr lang="en-US" dirty="0"/>
              <a:t> </a:t>
            </a:r>
            <a:r>
              <a:rPr lang="en-US" dirty="0" err="1"/>
              <a:t>definiše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: “</a:t>
            </a:r>
            <a:r>
              <a:rPr lang="en-US" i="1" dirty="0" err="1"/>
              <a:t>Rastuću</a:t>
            </a:r>
            <a:r>
              <a:rPr lang="en-US" i="1" dirty="0"/>
              <a:t> </a:t>
            </a:r>
            <a:r>
              <a:rPr lang="en-US" i="1" dirty="0" err="1"/>
              <a:t>globalnu</a:t>
            </a:r>
            <a:r>
              <a:rPr lang="en-US" i="1" dirty="0"/>
              <a:t> </a:t>
            </a:r>
            <a:r>
              <a:rPr lang="en-US" i="1" dirty="0" err="1"/>
              <a:t>ekonomsku</a:t>
            </a:r>
            <a:r>
              <a:rPr lang="en-US" i="1" dirty="0"/>
              <a:t> </a:t>
            </a:r>
            <a:r>
              <a:rPr lang="en-US" i="1" dirty="0" err="1"/>
              <a:t>međuzavisnost</a:t>
            </a:r>
            <a:r>
              <a:rPr lang="en-US" i="1" dirty="0"/>
              <a:t> </a:t>
            </a:r>
            <a:r>
              <a:rPr lang="en-US" i="1" dirty="0" err="1"/>
              <a:t>zemalja</a:t>
            </a:r>
            <a:r>
              <a:rPr lang="en-US" i="1" dirty="0"/>
              <a:t>, </a:t>
            </a:r>
            <a:r>
              <a:rPr lang="en-US" i="1" dirty="0" err="1"/>
              <a:t>kroz</a:t>
            </a:r>
            <a:r>
              <a:rPr lang="en-US" i="1" dirty="0"/>
              <a:t> </a:t>
            </a:r>
            <a:r>
              <a:rPr lang="en-US" i="1" dirty="0" err="1"/>
              <a:t>rastuću</a:t>
            </a:r>
            <a:r>
              <a:rPr lang="en-US" i="1" dirty="0"/>
              <a:t> </a:t>
            </a:r>
            <a:r>
              <a:rPr lang="en-US" i="1" dirty="0" err="1"/>
              <a:t>količinu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različitost</a:t>
            </a:r>
            <a:r>
              <a:rPr lang="en-US" i="1" dirty="0"/>
              <a:t> </a:t>
            </a:r>
            <a:r>
              <a:rPr lang="en-US" i="1" dirty="0" err="1"/>
              <a:t>prekograničnih</a:t>
            </a:r>
            <a:r>
              <a:rPr lang="en-US" i="1" dirty="0"/>
              <a:t> </a:t>
            </a:r>
            <a:r>
              <a:rPr lang="en-US" i="1" dirty="0" err="1"/>
              <a:t>transakcija</a:t>
            </a:r>
            <a:r>
              <a:rPr lang="en-US" i="1" dirty="0"/>
              <a:t> </a:t>
            </a:r>
            <a:r>
              <a:rPr lang="en-US" i="1" dirty="0" err="1"/>
              <a:t>roba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usluga</a:t>
            </a:r>
            <a:r>
              <a:rPr lang="en-US" i="1" dirty="0"/>
              <a:t>, </a:t>
            </a:r>
            <a:r>
              <a:rPr lang="en-US" i="1" dirty="0" err="1"/>
              <a:t>slobodne</a:t>
            </a:r>
            <a:r>
              <a:rPr lang="en-US" i="1" dirty="0"/>
              <a:t> </a:t>
            </a:r>
            <a:r>
              <a:rPr lang="en-US" i="1" dirty="0" err="1"/>
              <a:t>tokove</a:t>
            </a:r>
            <a:r>
              <a:rPr lang="en-US" i="1" dirty="0"/>
              <a:t> </a:t>
            </a:r>
            <a:r>
              <a:rPr lang="en-US" i="1" dirty="0" err="1"/>
              <a:t>međunarodnog</a:t>
            </a:r>
            <a:r>
              <a:rPr lang="en-US" i="1" dirty="0"/>
              <a:t> </a:t>
            </a:r>
            <a:r>
              <a:rPr lang="en-US" i="1" dirty="0" err="1"/>
              <a:t>kapitala</a:t>
            </a:r>
            <a:r>
              <a:rPr lang="en-US" i="1" dirty="0"/>
              <a:t>, </a:t>
            </a:r>
            <a:r>
              <a:rPr lang="en-US" i="1" dirty="0" err="1"/>
              <a:t>kao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kroz</a:t>
            </a:r>
            <a:r>
              <a:rPr lang="en-US" i="1" dirty="0"/>
              <a:t> </a:t>
            </a:r>
            <a:r>
              <a:rPr lang="en-US" i="1" dirty="0" err="1"/>
              <a:t>bržu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širu</a:t>
            </a:r>
            <a:r>
              <a:rPr lang="en-US" i="1" dirty="0"/>
              <a:t> </a:t>
            </a:r>
            <a:r>
              <a:rPr lang="en-US" i="1" dirty="0" err="1"/>
              <a:t>difuziju</a:t>
            </a:r>
            <a:r>
              <a:rPr lang="en-US" i="1" dirty="0"/>
              <a:t> </a:t>
            </a:r>
            <a:r>
              <a:rPr lang="en-US" i="1" dirty="0" err="1"/>
              <a:t>tehnologija</a:t>
            </a:r>
            <a:r>
              <a:rPr lang="en-US" dirty="0"/>
              <a:t>.”</a:t>
            </a:r>
            <a:endParaRPr lang="sr-Latn-RS" dirty="0"/>
          </a:p>
          <a:p>
            <a:pPr>
              <a:defRPr sz="2400"/>
            </a:pPr>
            <a:r>
              <a:rPr lang="en-US" dirty="0" err="1"/>
              <a:t>Pozit</a:t>
            </a:r>
            <a:r>
              <a:rPr lang="sr-Latn-RS" dirty="0"/>
              <a:t>i</a:t>
            </a:r>
            <a:r>
              <a:rPr lang="en-US" dirty="0"/>
              <a:t>v</a:t>
            </a:r>
            <a:r>
              <a:rPr lang="sr-Latn-RS" dirty="0"/>
              <a:t>i</a:t>
            </a:r>
            <a:r>
              <a:rPr lang="en-US" dirty="0"/>
              <a:t>ne </a:t>
            </a:r>
            <a:r>
              <a:rPr lang="en-US" dirty="0" err="1"/>
              <a:t>posledice</a:t>
            </a:r>
            <a:r>
              <a:rPr lang="en-US" dirty="0"/>
              <a:t> </a:t>
            </a:r>
            <a:r>
              <a:rPr lang="en-US" dirty="0" err="1"/>
              <a:t>globalizacije</a:t>
            </a:r>
            <a:r>
              <a:rPr lang="en-US" dirty="0"/>
              <a:t>:</a:t>
            </a:r>
          </a:p>
          <a:p>
            <a:pPr lvl="1">
              <a:defRPr sz="2400"/>
            </a:pPr>
            <a:r>
              <a:rPr lang="en-US" dirty="0" err="1"/>
              <a:t>Svet</a:t>
            </a:r>
            <a:r>
              <a:rPr lang="en-US" dirty="0"/>
              <a:t> je </a:t>
            </a:r>
            <a:r>
              <a:rPr lang="en-US" dirty="0" err="1"/>
              <a:t>postao</a:t>
            </a:r>
            <a:r>
              <a:rPr lang="en-US" dirty="0"/>
              <a:t> </a:t>
            </a:r>
            <a:r>
              <a:rPr lang="en-US" dirty="0" err="1"/>
              <a:t>globalno</a:t>
            </a:r>
            <a:r>
              <a:rPr lang="en-US" dirty="0"/>
              <a:t> “</a:t>
            </a:r>
            <a:r>
              <a:rPr lang="en-US" dirty="0" err="1"/>
              <a:t>selo</a:t>
            </a:r>
            <a:r>
              <a:rPr lang="en-US" dirty="0"/>
              <a:t>” - </a:t>
            </a:r>
            <a:r>
              <a:rPr lang="en-US" dirty="0" err="1"/>
              <a:t>brži</a:t>
            </a:r>
            <a:r>
              <a:rPr lang="en-US" dirty="0"/>
              <a:t> transfer </a:t>
            </a:r>
            <a:r>
              <a:rPr lang="en-US" dirty="0" err="1"/>
              <a:t>tehnologija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znanja</a:t>
            </a:r>
            <a:endParaRPr lang="en-US" dirty="0"/>
          </a:p>
          <a:p>
            <a:pPr lvl="1">
              <a:defRPr sz="2400"/>
            </a:pPr>
            <a:r>
              <a:rPr lang="en-US" dirty="0"/>
              <a:t>Mala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srednja</a:t>
            </a:r>
            <a:r>
              <a:rPr lang="en-US" dirty="0"/>
              <a:t> </a:t>
            </a:r>
            <a:r>
              <a:rPr lang="en-US" dirty="0" err="1"/>
              <a:t>preduzeća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međunarodnom</a:t>
            </a:r>
            <a:r>
              <a:rPr lang="en-US" dirty="0"/>
              <a:t> </a:t>
            </a:r>
            <a:r>
              <a:rPr lang="en-US" dirty="0" err="1"/>
              <a:t>tržištu</a:t>
            </a:r>
            <a:endParaRPr lang="en-US" dirty="0"/>
          </a:p>
          <a:p>
            <a:pPr lvl="1">
              <a:defRPr sz="2400"/>
            </a:pPr>
            <a:r>
              <a:rPr lang="en-US" dirty="0"/>
              <a:t>WWW - nova </a:t>
            </a:r>
            <a:r>
              <a:rPr lang="en-US" dirty="0" err="1"/>
              <a:t>tržišta</a:t>
            </a:r>
            <a:endParaRPr lang="en-US" dirty="0"/>
          </a:p>
          <a:p>
            <a:pPr>
              <a:defRPr sz="2400"/>
            </a:pPr>
            <a:r>
              <a:rPr lang="en-US" dirty="0" err="1"/>
              <a:t>Potencijalne</a:t>
            </a:r>
            <a:r>
              <a:rPr lang="en-US" dirty="0"/>
              <a:t> </a:t>
            </a:r>
            <a:r>
              <a:rPr lang="en-US" dirty="0" err="1"/>
              <a:t>negativne</a:t>
            </a:r>
            <a:r>
              <a:rPr lang="en-US" dirty="0"/>
              <a:t> </a:t>
            </a:r>
            <a:r>
              <a:rPr lang="en-US" dirty="0" err="1"/>
              <a:t>posledice</a:t>
            </a:r>
            <a:r>
              <a:rPr lang="en-US" dirty="0"/>
              <a:t> </a:t>
            </a:r>
            <a:r>
              <a:rPr lang="en-US" dirty="0" err="1"/>
              <a:t>globalizacije</a:t>
            </a:r>
            <a:r>
              <a:rPr lang="en-US" dirty="0"/>
              <a:t>:</a:t>
            </a:r>
          </a:p>
          <a:p>
            <a:pPr lvl="1">
              <a:defRPr sz="2400"/>
            </a:pPr>
            <a:r>
              <a:rPr lang="en-US" dirty="0"/>
              <a:t>model </a:t>
            </a:r>
            <a:r>
              <a:rPr lang="en-US" dirty="0" err="1"/>
              <a:t>savremene</a:t>
            </a:r>
            <a:r>
              <a:rPr lang="en-US" dirty="0"/>
              <a:t> </a:t>
            </a:r>
            <a:r>
              <a:rPr lang="en-US" dirty="0" err="1"/>
              <a:t>eksploatacije</a:t>
            </a:r>
            <a:endParaRPr lang="en-US" dirty="0"/>
          </a:p>
          <a:p>
            <a:pPr lvl="1">
              <a:defRPr sz="2400"/>
            </a:pPr>
            <a:r>
              <a:rPr lang="en-US" dirty="0"/>
              <a:t>model </a:t>
            </a:r>
            <a:r>
              <a:rPr lang="en-US" dirty="0" err="1"/>
              <a:t>savremenog</a:t>
            </a:r>
            <a:r>
              <a:rPr lang="en-US" dirty="0"/>
              <a:t> </a:t>
            </a:r>
            <a:r>
              <a:rPr lang="en-US" dirty="0" err="1"/>
              <a:t>kolonijalizma</a:t>
            </a:r>
            <a:endParaRPr lang="en-US" dirty="0"/>
          </a:p>
          <a:p>
            <a:pPr lvl="1">
              <a:defRPr sz="2400"/>
            </a:pPr>
            <a:r>
              <a:rPr lang="en-US" dirty="0" err="1"/>
              <a:t>izvor</a:t>
            </a:r>
            <a:r>
              <a:rPr lang="en-US" dirty="0"/>
              <a:t> </a:t>
            </a:r>
            <a:r>
              <a:rPr lang="en-US" dirty="0" err="1"/>
              <a:t>korupcije</a:t>
            </a:r>
            <a:r>
              <a:rPr lang="en-US" dirty="0"/>
              <a:t> u </a:t>
            </a:r>
            <a:r>
              <a:rPr lang="en-US" dirty="0" err="1"/>
              <a:t>nerazvijenim</a:t>
            </a:r>
            <a:r>
              <a:rPr lang="en-US" dirty="0"/>
              <a:t> </a:t>
            </a:r>
            <a:r>
              <a:rPr lang="en-US" dirty="0" err="1"/>
              <a:t>delovima</a:t>
            </a:r>
            <a:r>
              <a:rPr lang="en-US" dirty="0"/>
              <a:t> </a:t>
            </a:r>
            <a:r>
              <a:rPr lang="en-US" dirty="0" err="1"/>
              <a:t>sveta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7144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D5DCF-23F1-4240-8F8A-518B9F628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Ekološki menadžment / Globalizacija i menadžment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8B6A23-C692-4424-846D-284EAF47C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16343" cy="4667250"/>
          </a:xfrm>
        </p:spPr>
        <p:txBody>
          <a:bodyPr>
            <a:noAutofit/>
          </a:bodyPr>
          <a:lstStyle/>
          <a:p>
            <a:pPr lvl="1">
              <a:defRPr sz="2000"/>
            </a:pPr>
            <a:r>
              <a:rPr lang="sr-Latn-RS" sz="2200" dirty="0"/>
              <a:t>Etički pokret za globalizaciju ima sledeće ciljeve (Slack et al.,2010):</a:t>
            </a:r>
          </a:p>
          <a:p>
            <a:pPr lvl="2">
              <a:defRPr sz="2000"/>
            </a:pPr>
            <a:r>
              <a:rPr lang="en-US" sz="2200" dirty="0" err="1"/>
              <a:t>Svet</a:t>
            </a:r>
            <a:r>
              <a:rPr lang="en-US" sz="2200" dirty="0"/>
              <a:t> </a:t>
            </a:r>
            <a:r>
              <a:rPr lang="en-US" sz="2200" dirty="0" err="1"/>
              <a:t>povezan</a:t>
            </a:r>
            <a:r>
              <a:rPr lang="en-US" sz="2200" dirty="0"/>
              <a:t> </a:t>
            </a:r>
            <a:r>
              <a:rPr lang="en-US" sz="2200" dirty="0" err="1"/>
              <a:t>tehnologijom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trgovinom</a:t>
            </a:r>
            <a:r>
              <a:rPr lang="en-US" sz="2200" dirty="0"/>
              <a:t> mora se </a:t>
            </a:r>
            <a:r>
              <a:rPr lang="en-US" sz="2200" dirty="0" err="1"/>
              <a:t>takođe</a:t>
            </a:r>
            <a:r>
              <a:rPr lang="en-US" sz="2200" dirty="0"/>
              <a:t> </a:t>
            </a:r>
            <a:r>
              <a:rPr lang="en-US" sz="2200" dirty="0" err="1"/>
              <a:t>povezati</a:t>
            </a:r>
            <a:r>
              <a:rPr lang="en-US" sz="2200" dirty="0"/>
              <a:t> </a:t>
            </a:r>
            <a:r>
              <a:rPr lang="en-US" sz="2200" dirty="0" err="1"/>
              <a:t>zajedničkim</a:t>
            </a:r>
            <a:r>
              <a:rPr lang="en-US" sz="2200" dirty="0"/>
              <a:t> </a:t>
            </a:r>
            <a:r>
              <a:rPr lang="en-US" sz="2200" dirty="0" err="1"/>
              <a:t>vrednostima</a:t>
            </a:r>
            <a:r>
              <a:rPr lang="en-US" sz="2200" dirty="0"/>
              <a:t>, </a:t>
            </a:r>
            <a:r>
              <a:rPr lang="en-US" sz="2200" dirty="0" err="1"/>
              <a:t>normama</a:t>
            </a:r>
            <a:r>
              <a:rPr lang="en-US" sz="2200" dirty="0"/>
              <a:t> u </a:t>
            </a:r>
            <a:r>
              <a:rPr lang="en-US" sz="2200" dirty="0" err="1"/>
              <a:t>poslovnom</a:t>
            </a:r>
            <a:r>
              <a:rPr lang="en-US" sz="2200" dirty="0"/>
              <a:t> </a:t>
            </a:r>
            <a:r>
              <a:rPr lang="en-US" sz="2200" dirty="0" err="1"/>
              <a:t>ponašanju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sistemom</a:t>
            </a:r>
            <a:r>
              <a:rPr lang="en-US" sz="2200" dirty="0"/>
              <a:t> </a:t>
            </a:r>
            <a:r>
              <a:rPr lang="en-US" sz="2200" dirty="0" err="1"/>
              <a:t>odgovornosti</a:t>
            </a:r>
            <a:r>
              <a:rPr lang="en-US" sz="2200" dirty="0"/>
              <a:t>;</a:t>
            </a:r>
          </a:p>
          <a:p>
            <a:pPr lvl="2">
              <a:defRPr sz="2000"/>
            </a:pPr>
            <a:r>
              <a:rPr lang="en-US" sz="2200" dirty="0" err="1"/>
              <a:t>Isticanje</a:t>
            </a:r>
            <a:r>
              <a:rPr lang="en-US" sz="2200" dirty="0"/>
              <a:t> </a:t>
            </a:r>
            <a:r>
              <a:rPr lang="en-US" sz="2200" dirty="0" err="1"/>
              <a:t>zajedničke</a:t>
            </a:r>
            <a:r>
              <a:rPr lang="en-US" sz="2200" dirty="0"/>
              <a:t> </a:t>
            </a:r>
            <a:r>
              <a:rPr lang="en-US" sz="2200" dirty="0" err="1"/>
              <a:t>odgovornosti</a:t>
            </a:r>
            <a:r>
              <a:rPr lang="en-US" sz="2200" dirty="0"/>
              <a:t> za </a:t>
            </a:r>
            <a:r>
              <a:rPr lang="en-US" sz="2200" dirty="0" err="1"/>
              <a:t>rešavanje</a:t>
            </a:r>
            <a:r>
              <a:rPr lang="en-US" sz="2200" dirty="0"/>
              <a:t> </a:t>
            </a:r>
            <a:r>
              <a:rPr lang="en-US" sz="2200" dirty="0" err="1"/>
              <a:t>globalnih</a:t>
            </a:r>
            <a:r>
              <a:rPr lang="en-US" sz="2200" dirty="0"/>
              <a:t> </a:t>
            </a:r>
            <a:r>
              <a:rPr lang="en-US" sz="2200" dirty="0" err="1"/>
              <a:t>izazova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afirmacija</a:t>
            </a:r>
            <a:r>
              <a:rPr lang="en-US" sz="2200" dirty="0"/>
              <a:t> </a:t>
            </a:r>
            <a:r>
              <a:rPr lang="en-US" sz="2200" dirty="0" err="1"/>
              <a:t>ideje</a:t>
            </a:r>
            <a:r>
              <a:rPr lang="en-US" sz="2200" dirty="0"/>
              <a:t> da se </a:t>
            </a:r>
            <a:r>
              <a:rPr lang="en-US" sz="2200" dirty="0" err="1"/>
              <a:t>naša</a:t>
            </a:r>
            <a:r>
              <a:rPr lang="en-US" sz="2200" dirty="0"/>
              <a:t> zona </a:t>
            </a:r>
            <a:r>
              <a:rPr lang="en-US" sz="2200" dirty="0" err="1"/>
              <a:t>odgovornosti</a:t>
            </a:r>
            <a:r>
              <a:rPr lang="en-US" sz="2200" dirty="0"/>
              <a:t> ne </a:t>
            </a:r>
            <a:r>
              <a:rPr lang="en-US" sz="2200" dirty="0" err="1"/>
              <a:t>završava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nacionalnim</a:t>
            </a:r>
            <a:r>
              <a:rPr lang="en-US" sz="2200" dirty="0"/>
              <a:t> </a:t>
            </a:r>
            <a:r>
              <a:rPr lang="en-US" sz="2200" dirty="0" err="1"/>
              <a:t>granicama</a:t>
            </a:r>
            <a:endParaRPr lang="en-US" sz="2200" dirty="0"/>
          </a:p>
          <a:p>
            <a:pPr lvl="2">
              <a:defRPr sz="2000"/>
            </a:pPr>
            <a:r>
              <a:rPr lang="en-US" sz="2200" dirty="0" err="1"/>
              <a:t>Isticanje</a:t>
            </a:r>
            <a:r>
              <a:rPr lang="en-US" sz="2200" dirty="0"/>
              <a:t> da </a:t>
            </a:r>
            <a:r>
              <a:rPr lang="en-US" sz="2200" dirty="0" err="1"/>
              <a:t>su</a:t>
            </a:r>
            <a:r>
              <a:rPr lang="en-US" sz="2200" dirty="0"/>
              <a:t> </a:t>
            </a:r>
            <a:r>
              <a:rPr lang="en-US" sz="2200" dirty="0" err="1"/>
              <a:t>svi</a:t>
            </a:r>
            <a:r>
              <a:rPr lang="en-US" sz="2200" dirty="0"/>
              <a:t> </a:t>
            </a:r>
            <a:r>
              <a:rPr lang="en-US" sz="2200" dirty="0" err="1"/>
              <a:t>pojedinci</a:t>
            </a:r>
            <a:r>
              <a:rPr lang="en-US" sz="2200" dirty="0"/>
              <a:t> </a:t>
            </a:r>
            <a:r>
              <a:rPr lang="en-US" sz="2200" dirty="0" err="1"/>
              <a:t>jednaki</a:t>
            </a:r>
            <a:r>
              <a:rPr lang="en-US" sz="2200" dirty="0"/>
              <a:t> po </a:t>
            </a:r>
            <a:r>
              <a:rPr lang="en-US" sz="2200" dirty="0" err="1"/>
              <a:t>dostojanstvu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da </a:t>
            </a:r>
            <a:r>
              <a:rPr lang="en-US" sz="2200" dirty="0" err="1"/>
              <a:t>osobe</a:t>
            </a:r>
            <a:r>
              <a:rPr lang="en-US" sz="2200" dirty="0"/>
              <a:t> u </a:t>
            </a:r>
            <a:r>
              <a:rPr lang="en-US" sz="2200" dirty="0" err="1"/>
              <a:t>siromašnim</a:t>
            </a:r>
            <a:r>
              <a:rPr lang="en-US" sz="2200" dirty="0"/>
              <a:t> </a:t>
            </a:r>
            <a:r>
              <a:rPr lang="en-US" sz="2200" dirty="0" err="1"/>
              <a:t>delovima</a:t>
            </a:r>
            <a:r>
              <a:rPr lang="en-US" sz="2200" dirty="0"/>
              <a:t> </a:t>
            </a:r>
            <a:r>
              <a:rPr lang="en-US" sz="2200" dirty="0" err="1"/>
              <a:t>sveta</a:t>
            </a:r>
            <a:r>
              <a:rPr lang="en-US" sz="2200" dirty="0"/>
              <a:t> ne </a:t>
            </a:r>
            <a:r>
              <a:rPr lang="en-US" sz="2200" dirty="0" err="1"/>
              <a:t>treba</a:t>
            </a:r>
            <a:r>
              <a:rPr lang="en-US" sz="2200" dirty="0"/>
              <a:t> </a:t>
            </a:r>
            <a:r>
              <a:rPr lang="en-US" sz="2200" dirty="0" err="1"/>
              <a:t>gledati</a:t>
            </a:r>
            <a:r>
              <a:rPr lang="en-US" sz="2200" dirty="0"/>
              <a:t> </a:t>
            </a:r>
            <a:r>
              <a:rPr lang="en-US" sz="2200" dirty="0" err="1"/>
              <a:t>samo</a:t>
            </a:r>
            <a:r>
              <a:rPr lang="en-US" sz="2200" dirty="0"/>
              <a:t> </a:t>
            </a:r>
            <a:r>
              <a:rPr lang="en-US" sz="2200" dirty="0" err="1"/>
              <a:t>kao</a:t>
            </a:r>
            <a:r>
              <a:rPr lang="en-US" sz="2200" dirty="0"/>
              <a:t> </a:t>
            </a:r>
            <a:r>
              <a:rPr lang="en-US" sz="2200" dirty="0" err="1"/>
              <a:t>objekte</a:t>
            </a:r>
            <a:r>
              <a:rPr lang="en-US" sz="2200" dirty="0"/>
              <a:t> </a:t>
            </a:r>
            <a:r>
              <a:rPr lang="en-US" sz="2200" dirty="0" err="1"/>
              <a:t>humanitarnog</a:t>
            </a:r>
            <a:r>
              <a:rPr lang="en-US" sz="2200" dirty="0"/>
              <a:t> </a:t>
            </a:r>
            <a:r>
              <a:rPr lang="en-US" sz="2200" dirty="0" err="1"/>
              <a:t>delovanja</a:t>
            </a:r>
            <a:endParaRPr lang="en-US" sz="2200" dirty="0"/>
          </a:p>
          <a:p>
            <a:pPr lvl="2">
              <a:defRPr sz="2000"/>
            </a:pPr>
            <a:r>
              <a:rPr lang="en-US" sz="2200" dirty="0" err="1"/>
              <a:t>Potreba</a:t>
            </a:r>
            <a:r>
              <a:rPr lang="en-US" sz="2200" dirty="0"/>
              <a:t> za </a:t>
            </a:r>
            <a:r>
              <a:rPr lang="en-US" sz="2200" dirty="0" err="1"/>
              <a:t>skretanjem</a:t>
            </a:r>
            <a:r>
              <a:rPr lang="en-US" sz="2200" dirty="0"/>
              <a:t> </a:t>
            </a:r>
            <a:r>
              <a:rPr lang="en-US" sz="2200" dirty="0" err="1"/>
              <a:t>pažnje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sr-Latn-RS" sz="2200" dirty="0"/>
              <a:t>još uvek prisutnu </a:t>
            </a:r>
            <a:r>
              <a:rPr lang="en-US" sz="2200" dirty="0" err="1"/>
              <a:t>različitost</a:t>
            </a:r>
            <a:r>
              <a:rPr lang="en-US" sz="2200" dirty="0"/>
              <a:t> </a:t>
            </a:r>
            <a:r>
              <a:rPr lang="en-US" sz="2200" dirty="0" err="1"/>
              <a:t>društvenih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ekonomskih</a:t>
            </a:r>
            <a:r>
              <a:rPr lang="en-US" sz="2200" dirty="0"/>
              <a:t> </a:t>
            </a:r>
            <a:r>
              <a:rPr lang="en-US" sz="2200" dirty="0" err="1"/>
              <a:t>uslova</a:t>
            </a:r>
            <a:r>
              <a:rPr lang="en-US" sz="2200" dirty="0"/>
              <a:t> za </a:t>
            </a:r>
            <a:r>
              <a:rPr lang="en-US" sz="2200" dirty="0" err="1"/>
              <a:t>žene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muškarce</a:t>
            </a:r>
            <a:endParaRPr lang="sr-Latn-RS" sz="2200" dirty="0"/>
          </a:p>
          <a:p>
            <a:r>
              <a:rPr lang="en-US" sz="2200" dirty="0" err="1">
                <a:latin typeface="Calibri" pitchFamily="2" charset="0"/>
                <a:ea typeface="Calibri" pitchFamily="2" charset="0"/>
                <a:cs typeface="Calibri" pitchFamily="2" charset="0"/>
              </a:rPr>
              <a:t>Pokušaj</a:t>
            </a:r>
            <a:r>
              <a:rPr lang="en-US" sz="2200" dirty="0">
                <a:latin typeface="Calibri" pitchFamily="2" charset="0"/>
                <a:ea typeface="Calibri" pitchFamily="2" charset="0"/>
                <a:cs typeface="Calibri" pitchFamily="2" charset="0"/>
              </a:rPr>
              <a:t> da se </a:t>
            </a:r>
            <a:r>
              <a:rPr lang="en-US" sz="2200" dirty="0" err="1">
                <a:latin typeface="Calibri" pitchFamily="2" charset="0"/>
                <a:ea typeface="Calibri" pitchFamily="2" charset="0"/>
                <a:cs typeface="Calibri" pitchFamily="2" charset="0"/>
              </a:rPr>
              <a:t>pronađe</a:t>
            </a:r>
            <a:r>
              <a:rPr lang="en-US" sz="2200" dirty="0">
                <a:latin typeface="Calibri" pitchFamily="2" charset="0"/>
                <a:ea typeface="Calibri" pitchFamily="2" charset="0"/>
                <a:cs typeface="Calibri" pitchFamily="2" charset="0"/>
              </a:rPr>
              <a:t> </a:t>
            </a:r>
            <a:r>
              <a:rPr lang="en-US" sz="2200" dirty="0" err="1">
                <a:latin typeface="Calibri" pitchFamily="2" charset="0"/>
                <a:ea typeface="Calibri" pitchFamily="2" charset="0"/>
                <a:cs typeface="Calibri" pitchFamily="2" charset="0"/>
              </a:rPr>
              <a:t>odgovor</a:t>
            </a:r>
            <a:r>
              <a:rPr lang="en-US" sz="2200" dirty="0">
                <a:latin typeface="Calibri" pitchFamily="2" charset="0"/>
                <a:ea typeface="Calibri" pitchFamily="2" charset="0"/>
                <a:cs typeface="Calibri" pitchFamily="2" charset="0"/>
              </a:rPr>
              <a:t> </a:t>
            </a:r>
            <a:r>
              <a:rPr lang="en-US" sz="2200" dirty="0" err="1">
                <a:latin typeface="Calibri" pitchFamily="2" charset="0"/>
                <a:ea typeface="Calibri" pitchFamily="2" charset="0"/>
                <a:cs typeface="Calibri" pitchFamily="2" charset="0"/>
              </a:rPr>
              <a:t>na</a:t>
            </a:r>
            <a:r>
              <a:rPr lang="en-US" sz="2200" dirty="0">
                <a:latin typeface="Calibri" pitchFamily="2" charset="0"/>
                <a:ea typeface="Calibri" pitchFamily="2" charset="0"/>
                <a:cs typeface="Calibri" pitchFamily="2" charset="0"/>
              </a:rPr>
              <a:t> </a:t>
            </a:r>
            <a:r>
              <a:rPr lang="en-US" sz="2200" dirty="0" err="1">
                <a:latin typeface="Calibri" pitchFamily="2" charset="0"/>
                <a:ea typeface="Calibri" pitchFamily="2" charset="0"/>
                <a:cs typeface="Calibri" pitchFamily="2" charset="0"/>
              </a:rPr>
              <a:t>izazove</a:t>
            </a:r>
            <a:r>
              <a:rPr lang="en-US" sz="2200" dirty="0">
                <a:latin typeface="Calibri" pitchFamily="2" charset="0"/>
                <a:ea typeface="Calibri" pitchFamily="2" charset="0"/>
                <a:cs typeface="Calibri" pitchFamily="2" charset="0"/>
              </a:rPr>
              <a:t> </a:t>
            </a:r>
            <a:r>
              <a:rPr lang="en-US" sz="2200" dirty="0" err="1">
                <a:latin typeface="Calibri" pitchFamily="2" charset="0"/>
                <a:ea typeface="Calibri" pitchFamily="2" charset="0"/>
                <a:cs typeface="Calibri" pitchFamily="2" charset="0"/>
              </a:rPr>
              <a:t>globalizacije</a:t>
            </a:r>
            <a:r>
              <a:rPr lang="sr-Latn-RS" sz="2200" dirty="0">
                <a:latin typeface="Calibri" pitchFamily="2" charset="0"/>
                <a:ea typeface="Calibri" pitchFamily="2" charset="0"/>
                <a:cs typeface="Calibri" pitchFamily="2" charset="0"/>
              </a:rPr>
              <a:t> – iz ugla Industrijskog menadžmenta je Korporativna društvena odgovornost (CSR)</a:t>
            </a:r>
            <a:r>
              <a:rPr lang="en-US" sz="2200" dirty="0">
                <a:latin typeface="Calibri" pitchFamily="2" charset="0"/>
                <a:ea typeface="Calibri" pitchFamily="2" charset="0"/>
                <a:cs typeface="Calibri" pitchFamily="2" charset="0"/>
              </a:rPr>
              <a:t>: </a:t>
            </a:r>
          </a:p>
          <a:p>
            <a:pPr lvl="1"/>
            <a:r>
              <a:rPr lang="en-US" sz="2200" dirty="0">
                <a:latin typeface="Calibri" pitchFamily="2" charset="0"/>
                <a:ea typeface="Calibri" pitchFamily="2" charset="0"/>
                <a:cs typeface="Calibri" pitchFamily="2" charset="0"/>
              </a:rPr>
              <a:t>“</a:t>
            </a:r>
            <a:r>
              <a:rPr lang="en-US" sz="2200" dirty="0" err="1">
                <a:latin typeface="Calibri" pitchFamily="2" charset="0"/>
                <a:ea typeface="Calibri" pitchFamily="2" charset="0"/>
                <a:cs typeface="Calibri" pitchFamily="2" charset="0"/>
              </a:rPr>
              <a:t>način</a:t>
            </a:r>
            <a:r>
              <a:rPr lang="en-US" sz="2200" dirty="0">
                <a:latin typeface="Calibri" pitchFamily="2" charset="0"/>
                <a:ea typeface="Calibri" pitchFamily="2" charset="0"/>
                <a:cs typeface="Calibri" pitchFamily="2" charset="0"/>
              </a:rPr>
              <a:t> </a:t>
            </a:r>
            <a:r>
              <a:rPr lang="en-US" sz="2200" dirty="0" err="1">
                <a:latin typeface="Calibri" pitchFamily="2" charset="0"/>
                <a:ea typeface="Calibri" pitchFamily="2" charset="0"/>
                <a:cs typeface="Calibri" pitchFamily="2" charset="0"/>
              </a:rPr>
              <a:t>na</a:t>
            </a:r>
            <a:r>
              <a:rPr lang="en-US" sz="2200" dirty="0">
                <a:latin typeface="Calibri" pitchFamily="2" charset="0"/>
                <a:ea typeface="Calibri" pitchFamily="2" charset="0"/>
                <a:cs typeface="Calibri" pitchFamily="2" charset="0"/>
              </a:rPr>
              <a:t> </a:t>
            </a:r>
            <a:r>
              <a:rPr lang="en-US" sz="2200" dirty="0" err="1">
                <a:latin typeface="Calibri" pitchFamily="2" charset="0"/>
                <a:ea typeface="Calibri" pitchFamily="2" charset="0"/>
                <a:cs typeface="Calibri" pitchFamily="2" charset="0"/>
              </a:rPr>
              <a:t>koji</a:t>
            </a:r>
            <a:r>
              <a:rPr lang="en-US" sz="2200" dirty="0">
                <a:latin typeface="Calibri" pitchFamily="2" charset="0"/>
                <a:ea typeface="Calibri" pitchFamily="2" charset="0"/>
                <a:cs typeface="Calibri" pitchFamily="2" charset="0"/>
              </a:rPr>
              <a:t> se </a:t>
            </a:r>
            <a:r>
              <a:rPr lang="en-US" sz="2200" dirty="0" err="1">
                <a:latin typeface="Calibri" pitchFamily="2" charset="0"/>
                <a:ea typeface="Calibri" pitchFamily="2" charset="0"/>
                <a:cs typeface="Calibri" pitchFamily="2" charset="0"/>
              </a:rPr>
              <a:t>odnosi</a:t>
            </a:r>
            <a:r>
              <a:rPr lang="en-US" sz="2200" dirty="0">
                <a:latin typeface="Calibri" pitchFamily="2" charset="0"/>
                <a:ea typeface="Calibri" pitchFamily="2" charset="0"/>
                <a:cs typeface="Calibri" pitchFamily="2" charset="0"/>
              </a:rPr>
              <a:t> </a:t>
            </a:r>
            <a:r>
              <a:rPr lang="en-US" sz="2200" dirty="0" err="1">
                <a:latin typeface="Calibri" pitchFamily="2" charset="0"/>
                <a:ea typeface="Calibri" pitchFamily="2" charset="0"/>
                <a:cs typeface="Calibri" pitchFamily="2" charset="0"/>
              </a:rPr>
              <a:t>između</a:t>
            </a:r>
            <a:r>
              <a:rPr lang="en-US" sz="2200" dirty="0">
                <a:latin typeface="Calibri" pitchFamily="2" charset="0"/>
                <a:ea typeface="Calibri" pitchFamily="2" charset="0"/>
                <a:cs typeface="Calibri" pitchFamily="2" charset="0"/>
              </a:rPr>
              <a:t> </a:t>
            </a:r>
            <a:r>
              <a:rPr lang="en-US" sz="2200" dirty="0" err="1">
                <a:latin typeface="Calibri" pitchFamily="2" charset="0"/>
                <a:ea typeface="Calibri" pitchFamily="2" charset="0"/>
                <a:cs typeface="Calibri" pitchFamily="2" charset="0"/>
              </a:rPr>
              <a:t>poslovanja</a:t>
            </a:r>
            <a:r>
              <a:rPr lang="en-US" sz="2200" dirty="0">
                <a:latin typeface="Calibri" pitchFamily="2" charset="0"/>
                <a:ea typeface="Calibri" pitchFamily="2" charset="0"/>
                <a:cs typeface="Calibri" pitchFamily="2" charset="0"/>
              </a:rPr>
              <a:t> </a:t>
            </a:r>
            <a:r>
              <a:rPr lang="en-US" sz="2200" dirty="0" err="1">
                <a:latin typeface="Calibri" pitchFamily="2" charset="0"/>
                <a:ea typeface="Calibri" pitchFamily="2" charset="0"/>
                <a:cs typeface="Calibri" pitchFamily="2" charset="0"/>
              </a:rPr>
              <a:t>i</a:t>
            </a:r>
            <a:r>
              <a:rPr lang="en-US" sz="2200" dirty="0">
                <a:latin typeface="Calibri" pitchFamily="2" charset="0"/>
                <a:ea typeface="Calibri" pitchFamily="2" charset="0"/>
                <a:cs typeface="Calibri" pitchFamily="2" charset="0"/>
              </a:rPr>
              <a:t> </a:t>
            </a:r>
            <a:r>
              <a:rPr lang="en-US" sz="2200" dirty="0" err="1">
                <a:latin typeface="Calibri" pitchFamily="2" charset="0"/>
                <a:ea typeface="Calibri" pitchFamily="2" charset="0"/>
                <a:cs typeface="Calibri" pitchFamily="2" charset="0"/>
              </a:rPr>
              <a:t>šireg</a:t>
            </a:r>
            <a:r>
              <a:rPr lang="en-US" sz="2200" dirty="0">
                <a:latin typeface="Calibri" pitchFamily="2" charset="0"/>
                <a:ea typeface="Calibri" pitchFamily="2" charset="0"/>
                <a:cs typeface="Calibri" pitchFamily="2" charset="0"/>
              </a:rPr>
              <a:t> </a:t>
            </a:r>
            <a:r>
              <a:rPr lang="en-US" sz="2200" dirty="0" err="1">
                <a:latin typeface="Calibri" pitchFamily="2" charset="0"/>
                <a:ea typeface="Calibri" pitchFamily="2" charset="0"/>
                <a:cs typeface="Calibri" pitchFamily="2" charset="0"/>
              </a:rPr>
              <a:t>društvenog</a:t>
            </a:r>
            <a:r>
              <a:rPr lang="en-US" sz="2200" dirty="0">
                <a:latin typeface="Calibri" pitchFamily="2" charset="0"/>
                <a:ea typeface="Calibri" pitchFamily="2" charset="0"/>
                <a:cs typeface="Calibri" pitchFamily="2" charset="0"/>
              </a:rPr>
              <a:t> </a:t>
            </a:r>
            <a:r>
              <a:rPr lang="en-US" sz="2200" dirty="0" err="1">
                <a:latin typeface="Calibri" pitchFamily="2" charset="0"/>
                <a:ea typeface="Calibri" pitchFamily="2" charset="0"/>
                <a:cs typeface="Calibri" pitchFamily="2" charset="0"/>
              </a:rPr>
              <a:t>okruženja</a:t>
            </a:r>
            <a:r>
              <a:rPr lang="en-US" sz="2200" dirty="0">
                <a:latin typeface="Calibri" pitchFamily="2" charset="0"/>
                <a:ea typeface="Calibri" pitchFamily="2" charset="0"/>
                <a:cs typeface="Calibri" pitchFamily="2" charset="0"/>
              </a:rPr>
              <a:t> </a:t>
            </a:r>
            <a:r>
              <a:rPr lang="en-US" sz="2200" dirty="0" err="1">
                <a:latin typeface="Calibri" pitchFamily="2" charset="0"/>
                <a:ea typeface="Calibri" pitchFamily="2" charset="0"/>
                <a:cs typeface="Calibri" pitchFamily="2" charset="0"/>
              </a:rPr>
              <a:t>trebaju</a:t>
            </a:r>
            <a:r>
              <a:rPr lang="en-US" sz="2200" dirty="0">
                <a:latin typeface="Calibri" pitchFamily="2" charset="0"/>
                <a:ea typeface="Calibri" pitchFamily="2" charset="0"/>
                <a:cs typeface="Calibri" pitchFamily="2" charset="0"/>
              </a:rPr>
              <a:t> da </a:t>
            </a:r>
            <a:r>
              <a:rPr lang="en-US" sz="2200" dirty="0" err="1">
                <a:latin typeface="Calibri" pitchFamily="2" charset="0"/>
                <a:ea typeface="Calibri" pitchFamily="2" charset="0"/>
                <a:cs typeface="Calibri" pitchFamily="2" charset="0"/>
              </a:rPr>
              <a:t>posmatraju</a:t>
            </a:r>
            <a:r>
              <a:rPr lang="en-US" sz="2200" dirty="0">
                <a:latin typeface="Calibri" pitchFamily="2" charset="0"/>
                <a:ea typeface="Calibri" pitchFamily="2" charset="0"/>
                <a:cs typeface="Calibri" pitchFamily="2" charset="0"/>
              </a:rPr>
              <a:t>, </a:t>
            </a:r>
            <a:r>
              <a:rPr lang="en-US" sz="2200" dirty="0" err="1">
                <a:latin typeface="Calibri" pitchFamily="2" charset="0"/>
                <a:ea typeface="Calibri" pitchFamily="2" charset="0"/>
                <a:cs typeface="Calibri" pitchFamily="2" charset="0"/>
              </a:rPr>
              <a:t>kako</a:t>
            </a:r>
            <a:r>
              <a:rPr lang="en-US" sz="2200" dirty="0">
                <a:latin typeface="Calibri" pitchFamily="2" charset="0"/>
                <a:ea typeface="Calibri" pitchFamily="2" charset="0"/>
                <a:cs typeface="Calibri" pitchFamily="2" charset="0"/>
              </a:rPr>
              <a:t> da </a:t>
            </a:r>
            <a:r>
              <a:rPr lang="en-US" sz="2200" dirty="0" err="1">
                <a:latin typeface="Calibri" pitchFamily="2" charset="0"/>
                <a:ea typeface="Calibri" pitchFamily="2" charset="0"/>
                <a:cs typeface="Calibri" pitchFamily="2" charset="0"/>
              </a:rPr>
              <a:t>im</a:t>
            </a:r>
            <a:r>
              <a:rPr lang="en-US" sz="2200" dirty="0">
                <a:latin typeface="Calibri" pitchFamily="2" charset="0"/>
                <a:ea typeface="Calibri" pitchFamily="2" charset="0"/>
                <a:cs typeface="Calibri" pitchFamily="2" charset="0"/>
              </a:rPr>
              <a:t> se </a:t>
            </a:r>
            <a:r>
              <a:rPr lang="en-US" sz="2200" dirty="0" err="1">
                <a:latin typeface="Calibri" pitchFamily="2" charset="0"/>
                <a:ea typeface="Calibri" pitchFamily="2" charset="0"/>
                <a:cs typeface="Calibri" pitchFamily="2" charset="0"/>
              </a:rPr>
              <a:t>pristupi</a:t>
            </a:r>
            <a:r>
              <a:rPr lang="en-US" sz="2200" dirty="0">
                <a:latin typeface="Calibri" pitchFamily="2" charset="0"/>
                <a:ea typeface="Calibri" pitchFamily="2" charset="0"/>
                <a:cs typeface="Calibri" pitchFamily="2" charset="0"/>
              </a:rPr>
              <a:t> </a:t>
            </a:r>
            <a:r>
              <a:rPr lang="en-US" sz="2200" dirty="0" err="1">
                <a:latin typeface="Calibri" pitchFamily="2" charset="0"/>
                <a:ea typeface="Calibri" pitchFamily="2" charset="0"/>
                <a:cs typeface="Calibri" pitchFamily="2" charset="0"/>
              </a:rPr>
              <a:t>i</a:t>
            </a:r>
            <a:r>
              <a:rPr lang="en-US" sz="2200" dirty="0">
                <a:latin typeface="Calibri" pitchFamily="2" charset="0"/>
                <a:ea typeface="Calibri" pitchFamily="2" charset="0"/>
                <a:cs typeface="Calibri" pitchFamily="2" charset="0"/>
              </a:rPr>
              <a:t> (</a:t>
            </a:r>
            <a:r>
              <a:rPr lang="en-US" sz="2200" dirty="0" err="1">
                <a:latin typeface="Calibri" pitchFamily="2" charset="0"/>
                <a:ea typeface="Calibri" pitchFamily="2" charset="0"/>
                <a:cs typeface="Calibri" pitchFamily="2" charset="0"/>
              </a:rPr>
              <a:t>ukoliko</a:t>
            </a:r>
            <a:r>
              <a:rPr lang="en-US" sz="2200" dirty="0">
                <a:latin typeface="Calibri" pitchFamily="2" charset="0"/>
                <a:ea typeface="Calibri" pitchFamily="2" charset="0"/>
                <a:cs typeface="Calibri" pitchFamily="2" charset="0"/>
              </a:rPr>
              <a:t>  je to </a:t>
            </a:r>
            <a:r>
              <a:rPr lang="en-US" sz="2200" dirty="0" err="1">
                <a:latin typeface="Calibri" pitchFamily="2" charset="0"/>
                <a:ea typeface="Calibri" pitchFamily="2" charset="0"/>
                <a:cs typeface="Calibri" pitchFamily="2" charset="0"/>
              </a:rPr>
              <a:t>moguće</a:t>
            </a:r>
            <a:r>
              <a:rPr lang="en-US" sz="2200" dirty="0">
                <a:latin typeface="Calibri" pitchFamily="2" charset="0"/>
                <a:ea typeface="Calibri" pitchFamily="2" charset="0"/>
                <a:cs typeface="Calibri" pitchFamily="2" charset="0"/>
              </a:rPr>
              <a:t>) </a:t>
            </a:r>
            <a:r>
              <a:rPr lang="en-US" sz="2200" dirty="0" err="1">
                <a:latin typeface="Calibri" pitchFamily="2" charset="0"/>
                <a:ea typeface="Calibri" pitchFamily="2" charset="0"/>
                <a:cs typeface="Calibri" pitchFamily="2" charset="0"/>
              </a:rPr>
              <a:t>kako</a:t>
            </a:r>
            <a:r>
              <a:rPr lang="en-US" sz="2200" dirty="0">
                <a:latin typeface="Calibri" pitchFamily="2" charset="0"/>
                <a:ea typeface="Calibri" pitchFamily="2" charset="0"/>
                <a:cs typeface="Calibri" pitchFamily="2" charset="0"/>
              </a:rPr>
              <a:t> </a:t>
            </a:r>
            <a:r>
              <a:rPr lang="en-US" sz="2200" dirty="0" err="1">
                <a:latin typeface="Calibri" pitchFamily="2" charset="0"/>
                <a:ea typeface="Calibri" pitchFamily="2" charset="0"/>
                <a:cs typeface="Calibri" pitchFamily="2" charset="0"/>
              </a:rPr>
              <a:t>njima</a:t>
            </a:r>
            <a:r>
              <a:rPr lang="en-US" sz="2200" dirty="0">
                <a:latin typeface="Calibri" pitchFamily="2" charset="0"/>
                <a:ea typeface="Calibri" pitchFamily="2" charset="0"/>
                <a:cs typeface="Calibri" pitchFamily="2" charset="0"/>
              </a:rPr>
              <a:t> </a:t>
            </a:r>
            <a:r>
              <a:rPr lang="en-US" sz="2200" dirty="0" err="1">
                <a:latin typeface="Calibri" pitchFamily="2" charset="0"/>
                <a:ea typeface="Calibri" pitchFamily="2" charset="0"/>
                <a:cs typeface="Calibri" pitchFamily="2" charset="0"/>
              </a:rPr>
              <a:t>upravljati</a:t>
            </a:r>
            <a:r>
              <a:rPr lang="en-US" sz="2200" dirty="0">
                <a:latin typeface="Calibri" pitchFamily="2" charset="0"/>
                <a:ea typeface="Calibri" pitchFamily="2" charset="0"/>
                <a:cs typeface="Calibri" pitchFamily="2" charset="0"/>
              </a:rPr>
              <a:t> ?’</a:t>
            </a:r>
          </a:p>
          <a:p>
            <a:pPr lvl="1">
              <a:defRPr sz="2000"/>
            </a:pPr>
            <a:endParaRPr lang="en-US" sz="2800" dirty="0"/>
          </a:p>
        </p:txBody>
      </p:sp>
      <p:sp>
        <p:nvSpPr>
          <p:cNvPr id="4" name="Textbox1">
            <a:extLst>
              <a:ext uri="{FF2B5EF4-FFF2-40B4-BE49-F238E27FC236}">
                <a16:creationId xmlns:a16="http://schemas.microsoft.com/office/drawing/2014/main" id="{040BC382-8B5F-425C-8252-6BAAE27793EC}"/>
              </a:ext>
            </a:extLst>
          </p:cNvPr>
          <p:cNvSpPr txBox="1">
            <a:extLst>
              <a:ext uri="smNativeData">
                <pr:smNativeData xmlns="" xmlns:p14="http://schemas.microsoft.com/office/powerpoint/2010/main" xmlns:pr="smNativeData" val="SMDATA_16_Z8spYhMAAAAlAAAAEgAAAE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NwI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z/Bf///wEAAAAAAAAAAAAAAAAAAAAAAAAAAAAAAAAAAAAAAAAAAAAAAAJ/f38AZpmZA8zMzADAwP8Af39/AAAAAAAAAAAAAAAAAAAAAAAAAAAAIQAAABgAAAAUAAAAwAMAAEAmAACANAAAMCoAABAgAAAmAAAACAAAAP//////////"/>
              </a:ext>
            </a:extLst>
          </p:cNvSpPr>
          <p:nvPr/>
        </p:nvSpPr>
        <p:spPr>
          <a:xfrm>
            <a:off x="609600" y="6307772"/>
            <a:ext cx="11582400" cy="6400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anchor="t"/>
          <a:lstStyle/>
          <a:p>
            <a:pPr>
              <a:defRPr i="1"/>
            </a:pPr>
            <a:r>
              <a:rPr dirty="0" err="1"/>
              <a:t>Izvor</a:t>
            </a:r>
            <a:r>
              <a:rPr dirty="0"/>
              <a:t>: Nigel Slack, Stuart Chambers, Robert Johnston, Operations Management, Prentice Hall, 2010</a:t>
            </a:r>
          </a:p>
        </p:txBody>
      </p:sp>
      <p:pic>
        <p:nvPicPr>
          <p:cNvPr id="11266" name="Picture 2" descr="Chief Seattle -">
            <a:extLst>
              <a:ext uri="{FF2B5EF4-FFF2-40B4-BE49-F238E27FC236}">
                <a16:creationId xmlns:a16="http://schemas.microsoft.com/office/drawing/2014/main" id="{E741BB03-B48E-45C1-A25E-65CF1DCB0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412" y="132896"/>
            <a:ext cx="1692729" cy="169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E112E89-7942-4A2C-AC0B-85322E82D762}"/>
              </a:ext>
            </a:extLst>
          </p:cNvPr>
          <p:cNvSpPr/>
          <p:nvPr/>
        </p:nvSpPr>
        <p:spPr>
          <a:xfrm>
            <a:off x="10600582" y="1825625"/>
            <a:ext cx="1368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202124"/>
                </a:solidFill>
                <a:latin typeface="Google Sans"/>
              </a:rPr>
              <a:t>Chief Seattle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2E18C1-067A-488F-B257-858F75BDACA3}"/>
              </a:ext>
            </a:extLst>
          </p:cNvPr>
          <p:cNvSpPr/>
          <p:nvPr/>
        </p:nvSpPr>
        <p:spPr>
          <a:xfrm>
            <a:off x="5508836" y="1204159"/>
            <a:ext cx="45255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http://www.csun.edu/~vcpsy00h/seattle.htm</a:t>
            </a:r>
            <a:r>
              <a:rPr lang="sr-Latn-RS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8454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53DD4-37A5-4EA8-92C5-E0200C6F3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Ekološki menadžment / Globalizacija i menadžment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70F9B-5850-40B0-9092-29F912A959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2400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n-US" dirty="0"/>
              <a:t>1 $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svakih</a:t>
            </a:r>
            <a:r>
              <a:rPr lang="en-US" dirty="0"/>
              <a:t> $9  </a:t>
            </a:r>
            <a:r>
              <a:rPr lang="en-US" dirty="0" err="1"/>
              <a:t>investiranih</a:t>
            </a:r>
            <a:r>
              <a:rPr lang="en-US" dirty="0"/>
              <a:t> u </a:t>
            </a:r>
            <a:r>
              <a:rPr lang="en-US" dirty="0" err="1"/>
              <a:t>kompanije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profesionalnim</a:t>
            </a:r>
            <a:r>
              <a:rPr lang="en-US" dirty="0"/>
              <a:t> </a:t>
            </a:r>
            <a:r>
              <a:rPr lang="en-US" dirty="0" err="1"/>
              <a:t>upravljanjem</a:t>
            </a:r>
            <a:r>
              <a:rPr lang="en-US" dirty="0"/>
              <a:t> u SAD, </a:t>
            </a:r>
            <a:r>
              <a:rPr lang="en-US" dirty="0" err="1"/>
              <a:t>sada</a:t>
            </a:r>
            <a:r>
              <a:rPr lang="en-US" dirty="0"/>
              <a:t> </a:t>
            </a:r>
            <a:r>
              <a:rPr lang="en-US" dirty="0" err="1"/>
              <a:t>uključuju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element „</a:t>
            </a:r>
            <a:r>
              <a:rPr lang="en-US" dirty="0" err="1"/>
              <a:t>društveno</a:t>
            </a:r>
            <a:r>
              <a:rPr lang="en-US" dirty="0"/>
              <a:t> </a:t>
            </a:r>
            <a:r>
              <a:rPr lang="en-US" dirty="0" err="1"/>
              <a:t>odgovornog</a:t>
            </a:r>
            <a:r>
              <a:rPr lang="en-US" dirty="0"/>
              <a:t> </a:t>
            </a:r>
            <a:r>
              <a:rPr lang="en-US" dirty="0" err="1"/>
              <a:t>investiranja</a:t>
            </a:r>
            <a:r>
              <a:rPr lang="en-US" dirty="0"/>
              <a:t>“. (Economist (2008)</a:t>
            </a:r>
            <a:r>
              <a:rPr lang="sr-Latn-RS" dirty="0"/>
              <a:t>,</a:t>
            </a:r>
            <a:r>
              <a:rPr lang="en-US" dirty="0"/>
              <a:t> Just good business, 17 January 2008)</a:t>
            </a:r>
          </a:p>
          <a:p>
            <a:pPr>
              <a:defRPr sz="2400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n-US" dirty="0"/>
              <a:t>51 od 100 </a:t>
            </a:r>
            <a:r>
              <a:rPr lang="en-US" dirty="0" err="1"/>
              <a:t>globalnih</a:t>
            </a:r>
            <a:r>
              <a:rPr lang="en-US" dirty="0"/>
              <a:t> </a:t>
            </a:r>
            <a:r>
              <a:rPr lang="en-US" dirty="0" err="1"/>
              <a:t>ekonomija</a:t>
            </a:r>
            <a:r>
              <a:rPr lang="en-US" dirty="0"/>
              <a:t> </a:t>
            </a:r>
            <a:r>
              <a:rPr lang="en-US" dirty="0" err="1"/>
              <a:t>nisu</a:t>
            </a:r>
            <a:r>
              <a:rPr lang="en-US" dirty="0"/>
              <a:t> </a:t>
            </a:r>
            <a:r>
              <a:rPr lang="en-US" dirty="0" err="1"/>
              <a:t>države</a:t>
            </a:r>
            <a:r>
              <a:rPr lang="en-US" dirty="0"/>
              <a:t>, </a:t>
            </a:r>
            <a:r>
              <a:rPr lang="en-US" dirty="0" err="1"/>
              <a:t>već</a:t>
            </a:r>
            <a:r>
              <a:rPr lang="en-US" dirty="0"/>
              <a:t> </a:t>
            </a:r>
            <a:r>
              <a:rPr lang="en-US" dirty="0" err="1"/>
              <a:t>korporacije</a:t>
            </a:r>
            <a:r>
              <a:rPr lang="en-US" dirty="0"/>
              <a:t> ...</a:t>
            </a:r>
            <a:r>
              <a:rPr lang="en-US" dirty="0" err="1"/>
              <a:t>prema</a:t>
            </a:r>
            <a:r>
              <a:rPr lang="en-US" dirty="0"/>
              <a:t> tome ....</a:t>
            </a:r>
            <a:r>
              <a:rPr lang="en-US" dirty="0" err="1"/>
              <a:t>korporativna</a:t>
            </a:r>
            <a:r>
              <a:rPr lang="en-US" dirty="0"/>
              <a:t> </a:t>
            </a:r>
            <a:r>
              <a:rPr lang="en-US" dirty="0" err="1"/>
              <a:t>moć</a:t>
            </a:r>
            <a:r>
              <a:rPr lang="en-US" dirty="0"/>
              <a:t> je </a:t>
            </a:r>
            <a:r>
              <a:rPr lang="en-US" dirty="0" err="1"/>
              <a:t>značajno</a:t>
            </a:r>
            <a:r>
              <a:rPr lang="en-US" dirty="0"/>
              <a:t> </a:t>
            </a:r>
            <a:r>
              <a:rPr lang="en-US" dirty="0" err="1"/>
              <a:t>veća</a:t>
            </a:r>
            <a:r>
              <a:rPr lang="en-US" dirty="0"/>
              <a:t> u </a:t>
            </a:r>
            <a:r>
              <a:rPr lang="en-US" dirty="0" err="1"/>
              <a:t>odnosu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moć</a:t>
            </a:r>
            <a:r>
              <a:rPr lang="en-US" dirty="0"/>
              <a:t> </a:t>
            </a:r>
            <a:r>
              <a:rPr lang="en-US" dirty="0" err="1"/>
              <a:t>većine</a:t>
            </a:r>
            <a:r>
              <a:rPr lang="en-US" dirty="0"/>
              <a:t> </a:t>
            </a:r>
            <a:r>
              <a:rPr lang="en-US" dirty="0" err="1"/>
              <a:t>nacionalnih</a:t>
            </a:r>
            <a:r>
              <a:rPr lang="en-US" dirty="0"/>
              <a:t> </a:t>
            </a:r>
            <a:r>
              <a:rPr lang="en-US" dirty="0" err="1"/>
              <a:t>državnih</a:t>
            </a:r>
            <a:r>
              <a:rPr lang="en-US" dirty="0"/>
              <a:t> </a:t>
            </a:r>
            <a:r>
              <a:rPr lang="en-US" dirty="0" err="1"/>
              <a:t>uprava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igra</a:t>
            </a:r>
            <a:r>
              <a:rPr lang="en-US" dirty="0"/>
              <a:t> </a:t>
            </a:r>
            <a:r>
              <a:rPr lang="en-US" dirty="0" err="1"/>
              <a:t>dominantnu</a:t>
            </a:r>
            <a:r>
              <a:rPr lang="en-US" dirty="0"/>
              <a:t> </a:t>
            </a:r>
            <a:r>
              <a:rPr lang="en-US" dirty="0" err="1"/>
              <a:t>ulogu</a:t>
            </a:r>
            <a:r>
              <a:rPr lang="en-US" dirty="0"/>
              <a:t> u </a:t>
            </a:r>
            <a:r>
              <a:rPr lang="en-US" dirty="0" err="1"/>
              <a:t>sektorima</a:t>
            </a:r>
            <a:r>
              <a:rPr lang="en-US" dirty="0"/>
              <a:t> </a:t>
            </a:r>
            <a:r>
              <a:rPr lang="en-US" dirty="0" err="1"/>
              <a:t>značajnim</a:t>
            </a:r>
            <a:r>
              <a:rPr lang="en-US" dirty="0"/>
              <a:t> za </a:t>
            </a:r>
            <a:r>
              <a:rPr lang="en-US" dirty="0" err="1"/>
              <a:t>društvenu</a:t>
            </a:r>
            <a:r>
              <a:rPr lang="en-US" dirty="0"/>
              <a:t> </a:t>
            </a:r>
            <a:r>
              <a:rPr lang="en-US" dirty="0" err="1"/>
              <a:t>ekonomiju</a:t>
            </a:r>
            <a:r>
              <a:rPr lang="en-US" dirty="0"/>
              <a:t>, </a:t>
            </a:r>
            <a:r>
              <a:rPr lang="en-US" dirty="0" err="1"/>
              <a:t>posebno</a:t>
            </a:r>
            <a:r>
              <a:rPr lang="en-US" dirty="0"/>
              <a:t> u </a:t>
            </a:r>
            <a:r>
              <a:rPr lang="en-US" dirty="0" err="1"/>
              <a:t>zemljama</a:t>
            </a:r>
            <a:r>
              <a:rPr lang="en-US" dirty="0"/>
              <a:t> u </a:t>
            </a:r>
            <a:r>
              <a:rPr lang="en-US" dirty="0" err="1"/>
              <a:t>razvoju</a:t>
            </a:r>
            <a:r>
              <a:rPr lang="en-US" dirty="0"/>
              <a:t>,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zavisne</a:t>
            </a:r>
            <a:r>
              <a:rPr lang="en-US" dirty="0"/>
              <a:t> od </a:t>
            </a:r>
            <a:r>
              <a:rPr lang="en-US" dirty="0" err="1"/>
              <a:t>uticaja</a:t>
            </a:r>
            <a:r>
              <a:rPr lang="en-US" dirty="0"/>
              <a:t> </a:t>
            </a:r>
            <a:r>
              <a:rPr lang="en-US" dirty="0" err="1"/>
              <a:t>kompanija</a:t>
            </a:r>
            <a:r>
              <a:rPr lang="en-US" dirty="0"/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10F3A5-32DE-4092-9402-9DBF57E133C3}"/>
              </a:ext>
            </a:extLst>
          </p:cNvPr>
          <p:cNvSpPr/>
          <p:nvPr/>
        </p:nvSpPr>
        <p:spPr>
          <a:xfrm>
            <a:off x="1480457" y="5130578"/>
            <a:ext cx="89045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https://www.nytimes.com/2015/12/02/technology/mark-zuckerberg-facebook-charity.html</a:t>
            </a:r>
            <a:r>
              <a:rPr lang="sr-Latn-RS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3477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B0F0"/>
                </a:solidFill>
              </a:rPr>
              <a:t>Zadatak za studente: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dirty="0">
                <a:solidFill>
                  <a:srgbClr val="00B0F0"/>
                </a:solidFill>
              </a:rPr>
              <a:t>Studenti, za svoju poslovnu ideju trebaju da predlože način kontrole kvaliteta kao i potencijalne metode koje je moguće primeniti u te svrhe. </a:t>
            </a:r>
          </a:p>
          <a:p>
            <a:r>
              <a:rPr lang="sr-Latn-RS" dirty="0">
                <a:solidFill>
                  <a:srgbClr val="00B0F0"/>
                </a:solidFill>
              </a:rPr>
              <a:t>Za razmatranu poslovnu ideju, studenti trebaju da naprave pregled rizika projekta iz ugla održivosti.</a:t>
            </a:r>
          </a:p>
          <a:p>
            <a:pPr marL="0" indent="0">
              <a:buNone/>
            </a:pPr>
            <a:endParaRPr lang="sr-Latn-R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660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D6CB9-809E-496E-B5FC-E3EDA9015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Kvalitet kao upravljačka varijabla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61FBB-8494-4C01-A09B-97A295A61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Latn-CS" dirty="0"/>
              <a:t>Kvalitet treba da bude na </a:t>
            </a:r>
            <a:r>
              <a:rPr lang="sr-Latn-CS" u="sng" dirty="0"/>
              <a:t>očekivanom</a:t>
            </a:r>
            <a:r>
              <a:rPr lang="sr-Latn-CS" dirty="0"/>
              <a:t> nivou, ne na maksimalnom ili minimalnom. </a:t>
            </a:r>
          </a:p>
          <a:p>
            <a:r>
              <a:rPr lang="sr-Latn-CS" dirty="0"/>
              <a:t>Očekivani nivo kvaliteta je zapravo zahtevani nivo datog segmenta potrošača, kojem je kompanija namenila svoje proizvode i/ili usluge.</a:t>
            </a:r>
            <a:endParaRPr lang="en-US" dirty="0"/>
          </a:p>
          <a:p>
            <a:r>
              <a:rPr lang="sr-Latn-CS" dirty="0">
                <a:solidFill>
                  <a:srgbClr val="FF0000"/>
                </a:solidFill>
              </a:rPr>
              <a:t>Jedna od definicija kvaliteta</a:t>
            </a:r>
            <a:r>
              <a:rPr lang="en-US" dirty="0">
                <a:solidFill>
                  <a:srgbClr val="FF0000"/>
                </a:solidFill>
              </a:rPr>
              <a:t> (IZ LEAN 6 SIGMA)</a:t>
            </a:r>
            <a:r>
              <a:rPr lang="sr-Latn-CS" dirty="0">
                <a:solidFill>
                  <a:srgbClr val="FF0000"/>
                </a:solidFill>
              </a:rPr>
              <a:t> glasi: "</a:t>
            </a:r>
            <a:r>
              <a:rPr lang="sr-Latn-CS" i="1" dirty="0">
                <a:solidFill>
                  <a:srgbClr val="FF0000"/>
                </a:solidFill>
              </a:rPr>
              <a:t>Kvalitet je skup svih svojstava i karakteristika proizvoda, procesa ili usluge koje se odnose na mogućnost da zadovolje utvrđene ili indirektno izražene potrebe kupaca</a:t>
            </a:r>
            <a:r>
              <a:rPr lang="sr-Latn-CS" dirty="0">
                <a:solidFill>
                  <a:srgbClr val="FF0000"/>
                </a:solidFill>
              </a:rPr>
              <a:t>".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sr-Latn-CS" dirty="0"/>
              <a:t>Kod menadžmenta kvalitetom, široko korišćena definicija je da je </a:t>
            </a:r>
            <a:r>
              <a:rPr lang="sr-Latn-CS" i="1" dirty="0"/>
              <a:t>kvalitet ukupnost karakeristika proizvoda ili usluge koje se zasnivaju na mogućnosti postizanja zahtevanih osobina</a:t>
            </a:r>
            <a:r>
              <a:rPr lang="sr-Latn-CS" dirty="0"/>
              <a:t>. </a:t>
            </a:r>
          </a:p>
          <a:p>
            <a:r>
              <a:rPr lang="sr-Latn-CS" dirty="0"/>
              <a:t>ISO 9001:2000 definiše </a:t>
            </a:r>
            <a:r>
              <a:rPr lang="sr-Latn-CS" i="1" dirty="0"/>
              <a:t>kvalitet kao nivo do koga postojeće karakteristike proizvoda dostižu zahteve (potrebe ili očekivanja koja su zadata, podrazumevana ili obavezna).</a:t>
            </a:r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497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4F6E9-97E8-449F-BBE1-803F8D0B7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Kvalitet kao upravljačka varijabla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10175-9721-4F01-A9F1-0631EFB068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b="1" u="sng" dirty="0">
                <a:solidFill>
                  <a:srgbClr val="FF0000"/>
                </a:solidFill>
              </a:rPr>
              <a:t>Industrijski menadžment </a:t>
            </a:r>
            <a:r>
              <a:rPr lang="sr-Latn-CS" b="1" dirty="0">
                <a:solidFill>
                  <a:srgbClr val="FF0000"/>
                </a:solidFill>
              </a:rPr>
              <a:t>posmatraju kvalitet proizvoda kao ukupnost relevantnih svojstava proizvoda u njegovoj ulozi zadovoljavanja potreba korisnika. 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sr-Latn-CS" dirty="0"/>
              <a:t>Postoje brojne definicije i podele kvaliteta prema vrsti. Jedan od pristupa – iz ugla industrijskog menadžmenta -  je diferenciranje elemenata kvaliteta na:</a:t>
            </a:r>
            <a:endParaRPr lang="en-US" dirty="0"/>
          </a:p>
          <a:p>
            <a:pPr lvl="1"/>
            <a:r>
              <a:rPr lang="sr-Latn-CS" dirty="0"/>
              <a:t>funkcionalne</a:t>
            </a:r>
            <a:endParaRPr lang="en-US" dirty="0"/>
          </a:p>
          <a:p>
            <a:pPr lvl="1"/>
            <a:r>
              <a:rPr lang="sr-Latn-CS" dirty="0"/>
              <a:t>i nefunkcionalne.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067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48E22-FE07-4CF1-BA2B-772925014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Kvalitet kao upravljačka varijabla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073DF-7256-4C80-AE15-3621D84DC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Latn-CS" dirty="0"/>
              <a:t>U </a:t>
            </a:r>
            <a:r>
              <a:rPr lang="sr-Latn-CS" b="1" dirty="0"/>
              <a:t>funkcionalne elemente kvaliteta </a:t>
            </a:r>
            <a:r>
              <a:rPr lang="sr-Latn-CS" dirty="0"/>
              <a:t>proizvoda spadaju:</a:t>
            </a:r>
            <a:endParaRPr lang="en-US" dirty="0"/>
          </a:p>
          <a:p>
            <a:pPr lvl="1"/>
            <a:r>
              <a:rPr lang="sr-Latn-CS" dirty="0"/>
              <a:t>efikasnost primene u namenskoj oblasti saglasno eksploataciono-tehničkim performansama, odnosno podobnost za upotrebu od strane korisnika,</a:t>
            </a:r>
            <a:endParaRPr lang="en-US" dirty="0"/>
          </a:p>
          <a:p>
            <a:pPr lvl="1"/>
            <a:r>
              <a:rPr lang="sr-Latn-CS" dirty="0"/>
              <a:t>pouzdanost u radu za vreme korišćenja, koja se manifestuje kroz što manji broj otkaza u eksploatacionom periodu,</a:t>
            </a:r>
            <a:endParaRPr lang="en-US" dirty="0"/>
          </a:p>
          <a:p>
            <a:pPr lvl="1"/>
            <a:r>
              <a:rPr lang="sr-Latn-CS" dirty="0"/>
              <a:t>adekvatni uslovi za održavanje u toku eksploatacije (troškovi, snabdevanje rezervnim delovima, servisna služba i sl.),</a:t>
            </a:r>
            <a:endParaRPr lang="en-US" dirty="0"/>
          </a:p>
          <a:p>
            <a:pPr lvl="1"/>
            <a:r>
              <a:rPr lang="sr-Latn-CS" dirty="0"/>
              <a:t>prilagođenost ergonomskim kriterijumima za proizvode namenjene neposrednom korišćenju od strane čoveka,</a:t>
            </a:r>
            <a:endParaRPr lang="en-US" dirty="0"/>
          </a:p>
          <a:p>
            <a:pPr lvl="1"/>
            <a:r>
              <a:rPr lang="sr-Latn-CS" dirty="0"/>
              <a:t>primerenost unapređenju očuvanja čovekove životne sredine,</a:t>
            </a:r>
            <a:endParaRPr lang="en-US" dirty="0"/>
          </a:p>
          <a:p>
            <a:pPr lvl="1"/>
            <a:r>
              <a:rPr lang="sr-Latn-CS" dirty="0"/>
              <a:t>optimiziranje utrošaka resursa adekvatnih svojstava (sirovina i energije) za izradu i eksploataciju proizvoda, </a:t>
            </a:r>
          </a:p>
          <a:p>
            <a:pPr lvl="1"/>
            <a:r>
              <a:rPr lang="sr-Latn-CS" dirty="0"/>
              <a:t>eksploatacioni vek trajanja proizvoda.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193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D8C29-45D8-46BC-A3F5-ED7E8CCF6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Kvalitet kao upravljačka varijabla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E7500-F93A-418A-807C-806BA5188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/>
              <a:t>U </a:t>
            </a:r>
            <a:r>
              <a:rPr lang="sr-Latn-CS" b="1" dirty="0"/>
              <a:t>nefunkcionalne elemente kvaliteta </a:t>
            </a:r>
            <a:r>
              <a:rPr lang="sr-Latn-CS" dirty="0"/>
              <a:t>proizvoda ubrajaju se:</a:t>
            </a:r>
            <a:endParaRPr lang="en-US" dirty="0"/>
          </a:p>
          <a:p>
            <a:pPr lvl="1"/>
            <a:r>
              <a:rPr lang="sr-Latn-CS" dirty="0"/>
              <a:t>estetsko oblikovanje proizvoda i ambalaže,</a:t>
            </a:r>
            <a:endParaRPr lang="en-US" dirty="0"/>
          </a:p>
          <a:p>
            <a:pPr lvl="1"/>
            <a:r>
              <a:rPr lang="sr-Latn-CS" dirty="0"/>
              <a:t>usklađenost sa tekućim kriterijumima korišćenja (tzv. moda).</a:t>
            </a:r>
            <a:endParaRPr lang="en-US" dirty="0"/>
          </a:p>
          <a:p>
            <a:r>
              <a:rPr lang="sr-Latn-CS" dirty="0"/>
              <a:t>Nefunkcionalni elementi kvaliteta se pretežno odnose na proizvode namenjene tzv. širokoj potrošnji, odnosno individualnom korišćenju.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517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127DE-C6DD-4673-8470-8AAC38D2E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Kvalitet kao upravljačka varijabla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E137B-90FD-444A-B2D5-DACF53F6FD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/>
              <a:t>Komponente kvaliteta proizvoda: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107C638-0398-4C10-A8E3-93A74CBB42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4787" y="2396782"/>
            <a:ext cx="1555785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ACA24BC-5D92-4646-83E6-FC423E1AA4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6073766"/>
              </p:ext>
            </p:extLst>
          </p:nvPr>
        </p:nvGraphicFramePr>
        <p:xfrm>
          <a:off x="1735280" y="2419640"/>
          <a:ext cx="6419505" cy="41443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4" name="Visio" r:id="rId3" imgW="6531043" imgH="4211847" progId="Visio.Drawing.11">
                  <p:embed/>
                </p:oleObj>
              </mc:Choice>
              <mc:Fallback>
                <p:oleObj name="Visio" r:id="rId3" imgW="6531043" imgH="4211847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5280" y="2419640"/>
                        <a:ext cx="6419505" cy="414439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0867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F2EC6-18BD-413B-812D-3369C31E1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Kvalitet kao upravljačka varijabla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28CBB-D689-4BB5-8560-02BFE03BBE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/>
              <a:t>Kod planiranja kvaliteta u Industrijskom menadžmentu, važna je i sledeća sintagma:</a:t>
            </a:r>
          </a:p>
          <a:p>
            <a:r>
              <a:rPr lang="sr-Latn-CS" dirty="0"/>
              <a:t>„</a:t>
            </a:r>
            <a:r>
              <a:rPr lang="sr-Latn-CS" i="1" dirty="0"/>
              <a:t>Odsustvo zvaničnih žalbi ne mora obavezno da znači da su kupci u potpunosti zadovoljni proizvodom“.</a:t>
            </a:r>
            <a:r>
              <a:rPr lang="sr-Latn-CS" dirty="0"/>
              <a:t> </a:t>
            </a:r>
          </a:p>
          <a:p>
            <a:r>
              <a:rPr lang="sr-Latn-CS" dirty="0"/>
              <a:t>Naime, u marketingu je dobro poznato tzv. 12:3 pravilo. Prema ovom pravilu, kupac će svoje zadovoljstvo određenim proizvodom (i/ili) uslugom podeliti sa još troje svojih prijatelja. S druge strane, nezadovoljstvo će podeliti sa 12 svojih poznanika. </a:t>
            </a:r>
          </a:p>
          <a:p>
            <a:r>
              <a:rPr lang="sr-Latn-CS" dirty="0"/>
              <a:t>Samim time, loša vest o kvalitetu proizvoda/usluge se znatno brže širi od dobre vesti.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343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5D2A9-354B-47FE-881F-6FEFB7988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Kvalitet kao upravljačka varijabla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465B0-8254-46D4-97E9-32360C6E2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CS" dirty="0"/>
              <a:t>Na taj način neophodno je da kompanije unapred definišu očekivani nivo kvaliteta, prema segmentima tržišta kojima je proizvod namenjen, te da se potom trude da definisani </a:t>
            </a:r>
            <a:r>
              <a:rPr lang="sr-Latn-CS" b="1" dirty="0"/>
              <a:t>nivo odnosa kvalitet/cena</a:t>
            </a:r>
            <a:r>
              <a:rPr lang="sr-Latn-CS" dirty="0"/>
              <a:t>, održavaju tokom životnog veka proizvoda, u skladu sa očekivanjima krajnjih korisnika. </a:t>
            </a:r>
            <a:endParaRPr lang="en-US" dirty="0"/>
          </a:p>
          <a:p>
            <a:r>
              <a:rPr lang="sr-Latn-CS" dirty="0"/>
              <a:t>Mnoge korporacije su shvatile da imati proces definisan sistemom kvaliteta predstavlja odličnu polaznu tačku za tzv. „</a:t>
            </a:r>
            <a:r>
              <a:rPr lang="sr-Latn-CS" b="1" dirty="0"/>
              <a:t>osiguranje</a:t>
            </a:r>
            <a:r>
              <a:rPr lang="sr-Latn-CS" dirty="0"/>
              <a:t>“ kvaliteta. Nakon toga prihvatanje neke od strategija kvaliteta vodi do biznis savršenstva (excellence). Postoji niz različitih pristupa koji se mogu usvojiti, uključujući ISO standarde kvalietta, npr. ISO9001:2000, QS9000, TS16949, nekoliko pristupa TQM-u, Business Excellence Model,  6Sigma, Lean - 6Sigma, i mnogi drugi.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293286"/>
      </p:ext>
    </p:extLst>
  </p:cSld>
  <p:clrMapOvr>
    <a:masterClrMapping/>
  </p:clrMapOvr>
</p:sld>
</file>

<file path=ppt/theme/theme1.xml><?xml version="1.0" encoding="utf-8"?>
<a:theme xmlns:a="http://schemas.openxmlformats.org/drawingml/2006/main" name="ie 16 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e 16 9" id="{576E9A8D-BB38-4D95-A36F-DF7C8086BD01}" vid="{49606A15-62B4-4A0C-88AF-796A0652F44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1411</TotalTime>
  <Words>1876</Words>
  <Application>Microsoft Office PowerPoint</Application>
  <PresentationFormat>Widescreen</PresentationFormat>
  <Paragraphs>125</Paragraphs>
  <Slides>28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Google Sans</vt:lpstr>
      <vt:lpstr>Times New Roman</vt:lpstr>
      <vt:lpstr>ie 16 9</vt:lpstr>
      <vt:lpstr>Visio</vt:lpstr>
      <vt:lpstr>INDUSTRIJSKI MENADŽMENT</vt:lpstr>
      <vt:lpstr>Sadržaj predmeta</vt:lpstr>
      <vt:lpstr>Kvalitet kao upravljačka varijabla</vt:lpstr>
      <vt:lpstr>Kvalitet kao upravljačka varijabla</vt:lpstr>
      <vt:lpstr>Kvalitet kao upravljačka varijabla</vt:lpstr>
      <vt:lpstr>Kvalitet kao upravljačka varijabla</vt:lpstr>
      <vt:lpstr>Kvalitet kao upravljačka varijabla</vt:lpstr>
      <vt:lpstr>Kvalitet kao upravljačka varijabla</vt:lpstr>
      <vt:lpstr>Kvalitet kao upravljačka varijabla</vt:lpstr>
      <vt:lpstr>Kvalitet kao upravljačka varijabla</vt:lpstr>
      <vt:lpstr>Kvalitet kao upravljačka varijabla</vt:lpstr>
      <vt:lpstr>Kvalitet kao upravljačka varijabla</vt:lpstr>
      <vt:lpstr>Ekološki menadžment / Globalizacija i menadžment</vt:lpstr>
      <vt:lpstr>Ekološki menadžment / Globalizacija i menadžment</vt:lpstr>
      <vt:lpstr>PowerPoint Presentation</vt:lpstr>
      <vt:lpstr>Ekološki menadžment / Globalizacija i menadžment</vt:lpstr>
      <vt:lpstr>Ekološki menadžment / Globalizacija i menadžment</vt:lpstr>
      <vt:lpstr>Ekološki menadžment / Globalizacija i menadžment</vt:lpstr>
      <vt:lpstr>Ekološki menadžment / Globalizacija i menadžment</vt:lpstr>
      <vt:lpstr>Ekološki menadžment / Globalizacija i menadžment</vt:lpstr>
      <vt:lpstr>Ekološki menadžment / Globalizacija i menadžment</vt:lpstr>
      <vt:lpstr>PowerPoint Presentation</vt:lpstr>
      <vt:lpstr>PowerPoint Presentation</vt:lpstr>
      <vt:lpstr>Ekološki otisak - pokazatelj održivog razvoja</vt:lpstr>
      <vt:lpstr>Ekološki menadžment / Globalizacija i menadžment</vt:lpstr>
      <vt:lpstr>Ekološki menadžment / Globalizacija i menadžment</vt:lpstr>
      <vt:lpstr>Ekološki menadžment / Globalizacija i menadžment</vt:lpstr>
      <vt:lpstr>Zadatak za studente: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INDUSTRIJSKI MENADŽMENT</dc:title>
  <dc:creator>PC</dc:creator>
  <cp:lastModifiedBy>ivan mihajlovic</cp:lastModifiedBy>
  <cp:revision>429</cp:revision>
  <dcterms:created xsi:type="dcterms:W3CDTF">2022-07-11T09:53:31Z</dcterms:created>
  <dcterms:modified xsi:type="dcterms:W3CDTF">2026-01-21T09:02:00Z</dcterms:modified>
</cp:coreProperties>
</file>