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84" r:id="rId3"/>
    <p:sldId id="324" r:id="rId4"/>
    <p:sldId id="325" r:id="rId5"/>
    <p:sldId id="326" r:id="rId6"/>
    <p:sldId id="331" r:id="rId7"/>
    <p:sldId id="333"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28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114" d="100"/>
          <a:sy n="114" d="100"/>
        </p:scale>
        <p:origin x="3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75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15659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2863308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478096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B6A0-8A85-4D0C-87FA-A500333001B7}"/>
              </a:ext>
            </a:extLst>
          </p:cNvPr>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dirty="0"/>
          </a:p>
        </p:txBody>
      </p:sp>
      <p:sp>
        <p:nvSpPr>
          <p:cNvPr id="3" name="Content Placeholder 2">
            <a:extLst>
              <a:ext uri="{FF2B5EF4-FFF2-40B4-BE49-F238E27FC236}">
                <a16:creationId xmlns:a16="http://schemas.microsoft.com/office/drawing/2014/main" id="{1523C74C-A589-4EC6-92BC-255D60718A32}"/>
              </a:ext>
            </a:extLst>
          </p:cNvPr>
          <p:cNvSpPr>
            <a:spLocks noGrp="1"/>
          </p:cNvSpPr>
          <p:nvPr>
            <p:ph idx="1"/>
          </p:nvPr>
        </p:nvSpPr>
        <p:spPr/>
        <p:txBody>
          <a:bodyPr>
            <a:normAutofit fontScale="92500" lnSpcReduction="10000"/>
          </a:bodyPr>
          <a:lstStyle/>
          <a:p>
            <a:r>
              <a:rPr lang="en-US" b="1" dirty="0" err="1"/>
              <a:t>Definisanje</a:t>
            </a:r>
            <a:r>
              <a:rPr lang="en-US" b="1" dirty="0"/>
              <a:t> </a:t>
            </a:r>
            <a:r>
              <a:rPr lang="en-US" b="1" dirty="0" err="1"/>
              <a:t>ciljeva</a:t>
            </a:r>
            <a:r>
              <a:rPr lang="sr-Latn-RS" b="1" dirty="0"/>
              <a:t>: </a:t>
            </a:r>
            <a:r>
              <a:rPr lang="en-US" dirty="0" err="1"/>
              <a:t>Nakon</a:t>
            </a:r>
            <a:r>
              <a:rPr lang="en-US" dirty="0"/>
              <a:t> </a:t>
            </a:r>
            <a:r>
              <a:rPr lang="en-US" dirty="0" err="1"/>
              <a:t>preciznog</a:t>
            </a:r>
            <a:r>
              <a:rPr lang="en-US" dirty="0"/>
              <a:t> </a:t>
            </a:r>
            <a:r>
              <a:rPr lang="en-US" dirty="0" err="1"/>
              <a:t>definisanja</a:t>
            </a:r>
            <a:r>
              <a:rPr lang="en-US" dirty="0"/>
              <a:t> </a:t>
            </a:r>
            <a:r>
              <a:rPr lang="en-US" dirty="0" err="1"/>
              <a:t>problema</a:t>
            </a:r>
            <a:r>
              <a:rPr lang="en-US" dirty="0"/>
              <a:t>, </a:t>
            </a:r>
            <a:r>
              <a:rPr lang="en-US" dirty="0" err="1"/>
              <a:t>potrebno</a:t>
            </a:r>
            <a:r>
              <a:rPr lang="en-US" dirty="0"/>
              <a:t> je </a:t>
            </a:r>
            <a:r>
              <a:rPr lang="en-US" dirty="0" err="1"/>
              <a:t>odrediti</a:t>
            </a:r>
            <a:r>
              <a:rPr lang="en-US" dirty="0"/>
              <a:t> </a:t>
            </a:r>
            <a:r>
              <a:rPr lang="en-US" dirty="0" err="1"/>
              <a:t>šta</a:t>
            </a:r>
            <a:r>
              <a:rPr lang="en-US" dirty="0"/>
              <a:t> se </a:t>
            </a:r>
            <a:r>
              <a:rPr lang="en-US" dirty="0" err="1"/>
              <a:t>želi</a:t>
            </a:r>
            <a:r>
              <a:rPr lang="en-US" dirty="0"/>
              <a:t> </a:t>
            </a:r>
            <a:r>
              <a:rPr lang="en-US" dirty="0" err="1"/>
              <a:t>posti</a:t>
            </a:r>
            <a:r>
              <a:rPr lang="sr-Latn-RS" dirty="0"/>
              <a:t>ć</a:t>
            </a:r>
            <a:r>
              <a:rPr lang="en-US" dirty="0" err="1"/>
              <a:t>i</a:t>
            </a:r>
            <a:r>
              <a:rPr lang="en-US" dirty="0"/>
              <a:t> </a:t>
            </a:r>
            <a:r>
              <a:rPr lang="en-US" dirty="0" err="1"/>
              <a:t>odlukom</a:t>
            </a:r>
            <a:r>
              <a:rPr lang="en-US" dirty="0"/>
              <a:t>.</a:t>
            </a:r>
            <a:r>
              <a:rPr lang="sr-Latn-RS" dirty="0"/>
              <a:t> </a:t>
            </a:r>
            <a:r>
              <a:rPr lang="en-US" dirty="0"/>
              <a:t>“</a:t>
            </a:r>
            <a:r>
              <a:rPr lang="en-US" dirty="0" err="1"/>
              <a:t>Željeno</a:t>
            </a:r>
            <a:r>
              <a:rPr lang="en-US" dirty="0"/>
              <a:t> </a:t>
            </a:r>
            <a:r>
              <a:rPr lang="en-US" dirty="0" err="1"/>
              <a:t>stanje</a:t>
            </a:r>
            <a:r>
              <a:rPr lang="en-US" dirty="0"/>
              <a:t>” se </a:t>
            </a:r>
            <a:r>
              <a:rPr lang="en-US" dirty="0" err="1"/>
              <a:t>definiše</a:t>
            </a:r>
            <a:r>
              <a:rPr lang="en-US" dirty="0"/>
              <a:t> u </a:t>
            </a:r>
            <a:r>
              <a:rPr lang="en-US" dirty="0" err="1"/>
              <a:t>vidu</a:t>
            </a:r>
            <a:r>
              <a:rPr lang="en-US" dirty="0"/>
              <a:t> </a:t>
            </a:r>
            <a:r>
              <a:rPr lang="en-US" dirty="0" err="1"/>
              <a:t>nekoliko</a:t>
            </a:r>
            <a:r>
              <a:rPr lang="en-US" dirty="0"/>
              <a:t> </a:t>
            </a:r>
            <a:r>
              <a:rPr lang="en-US" dirty="0" err="1"/>
              <a:t>ciljeva</a:t>
            </a:r>
            <a:r>
              <a:rPr lang="en-US" dirty="0"/>
              <a:t> </a:t>
            </a:r>
            <a:r>
              <a:rPr lang="en-US" dirty="0" err="1"/>
              <a:t>koje</a:t>
            </a:r>
            <a:r>
              <a:rPr lang="en-US" dirty="0"/>
              <a:t> </a:t>
            </a:r>
            <a:r>
              <a:rPr lang="en-US" dirty="0" err="1"/>
              <a:t>treba</a:t>
            </a:r>
            <a:r>
              <a:rPr lang="en-US" dirty="0"/>
              <a:t> </a:t>
            </a:r>
            <a:r>
              <a:rPr lang="en-US" dirty="0" err="1"/>
              <a:t>ostvariti</a:t>
            </a:r>
            <a:r>
              <a:rPr lang="en-US" dirty="0"/>
              <a:t>, </a:t>
            </a:r>
            <a:r>
              <a:rPr lang="en-US" dirty="0" err="1"/>
              <a:t>imaju</a:t>
            </a:r>
            <a:r>
              <a:rPr lang="sr-Latn-RS" dirty="0"/>
              <a:t>ć</a:t>
            </a:r>
            <a:r>
              <a:rPr lang="en-US" dirty="0" err="1"/>
              <a:t>i</a:t>
            </a:r>
            <a:r>
              <a:rPr lang="en-US" dirty="0"/>
              <a:t> u </a:t>
            </a:r>
            <a:r>
              <a:rPr lang="en-US" dirty="0" err="1"/>
              <a:t>vidu</a:t>
            </a:r>
            <a:r>
              <a:rPr lang="sr-Latn-RS" dirty="0"/>
              <a:t> </a:t>
            </a:r>
            <a:r>
              <a:rPr lang="en-US" dirty="0" err="1"/>
              <a:t>postoje</a:t>
            </a:r>
            <a:r>
              <a:rPr lang="sr-Latn-RS" dirty="0"/>
              <a:t>ć</a:t>
            </a:r>
            <a:r>
              <a:rPr lang="en-US" dirty="0"/>
              <a:t>a </a:t>
            </a:r>
            <a:r>
              <a:rPr lang="en-US" dirty="0" err="1"/>
              <a:t>ograni</a:t>
            </a:r>
            <a:r>
              <a:rPr lang="sr-Latn-RS" dirty="0"/>
              <a:t>č</a:t>
            </a:r>
            <a:r>
              <a:rPr lang="en-US" dirty="0" err="1"/>
              <a:t>enja</a:t>
            </a:r>
            <a:r>
              <a:rPr lang="en-US" dirty="0"/>
              <a:t>. </a:t>
            </a:r>
            <a:r>
              <a:rPr lang="en-US" dirty="0" err="1"/>
              <a:t>Ciljevima</a:t>
            </a:r>
            <a:r>
              <a:rPr lang="en-US" dirty="0"/>
              <a:t> se </a:t>
            </a:r>
            <a:r>
              <a:rPr lang="en-US" dirty="0" err="1"/>
              <a:t>oslikavaju</a:t>
            </a:r>
            <a:r>
              <a:rPr lang="en-US" dirty="0"/>
              <a:t> </a:t>
            </a:r>
            <a:r>
              <a:rPr lang="en-US" dirty="0" err="1"/>
              <a:t>pojedini</a:t>
            </a:r>
            <a:r>
              <a:rPr lang="en-US" dirty="0"/>
              <a:t> </a:t>
            </a:r>
            <a:r>
              <a:rPr lang="en-US" dirty="0" err="1"/>
              <a:t>segmenti</a:t>
            </a:r>
            <a:r>
              <a:rPr lang="en-US" dirty="0"/>
              <a:t> </a:t>
            </a:r>
            <a:r>
              <a:rPr lang="en-US" dirty="0" err="1"/>
              <a:t>željenog</a:t>
            </a:r>
            <a:r>
              <a:rPr lang="en-US" dirty="0"/>
              <a:t> </a:t>
            </a:r>
            <a:r>
              <a:rPr lang="en-US" dirty="0" err="1"/>
              <a:t>stanja</a:t>
            </a:r>
            <a:r>
              <a:rPr lang="en-US" dirty="0"/>
              <a:t>, </a:t>
            </a:r>
            <a:r>
              <a:rPr lang="en-US" dirty="0" err="1"/>
              <a:t>tako</a:t>
            </a:r>
            <a:r>
              <a:rPr lang="en-US" dirty="0"/>
              <a:t> da se</a:t>
            </a:r>
            <a:r>
              <a:rPr lang="sr-Latn-RS" dirty="0"/>
              <a:t> </a:t>
            </a:r>
            <a:r>
              <a:rPr lang="pl-PL" dirty="0"/>
              <a:t>oni mogu među sobom značajno razlikovati po sadržaju i značaju. </a:t>
            </a:r>
            <a:r>
              <a:rPr lang="en-US" dirty="0" err="1"/>
              <a:t>Ve</a:t>
            </a:r>
            <a:r>
              <a:rPr lang="sr-Latn-RS" dirty="0"/>
              <a:t>ć</a:t>
            </a:r>
            <a:r>
              <a:rPr lang="en-US" dirty="0" err="1"/>
              <a:t>ina</a:t>
            </a:r>
            <a:r>
              <a:rPr lang="en-US" dirty="0"/>
              <a:t> </a:t>
            </a:r>
            <a:r>
              <a:rPr lang="en-US" dirty="0" err="1"/>
              <a:t>poslovnih</a:t>
            </a:r>
            <a:r>
              <a:rPr lang="en-US" dirty="0"/>
              <a:t> </a:t>
            </a:r>
            <a:r>
              <a:rPr lang="en-US" dirty="0" err="1"/>
              <a:t>ciljeva</a:t>
            </a:r>
            <a:r>
              <a:rPr lang="en-US" dirty="0"/>
              <a:t> </a:t>
            </a:r>
            <a:r>
              <a:rPr lang="en-US" dirty="0" err="1"/>
              <a:t>može</a:t>
            </a:r>
            <a:r>
              <a:rPr lang="en-US" dirty="0"/>
              <a:t> se </a:t>
            </a:r>
            <a:r>
              <a:rPr lang="en-US" i="1" dirty="0" err="1"/>
              <a:t>kvantitativno</a:t>
            </a:r>
            <a:r>
              <a:rPr lang="en-US" i="1" dirty="0"/>
              <a:t> </a:t>
            </a:r>
            <a:r>
              <a:rPr lang="en-US" dirty="0" err="1"/>
              <a:t>izraziti</a:t>
            </a:r>
            <a:r>
              <a:rPr lang="en-US" dirty="0"/>
              <a:t> u </a:t>
            </a:r>
            <a:r>
              <a:rPr lang="en-US" dirty="0" err="1"/>
              <a:t>vidu</a:t>
            </a:r>
            <a:r>
              <a:rPr lang="en-US" dirty="0"/>
              <a:t> </a:t>
            </a:r>
            <a:r>
              <a:rPr lang="en-US" i="1" dirty="0" err="1"/>
              <a:t>maksimizacije</a:t>
            </a:r>
            <a:r>
              <a:rPr lang="en-US" i="1" dirty="0"/>
              <a:t> </a:t>
            </a:r>
            <a:r>
              <a:rPr lang="en-US" dirty="0" err="1"/>
              <a:t>ili</a:t>
            </a:r>
            <a:r>
              <a:rPr lang="en-US" dirty="0"/>
              <a:t> </a:t>
            </a:r>
            <a:r>
              <a:rPr lang="en-US" i="1" dirty="0" err="1"/>
              <a:t>minimizacije</a:t>
            </a:r>
            <a:r>
              <a:rPr lang="sr-Latn-RS" i="1" dirty="0"/>
              <a:t> </a:t>
            </a:r>
            <a:r>
              <a:rPr lang="en-US" dirty="0" err="1"/>
              <a:t>odre</a:t>
            </a:r>
            <a:r>
              <a:rPr lang="sr-Latn-RS" dirty="0"/>
              <a:t>đ</a:t>
            </a:r>
            <a:r>
              <a:rPr lang="en-US" dirty="0" err="1"/>
              <a:t>enih</a:t>
            </a:r>
            <a:r>
              <a:rPr lang="en-US" dirty="0"/>
              <a:t> </a:t>
            </a:r>
            <a:r>
              <a:rPr lang="en-US" dirty="0" err="1"/>
              <a:t>pokazatelja</a:t>
            </a:r>
            <a:r>
              <a:rPr lang="en-US" dirty="0"/>
              <a:t> </a:t>
            </a:r>
            <a:r>
              <a:rPr lang="en-US" dirty="0" err="1"/>
              <a:t>uspeha</a:t>
            </a:r>
            <a:r>
              <a:rPr lang="en-US" dirty="0"/>
              <a:t>. Ali, </a:t>
            </a:r>
            <a:r>
              <a:rPr lang="en-US" dirty="0" err="1"/>
              <a:t>postoje</a:t>
            </a:r>
            <a:r>
              <a:rPr lang="en-US" dirty="0"/>
              <a:t> </a:t>
            </a:r>
            <a:r>
              <a:rPr lang="en-US" dirty="0" err="1"/>
              <a:t>i</a:t>
            </a:r>
            <a:r>
              <a:rPr lang="en-US" dirty="0"/>
              <a:t> </a:t>
            </a:r>
            <a:r>
              <a:rPr lang="en-US" dirty="0" err="1"/>
              <a:t>jednako</a:t>
            </a:r>
            <a:r>
              <a:rPr lang="en-US" dirty="0"/>
              <a:t> </a:t>
            </a:r>
            <a:r>
              <a:rPr lang="en-US" dirty="0" err="1"/>
              <a:t>važni</a:t>
            </a:r>
            <a:r>
              <a:rPr lang="en-US" dirty="0"/>
              <a:t> </a:t>
            </a:r>
            <a:r>
              <a:rPr lang="en-US" i="1" dirty="0" err="1"/>
              <a:t>kvalitativni</a:t>
            </a:r>
            <a:r>
              <a:rPr lang="en-US" i="1" dirty="0"/>
              <a:t> </a:t>
            </a:r>
            <a:r>
              <a:rPr lang="en-US" dirty="0" err="1"/>
              <a:t>ciljevi</a:t>
            </a:r>
            <a:r>
              <a:rPr lang="en-US" dirty="0"/>
              <a:t>, </a:t>
            </a:r>
            <a:r>
              <a:rPr lang="en-US" dirty="0" err="1"/>
              <a:t>koji</a:t>
            </a:r>
            <a:r>
              <a:rPr lang="en-US" dirty="0"/>
              <a:t> se </a:t>
            </a:r>
            <a:r>
              <a:rPr lang="en-US" dirty="0" err="1"/>
              <a:t>iskazuju</a:t>
            </a:r>
            <a:r>
              <a:rPr lang="sr-Latn-RS" dirty="0"/>
              <a:t> </a:t>
            </a:r>
            <a:r>
              <a:rPr lang="en-US" dirty="0" err="1"/>
              <a:t>opisno</a:t>
            </a:r>
            <a:r>
              <a:rPr lang="en-US" dirty="0"/>
              <a:t>; da bi se </a:t>
            </a:r>
            <a:r>
              <a:rPr lang="en-US" dirty="0" err="1"/>
              <a:t>merio</a:t>
            </a:r>
            <a:r>
              <a:rPr lang="en-US" dirty="0"/>
              <a:t> </a:t>
            </a:r>
            <a:r>
              <a:rPr lang="en-US" dirty="0" err="1"/>
              <a:t>stepen</a:t>
            </a:r>
            <a:r>
              <a:rPr lang="en-US" dirty="0"/>
              <a:t> </a:t>
            </a:r>
            <a:r>
              <a:rPr lang="en-US" dirty="0" err="1"/>
              <a:t>realizacije</a:t>
            </a:r>
            <a:r>
              <a:rPr lang="en-US" dirty="0"/>
              <a:t> </a:t>
            </a:r>
            <a:r>
              <a:rPr lang="en-US" dirty="0" err="1"/>
              <a:t>ovakvih</a:t>
            </a:r>
            <a:r>
              <a:rPr lang="en-US" dirty="0"/>
              <a:t> </a:t>
            </a:r>
            <a:r>
              <a:rPr lang="en-US" dirty="0" err="1"/>
              <a:t>ciljeva</a:t>
            </a:r>
            <a:r>
              <a:rPr lang="en-US" dirty="0"/>
              <a:t> </a:t>
            </a:r>
            <a:r>
              <a:rPr lang="en-US" dirty="0" err="1"/>
              <a:t>treba</a:t>
            </a:r>
            <a:r>
              <a:rPr lang="en-US" dirty="0"/>
              <a:t> </a:t>
            </a:r>
            <a:r>
              <a:rPr lang="en-US" dirty="0" err="1"/>
              <a:t>odrediti</a:t>
            </a:r>
            <a:r>
              <a:rPr lang="en-US" dirty="0"/>
              <a:t> numeri</a:t>
            </a:r>
            <a:r>
              <a:rPr lang="sr-Latn-RS" dirty="0"/>
              <a:t>č</a:t>
            </a:r>
            <a:r>
              <a:rPr lang="en-US" dirty="0" err="1"/>
              <a:t>ke</a:t>
            </a:r>
            <a:r>
              <a:rPr lang="en-US" dirty="0"/>
              <a:t> </a:t>
            </a:r>
            <a:r>
              <a:rPr lang="en-US" dirty="0" err="1"/>
              <a:t>pokazatelje</a:t>
            </a:r>
            <a:r>
              <a:rPr lang="sr-Latn-RS" dirty="0"/>
              <a:t> </a:t>
            </a:r>
            <a:r>
              <a:rPr lang="en-US" dirty="0" err="1"/>
              <a:t>koji</a:t>
            </a:r>
            <a:r>
              <a:rPr lang="en-US" dirty="0"/>
              <a:t> </a:t>
            </a:r>
            <a:r>
              <a:rPr lang="sr-Latn-RS" dirty="0"/>
              <a:t>ć</a:t>
            </a:r>
            <a:r>
              <a:rPr lang="en-US" dirty="0"/>
              <a:t>e </a:t>
            </a:r>
            <a:r>
              <a:rPr lang="en-US" dirty="0" err="1"/>
              <a:t>ih</a:t>
            </a:r>
            <a:r>
              <a:rPr lang="en-US" dirty="0"/>
              <a:t> </a:t>
            </a:r>
            <a:r>
              <a:rPr lang="en-US" dirty="0" err="1"/>
              <a:t>predstavljati</a:t>
            </a:r>
            <a:r>
              <a:rPr lang="en-US" dirty="0"/>
              <a:t>. Pored toga, </a:t>
            </a:r>
            <a:r>
              <a:rPr lang="en-US" dirty="0" err="1"/>
              <a:t>neophodno</a:t>
            </a:r>
            <a:r>
              <a:rPr lang="en-US" dirty="0"/>
              <a:t> je </a:t>
            </a:r>
            <a:r>
              <a:rPr lang="en-US" dirty="0" err="1"/>
              <a:t>formirati</a:t>
            </a:r>
            <a:r>
              <a:rPr lang="en-US" dirty="0"/>
              <a:t> rang </a:t>
            </a:r>
            <a:r>
              <a:rPr lang="en-US" dirty="0" err="1"/>
              <a:t>listu</a:t>
            </a:r>
            <a:r>
              <a:rPr lang="en-US" dirty="0"/>
              <a:t> </a:t>
            </a:r>
            <a:r>
              <a:rPr lang="en-US" dirty="0" err="1"/>
              <a:t>postavljenih</a:t>
            </a:r>
            <a:r>
              <a:rPr lang="en-US" dirty="0"/>
              <a:t> </a:t>
            </a:r>
            <a:r>
              <a:rPr lang="en-US" dirty="0" err="1"/>
              <a:t>ciljeva</a:t>
            </a:r>
            <a:r>
              <a:rPr lang="en-US" dirty="0"/>
              <a:t> po</a:t>
            </a:r>
            <a:r>
              <a:rPr lang="sr-Latn-RS" dirty="0"/>
              <a:t> </a:t>
            </a:r>
            <a:r>
              <a:rPr lang="en-US" dirty="0" err="1"/>
              <a:t>prioritetu</a:t>
            </a:r>
            <a:r>
              <a:rPr lang="en-US" dirty="0"/>
              <a:t> </a:t>
            </a:r>
            <a:r>
              <a:rPr lang="en-US" dirty="0" err="1"/>
              <a:t>i</a:t>
            </a:r>
            <a:r>
              <a:rPr lang="en-US" dirty="0"/>
              <a:t> </a:t>
            </a:r>
            <a:r>
              <a:rPr lang="en-US" dirty="0" err="1"/>
              <a:t>precizno</a:t>
            </a:r>
            <a:r>
              <a:rPr lang="en-US" dirty="0"/>
              <a:t> </a:t>
            </a:r>
            <a:r>
              <a:rPr lang="en-US" dirty="0" err="1"/>
              <a:t>odrediti</a:t>
            </a:r>
            <a:r>
              <a:rPr lang="en-US" dirty="0"/>
              <a:t> </a:t>
            </a:r>
            <a:r>
              <a:rPr lang="en-US" dirty="0" err="1"/>
              <a:t>njihov</a:t>
            </a:r>
            <a:r>
              <a:rPr lang="en-US" dirty="0"/>
              <a:t> </a:t>
            </a:r>
            <a:r>
              <a:rPr lang="en-US" dirty="0" err="1"/>
              <a:t>relativan</a:t>
            </a:r>
            <a:r>
              <a:rPr lang="en-US" dirty="0"/>
              <a:t> </a:t>
            </a:r>
            <a:r>
              <a:rPr lang="en-US" dirty="0" err="1"/>
              <a:t>zna</a:t>
            </a:r>
            <a:r>
              <a:rPr lang="sr-Latn-RS" dirty="0"/>
              <a:t>č</a:t>
            </a:r>
            <a:r>
              <a:rPr lang="en-US" dirty="0" err="1"/>
              <a:t>aj</a:t>
            </a:r>
            <a:r>
              <a:rPr lang="en-US" dirty="0"/>
              <a:t> u </a:t>
            </a:r>
            <a:r>
              <a:rPr lang="en-US" dirty="0" err="1"/>
              <a:t>konkretnom</a:t>
            </a:r>
            <a:r>
              <a:rPr lang="en-US" dirty="0"/>
              <a:t> </a:t>
            </a:r>
            <a:r>
              <a:rPr lang="en-US" dirty="0" err="1"/>
              <a:t>izboru</a:t>
            </a:r>
            <a:r>
              <a:rPr lang="en-US" dirty="0"/>
              <a:t>. </a:t>
            </a:r>
            <a:r>
              <a:rPr lang="en-US" dirty="0" err="1"/>
              <a:t>Ponekad</a:t>
            </a:r>
            <a:r>
              <a:rPr lang="en-US" dirty="0"/>
              <a:t> </a:t>
            </a:r>
            <a:r>
              <a:rPr lang="en-US" dirty="0" err="1"/>
              <a:t>su</a:t>
            </a:r>
            <a:r>
              <a:rPr lang="en-US" dirty="0"/>
              <a:t> </a:t>
            </a:r>
            <a:r>
              <a:rPr lang="en-US" dirty="0" err="1"/>
              <a:t>ciljevi</a:t>
            </a:r>
            <a:r>
              <a:rPr lang="sr-Latn-RS" dirty="0"/>
              <a:t> </a:t>
            </a:r>
            <a:r>
              <a:rPr lang="en-US" dirty="0"/>
              <a:t>u me</a:t>
            </a:r>
            <a:r>
              <a:rPr lang="sr-Latn-RS" dirty="0"/>
              <a:t>đ</a:t>
            </a:r>
            <a:r>
              <a:rPr lang="en-US" dirty="0" err="1"/>
              <a:t>usobnom</a:t>
            </a:r>
            <a:r>
              <a:rPr lang="en-US" dirty="0"/>
              <a:t> </a:t>
            </a:r>
            <a:r>
              <a:rPr lang="en-US" dirty="0" err="1"/>
              <a:t>konfliktu</a:t>
            </a:r>
            <a:r>
              <a:rPr lang="en-US" dirty="0"/>
              <a:t>; </a:t>
            </a:r>
            <a:r>
              <a:rPr lang="en-US" dirty="0" err="1"/>
              <a:t>tada</a:t>
            </a:r>
            <a:r>
              <a:rPr lang="en-US" dirty="0"/>
              <a:t> se </a:t>
            </a:r>
            <a:r>
              <a:rPr lang="en-US" dirty="0" err="1"/>
              <a:t>može</a:t>
            </a:r>
            <a:r>
              <a:rPr lang="en-US" dirty="0"/>
              <a:t> </a:t>
            </a:r>
            <a:r>
              <a:rPr lang="en-US" dirty="0" err="1"/>
              <a:t>žrtvovati</a:t>
            </a:r>
            <a:r>
              <a:rPr lang="en-US" dirty="0"/>
              <a:t> </a:t>
            </a:r>
            <a:r>
              <a:rPr lang="en-US" dirty="0" err="1"/>
              <a:t>manje</a:t>
            </a:r>
            <a:r>
              <a:rPr lang="en-US" dirty="0"/>
              <a:t> </a:t>
            </a:r>
            <a:r>
              <a:rPr lang="en-US" dirty="0" err="1"/>
              <a:t>važan</a:t>
            </a:r>
            <a:r>
              <a:rPr lang="en-US" dirty="0"/>
              <a:t> </a:t>
            </a:r>
            <a:r>
              <a:rPr lang="en-US" dirty="0" err="1"/>
              <a:t>cilj</a:t>
            </a:r>
            <a:r>
              <a:rPr lang="en-US" dirty="0"/>
              <a:t> </a:t>
            </a:r>
            <a:r>
              <a:rPr lang="en-US" dirty="0" err="1"/>
              <a:t>ili</a:t>
            </a:r>
            <a:r>
              <a:rPr lang="en-US" dirty="0"/>
              <a:t> </a:t>
            </a:r>
            <a:r>
              <a:rPr lang="en-US" dirty="0" err="1"/>
              <a:t>potražiti</a:t>
            </a:r>
            <a:r>
              <a:rPr lang="en-US" dirty="0"/>
              <a:t> </a:t>
            </a:r>
            <a:r>
              <a:rPr lang="en-US" dirty="0" err="1"/>
              <a:t>najbolji</a:t>
            </a:r>
            <a:r>
              <a:rPr lang="en-US" dirty="0"/>
              <a:t> </a:t>
            </a:r>
            <a:r>
              <a:rPr lang="en-US" dirty="0" err="1"/>
              <a:t>odnos</a:t>
            </a:r>
            <a:r>
              <a:rPr lang="sr-Latn-RS" dirty="0"/>
              <a:t> </a:t>
            </a:r>
            <a:r>
              <a:rPr lang="pl-PL" dirty="0"/>
              <a:t>između njihovih delimičnih realizacija.</a:t>
            </a:r>
            <a:endParaRPr lang="en-US" dirty="0"/>
          </a:p>
        </p:txBody>
      </p:sp>
    </p:spTree>
    <p:extLst>
      <p:ext uri="{BB962C8B-B14F-4D97-AF65-F5344CB8AC3E}">
        <p14:creationId xmlns:p14="http://schemas.microsoft.com/office/powerpoint/2010/main" val="399431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332E-C485-4452-A8FF-5369B16BDEBB}"/>
              </a:ext>
            </a:extLst>
          </p:cNvPr>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dirty="0"/>
          </a:p>
        </p:txBody>
      </p:sp>
      <p:sp>
        <p:nvSpPr>
          <p:cNvPr id="3" name="Content Placeholder 2">
            <a:extLst>
              <a:ext uri="{FF2B5EF4-FFF2-40B4-BE49-F238E27FC236}">
                <a16:creationId xmlns:a16="http://schemas.microsoft.com/office/drawing/2014/main" id="{A9A1480A-446E-42CE-BB89-33150773E541}"/>
              </a:ext>
            </a:extLst>
          </p:cNvPr>
          <p:cNvSpPr>
            <a:spLocks noGrp="1"/>
          </p:cNvSpPr>
          <p:nvPr>
            <p:ph idx="1"/>
          </p:nvPr>
        </p:nvSpPr>
        <p:spPr/>
        <p:txBody>
          <a:bodyPr>
            <a:normAutofit/>
          </a:bodyPr>
          <a:lstStyle/>
          <a:p>
            <a:r>
              <a:rPr lang="en-US" b="1" dirty="0" err="1"/>
              <a:t>Identifikacija</a:t>
            </a:r>
            <a:r>
              <a:rPr lang="en-US" b="1" dirty="0"/>
              <a:t> </a:t>
            </a:r>
            <a:r>
              <a:rPr lang="en-US" b="1" dirty="0" err="1"/>
              <a:t>alternativnih</a:t>
            </a:r>
            <a:r>
              <a:rPr lang="en-US" b="1" dirty="0"/>
              <a:t> </a:t>
            </a:r>
            <a:r>
              <a:rPr lang="en-US" b="1" dirty="0" err="1"/>
              <a:t>pravaca</a:t>
            </a:r>
            <a:r>
              <a:rPr lang="en-US" b="1" dirty="0"/>
              <a:t> </a:t>
            </a:r>
            <a:r>
              <a:rPr lang="en-US" b="1" dirty="0" err="1"/>
              <a:t>akcija</a:t>
            </a:r>
            <a:r>
              <a:rPr lang="sr-Latn-RS" b="1" dirty="0"/>
              <a:t>: </a:t>
            </a:r>
            <a:r>
              <a:rPr lang="en-US" dirty="0"/>
              <a:t>U </a:t>
            </a:r>
            <a:r>
              <a:rPr lang="sr-Latn-RS" dirty="0"/>
              <a:t>č</a:t>
            </a:r>
            <a:r>
              <a:rPr lang="en-US" dirty="0" err="1"/>
              <a:t>etvrtoj</a:t>
            </a:r>
            <a:r>
              <a:rPr lang="en-US" dirty="0"/>
              <a:t> </a:t>
            </a:r>
            <a:r>
              <a:rPr lang="en-US" dirty="0" err="1"/>
              <a:t>fazi</a:t>
            </a:r>
            <a:r>
              <a:rPr lang="en-US" dirty="0"/>
              <a:t> </a:t>
            </a:r>
            <a:r>
              <a:rPr lang="en-US" dirty="0" err="1"/>
              <a:t>dolazi</a:t>
            </a:r>
            <a:r>
              <a:rPr lang="en-US" dirty="0"/>
              <a:t> do </a:t>
            </a:r>
            <a:r>
              <a:rPr lang="en-US" dirty="0" err="1"/>
              <a:t>generisanja</a:t>
            </a:r>
            <a:r>
              <a:rPr lang="en-US" dirty="0"/>
              <a:t> </a:t>
            </a:r>
            <a:r>
              <a:rPr lang="en-US" dirty="0" err="1"/>
              <a:t>akcija</a:t>
            </a:r>
            <a:r>
              <a:rPr lang="en-US" dirty="0"/>
              <a:t> (</a:t>
            </a:r>
            <a:r>
              <a:rPr lang="en-US" dirty="0" err="1"/>
              <a:t>alternativa</a:t>
            </a:r>
            <a:r>
              <a:rPr lang="en-US" dirty="0"/>
              <a:t>, </a:t>
            </a:r>
            <a:r>
              <a:rPr lang="en-US" dirty="0" err="1"/>
              <a:t>opcija</a:t>
            </a:r>
            <a:r>
              <a:rPr lang="en-US" dirty="0"/>
              <a:t>) </a:t>
            </a:r>
            <a:r>
              <a:rPr lang="en-US" dirty="0" err="1"/>
              <a:t>koje</a:t>
            </a:r>
            <a:r>
              <a:rPr lang="en-US" dirty="0"/>
              <a:t> </a:t>
            </a:r>
            <a:r>
              <a:rPr lang="en-US" dirty="0" err="1"/>
              <a:t>su</a:t>
            </a:r>
            <a:r>
              <a:rPr lang="en-US" dirty="0"/>
              <a:t> </a:t>
            </a:r>
            <a:r>
              <a:rPr lang="en-US" dirty="0" err="1"/>
              <a:t>dostupne</a:t>
            </a:r>
            <a:r>
              <a:rPr lang="en-US" dirty="0"/>
              <a:t> </a:t>
            </a:r>
            <a:r>
              <a:rPr lang="en-US" dirty="0" err="1"/>
              <a:t>i</a:t>
            </a:r>
            <a:r>
              <a:rPr lang="en-US" dirty="0"/>
              <a:t> </a:t>
            </a:r>
            <a:r>
              <a:rPr lang="en-US" dirty="0" err="1"/>
              <a:t>koje</a:t>
            </a:r>
            <a:r>
              <a:rPr lang="en-US" dirty="0"/>
              <a:t> je</a:t>
            </a:r>
            <a:r>
              <a:rPr lang="sr-Latn-RS" dirty="0"/>
              <a:t> </a:t>
            </a:r>
            <a:r>
              <a:rPr lang="en-US" dirty="0" err="1"/>
              <a:t>mogu</a:t>
            </a:r>
            <a:r>
              <a:rPr lang="sr-Latn-RS" dirty="0"/>
              <a:t>ć</a:t>
            </a:r>
            <a:r>
              <a:rPr lang="en-US" dirty="0"/>
              <a:t>e </a:t>
            </a:r>
            <a:r>
              <a:rPr lang="en-US" dirty="0" err="1"/>
              <a:t>sprovesti</a:t>
            </a:r>
            <a:r>
              <a:rPr lang="en-US" dirty="0"/>
              <a:t> </a:t>
            </a:r>
            <a:r>
              <a:rPr lang="en-US" dirty="0" err="1"/>
              <a:t>na</a:t>
            </a:r>
            <a:r>
              <a:rPr lang="en-US" dirty="0"/>
              <a:t> </a:t>
            </a:r>
            <a:r>
              <a:rPr lang="en-US" dirty="0" err="1"/>
              <a:t>osnovu</a:t>
            </a:r>
            <a:r>
              <a:rPr lang="en-US" dirty="0"/>
              <a:t> </a:t>
            </a:r>
            <a:r>
              <a:rPr lang="en-US" dirty="0" err="1"/>
              <a:t>raspoloživih</a:t>
            </a:r>
            <a:r>
              <a:rPr lang="en-US" dirty="0"/>
              <a:t> </a:t>
            </a:r>
            <a:r>
              <a:rPr lang="en-US" dirty="0" err="1"/>
              <a:t>ili</a:t>
            </a:r>
            <a:r>
              <a:rPr lang="en-US" dirty="0"/>
              <a:t> </a:t>
            </a:r>
            <a:r>
              <a:rPr lang="en-US" dirty="0" err="1"/>
              <a:t>pribavljivih</a:t>
            </a:r>
            <a:r>
              <a:rPr lang="en-US" dirty="0"/>
              <a:t> </a:t>
            </a:r>
            <a:r>
              <a:rPr lang="en-US" dirty="0" err="1"/>
              <a:t>resursa</a:t>
            </a:r>
            <a:r>
              <a:rPr lang="en-US" dirty="0"/>
              <a:t>. </a:t>
            </a:r>
            <a:r>
              <a:rPr lang="en-US" dirty="0" err="1"/>
              <a:t>Vrlo</a:t>
            </a:r>
            <a:r>
              <a:rPr lang="en-US" dirty="0"/>
              <a:t> </a:t>
            </a:r>
            <a:r>
              <a:rPr lang="en-US" dirty="0" err="1"/>
              <a:t>retko</a:t>
            </a:r>
            <a:r>
              <a:rPr lang="en-US" dirty="0"/>
              <a:t> je </a:t>
            </a:r>
            <a:r>
              <a:rPr lang="en-US" dirty="0" err="1"/>
              <a:t>lista</a:t>
            </a:r>
            <a:r>
              <a:rPr lang="en-US" dirty="0"/>
              <a:t> </a:t>
            </a:r>
            <a:r>
              <a:rPr lang="en-US" dirty="0" err="1"/>
              <a:t>akcija</a:t>
            </a:r>
            <a:r>
              <a:rPr lang="sr-Latn-RS" dirty="0"/>
              <a:t> </a:t>
            </a:r>
            <a:r>
              <a:rPr lang="en-US" dirty="0" err="1"/>
              <a:t>unapred</a:t>
            </a:r>
            <a:r>
              <a:rPr lang="en-US" dirty="0"/>
              <a:t> data. </a:t>
            </a:r>
            <a:r>
              <a:rPr lang="en-US" dirty="0" err="1"/>
              <a:t>Naj</a:t>
            </a:r>
            <a:r>
              <a:rPr lang="sr-Latn-RS" dirty="0"/>
              <a:t>č</a:t>
            </a:r>
            <a:r>
              <a:rPr lang="en-US" dirty="0" err="1"/>
              <a:t>eš</a:t>
            </a:r>
            <a:r>
              <a:rPr lang="sr-Latn-RS" dirty="0"/>
              <a:t>ć</a:t>
            </a:r>
            <a:r>
              <a:rPr lang="en-US" dirty="0"/>
              <a:t>e se </a:t>
            </a:r>
            <a:r>
              <a:rPr lang="en-US" dirty="0" err="1"/>
              <a:t>dešava</a:t>
            </a:r>
            <a:r>
              <a:rPr lang="en-US" dirty="0"/>
              <a:t> da </a:t>
            </a:r>
            <a:r>
              <a:rPr lang="en-US" dirty="0" err="1"/>
              <a:t>donosioc</a:t>
            </a:r>
            <a:r>
              <a:rPr lang="en-US" dirty="0"/>
              <a:t> </a:t>
            </a:r>
            <a:r>
              <a:rPr lang="en-US" dirty="0" err="1"/>
              <a:t>odluke</a:t>
            </a:r>
            <a:r>
              <a:rPr lang="en-US" dirty="0"/>
              <a:t> </a:t>
            </a:r>
            <a:r>
              <a:rPr lang="en-US" dirty="0" err="1"/>
              <a:t>kreativno</a:t>
            </a:r>
            <a:r>
              <a:rPr lang="en-US" dirty="0"/>
              <a:t> </a:t>
            </a:r>
            <a:r>
              <a:rPr lang="en-US" dirty="0" err="1"/>
              <a:t>pristupa</a:t>
            </a:r>
            <a:r>
              <a:rPr lang="en-US" dirty="0"/>
              <a:t> </a:t>
            </a:r>
            <a:r>
              <a:rPr lang="en-US" dirty="0" err="1"/>
              <a:t>problemu</a:t>
            </a:r>
            <a:r>
              <a:rPr lang="en-US" dirty="0"/>
              <a:t> </a:t>
            </a:r>
            <a:r>
              <a:rPr lang="en-US" dirty="0" err="1"/>
              <a:t>i</a:t>
            </a:r>
            <a:r>
              <a:rPr lang="en-US" dirty="0"/>
              <a:t> </a:t>
            </a:r>
            <a:r>
              <a:rPr lang="en-US" dirty="0" err="1"/>
              <a:t>otkriva</a:t>
            </a:r>
            <a:r>
              <a:rPr lang="sr-Latn-RS" dirty="0"/>
              <a:t> </a:t>
            </a:r>
            <a:r>
              <a:rPr lang="en-US" dirty="0" err="1"/>
              <a:t>akcije</a:t>
            </a:r>
            <a:r>
              <a:rPr lang="en-US" dirty="0"/>
              <a:t> </a:t>
            </a:r>
            <a:r>
              <a:rPr lang="en-US" dirty="0" err="1"/>
              <a:t>koje</a:t>
            </a:r>
            <a:r>
              <a:rPr lang="en-US" dirty="0"/>
              <a:t> je </a:t>
            </a:r>
            <a:r>
              <a:rPr lang="en-US" dirty="0" err="1"/>
              <a:t>mogu</a:t>
            </a:r>
            <a:r>
              <a:rPr lang="sr-Latn-RS" dirty="0"/>
              <a:t>ć</a:t>
            </a:r>
            <a:r>
              <a:rPr lang="en-US" dirty="0"/>
              <a:t>e </a:t>
            </a:r>
            <a:r>
              <a:rPr lang="en-US" dirty="0" err="1"/>
              <a:t>realizovati</a:t>
            </a:r>
            <a:r>
              <a:rPr lang="en-US" dirty="0"/>
              <a:t>, </a:t>
            </a:r>
            <a:r>
              <a:rPr lang="en-US" dirty="0" err="1"/>
              <a:t>kako</a:t>
            </a:r>
            <a:r>
              <a:rPr lang="en-US" dirty="0"/>
              <a:t> </a:t>
            </a:r>
            <a:r>
              <a:rPr lang="en-US" dirty="0" err="1"/>
              <a:t>pretraživanjem</a:t>
            </a:r>
            <a:r>
              <a:rPr lang="en-US" dirty="0"/>
              <a:t> </a:t>
            </a:r>
            <a:r>
              <a:rPr lang="en-US" dirty="0" err="1"/>
              <a:t>skupa</a:t>
            </a:r>
            <a:r>
              <a:rPr lang="en-US" dirty="0"/>
              <a:t> </a:t>
            </a:r>
            <a:r>
              <a:rPr lang="en-US" dirty="0" err="1"/>
              <a:t>dostupnih</a:t>
            </a:r>
            <a:r>
              <a:rPr lang="en-US" dirty="0"/>
              <a:t> </a:t>
            </a:r>
            <a:r>
              <a:rPr lang="en-US" dirty="0" err="1"/>
              <a:t>opcija</a:t>
            </a:r>
            <a:r>
              <a:rPr lang="en-US" dirty="0"/>
              <a:t> u </a:t>
            </a:r>
            <a:r>
              <a:rPr lang="en-US" dirty="0" err="1"/>
              <a:t>okruženju</a:t>
            </a:r>
            <a:r>
              <a:rPr lang="en-US" dirty="0"/>
              <a:t>,</a:t>
            </a:r>
            <a:r>
              <a:rPr lang="sr-Latn-RS" dirty="0"/>
              <a:t> </a:t>
            </a:r>
            <a:r>
              <a:rPr lang="en-US" dirty="0" err="1"/>
              <a:t>tako</a:t>
            </a:r>
            <a:r>
              <a:rPr lang="en-US" dirty="0"/>
              <a:t> </a:t>
            </a:r>
            <a:r>
              <a:rPr lang="en-US" dirty="0" err="1"/>
              <a:t>i</a:t>
            </a:r>
            <a:r>
              <a:rPr lang="en-US" dirty="0"/>
              <a:t> </a:t>
            </a:r>
            <a:r>
              <a:rPr lang="en-US" dirty="0" err="1"/>
              <a:t>izmenom</a:t>
            </a:r>
            <a:r>
              <a:rPr lang="en-US" dirty="0"/>
              <a:t> </a:t>
            </a:r>
            <a:r>
              <a:rPr lang="en-US" dirty="0" err="1"/>
              <a:t>poznatih</a:t>
            </a:r>
            <a:r>
              <a:rPr lang="en-US" dirty="0"/>
              <a:t> </a:t>
            </a:r>
            <a:r>
              <a:rPr lang="en-US" dirty="0" err="1"/>
              <a:t>i</a:t>
            </a:r>
            <a:r>
              <a:rPr lang="en-US" dirty="0"/>
              <a:t> </a:t>
            </a:r>
            <a:r>
              <a:rPr lang="en-US" dirty="0" err="1"/>
              <a:t>kreiranjem</a:t>
            </a:r>
            <a:r>
              <a:rPr lang="en-US" dirty="0"/>
              <a:t> </a:t>
            </a:r>
            <a:r>
              <a:rPr lang="en-US" dirty="0" err="1"/>
              <a:t>novih</a:t>
            </a:r>
            <a:r>
              <a:rPr lang="en-US" dirty="0"/>
              <a:t> </a:t>
            </a:r>
            <a:r>
              <a:rPr lang="en-US" dirty="0" err="1"/>
              <a:t>alternativa</a:t>
            </a:r>
            <a:r>
              <a:rPr lang="en-US" dirty="0"/>
              <a:t>, </a:t>
            </a:r>
            <a:r>
              <a:rPr lang="en-US" dirty="0" err="1"/>
              <a:t>što</a:t>
            </a:r>
            <a:r>
              <a:rPr lang="en-US" dirty="0"/>
              <a:t> za </a:t>
            </a:r>
            <a:r>
              <a:rPr lang="en-US" dirty="0" err="1"/>
              <a:t>rezultat</a:t>
            </a:r>
            <a:r>
              <a:rPr lang="en-US" dirty="0"/>
              <a:t> </a:t>
            </a:r>
            <a:r>
              <a:rPr lang="en-US" dirty="0" err="1"/>
              <a:t>može</a:t>
            </a:r>
            <a:r>
              <a:rPr lang="en-US" dirty="0"/>
              <a:t> </a:t>
            </a:r>
            <a:r>
              <a:rPr lang="en-US" dirty="0" err="1"/>
              <a:t>imati</a:t>
            </a:r>
            <a:r>
              <a:rPr lang="en-US" dirty="0"/>
              <a:t> </a:t>
            </a:r>
            <a:r>
              <a:rPr lang="en-US" dirty="0" err="1"/>
              <a:t>originalna</a:t>
            </a:r>
            <a:r>
              <a:rPr lang="sr-Latn-RS" dirty="0"/>
              <a:t> </a:t>
            </a:r>
            <a:r>
              <a:rPr lang="en-US" dirty="0" err="1"/>
              <a:t>rešenja</a:t>
            </a:r>
            <a:r>
              <a:rPr lang="en-US" dirty="0"/>
              <a:t>. Ova </a:t>
            </a:r>
            <a:r>
              <a:rPr lang="en-US" dirty="0" err="1"/>
              <a:t>faza</a:t>
            </a:r>
            <a:r>
              <a:rPr lang="en-US" dirty="0"/>
              <a:t> je </a:t>
            </a:r>
            <a:r>
              <a:rPr lang="en-US" dirty="0" err="1"/>
              <a:t>zna</a:t>
            </a:r>
            <a:r>
              <a:rPr lang="sr-Latn-RS" dirty="0"/>
              <a:t>č</a:t>
            </a:r>
            <a:r>
              <a:rPr lang="en-US" dirty="0" err="1"/>
              <a:t>ajna</a:t>
            </a:r>
            <a:r>
              <a:rPr lang="en-US" dirty="0"/>
              <a:t> </a:t>
            </a:r>
            <a:r>
              <a:rPr lang="en-US" dirty="0" err="1"/>
              <a:t>zbog</a:t>
            </a:r>
            <a:r>
              <a:rPr lang="en-US" dirty="0"/>
              <a:t> toga </a:t>
            </a:r>
            <a:r>
              <a:rPr lang="en-US" dirty="0" err="1"/>
              <a:t>što</a:t>
            </a:r>
            <a:r>
              <a:rPr lang="en-US" dirty="0"/>
              <a:t> </a:t>
            </a:r>
            <a:r>
              <a:rPr lang="en-US" dirty="0" err="1"/>
              <a:t>kona</a:t>
            </a:r>
            <a:r>
              <a:rPr lang="sr-Latn-RS" dirty="0"/>
              <a:t>č</a:t>
            </a:r>
            <a:r>
              <a:rPr lang="en-US" dirty="0" err="1"/>
              <a:t>ni</a:t>
            </a:r>
            <a:r>
              <a:rPr lang="en-US" dirty="0"/>
              <a:t> </a:t>
            </a:r>
            <a:r>
              <a:rPr lang="en-US" dirty="0" err="1"/>
              <a:t>izbor</a:t>
            </a:r>
            <a:r>
              <a:rPr lang="en-US" dirty="0"/>
              <a:t> ne </a:t>
            </a:r>
            <a:r>
              <a:rPr lang="en-US" dirty="0" err="1"/>
              <a:t>može</a:t>
            </a:r>
            <a:r>
              <a:rPr lang="en-US" dirty="0"/>
              <a:t> </a:t>
            </a:r>
            <a:r>
              <a:rPr lang="en-US" dirty="0" err="1"/>
              <a:t>biti</a:t>
            </a:r>
            <a:r>
              <a:rPr lang="en-US" dirty="0"/>
              <a:t> </a:t>
            </a:r>
            <a:r>
              <a:rPr lang="en-US" dirty="0" err="1"/>
              <a:t>bolji</a:t>
            </a:r>
            <a:r>
              <a:rPr lang="en-US" dirty="0"/>
              <a:t> od </a:t>
            </a:r>
            <a:r>
              <a:rPr lang="en-US" dirty="0" err="1"/>
              <a:t>najbolje</a:t>
            </a:r>
            <a:r>
              <a:rPr lang="sr-Latn-RS" dirty="0"/>
              <a:t> </a:t>
            </a:r>
            <a:r>
              <a:rPr lang="en-US" dirty="0"/>
              <a:t>alternative </a:t>
            </a:r>
            <a:r>
              <a:rPr lang="en-US" dirty="0" err="1"/>
              <a:t>na</a:t>
            </a:r>
            <a:r>
              <a:rPr lang="en-US" dirty="0"/>
              <a:t> </a:t>
            </a:r>
            <a:r>
              <a:rPr lang="en-US" dirty="0" err="1"/>
              <a:t>listi</a:t>
            </a:r>
            <a:r>
              <a:rPr lang="en-US" dirty="0"/>
              <a:t>, </a:t>
            </a:r>
            <a:r>
              <a:rPr lang="en-US" dirty="0" err="1"/>
              <a:t>zbog</a:t>
            </a:r>
            <a:r>
              <a:rPr lang="en-US" dirty="0"/>
              <a:t> </a:t>
            </a:r>
            <a:r>
              <a:rPr lang="sr-Latn-RS" dirty="0"/>
              <a:t>č</a:t>
            </a:r>
            <a:r>
              <a:rPr lang="en-US" dirty="0" err="1"/>
              <a:t>ega</a:t>
            </a:r>
            <a:r>
              <a:rPr lang="en-US" dirty="0"/>
              <a:t> </a:t>
            </a:r>
            <a:r>
              <a:rPr lang="en-US" dirty="0" err="1"/>
              <a:t>joj</a:t>
            </a:r>
            <a:r>
              <a:rPr lang="en-US" dirty="0"/>
              <a:t> </a:t>
            </a:r>
            <a:r>
              <a:rPr lang="en-US" dirty="0" err="1"/>
              <a:t>treba</a:t>
            </a:r>
            <a:r>
              <a:rPr lang="en-US" dirty="0"/>
              <a:t> </a:t>
            </a:r>
            <a:r>
              <a:rPr lang="en-US" dirty="0" err="1"/>
              <a:t>posvetiti</a:t>
            </a:r>
            <a:r>
              <a:rPr lang="en-US" dirty="0"/>
              <a:t> </a:t>
            </a:r>
            <a:r>
              <a:rPr lang="en-US" dirty="0" err="1"/>
              <a:t>dovoljno</a:t>
            </a:r>
            <a:r>
              <a:rPr lang="en-US" dirty="0"/>
              <a:t> </a:t>
            </a:r>
            <a:r>
              <a:rPr lang="en-US" dirty="0" err="1"/>
              <a:t>vremena</a:t>
            </a:r>
            <a:r>
              <a:rPr lang="en-US" dirty="0"/>
              <a:t>.</a:t>
            </a:r>
          </a:p>
        </p:txBody>
      </p:sp>
    </p:spTree>
    <p:extLst>
      <p:ext uri="{BB962C8B-B14F-4D97-AF65-F5344CB8AC3E}">
        <p14:creationId xmlns:p14="http://schemas.microsoft.com/office/powerpoint/2010/main" val="202478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a:xfrm>
            <a:off x="303229" y="2124321"/>
            <a:ext cx="11585541" cy="5058903"/>
          </a:xfrm>
        </p:spPr>
        <p:txBody>
          <a:bodyPr>
            <a:normAutofit fontScale="70000" lnSpcReduction="20000"/>
          </a:bodyPr>
          <a:lstStyle/>
          <a:p>
            <a:pPr algn="just"/>
            <a:r>
              <a:rPr lang="en-US" sz="2900" b="1" dirty="0" err="1"/>
              <a:t>Prikupljanje</a:t>
            </a:r>
            <a:r>
              <a:rPr lang="en-US" sz="2900" b="1" dirty="0"/>
              <a:t> </a:t>
            </a:r>
            <a:r>
              <a:rPr lang="en-US" sz="2900" b="1" dirty="0" err="1"/>
              <a:t>informacija</a:t>
            </a:r>
            <a:r>
              <a:rPr lang="sr-Latn-RS" sz="2900" dirty="0"/>
              <a:t>: </a:t>
            </a:r>
            <a:r>
              <a:rPr lang="en-US" sz="2900" dirty="0" err="1"/>
              <a:t>Proces</a:t>
            </a:r>
            <a:r>
              <a:rPr lang="en-US" sz="2900" dirty="0"/>
              <a:t> </a:t>
            </a:r>
            <a:r>
              <a:rPr lang="en-US" sz="2900" dirty="0" err="1"/>
              <a:t>rešavanja</a:t>
            </a:r>
            <a:r>
              <a:rPr lang="en-US" sz="2900" dirty="0"/>
              <a:t> </a:t>
            </a:r>
            <a:r>
              <a:rPr lang="en-US" sz="2900" dirty="0" err="1"/>
              <a:t>problema</a:t>
            </a:r>
            <a:r>
              <a:rPr lang="en-US" sz="2900" dirty="0"/>
              <a:t> </a:t>
            </a:r>
            <a:r>
              <a:rPr lang="en-US" sz="2900" dirty="0" err="1"/>
              <a:t>nemoguće</a:t>
            </a:r>
            <a:r>
              <a:rPr lang="en-US" sz="2900" dirty="0"/>
              <a:t> je </a:t>
            </a:r>
            <a:r>
              <a:rPr lang="en-US" sz="2900" dirty="0" err="1"/>
              <a:t>sprovesti</a:t>
            </a:r>
            <a:r>
              <a:rPr lang="en-US" sz="2900" dirty="0"/>
              <a:t> bez </a:t>
            </a:r>
            <a:r>
              <a:rPr lang="en-US" sz="2900" dirty="0" err="1"/>
              <a:t>informacija</a:t>
            </a:r>
            <a:r>
              <a:rPr lang="en-US" sz="2900" dirty="0"/>
              <a:t>. Do </a:t>
            </a:r>
            <a:r>
              <a:rPr lang="en-US" sz="2900" dirty="0" err="1"/>
              <a:t>izvesnih</a:t>
            </a:r>
            <a:r>
              <a:rPr lang="en-US" sz="2900" dirty="0"/>
              <a:t> </a:t>
            </a:r>
            <a:r>
              <a:rPr lang="en-US" sz="2900" dirty="0" err="1"/>
              <a:t>informacija</a:t>
            </a:r>
            <a:r>
              <a:rPr lang="en-US" sz="2900" dirty="0"/>
              <a:t> se</a:t>
            </a:r>
            <a:r>
              <a:rPr lang="sr-Latn-RS" sz="2900" dirty="0"/>
              <a:t> </a:t>
            </a:r>
            <a:r>
              <a:rPr lang="en-US" sz="2900" dirty="0" err="1"/>
              <a:t>dolazi</a:t>
            </a:r>
            <a:r>
              <a:rPr lang="en-US" sz="2900" dirty="0"/>
              <a:t> </a:t>
            </a:r>
            <a:r>
              <a:rPr lang="en-US" sz="2900" dirty="0" err="1"/>
              <a:t>već</a:t>
            </a:r>
            <a:r>
              <a:rPr lang="en-US" sz="2900" dirty="0"/>
              <a:t> u </a:t>
            </a:r>
            <a:r>
              <a:rPr lang="en-US" sz="2900" dirty="0" err="1"/>
              <a:t>fazi</a:t>
            </a:r>
            <a:r>
              <a:rPr lang="en-US" sz="2900" dirty="0"/>
              <a:t> </a:t>
            </a:r>
            <a:r>
              <a:rPr lang="en-US" sz="2900" dirty="0" err="1"/>
              <a:t>posmatranja</a:t>
            </a:r>
            <a:r>
              <a:rPr lang="en-US" sz="2900" dirty="0"/>
              <a:t> </a:t>
            </a:r>
            <a:r>
              <a:rPr lang="en-US" sz="2900" dirty="0" err="1"/>
              <a:t>trenutne</a:t>
            </a:r>
            <a:r>
              <a:rPr lang="en-US" sz="2900" dirty="0"/>
              <a:t> </a:t>
            </a:r>
            <a:r>
              <a:rPr lang="en-US" sz="2900" dirty="0" err="1"/>
              <a:t>situacije</a:t>
            </a:r>
            <a:r>
              <a:rPr lang="en-US" sz="2900" dirty="0"/>
              <a:t>, </a:t>
            </a:r>
            <a:r>
              <a:rPr lang="en-US" sz="2900" dirty="0" err="1"/>
              <a:t>kao</a:t>
            </a:r>
            <a:r>
              <a:rPr lang="en-US" sz="2900" dirty="0"/>
              <a:t> </a:t>
            </a:r>
            <a:r>
              <a:rPr lang="en-US" sz="2900" dirty="0" err="1"/>
              <a:t>i</a:t>
            </a:r>
            <a:r>
              <a:rPr lang="en-US" sz="2900" dirty="0"/>
              <a:t> u </a:t>
            </a:r>
            <a:r>
              <a:rPr lang="en-US" sz="2900" dirty="0" err="1"/>
              <a:t>fazi</a:t>
            </a:r>
            <a:r>
              <a:rPr lang="en-US" sz="2900" dirty="0"/>
              <a:t> </a:t>
            </a:r>
            <a:r>
              <a:rPr lang="en-US" sz="2900" dirty="0" err="1"/>
              <a:t>identifikacije</a:t>
            </a:r>
            <a:r>
              <a:rPr lang="en-US" sz="2900" dirty="0"/>
              <a:t> </a:t>
            </a:r>
            <a:r>
              <a:rPr lang="en-US" sz="2900" dirty="0" err="1"/>
              <a:t>akcija</a:t>
            </a:r>
            <a:r>
              <a:rPr lang="en-US" sz="2900" dirty="0"/>
              <a:t>. </a:t>
            </a:r>
            <a:endParaRPr lang="sr-Latn-RS" sz="2900" dirty="0"/>
          </a:p>
          <a:p>
            <a:pPr algn="just"/>
            <a:r>
              <a:rPr lang="en-US" sz="2900" dirty="0" err="1"/>
              <a:t>Značaj</a:t>
            </a:r>
            <a:r>
              <a:rPr lang="sr-Latn-RS" sz="2900" dirty="0"/>
              <a:t> </a:t>
            </a:r>
            <a:r>
              <a:rPr lang="en-US" sz="2900" dirty="0" err="1"/>
              <a:t>informacija</a:t>
            </a:r>
            <a:r>
              <a:rPr lang="en-US" sz="2900" dirty="0"/>
              <a:t> </a:t>
            </a:r>
            <a:r>
              <a:rPr lang="en-US" sz="2900" dirty="0" err="1"/>
              <a:t>dolazi</a:t>
            </a:r>
            <a:r>
              <a:rPr lang="en-US" sz="2900" dirty="0"/>
              <a:t> do </a:t>
            </a:r>
            <a:r>
              <a:rPr lang="en-US" sz="2900" dirty="0" err="1"/>
              <a:t>izražaja</a:t>
            </a:r>
            <a:r>
              <a:rPr lang="en-US" sz="2900" dirty="0"/>
              <a:t> </a:t>
            </a:r>
            <a:r>
              <a:rPr lang="en-US" sz="2900" dirty="0" err="1"/>
              <a:t>pri</a:t>
            </a:r>
            <a:r>
              <a:rPr lang="en-US" sz="2900" dirty="0"/>
              <a:t> </a:t>
            </a:r>
            <a:r>
              <a:rPr lang="en-US" sz="2900" dirty="0" err="1"/>
              <a:t>ocenjivanju</a:t>
            </a:r>
            <a:r>
              <a:rPr lang="en-US" sz="2900" dirty="0"/>
              <a:t> </a:t>
            </a:r>
            <a:r>
              <a:rPr lang="en-US" sz="2900" dirty="0" err="1"/>
              <a:t>ishoda</a:t>
            </a:r>
            <a:r>
              <a:rPr lang="en-US" sz="2900" dirty="0"/>
              <a:t> </a:t>
            </a:r>
            <a:r>
              <a:rPr lang="en-US" sz="2900" dirty="0" err="1"/>
              <a:t>akcija</a:t>
            </a:r>
            <a:r>
              <a:rPr lang="en-US" sz="2900" dirty="0"/>
              <a:t>, </a:t>
            </a:r>
            <a:r>
              <a:rPr lang="en-US" sz="2900" dirty="0" err="1"/>
              <a:t>na</a:t>
            </a:r>
            <a:r>
              <a:rPr lang="en-US" sz="2900" dirty="0"/>
              <a:t> </a:t>
            </a:r>
            <a:r>
              <a:rPr lang="en-US" sz="2900" dirty="0" err="1"/>
              <a:t>osnovu</a:t>
            </a:r>
            <a:r>
              <a:rPr lang="en-US" sz="2900" dirty="0"/>
              <a:t> </a:t>
            </a:r>
            <a:r>
              <a:rPr lang="en-US" sz="2900" dirty="0" err="1"/>
              <a:t>kojih</a:t>
            </a:r>
            <a:r>
              <a:rPr lang="en-US" sz="2900" dirty="0"/>
              <a:t> se </a:t>
            </a:r>
            <a:r>
              <a:rPr lang="en-US" sz="2900" dirty="0" err="1"/>
              <a:t>vrši</a:t>
            </a:r>
            <a:r>
              <a:rPr lang="en-US" sz="2900" dirty="0"/>
              <a:t> </a:t>
            </a:r>
            <a:r>
              <a:rPr lang="en-US" sz="2900" dirty="0" err="1"/>
              <a:t>poređenje</a:t>
            </a:r>
            <a:br>
              <a:rPr lang="en-US" sz="2900" dirty="0"/>
            </a:br>
            <a:r>
              <a:rPr lang="en-US" sz="2900" dirty="0" err="1"/>
              <a:t>akcija</a:t>
            </a:r>
            <a:r>
              <a:rPr lang="en-US" sz="2900" dirty="0"/>
              <a:t> </a:t>
            </a:r>
            <a:r>
              <a:rPr lang="en-US" sz="2900" dirty="0" err="1"/>
              <a:t>i</a:t>
            </a:r>
            <a:r>
              <a:rPr lang="en-US" sz="2900" dirty="0"/>
              <a:t> </a:t>
            </a:r>
            <a:r>
              <a:rPr lang="en-US" sz="2900" dirty="0" err="1"/>
              <a:t>izbor</a:t>
            </a:r>
            <a:r>
              <a:rPr lang="en-US" sz="2900" dirty="0"/>
              <a:t>, </a:t>
            </a:r>
            <a:r>
              <a:rPr lang="en-US" sz="2900" dirty="0" err="1"/>
              <a:t>kao</a:t>
            </a:r>
            <a:r>
              <a:rPr lang="en-US" sz="2900" dirty="0"/>
              <a:t> </a:t>
            </a:r>
            <a:r>
              <a:rPr lang="en-US" sz="2900" dirty="0" err="1"/>
              <a:t>i</a:t>
            </a:r>
            <a:r>
              <a:rPr lang="en-US" sz="2900" dirty="0"/>
              <a:t> </a:t>
            </a:r>
            <a:r>
              <a:rPr lang="en-US" sz="2900" dirty="0" err="1"/>
              <a:t>tokom</a:t>
            </a:r>
            <a:r>
              <a:rPr lang="en-US" sz="2900" dirty="0"/>
              <a:t> </a:t>
            </a:r>
            <a:r>
              <a:rPr lang="en-US" sz="2900" dirty="0" err="1"/>
              <a:t>predviđanja</a:t>
            </a:r>
            <a:r>
              <a:rPr lang="en-US" sz="2900" dirty="0"/>
              <a:t> </a:t>
            </a:r>
            <a:r>
              <a:rPr lang="en-US" sz="2900" dirty="0" err="1"/>
              <a:t>uslova</a:t>
            </a:r>
            <a:r>
              <a:rPr lang="en-US" sz="2900" dirty="0"/>
              <a:t> u </a:t>
            </a:r>
            <a:r>
              <a:rPr lang="en-US" sz="2900" dirty="0" err="1"/>
              <a:t>kojima</a:t>
            </a:r>
            <a:r>
              <a:rPr lang="en-US" sz="2900" dirty="0"/>
              <a:t> </a:t>
            </a:r>
            <a:r>
              <a:rPr lang="en-US" sz="2900" dirty="0" err="1"/>
              <a:t>će</a:t>
            </a:r>
            <a:r>
              <a:rPr lang="en-US" sz="2900" dirty="0"/>
              <a:t> se </a:t>
            </a:r>
            <a:r>
              <a:rPr lang="en-US" sz="2900" dirty="0" err="1"/>
              <a:t>sprovesti</a:t>
            </a:r>
            <a:r>
              <a:rPr lang="en-US" sz="2900" dirty="0"/>
              <a:t> </a:t>
            </a:r>
            <a:r>
              <a:rPr lang="en-US" sz="2900" dirty="0" err="1"/>
              <a:t>izabrana</a:t>
            </a:r>
            <a:r>
              <a:rPr lang="en-US" sz="2900" dirty="0"/>
              <a:t> </a:t>
            </a:r>
            <a:r>
              <a:rPr lang="en-US" sz="2900" dirty="0" err="1"/>
              <a:t>akcija</a:t>
            </a:r>
            <a:r>
              <a:rPr lang="en-US" sz="2900" dirty="0"/>
              <a:t>. </a:t>
            </a:r>
            <a:endParaRPr lang="sr-Latn-RS" sz="2900" dirty="0"/>
          </a:p>
          <a:p>
            <a:pPr algn="just"/>
            <a:r>
              <a:rPr lang="en-US" sz="2900" dirty="0" err="1"/>
              <a:t>Ovde</a:t>
            </a:r>
            <a:r>
              <a:rPr lang="sr-Latn-RS" sz="2900" dirty="0"/>
              <a:t> </a:t>
            </a:r>
            <a:r>
              <a:rPr lang="en-US" sz="2900" dirty="0"/>
              <a:t>se </a:t>
            </a:r>
            <a:r>
              <a:rPr lang="en-US" sz="2900" dirty="0" err="1"/>
              <a:t>istovremeno</a:t>
            </a:r>
            <a:r>
              <a:rPr lang="en-US" sz="2900" dirty="0"/>
              <a:t> </a:t>
            </a:r>
            <a:r>
              <a:rPr lang="en-US" sz="2900" dirty="0" err="1"/>
              <a:t>sreću</a:t>
            </a:r>
            <a:r>
              <a:rPr lang="en-US" sz="2900" dirty="0"/>
              <a:t> </a:t>
            </a:r>
            <a:r>
              <a:rPr lang="en-US" sz="2900" dirty="0" err="1"/>
              <a:t>dve</a:t>
            </a:r>
            <a:r>
              <a:rPr lang="en-US" sz="2900" dirty="0"/>
              <a:t> </a:t>
            </a:r>
            <a:r>
              <a:rPr lang="en-US" sz="2900" dirty="0" err="1"/>
              <a:t>dijametralno</a:t>
            </a:r>
            <a:r>
              <a:rPr lang="en-US" sz="2900" dirty="0"/>
              <a:t> </a:t>
            </a:r>
            <a:r>
              <a:rPr lang="en-US" sz="2900" dirty="0" err="1"/>
              <a:t>različite</a:t>
            </a:r>
            <a:r>
              <a:rPr lang="en-US" sz="2900" dirty="0"/>
              <a:t> </a:t>
            </a:r>
            <a:r>
              <a:rPr lang="en-US" sz="2900" dirty="0" err="1"/>
              <a:t>situacije</a:t>
            </a:r>
            <a:r>
              <a:rPr lang="en-US" sz="2900" dirty="0"/>
              <a:t>.</a:t>
            </a:r>
            <a:endParaRPr lang="sr-Latn-RS" sz="2900" dirty="0"/>
          </a:p>
          <a:p>
            <a:pPr lvl="1" algn="just"/>
            <a:r>
              <a:rPr lang="en-US" sz="2900" dirty="0"/>
              <a:t>Sa </a:t>
            </a:r>
            <a:r>
              <a:rPr lang="en-US" sz="2900" dirty="0" err="1"/>
              <a:t>jedne</a:t>
            </a:r>
            <a:r>
              <a:rPr lang="en-US" sz="2900" dirty="0"/>
              <a:t> </a:t>
            </a:r>
            <a:r>
              <a:rPr lang="en-US" sz="2900" dirty="0" err="1"/>
              <a:t>strane</a:t>
            </a:r>
            <a:r>
              <a:rPr lang="en-US" sz="2900" dirty="0"/>
              <a:t>, </a:t>
            </a:r>
            <a:r>
              <a:rPr lang="en-US" sz="2900" dirty="0" err="1"/>
              <a:t>često</a:t>
            </a:r>
            <a:r>
              <a:rPr lang="en-US" sz="2900" dirty="0"/>
              <a:t> se ne </a:t>
            </a:r>
            <a:r>
              <a:rPr lang="en-US" sz="2900" dirty="0" err="1"/>
              <a:t>raspolaže</a:t>
            </a:r>
            <a:r>
              <a:rPr lang="en-US" sz="2900" dirty="0"/>
              <a:t> </a:t>
            </a:r>
            <a:r>
              <a:rPr lang="en-US" sz="2900" dirty="0" err="1"/>
              <a:t>potrebnim</a:t>
            </a:r>
            <a:r>
              <a:rPr lang="en-US" sz="2900" dirty="0"/>
              <a:t> </a:t>
            </a:r>
            <a:r>
              <a:rPr lang="en-US" sz="2900" dirty="0" err="1"/>
              <a:t>informacijama</a:t>
            </a:r>
            <a:r>
              <a:rPr lang="en-US" sz="2900" dirty="0"/>
              <a:t> </a:t>
            </a:r>
            <a:r>
              <a:rPr lang="en-US" sz="2900" dirty="0" err="1"/>
              <a:t>ili</a:t>
            </a:r>
            <a:r>
              <a:rPr lang="en-US" sz="2900" dirty="0"/>
              <a:t> </a:t>
            </a:r>
            <a:r>
              <a:rPr lang="en-US" sz="2900" dirty="0" err="1"/>
              <a:t>su</a:t>
            </a:r>
            <a:r>
              <a:rPr lang="en-US" sz="2900" dirty="0"/>
              <a:t> one </a:t>
            </a:r>
            <a:r>
              <a:rPr lang="en-US" sz="2900" dirty="0" err="1"/>
              <a:t>nedovoljno</a:t>
            </a:r>
            <a:r>
              <a:rPr lang="en-US" sz="2900" dirty="0"/>
              <a:t> </a:t>
            </a:r>
            <a:r>
              <a:rPr lang="en-US" sz="2900" dirty="0" err="1"/>
              <a:t>precizne</a:t>
            </a:r>
            <a:br>
              <a:rPr lang="en-US" sz="2900" dirty="0"/>
            </a:br>
            <a:r>
              <a:rPr lang="en-US" sz="2900" dirty="0" err="1"/>
              <a:t>i</a:t>
            </a:r>
            <a:r>
              <a:rPr lang="en-US" sz="2900" dirty="0"/>
              <a:t>/</a:t>
            </a:r>
            <a:r>
              <a:rPr lang="en-US" sz="2900" dirty="0" err="1"/>
              <a:t>ili</a:t>
            </a:r>
            <a:r>
              <a:rPr lang="en-US" sz="2900" dirty="0"/>
              <a:t> </a:t>
            </a:r>
            <a:r>
              <a:rPr lang="en-US" sz="2900" dirty="0" err="1"/>
              <a:t>nepouzdane</a:t>
            </a:r>
            <a:r>
              <a:rPr lang="en-US" sz="2900" dirty="0"/>
              <a:t>. To se, pre </a:t>
            </a:r>
            <a:r>
              <a:rPr lang="en-US" sz="2900" dirty="0" err="1"/>
              <a:t>svega</a:t>
            </a:r>
            <a:r>
              <a:rPr lang="en-US" sz="2900" dirty="0"/>
              <a:t>, </a:t>
            </a:r>
            <a:r>
              <a:rPr lang="en-US" sz="2900" dirty="0" err="1"/>
              <a:t>odnosi</a:t>
            </a:r>
            <a:r>
              <a:rPr lang="en-US" sz="2900" dirty="0"/>
              <a:t> </a:t>
            </a:r>
            <a:r>
              <a:rPr lang="en-US" sz="2900" dirty="0" err="1"/>
              <a:t>na</a:t>
            </a:r>
            <a:r>
              <a:rPr lang="en-US" sz="2900" dirty="0"/>
              <a:t> </a:t>
            </a:r>
            <a:r>
              <a:rPr lang="en-US" sz="2900" dirty="0" err="1"/>
              <a:t>neizvesno</a:t>
            </a:r>
            <a:r>
              <a:rPr lang="en-US" sz="2900" dirty="0"/>
              <a:t> </a:t>
            </a:r>
            <a:r>
              <a:rPr lang="en-US" sz="2900" dirty="0" err="1"/>
              <a:t>okruženje</a:t>
            </a:r>
            <a:r>
              <a:rPr lang="en-US" sz="2900" dirty="0"/>
              <a:t> u </a:t>
            </a:r>
            <a:r>
              <a:rPr lang="en-US" sz="2900" dirty="0" err="1"/>
              <a:t>kojem</a:t>
            </a:r>
            <a:r>
              <a:rPr lang="en-US" sz="2900" dirty="0"/>
              <a:t> </a:t>
            </a:r>
            <a:r>
              <a:rPr lang="en-US" sz="2900" dirty="0" err="1"/>
              <a:t>će</a:t>
            </a:r>
            <a:r>
              <a:rPr lang="en-US" sz="2900" dirty="0"/>
              <a:t> se </a:t>
            </a:r>
            <a:r>
              <a:rPr lang="en-US" sz="2900" dirty="0" err="1"/>
              <a:t>sprovesti</a:t>
            </a:r>
            <a:br>
              <a:rPr lang="en-US" sz="2900" dirty="0"/>
            </a:br>
            <a:r>
              <a:rPr lang="en-US" sz="2900" dirty="0" err="1"/>
              <a:t>izabrana</a:t>
            </a:r>
            <a:r>
              <a:rPr lang="en-US" sz="2900" dirty="0"/>
              <a:t> </a:t>
            </a:r>
            <a:r>
              <a:rPr lang="en-US" sz="2900" dirty="0" err="1"/>
              <a:t>akcija</a:t>
            </a:r>
            <a:r>
              <a:rPr lang="en-US" sz="2900" dirty="0"/>
              <a:t>, </a:t>
            </a:r>
            <a:r>
              <a:rPr lang="en-US" sz="2900" dirty="0" err="1"/>
              <a:t>ali</a:t>
            </a:r>
            <a:r>
              <a:rPr lang="en-US" sz="2900" dirty="0"/>
              <a:t> </a:t>
            </a:r>
            <a:r>
              <a:rPr lang="en-US" sz="2900" dirty="0" err="1"/>
              <a:t>i</a:t>
            </a:r>
            <a:r>
              <a:rPr lang="en-US" sz="2900" dirty="0"/>
              <a:t> </a:t>
            </a:r>
            <a:r>
              <a:rPr lang="en-US" sz="2900" dirty="0" err="1"/>
              <a:t>na</a:t>
            </a:r>
            <a:r>
              <a:rPr lang="en-US" sz="2900" dirty="0"/>
              <a:t> </a:t>
            </a:r>
            <a:r>
              <a:rPr lang="en-US" sz="2900" dirty="0" err="1"/>
              <a:t>neke</a:t>
            </a:r>
            <a:r>
              <a:rPr lang="en-US" sz="2900" dirty="0"/>
              <a:t> </a:t>
            </a:r>
            <a:r>
              <a:rPr lang="en-US" sz="2900" dirty="0" err="1"/>
              <a:t>osobine</a:t>
            </a:r>
            <a:r>
              <a:rPr lang="en-US" sz="2900" dirty="0"/>
              <a:t> </a:t>
            </a:r>
            <a:r>
              <a:rPr lang="en-US" sz="2900" dirty="0" err="1"/>
              <a:t>samih</a:t>
            </a:r>
            <a:r>
              <a:rPr lang="en-US" sz="2900" dirty="0"/>
              <a:t> </a:t>
            </a:r>
            <a:r>
              <a:rPr lang="en-US" sz="2900" dirty="0" err="1"/>
              <a:t>alternativa</a:t>
            </a:r>
            <a:r>
              <a:rPr lang="en-US" sz="2900" dirty="0"/>
              <a:t> </a:t>
            </a:r>
            <a:r>
              <a:rPr lang="en-US" sz="2900" dirty="0" err="1"/>
              <a:t>među</a:t>
            </a:r>
            <a:r>
              <a:rPr lang="en-US" sz="2900" dirty="0"/>
              <a:t> </a:t>
            </a:r>
            <a:r>
              <a:rPr lang="en-US" sz="2900" dirty="0" err="1"/>
              <a:t>kojima</a:t>
            </a:r>
            <a:r>
              <a:rPr lang="en-US" sz="2900" dirty="0"/>
              <a:t> se </a:t>
            </a:r>
            <a:r>
              <a:rPr lang="en-US" sz="2900" dirty="0" err="1"/>
              <a:t>vrši</a:t>
            </a:r>
            <a:r>
              <a:rPr lang="en-US" sz="2900" dirty="0"/>
              <a:t> </a:t>
            </a:r>
            <a:r>
              <a:rPr lang="en-US" sz="2900" dirty="0" err="1"/>
              <a:t>izbor</a:t>
            </a:r>
            <a:r>
              <a:rPr lang="en-US" sz="2900" dirty="0"/>
              <a:t>. </a:t>
            </a:r>
            <a:r>
              <a:rPr lang="en-US" sz="2900" dirty="0" err="1"/>
              <a:t>Mada</a:t>
            </a:r>
            <a:r>
              <a:rPr lang="en-US" sz="2900" dirty="0"/>
              <a:t> je</a:t>
            </a:r>
            <a:br>
              <a:rPr lang="en-US" sz="2900" dirty="0"/>
            </a:br>
            <a:r>
              <a:rPr lang="en-US" sz="2900" dirty="0" err="1"/>
              <a:t>nedostatak</a:t>
            </a:r>
            <a:r>
              <a:rPr lang="en-US" sz="2900" dirty="0"/>
              <a:t> </a:t>
            </a:r>
            <a:r>
              <a:rPr lang="en-US" sz="2900" dirty="0" err="1"/>
              <a:t>potrebnih</a:t>
            </a:r>
            <a:r>
              <a:rPr lang="en-US" sz="2900" dirty="0"/>
              <a:t> </a:t>
            </a:r>
            <a:r>
              <a:rPr lang="en-US" sz="2900" dirty="0" err="1"/>
              <a:t>informacija</a:t>
            </a:r>
            <a:r>
              <a:rPr lang="en-US" sz="2900" dirty="0"/>
              <a:t> </a:t>
            </a:r>
            <a:r>
              <a:rPr lang="en-US" sz="2900" dirty="0" err="1"/>
              <a:t>moguće</a:t>
            </a:r>
            <a:r>
              <a:rPr lang="en-US" sz="2900" dirty="0"/>
              <a:t> </a:t>
            </a:r>
            <a:r>
              <a:rPr lang="en-US" sz="2900" dirty="0" err="1"/>
              <a:t>delimično</a:t>
            </a:r>
            <a:r>
              <a:rPr lang="en-US" sz="2900" dirty="0"/>
              <a:t> </a:t>
            </a:r>
            <a:r>
              <a:rPr lang="en-US" sz="2900" dirty="0" err="1"/>
              <a:t>ublažiti</a:t>
            </a:r>
            <a:r>
              <a:rPr lang="en-US" sz="2900" dirty="0"/>
              <a:t> </a:t>
            </a:r>
            <a:r>
              <a:rPr lang="en-US" sz="2900" dirty="0" err="1"/>
              <a:t>primenom</a:t>
            </a:r>
            <a:r>
              <a:rPr lang="en-US" sz="2900" dirty="0"/>
              <a:t> </a:t>
            </a:r>
            <a:r>
              <a:rPr lang="en-US" sz="2900" dirty="0" err="1"/>
              <a:t>statistike</a:t>
            </a:r>
            <a:r>
              <a:rPr lang="en-US" sz="2900" dirty="0"/>
              <a:t>, </a:t>
            </a:r>
            <a:r>
              <a:rPr lang="en-US" sz="2900" dirty="0" err="1"/>
              <a:t>tj</a:t>
            </a:r>
            <a:r>
              <a:rPr lang="en-US" sz="2900" dirty="0"/>
              <a:t>.</a:t>
            </a:r>
            <a:br>
              <a:rPr lang="en-US" sz="2900" dirty="0"/>
            </a:br>
            <a:r>
              <a:rPr lang="en-US" sz="2900" dirty="0" err="1"/>
              <a:t>ocenjivanjem</a:t>
            </a:r>
            <a:r>
              <a:rPr lang="en-US" sz="2900" dirty="0"/>
              <a:t> </a:t>
            </a:r>
            <a:r>
              <a:rPr lang="en-US" sz="2900" dirty="0" err="1"/>
              <a:t>nepoznatih</a:t>
            </a:r>
            <a:r>
              <a:rPr lang="en-US" sz="2900" dirty="0"/>
              <a:t> </a:t>
            </a:r>
            <a:r>
              <a:rPr lang="en-US" sz="2900" dirty="0" err="1"/>
              <a:t>karakteristika</a:t>
            </a:r>
            <a:r>
              <a:rPr lang="en-US" sz="2900" dirty="0"/>
              <a:t> </a:t>
            </a:r>
            <a:r>
              <a:rPr lang="en-US" sz="2900" dirty="0" err="1"/>
              <a:t>alternativa</a:t>
            </a:r>
            <a:r>
              <a:rPr lang="en-US" sz="2900" dirty="0"/>
              <a:t> </a:t>
            </a:r>
            <a:r>
              <a:rPr lang="en-US" sz="2900" dirty="0" err="1"/>
              <a:t>i</a:t>
            </a:r>
            <a:r>
              <a:rPr lang="en-US" sz="2900" dirty="0"/>
              <a:t> </a:t>
            </a:r>
            <a:r>
              <a:rPr lang="en-US" sz="2900" dirty="0" err="1"/>
              <a:t>predviđanjem</a:t>
            </a:r>
            <a:r>
              <a:rPr lang="en-US" sz="2900" dirty="0"/>
              <a:t> </a:t>
            </a:r>
            <a:r>
              <a:rPr lang="en-US" sz="2900" dirty="0" err="1"/>
              <a:t>budućih</a:t>
            </a:r>
            <a:r>
              <a:rPr lang="en-US" sz="2900" dirty="0"/>
              <a:t> </a:t>
            </a:r>
            <a:r>
              <a:rPr lang="en-US" sz="2900" dirty="0" err="1"/>
              <a:t>uslova</a:t>
            </a:r>
            <a:r>
              <a:rPr lang="en-US" sz="2900" dirty="0"/>
              <a:t>, </a:t>
            </a:r>
            <a:r>
              <a:rPr lang="en-US" sz="2900" dirty="0" err="1"/>
              <a:t>većinu</a:t>
            </a:r>
            <a:br>
              <a:rPr lang="en-US" sz="2900" dirty="0"/>
            </a:br>
            <a:r>
              <a:rPr lang="en-US" sz="2900" dirty="0" err="1"/>
              <a:t>izbora</a:t>
            </a:r>
            <a:r>
              <a:rPr lang="en-US" sz="2900" dirty="0"/>
              <a:t> </a:t>
            </a:r>
            <a:r>
              <a:rPr lang="en-US" sz="2900" dirty="0" err="1"/>
              <a:t>prati</a:t>
            </a:r>
            <a:r>
              <a:rPr lang="en-US" sz="2900" dirty="0"/>
              <a:t> </a:t>
            </a:r>
            <a:r>
              <a:rPr lang="en-US" sz="2900" dirty="0" err="1"/>
              <a:t>neizvesnost</a:t>
            </a:r>
            <a:r>
              <a:rPr lang="en-US" sz="2900" dirty="0"/>
              <a:t>, pa </a:t>
            </a:r>
            <a:r>
              <a:rPr lang="en-US" sz="2900" dirty="0" err="1"/>
              <a:t>i</a:t>
            </a:r>
            <a:r>
              <a:rPr lang="en-US" sz="2900" dirty="0"/>
              <a:t> </a:t>
            </a:r>
            <a:r>
              <a:rPr lang="en-US" sz="2900" dirty="0" err="1"/>
              <a:t>mogućnost</a:t>
            </a:r>
            <a:r>
              <a:rPr lang="en-US" sz="2900" dirty="0"/>
              <a:t> da se </a:t>
            </a:r>
            <a:r>
              <a:rPr lang="en-US" sz="2900" dirty="0" err="1"/>
              <a:t>odlukom</a:t>
            </a:r>
            <a:r>
              <a:rPr lang="en-US" sz="2900" dirty="0"/>
              <a:t> ne </a:t>
            </a:r>
            <a:r>
              <a:rPr lang="en-US" sz="2900" dirty="0" err="1"/>
              <a:t>postigne</a:t>
            </a:r>
            <a:r>
              <a:rPr lang="en-US" sz="2900" dirty="0"/>
              <a:t> </a:t>
            </a:r>
            <a:r>
              <a:rPr lang="en-US" sz="2900" dirty="0" err="1"/>
              <a:t>očekivani</a:t>
            </a:r>
            <a:r>
              <a:rPr lang="en-US" sz="2900" dirty="0"/>
              <a:t> </a:t>
            </a:r>
            <a:r>
              <a:rPr lang="en-US" sz="2900" dirty="0" err="1"/>
              <a:t>rezultat</a:t>
            </a:r>
            <a:r>
              <a:rPr lang="en-US" sz="2900" dirty="0"/>
              <a:t>.</a:t>
            </a:r>
            <a:endParaRPr lang="sr-Latn-RS" sz="2900" dirty="0"/>
          </a:p>
          <a:p>
            <a:pPr lvl="1" algn="just"/>
            <a:r>
              <a:rPr lang="en-US" sz="2900" dirty="0"/>
              <a:t>Sa </a:t>
            </a:r>
            <a:r>
              <a:rPr lang="en-US" sz="2900" dirty="0" err="1"/>
              <a:t>druge</a:t>
            </a:r>
            <a:r>
              <a:rPr lang="en-US" sz="2900" dirty="0"/>
              <a:t> </a:t>
            </a:r>
            <a:r>
              <a:rPr lang="en-US" sz="2900" dirty="0" err="1"/>
              <a:t>strane</a:t>
            </a:r>
            <a:r>
              <a:rPr lang="en-US" sz="2900" dirty="0"/>
              <a:t>, </a:t>
            </a:r>
            <a:r>
              <a:rPr lang="en-US" sz="2900" dirty="0" err="1"/>
              <a:t>može</a:t>
            </a:r>
            <a:r>
              <a:rPr lang="en-US" sz="2900" dirty="0"/>
              <a:t> se </a:t>
            </a:r>
            <a:r>
              <a:rPr lang="en-US" sz="2900" dirty="0" err="1"/>
              <a:t>dogoditi</a:t>
            </a:r>
            <a:r>
              <a:rPr lang="en-US" sz="2900" dirty="0"/>
              <a:t> da </a:t>
            </a:r>
            <a:r>
              <a:rPr lang="en-US" sz="2900" dirty="0" err="1"/>
              <a:t>relevantnih</a:t>
            </a:r>
            <a:r>
              <a:rPr lang="en-US" sz="2900" dirty="0"/>
              <a:t> </a:t>
            </a:r>
            <a:r>
              <a:rPr lang="en-US" sz="2900" dirty="0" err="1"/>
              <a:t>podataka</a:t>
            </a:r>
            <a:r>
              <a:rPr lang="en-US" sz="2900" dirty="0"/>
              <a:t> </a:t>
            </a:r>
            <a:r>
              <a:rPr lang="en-US" sz="2900" dirty="0" err="1"/>
              <a:t>ima</a:t>
            </a:r>
            <a:r>
              <a:rPr lang="en-US" sz="2900" dirty="0"/>
              <a:t> u </a:t>
            </a:r>
            <a:r>
              <a:rPr lang="en-US" sz="2900" dirty="0" err="1"/>
              <a:t>izobilju</a:t>
            </a:r>
            <a:r>
              <a:rPr lang="en-US" sz="2900" dirty="0"/>
              <a:t>, </a:t>
            </a:r>
            <a:r>
              <a:rPr lang="en-US" sz="2900" dirty="0" err="1"/>
              <a:t>što</a:t>
            </a:r>
            <a:r>
              <a:rPr lang="en-US" sz="2900" dirty="0"/>
              <a:t> </a:t>
            </a:r>
            <a:r>
              <a:rPr lang="en-US" sz="2900" dirty="0" err="1"/>
              <a:t>stvara</a:t>
            </a:r>
            <a:r>
              <a:rPr lang="en-US" sz="2900" dirty="0"/>
              <a:t> </a:t>
            </a:r>
            <a:r>
              <a:rPr lang="en-US" sz="2900" dirty="0" err="1"/>
              <a:t>drugu</a:t>
            </a:r>
            <a:br>
              <a:rPr lang="en-US" sz="2900" dirty="0"/>
            </a:br>
            <a:r>
              <a:rPr lang="en-US" sz="2900" dirty="0" err="1"/>
              <a:t>vrstu</a:t>
            </a:r>
            <a:r>
              <a:rPr lang="en-US" sz="2900" dirty="0"/>
              <a:t> </a:t>
            </a:r>
            <a:r>
              <a:rPr lang="en-US" sz="2900" dirty="0" err="1"/>
              <a:t>problema</a:t>
            </a:r>
            <a:r>
              <a:rPr lang="en-US" sz="2900" dirty="0"/>
              <a:t>. </a:t>
            </a:r>
            <a:r>
              <a:rPr lang="en-US" sz="2900" dirty="0" err="1"/>
              <a:t>Ovde</a:t>
            </a:r>
            <a:r>
              <a:rPr lang="en-US" sz="2900" dirty="0"/>
              <a:t> se </a:t>
            </a:r>
            <a:r>
              <a:rPr lang="en-US" sz="2900" dirty="0" err="1"/>
              <a:t>kao</a:t>
            </a:r>
            <a:r>
              <a:rPr lang="en-US" sz="2900" dirty="0"/>
              <a:t> </a:t>
            </a:r>
            <a:r>
              <a:rPr lang="en-US" sz="2900" dirty="0" err="1"/>
              <a:t>dominantno</a:t>
            </a:r>
            <a:r>
              <a:rPr lang="en-US" sz="2900" dirty="0"/>
              <a:t> </a:t>
            </a:r>
            <a:r>
              <a:rPr lang="en-US" sz="2900" dirty="0" err="1"/>
              <a:t>ograničenje</a:t>
            </a:r>
            <a:r>
              <a:rPr lang="en-US" sz="2900" dirty="0"/>
              <a:t> </a:t>
            </a:r>
            <a:r>
              <a:rPr lang="en-US" sz="2900" dirty="0" err="1"/>
              <a:t>javljaju</a:t>
            </a:r>
            <a:r>
              <a:rPr lang="en-US" sz="2900" dirty="0"/>
              <a:t> </a:t>
            </a:r>
            <a:r>
              <a:rPr lang="en-US" sz="2900" dirty="0" err="1"/>
              <a:t>skromne</a:t>
            </a:r>
            <a:r>
              <a:rPr lang="en-US" sz="2900" dirty="0"/>
              <a:t> </a:t>
            </a:r>
            <a:r>
              <a:rPr lang="en-US" sz="2900" dirty="0" err="1"/>
              <a:t>kognitivne</a:t>
            </a:r>
            <a:br>
              <a:rPr lang="en-US" sz="2900" dirty="0"/>
            </a:br>
            <a:r>
              <a:rPr lang="en-US" sz="2900" dirty="0" err="1"/>
              <a:t>sposobnosti</a:t>
            </a:r>
            <a:r>
              <a:rPr lang="en-US" sz="2900" dirty="0"/>
              <a:t> </a:t>
            </a:r>
            <a:r>
              <a:rPr lang="en-US" sz="2900" dirty="0" err="1"/>
              <a:t>donosioca</a:t>
            </a:r>
            <a:r>
              <a:rPr lang="en-US" sz="2900" dirty="0"/>
              <a:t> </a:t>
            </a:r>
            <a:r>
              <a:rPr lang="en-US" sz="2900" dirty="0" err="1"/>
              <a:t>odluke</a:t>
            </a:r>
            <a:r>
              <a:rPr lang="en-US" sz="2900" dirty="0"/>
              <a:t>, </a:t>
            </a:r>
            <a:r>
              <a:rPr lang="en-US" sz="2900" dirty="0" err="1"/>
              <a:t>zbog</a:t>
            </a:r>
            <a:r>
              <a:rPr lang="en-US" sz="2900" dirty="0"/>
              <a:t> </a:t>
            </a:r>
            <a:r>
              <a:rPr lang="en-US" sz="2900" dirty="0" err="1"/>
              <a:t>kojih</a:t>
            </a:r>
            <a:r>
              <a:rPr lang="en-US" sz="2900" dirty="0"/>
              <a:t> se ne </a:t>
            </a:r>
            <a:r>
              <a:rPr lang="en-US" sz="2900" dirty="0" err="1"/>
              <a:t>mogu</a:t>
            </a:r>
            <a:r>
              <a:rPr lang="en-US" sz="2900" dirty="0"/>
              <a:t> </a:t>
            </a:r>
            <a:r>
              <a:rPr lang="en-US" sz="2900" dirty="0" err="1"/>
              <a:t>sagledati</a:t>
            </a:r>
            <a:r>
              <a:rPr lang="en-US" sz="2900" dirty="0"/>
              <a:t> </a:t>
            </a:r>
            <a:r>
              <a:rPr lang="en-US" sz="2900" dirty="0" err="1"/>
              <a:t>sve</a:t>
            </a:r>
            <a:r>
              <a:rPr lang="en-US" sz="2900" dirty="0"/>
              <a:t> </a:t>
            </a:r>
            <a:r>
              <a:rPr lang="en-US" sz="2900" dirty="0" err="1"/>
              <a:t>komponente</a:t>
            </a:r>
            <a:r>
              <a:rPr lang="en-US" sz="2900" dirty="0"/>
              <a:t> </a:t>
            </a:r>
            <a:r>
              <a:rPr lang="en-US" sz="2900" dirty="0" err="1"/>
              <a:t>složenog</a:t>
            </a:r>
            <a:br>
              <a:rPr lang="en-US" sz="2900" dirty="0"/>
            </a:br>
            <a:r>
              <a:rPr lang="en-US" sz="2900" dirty="0" err="1"/>
              <a:t>problema</a:t>
            </a:r>
            <a:r>
              <a:rPr lang="en-US" sz="2900" dirty="0"/>
              <a:t> </a:t>
            </a:r>
            <a:r>
              <a:rPr lang="en-US" sz="2900" dirty="0" err="1"/>
              <a:t>i</a:t>
            </a:r>
            <a:r>
              <a:rPr lang="en-US" sz="2900" dirty="0"/>
              <a:t> </a:t>
            </a:r>
            <a:r>
              <a:rPr lang="en-US" sz="2900" dirty="0" err="1"/>
              <a:t>obraditi</a:t>
            </a:r>
            <a:r>
              <a:rPr lang="en-US" sz="2900" dirty="0"/>
              <a:t> </a:t>
            </a:r>
            <a:r>
              <a:rPr lang="en-US" sz="2900" dirty="0" err="1"/>
              <a:t>sve</a:t>
            </a:r>
            <a:r>
              <a:rPr lang="en-US" sz="2900" dirty="0"/>
              <a:t> </a:t>
            </a:r>
            <a:r>
              <a:rPr lang="en-US" sz="2900" dirty="0" err="1"/>
              <a:t>raspoložive</a:t>
            </a:r>
            <a:r>
              <a:rPr lang="en-US" sz="2900" dirty="0"/>
              <a:t> </a:t>
            </a:r>
            <a:r>
              <a:rPr lang="en-US" sz="2900" dirty="0" err="1"/>
              <a:t>informacije</a:t>
            </a:r>
            <a:r>
              <a:rPr lang="en-US" sz="2900" dirty="0"/>
              <a:t>. </a:t>
            </a:r>
            <a:endParaRPr lang="sr-Latn-RS" sz="2900" dirty="0"/>
          </a:p>
          <a:p>
            <a:pPr algn="just"/>
            <a:r>
              <a:rPr lang="en-US" sz="2900" dirty="0" err="1"/>
              <a:t>Dopunske</a:t>
            </a:r>
            <a:r>
              <a:rPr lang="en-US" sz="2900" dirty="0"/>
              <a:t> </a:t>
            </a:r>
            <a:r>
              <a:rPr lang="en-US" sz="2900" dirty="0" err="1"/>
              <a:t>probleme</a:t>
            </a:r>
            <a:r>
              <a:rPr lang="en-US" sz="2900" dirty="0"/>
              <a:t> </a:t>
            </a:r>
            <a:r>
              <a:rPr lang="en-US" sz="2900" dirty="0" err="1"/>
              <a:t>stvaraju</a:t>
            </a:r>
            <a:r>
              <a:rPr lang="en-US" sz="2900" dirty="0"/>
              <a:t> </a:t>
            </a:r>
            <a:r>
              <a:rPr lang="en-US" sz="2900" dirty="0" err="1"/>
              <a:t>i</a:t>
            </a:r>
            <a:r>
              <a:rPr lang="en-US" sz="2900" dirty="0"/>
              <a:t> </a:t>
            </a:r>
            <a:r>
              <a:rPr lang="en-US" sz="2900" dirty="0" err="1"/>
              <a:t>sami</a:t>
            </a:r>
            <a:r>
              <a:rPr lang="en-US" sz="2900" dirty="0"/>
              <a:t> </a:t>
            </a:r>
            <a:r>
              <a:rPr lang="en-US" sz="2900" dirty="0" err="1"/>
              <a:t>podaci</a:t>
            </a:r>
            <a:r>
              <a:rPr lang="en-US" sz="2900" dirty="0"/>
              <a:t>,</a:t>
            </a:r>
            <a:br>
              <a:rPr lang="en-US" sz="2900" dirty="0"/>
            </a:br>
            <a:r>
              <a:rPr lang="en-US" sz="2900" dirty="0" err="1"/>
              <a:t>koji</a:t>
            </a:r>
            <a:r>
              <a:rPr lang="en-US" sz="2900" dirty="0"/>
              <a:t> u </a:t>
            </a:r>
            <a:r>
              <a:rPr lang="en-US" sz="2900" dirty="0" err="1"/>
              <a:t>svom</a:t>
            </a:r>
            <a:r>
              <a:rPr lang="en-US" sz="2900" dirty="0"/>
              <a:t> </a:t>
            </a:r>
            <a:r>
              <a:rPr lang="en-US" sz="2900" dirty="0" err="1"/>
              <a:t>izvornom</a:t>
            </a:r>
            <a:r>
              <a:rPr lang="en-US" sz="2900" dirty="0"/>
              <a:t> </a:t>
            </a:r>
            <a:r>
              <a:rPr lang="en-US" sz="2900" dirty="0" err="1"/>
              <a:t>obliku</a:t>
            </a:r>
            <a:r>
              <a:rPr lang="en-US" sz="2900" dirty="0"/>
              <a:t> </a:t>
            </a:r>
            <a:r>
              <a:rPr lang="sr-Latn-RS" sz="2900" dirty="0"/>
              <a:t>često </a:t>
            </a:r>
            <a:r>
              <a:rPr lang="en-US" sz="2900" dirty="0" err="1"/>
              <a:t>nisu</a:t>
            </a:r>
            <a:r>
              <a:rPr lang="en-US" sz="2900" dirty="0"/>
              <a:t> </a:t>
            </a:r>
            <a:r>
              <a:rPr lang="en-US" sz="2900" dirty="0" err="1"/>
              <a:t>direktno</a:t>
            </a:r>
            <a:r>
              <a:rPr lang="en-US" sz="2900" dirty="0"/>
              <a:t> </a:t>
            </a:r>
            <a:r>
              <a:rPr lang="en-US" sz="2900" dirty="0" err="1"/>
              <a:t>primenljivi</a:t>
            </a:r>
            <a:r>
              <a:rPr lang="en-US" sz="2900" dirty="0"/>
              <a:t> u </a:t>
            </a:r>
            <a:r>
              <a:rPr lang="en-US" sz="2900" dirty="0" err="1"/>
              <a:t>procesu</a:t>
            </a:r>
            <a:r>
              <a:rPr lang="en-US" sz="2900" dirty="0"/>
              <a:t> </a:t>
            </a:r>
            <a:r>
              <a:rPr lang="en-US" sz="2900" dirty="0" err="1"/>
              <a:t>odlučivanja</a:t>
            </a:r>
            <a:r>
              <a:rPr lang="en-US" sz="2900" dirty="0"/>
              <a:t>. </a:t>
            </a:r>
            <a:r>
              <a:rPr lang="en-US" sz="2900" dirty="0" err="1"/>
              <a:t>Zato</a:t>
            </a:r>
            <a:r>
              <a:rPr lang="en-US" sz="2900" dirty="0"/>
              <a:t> se </a:t>
            </a:r>
            <a:r>
              <a:rPr lang="en-US" sz="2900" dirty="0" err="1"/>
              <a:t>prvo</a:t>
            </a:r>
            <a:br>
              <a:rPr lang="en-US" sz="2900" dirty="0"/>
            </a:br>
            <a:r>
              <a:rPr lang="en-US" sz="2900" dirty="0" err="1"/>
              <a:t>moraju</a:t>
            </a:r>
            <a:r>
              <a:rPr lang="en-US" sz="2900" dirty="0"/>
              <a:t> </a:t>
            </a:r>
            <a:r>
              <a:rPr lang="en-US" sz="2900" dirty="0" err="1"/>
              <a:t>transformisati</a:t>
            </a:r>
            <a:r>
              <a:rPr lang="en-US" sz="2900" dirty="0"/>
              <a:t> u </a:t>
            </a:r>
            <a:r>
              <a:rPr lang="en-US" sz="2900" dirty="0" err="1"/>
              <a:t>korisne</a:t>
            </a:r>
            <a:r>
              <a:rPr lang="en-US" sz="2900" dirty="0"/>
              <a:t> </a:t>
            </a:r>
            <a:r>
              <a:rPr lang="en-US" sz="2900" dirty="0" err="1"/>
              <a:t>informacije</a:t>
            </a:r>
            <a:r>
              <a:rPr lang="en-US" sz="2900" dirty="0"/>
              <a:t>, a </a:t>
            </a:r>
            <a:r>
              <a:rPr lang="en-US" sz="2900" dirty="0" err="1"/>
              <a:t>zatim</a:t>
            </a:r>
            <a:r>
              <a:rPr lang="en-US" sz="2900" dirty="0"/>
              <a:t> </a:t>
            </a:r>
            <a:r>
              <a:rPr lang="en-US" sz="2900" dirty="0" err="1"/>
              <a:t>i</a:t>
            </a:r>
            <a:r>
              <a:rPr lang="en-US" sz="2900" dirty="0"/>
              <a:t> </a:t>
            </a:r>
            <a:r>
              <a:rPr lang="en-US" sz="2900" dirty="0" err="1"/>
              <a:t>precizno</a:t>
            </a:r>
            <a:r>
              <a:rPr lang="en-US" sz="2900" dirty="0"/>
              <a:t> </a:t>
            </a:r>
            <a:r>
              <a:rPr lang="en-US" sz="2900" dirty="0" err="1"/>
              <a:t>odrediti</a:t>
            </a:r>
            <a:r>
              <a:rPr lang="en-US" sz="2900" dirty="0"/>
              <a:t> </a:t>
            </a:r>
            <a:r>
              <a:rPr lang="en-US" sz="2900" dirty="0" err="1"/>
              <a:t>njihova</a:t>
            </a:r>
            <a:r>
              <a:rPr lang="en-US" sz="2900" dirty="0"/>
              <a:t> </a:t>
            </a:r>
            <a:r>
              <a:rPr lang="en-US" sz="2900" dirty="0" err="1"/>
              <a:t>pouzdanost</a:t>
            </a:r>
            <a:r>
              <a:rPr lang="en-US" sz="2900" dirty="0"/>
              <a:t>.</a:t>
            </a:r>
            <a:br>
              <a:rPr lang="en-US" dirty="0"/>
            </a:br>
            <a:r>
              <a:rPr lang="sr-Latn-RS" dirty="0"/>
              <a:t> </a:t>
            </a:r>
            <a:br>
              <a:rPr lang="en-US" dirty="0"/>
            </a:br>
            <a:endParaRPr lang="en-US" dirty="0"/>
          </a:p>
        </p:txBody>
      </p:sp>
    </p:spTree>
    <p:extLst>
      <p:ext uri="{BB962C8B-B14F-4D97-AF65-F5344CB8AC3E}">
        <p14:creationId xmlns:p14="http://schemas.microsoft.com/office/powerpoint/2010/main" val="215573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Ocenjivanje</a:t>
            </a:r>
            <a:r>
              <a:rPr lang="en-US" b="1" dirty="0"/>
              <a:t> </a:t>
            </a:r>
            <a:r>
              <a:rPr lang="sr-Latn-RS" b="1" dirty="0"/>
              <a:t>alternativa: </a:t>
            </a:r>
            <a:r>
              <a:rPr lang="en-US" dirty="0"/>
              <a:t>U </a:t>
            </a:r>
            <a:r>
              <a:rPr lang="en-US" dirty="0" err="1"/>
              <a:t>ovoj</a:t>
            </a:r>
            <a:r>
              <a:rPr lang="en-US" dirty="0"/>
              <a:t> </a:t>
            </a:r>
            <a:r>
              <a:rPr lang="en-US" dirty="0" err="1"/>
              <a:t>fazi</a:t>
            </a:r>
            <a:r>
              <a:rPr lang="en-US" dirty="0"/>
              <a:t> </a:t>
            </a:r>
            <a:r>
              <a:rPr lang="en-US" dirty="0" err="1"/>
              <a:t>vrši</a:t>
            </a:r>
            <a:r>
              <a:rPr lang="en-US" dirty="0"/>
              <a:t> se </a:t>
            </a:r>
            <a:r>
              <a:rPr lang="en-US" dirty="0" err="1"/>
              <a:t>evaluacija</a:t>
            </a:r>
            <a:r>
              <a:rPr lang="en-US" dirty="0"/>
              <a:t> </a:t>
            </a:r>
            <a:r>
              <a:rPr lang="en-US" dirty="0" err="1"/>
              <a:t>alternativa</a:t>
            </a:r>
            <a:r>
              <a:rPr lang="en-US" dirty="0"/>
              <a:t>, </a:t>
            </a:r>
            <a:r>
              <a:rPr lang="en-US" dirty="0" err="1"/>
              <a:t>odnosno</a:t>
            </a:r>
            <a:r>
              <a:rPr lang="en-US" dirty="0"/>
              <a:t> </a:t>
            </a:r>
            <a:r>
              <a:rPr lang="en-US" dirty="0" err="1"/>
              <a:t>ocenjivanje</a:t>
            </a:r>
            <a:r>
              <a:rPr lang="en-US" dirty="0"/>
              <a:t> </a:t>
            </a:r>
            <a:r>
              <a:rPr lang="en-US" dirty="0" err="1"/>
              <a:t>stepena</a:t>
            </a:r>
            <a:r>
              <a:rPr lang="en-US" dirty="0"/>
              <a:t> u </a:t>
            </a:r>
            <a:r>
              <a:rPr lang="en-US" dirty="0" err="1"/>
              <a:t>kojem</a:t>
            </a:r>
            <a:r>
              <a:rPr lang="en-US" dirty="0"/>
              <a:t> </a:t>
            </a:r>
            <a:r>
              <a:rPr lang="en-US" dirty="0" err="1"/>
              <a:t>svaka</a:t>
            </a:r>
            <a:r>
              <a:rPr lang="sr-Latn-RS" dirty="0"/>
              <a:t> </a:t>
            </a:r>
            <a:r>
              <a:rPr lang="en-US" dirty="0" err="1"/>
              <a:t>alternativa</a:t>
            </a:r>
            <a:r>
              <a:rPr lang="en-US" dirty="0"/>
              <a:t> </a:t>
            </a:r>
            <a:r>
              <a:rPr lang="en-US" dirty="0" err="1"/>
              <a:t>uspeva</a:t>
            </a:r>
            <a:r>
              <a:rPr lang="en-US" dirty="0"/>
              <a:t> da </a:t>
            </a:r>
            <a:r>
              <a:rPr lang="en-US" dirty="0" err="1"/>
              <a:t>ostvari</a:t>
            </a:r>
            <a:r>
              <a:rPr lang="en-US" dirty="0"/>
              <a:t> </a:t>
            </a:r>
            <a:r>
              <a:rPr lang="en-US" dirty="0" err="1"/>
              <a:t>svaki</a:t>
            </a:r>
            <a:r>
              <a:rPr lang="en-US" dirty="0"/>
              <a:t> </a:t>
            </a:r>
            <a:r>
              <a:rPr lang="en-US" dirty="0" err="1"/>
              <a:t>pojedina</a:t>
            </a:r>
            <a:r>
              <a:rPr lang="sr-Latn-RS" dirty="0"/>
              <a:t>č</a:t>
            </a:r>
            <a:r>
              <a:rPr lang="en-US" dirty="0" err="1"/>
              <a:t>ni</a:t>
            </a:r>
            <a:r>
              <a:rPr lang="en-US" dirty="0"/>
              <a:t> </a:t>
            </a:r>
            <a:r>
              <a:rPr lang="en-US" dirty="0" err="1"/>
              <a:t>cilj</a:t>
            </a:r>
            <a:r>
              <a:rPr lang="en-US" dirty="0"/>
              <a:t>. </a:t>
            </a:r>
            <a:endParaRPr lang="sr-Latn-RS" dirty="0"/>
          </a:p>
          <a:p>
            <a:r>
              <a:rPr lang="en-US" dirty="0" err="1"/>
              <a:t>Obzirom</a:t>
            </a:r>
            <a:r>
              <a:rPr lang="en-US" dirty="0"/>
              <a:t> da </a:t>
            </a:r>
            <a:r>
              <a:rPr lang="en-US" dirty="0" err="1"/>
              <a:t>naj</a:t>
            </a:r>
            <a:r>
              <a:rPr lang="sr-Latn-RS" dirty="0"/>
              <a:t>č</a:t>
            </a:r>
            <a:r>
              <a:rPr lang="en-US" dirty="0" err="1"/>
              <a:t>eš</a:t>
            </a:r>
            <a:r>
              <a:rPr lang="sr-Latn-RS" dirty="0"/>
              <a:t>ć</a:t>
            </a:r>
            <a:r>
              <a:rPr lang="en-US" dirty="0"/>
              <a:t>e ne </a:t>
            </a:r>
            <a:r>
              <a:rPr lang="en-US" dirty="0" err="1"/>
              <a:t>postoji</a:t>
            </a:r>
            <a:r>
              <a:rPr lang="en-US" dirty="0"/>
              <a:t> </a:t>
            </a:r>
            <a:r>
              <a:rPr lang="en-US" dirty="0" err="1"/>
              <a:t>alternativa</a:t>
            </a:r>
            <a:r>
              <a:rPr lang="sr-Latn-RS" dirty="0"/>
              <a:t> </a:t>
            </a:r>
            <a:r>
              <a:rPr lang="en-US" dirty="0" err="1"/>
              <a:t>koja</a:t>
            </a:r>
            <a:r>
              <a:rPr lang="en-US" dirty="0"/>
              <a:t> je </a:t>
            </a:r>
            <a:r>
              <a:rPr lang="en-US" dirty="0" err="1"/>
              <a:t>najbolja</a:t>
            </a:r>
            <a:r>
              <a:rPr lang="en-US" dirty="0"/>
              <a:t> </a:t>
            </a:r>
            <a:r>
              <a:rPr lang="en-US" dirty="0" err="1"/>
              <a:t>po</a:t>
            </a:r>
            <a:r>
              <a:rPr lang="en-US" dirty="0"/>
              <a:t> </a:t>
            </a:r>
            <a:r>
              <a:rPr lang="en-US" dirty="0" err="1"/>
              <a:t>svim</a:t>
            </a:r>
            <a:r>
              <a:rPr lang="en-US" dirty="0"/>
              <a:t> </a:t>
            </a:r>
            <a:r>
              <a:rPr lang="en-US" dirty="0" err="1"/>
              <a:t>posmatranim</a:t>
            </a:r>
            <a:r>
              <a:rPr lang="en-US" dirty="0"/>
              <a:t> </a:t>
            </a:r>
            <a:r>
              <a:rPr lang="en-US" dirty="0" err="1"/>
              <a:t>kriterijumima</a:t>
            </a:r>
            <a:r>
              <a:rPr lang="en-US" dirty="0"/>
              <a:t>, </a:t>
            </a:r>
            <a:r>
              <a:rPr lang="en-US" dirty="0" err="1"/>
              <a:t>neophodno</a:t>
            </a:r>
            <a:r>
              <a:rPr lang="en-US" dirty="0"/>
              <a:t> je </a:t>
            </a:r>
            <a:r>
              <a:rPr lang="en-US" dirty="0" err="1"/>
              <a:t>precizno</a:t>
            </a:r>
            <a:r>
              <a:rPr lang="en-US" dirty="0"/>
              <a:t> </a:t>
            </a:r>
            <a:r>
              <a:rPr lang="en-US" dirty="0" err="1"/>
              <a:t>uporediti</a:t>
            </a:r>
            <a:r>
              <a:rPr lang="sr-Latn-RS" dirty="0"/>
              <a:t> </a:t>
            </a:r>
            <a:r>
              <a:rPr lang="en-US" dirty="0" err="1"/>
              <a:t>prednosti</a:t>
            </a:r>
            <a:r>
              <a:rPr lang="en-US" dirty="0"/>
              <a:t> </a:t>
            </a:r>
            <a:r>
              <a:rPr lang="en-US" dirty="0" err="1"/>
              <a:t>i</a:t>
            </a:r>
            <a:r>
              <a:rPr lang="en-US" dirty="0"/>
              <a:t> </a:t>
            </a:r>
            <a:r>
              <a:rPr lang="en-US" dirty="0" err="1"/>
              <a:t>nedostatke</a:t>
            </a:r>
            <a:r>
              <a:rPr lang="en-US" dirty="0"/>
              <a:t> </a:t>
            </a:r>
            <a:r>
              <a:rPr lang="en-US" dirty="0" err="1"/>
              <a:t>svake</a:t>
            </a:r>
            <a:r>
              <a:rPr lang="en-US" dirty="0"/>
              <a:t> od </a:t>
            </a:r>
            <a:r>
              <a:rPr lang="en-US" dirty="0" err="1"/>
              <a:t>njih</a:t>
            </a:r>
            <a:r>
              <a:rPr lang="en-US" dirty="0"/>
              <a:t>, </a:t>
            </a:r>
            <a:r>
              <a:rPr lang="en-US" dirty="0" err="1"/>
              <a:t>vode</a:t>
            </a:r>
            <a:r>
              <a:rPr lang="sr-Latn-RS" dirty="0"/>
              <a:t>ć</a:t>
            </a:r>
            <a:r>
              <a:rPr lang="en-US" dirty="0" err="1"/>
              <a:t>i</a:t>
            </a:r>
            <a:r>
              <a:rPr lang="en-US" dirty="0"/>
              <a:t> </a:t>
            </a:r>
            <a:r>
              <a:rPr lang="en-US" dirty="0" err="1"/>
              <a:t>ra</a:t>
            </a:r>
            <a:r>
              <a:rPr lang="sr-Latn-RS" dirty="0"/>
              <a:t>č</a:t>
            </a:r>
            <a:r>
              <a:rPr lang="en-US" dirty="0" err="1"/>
              <a:t>una</a:t>
            </a:r>
            <a:r>
              <a:rPr lang="en-US" dirty="0"/>
              <a:t> </a:t>
            </a:r>
            <a:r>
              <a:rPr lang="en-US" dirty="0" err="1"/>
              <a:t>i</a:t>
            </a:r>
            <a:r>
              <a:rPr lang="en-US" dirty="0"/>
              <a:t> o </a:t>
            </a:r>
            <a:r>
              <a:rPr lang="en-US" dirty="0" err="1"/>
              <a:t>relativnom</a:t>
            </a:r>
            <a:r>
              <a:rPr lang="en-US" dirty="0"/>
              <a:t> </a:t>
            </a:r>
            <a:r>
              <a:rPr lang="en-US" dirty="0" err="1"/>
              <a:t>zna</a:t>
            </a:r>
            <a:r>
              <a:rPr lang="sr-Latn-RS" dirty="0"/>
              <a:t>č</a:t>
            </a:r>
            <a:r>
              <a:rPr lang="en-US" dirty="0" err="1"/>
              <a:t>aju</a:t>
            </a:r>
            <a:r>
              <a:rPr lang="en-US" dirty="0"/>
              <a:t> </a:t>
            </a:r>
            <a:r>
              <a:rPr lang="en-US" dirty="0" err="1"/>
              <a:t>pojedinih</a:t>
            </a:r>
            <a:r>
              <a:rPr lang="sr-Latn-RS" dirty="0"/>
              <a:t> </a:t>
            </a:r>
            <a:r>
              <a:rPr lang="en-US" dirty="0" err="1"/>
              <a:t>kriterijuma</a:t>
            </a:r>
            <a:r>
              <a:rPr lang="en-US" dirty="0"/>
              <a:t>.</a:t>
            </a:r>
            <a:endParaRPr lang="sr-Latn-RS" dirty="0"/>
          </a:p>
          <a:p>
            <a:r>
              <a:rPr lang="en-US" dirty="0" err="1"/>
              <a:t>Postupak</a:t>
            </a:r>
            <a:r>
              <a:rPr lang="en-US" dirty="0"/>
              <a:t> </a:t>
            </a:r>
            <a:r>
              <a:rPr lang="en-US" dirty="0" err="1"/>
              <a:t>ocenjivanja</a:t>
            </a:r>
            <a:r>
              <a:rPr lang="en-US" dirty="0"/>
              <a:t> </a:t>
            </a:r>
            <a:r>
              <a:rPr lang="en-US" dirty="0" err="1"/>
              <a:t>akcija</a:t>
            </a:r>
            <a:r>
              <a:rPr lang="en-US" dirty="0"/>
              <a:t> </a:t>
            </a:r>
            <a:r>
              <a:rPr lang="en-US" dirty="0" err="1"/>
              <a:t>mnogo</a:t>
            </a:r>
            <a:r>
              <a:rPr lang="en-US" dirty="0"/>
              <a:t> je </a:t>
            </a:r>
            <a:r>
              <a:rPr lang="en-US" dirty="0" err="1"/>
              <a:t>složeniji</a:t>
            </a:r>
            <a:r>
              <a:rPr lang="en-US" dirty="0"/>
              <a:t> od </a:t>
            </a:r>
            <a:r>
              <a:rPr lang="en-US" dirty="0" err="1"/>
              <a:t>prostog</a:t>
            </a:r>
            <a:r>
              <a:rPr lang="en-US" dirty="0"/>
              <a:t> numeri</a:t>
            </a:r>
            <a:r>
              <a:rPr lang="sr-Latn-RS" dirty="0"/>
              <a:t>č</a:t>
            </a:r>
            <a:r>
              <a:rPr lang="en-US" dirty="0" err="1"/>
              <a:t>kog</a:t>
            </a:r>
            <a:r>
              <a:rPr lang="en-US" dirty="0"/>
              <a:t> pore</a:t>
            </a:r>
            <a:r>
              <a:rPr lang="sr-Latn-RS" dirty="0"/>
              <a:t>đ</a:t>
            </a:r>
            <a:r>
              <a:rPr lang="en-US" dirty="0" err="1"/>
              <a:t>enja</a:t>
            </a:r>
            <a:r>
              <a:rPr lang="en-US" dirty="0"/>
              <a:t> </a:t>
            </a:r>
            <a:r>
              <a:rPr lang="en-US" dirty="0" err="1"/>
              <a:t>njihovih</a:t>
            </a:r>
            <a:r>
              <a:rPr lang="sr-Latn-RS" dirty="0"/>
              <a:t> </a:t>
            </a:r>
            <a:r>
              <a:rPr lang="en-US" dirty="0" err="1"/>
              <a:t>ishoda</a:t>
            </a:r>
            <a:r>
              <a:rPr lang="en-US" dirty="0"/>
              <a:t>. Da bi se </a:t>
            </a:r>
            <a:r>
              <a:rPr lang="en-US" dirty="0" err="1"/>
              <a:t>objektivizirao</a:t>
            </a:r>
            <a:r>
              <a:rPr lang="en-US" dirty="0"/>
              <a:t>, </a:t>
            </a:r>
            <a:r>
              <a:rPr lang="en-US" dirty="0" err="1"/>
              <a:t>primenjuje</a:t>
            </a:r>
            <a:r>
              <a:rPr lang="en-US" dirty="0"/>
              <a:t> se </a:t>
            </a:r>
            <a:r>
              <a:rPr lang="en-US" dirty="0" err="1"/>
              <a:t>veliki</a:t>
            </a:r>
            <a:r>
              <a:rPr lang="en-US" dirty="0"/>
              <a:t> </a:t>
            </a:r>
            <a:r>
              <a:rPr lang="en-US" dirty="0" err="1"/>
              <a:t>broj</a:t>
            </a:r>
            <a:r>
              <a:rPr lang="en-US" dirty="0"/>
              <a:t> </a:t>
            </a:r>
            <a:r>
              <a:rPr lang="en-US" dirty="0" err="1"/>
              <a:t>razli</a:t>
            </a:r>
            <a:r>
              <a:rPr lang="sr-Latn-RS" dirty="0"/>
              <a:t>č</a:t>
            </a:r>
            <a:r>
              <a:rPr lang="en-US" dirty="0" err="1"/>
              <a:t>itih</a:t>
            </a:r>
            <a:r>
              <a:rPr lang="en-US" dirty="0"/>
              <a:t> </a:t>
            </a:r>
            <a:r>
              <a:rPr lang="en-US" dirty="0" err="1"/>
              <a:t>modela</a:t>
            </a:r>
            <a:r>
              <a:rPr lang="en-US" dirty="0"/>
              <a:t> </a:t>
            </a:r>
            <a:r>
              <a:rPr lang="en-US" dirty="0" err="1"/>
              <a:t>i</a:t>
            </a:r>
            <a:r>
              <a:rPr lang="en-US" dirty="0"/>
              <a:t> </a:t>
            </a:r>
            <a:r>
              <a:rPr lang="en-US" dirty="0" err="1"/>
              <a:t>metoda</a:t>
            </a:r>
            <a:r>
              <a:rPr lang="en-US" dirty="0"/>
              <a:t> </a:t>
            </a:r>
            <a:r>
              <a:rPr lang="en-US" dirty="0" err="1"/>
              <a:t>izbora</a:t>
            </a:r>
            <a:r>
              <a:rPr lang="en-US" dirty="0"/>
              <a:t> </a:t>
            </a:r>
            <a:r>
              <a:rPr lang="en-US" dirty="0" err="1"/>
              <a:t>koji</a:t>
            </a:r>
            <a:r>
              <a:rPr lang="sr-Latn-RS" dirty="0"/>
              <a:t> </a:t>
            </a:r>
            <a:r>
              <a:rPr lang="en-US" dirty="0" err="1"/>
              <a:t>su</a:t>
            </a:r>
            <a:r>
              <a:rPr lang="en-US" dirty="0"/>
              <a:t> </a:t>
            </a:r>
            <a:r>
              <a:rPr lang="en-US" dirty="0" err="1"/>
              <a:t>namenski</a:t>
            </a:r>
            <a:r>
              <a:rPr lang="en-US" dirty="0"/>
              <a:t> </a:t>
            </a:r>
            <a:r>
              <a:rPr lang="en-US" dirty="0" err="1"/>
              <a:t>konstruisani</a:t>
            </a:r>
            <a:r>
              <a:rPr lang="en-US" dirty="0"/>
              <a:t> </a:t>
            </a:r>
            <a:r>
              <a:rPr lang="en-US" dirty="0" err="1"/>
              <a:t>i</a:t>
            </a:r>
            <a:r>
              <a:rPr lang="en-US" dirty="0"/>
              <a:t> </a:t>
            </a:r>
            <a:r>
              <a:rPr lang="en-US" dirty="0" err="1"/>
              <a:t>prilago</a:t>
            </a:r>
            <a:r>
              <a:rPr lang="sr-Latn-RS" dirty="0"/>
              <a:t>đ</a:t>
            </a:r>
            <a:r>
              <a:rPr lang="en-US" dirty="0" err="1"/>
              <a:t>eni</a:t>
            </a:r>
            <a:r>
              <a:rPr lang="en-US" dirty="0"/>
              <a:t> </a:t>
            </a:r>
            <a:r>
              <a:rPr lang="en-US" dirty="0" err="1"/>
              <a:t>specifi</a:t>
            </a:r>
            <a:r>
              <a:rPr lang="sr-Latn-RS" dirty="0"/>
              <a:t>č</a:t>
            </a:r>
            <a:r>
              <a:rPr lang="en-US" dirty="0" err="1"/>
              <a:t>nostima</a:t>
            </a:r>
            <a:r>
              <a:rPr lang="en-US" dirty="0"/>
              <a:t> </a:t>
            </a:r>
            <a:r>
              <a:rPr lang="en-US" dirty="0" err="1"/>
              <a:t>pojedinih</a:t>
            </a:r>
            <a:r>
              <a:rPr lang="en-US" dirty="0"/>
              <a:t> </a:t>
            </a:r>
            <a:r>
              <a:rPr lang="en-US" dirty="0" err="1"/>
              <a:t>problema</a:t>
            </a:r>
            <a:r>
              <a:rPr lang="en-US" dirty="0"/>
              <a:t>. </a:t>
            </a:r>
            <a:br>
              <a:rPr lang="en-US" dirty="0"/>
            </a:br>
            <a:endParaRPr lang="en-US" dirty="0"/>
          </a:p>
        </p:txBody>
      </p:sp>
    </p:spTree>
    <p:extLst>
      <p:ext uri="{BB962C8B-B14F-4D97-AF65-F5344CB8AC3E}">
        <p14:creationId xmlns:p14="http://schemas.microsoft.com/office/powerpoint/2010/main" val="344478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a:xfrm>
            <a:off x="838199" y="1825625"/>
            <a:ext cx="11228109" cy="4914540"/>
          </a:xfrm>
        </p:spPr>
        <p:txBody>
          <a:bodyPr>
            <a:normAutofit fontScale="70000" lnSpcReduction="20000"/>
          </a:bodyPr>
          <a:lstStyle/>
          <a:p>
            <a:pPr algn="just"/>
            <a:r>
              <a:rPr lang="sr-Latn-RS" sz="2900" b="1" dirty="0"/>
              <a:t>Iz</a:t>
            </a:r>
            <a:r>
              <a:rPr lang="en-US" sz="2900" b="1" dirty="0" err="1"/>
              <a:t>bor</a:t>
            </a:r>
            <a:r>
              <a:rPr lang="en-US" sz="2900" b="1" dirty="0"/>
              <a:t> </a:t>
            </a:r>
            <a:r>
              <a:rPr lang="sr-Latn-RS" sz="2900" b="1" dirty="0"/>
              <a:t>optimalne alternative</a:t>
            </a:r>
            <a:r>
              <a:rPr lang="sr-Latn-RS" sz="2900" dirty="0"/>
              <a:t>: </a:t>
            </a:r>
            <a:r>
              <a:rPr lang="en-US" sz="2900" dirty="0" err="1"/>
              <a:t>Izbor</a:t>
            </a:r>
            <a:r>
              <a:rPr lang="en-US" sz="2900" dirty="0"/>
              <a:t> alternative je </a:t>
            </a:r>
            <a:r>
              <a:rPr lang="en-US" sz="2900" dirty="0" err="1"/>
              <a:t>poenta</a:t>
            </a:r>
            <a:r>
              <a:rPr lang="en-US" sz="2900" dirty="0"/>
              <a:t> </a:t>
            </a:r>
            <a:r>
              <a:rPr lang="en-US" sz="2900" dirty="0" err="1"/>
              <a:t>celokupnog</a:t>
            </a:r>
            <a:r>
              <a:rPr lang="en-US" sz="2900" dirty="0"/>
              <a:t> </a:t>
            </a:r>
            <a:r>
              <a:rPr lang="en-US" sz="2900" dirty="0" err="1"/>
              <a:t>procesa</a:t>
            </a:r>
            <a:r>
              <a:rPr lang="en-US" sz="2900" dirty="0"/>
              <a:t> </a:t>
            </a:r>
            <a:r>
              <a:rPr lang="en-US" sz="2900" dirty="0" err="1"/>
              <a:t>odlu</a:t>
            </a:r>
            <a:r>
              <a:rPr lang="sr-Latn-RS" sz="2900" dirty="0"/>
              <a:t>č</a:t>
            </a:r>
            <a:r>
              <a:rPr lang="en-US" sz="2900" dirty="0" err="1"/>
              <a:t>ivanja</a:t>
            </a:r>
            <a:r>
              <a:rPr lang="en-US" sz="2900" dirty="0"/>
              <a:t>. On </a:t>
            </a:r>
            <a:r>
              <a:rPr lang="en-US" sz="2900" dirty="0" err="1"/>
              <a:t>predstavlja</a:t>
            </a:r>
            <a:r>
              <a:rPr lang="en-US" sz="2900" dirty="0"/>
              <a:t> </a:t>
            </a:r>
            <a:r>
              <a:rPr lang="en-US" sz="2900" dirty="0" err="1"/>
              <a:t>logi</a:t>
            </a:r>
            <a:r>
              <a:rPr lang="sr-Latn-RS" sz="2900" dirty="0"/>
              <a:t>č</a:t>
            </a:r>
            <a:r>
              <a:rPr lang="en-US" sz="2900" dirty="0"/>
              <a:t>an </a:t>
            </a:r>
            <a:r>
              <a:rPr lang="en-US" sz="2900" dirty="0" err="1"/>
              <a:t>završetak</a:t>
            </a:r>
            <a:r>
              <a:rPr lang="sr-Latn-RS" sz="2900" dirty="0"/>
              <a:t> </a:t>
            </a:r>
            <a:r>
              <a:rPr lang="en-US" sz="2900" dirty="0" err="1"/>
              <a:t>prethodnih</a:t>
            </a:r>
            <a:r>
              <a:rPr lang="en-US" sz="2900" dirty="0"/>
              <a:t> </a:t>
            </a:r>
            <a:r>
              <a:rPr lang="en-US" sz="2900" dirty="0" err="1"/>
              <a:t>faza</a:t>
            </a:r>
            <a:r>
              <a:rPr lang="en-US" sz="2900" dirty="0"/>
              <a:t> </a:t>
            </a:r>
            <a:r>
              <a:rPr lang="en-US" sz="2900" dirty="0" err="1"/>
              <a:t>i</a:t>
            </a:r>
            <a:r>
              <a:rPr lang="en-US" sz="2900" dirty="0"/>
              <a:t> </a:t>
            </a:r>
            <a:r>
              <a:rPr lang="en-US" sz="2900" dirty="0" err="1"/>
              <a:t>direktno</a:t>
            </a:r>
            <a:r>
              <a:rPr lang="en-US" sz="2900" dirty="0"/>
              <a:t> </a:t>
            </a:r>
            <a:r>
              <a:rPr lang="en-US" sz="2900" dirty="0" err="1"/>
              <a:t>sledi</a:t>
            </a:r>
            <a:r>
              <a:rPr lang="en-US" sz="2900" dirty="0"/>
              <a:t> </a:t>
            </a:r>
            <a:r>
              <a:rPr lang="en-US" sz="2900" dirty="0" err="1"/>
              <a:t>iz</a:t>
            </a:r>
            <a:r>
              <a:rPr lang="en-US" sz="2900" dirty="0"/>
              <a:t> </a:t>
            </a:r>
            <a:r>
              <a:rPr lang="en-US" sz="2900" dirty="0" err="1"/>
              <a:t>rezultata</a:t>
            </a:r>
            <a:r>
              <a:rPr lang="en-US" sz="2900" dirty="0"/>
              <a:t> faze </a:t>
            </a:r>
            <a:r>
              <a:rPr lang="en-US" sz="2900" dirty="0" err="1"/>
              <a:t>ocenjivanja</a:t>
            </a:r>
            <a:r>
              <a:rPr lang="en-US" sz="2900" dirty="0"/>
              <a:t> </a:t>
            </a:r>
            <a:r>
              <a:rPr lang="en-US" sz="2900" dirty="0" err="1"/>
              <a:t>alternativa</a:t>
            </a:r>
            <a:r>
              <a:rPr lang="en-US" sz="2900" dirty="0"/>
              <a:t>, </a:t>
            </a:r>
            <a:r>
              <a:rPr lang="en-US" sz="2900" dirty="0" err="1"/>
              <a:t>što</a:t>
            </a:r>
            <a:r>
              <a:rPr lang="en-US" sz="2900" dirty="0"/>
              <a:t> </a:t>
            </a:r>
            <a:r>
              <a:rPr lang="en-US" sz="2900" dirty="0" err="1"/>
              <a:t>zna</a:t>
            </a:r>
            <a:r>
              <a:rPr lang="sr-Latn-RS" sz="2900" dirty="0"/>
              <a:t>č</a:t>
            </a:r>
            <a:r>
              <a:rPr lang="en-US" sz="2900" dirty="0" err="1"/>
              <a:t>i</a:t>
            </a:r>
            <a:r>
              <a:rPr lang="en-US" sz="2900" dirty="0"/>
              <a:t> da </a:t>
            </a:r>
            <a:r>
              <a:rPr lang="sr-Latn-RS" sz="2900" dirty="0"/>
              <a:t>ć</a:t>
            </a:r>
            <a:r>
              <a:rPr lang="en-US" sz="2900" dirty="0"/>
              <a:t>e </a:t>
            </a:r>
            <a:r>
              <a:rPr lang="en-US" sz="2900" dirty="0" err="1"/>
              <a:t>biti</a:t>
            </a:r>
            <a:r>
              <a:rPr lang="sr-Latn-RS" sz="2900" dirty="0"/>
              <a:t> </a:t>
            </a:r>
            <a:r>
              <a:rPr lang="en-US" sz="2900" dirty="0" err="1"/>
              <a:t>izabrana</a:t>
            </a:r>
            <a:r>
              <a:rPr lang="en-US" sz="2900" dirty="0"/>
              <a:t> </a:t>
            </a:r>
            <a:r>
              <a:rPr lang="en-US" sz="2900" dirty="0" err="1"/>
              <a:t>opcija</a:t>
            </a:r>
            <a:r>
              <a:rPr lang="en-US" sz="2900" dirty="0"/>
              <a:t> </a:t>
            </a:r>
            <a:r>
              <a:rPr lang="en-US" sz="2900" dirty="0" err="1"/>
              <a:t>koja</a:t>
            </a:r>
            <a:r>
              <a:rPr lang="en-US" sz="2900" dirty="0"/>
              <a:t> je </a:t>
            </a:r>
            <a:r>
              <a:rPr lang="en-US" sz="2900" dirty="0" err="1"/>
              <a:t>na</a:t>
            </a:r>
            <a:r>
              <a:rPr lang="en-US" sz="2900" dirty="0"/>
              <a:t> </a:t>
            </a:r>
            <a:r>
              <a:rPr lang="en-US" sz="2900" dirty="0" err="1"/>
              <a:t>osnovu</a:t>
            </a:r>
            <a:r>
              <a:rPr lang="en-US" sz="2900" dirty="0"/>
              <a:t> </a:t>
            </a:r>
            <a:r>
              <a:rPr lang="en-US" sz="2900" dirty="0" err="1"/>
              <a:t>prethodne</a:t>
            </a:r>
            <a:r>
              <a:rPr lang="en-US" sz="2900" dirty="0"/>
              <a:t> </a:t>
            </a:r>
            <a:r>
              <a:rPr lang="en-US" sz="2900" dirty="0" err="1"/>
              <a:t>analize</a:t>
            </a:r>
            <a:r>
              <a:rPr lang="en-US" sz="2900" dirty="0"/>
              <a:t> </a:t>
            </a:r>
            <a:r>
              <a:rPr lang="en-US" sz="2900" dirty="0" err="1"/>
              <a:t>proglašena</a:t>
            </a:r>
            <a:r>
              <a:rPr lang="en-US" sz="2900" dirty="0"/>
              <a:t> </a:t>
            </a:r>
            <a:r>
              <a:rPr lang="en-US" sz="2900" dirty="0" err="1"/>
              <a:t>najboljom</a:t>
            </a:r>
            <a:r>
              <a:rPr lang="en-US" sz="2900" dirty="0"/>
              <a:t>.</a:t>
            </a:r>
            <a:endParaRPr lang="sr-Latn-RS" sz="2900" dirty="0"/>
          </a:p>
          <a:p>
            <a:pPr algn="just"/>
            <a:r>
              <a:rPr lang="en-US" sz="2900" dirty="0" err="1"/>
              <a:t>Postupak</a:t>
            </a:r>
            <a:r>
              <a:rPr lang="en-US" sz="2900" dirty="0"/>
              <a:t> </a:t>
            </a:r>
            <a:r>
              <a:rPr lang="en-US" sz="2900" dirty="0" err="1"/>
              <a:t>izbora</a:t>
            </a:r>
            <a:r>
              <a:rPr lang="en-US" sz="2900" dirty="0"/>
              <a:t> u </a:t>
            </a:r>
            <a:r>
              <a:rPr lang="en-US" sz="2900" dirty="0" err="1"/>
              <a:t>velikoj</a:t>
            </a:r>
            <a:r>
              <a:rPr lang="en-US" sz="2900" dirty="0"/>
              <a:t> </a:t>
            </a:r>
            <a:r>
              <a:rPr lang="en-US" sz="2900" dirty="0" err="1"/>
              <a:t>meri</a:t>
            </a:r>
            <a:r>
              <a:rPr lang="en-US" sz="2900" dirty="0"/>
              <a:t> </a:t>
            </a:r>
            <a:r>
              <a:rPr lang="en-US" sz="2900" dirty="0" err="1"/>
              <a:t>zavisi</a:t>
            </a:r>
            <a:r>
              <a:rPr lang="en-US" sz="2900" dirty="0"/>
              <a:t> od toga da li </a:t>
            </a:r>
            <a:r>
              <a:rPr lang="en-US" sz="2900" dirty="0" err="1"/>
              <a:t>odluku</a:t>
            </a:r>
            <a:r>
              <a:rPr lang="en-US" sz="2900" dirty="0"/>
              <a:t> </a:t>
            </a:r>
            <a:r>
              <a:rPr lang="en-US" sz="2900" dirty="0" err="1"/>
              <a:t>donosi</a:t>
            </a:r>
            <a:r>
              <a:rPr lang="en-US" sz="2900" dirty="0"/>
              <a:t> </a:t>
            </a:r>
            <a:r>
              <a:rPr lang="en-US" sz="2900" dirty="0" err="1"/>
              <a:t>pojedinac</a:t>
            </a:r>
            <a:r>
              <a:rPr lang="en-US" sz="2900" dirty="0"/>
              <a:t> </a:t>
            </a:r>
            <a:r>
              <a:rPr lang="en-US" sz="2900" dirty="0" err="1"/>
              <a:t>ili</a:t>
            </a:r>
            <a:r>
              <a:rPr lang="en-US" sz="2900" dirty="0"/>
              <a:t> </a:t>
            </a:r>
            <a:r>
              <a:rPr lang="en-US" sz="2900" dirty="0" err="1"/>
              <a:t>grupa</a:t>
            </a:r>
            <a:r>
              <a:rPr lang="en-US" sz="2900" dirty="0"/>
              <a:t>.</a:t>
            </a:r>
            <a:endParaRPr lang="sr-Latn-RS" sz="2900" dirty="0"/>
          </a:p>
          <a:p>
            <a:pPr lvl="1" algn="just"/>
            <a:r>
              <a:rPr lang="en-US" sz="2900" i="1" dirty="0" err="1"/>
              <a:t>Individualne</a:t>
            </a:r>
            <a:r>
              <a:rPr lang="en-US" sz="2900" i="1" dirty="0"/>
              <a:t> </a:t>
            </a:r>
            <a:r>
              <a:rPr lang="en-US" sz="2900" i="1" dirty="0" err="1"/>
              <a:t>odluke</a:t>
            </a:r>
            <a:r>
              <a:rPr lang="en-US" sz="2900" i="1" dirty="0"/>
              <a:t> </a:t>
            </a:r>
            <a:r>
              <a:rPr lang="en-US" sz="2900" dirty="0"/>
              <a:t>se </a:t>
            </a:r>
            <a:r>
              <a:rPr lang="en-US" sz="2900" dirty="0" err="1"/>
              <a:t>zasnivaju</a:t>
            </a:r>
            <a:r>
              <a:rPr lang="en-US" sz="2900" dirty="0"/>
              <a:t> </a:t>
            </a:r>
            <a:r>
              <a:rPr lang="en-US" sz="2900" dirty="0" err="1"/>
              <a:t>na</a:t>
            </a:r>
            <a:r>
              <a:rPr lang="en-US" sz="2900" dirty="0"/>
              <a:t> li</a:t>
            </a:r>
            <a:r>
              <a:rPr lang="sr-Latn-RS" sz="2900" dirty="0"/>
              <a:t>č</a:t>
            </a:r>
            <a:r>
              <a:rPr lang="en-US" sz="2900" dirty="0" err="1"/>
              <a:t>nim</a:t>
            </a:r>
            <a:r>
              <a:rPr lang="en-US" sz="2900" dirty="0"/>
              <a:t> </a:t>
            </a:r>
            <a:r>
              <a:rPr lang="en-US" sz="2900" dirty="0" err="1"/>
              <a:t>preferencijama</a:t>
            </a:r>
            <a:r>
              <a:rPr lang="en-US" sz="2900" dirty="0"/>
              <a:t>, </a:t>
            </a:r>
            <a:r>
              <a:rPr lang="en-US" sz="2900" dirty="0" err="1"/>
              <a:t>tj</a:t>
            </a:r>
            <a:r>
              <a:rPr lang="en-US" sz="2900" dirty="0"/>
              <a:t>. </a:t>
            </a:r>
            <a:r>
              <a:rPr lang="en-US" sz="2900" dirty="0" err="1"/>
              <a:t>pojedinac</a:t>
            </a:r>
            <a:r>
              <a:rPr lang="en-US" sz="2900" dirty="0"/>
              <a:t> </a:t>
            </a:r>
            <a:r>
              <a:rPr lang="en-US" sz="2900" dirty="0" err="1"/>
              <a:t>nastoji</a:t>
            </a:r>
            <a:r>
              <a:rPr lang="en-US" sz="2900" dirty="0"/>
              <a:t> da </a:t>
            </a:r>
            <a:r>
              <a:rPr lang="en-US" sz="2900" dirty="0" err="1"/>
              <a:t>zadovolji</a:t>
            </a:r>
            <a:br>
              <a:rPr lang="en-US" sz="2900" dirty="0"/>
            </a:br>
            <a:r>
              <a:rPr lang="en-US" sz="2900" dirty="0"/>
              <a:t>li</a:t>
            </a:r>
            <a:r>
              <a:rPr lang="sr-Latn-RS" sz="2900" dirty="0"/>
              <a:t>č</a:t>
            </a:r>
            <a:r>
              <a:rPr lang="en-US" sz="2900" dirty="0"/>
              <a:t>ne </a:t>
            </a:r>
            <a:r>
              <a:rPr lang="en-US" sz="2900" dirty="0" err="1"/>
              <a:t>interese</a:t>
            </a:r>
            <a:r>
              <a:rPr lang="en-US" sz="2900" dirty="0"/>
              <a:t> u </a:t>
            </a:r>
            <a:r>
              <a:rPr lang="en-US" sz="2900" dirty="0" err="1"/>
              <a:t>najširem</a:t>
            </a:r>
            <a:r>
              <a:rPr lang="en-US" sz="2900" dirty="0"/>
              <a:t> </a:t>
            </a:r>
            <a:r>
              <a:rPr lang="en-US" sz="2900" dirty="0" err="1"/>
              <a:t>smislu</a:t>
            </a:r>
            <a:r>
              <a:rPr lang="en-US" sz="2900" dirty="0"/>
              <a:t>. One </a:t>
            </a:r>
            <a:r>
              <a:rPr lang="en-US" sz="2900" dirty="0" err="1"/>
              <a:t>nisu</a:t>
            </a:r>
            <a:r>
              <a:rPr lang="en-US" sz="2900" dirty="0"/>
              <a:t> </a:t>
            </a:r>
            <a:r>
              <a:rPr lang="en-US" sz="2900" dirty="0" err="1"/>
              <a:t>neminovno</a:t>
            </a:r>
            <a:r>
              <a:rPr lang="en-US" sz="2900" dirty="0"/>
              <a:t> </a:t>
            </a:r>
            <a:r>
              <a:rPr lang="en-US" sz="2900" dirty="0" err="1"/>
              <a:t>egoisti</a:t>
            </a:r>
            <a:r>
              <a:rPr lang="sr-Latn-RS" sz="2900" dirty="0"/>
              <a:t>č</a:t>
            </a:r>
            <a:r>
              <a:rPr lang="en-US" sz="2900" dirty="0"/>
              <a:t>ne, </a:t>
            </a:r>
            <a:r>
              <a:rPr lang="en-US" sz="2900" dirty="0" err="1"/>
              <a:t>jer</a:t>
            </a:r>
            <a:r>
              <a:rPr lang="en-US" sz="2900" dirty="0"/>
              <a:t>, u </a:t>
            </a:r>
            <a:r>
              <a:rPr lang="en-US" sz="2900" dirty="0" err="1"/>
              <a:t>zavisnosti</a:t>
            </a:r>
            <a:r>
              <a:rPr lang="en-US" sz="2900" dirty="0"/>
              <a:t> od </a:t>
            </a:r>
            <a:r>
              <a:rPr lang="en-US" sz="2900" dirty="0" err="1"/>
              <a:t>prirode</a:t>
            </a:r>
            <a:br>
              <a:rPr lang="en-US" sz="2900" dirty="0"/>
            </a:br>
            <a:r>
              <a:rPr lang="en-US" sz="2900" dirty="0" err="1"/>
              <a:t>odluke</a:t>
            </a:r>
            <a:r>
              <a:rPr lang="en-US" sz="2900" dirty="0"/>
              <a:t> </a:t>
            </a:r>
            <a:r>
              <a:rPr lang="en-US" sz="2900" dirty="0" err="1"/>
              <a:t>i</a:t>
            </a:r>
            <a:r>
              <a:rPr lang="en-US" sz="2900" dirty="0"/>
              <a:t> </a:t>
            </a:r>
            <a:r>
              <a:rPr lang="en-US" sz="2900" dirty="0" err="1"/>
              <a:t>eti</a:t>
            </a:r>
            <a:r>
              <a:rPr lang="sr-Latn-RS" sz="2900" dirty="0"/>
              <a:t>č</a:t>
            </a:r>
            <a:r>
              <a:rPr lang="en-US" sz="2900" dirty="0" err="1"/>
              <a:t>kih</a:t>
            </a:r>
            <a:r>
              <a:rPr lang="en-US" sz="2900" dirty="0"/>
              <a:t> </a:t>
            </a:r>
            <a:r>
              <a:rPr lang="en-US" sz="2900" dirty="0" err="1"/>
              <a:t>principa</a:t>
            </a:r>
            <a:r>
              <a:rPr lang="en-US" sz="2900" dirty="0"/>
              <a:t> </a:t>
            </a:r>
            <a:r>
              <a:rPr lang="en-US" sz="2900" dirty="0" err="1"/>
              <a:t>pojedinca</a:t>
            </a:r>
            <a:r>
              <a:rPr lang="en-US" sz="2900" dirty="0"/>
              <a:t>, u </a:t>
            </a:r>
            <a:r>
              <a:rPr lang="en-US" sz="2900" dirty="0" err="1"/>
              <a:t>razli</a:t>
            </a:r>
            <a:r>
              <a:rPr lang="sr-Latn-RS" sz="2900" dirty="0"/>
              <a:t>č</a:t>
            </a:r>
            <a:r>
              <a:rPr lang="en-US" sz="2900" dirty="0" err="1"/>
              <a:t>itom</a:t>
            </a:r>
            <a:r>
              <a:rPr lang="en-US" sz="2900" dirty="0"/>
              <a:t> </a:t>
            </a:r>
            <a:r>
              <a:rPr lang="en-US" sz="2900" dirty="0" err="1"/>
              <a:t>stepenu</a:t>
            </a:r>
            <a:r>
              <a:rPr lang="en-US" sz="2900" dirty="0"/>
              <a:t> </a:t>
            </a:r>
            <a:r>
              <a:rPr lang="en-US" sz="2900" dirty="0" err="1"/>
              <a:t>odražavaju</a:t>
            </a:r>
            <a:r>
              <a:rPr lang="en-US" sz="2900" dirty="0"/>
              <a:t> </a:t>
            </a:r>
            <a:r>
              <a:rPr lang="en-US" sz="2900" dirty="0" err="1"/>
              <a:t>i</a:t>
            </a:r>
            <a:r>
              <a:rPr lang="en-US" sz="2900" dirty="0"/>
              <a:t> </a:t>
            </a:r>
            <a:r>
              <a:rPr lang="en-US" sz="2900" dirty="0" err="1"/>
              <a:t>interese</a:t>
            </a:r>
            <a:r>
              <a:rPr lang="en-US" sz="2900" dirty="0"/>
              <a:t> </a:t>
            </a:r>
            <a:r>
              <a:rPr lang="en-US" sz="2900" dirty="0" err="1"/>
              <a:t>osoba</a:t>
            </a:r>
            <a:r>
              <a:rPr lang="en-US" sz="2900" dirty="0"/>
              <a:t> </a:t>
            </a:r>
            <a:r>
              <a:rPr lang="en-US" sz="2900" dirty="0" err="1"/>
              <a:t>iz</a:t>
            </a:r>
            <a:r>
              <a:rPr lang="en-US" sz="2900" dirty="0"/>
              <a:t> </a:t>
            </a:r>
            <a:r>
              <a:rPr lang="en-US" sz="2900" dirty="0" err="1"/>
              <a:t>užeg</a:t>
            </a:r>
            <a:r>
              <a:rPr lang="en-US" sz="2900" dirty="0"/>
              <a:t>,</a:t>
            </a:r>
            <a:br>
              <a:rPr lang="en-US" sz="2900" dirty="0"/>
            </a:br>
            <a:r>
              <a:rPr lang="en-US" sz="2900" dirty="0"/>
              <a:t>pa </a:t>
            </a:r>
            <a:r>
              <a:rPr lang="en-US" sz="2900" dirty="0" err="1"/>
              <a:t>i</a:t>
            </a:r>
            <a:r>
              <a:rPr lang="en-US" sz="2900" dirty="0"/>
              <a:t> </a:t>
            </a:r>
            <a:r>
              <a:rPr lang="en-US" sz="2900" dirty="0" err="1"/>
              <a:t>šireg</a:t>
            </a:r>
            <a:r>
              <a:rPr lang="en-US" sz="2900" dirty="0"/>
              <a:t> </a:t>
            </a:r>
            <a:r>
              <a:rPr lang="en-US" sz="2900" dirty="0" err="1"/>
              <a:t>okruženja</a:t>
            </a:r>
            <a:r>
              <a:rPr lang="en-US" sz="2900" dirty="0"/>
              <a:t>. </a:t>
            </a:r>
            <a:r>
              <a:rPr lang="en-US" sz="2900" dirty="0" err="1"/>
              <a:t>Kada</a:t>
            </a:r>
            <a:r>
              <a:rPr lang="en-US" sz="2900" dirty="0"/>
              <a:t> </a:t>
            </a:r>
            <a:r>
              <a:rPr lang="en-US" sz="2900" dirty="0" err="1"/>
              <a:t>pojedinac</a:t>
            </a:r>
            <a:r>
              <a:rPr lang="en-US" sz="2900" dirty="0"/>
              <a:t> </a:t>
            </a:r>
            <a:r>
              <a:rPr lang="en-US" sz="2900" dirty="0" err="1"/>
              <a:t>donosi</a:t>
            </a:r>
            <a:r>
              <a:rPr lang="en-US" sz="2900" dirty="0"/>
              <a:t> </a:t>
            </a:r>
            <a:r>
              <a:rPr lang="en-US" sz="2900" dirty="0" err="1"/>
              <a:t>odluku</a:t>
            </a:r>
            <a:r>
              <a:rPr lang="en-US" sz="2900" dirty="0"/>
              <a:t> u </a:t>
            </a:r>
            <a:r>
              <a:rPr lang="en-US" sz="2900" dirty="0" err="1"/>
              <a:t>ime</a:t>
            </a:r>
            <a:r>
              <a:rPr lang="en-US" sz="2900" dirty="0"/>
              <a:t> </a:t>
            </a:r>
            <a:r>
              <a:rPr lang="en-US" sz="2900" dirty="0" err="1"/>
              <a:t>organizacije</a:t>
            </a:r>
            <a:r>
              <a:rPr lang="en-US" sz="2900" dirty="0"/>
              <a:t>, </a:t>
            </a:r>
            <a:r>
              <a:rPr lang="en-US" sz="2900" dirty="0" err="1"/>
              <a:t>prevashodno</a:t>
            </a:r>
            <a:r>
              <a:rPr lang="en-US" sz="2900" dirty="0"/>
              <a:t> se</a:t>
            </a:r>
            <a:br>
              <a:rPr lang="en-US" sz="2900" dirty="0"/>
            </a:br>
            <a:r>
              <a:rPr lang="en-US" sz="2900" dirty="0" err="1"/>
              <a:t>rukovodi</a:t>
            </a:r>
            <a:r>
              <a:rPr lang="en-US" sz="2900" dirty="0"/>
              <a:t> </a:t>
            </a:r>
            <a:r>
              <a:rPr lang="en-US" sz="2900" dirty="0" err="1"/>
              <a:t>svojim</a:t>
            </a:r>
            <a:r>
              <a:rPr lang="en-US" sz="2900" dirty="0"/>
              <a:t> vi</a:t>
            </a:r>
            <a:r>
              <a:rPr lang="sr-Latn-RS" sz="2900" dirty="0"/>
              <a:t>đ</a:t>
            </a:r>
            <a:r>
              <a:rPr lang="en-US" sz="2900" dirty="0" err="1"/>
              <a:t>enjem</a:t>
            </a:r>
            <a:r>
              <a:rPr lang="en-US" sz="2900" dirty="0"/>
              <a:t> </a:t>
            </a:r>
            <a:r>
              <a:rPr lang="en-US" sz="2900" dirty="0" err="1"/>
              <a:t>interesa</a:t>
            </a:r>
            <a:r>
              <a:rPr lang="en-US" sz="2900" dirty="0"/>
              <a:t> </a:t>
            </a:r>
            <a:r>
              <a:rPr lang="en-US" sz="2900" dirty="0" err="1"/>
              <a:t>firme</a:t>
            </a:r>
            <a:r>
              <a:rPr lang="en-US" sz="2900" dirty="0"/>
              <a:t>, </a:t>
            </a:r>
            <a:r>
              <a:rPr lang="en-US" sz="2900" dirty="0" err="1"/>
              <a:t>utoliko</a:t>
            </a:r>
            <a:r>
              <a:rPr lang="en-US" sz="2900" dirty="0"/>
              <a:t> </a:t>
            </a:r>
            <a:r>
              <a:rPr lang="en-US" sz="2900" dirty="0" err="1"/>
              <a:t>više</a:t>
            </a:r>
            <a:r>
              <a:rPr lang="en-US" sz="2900" dirty="0"/>
              <a:t> </a:t>
            </a:r>
            <a:r>
              <a:rPr lang="en-US" sz="2900" dirty="0" err="1"/>
              <a:t>ako</a:t>
            </a:r>
            <a:r>
              <a:rPr lang="en-US" sz="2900" dirty="0"/>
              <a:t> </a:t>
            </a:r>
            <a:r>
              <a:rPr lang="en-US" sz="2900" dirty="0" err="1"/>
              <a:t>su</a:t>
            </a:r>
            <a:r>
              <a:rPr lang="en-US" sz="2900" dirty="0"/>
              <a:t> </a:t>
            </a:r>
            <a:r>
              <a:rPr lang="en-US" sz="2900" dirty="0" err="1"/>
              <a:t>oni</a:t>
            </a:r>
            <a:r>
              <a:rPr lang="en-US" sz="2900" dirty="0"/>
              <a:t> </a:t>
            </a:r>
            <a:r>
              <a:rPr lang="en-US" sz="2900" dirty="0" err="1"/>
              <a:t>saglasni</a:t>
            </a:r>
            <a:r>
              <a:rPr lang="en-US" sz="2900" dirty="0"/>
              <a:t> </a:t>
            </a:r>
            <a:r>
              <a:rPr lang="en-US" sz="2900" dirty="0" err="1"/>
              <a:t>sa</a:t>
            </a:r>
            <a:r>
              <a:rPr lang="en-US" sz="2900" dirty="0"/>
              <a:t> li</a:t>
            </a:r>
            <a:r>
              <a:rPr lang="sr-Latn-RS" sz="2900" dirty="0"/>
              <a:t>č</a:t>
            </a:r>
            <a:r>
              <a:rPr lang="en-US" sz="2900" dirty="0" err="1"/>
              <a:t>nim</a:t>
            </a:r>
            <a:br>
              <a:rPr lang="en-US" sz="2900" dirty="0"/>
            </a:br>
            <a:r>
              <a:rPr lang="en-US" sz="2900" dirty="0" err="1"/>
              <a:t>interesima</a:t>
            </a:r>
            <a:r>
              <a:rPr lang="en-US" sz="2900" dirty="0"/>
              <a:t>.</a:t>
            </a:r>
            <a:endParaRPr lang="sr-Latn-RS" sz="2900" dirty="0"/>
          </a:p>
          <a:p>
            <a:pPr lvl="1" algn="just"/>
            <a:r>
              <a:rPr lang="en-US" sz="2900" dirty="0" err="1"/>
              <a:t>Ipak</a:t>
            </a:r>
            <a:r>
              <a:rPr lang="en-US" sz="2900" dirty="0"/>
              <a:t>, u </a:t>
            </a:r>
            <a:r>
              <a:rPr lang="en-US" sz="2900" dirty="0" err="1"/>
              <a:t>poslovnom</a:t>
            </a:r>
            <a:r>
              <a:rPr lang="en-US" sz="2900" dirty="0"/>
              <a:t> </a:t>
            </a:r>
            <a:r>
              <a:rPr lang="en-US" sz="2900" dirty="0" err="1"/>
              <a:t>životu</a:t>
            </a:r>
            <a:r>
              <a:rPr lang="en-US" sz="2900" dirty="0"/>
              <a:t>, </a:t>
            </a:r>
            <a:r>
              <a:rPr lang="en-US" sz="2900" dirty="0" err="1"/>
              <a:t>individualne</a:t>
            </a:r>
            <a:r>
              <a:rPr lang="en-US" sz="2900" dirty="0"/>
              <a:t> </a:t>
            </a:r>
            <a:r>
              <a:rPr lang="en-US" sz="2900" dirty="0" err="1"/>
              <a:t>odluke</a:t>
            </a:r>
            <a:r>
              <a:rPr lang="en-US" sz="2900" dirty="0"/>
              <a:t> </a:t>
            </a:r>
            <a:r>
              <a:rPr lang="sr-Latn-RS" sz="2900" dirty="0"/>
              <a:t>sve više </a:t>
            </a:r>
            <a:r>
              <a:rPr lang="en-US" sz="2900" dirty="0" err="1"/>
              <a:t>ustupaju</a:t>
            </a:r>
            <a:r>
              <a:rPr lang="en-US" sz="2900" dirty="0"/>
              <a:t> </a:t>
            </a:r>
            <a:r>
              <a:rPr lang="en-US" sz="2900" dirty="0" err="1"/>
              <a:t>mesto</a:t>
            </a:r>
            <a:r>
              <a:rPr lang="en-US" sz="2900" dirty="0"/>
              <a:t> </a:t>
            </a:r>
            <a:r>
              <a:rPr lang="en-US" sz="2900" i="1" dirty="0" err="1"/>
              <a:t>grupnim</a:t>
            </a:r>
            <a:r>
              <a:rPr lang="en-US" sz="2900" i="1" dirty="0"/>
              <a:t> </a:t>
            </a:r>
            <a:r>
              <a:rPr lang="en-US" sz="2900" i="1" dirty="0" err="1"/>
              <a:t>odlukama</a:t>
            </a:r>
            <a:r>
              <a:rPr lang="en-US" sz="2900" dirty="0"/>
              <a:t>, </a:t>
            </a:r>
            <a:r>
              <a:rPr lang="en-US" sz="2900" dirty="0" err="1"/>
              <a:t>kada</a:t>
            </a:r>
            <a:r>
              <a:rPr lang="en-US" sz="2900" dirty="0"/>
              <a:t> se u</a:t>
            </a:r>
            <a:br>
              <a:rPr lang="en-US" sz="2900" dirty="0"/>
            </a:br>
            <a:r>
              <a:rPr lang="en-US" sz="2900" dirty="0" err="1"/>
              <a:t>ulozi</a:t>
            </a:r>
            <a:r>
              <a:rPr lang="en-US" sz="2900" dirty="0"/>
              <a:t> </a:t>
            </a:r>
            <a:r>
              <a:rPr lang="en-US" sz="2900" dirty="0" err="1"/>
              <a:t>subjekta</a:t>
            </a:r>
            <a:r>
              <a:rPr lang="en-US" sz="2900" dirty="0"/>
              <a:t> </a:t>
            </a:r>
            <a:r>
              <a:rPr lang="en-US" sz="2900" dirty="0" err="1"/>
              <a:t>odlu</a:t>
            </a:r>
            <a:r>
              <a:rPr lang="sr-Latn-RS" sz="2900" dirty="0"/>
              <a:t>č</a:t>
            </a:r>
            <a:r>
              <a:rPr lang="en-US" sz="2900" dirty="0" err="1"/>
              <a:t>ivanja</a:t>
            </a:r>
            <a:r>
              <a:rPr lang="en-US" sz="2900" dirty="0"/>
              <a:t> </a:t>
            </a:r>
            <a:r>
              <a:rPr lang="en-US" sz="2900" dirty="0" err="1"/>
              <a:t>javljaju</a:t>
            </a:r>
            <a:r>
              <a:rPr lang="en-US" sz="2900" dirty="0"/>
              <a:t> </a:t>
            </a:r>
            <a:r>
              <a:rPr lang="en-US" sz="2900" dirty="0" err="1"/>
              <a:t>razli</a:t>
            </a:r>
            <a:r>
              <a:rPr lang="sr-Latn-RS" sz="2900" dirty="0"/>
              <a:t>č</a:t>
            </a:r>
            <a:r>
              <a:rPr lang="en-US" sz="2900" dirty="0" err="1"/>
              <a:t>iti</a:t>
            </a:r>
            <a:r>
              <a:rPr lang="en-US" sz="2900" dirty="0"/>
              <a:t> </a:t>
            </a:r>
            <a:r>
              <a:rPr lang="en-US" sz="2900" dirty="0" err="1"/>
              <a:t>timovi</a:t>
            </a:r>
            <a:r>
              <a:rPr lang="en-US" sz="2900" dirty="0"/>
              <a:t> </a:t>
            </a:r>
            <a:r>
              <a:rPr lang="en-US" sz="2900" dirty="0" err="1"/>
              <a:t>ili</a:t>
            </a:r>
            <a:r>
              <a:rPr lang="en-US" sz="2900" dirty="0"/>
              <a:t> </a:t>
            </a:r>
            <a:r>
              <a:rPr lang="en-US" sz="2900" dirty="0" err="1"/>
              <a:t>organi</a:t>
            </a:r>
            <a:r>
              <a:rPr lang="en-US" sz="2900" dirty="0"/>
              <a:t> </a:t>
            </a:r>
            <a:r>
              <a:rPr lang="en-US" sz="2900" dirty="0" err="1"/>
              <a:t>upravljanja</a:t>
            </a:r>
            <a:r>
              <a:rPr lang="en-US" sz="2900" dirty="0"/>
              <a:t> </a:t>
            </a:r>
            <a:r>
              <a:rPr lang="en-US" sz="2900" dirty="0" err="1"/>
              <a:t>na</a:t>
            </a:r>
            <a:r>
              <a:rPr lang="en-US" sz="2900" dirty="0"/>
              <a:t> </a:t>
            </a:r>
            <a:r>
              <a:rPr lang="en-US" sz="2900" dirty="0" err="1"/>
              <a:t>svim</a:t>
            </a:r>
            <a:r>
              <a:rPr lang="en-US" sz="2900" dirty="0"/>
              <a:t> </a:t>
            </a:r>
            <a:r>
              <a:rPr lang="en-US" sz="2900" dirty="0" err="1"/>
              <a:t>hijerarhijskim</a:t>
            </a:r>
            <a:br>
              <a:rPr lang="en-US" sz="2900" dirty="0"/>
            </a:br>
            <a:r>
              <a:rPr lang="en-US" sz="2900" dirty="0" err="1"/>
              <a:t>nivoima</a:t>
            </a:r>
            <a:r>
              <a:rPr lang="en-US" sz="2900" dirty="0"/>
              <a:t>. U </a:t>
            </a:r>
            <a:r>
              <a:rPr lang="en-US" sz="2900" dirty="0" err="1"/>
              <a:t>zavisnosti</a:t>
            </a:r>
            <a:r>
              <a:rPr lang="en-US" sz="2900" dirty="0"/>
              <a:t> od </a:t>
            </a:r>
            <a:r>
              <a:rPr lang="en-US" sz="2900" dirty="0" err="1"/>
              <a:t>stepena</a:t>
            </a:r>
            <a:r>
              <a:rPr lang="en-US" sz="2900" dirty="0"/>
              <a:t> </a:t>
            </a:r>
            <a:r>
              <a:rPr lang="en-US" sz="2900" dirty="0" err="1"/>
              <a:t>konfliktnosti</a:t>
            </a:r>
            <a:r>
              <a:rPr lang="en-US" sz="2900" dirty="0"/>
              <a:t> </a:t>
            </a:r>
            <a:r>
              <a:rPr lang="sr-Latn-RS" sz="2900" dirty="0"/>
              <a:t>č</a:t>
            </a:r>
            <a:r>
              <a:rPr lang="en-US" sz="2900" dirty="0" err="1"/>
              <a:t>lanova</a:t>
            </a:r>
            <a:r>
              <a:rPr lang="en-US" sz="2900" dirty="0"/>
              <a:t> </a:t>
            </a:r>
            <a:r>
              <a:rPr lang="en-US" sz="2900" dirty="0" err="1"/>
              <a:t>grupe</a:t>
            </a:r>
            <a:r>
              <a:rPr lang="en-US" sz="2900" dirty="0"/>
              <a:t>, </a:t>
            </a:r>
            <a:r>
              <a:rPr lang="en-US" sz="2900" dirty="0" err="1"/>
              <a:t>izbor</a:t>
            </a:r>
            <a:r>
              <a:rPr lang="en-US" sz="2900" dirty="0"/>
              <a:t> </a:t>
            </a:r>
            <a:r>
              <a:rPr lang="en-US" sz="2900" dirty="0" err="1"/>
              <a:t>može</a:t>
            </a:r>
            <a:r>
              <a:rPr lang="en-US" sz="2900" dirty="0"/>
              <a:t> </a:t>
            </a:r>
            <a:r>
              <a:rPr lang="en-US" sz="2900" dirty="0" err="1"/>
              <a:t>biti</a:t>
            </a:r>
            <a:r>
              <a:rPr lang="en-US" sz="2900" dirty="0"/>
              <a:t> </a:t>
            </a:r>
            <a:r>
              <a:rPr lang="en-US" sz="2900" dirty="0" err="1"/>
              <a:t>rezultat</a:t>
            </a:r>
            <a:r>
              <a:rPr lang="en-US" sz="2900" dirty="0"/>
              <a:t> </a:t>
            </a:r>
            <a:r>
              <a:rPr lang="en-US" sz="2900" dirty="0" err="1"/>
              <a:t>dijaloga</a:t>
            </a:r>
            <a:br>
              <a:rPr lang="en-US" sz="2900" dirty="0"/>
            </a:br>
            <a:r>
              <a:rPr lang="en-US" sz="2900" dirty="0" err="1"/>
              <a:t>koji</a:t>
            </a:r>
            <a:r>
              <a:rPr lang="en-US" sz="2900" dirty="0"/>
              <a:t> </a:t>
            </a:r>
            <a:r>
              <a:rPr lang="sr-Latn-RS" sz="2900" dirty="0"/>
              <a:t>ć</a:t>
            </a:r>
            <a:r>
              <a:rPr lang="en-US" sz="2900" dirty="0"/>
              <a:t>e se </a:t>
            </a:r>
            <a:r>
              <a:rPr lang="en-US" sz="2900" dirty="0" err="1"/>
              <a:t>okon</a:t>
            </a:r>
            <a:r>
              <a:rPr lang="sr-Latn-RS" sz="2900" dirty="0"/>
              <a:t>č</a:t>
            </a:r>
            <a:r>
              <a:rPr lang="en-US" sz="2900" dirty="0" err="1"/>
              <a:t>ati</a:t>
            </a:r>
            <a:r>
              <a:rPr lang="en-US" sz="2900" dirty="0"/>
              <a:t> </a:t>
            </a:r>
            <a:r>
              <a:rPr lang="en-US" sz="2900" dirty="0" err="1"/>
              <a:t>konsenzusom</a:t>
            </a:r>
            <a:r>
              <a:rPr lang="en-US" sz="2900" dirty="0"/>
              <a:t>, </a:t>
            </a:r>
            <a:r>
              <a:rPr lang="en-US" sz="2900" dirty="0" err="1"/>
              <a:t>ali</a:t>
            </a:r>
            <a:r>
              <a:rPr lang="en-US" sz="2900" dirty="0"/>
              <a:t> </a:t>
            </a:r>
            <a:r>
              <a:rPr lang="en-US" sz="2900" dirty="0" err="1"/>
              <a:t>i</a:t>
            </a:r>
            <a:r>
              <a:rPr lang="en-US" sz="2900" dirty="0"/>
              <a:t> </a:t>
            </a:r>
            <a:r>
              <a:rPr lang="en-US" sz="2900" dirty="0" err="1"/>
              <a:t>razli</a:t>
            </a:r>
            <a:r>
              <a:rPr lang="sr-Latn-RS" sz="2900" dirty="0"/>
              <a:t>č</a:t>
            </a:r>
            <a:r>
              <a:rPr lang="en-US" sz="2900" dirty="0" err="1"/>
              <a:t>itih</a:t>
            </a:r>
            <a:r>
              <a:rPr lang="en-US" sz="2900" dirty="0"/>
              <a:t> </a:t>
            </a:r>
            <a:r>
              <a:rPr lang="en-US" sz="2900" dirty="0" err="1"/>
              <a:t>procedura</a:t>
            </a:r>
            <a:r>
              <a:rPr lang="en-US" sz="2900" dirty="0"/>
              <a:t> </a:t>
            </a:r>
            <a:r>
              <a:rPr lang="en-US" sz="2900" dirty="0" err="1"/>
              <a:t>razrešenja</a:t>
            </a:r>
            <a:r>
              <a:rPr lang="en-US" sz="2900" dirty="0"/>
              <a:t> </a:t>
            </a:r>
            <a:r>
              <a:rPr lang="en-US" sz="2900" dirty="0" err="1"/>
              <a:t>konflikta</a:t>
            </a:r>
            <a:r>
              <a:rPr lang="en-US" sz="2900" dirty="0"/>
              <a:t>. U </a:t>
            </a:r>
            <a:r>
              <a:rPr lang="en-US" sz="2900" dirty="0" err="1"/>
              <a:t>nekim</a:t>
            </a:r>
            <a:br>
              <a:rPr lang="en-US" sz="2900" dirty="0"/>
            </a:br>
            <a:r>
              <a:rPr lang="en-US" sz="2900" dirty="0" err="1"/>
              <a:t>fazama</a:t>
            </a:r>
            <a:r>
              <a:rPr lang="en-US" sz="2900" dirty="0"/>
              <a:t> </a:t>
            </a:r>
            <a:r>
              <a:rPr lang="en-US" sz="2900" dirty="0" err="1"/>
              <a:t>odlu</a:t>
            </a:r>
            <a:r>
              <a:rPr lang="sr-Latn-RS" sz="2900" dirty="0"/>
              <a:t>či</a:t>
            </a:r>
            <a:r>
              <a:rPr lang="en-US" sz="2900" dirty="0" err="1"/>
              <a:t>vanja</a:t>
            </a:r>
            <a:r>
              <a:rPr lang="en-US" sz="2900" dirty="0"/>
              <a:t> </a:t>
            </a:r>
            <a:r>
              <a:rPr lang="en-US" sz="2900" dirty="0" err="1"/>
              <a:t>grupa</a:t>
            </a:r>
            <a:r>
              <a:rPr lang="en-US" sz="2900" dirty="0"/>
              <a:t> </a:t>
            </a:r>
            <a:r>
              <a:rPr lang="en-US" sz="2900" dirty="0" err="1"/>
              <a:t>može</a:t>
            </a:r>
            <a:r>
              <a:rPr lang="en-US" sz="2900" dirty="0"/>
              <a:t> </a:t>
            </a:r>
            <a:r>
              <a:rPr lang="en-US" sz="2900" dirty="0" err="1"/>
              <a:t>biti</a:t>
            </a:r>
            <a:r>
              <a:rPr lang="en-US" sz="2900" dirty="0"/>
              <a:t> u </a:t>
            </a:r>
            <a:r>
              <a:rPr lang="en-US" sz="2900" dirty="0" err="1"/>
              <a:t>prednosti</a:t>
            </a:r>
            <a:r>
              <a:rPr lang="en-US" sz="2900" dirty="0"/>
              <a:t> u </a:t>
            </a:r>
            <a:r>
              <a:rPr lang="en-US" sz="2900" dirty="0" err="1"/>
              <a:t>odnosu</a:t>
            </a:r>
            <a:r>
              <a:rPr lang="en-US" sz="2900" dirty="0"/>
              <a:t> </a:t>
            </a:r>
            <a:r>
              <a:rPr lang="en-US" sz="2900" dirty="0" err="1"/>
              <a:t>na</a:t>
            </a:r>
            <a:r>
              <a:rPr lang="en-US" sz="2900" dirty="0"/>
              <a:t> </a:t>
            </a:r>
            <a:r>
              <a:rPr lang="en-US" sz="2900" dirty="0" err="1"/>
              <a:t>pojedinca</a:t>
            </a:r>
            <a:r>
              <a:rPr lang="en-US" sz="2900" dirty="0"/>
              <a:t>, </a:t>
            </a:r>
            <a:r>
              <a:rPr lang="en-US" sz="2900" dirty="0" err="1"/>
              <a:t>dok</a:t>
            </a:r>
            <a:r>
              <a:rPr lang="en-US" sz="2900" dirty="0"/>
              <a:t> u </a:t>
            </a:r>
            <a:r>
              <a:rPr lang="en-US" sz="2900" dirty="0" err="1"/>
              <a:t>drugim</a:t>
            </a:r>
            <a:r>
              <a:rPr lang="en-US" sz="2900" dirty="0"/>
              <a:t> </a:t>
            </a:r>
            <a:r>
              <a:rPr lang="en-US" sz="2900" dirty="0" err="1"/>
              <a:t>sukob</a:t>
            </a:r>
            <a:br>
              <a:rPr lang="en-US" sz="2900" dirty="0"/>
            </a:br>
            <a:r>
              <a:rPr lang="en-US" sz="2900" dirty="0" err="1"/>
              <a:t>mišljenja</a:t>
            </a:r>
            <a:r>
              <a:rPr lang="en-US" sz="2900" dirty="0"/>
              <a:t> </a:t>
            </a:r>
            <a:r>
              <a:rPr lang="en-US" sz="2900" dirty="0" err="1"/>
              <a:t>dodatno</a:t>
            </a:r>
            <a:r>
              <a:rPr lang="en-US" sz="2900" dirty="0"/>
              <a:t> </a:t>
            </a:r>
            <a:r>
              <a:rPr lang="en-US" sz="2900" dirty="0" err="1"/>
              <a:t>otežava</a:t>
            </a:r>
            <a:r>
              <a:rPr lang="en-US" sz="2900" dirty="0"/>
              <a:t> </a:t>
            </a:r>
            <a:r>
              <a:rPr lang="en-US" sz="2900" dirty="0" err="1"/>
              <a:t>i</a:t>
            </a:r>
            <a:r>
              <a:rPr lang="en-US" sz="2900" dirty="0"/>
              <a:t> </a:t>
            </a:r>
            <a:r>
              <a:rPr lang="en-US" sz="2900" dirty="0" err="1"/>
              <a:t>usporava</a:t>
            </a:r>
            <a:r>
              <a:rPr lang="en-US" sz="2900" dirty="0"/>
              <a:t> </a:t>
            </a:r>
            <a:r>
              <a:rPr lang="en-US" sz="2900" dirty="0" err="1"/>
              <a:t>odlu</a:t>
            </a:r>
            <a:r>
              <a:rPr lang="sr-Latn-RS" sz="2900" dirty="0"/>
              <a:t>č</a:t>
            </a:r>
            <a:r>
              <a:rPr lang="en-US" sz="2900" dirty="0" err="1"/>
              <a:t>ivanje</a:t>
            </a:r>
            <a:r>
              <a:rPr lang="en-US" sz="2900" dirty="0"/>
              <a:t>, </a:t>
            </a:r>
            <a:r>
              <a:rPr lang="en-US" sz="2900" dirty="0" err="1"/>
              <a:t>i</a:t>
            </a:r>
            <a:r>
              <a:rPr lang="en-US" sz="2900" dirty="0"/>
              <a:t> </a:t>
            </a:r>
            <a:r>
              <a:rPr lang="en-US" sz="2900" dirty="0" err="1"/>
              <a:t>nepovoljno</a:t>
            </a:r>
            <a:r>
              <a:rPr lang="en-US" sz="2900" dirty="0"/>
              <a:t> </a:t>
            </a:r>
            <a:r>
              <a:rPr lang="en-US" sz="2900" dirty="0" err="1"/>
              <a:t>uti</a:t>
            </a:r>
            <a:r>
              <a:rPr lang="sr-Latn-RS" sz="2900" dirty="0"/>
              <a:t>č</a:t>
            </a:r>
            <a:r>
              <a:rPr lang="en-US" sz="2900" dirty="0"/>
              <a:t>e </a:t>
            </a:r>
            <a:r>
              <a:rPr lang="en-US" sz="2900" dirty="0" err="1"/>
              <a:t>na</a:t>
            </a:r>
            <a:r>
              <a:rPr lang="en-US" sz="2900" dirty="0"/>
              <a:t> </a:t>
            </a:r>
            <a:r>
              <a:rPr lang="en-US" sz="2900" dirty="0" err="1"/>
              <a:t>kvalitet</a:t>
            </a:r>
            <a:r>
              <a:rPr lang="en-US" sz="2900" dirty="0"/>
              <a:t> </a:t>
            </a:r>
            <a:r>
              <a:rPr lang="en-US" sz="2900" dirty="0" err="1"/>
              <a:t>odluke</a:t>
            </a:r>
            <a:r>
              <a:rPr lang="en-US" sz="2900" dirty="0"/>
              <a:t>. </a:t>
            </a:r>
            <a:br>
              <a:rPr lang="en-US" dirty="0"/>
            </a:br>
            <a:endParaRPr lang="en-US" dirty="0"/>
          </a:p>
        </p:txBody>
      </p:sp>
    </p:spTree>
    <p:extLst>
      <p:ext uri="{BB962C8B-B14F-4D97-AF65-F5344CB8AC3E}">
        <p14:creationId xmlns:p14="http://schemas.microsoft.com/office/powerpoint/2010/main" val="33505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err="1"/>
              <a:t>Realizacija</a:t>
            </a:r>
            <a:r>
              <a:rPr lang="en-US" b="1" dirty="0"/>
              <a:t> </a:t>
            </a:r>
            <a:r>
              <a:rPr lang="en-US" b="1" dirty="0" err="1"/>
              <a:t>akcije</a:t>
            </a:r>
            <a:r>
              <a:rPr lang="sr-Latn-RS" b="1" dirty="0"/>
              <a:t>: </a:t>
            </a:r>
            <a:r>
              <a:rPr lang="en-US" dirty="0" err="1"/>
              <a:t>Nakon</a:t>
            </a:r>
            <a:r>
              <a:rPr lang="en-US" dirty="0"/>
              <a:t> </a:t>
            </a:r>
            <a:r>
              <a:rPr lang="en-US" dirty="0" err="1"/>
              <a:t>završene</a:t>
            </a:r>
            <a:r>
              <a:rPr lang="en-US" dirty="0"/>
              <a:t> faze </a:t>
            </a:r>
            <a:r>
              <a:rPr lang="en-US" dirty="0" err="1"/>
              <a:t>izbora</a:t>
            </a:r>
            <a:r>
              <a:rPr lang="sr-Latn-RS" dirty="0"/>
              <a:t> alternative – koja rezultuje određenom akcijom</a:t>
            </a:r>
            <a:r>
              <a:rPr lang="en-US" dirty="0"/>
              <a:t>, </a:t>
            </a:r>
            <a:r>
              <a:rPr lang="en-US" dirty="0" err="1"/>
              <a:t>pristupa</a:t>
            </a:r>
            <a:r>
              <a:rPr lang="en-US" dirty="0"/>
              <a:t> se </a:t>
            </a:r>
            <a:r>
              <a:rPr lang="en-US" dirty="0" err="1"/>
              <a:t>njenom</a:t>
            </a:r>
            <a:r>
              <a:rPr lang="en-US" dirty="0"/>
              <a:t> </a:t>
            </a:r>
            <a:r>
              <a:rPr lang="en-US" dirty="0" err="1"/>
              <a:t>sprovo</a:t>
            </a:r>
            <a:r>
              <a:rPr lang="sr-Latn-RS" dirty="0"/>
              <a:t>đ</a:t>
            </a:r>
            <a:r>
              <a:rPr lang="en-US" dirty="0" err="1"/>
              <a:t>enju</a:t>
            </a:r>
            <a:r>
              <a:rPr lang="en-US" dirty="0"/>
              <a:t>. </a:t>
            </a:r>
            <a:endParaRPr lang="sr-Latn-RS" dirty="0"/>
          </a:p>
          <a:p>
            <a:pPr algn="just"/>
            <a:r>
              <a:rPr lang="sr-Latn-RS" dirty="0"/>
              <a:t>Realizacija se </a:t>
            </a:r>
            <a:r>
              <a:rPr lang="sr-Latn-RS"/>
              <a:t>može ostvariti</a:t>
            </a:r>
            <a:r>
              <a:rPr lang="en-US"/>
              <a:t> </a:t>
            </a:r>
            <a:r>
              <a:rPr lang="en-US" dirty="0"/>
              <a:t>u</a:t>
            </a:r>
            <a:r>
              <a:rPr lang="sr-Latn-RS" dirty="0"/>
              <a:t> </a:t>
            </a:r>
            <a:r>
              <a:rPr lang="en-US" dirty="0" err="1"/>
              <a:t>jednom</a:t>
            </a:r>
            <a:r>
              <a:rPr lang="en-US" dirty="0"/>
              <a:t> </a:t>
            </a:r>
            <a:r>
              <a:rPr lang="en-US" dirty="0" err="1"/>
              <a:t>trenutku</a:t>
            </a:r>
            <a:r>
              <a:rPr lang="en-US" dirty="0"/>
              <a:t>, </a:t>
            </a:r>
            <a:r>
              <a:rPr lang="en-US" dirty="0" err="1"/>
              <a:t>ako</a:t>
            </a:r>
            <a:r>
              <a:rPr lang="en-US" dirty="0"/>
              <a:t> je re</a:t>
            </a:r>
            <a:r>
              <a:rPr lang="sr-Latn-RS" dirty="0"/>
              <a:t>č</a:t>
            </a:r>
            <a:r>
              <a:rPr lang="en-US" dirty="0"/>
              <a:t> o </a:t>
            </a:r>
            <a:r>
              <a:rPr lang="en-US" dirty="0" err="1"/>
              <a:t>alternativi</a:t>
            </a:r>
            <a:r>
              <a:rPr lang="en-US" dirty="0"/>
              <a:t>, </a:t>
            </a:r>
            <a:r>
              <a:rPr lang="en-US" dirty="0" err="1"/>
              <a:t>ili</a:t>
            </a:r>
            <a:r>
              <a:rPr lang="en-US" dirty="0"/>
              <a:t> u </a:t>
            </a:r>
            <a:r>
              <a:rPr lang="en-US" dirty="0" err="1"/>
              <a:t>odre</a:t>
            </a:r>
            <a:r>
              <a:rPr lang="sr-Latn-RS" dirty="0"/>
              <a:t>đ</a:t>
            </a:r>
            <a:r>
              <a:rPr lang="en-US" dirty="0" err="1"/>
              <a:t>enom</a:t>
            </a:r>
            <a:r>
              <a:rPr lang="en-US" dirty="0"/>
              <a:t> </a:t>
            </a:r>
            <a:r>
              <a:rPr lang="en-US" dirty="0" err="1"/>
              <a:t>vremenskom</a:t>
            </a:r>
            <a:r>
              <a:rPr lang="en-US" dirty="0"/>
              <a:t> </a:t>
            </a:r>
            <a:r>
              <a:rPr lang="en-US" dirty="0" err="1"/>
              <a:t>periodu</a:t>
            </a:r>
            <a:r>
              <a:rPr lang="en-US" dirty="0"/>
              <a:t>, </a:t>
            </a:r>
            <a:r>
              <a:rPr lang="en-US" dirty="0" err="1"/>
              <a:t>ako</a:t>
            </a:r>
            <a:r>
              <a:rPr lang="en-US" dirty="0"/>
              <a:t> je</a:t>
            </a:r>
            <a:r>
              <a:rPr lang="sr-Latn-RS" dirty="0"/>
              <a:t> </a:t>
            </a:r>
            <a:r>
              <a:rPr lang="en-US" dirty="0" err="1"/>
              <a:t>predmet</a:t>
            </a:r>
            <a:r>
              <a:rPr lang="en-US" dirty="0"/>
              <a:t> </a:t>
            </a:r>
            <a:r>
              <a:rPr lang="en-US" dirty="0" err="1"/>
              <a:t>izbora</a:t>
            </a:r>
            <a:r>
              <a:rPr lang="en-US" dirty="0"/>
              <a:t> </a:t>
            </a:r>
            <a:r>
              <a:rPr lang="en-US" dirty="0" err="1"/>
              <a:t>bila</a:t>
            </a:r>
            <a:r>
              <a:rPr lang="en-US" dirty="0"/>
              <a:t> </a:t>
            </a:r>
            <a:r>
              <a:rPr lang="en-US" dirty="0" err="1"/>
              <a:t>akcija</a:t>
            </a:r>
            <a:r>
              <a:rPr lang="en-US" dirty="0"/>
              <a:t>. </a:t>
            </a:r>
            <a:endParaRPr lang="sr-Latn-RS" dirty="0"/>
          </a:p>
          <a:p>
            <a:pPr algn="just"/>
            <a:r>
              <a:rPr lang="en-US" dirty="0" err="1"/>
              <a:t>Tako</a:t>
            </a:r>
            <a:r>
              <a:rPr lang="en-US" dirty="0"/>
              <a:t>, </a:t>
            </a:r>
            <a:r>
              <a:rPr lang="en-US" dirty="0" err="1"/>
              <a:t>npr</a:t>
            </a:r>
            <a:r>
              <a:rPr lang="en-US" dirty="0"/>
              <a:t>. problem </a:t>
            </a:r>
            <a:r>
              <a:rPr lang="en-US" dirty="0" err="1"/>
              <a:t>izbora</a:t>
            </a:r>
            <a:r>
              <a:rPr lang="en-US" dirty="0"/>
              <a:t> </a:t>
            </a:r>
            <a:r>
              <a:rPr lang="en-US" dirty="0" err="1"/>
              <a:t>proizvodne</a:t>
            </a:r>
            <a:r>
              <a:rPr lang="en-US" dirty="0"/>
              <a:t> </a:t>
            </a:r>
            <a:r>
              <a:rPr lang="en-US" dirty="0" err="1"/>
              <a:t>opreme</a:t>
            </a:r>
            <a:r>
              <a:rPr lang="en-US" dirty="0"/>
              <a:t> </a:t>
            </a:r>
            <a:r>
              <a:rPr lang="en-US" dirty="0" err="1"/>
              <a:t>ili</a:t>
            </a:r>
            <a:r>
              <a:rPr lang="en-US" dirty="0"/>
              <a:t> </a:t>
            </a:r>
            <a:r>
              <a:rPr lang="en-US" dirty="0" err="1"/>
              <a:t>prijema</a:t>
            </a:r>
            <a:r>
              <a:rPr lang="en-US" dirty="0"/>
              <a:t> </a:t>
            </a:r>
            <a:r>
              <a:rPr lang="en-US" dirty="0" err="1"/>
              <a:t>novog</a:t>
            </a:r>
            <a:r>
              <a:rPr lang="sr-Latn-RS" dirty="0"/>
              <a:t> </a:t>
            </a:r>
            <a:r>
              <a:rPr lang="en-US" dirty="0" err="1"/>
              <a:t>radnika</a:t>
            </a:r>
            <a:r>
              <a:rPr lang="en-US" dirty="0"/>
              <a:t> </a:t>
            </a:r>
            <a:r>
              <a:rPr lang="en-US" dirty="0" err="1"/>
              <a:t>rešava</a:t>
            </a:r>
            <a:r>
              <a:rPr lang="en-US" dirty="0"/>
              <a:t> se </a:t>
            </a:r>
            <a:r>
              <a:rPr lang="sr-Latn-RS" dirty="0"/>
              <a:t>č</a:t>
            </a:r>
            <a:r>
              <a:rPr lang="en-US" dirty="0" err="1"/>
              <a:t>inom</a:t>
            </a:r>
            <a:r>
              <a:rPr lang="en-US" dirty="0"/>
              <a:t> </a:t>
            </a:r>
            <a:r>
              <a:rPr lang="en-US" dirty="0" err="1"/>
              <a:t>kupovine</a:t>
            </a:r>
            <a:r>
              <a:rPr lang="en-US" dirty="0"/>
              <a:t>, </a:t>
            </a:r>
            <a:r>
              <a:rPr lang="en-US" dirty="0" err="1"/>
              <a:t>odnosno</a:t>
            </a:r>
            <a:r>
              <a:rPr lang="en-US" dirty="0"/>
              <a:t> </a:t>
            </a:r>
            <a:r>
              <a:rPr lang="en-US" dirty="0" err="1"/>
              <a:t>zapošljavanja</a:t>
            </a:r>
            <a:r>
              <a:rPr lang="en-US" dirty="0"/>
              <a:t>, </a:t>
            </a:r>
            <a:r>
              <a:rPr lang="en-US" dirty="0" err="1"/>
              <a:t>dok</a:t>
            </a:r>
            <a:r>
              <a:rPr lang="en-US" dirty="0"/>
              <a:t> je </a:t>
            </a:r>
            <a:r>
              <a:rPr lang="en-US" dirty="0" err="1"/>
              <a:t>za</a:t>
            </a:r>
            <a:r>
              <a:rPr lang="en-US" dirty="0"/>
              <a:t> </a:t>
            </a:r>
            <a:r>
              <a:rPr lang="en-US" dirty="0" err="1"/>
              <a:t>realizaciju</a:t>
            </a:r>
            <a:r>
              <a:rPr lang="en-US" dirty="0"/>
              <a:t> </a:t>
            </a:r>
            <a:r>
              <a:rPr lang="en-US" dirty="0" err="1"/>
              <a:t>investicionog</a:t>
            </a:r>
            <a:br>
              <a:rPr lang="en-US" dirty="0"/>
            </a:br>
            <a:r>
              <a:rPr lang="en-US" dirty="0" err="1"/>
              <a:t>projekta</a:t>
            </a:r>
            <a:r>
              <a:rPr lang="en-US" dirty="0"/>
              <a:t> </a:t>
            </a:r>
            <a:r>
              <a:rPr lang="en-US" dirty="0" err="1"/>
              <a:t>ili</a:t>
            </a:r>
            <a:r>
              <a:rPr lang="en-US" dirty="0"/>
              <a:t> </a:t>
            </a:r>
            <a:r>
              <a:rPr lang="en-US" dirty="0" err="1"/>
              <a:t>marketinške</a:t>
            </a:r>
            <a:r>
              <a:rPr lang="en-US" dirty="0"/>
              <a:t> </a:t>
            </a:r>
            <a:r>
              <a:rPr lang="en-US" dirty="0" err="1"/>
              <a:t>kampanje</a:t>
            </a:r>
            <a:r>
              <a:rPr lang="en-US" dirty="0"/>
              <a:t> </a:t>
            </a:r>
            <a:r>
              <a:rPr lang="en-US" dirty="0" err="1"/>
              <a:t>potrebno</a:t>
            </a:r>
            <a:r>
              <a:rPr lang="en-US" dirty="0"/>
              <a:t> </a:t>
            </a:r>
            <a:r>
              <a:rPr lang="en-US" dirty="0" err="1"/>
              <a:t>izvesno</a:t>
            </a:r>
            <a:r>
              <a:rPr lang="en-US" dirty="0"/>
              <a:t> </a:t>
            </a:r>
            <a:r>
              <a:rPr lang="en-US" dirty="0" err="1"/>
              <a:t>vreme</a:t>
            </a:r>
            <a:r>
              <a:rPr lang="en-US" dirty="0"/>
              <a:t>.</a:t>
            </a:r>
            <a:endParaRPr lang="sr-Latn-RS" dirty="0"/>
          </a:p>
          <a:p>
            <a:pPr algn="just"/>
            <a:r>
              <a:rPr lang="en-US" dirty="0"/>
              <a:t>Na </a:t>
            </a:r>
            <a:r>
              <a:rPr lang="en-US" dirty="0" err="1"/>
              <a:t>uspeh</a:t>
            </a:r>
            <a:r>
              <a:rPr lang="en-US" dirty="0"/>
              <a:t> </a:t>
            </a:r>
            <a:r>
              <a:rPr lang="en-US" dirty="0" err="1"/>
              <a:t>akcije</a:t>
            </a:r>
            <a:r>
              <a:rPr lang="en-US" dirty="0"/>
              <a:t>, pored </a:t>
            </a:r>
            <a:r>
              <a:rPr lang="en-US" dirty="0" err="1"/>
              <a:t>brojnih</a:t>
            </a:r>
            <a:r>
              <a:rPr lang="en-US" dirty="0"/>
              <a:t> </a:t>
            </a:r>
            <a:r>
              <a:rPr lang="en-US" dirty="0" err="1"/>
              <a:t>nekontrolisanih</a:t>
            </a:r>
            <a:r>
              <a:rPr lang="en-US" dirty="0"/>
              <a:t> </a:t>
            </a:r>
            <a:r>
              <a:rPr lang="en-US" dirty="0" err="1"/>
              <a:t>faktora</a:t>
            </a:r>
            <a:r>
              <a:rPr lang="en-US" dirty="0"/>
              <a:t>, </a:t>
            </a:r>
            <a:r>
              <a:rPr lang="en-US" dirty="0" err="1"/>
              <a:t>uti</a:t>
            </a:r>
            <a:r>
              <a:rPr lang="sr-Latn-RS" dirty="0"/>
              <a:t>č</a:t>
            </a:r>
            <a:r>
              <a:rPr lang="en-US" dirty="0"/>
              <a:t>e </a:t>
            </a:r>
            <a:r>
              <a:rPr lang="en-US" dirty="0" err="1"/>
              <a:t>i</a:t>
            </a:r>
            <a:r>
              <a:rPr lang="en-US" dirty="0"/>
              <a:t> </a:t>
            </a:r>
            <a:r>
              <a:rPr lang="en-US" dirty="0" err="1"/>
              <a:t>njena</a:t>
            </a:r>
            <a:r>
              <a:rPr lang="en-US" dirty="0"/>
              <a:t> </a:t>
            </a:r>
            <a:r>
              <a:rPr lang="sr-Latn-RS" dirty="0"/>
              <a:t>„</a:t>
            </a:r>
            <a:r>
              <a:rPr lang="en-US" dirty="0" err="1"/>
              <a:t>sprovodljivost</a:t>
            </a:r>
            <a:r>
              <a:rPr lang="en-US" dirty="0"/>
              <a:t>”, </a:t>
            </a:r>
            <a:r>
              <a:rPr lang="en-US" dirty="0" err="1"/>
              <a:t>koja</a:t>
            </a:r>
            <a:r>
              <a:rPr lang="sr-Latn-RS" dirty="0"/>
              <a:t> </a:t>
            </a:r>
            <a:r>
              <a:rPr lang="en-US" dirty="0" err="1"/>
              <a:t>predstavlja</a:t>
            </a:r>
            <a:r>
              <a:rPr lang="en-US" dirty="0"/>
              <a:t> </a:t>
            </a:r>
            <a:r>
              <a:rPr lang="en-US" dirty="0" err="1"/>
              <a:t>realnu</a:t>
            </a:r>
            <a:r>
              <a:rPr lang="en-US" dirty="0"/>
              <a:t> </a:t>
            </a:r>
            <a:r>
              <a:rPr lang="en-US" dirty="0" err="1"/>
              <a:t>mogu</a:t>
            </a:r>
            <a:r>
              <a:rPr lang="sr-Latn-RS" dirty="0"/>
              <a:t>ć</a:t>
            </a:r>
            <a:r>
              <a:rPr lang="en-US" dirty="0" err="1"/>
              <a:t>nost</a:t>
            </a:r>
            <a:r>
              <a:rPr lang="en-US" dirty="0"/>
              <a:t> da se </a:t>
            </a:r>
            <a:r>
              <a:rPr lang="en-US" dirty="0" err="1"/>
              <a:t>ona</a:t>
            </a:r>
            <a:r>
              <a:rPr lang="en-US" dirty="0"/>
              <a:t> </a:t>
            </a:r>
            <a:r>
              <a:rPr lang="en-US" dirty="0" err="1"/>
              <a:t>izvede</a:t>
            </a:r>
            <a:r>
              <a:rPr lang="en-US" dirty="0"/>
              <a:t>; </a:t>
            </a:r>
            <a:r>
              <a:rPr lang="en-US" dirty="0" err="1"/>
              <a:t>budu</a:t>
            </a:r>
            <a:r>
              <a:rPr lang="sr-Latn-RS" dirty="0"/>
              <a:t>ć</a:t>
            </a:r>
            <a:r>
              <a:rPr lang="en-US" dirty="0" err="1"/>
              <a:t>i</a:t>
            </a:r>
            <a:r>
              <a:rPr lang="en-US" dirty="0"/>
              <a:t> da je </a:t>
            </a:r>
            <a:r>
              <a:rPr lang="en-US" dirty="0" err="1"/>
              <a:t>presudna</a:t>
            </a:r>
            <a:r>
              <a:rPr lang="en-US" dirty="0"/>
              <a:t> </a:t>
            </a:r>
            <a:r>
              <a:rPr lang="en-US" dirty="0" err="1"/>
              <a:t>za</a:t>
            </a:r>
            <a:r>
              <a:rPr lang="en-US" dirty="0"/>
              <a:t> </a:t>
            </a:r>
            <a:r>
              <a:rPr lang="en-US" dirty="0" err="1"/>
              <a:t>kona</a:t>
            </a:r>
            <a:r>
              <a:rPr lang="sr-Latn-RS" dirty="0"/>
              <a:t>č</a:t>
            </a:r>
            <a:r>
              <a:rPr lang="en-US" dirty="0"/>
              <a:t>an </a:t>
            </a:r>
            <a:r>
              <a:rPr lang="en-US" dirty="0" err="1"/>
              <a:t>rezultat</a:t>
            </a:r>
            <a:r>
              <a:rPr lang="en-US" dirty="0"/>
              <a:t>, </a:t>
            </a:r>
            <a:r>
              <a:rPr lang="en-US" dirty="0" err="1"/>
              <a:t>ona</a:t>
            </a:r>
            <a:r>
              <a:rPr lang="sr-Latn-RS" dirty="0"/>
              <a:t> </a:t>
            </a:r>
            <a:r>
              <a:rPr lang="en-US" dirty="0"/>
              <a:t>mora </a:t>
            </a:r>
            <a:r>
              <a:rPr lang="en-US" dirty="0" err="1"/>
              <a:t>biti</a:t>
            </a:r>
            <a:r>
              <a:rPr lang="en-US" dirty="0"/>
              <a:t> </a:t>
            </a:r>
            <a:r>
              <a:rPr lang="en-US" dirty="0" err="1"/>
              <a:t>jedan</a:t>
            </a:r>
            <a:r>
              <a:rPr lang="en-US" dirty="0"/>
              <a:t> od </a:t>
            </a:r>
            <a:r>
              <a:rPr lang="en-US" dirty="0" err="1"/>
              <a:t>kriterijuma</a:t>
            </a:r>
            <a:r>
              <a:rPr lang="en-US" dirty="0"/>
              <a:t> </a:t>
            </a:r>
            <a:r>
              <a:rPr lang="en-US" dirty="0" err="1"/>
              <a:t>na</a:t>
            </a:r>
            <a:r>
              <a:rPr lang="en-US" dirty="0"/>
              <a:t> </a:t>
            </a:r>
            <a:r>
              <a:rPr lang="en-US" dirty="0" err="1"/>
              <a:t>osnovu</a:t>
            </a:r>
            <a:r>
              <a:rPr lang="en-US" dirty="0"/>
              <a:t> </a:t>
            </a:r>
            <a:r>
              <a:rPr lang="en-US" dirty="0" err="1"/>
              <a:t>kojih</a:t>
            </a:r>
            <a:r>
              <a:rPr lang="en-US" dirty="0"/>
              <a:t> </a:t>
            </a:r>
            <a:r>
              <a:rPr lang="sr-Latn-RS" dirty="0"/>
              <a:t>ć</a:t>
            </a:r>
            <a:r>
              <a:rPr lang="en-US" dirty="0"/>
              <a:t>e se </a:t>
            </a:r>
            <a:r>
              <a:rPr lang="en-US" dirty="0" err="1"/>
              <a:t>akcije</a:t>
            </a:r>
            <a:r>
              <a:rPr lang="en-US" dirty="0"/>
              <a:t> </a:t>
            </a:r>
            <a:r>
              <a:rPr lang="en-US" dirty="0" err="1"/>
              <a:t>ocenjivati</a:t>
            </a:r>
            <a:r>
              <a:rPr lang="en-US" dirty="0"/>
              <a:t> u </a:t>
            </a:r>
            <a:r>
              <a:rPr lang="en-US" dirty="0" err="1"/>
              <a:t>fazi</a:t>
            </a:r>
            <a:r>
              <a:rPr lang="en-US" dirty="0"/>
              <a:t> </a:t>
            </a:r>
            <a:r>
              <a:rPr lang="en-US" dirty="0" err="1"/>
              <a:t>izbora</a:t>
            </a:r>
            <a:r>
              <a:rPr lang="en-US"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388564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a:xfrm>
            <a:off x="838200" y="1825624"/>
            <a:ext cx="11353800" cy="5032375"/>
          </a:xfrm>
        </p:spPr>
        <p:txBody>
          <a:bodyPr>
            <a:normAutofit fontScale="70000" lnSpcReduction="20000"/>
          </a:bodyPr>
          <a:lstStyle/>
          <a:p>
            <a:r>
              <a:rPr lang="en-US" b="1" dirty="0" err="1"/>
              <a:t>Analiza</a:t>
            </a:r>
            <a:r>
              <a:rPr lang="en-US" b="1" dirty="0"/>
              <a:t> </a:t>
            </a:r>
            <a:r>
              <a:rPr lang="en-US" b="1" dirty="0" err="1"/>
              <a:t>rezultata</a:t>
            </a:r>
            <a:r>
              <a:rPr lang="sr-Latn-RS" b="1" dirty="0"/>
              <a:t>: </a:t>
            </a:r>
            <a:r>
              <a:rPr lang="en-US" dirty="0" err="1"/>
              <a:t>Nakon</a:t>
            </a:r>
            <a:r>
              <a:rPr lang="en-US" dirty="0"/>
              <a:t> </a:t>
            </a:r>
            <a:r>
              <a:rPr lang="en-US" dirty="0" err="1"/>
              <a:t>realizacije</a:t>
            </a:r>
            <a:r>
              <a:rPr lang="en-US" dirty="0"/>
              <a:t> </a:t>
            </a:r>
            <a:r>
              <a:rPr lang="en-US" dirty="0" err="1"/>
              <a:t>akcije</a:t>
            </a:r>
            <a:r>
              <a:rPr lang="en-US" dirty="0"/>
              <a:t>, </a:t>
            </a:r>
            <a:r>
              <a:rPr lang="en-US" dirty="0" err="1"/>
              <a:t>neophodno</a:t>
            </a:r>
            <a:r>
              <a:rPr lang="en-US" dirty="0"/>
              <a:t> je </a:t>
            </a:r>
            <a:r>
              <a:rPr lang="en-US" dirty="0" err="1"/>
              <a:t>ispitati</a:t>
            </a:r>
            <a:r>
              <a:rPr lang="en-US" dirty="0"/>
              <a:t> u </a:t>
            </a:r>
            <a:r>
              <a:rPr lang="en-US" dirty="0" err="1"/>
              <a:t>kojoj</a:t>
            </a:r>
            <a:r>
              <a:rPr lang="en-US" dirty="0"/>
              <a:t> </a:t>
            </a:r>
            <a:r>
              <a:rPr lang="en-US" dirty="0" err="1"/>
              <a:t>meri</a:t>
            </a:r>
            <a:r>
              <a:rPr lang="en-US" dirty="0"/>
              <a:t> je </a:t>
            </a:r>
            <a:r>
              <a:rPr lang="en-US" dirty="0" err="1"/>
              <a:t>ublažen</a:t>
            </a:r>
            <a:r>
              <a:rPr lang="en-US" dirty="0"/>
              <a:t> </a:t>
            </a:r>
            <a:r>
              <a:rPr lang="en-US" dirty="0" err="1"/>
              <a:t>ili</a:t>
            </a:r>
            <a:r>
              <a:rPr lang="en-US" dirty="0"/>
              <a:t> </a:t>
            </a:r>
            <a:r>
              <a:rPr lang="en-US" dirty="0" err="1"/>
              <a:t>rešen</a:t>
            </a:r>
            <a:r>
              <a:rPr lang="en-US" dirty="0"/>
              <a:t> </a:t>
            </a:r>
            <a:r>
              <a:rPr lang="en-US" dirty="0" err="1"/>
              <a:t>po</a:t>
            </a:r>
            <a:r>
              <a:rPr lang="sr-Latn-RS" dirty="0"/>
              <a:t>č</a:t>
            </a:r>
            <a:r>
              <a:rPr lang="en-US" dirty="0" err="1"/>
              <a:t>etni</a:t>
            </a:r>
            <a:r>
              <a:rPr lang="sr-Latn-RS" dirty="0"/>
              <a:t> </a:t>
            </a:r>
            <a:r>
              <a:rPr lang="en-US" dirty="0"/>
              <a:t>problem. </a:t>
            </a:r>
            <a:endParaRPr lang="sr-Latn-RS" dirty="0"/>
          </a:p>
          <a:p>
            <a:r>
              <a:rPr lang="en-US" dirty="0" err="1"/>
              <a:t>Ponekad</a:t>
            </a:r>
            <a:r>
              <a:rPr lang="en-US" dirty="0"/>
              <a:t> se, </a:t>
            </a:r>
            <a:r>
              <a:rPr lang="en-US" dirty="0" err="1"/>
              <a:t>zahvaljuju</a:t>
            </a:r>
            <a:r>
              <a:rPr lang="sr-Latn-RS" dirty="0"/>
              <a:t>ć</a:t>
            </a:r>
            <a:r>
              <a:rPr lang="en-US" dirty="0" err="1"/>
              <a:t>i</a:t>
            </a:r>
            <a:r>
              <a:rPr lang="en-US" dirty="0"/>
              <a:t> </a:t>
            </a:r>
            <a:r>
              <a:rPr lang="en-US" dirty="0" err="1"/>
              <a:t>dobroj</a:t>
            </a:r>
            <a:r>
              <a:rPr lang="en-US" dirty="0"/>
              <a:t> </a:t>
            </a:r>
            <a:r>
              <a:rPr lang="en-US" dirty="0" err="1"/>
              <a:t>odluci</a:t>
            </a:r>
            <a:r>
              <a:rPr lang="en-US" dirty="0"/>
              <a:t>, problem </a:t>
            </a:r>
            <a:r>
              <a:rPr lang="en-US" dirty="0" err="1"/>
              <a:t>rešava</a:t>
            </a:r>
            <a:r>
              <a:rPr lang="en-US" dirty="0"/>
              <a:t> u </a:t>
            </a:r>
            <a:r>
              <a:rPr lang="en-US" dirty="0" err="1"/>
              <a:t>celini</a:t>
            </a:r>
            <a:r>
              <a:rPr lang="en-US" dirty="0"/>
              <a:t>. </a:t>
            </a:r>
            <a:endParaRPr lang="sr-Latn-RS" dirty="0"/>
          </a:p>
          <a:p>
            <a:r>
              <a:rPr lang="sr-Latn-RS" dirty="0"/>
              <a:t>Ukoliko</a:t>
            </a:r>
            <a:r>
              <a:rPr lang="en-US" dirty="0"/>
              <a:t> </a:t>
            </a:r>
            <a:r>
              <a:rPr lang="en-US" dirty="0" err="1"/>
              <a:t>rezultati</a:t>
            </a:r>
            <a:r>
              <a:rPr lang="sr-Latn-RS" dirty="0"/>
              <a:t> </a:t>
            </a:r>
            <a:r>
              <a:rPr lang="en-US" dirty="0" err="1"/>
              <a:t>pokažu</a:t>
            </a:r>
            <a:r>
              <a:rPr lang="en-US" dirty="0"/>
              <a:t> da on </a:t>
            </a:r>
            <a:r>
              <a:rPr lang="en-US" dirty="0" err="1"/>
              <a:t>i</a:t>
            </a:r>
            <a:r>
              <a:rPr lang="en-US" dirty="0"/>
              <a:t> </a:t>
            </a:r>
            <a:r>
              <a:rPr lang="en-US" dirty="0" err="1"/>
              <a:t>dalje</a:t>
            </a:r>
            <a:r>
              <a:rPr lang="en-US" dirty="0"/>
              <a:t> </a:t>
            </a:r>
            <a:r>
              <a:rPr lang="en-US" dirty="0" err="1"/>
              <a:t>postoji</a:t>
            </a:r>
            <a:r>
              <a:rPr lang="en-US" dirty="0"/>
              <a:t>, u </a:t>
            </a:r>
            <a:r>
              <a:rPr lang="en-US" dirty="0" err="1"/>
              <a:t>nešto</a:t>
            </a:r>
            <a:r>
              <a:rPr lang="en-US" dirty="0"/>
              <a:t> </a:t>
            </a:r>
            <a:r>
              <a:rPr lang="en-US" dirty="0" err="1"/>
              <a:t>blažoj</a:t>
            </a:r>
            <a:r>
              <a:rPr lang="en-US" dirty="0"/>
              <a:t> </a:t>
            </a:r>
            <a:r>
              <a:rPr lang="en-US" dirty="0" err="1"/>
              <a:t>ili</a:t>
            </a:r>
            <a:r>
              <a:rPr lang="en-US" dirty="0"/>
              <a:t> </a:t>
            </a:r>
            <a:r>
              <a:rPr lang="en-US" dirty="0" err="1"/>
              <a:t>izmenjenoj</a:t>
            </a:r>
            <a:r>
              <a:rPr lang="en-US" dirty="0"/>
              <a:t> </a:t>
            </a:r>
            <a:r>
              <a:rPr lang="en-US" dirty="0" err="1"/>
              <a:t>formi</a:t>
            </a:r>
            <a:r>
              <a:rPr lang="en-US" dirty="0"/>
              <a:t>, </a:t>
            </a:r>
            <a:r>
              <a:rPr lang="en-US" dirty="0" err="1"/>
              <a:t>onda</a:t>
            </a:r>
            <a:r>
              <a:rPr lang="en-US" dirty="0"/>
              <a:t> je </a:t>
            </a:r>
            <a:r>
              <a:rPr lang="en-US" dirty="0" err="1"/>
              <a:t>donosioc</a:t>
            </a:r>
            <a:r>
              <a:rPr lang="en-US" dirty="0"/>
              <a:t> </a:t>
            </a:r>
            <a:r>
              <a:rPr lang="en-US" dirty="0" err="1"/>
              <a:t>odluke</a:t>
            </a:r>
            <a:r>
              <a:rPr lang="en-US" dirty="0"/>
              <a:t> </a:t>
            </a:r>
            <a:r>
              <a:rPr lang="en-US" dirty="0" err="1"/>
              <a:t>na</a:t>
            </a:r>
            <a:r>
              <a:rPr lang="sr-Latn-RS" dirty="0"/>
              <a:t> </a:t>
            </a:r>
            <a:r>
              <a:rPr lang="en-US" dirty="0" err="1"/>
              <a:t>po</a:t>
            </a:r>
            <a:r>
              <a:rPr lang="sr-Latn-RS" dirty="0"/>
              <a:t>č</a:t>
            </a:r>
            <a:r>
              <a:rPr lang="en-US" dirty="0" err="1"/>
              <a:t>etku</a:t>
            </a:r>
            <a:r>
              <a:rPr lang="en-US" dirty="0"/>
              <a:t> </a:t>
            </a:r>
            <a:r>
              <a:rPr lang="en-US" dirty="0" err="1"/>
              <a:t>novog</a:t>
            </a:r>
            <a:r>
              <a:rPr lang="en-US" dirty="0"/>
              <a:t> </a:t>
            </a:r>
            <a:r>
              <a:rPr lang="en-US" dirty="0" err="1"/>
              <a:t>procesa</a:t>
            </a:r>
            <a:r>
              <a:rPr lang="en-US" dirty="0"/>
              <a:t> </a:t>
            </a:r>
            <a:r>
              <a:rPr lang="en-US" dirty="0" err="1"/>
              <a:t>rešavanja</a:t>
            </a:r>
            <a:r>
              <a:rPr lang="en-US" dirty="0"/>
              <a:t> </a:t>
            </a:r>
            <a:r>
              <a:rPr lang="en-US" dirty="0" err="1"/>
              <a:t>problema</a:t>
            </a:r>
            <a:r>
              <a:rPr lang="en-US" dirty="0"/>
              <a:t>, </a:t>
            </a:r>
            <a:r>
              <a:rPr lang="en-US" dirty="0" err="1"/>
              <a:t>tj</a:t>
            </a:r>
            <a:r>
              <a:rPr lang="en-US" dirty="0"/>
              <a:t>. u </a:t>
            </a:r>
            <a:r>
              <a:rPr lang="en-US" dirty="0" err="1"/>
              <a:t>fazi</a:t>
            </a:r>
            <a:r>
              <a:rPr lang="en-US" dirty="0"/>
              <a:t> </a:t>
            </a:r>
            <a:r>
              <a:rPr lang="en-US" dirty="0" err="1"/>
              <a:t>posmatranja</a:t>
            </a:r>
            <a:r>
              <a:rPr lang="en-US" dirty="0"/>
              <a:t> </a:t>
            </a:r>
            <a:r>
              <a:rPr lang="en-US" dirty="0" err="1"/>
              <a:t>trenutne</a:t>
            </a:r>
            <a:r>
              <a:rPr lang="en-US" dirty="0"/>
              <a:t> </a:t>
            </a:r>
            <a:r>
              <a:rPr lang="en-US" dirty="0" err="1"/>
              <a:t>situacije</a:t>
            </a:r>
            <a:r>
              <a:rPr lang="en-US" dirty="0"/>
              <a:t> </a:t>
            </a:r>
            <a:r>
              <a:rPr lang="en-US" dirty="0" err="1"/>
              <a:t>i</a:t>
            </a:r>
            <a:r>
              <a:rPr lang="en-US" dirty="0"/>
              <a:t> </a:t>
            </a:r>
            <a:r>
              <a:rPr lang="en-US" dirty="0" err="1"/>
              <a:t>sledi</a:t>
            </a:r>
            <a:r>
              <a:rPr lang="en-US" dirty="0"/>
              <a:t> </a:t>
            </a:r>
            <a:r>
              <a:rPr lang="en-US" dirty="0" err="1"/>
              <a:t>sve</a:t>
            </a:r>
            <a:r>
              <a:rPr lang="sr-Latn-RS" dirty="0"/>
              <a:t> </a:t>
            </a:r>
            <a:r>
              <a:rPr lang="en-US" dirty="0"/>
              <a:t>faze do </a:t>
            </a:r>
            <a:r>
              <a:rPr lang="en-US" dirty="0" err="1"/>
              <a:t>novih</a:t>
            </a:r>
            <a:r>
              <a:rPr lang="en-US" dirty="0"/>
              <a:t> </a:t>
            </a:r>
            <a:r>
              <a:rPr lang="en-US" dirty="0" err="1"/>
              <a:t>rezultata</a:t>
            </a:r>
            <a:r>
              <a:rPr lang="en-US" dirty="0"/>
              <a:t>, </a:t>
            </a:r>
            <a:r>
              <a:rPr lang="en-US" dirty="0" err="1"/>
              <a:t>koje</a:t>
            </a:r>
            <a:r>
              <a:rPr lang="en-US" dirty="0"/>
              <a:t> je </a:t>
            </a:r>
            <a:r>
              <a:rPr lang="en-US" dirty="0" err="1"/>
              <a:t>neophodno</a:t>
            </a:r>
            <a:r>
              <a:rPr lang="en-US" dirty="0"/>
              <a:t> </a:t>
            </a:r>
            <a:r>
              <a:rPr lang="en-US" dirty="0" err="1"/>
              <a:t>analizirati</a:t>
            </a:r>
            <a:r>
              <a:rPr lang="en-US" dirty="0"/>
              <a:t>.</a:t>
            </a:r>
            <a:endParaRPr lang="sr-Latn-RS" dirty="0"/>
          </a:p>
          <a:p>
            <a:r>
              <a:rPr lang="en-US" dirty="0" err="1"/>
              <a:t>Prikazane</a:t>
            </a:r>
            <a:r>
              <a:rPr lang="en-US" dirty="0"/>
              <a:t> faze </a:t>
            </a:r>
            <a:r>
              <a:rPr lang="en-US" dirty="0" err="1"/>
              <a:t>procesa</a:t>
            </a:r>
            <a:r>
              <a:rPr lang="en-US" dirty="0"/>
              <a:t> </a:t>
            </a:r>
            <a:r>
              <a:rPr lang="en-US" dirty="0" err="1"/>
              <a:t>rešavanja</a:t>
            </a:r>
            <a:r>
              <a:rPr lang="en-US" dirty="0"/>
              <a:t> </a:t>
            </a:r>
            <a:r>
              <a:rPr lang="en-US" dirty="0" err="1"/>
              <a:t>problema</a:t>
            </a:r>
            <a:r>
              <a:rPr lang="en-US" dirty="0"/>
              <a:t> u </a:t>
            </a:r>
            <a:r>
              <a:rPr lang="en-US" dirty="0" err="1"/>
              <a:t>praksi</a:t>
            </a:r>
            <a:r>
              <a:rPr lang="en-US" dirty="0"/>
              <a:t> </a:t>
            </a:r>
            <a:r>
              <a:rPr lang="en-US" dirty="0" err="1"/>
              <a:t>su</a:t>
            </a:r>
            <a:r>
              <a:rPr lang="en-US" dirty="0"/>
              <a:t> </a:t>
            </a:r>
            <a:r>
              <a:rPr lang="en-US" dirty="0" err="1"/>
              <a:t>retko</a:t>
            </a:r>
            <a:r>
              <a:rPr lang="en-US" dirty="0"/>
              <a:t> </a:t>
            </a:r>
            <a:r>
              <a:rPr lang="en-US" dirty="0" err="1"/>
              <a:t>precizno</a:t>
            </a:r>
            <a:r>
              <a:rPr lang="en-US" dirty="0"/>
              <a:t> </a:t>
            </a:r>
            <a:r>
              <a:rPr lang="en-US" dirty="0" err="1"/>
              <a:t>definisane</a:t>
            </a:r>
            <a:r>
              <a:rPr lang="en-US" dirty="0"/>
              <a:t> </a:t>
            </a:r>
            <a:r>
              <a:rPr lang="en-US" dirty="0" err="1"/>
              <a:t>i</a:t>
            </a:r>
            <a:r>
              <a:rPr lang="en-US" dirty="0"/>
              <a:t> </a:t>
            </a:r>
            <a:r>
              <a:rPr lang="en-US" dirty="0" err="1"/>
              <a:t>izdvojene</a:t>
            </a:r>
            <a:r>
              <a:rPr lang="sr-Latn-RS" dirty="0"/>
              <a:t> </a:t>
            </a:r>
            <a:r>
              <a:rPr lang="en-US" dirty="0" err="1"/>
              <a:t>kao</a:t>
            </a:r>
            <a:r>
              <a:rPr lang="en-US" dirty="0"/>
              <a:t> </a:t>
            </a:r>
            <a:r>
              <a:rPr lang="en-US" dirty="0" err="1"/>
              <a:t>zasebne</a:t>
            </a:r>
            <a:r>
              <a:rPr lang="en-US" dirty="0"/>
              <a:t> </a:t>
            </a:r>
            <a:r>
              <a:rPr lang="en-US" dirty="0" err="1"/>
              <a:t>celine</a:t>
            </a:r>
            <a:r>
              <a:rPr lang="en-US" dirty="0"/>
              <a:t>. </a:t>
            </a:r>
            <a:endParaRPr lang="sr-Latn-RS" dirty="0"/>
          </a:p>
          <a:p>
            <a:r>
              <a:rPr lang="en-US" dirty="0" err="1"/>
              <a:t>Treba</a:t>
            </a:r>
            <a:r>
              <a:rPr lang="en-US" dirty="0"/>
              <a:t> </a:t>
            </a:r>
            <a:r>
              <a:rPr lang="en-US" dirty="0" err="1"/>
              <a:t>imati</a:t>
            </a:r>
            <a:r>
              <a:rPr lang="en-US" dirty="0"/>
              <a:t> </a:t>
            </a:r>
            <a:r>
              <a:rPr lang="en-US" dirty="0" err="1"/>
              <a:t>na</a:t>
            </a:r>
            <a:r>
              <a:rPr lang="en-US" dirty="0"/>
              <a:t> </a:t>
            </a:r>
            <a:r>
              <a:rPr lang="en-US" dirty="0" err="1"/>
              <a:t>umu</a:t>
            </a:r>
            <a:r>
              <a:rPr lang="en-US" dirty="0"/>
              <a:t> da </a:t>
            </a:r>
            <a:r>
              <a:rPr lang="en-US" dirty="0" err="1"/>
              <a:t>pravilno</a:t>
            </a:r>
            <a:r>
              <a:rPr lang="en-US" dirty="0"/>
              <a:t> </a:t>
            </a:r>
            <a:r>
              <a:rPr lang="en-US" dirty="0" err="1"/>
              <a:t>sprovo</a:t>
            </a:r>
            <a:r>
              <a:rPr lang="sr-Latn-RS" dirty="0"/>
              <a:t>đ</a:t>
            </a:r>
            <a:r>
              <a:rPr lang="en-US" dirty="0" err="1"/>
              <a:t>enje</a:t>
            </a:r>
            <a:r>
              <a:rPr lang="en-US" dirty="0"/>
              <a:t> </a:t>
            </a:r>
            <a:r>
              <a:rPr lang="en-US" dirty="0" err="1"/>
              <a:t>celokupnog</a:t>
            </a:r>
            <a:r>
              <a:rPr lang="en-US" dirty="0"/>
              <a:t> </a:t>
            </a:r>
            <a:r>
              <a:rPr lang="en-US" dirty="0" err="1"/>
              <a:t>procesa</a:t>
            </a:r>
            <a:r>
              <a:rPr lang="en-US" dirty="0"/>
              <a:t> ne </a:t>
            </a:r>
            <a:r>
              <a:rPr lang="en-US" dirty="0" err="1"/>
              <a:t>zna</a:t>
            </a:r>
            <a:r>
              <a:rPr lang="sr-Latn-RS" dirty="0"/>
              <a:t>č</a:t>
            </a:r>
            <a:r>
              <a:rPr lang="en-US" dirty="0" err="1"/>
              <a:t>i</a:t>
            </a:r>
            <a:r>
              <a:rPr lang="sr-Latn-RS" dirty="0"/>
              <a:t> </a:t>
            </a:r>
            <a:r>
              <a:rPr lang="en-US" dirty="0" err="1"/>
              <a:t>rigorozno</a:t>
            </a:r>
            <a:r>
              <a:rPr lang="en-US" dirty="0"/>
              <a:t> </a:t>
            </a:r>
            <a:r>
              <a:rPr lang="en-US" dirty="0" err="1"/>
              <a:t>pridržavanje</a:t>
            </a:r>
            <a:r>
              <a:rPr lang="en-US" dirty="0"/>
              <a:t> </a:t>
            </a:r>
            <a:r>
              <a:rPr lang="en-US" dirty="0" err="1"/>
              <a:t>navedene</a:t>
            </a:r>
            <a:r>
              <a:rPr lang="en-US" dirty="0"/>
              <a:t> procedure. </a:t>
            </a:r>
            <a:endParaRPr lang="sr-Latn-RS" dirty="0"/>
          </a:p>
          <a:p>
            <a:r>
              <a:rPr lang="en-US" dirty="0" err="1"/>
              <a:t>Ponekad</a:t>
            </a:r>
            <a:r>
              <a:rPr lang="en-US" dirty="0"/>
              <a:t> </a:t>
            </a:r>
            <a:r>
              <a:rPr lang="en-US" dirty="0" err="1"/>
              <a:t>donosioc</a:t>
            </a:r>
            <a:r>
              <a:rPr lang="en-US" dirty="0"/>
              <a:t> </a:t>
            </a:r>
            <a:r>
              <a:rPr lang="en-US" dirty="0" err="1"/>
              <a:t>odluke</a:t>
            </a:r>
            <a:r>
              <a:rPr lang="en-US" dirty="0"/>
              <a:t> u </a:t>
            </a:r>
            <a:r>
              <a:rPr lang="en-US" dirty="0" err="1"/>
              <a:t>sredini</a:t>
            </a:r>
            <a:r>
              <a:rPr lang="en-US" dirty="0"/>
              <a:t> </a:t>
            </a:r>
            <a:r>
              <a:rPr lang="en-US" dirty="0" err="1"/>
              <a:t>procesa</a:t>
            </a:r>
            <a:r>
              <a:rPr lang="sr-Latn-RS" dirty="0"/>
              <a:t> </a:t>
            </a:r>
            <a:r>
              <a:rPr lang="en-US" dirty="0" err="1"/>
              <a:t>postaje</a:t>
            </a:r>
            <a:r>
              <a:rPr lang="en-US" dirty="0"/>
              <a:t> </a:t>
            </a:r>
            <a:r>
              <a:rPr lang="en-US" dirty="0" err="1"/>
              <a:t>svestan</a:t>
            </a:r>
            <a:r>
              <a:rPr lang="en-US" dirty="0"/>
              <a:t> da se mora </a:t>
            </a:r>
            <a:r>
              <a:rPr lang="en-US" dirty="0" err="1"/>
              <a:t>vratiti</a:t>
            </a:r>
            <a:r>
              <a:rPr lang="en-US" dirty="0"/>
              <a:t> </a:t>
            </a:r>
            <a:r>
              <a:rPr lang="en-US" dirty="0" err="1"/>
              <a:t>na</a:t>
            </a:r>
            <a:r>
              <a:rPr lang="en-US" dirty="0"/>
              <a:t> </a:t>
            </a:r>
            <a:r>
              <a:rPr lang="en-US" dirty="0" err="1"/>
              <a:t>po</a:t>
            </a:r>
            <a:r>
              <a:rPr lang="sr-Latn-RS" dirty="0"/>
              <a:t>č</a:t>
            </a:r>
            <a:r>
              <a:rPr lang="en-US" dirty="0" err="1"/>
              <a:t>etak</a:t>
            </a:r>
            <a:r>
              <a:rPr lang="en-US" dirty="0"/>
              <a:t> </a:t>
            </a:r>
            <a:r>
              <a:rPr lang="en-US" dirty="0" err="1"/>
              <a:t>i</a:t>
            </a:r>
            <a:r>
              <a:rPr lang="en-US" dirty="0"/>
              <a:t> </a:t>
            </a:r>
            <a:r>
              <a:rPr lang="en-US" dirty="0" err="1"/>
              <a:t>kompleksnije</a:t>
            </a:r>
            <a:r>
              <a:rPr lang="en-US" dirty="0"/>
              <a:t> </a:t>
            </a:r>
            <a:r>
              <a:rPr lang="en-US" dirty="0" err="1"/>
              <a:t>sagledati</a:t>
            </a:r>
            <a:r>
              <a:rPr lang="en-US" dirty="0"/>
              <a:t> problem. </a:t>
            </a:r>
            <a:endParaRPr lang="sr-Latn-RS" dirty="0"/>
          </a:p>
          <a:p>
            <a:r>
              <a:rPr lang="en-US" dirty="0" err="1"/>
              <a:t>Mogu</a:t>
            </a:r>
            <a:r>
              <a:rPr lang="sr-Latn-RS" dirty="0"/>
              <a:t>ć</a:t>
            </a:r>
            <a:r>
              <a:rPr lang="en-US" dirty="0"/>
              <a:t>e je </a:t>
            </a:r>
            <a:r>
              <a:rPr lang="en-US" dirty="0" err="1"/>
              <a:t>tako</a:t>
            </a:r>
            <a:r>
              <a:rPr lang="sr-Latn-RS" dirty="0"/>
              <a:t>đ</a:t>
            </a:r>
            <a:r>
              <a:rPr lang="en-US" dirty="0"/>
              <a:t>e, da u </a:t>
            </a:r>
            <a:r>
              <a:rPr lang="en-US" dirty="0" err="1"/>
              <a:t>fazi</a:t>
            </a:r>
            <a:r>
              <a:rPr lang="en-US" dirty="0"/>
              <a:t> </a:t>
            </a:r>
            <a:r>
              <a:rPr lang="en-US" dirty="0" err="1"/>
              <a:t>ocenjivanja</a:t>
            </a:r>
            <a:r>
              <a:rPr lang="en-US" dirty="0"/>
              <a:t> </a:t>
            </a:r>
            <a:r>
              <a:rPr lang="en-US" dirty="0" err="1"/>
              <a:t>shvati</a:t>
            </a:r>
            <a:r>
              <a:rPr lang="en-US" dirty="0"/>
              <a:t> da ne </a:t>
            </a:r>
            <a:r>
              <a:rPr lang="en-US" dirty="0" err="1"/>
              <a:t>može</a:t>
            </a:r>
            <a:r>
              <a:rPr lang="en-US" dirty="0"/>
              <a:t> </a:t>
            </a:r>
            <a:r>
              <a:rPr lang="en-US" dirty="0" err="1"/>
              <a:t>odrediti</a:t>
            </a:r>
            <a:r>
              <a:rPr lang="en-US" dirty="0"/>
              <a:t> </a:t>
            </a:r>
            <a:r>
              <a:rPr lang="en-US" dirty="0" err="1"/>
              <a:t>optimalnu</a:t>
            </a:r>
            <a:r>
              <a:rPr lang="en-US" dirty="0"/>
              <a:t> </a:t>
            </a:r>
            <a:r>
              <a:rPr lang="en-US" dirty="0" err="1"/>
              <a:t>alternativu</a:t>
            </a:r>
            <a:r>
              <a:rPr lang="en-US" dirty="0"/>
              <a:t> </a:t>
            </a:r>
            <a:r>
              <a:rPr lang="en-US" dirty="0" err="1"/>
              <a:t>na</a:t>
            </a:r>
            <a:r>
              <a:rPr lang="en-US" dirty="0"/>
              <a:t> </a:t>
            </a:r>
            <a:r>
              <a:rPr lang="en-US" dirty="0" err="1"/>
              <a:t>osnovu</a:t>
            </a:r>
            <a:br>
              <a:rPr lang="en-US" dirty="0"/>
            </a:br>
            <a:r>
              <a:rPr lang="en-US" dirty="0" err="1"/>
              <a:t>definisanih</a:t>
            </a:r>
            <a:r>
              <a:rPr lang="en-US" dirty="0"/>
              <a:t> </a:t>
            </a:r>
            <a:r>
              <a:rPr lang="en-US" dirty="0" err="1"/>
              <a:t>kriterijuma</a:t>
            </a:r>
            <a:r>
              <a:rPr lang="en-US" dirty="0"/>
              <a:t>; </a:t>
            </a:r>
            <a:r>
              <a:rPr lang="en-US" dirty="0" err="1"/>
              <a:t>tada</a:t>
            </a:r>
            <a:r>
              <a:rPr lang="en-US" dirty="0"/>
              <a:t> se </a:t>
            </a:r>
            <a:r>
              <a:rPr lang="en-US" dirty="0" err="1"/>
              <a:t>vra</a:t>
            </a:r>
            <a:r>
              <a:rPr lang="sr-Latn-RS" dirty="0"/>
              <a:t>ć</a:t>
            </a:r>
            <a:r>
              <a:rPr lang="en-US" dirty="0"/>
              <a:t>a </a:t>
            </a:r>
            <a:r>
              <a:rPr lang="en-US" dirty="0" err="1"/>
              <a:t>ili</a:t>
            </a:r>
            <a:r>
              <a:rPr lang="en-US" dirty="0"/>
              <a:t> u </a:t>
            </a:r>
            <a:r>
              <a:rPr lang="en-US" dirty="0" err="1"/>
              <a:t>fazu</a:t>
            </a:r>
            <a:r>
              <a:rPr lang="en-US" dirty="0"/>
              <a:t> </a:t>
            </a:r>
            <a:r>
              <a:rPr lang="en-US" dirty="0" err="1"/>
              <a:t>identifikacije</a:t>
            </a:r>
            <a:r>
              <a:rPr lang="en-US" dirty="0"/>
              <a:t> </a:t>
            </a:r>
            <a:r>
              <a:rPr lang="en-US" dirty="0" err="1"/>
              <a:t>alternativa</a:t>
            </a:r>
            <a:r>
              <a:rPr lang="en-US" dirty="0"/>
              <a:t> </a:t>
            </a:r>
            <a:r>
              <a:rPr lang="en-US" dirty="0" err="1"/>
              <a:t>i</a:t>
            </a:r>
            <a:r>
              <a:rPr lang="en-US" dirty="0"/>
              <a:t> </a:t>
            </a:r>
            <a:r>
              <a:rPr lang="en-US" dirty="0" err="1"/>
              <a:t>pokušava</a:t>
            </a:r>
            <a:r>
              <a:rPr lang="en-US" dirty="0"/>
              <a:t> da </a:t>
            </a:r>
            <a:r>
              <a:rPr lang="en-US" dirty="0" err="1"/>
              <a:t>na</a:t>
            </a:r>
            <a:r>
              <a:rPr lang="sr-Latn-RS" dirty="0"/>
              <a:t>đ</a:t>
            </a:r>
            <a:r>
              <a:rPr lang="en-US" dirty="0"/>
              <a:t>e</a:t>
            </a:r>
            <a:r>
              <a:rPr lang="sr-Latn-RS" dirty="0"/>
              <a:t> </a:t>
            </a:r>
            <a:r>
              <a:rPr lang="en-US" dirty="0" err="1"/>
              <a:t>nove</a:t>
            </a:r>
            <a:r>
              <a:rPr lang="en-US" dirty="0"/>
              <a:t>, </a:t>
            </a:r>
            <a:r>
              <a:rPr lang="en-US" dirty="0" err="1"/>
              <a:t>ili</a:t>
            </a:r>
            <a:r>
              <a:rPr lang="en-US" dirty="0"/>
              <a:t> u </a:t>
            </a:r>
            <a:r>
              <a:rPr lang="en-US" dirty="0" err="1"/>
              <a:t>fazu</a:t>
            </a:r>
            <a:r>
              <a:rPr lang="en-US" dirty="0"/>
              <a:t> </a:t>
            </a:r>
            <a:r>
              <a:rPr lang="en-US" dirty="0" err="1"/>
              <a:t>definisanja</a:t>
            </a:r>
            <a:r>
              <a:rPr lang="en-US" dirty="0"/>
              <a:t> </a:t>
            </a:r>
            <a:r>
              <a:rPr lang="en-US" dirty="0" err="1"/>
              <a:t>kriterijuma</a:t>
            </a:r>
            <a:r>
              <a:rPr lang="en-US" dirty="0"/>
              <a:t>, </a:t>
            </a:r>
            <a:r>
              <a:rPr lang="en-US" dirty="0" err="1"/>
              <a:t>kada</a:t>
            </a:r>
            <a:r>
              <a:rPr lang="en-US" dirty="0"/>
              <a:t> </a:t>
            </a:r>
            <a:r>
              <a:rPr lang="en-US" dirty="0" err="1"/>
              <a:t>vrši</a:t>
            </a:r>
            <a:r>
              <a:rPr lang="en-US" dirty="0"/>
              <a:t> </a:t>
            </a:r>
            <a:r>
              <a:rPr lang="en-US" dirty="0" err="1"/>
              <a:t>njihovu</a:t>
            </a:r>
            <a:r>
              <a:rPr lang="en-US" dirty="0"/>
              <a:t> </a:t>
            </a:r>
            <a:r>
              <a:rPr lang="en-US" dirty="0" err="1"/>
              <a:t>modifikaciju</a:t>
            </a:r>
            <a:r>
              <a:rPr lang="en-US" dirty="0"/>
              <a:t> </a:t>
            </a:r>
            <a:r>
              <a:rPr lang="en-US" dirty="0" err="1"/>
              <a:t>ili</a:t>
            </a:r>
            <a:r>
              <a:rPr lang="en-US" dirty="0"/>
              <a:t> </a:t>
            </a:r>
            <a:r>
              <a:rPr lang="en-US" dirty="0" err="1"/>
              <a:t>dopunu</a:t>
            </a:r>
            <a:r>
              <a:rPr lang="en-US" dirty="0"/>
              <a:t>. </a:t>
            </a:r>
            <a:br>
              <a:rPr lang="en-US" dirty="0"/>
            </a:br>
            <a:br>
              <a:rPr lang="en-US" dirty="0"/>
            </a:br>
            <a:r>
              <a:rPr lang="en-US" dirty="0"/>
              <a:t> </a:t>
            </a:r>
            <a:br>
              <a:rPr lang="en-US" dirty="0"/>
            </a:br>
            <a:endParaRPr lang="en-US" dirty="0"/>
          </a:p>
        </p:txBody>
      </p:sp>
    </p:spTree>
    <p:extLst>
      <p:ext uri="{BB962C8B-B14F-4D97-AF65-F5344CB8AC3E}">
        <p14:creationId xmlns:p14="http://schemas.microsoft.com/office/powerpoint/2010/main" val="153659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Imajući u vidu kompleksnost procesa odlučivanja, kao i izuzetan praktični značaj pravilnog donošenja odluka u poslovnom okruženju, razvijen je veliki broj tehnika i alata koje se mogu koristiti kao podrška donosiocu odluka kod procesa odlučivanja.</a:t>
            </a:r>
          </a:p>
          <a:p>
            <a:r>
              <a:rPr lang="sr-Latn-RS" dirty="0"/>
              <a:t>Ovde će biti razmatrana metoda AHP, kao jedna od najpopularnijih u savremenoj metodologiji višektiterijumskog odlučivanja.</a:t>
            </a:r>
          </a:p>
          <a:p>
            <a:r>
              <a:rPr lang="en-US" b="1" dirty="0" err="1"/>
              <a:t>Analitički</a:t>
            </a:r>
            <a:r>
              <a:rPr lang="en-US" b="1" dirty="0"/>
              <a:t> </a:t>
            </a:r>
            <a:r>
              <a:rPr lang="en-US" b="1" dirty="0" err="1"/>
              <a:t>hijerarhijski</a:t>
            </a:r>
            <a:r>
              <a:rPr lang="en-US" b="1" dirty="0"/>
              <a:t> process (AHP) </a:t>
            </a:r>
            <a:r>
              <a:rPr lang="en-US" dirty="0"/>
              <a:t>je </a:t>
            </a:r>
            <a:r>
              <a:rPr lang="en-US" dirty="0" err="1"/>
              <a:t>jedna</a:t>
            </a:r>
            <a:r>
              <a:rPr lang="en-US" dirty="0"/>
              <a:t> od </a:t>
            </a:r>
            <a:r>
              <a:rPr lang="en-US" dirty="0" err="1"/>
              <a:t>najpoznatijih</a:t>
            </a:r>
            <a:r>
              <a:rPr lang="en-US" dirty="0"/>
              <a:t> </a:t>
            </a:r>
            <a:r>
              <a:rPr lang="en-US" dirty="0" err="1"/>
              <a:t>višekriterijumskih</a:t>
            </a:r>
            <a:r>
              <a:rPr lang="en-US" dirty="0"/>
              <a:t> </a:t>
            </a:r>
            <a:r>
              <a:rPr lang="en-US" dirty="0" err="1"/>
              <a:t>metoda</a:t>
            </a:r>
            <a:r>
              <a:rPr lang="en-US" dirty="0"/>
              <a:t>, </a:t>
            </a:r>
            <a:r>
              <a:rPr lang="en-US" dirty="0" err="1"/>
              <a:t>koju</a:t>
            </a:r>
            <a:r>
              <a:rPr lang="en-US" dirty="0"/>
              <a:t> je </a:t>
            </a:r>
            <a:r>
              <a:rPr lang="en-US" dirty="0" err="1"/>
              <a:t>razvio</a:t>
            </a:r>
            <a:r>
              <a:rPr lang="en-US" dirty="0"/>
              <a:t> </a:t>
            </a:r>
            <a:r>
              <a:rPr lang="en-US" b="1" dirty="0"/>
              <a:t>Thomas </a:t>
            </a:r>
            <a:r>
              <a:rPr lang="en-US" b="1" dirty="0" err="1"/>
              <a:t>Saaty</a:t>
            </a:r>
            <a:r>
              <a:rPr lang="en-US" b="1" dirty="0"/>
              <a:t> 1980. </a:t>
            </a:r>
            <a:r>
              <a:rPr lang="sr-Latn-RS" b="1" dirty="0"/>
              <a:t>g</a:t>
            </a:r>
            <a:r>
              <a:rPr lang="en-US" b="1" dirty="0" err="1"/>
              <a:t>odine</a:t>
            </a:r>
            <a:r>
              <a:rPr lang="en-US" dirty="0"/>
              <a:t>.</a:t>
            </a:r>
            <a:endParaRPr lang="sr-Latn-RS" dirty="0"/>
          </a:p>
          <a:p>
            <a:r>
              <a:rPr lang="en-US" dirty="0" err="1"/>
              <a:t>Mnoga</a:t>
            </a:r>
            <a:r>
              <a:rPr lang="en-US" dirty="0"/>
              <a:t> </a:t>
            </a:r>
            <a:r>
              <a:rPr lang="en-US" dirty="0" err="1"/>
              <a:t>istraživanja</a:t>
            </a:r>
            <a:r>
              <a:rPr lang="en-US" dirty="0"/>
              <a:t> </a:t>
            </a:r>
            <a:r>
              <a:rPr lang="en-US" dirty="0" err="1"/>
              <a:t>su</a:t>
            </a:r>
            <a:r>
              <a:rPr lang="en-US" dirty="0"/>
              <a:t> </a:t>
            </a:r>
            <a:r>
              <a:rPr lang="en-US" dirty="0" err="1"/>
              <a:t>potvrdila</a:t>
            </a:r>
            <a:r>
              <a:rPr lang="en-US" dirty="0"/>
              <a:t> da je </a:t>
            </a:r>
            <a:r>
              <a:rPr lang="en-US" dirty="0" err="1"/>
              <a:t>ovo</a:t>
            </a:r>
            <a:r>
              <a:rPr lang="en-US" dirty="0"/>
              <a:t> </a:t>
            </a:r>
            <a:r>
              <a:rPr lang="en-US" dirty="0" err="1"/>
              <a:t>i</a:t>
            </a:r>
            <a:r>
              <a:rPr lang="en-US" dirty="0"/>
              <a:t> </a:t>
            </a:r>
            <a:r>
              <a:rPr lang="en-US" dirty="0" err="1"/>
              <a:t>dalje</a:t>
            </a:r>
            <a:r>
              <a:rPr lang="en-US" dirty="0"/>
              <a:t> </a:t>
            </a:r>
            <a:r>
              <a:rPr lang="en-US" dirty="0" err="1"/>
              <a:t>koristan</a:t>
            </a:r>
            <a:r>
              <a:rPr lang="en-US" dirty="0"/>
              <a:t>, </a:t>
            </a:r>
            <a:r>
              <a:rPr lang="en-US" dirty="0" err="1"/>
              <a:t>sistematičan</a:t>
            </a:r>
            <a:r>
              <a:rPr lang="en-US" dirty="0"/>
              <a:t>, </a:t>
            </a:r>
            <a:r>
              <a:rPr lang="en-US" dirty="0" err="1"/>
              <a:t>rigorozan</a:t>
            </a:r>
            <a:r>
              <a:rPr lang="en-US" dirty="0"/>
              <a:t> </a:t>
            </a:r>
            <a:r>
              <a:rPr lang="en-US" dirty="0" err="1"/>
              <a:t>i</a:t>
            </a:r>
            <a:r>
              <a:rPr lang="en-US" dirty="0"/>
              <a:t> </a:t>
            </a:r>
            <a:r>
              <a:rPr lang="en-US" dirty="0" err="1"/>
              <a:t>robustan</a:t>
            </a:r>
            <a:r>
              <a:rPr lang="en-US" dirty="0"/>
              <a:t> </a:t>
            </a:r>
            <a:r>
              <a:rPr lang="en-US" dirty="0" err="1"/>
              <a:t>metod</a:t>
            </a:r>
            <a:r>
              <a:rPr lang="en-US" dirty="0"/>
              <a:t> </a:t>
            </a:r>
            <a:r>
              <a:rPr lang="en-US" dirty="0" err="1"/>
              <a:t>za</a:t>
            </a:r>
            <a:r>
              <a:rPr lang="en-US" dirty="0"/>
              <a:t> </a:t>
            </a:r>
            <a:r>
              <a:rPr lang="en-US" dirty="0" err="1"/>
              <a:t>donošenje</a:t>
            </a:r>
            <a:r>
              <a:rPr lang="en-US" dirty="0"/>
              <a:t> </a:t>
            </a:r>
            <a:r>
              <a:rPr lang="en-US" dirty="0" err="1"/>
              <a:t>i</a:t>
            </a:r>
            <a:r>
              <a:rPr lang="en-US" dirty="0"/>
              <a:t> </a:t>
            </a:r>
            <a:r>
              <a:rPr lang="en-US" dirty="0" err="1"/>
              <a:t>kvantifikovanje</a:t>
            </a:r>
            <a:r>
              <a:rPr lang="en-US" dirty="0"/>
              <a:t> </a:t>
            </a:r>
            <a:r>
              <a:rPr lang="en-US" dirty="0" err="1"/>
              <a:t>subjektivnih</a:t>
            </a:r>
            <a:r>
              <a:rPr lang="en-US" dirty="0"/>
              <a:t> </a:t>
            </a:r>
            <a:r>
              <a:rPr lang="en-US" dirty="0" err="1"/>
              <a:t>ocena</a:t>
            </a:r>
            <a:r>
              <a:rPr lang="en-US" dirty="0"/>
              <a:t> u </a:t>
            </a:r>
            <a:r>
              <a:rPr lang="en-US" dirty="0" err="1"/>
              <a:t>okviru</a:t>
            </a:r>
            <a:r>
              <a:rPr lang="en-US" dirty="0"/>
              <a:t> </a:t>
            </a:r>
            <a:r>
              <a:rPr lang="en-US" dirty="0" err="1"/>
              <a:t>višekriterijumskog</a:t>
            </a:r>
            <a:r>
              <a:rPr lang="en-US" dirty="0"/>
              <a:t> </a:t>
            </a:r>
            <a:r>
              <a:rPr lang="en-US" dirty="0" err="1"/>
              <a:t>odlučivanja</a:t>
            </a:r>
            <a:r>
              <a:rPr lang="en-US" dirty="0"/>
              <a:t> (MCDM). AHP je </a:t>
            </a:r>
            <a:r>
              <a:rPr lang="en-US" dirty="0" err="1"/>
              <a:t>uneo</a:t>
            </a:r>
            <a:r>
              <a:rPr lang="en-US" dirty="0"/>
              <a:t> </a:t>
            </a:r>
            <a:r>
              <a:rPr lang="en-US" dirty="0" err="1"/>
              <a:t>revoluciju</a:t>
            </a:r>
            <a:r>
              <a:rPr lang="en-US" dirty="0"/>
              <a:t> u </a:t>
            </a:r>
            <a:r>
              <a:rPr lang="en-US" dirty="0" err="1"/>
              <a:t>način</a:t>
            </a:r>
            <a:r>
              <a:rPr lang="en-US" dirty="0"/>
              <a:t> </a:t>
            </a:r>
            <a:r>
              <a:rPr lang="en-US" dirty="0" err="1"/>
              <a:t>na</a:t>
            </a:r>
            <a:r>
              <a:rPr lang="en-US" dirty="0"/>
              <a:t> </a:t>
            </a:r>
            <a:r>
              <a:rPr lang="en-US" dirty="0" err="1"/>
              <a:t>koji</a:t>
            </a:r>
            <a:r>
              <a:rPr lang="en-US" dirty="0"/>
              <a:t> se </a:t>
            </a:r>
            <a:r>
              <a:rPr lang="en-US" dirty="0" err="1"/>
              <a:t>rešavaju</a:t>
            </a:r>
            <a:r>
              <a:rPr lang="en-US" dirty="0"/>
              <a:t> </a:t>
            </a:r>
            <a:r>
              <a:rPr lang="en-US" dirty="0" err="1"/>
              <a:t>složeni</a:t>
            </a:r>
            <a:r>
              <a:rPr lang="en-US" dirty="0"/>
              <a:t> </a:t>
            </a:r>
            <a:r>
              <a:rPr lang="en-US" dirty="0" err="1"/>
              <a:t>problemi</a:t>
            </a:r>
            <a:r>
              <a:rPr lang="en-US" dirty="0"/>
              <a:t> </a:t>
            </a:r>
            <a:r>
              <a:rPr lang="en-US" dirty="0" err="1"/>
              <a:t>odlučivanja</a:t>
            </a:r>
            <a:r>
              <a:rPr lang="en-US" dirty="0"/>
              <a:t> </a:t>
            </a:r>
            <a:r>
              <a:rPr lang="en-US" dirty="0" err="1"/>
              <a:t>i</a:t>
            </a:r>
            <a:r>
              <a:rPr lang="en-US" dirty="0"/>
              <a:t> </a:t>
            </a:r>
            <a:r>
              <a:rPr lang="en-US" dirty="0" err="1"/>
              <a:t>značajno</a:t>
            </a:r>
            <a:r>
              <a:rPr lang="en-US" dirty="0"/>
              <a:t> je </a:t>
            </a:r>
            <a:r>
              <a:rPr lang="en-US" dirty="0" err="1"/>
              <a:t>evoluirao</a:t>
            </a:r>
            <a:r>
              <a:rPr lang="en-US" dirty="0"/>
              <a:t> </a:t>
            </a:r>
            <a:r>
              <a:rPr lang="en-US" dirty="0" err="1"/>
              <a:t>tokom</a:t>
            </a:r>
            <a:r>
              <a:rPr lang="en-US" dirty="0"/>
              <a:t> tri </a:t>
            </a:r>
            <a:r>
              <a:rPr lang="en-US" dirty="0" err="1"/>
              <a:t>decenije</a:t>
            </a:r>
            <a:r>
              <a:rPr lang="en-US" dirty="0"/>
              <a:t>, od </a:t>
            </a:r>
            <a:r>
              <a:rPr lang="en-US" dirty="0" err="1"/>
              <a:t>svog</a:t>
            </a:r>
            <a:r>
              <a:rPr lang="en-US" dirty="0"/>
              <a:t> </a:t>
            </a:r>
            <a:r>
              <a:rPr lang="en-US" dirty="0" err="1"/>
              <a:t>nastanka</a:t>
            </a:r>
            <a:r>
              <a:rPr lang="en-US" dirty="0"/>
              <a:t>.</a:t>
            </a:r>
          </a:p>
        </p:txBody>
      </p:sp>
    </p:spTree>
    <p:extLst>
      <p:ext uri="{BB962C8B-B14F-4D97-AF65-F5344CB8AC3E}">
        <p14:creationId xmlns:p14="http://schemas.microsoft.com/office/powerpoint/2010/main" val="348412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lnSpcReduction="10000"/>
          </a:bodyPr>
          <a:lstStyle/>
          <a:p>
            <a:r>
              <a:rPr lang="en-US" b="1" dirty="0" err="1"/>
              <a:t>Uprkos</a:t>
            </a:r>
            <a:r>
              <a:rPr lang="en-US" b="1" dirty="0"/>
              <a:t> </a:t>
            </a:r>
            <a:r>
              <a:rPr lang="en-US" b="1" dirty="0" err="1"/>
              <a:t>brojnim</a:t>
            </a:r>
            <a:r>
              <a:rPr lang="en-US" b="1" dirty="0"/>
              <a:t> </a:t>
            </a:r>
            <a:r>
              <a:rPr lang="en-US" b="1" dirty="0" err="1"/>
              <a:t>prednostima</a:t>
            </a:r>
            <a:r>
              <a:rPr lang="en-US" b="1" dirty="0"/>
              <a:t>, </a:t>
            </a:r>
            <a:r>
              <a:rPr lang="en-US" b="1" dirty="0" err="1"/>
              <a:t>svakako</a:t>
            </a:r>
            <a:r>
              <a:rPr lang="en-US" b="1" dirty="0"/>
              <a:t> </a:t>
            </a:r>
            <a:r>
              <a:rPr lang="en-US" b="1" dirty="0" err="1"/>
              <a:t>i</a:t>
            </a:r>
            <a:r>
              <a:rPr lang="en-US" b="1" dirty="0"/>
              <a:t> </a:t>
            </a:r>
            <a:r>
              <a:rPr lang="en-US" b="1" dirty="0" err="1"/>
              <a:t>ovaj</a:t>
            </a:r>
            <a:r>
              <a:rPr lang="en-US" b="1" dirty="0"/>
              <a:t> </a:t>
            </a:r>
            <a:r>
              <a:rPr lang="en-US" b="1" dirty="0" err="1"/>
              <a:t>metod</a:t>
            </a:r>
            <a:r>
              <a:rPr lang="en-US" b="1" dirty="0"/>
              <a:t> </a:t>
            </a:r>
            <a:r>
              <a:rPr lang="en-US" b="1" dirty="0" err="1"/>
              <a:t>ima</a:t>
            </a:r>
            <a:r>
              <a:rPr lang="en-US" b="1" dirty="0"/>
              <a:t> </a:t>
            </a:r>
            <a:r>
              <a:rPr lang="en-US" b="1" dirty="0" err="1"/>
              <a:t>izvesne</a:t>
            </a:r>
            <a:r>
              <a:rPr lang="en-US" b="1" dirty="0"/>
              <a:t> </a:t>
            </a:r>
            <a:r>
              <a:rPr lang="en-US" b="1" dirty="0" err="1"/>
              <a:t>nedostatke</a:t>
            </a:r>
            <a:r>
              <a:rPr lang="en-US" b="1" dirty="0"/>
              <a:t>, </a:t>
            </a:r>
            <a:r>
              <a:rPr lang="en-US" b="1" dirty="0" err="1"/>
              <a:t>koji</a:t>
            </a:r>
            <a:r>
              <a:rPr lang="en-US" b="1" dirty="0"/>
              <a:t> </a:t>
            </a:r>
            <a:r>
              <a:rPr lang="en-US" b="1" dirty="0" err="1"/>
              <a:t>su</a:t>
            </a:r>
            <a:r>
              <a:rPr lang="en-US" b="1" dirty="0"/>
              <a:t> </a:t>
            </a:r>
            <a:r>
              <a:rPr lang="en-US" b="1" dirty="0" err="1"/>
              <a:t>prvenstveno</a:t>
            </a:r>
            <a:r>
              <a:rPr lang="en-US" b="1" dirty="0"/>
              <a:t> u </a:t>
            </a:r>
            <a:r>
              <a:rPr lang="en-US" b="1" dirty="0" err="1"/>
              <a:t>procesu</a:t>
            </a:r>
            <a:r>
              <a:rPr lang="en-US" b="1" dirty="0"/>
              <a:t> </a:t>
            </a:r>
            <a:r>
              <a:rPr lang="en-US" b="1" dirty="0" err="1"/>
              <a:t>poređenja</a:t>
            </a:r>
            <a:r>
              <a:rPr lang="en-US" b="1" dirty="0"/>
              <a:t> </a:t>
            </a:r>
            <a:r>
              <a:rPr lang="en-US" b="1" dirty="0" err="1"/>
              <a:t>parova</a:t>
            </a:r>
            <a:r>
              <a:rPr lang="en-US" b="1" dirty="0"/>
              <a:t>, </a:t>
            </a:r>
            <a:r>
              <a:rPr lang="en-US" b="1" dirty="0" err="1"/>
              <a:t>koji</a:t>
            </a:r>
            <a:r>
              <a:rPr lang="en-US" b="1" dirty="0"/>
              <a:t> </a:t>
            </a:r>
            <a:r>
              <a:rPr lang="en-US" b="1" dirty="0" err="1"/>
              <a:t>su</a:t>
            </a:r>
            <a:r>
              <a:rPr lang="en-US" b="1" dirty="0"/>
              <a:t> </a:t>
            </a:r>
            <a:r>
              <a:rPr lang="en-US" b="1" dirty="0" err="1"/>
              <a:t>i</a:t>
            </a:r>
            <a:r>
              <a:rPr lang="en-US" b="1" dirty="0"/>
              <a:t> </a:t>
            </a:r>
            <a:r>
              <a:rPr lang="en-US" b="1" dirty="0" err="1"/>
              <a:t>dalje</a:t>
            </a:r>
            <a:r>
              <a:rPr lang="en-US" b="1" dirty="0"/>
              <a:t> </a:t>
            </a:r>
            <a:r>
              <a:rPr lang="en-US" b="1" dirty="0" err="1"/>
              <a:t>dosta</a:t>
            </a:r>
            <a:r>
              <a:rPr lang="en-US" b="1" dirty="0"/>
              <a:t> </a:t>
            </a:r>
            <a:r>
              <a:rPr lang="en-US" b="1" dirty="0" err="1"/>
              <a:t>podložni</a:t>
            </a:r>
            <a:r>
              <a:rPr lang="en-US" b="1" dirty="0"/>
              <a:t> </a:t>
            </a:r>
            <a:r>
              <a:rPr lang="en-US" b="1" dirty="0" err="1"/>
              <a:t>subjektivnom</a:t>
            </a:r>
            <a:r>
              <a:rPr lang="en-US" b="1" dirty="0"/>
              <a:t> </a:t>
            </a:r>
            <a:r>
              <a:rPr lang="en-US" b="1" dirty="0" err="1"/>
              <a:t>mišljenju</a:t>
            </a:r>
            <a:r>
              <a:rPr lang="en-US" b="1" dirty="0"/>
              <a:t> </a:t>
            </a:r>
            <a:r>
              <a:rPr lang="en-US" b="1" dirty="0" err="1"/>
              <a:t>i</a:t>
            </a:r>
            <a:r>
              <a:rPr lang="en-US" b="1" dirty="0"/>
              <a:t> </a:t>
            </a:r>
            <a:r>
              <a:rPr lang="en-US" b="1" dirty="0" err="1"/>
              <a:t>samim</a:t>
            </a:r>
            <a:r>
              <a:rPr lang="en-US" b="1" dirty="0"/>
              <a:t> time </a:t>
            </a:r>
            <a:r>
              <a:rPr lang="en-US" b="1" dirty="0" err="1"/>
              <a:t>mogu</a:t>
            </a:r>
            <a:r>
              <a:rPr lang="en-US" b="1" dirty="0"/>
              <a:t> </a:t>
            </a:r>
            <a:r>
              <a:rPr lang="en-US" b="1" dirty="0" err="1"/>
              <a:t>imati</a:t>
            </a:r>
            <a:r>
              <a:rPr lang="en-US" b="1" dirty="0"/>
              <a:t> </a:t>
            </a:r>
            <a:r>
              <a:rPr lang="en-US" b="1" dirty="0" err="1"/>
              <a:t>ograničenja</a:t>
            </a:r>
            <a:r>
              <a:rPr lang="en-US" b="1" dirty="0"/>
              <a:t> u </a:t>
            </a:r>
            <a:r>
              <a:rPr lang="en-US" b="1" dirty="0" err="1"/>
              <a:t>smislu</a:t>
            </a:r>
            <a:r>
              <a:rPr lang="en-US" b="1" dirty="0"/>
              <a:t> </a:t>
            </a:r>
            <a:r>
              <a:rPr lang="en-US" b="1" dirty="0" err="1"/>
              <a:t>loše</a:t>
            </a:r>
            <a:r>
              <a:rPr lang="en-US" b="1" dirty="0"/>
              <a:t> </a:t>
            </a:r>
            <a:r>
              <a:rPr lang="en-US" b="1" dirty="0" err="1"/>
              <a:t>konzistentnosti</a:t>
            </a:r>
            <a:r>
              <a:rPr lang="en-US" b="1" dirty="0"/>
              <a:t> </a:t>
            </a:r>
            <a:r>
              <a:rPr lang="en-US" b="1" dirty="0" err="1"/>
              <a:t>rezultata</a:t>
            </a:r>
            <a:r>
              <a:rPr lang="en-US" b="1" dirty="0"/>
              <a:t> </a:t>
            </a:r>
            <a:r>
              <a:rPr lang="en-US" b="1" dirty="0" err="1"/>
              <a:t>rangiranja</a:t>
            </a:r>
            <a:r>
              <a:rPr lang="en-US" dirty="0"/>
              <a:t>. </a:t>
            </a:r>
            <a:endParaRPr lang="sr-Latn-RS" dirty="0"/>
          </a:p>
          <a:p>
            <a:r>
              <a:rPr lang="en-US" dirty="0" err="1"/>
              <a:t>Svakako</a:t>
            </a:r>
            <a:r>
              <a:rPr lang="en-US" dirty="0"/>
              <a:t>, </a:t>
            </a:r>
            <a:r>
              <a:rPr lang="en-US" dirty="0" err="1"/>
              <a:t>istraživači</a:t>
            </a:r>
            <a:r>
              <a:rPr lang="en-US" dirty="0"/>
              <a:t> </a:t>
            </a:r>
            <a:r>
              <a:rPr lang="en-US" dirty="0" err="1"/>
              <a:t>iz</a:t>
            </a:r>
            <a:r>
              <a:rPr lang="en-US" dirty="0"/>
              <a:t> </a:t>
            </a:r>
            <a:r>
              <a:rPr lang="en-US" dirty="0" err="1"/>
              <a:t>ove</a:t>
            </a:r>
            <a:r>
              <a:rPr lang="en-US" dirty="0"/>
              <a:t> </a:t>
            </a:r>
            <a:r>
              <a:rPr lang="en-US" dirty="0" err="1"/>
              <a:t>oblasti</a:t>
            </a:r>
            <a:r>
              <a:rPr lang="en-US" dirty="0"/>
              <a:t>, </a:t>
            </a:r>
            <a:r>
              <a:rPr lang="en-US" dirty="0" err="1"/>
              <a:t>navedene</a:t>
            </a:r>
            <a:r>
              <a:rPr lang="en-US" dirty="0"/>
              <a:t> </a:t>
            </a:r>
            <a:r>
              <a:rPr lang="en-US" dirty="0" err="1"/>
              <a:t>probleme</a:t>
            </a:r>
            <a:r>
              <a:rPr lang="en-US" dirty="0"/>
              <a:t> </a:t>
            </a:r>
            <a:r>
              <a:rPr lang="en-US" dirty="0" err="1"/>
              <a:t>i</a:t>
            </a:r>
            <a:r>
              <a:rPr lang="en-US" dirty="0"/>
              <a:t> </a:t>
            </a:r>
            <a:r>
              <a:rPr lang="en-US" dirty="0" err="1"/>
              <a:t>izazove</a:t>
            </a:r>
            <a:r>
              <a:rPr lang="en-US" dirty="0"/>
              <a:t> </a:t>
            </a:r>
            <a:r>
              <a:rPr lang="en-US" dirty="0" err="1"/>
              <a:t>rešavaju</a:t>
            </a:r>
            <a:r>
              <a:rPr lang="en-US" dirty="0"/>
              <a:t> </a:t>
            </a:r>
            <a:r>
              <a:rPr lang="en-US" dirty="0" err="1"/>
              <a:t>uvođenjem</a:t>
            </a:r>
            <a:r>
              <a:rPr lang="en-US" dirty="0"/>
              <a:t> </a:t>
            </a:r>
            <a:r>
              <a:rPr lang="en-US" dirty="0" err="1"/>
              <a:t>brojnih</a:t>
            </a:r>
            <a:r>
              <a:rPr lang="en-US" dirty="0"/>
              <a:t> </a:t>
            </a:r>
            <a:r>
              <a:rPr lang="en-US" dirty="0" err="1"/>
              <a:t>hibridnih</a:t>
            </a:r>
            <a:r>
              <a:rPr lang="en-US" dirty="0"/>
              <a:t> </a:t>
            </a:r>
            <a:r>
              <a:rPr lang="en-US" dirty="0" err="1"/>
              <a:t>algoritama</a:t>
            </a:r>
            <a:r>
              <a:rPr lang="en-US" dirty="0"/>
              <a:t> </a:t>
            </a:r>
            <a:r>
              <a:rPr lang="en-US" dirty="0" err="1"/>
              <a:t>koji</a:t>
            </a:r>
            <a:r>
              <a:rPr lang="en-US" dirty="0"/>
              <a:t> se </a:t>
            </a:r>
            <a:r>
              <a:rPr lang="en-US" dirty="0" err="1"/>
              <a:t>koriste</a:t>
            </a:r>
            <a:r>
              <a:rPr lang="en-US" dirty="0"/>
              <a:t> </a:t>
            </a:r>
            <a:r>
              <a:rPr lang="en-US" dirty="0" err="1"/>
              <a:t>kao</a:t>
            </a:r>
            <a:r>
              <a:rPr lang="en-US" dirty="0"/>
              <a:t> </a:t>
            </a:r>
            <a:r>
              <a:rPr lang="en-US" dirty="0" err="1"/>
              <a:t>podrška</a:t>
            </a:r>
            <a:r>
              <a:rPr lang="en-US" dirty="0"/>
              <a:t> AHP </a:t>
            </a:r>
            <a:r>
              <a:rPr lang="en-US" dirty="0" err="1"/>
              <a:t>metode</a:t>
            </a:r>
            <a:r>
              <a:rPr lang="en-US" dirty="0"/>
              <a:t>, </a:t>
            </a:r>
            <a:r>
              <a:rPr lang="en-US" dirty="0" err="1"/>
              <a:t>upravo</a:t>
            </a:r>
            <a:r>
              <a:rPr lang="en-US" dirty="0"/>
              <a:t> da bi se </a:t>
            </a:r>
            <a:r>
              <a:rPr lang="en-US" dirty="0" err="1"/>
              <a:t>prevazišla</a:t>
            </a:r>
            <a:r>
              <a:rPr lang="en-US" dirty="0"/>
              <a:t> </a:t>
            </a:r>
            <a:r>
              <a:rPr lang="en-US" dirty="0" err="1"/>
              <a:t>subjektivost</a:t>
            </a:r>
            <a:r>
              <a:rPr lang="en-US" dirty="0"/>
              <a:t> </a:t>
            </a:r>
            <a:r>
              <a:rPr lang="en-US" dirty="0" err="1"/>
              <a:t>donosioca</a:t>
            </a:r>
            <a:r>
              <a:rPr lang="en-US" dirty="0"/>
              <a:t> </a:t>
            </a:r>
            <a:r>
              <a:rPr lang="en-US" dirty="0" err="1"/>
              <a:t>odluka</a:t>
            </a:r>
            <a:r>
              <a:rPr lang="en-US" dirty="0"/>
              <a:t>.</a:t>
            </a:r>
          </a:p>
          <a:p>
            <a:r>
              <a:rPr lang="en-US" dirty="0"/>
              <a:t>AHP </a:t>
            </a:r>
            <a:r>
              <a:rPr lang="en-US" dirty="0" err="1"/>
              <a:t>metoda</a:t>
            </a:r>
            <a:r>
              <a:rPr lang="en-US" dirty="0"/>
              <a:t> </a:t>
            </a:r>
            <a:r>
              <a:rPr lang="en-US" dirty="0" err="1"/>
              <a:t>omogućava</a:t>
            </a:r>
            <a:r>
              <a:rPr lang="en-US" dirty="0"/>
              <a:t> </a:t>
            </a:r>
            <a:r>
              <a:rPr lang="en-US" dirty="0" err="1"/>
              <a:t>donosiocu</a:t>
            </a:r>
            <a:r>
              <a:rPr lang="en-US" dirty="0"/>
              <a:t> </a:t>
            </a:r>
            <a:r>
              <a:rPr lang="en-US" dirty="0" err="1"/>
              <a:t>odluke</a:t>
            </a:r>
            <a:r>
              <a:rPr lang="en-US" dirty="0"/>
              <a:t> da </a:t>
            </a:r>
            <a:r>
              <a:rPr lang="en-US" dirty="0" err="1"/>
              <a:t>modeluje</a:t>
            </a:r>
            <a:r>
              <a:rPr lang="en-US" dirty="0"/>
              <a:t> </a:t>
            </a:r>
            <a:r>
              <a:rPr lang="en-US" dirty="0" err="1"/>
              <a:t>kompleksne</a:t>
            </a:r>
            <a:r>
              <a:rPr lang="en-US" dirty="0"/>
              <a:t> </a:t>
            </a:r>
            <a:r>
              <a:rPr lang="en-US" dirty="0" err="1"/>
              <a:t>probleme</a:t>
            </a:r>
            <a:r>
              <a:rPr lang="en-US" dirty="0"/>
              <a:t> </a:t>
            </a:r>
            <a:r>
              <a:rPr lang="en-US" dirty="0" err="1"/>
              <a:t>uz</a:t>
            </a:r>
            <a:r>
              <a:rPr lang="en-US" dirty="0"/>
              <a:t> </a:t>
            </a:r>
            <a:r>
              <a:rPr lang="en-US" dirty="0" err="1"/>
              <a:t>pomoć</a:t>
            </a:r>
            <a:r>
              <a:rPr lang="en-US" dirty="0"/>
              <a:t> </a:t>
            </a:r>
            <a:r>
              <a:rPr lang="en-US" dirty="0" err="1"/>
              <a:t>hijerarhijske</a:t>
            </a:r>
            <a:r>
              <a:rPr lang="en-US" dirty="0"/>
              <a:t> </a:t>
            </a:r>
            <a:r>
              <a:rPr lang="en-US" dirty="0" err="1"/>
              <a:t>stru</a:t>
            </a:r>
            <a:r>
              <a:rPr lang="sr-Latn-RS" dirty="0"/>
              <a:t>k</a:t>
            </a:r>
            <a:r>
              <a:rPr lang="en-US" dirty="0" err="1"/>
              <a:t>ture</a:t>
            </a:r>
            <a:r>
              <a:rPr lang="en-US" dirty="0"/>
              <a:t>, </a:t>
            </a:r>
            <a:r>
              <a:rPr lang="en-US" dirty="0" err="1"/>
              <a:t>prikazujući</a:t>
            </a:r>
            <a:r>
              <a:rPr lang="en-US" dirty="0"/>
              <a:t> </a:t>
            </a:r>
            <a:r>
              <a:rPr lang="en-US" dirty="0" err="1"/>
              <a:t>pritom</a:t>
            </a:r>
            <a:r>
              <a:rPr lang="en-US" dirty="0"/>
              <a:t> </a:t>
            </a:r>
            <a:r>
              <a:rPr lang="en-US" dirty="0" err="1"/>
              <a:t>povezanost</a:t>
            </a:r>
            <a:r>
              <a:rPr lang="en-US" dirty="0"/>
              <a:t> </a:t>
            </a:r>
            <a:r>
              <a:rPr lang="en-US" dirty="0" err="1"/>
              <a:t>cilja</a:t>
            </a:r>
            <a:r>
              <a:rPr lang="en-US" dirty="0"/>
              <a:t>, </a:t>
            </a:r>
            <a:r>
              <a:rPr lang="en-US" dirty="0" err="1"/>
              <a:t>kriterijuma</a:t>
            </a:r>
            <a:r>
              <a:rPr lang="en-US" dirty="0"/>
              <a:t>, </a:t>
            </a:r>
            <a:r>
              <a:rPr lang="en-US" dirty="0" err="1"/>
              <a:t>eventualnih</a:t>
            </a:r>
            <a:r>
              <a:rPr lang="en-US" dirty="0"/>
              <a:t> </a:t>
            </a:r>
            <a:r>
              <a:rPr lang="en-US" dirty="0" err="1"/>
              <a:t>subkriterijuma</a:t>
            </a:r>
            <a:r>
              <a:rPr lang="en-US" dirty="0"/>
              <a:t> </a:t>
            </a:r>
            <a:r>
              <a:rPr lang="en-US" dirty="0" err="1"/>
              <a:t>i</a:t>
            </a:r>
            <a:r>
              <a:rPr lang="en-US" dirty="0"/>
              <a:t> </a:t>
            </a:r>
            <a:r>
              <a:rPr lang="en-US" dirty="0" err="1"/>
              <a:t>alternativ</a:t>
            </a:r>
            <a:r>
              <a:rPr lang="sr-Cyrl-RS" dirty="0"/>
              <a:t>а</a:t>
            </a:r>
            <a:r>
              <a:rPr lang="en-US" dirty="0"/>
              <a:t>. </a:t>
            </a:r>
          </a:p>
          <a:p>
            <a:endParaRPr lang="en-US" dirty="0"/>
          </a:p>
        </p:txBody>
      </p:sp>
    </p:spTree>
    <p:extLst>
      <p:ext uri="{BB962C8B-B14F-4D97-AF65-F5344CB8AC3E}">
        <p14:creationId xmlns:p14="http://schemas.microsoft.com/office/powerpoint/2010/main" val="335606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79192" y="1759637"/>
            <a:ext cx="6363530" cy="5098363"/>
          </a:xfrm>
          <a:prstGeom prst="rect">
            <a:avLst/>
          </a:prstGeom>
        </p:spPr>
      </p:pic>
    </p:spTree>
    <p:extLst>
      <p:ext uri="{BB962C8B-B14F-4D97-AF65-F5344CB8AC3E}">
        <p14:creationId xmlns:p14="http://schemas.microsoft.com/office/powerpoint/2010/main" val="52045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04256"/>
            <a:ext cx="11157857" cy="5377543"/>
          </a:xfrm>
        </p:spPr>
        <p:txBody>
          <a:bodyPr>
            <a:normAutofit fontScale="92500" lnSpcReduction="20000"/>
          </a:bodyPr>
          <a:lstStyle/>
          <a:p>
            <a:r>
              <a:rPr lang="sr-Latn-RS" dirty="0">
                <a:solidFill>
                  <a:srgbClr val="002060"/>
                </a:solidFill>
              </a:rPr>
              <a:t>Industrijski menadžment i preduzetništvo: spoljašnje okruženje, društvena odgovornost i poslovna etika. Razvoj novog proizvoda</a:t>
            </a:r>
          </a:p>
          <a:p>
            <a:r>
              <a:rPr lang="sr-Latn-RS" dirty="0">
                <a:solidFill>
                  <a:srgbClr val="002060"/>
                </a:solidFill>
              </a:rPr>
              <a:t>Industrija, transformacioni proces, logistika, razvoj i transformacija industrije. </a:t>
            </a:r>
          </a:p>
          <a:p>
            <a:r>
              <a:rPr lang="sr-Latn-RS" dirty="0">
                <a:solidFill>
                  <a:srgbClr val="002060"/>
                </a:solidFill>
              </a:rPr>
              <a:t>Upravljanje kreativnošću i inovacijama. Koncept ''učeće organizacije''. Principi upravljanja tehnološkim inovacijama. Ljudski resursi kao imovina preduzeća. Konflikti i upravljanje konfliktima. </a:t>
            </a:r>
          </a:p>
          <a:p>
            <a:r>
              <a:rPr lang="sr-Latn-RS" dirty="0">
                <a:solidFill>
                  <a:srgbClr val="002060"/>
                </a:solidFill>
              </a:rPr>
              <a:t>Analiza poslovnog slučaja (Business Case)</a:t>
            </a:r>
          </a:p>
          <a:p>
            <a:r>
              <a:rPr lang="sr-Latn-RS" dirty="0">
                <a:solidFill>
                  <a:srgbClr val="002060"/>
                </a:solidFill>
              </a:rPr>
              <a:t>Vrednovanje i evaluaciju poslovne ideje zasnovana na finansijskim parametrima – Studija izvodljivosti</a:t>
            </a:r>
            <a:endParaRPr lang="en-US" dirty="0">
              <a:solidFill>
                <a:srgbClr val="002060"/>
              </a:solidFill>
            </a:endParaRPr>
          </a:p>
          <a:p>
            <a:r>
              <a:rPr lang="sr-Latn-RS" dirty="0">
                <a:solidFill>
                  <a:srgbClr val="002060"/>
                </a:solidFill>
              </a:rPr>
              <a:t>Predviđanje i prognoziranje. </a:t>
            </a:r>
          </a:p>
          <a:p>
            <a:r>
              <a:rPr lang="sr-Latn-RS" dirty="0">
                <a:solidFill>
                  <a:srgbClr val="002060"/>
                </a:solidFill>
              </a:rPr>
              <a:t>Planiranje, strateško planiranje i strateški menadžment. </a:t>
            </a:r>
            <a:endParaRPr lang="en-US" dirty="0">
              <a:solidFill>
                <a:srgbClr val="002060"/>
              </a:solidFill>
            </a:endParaRPr>
          </a:p>
          <a:p>
            <a:r>
              <a:rPr lang="sr-Latn-RS" b="1" dirty="0">
                <a:solidFill>
                  <a:srgbClr val="002060"/>
                </a:solidFill>
              </a:rPr>
              <a:t>Odlučivanje kao proces rešavanja poslovnih izazova. </a:t>
            </a:r>
          </a:p>
          <a:p>
            <a:r>
              <a:rPr lang="sr-Latn-RS" dirty="0">
                <a:solidFill>
                  <a:srgbClr val="002060"/>
                </a:solidFill>
              </a:rPr>
              <a:t>Kvalitet kao upravljačka varijabla. </a:t>
            </a:r>
          </a:p>
          <a:p>
            <a:r>
              <a:rPr lang="sr-Latn-RS" dirty="0">
                <a:solidFill>
                  <a:srgbClr val="002060"/>
                </a:solidFill>
              </a:rPr>
              <a:t>Održivost. Ekološki menadžment. Globalizacija i menadžment</a:t>
            </a:r>
          </a:p>
        </p:txBody>
      </p:sp>
    </p:spTree>
    <p:extLst>
      <p:ext uri="{BB962C8B-B14F-4D97-AF65-F5344CB8AC3E}">
        <p14:creationId xmlns:p14="http://schemas.microsoft.com/office/powerpoint/2010/main" val="358631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a:xfrm>
            <a:off x="838200" y="1608809"/>
            <a:ext cx="10515600" cy="4351338"/>
          </a:xfrm>
        </p:spPr>
        <p:txBody>
          <a:bodyPr/>
          <a:lstStyle/>
          <a:p>
            <a:r>
              <a:rPr lang="en-US" sz="2000" dirty="0" err="1"/>
              <a:t>Određivanje</a:t>
            </a:r>
            <a:r>
              <a:rPr lang="en-US" sz="2000" dirty="0"/>
              <a:t> </a:t>
            </a:r>
            <a:r>
              <a:rPr lang="en-US" sz="2000" dirty="0" err="1"/>
              <a:t>relativnog</a:t>
            </a:r>
            <a:r>
              <a:rPr lang="en-US" sz="2000" dirty="0"/>
              <a:t> </a:t>
            </a:r>
            <a:r>
              <a:rPr lang="en-US" sz="2000" dirty="0" err="1"/>
              <a:t>prioriteta</a:t>
            </a:r>
            <a:r>
              <a:rPr lang="en-US" sz="2000" dirty="0"/>
              <a:t> </a:t>
            </a:r>
            <a:r>
              <a:rPr lang="en-US" sz="2000" dirty="0" err="1"/>
              <a:t>prilikom</a:t>
            </a:r>
            <a:r>
              <a:rPr lang="en-US" sz="2000" dirty="0"/>
              <a:t> </a:t>
            </a:r>
            <a:r>
              <a:rPr lang="en-US" sz="2000" dirty="0" err="1"/>
              <a:t>upoređivanja</a:t>
            </a:r>
            <a:r>
              <a:rPr lang="en-US" sz="2000" dirty="0"/>
              <a:t> </a:t>
            </a:r>
            <a:r>
              <a:rPr lang="en-US" sz="2000" dirty="0" err="1"/>
              <a:t>parova</a:t>
            </a:r>
            <a:r>
              <a:rPr lang="en-US" sz="2000" dirty="0"/>
              <a:t> u </a:t>
            </a:r>
            <a:r>
              <a:rPr lang="en-US" sz="2000" dirty="0" err="1"/>
              <a:t>okviru</a:t>
            </a:r>
            <a:r>
              <a:rPr lang="en-US" sz="2000" dirty="0"/>
              <a:t> AHP </a:t>
            </a:r>
            <a:r>
              <a:rPr lang="en-US" sz="2000" dirty="0" err="1"/>
              <a:t>metodologije</a:t>
            </a:r>
            <a:r>
              <a:rPr lang="en-US" sz="2000" dirty="0"/>
              <a:t> </a:t>
            </a:r>
            <a:r>
              <a:rPr lang="en-US" sz="2000" dirty="0" err="1"/>
              <a:t>postiže</a:t>
            </a:r>
            <a:r>
              <a:rPr lang="en-US" sz="2000" dirty="0"/>
              <a:t> se </a:t>
            </a:r>
            <a:r>
              <a:rPr lang="en-US" sz="2000" dirty="0" err="1"/>
              <a:t>dodeljivanjem</a:t>
            </a:r>
            <a:r>
              <a:rPr lang="en-US" sz="2000" dirty="0"/>
              <a:t> </a:t>
            </a:r>
            <a:r>
              <a:rPr lang="en-US" sz="2000" dirty="0" err="1"/>
              <a:t>ocene</a:t>
            </a:r>
            <a:r>
              <a:rPr lang="en-US" sz="2000" dirty="0"/>
              <a:t> </a:t>
            </a:r>
            <a:r>
              <a:rPr lang="en-US" sz="2000" dirty="0" err="1"/>
              <a:t>međusobnog</a:t>
            </a:r>
            <a:r>
              <a:rPr lang="en-US" sz="2000" dirty="0"/>
              <a:t> </a:t>
            </a:r>
            <a:r>
              <a:rPr lang="en-US" sz="2000" dirty="0" err="1"/>
              <a:t>značaja</a:t>
            </a:r>
            <a:r>
              <a:rPr lang="en-US" sz="2000" dirty="0"/>
              <a:t> </a:t>
            </a:r>
            <a:r>
              <a:rPr lang="en-US" sz="2000" dirty="0" err="1"/>
              <a:t>parova</a:t>
            </a:r>
            <a:r>
              <a:rPr lang="en-US" sz="2000" dirty="0"/>
              <a:t>, </a:t>
            </a:r>
            <a:r>
              <a:rPr lang="en-US" sz="2000" dirty="0" err="1"/>
              <a:t>prema</a:t>
            </a:r>
            <a:r>
              <a:rPr lang="en-US" sz="2000" dirty="0"/>
              <a:t> </a:t>
            </a:r>
            <a:r>
              <a:rPr lang="en-US" sz="2000" dirty="0" err="1"/>
              <a:t>Saaty-jevoj</a:t>
            </a:r>
            <a:r>
              <a:rPr lang="en-US" sz="2000" dirty="0"/>
              <a:t> </a:t>
            </a:r>
            <a:r>
              <a:rPr lang="en-US" sz="2000" dirty="0" err="1"/>
              <a:t>skali</a:t>
            </a:r>
            <a:r>
              <a:rPr lang="en-US" sz="2000" dirty="0"/>
              <a:t> od 1 do 9. </a:t>
            </a:r>
            <a:endParaRPr lang="sr-Latn-RS" sz="2000" dirty="0"/>
          </a:p>
          <a:p>
            <a:pPr marL="0" indent="0">
              <a:buNone/>
            </a:pPr>
            <a:endParaRPr lang="en-US" dirty="0"/>
          </a:p>
        </p:txBody>
      </p:sp>
      <p:graphicFrame>
        <p:nvGraphicFramePr>
          <p:cNvPr id="4" name="Table 3"/>
          <p:cNvGraphicFramePr>
            <a:graphicFrameLocks noGrp="1"/>
          </p:cNvGraphicFramePr>
          <p:nvPr/>
        </p:nvGraphicFramePr>
        <p:xfrm>
          <a:off x="593889" y="2418427"/>
          <a:ext cx="11236750" cy="4379905"/>
        </p:xfrm>
        <a:graphic>
          <a:graphicData uri="http://schemas.openxmlformats.org/drawingml/2006/table">
            <a:tbl>
              <a:tblPr firstRow="1" firstCol="1" bandRow="1">
                <a:tableStyleId>{5C22544A-7EE6-4342-B048-85BDC9FD1C3A}</a:tableStyleId>
              </a:tblPr>
              <a:tblGrid>
                <a:gridCol w="1555258">
                  <a:extLst>
                    <a:ext uri="{9D8B030D-6E8A-4147-A177-3AD203B41FA5}">
                      <a16:colId xmlns:a16="http://schemas.microsoft.com/office/drawing/2014/main" val="20000"/>
                    </a:ext>
                  </a:extLst>
                </a:gridCol>
                <a:gridCol w="2369852">
                  <a:extLst>
                    <a:ext uri="{9D8B030D-6E8A-4147-A177-3AD203B41FA5}">
                      <a16:colId xmlns:a16="http://schemas.microsoft.com/office/drawing/2014/main" val="20001"/>
                    </a:ext>
                  </a:extLst>
                </a:gridCol>
                <a:gridCol w="7311640">
                  <a:extLst>
                    <a:ext uri="{9D8B030D-6E8A-4147-A177-3AD203B41FA5}">
                      <a16:colId xmlns:a16="http://schemas.microsoft.com/office/drawing/2014/main" val="20002"/>
                    </a:ext>
                  </a:extLst>
                </a:gridCol>
              </a:tblGrid>
              <a:tr h="140366">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rPr>
                        <a:t>Saaty-jeva</a:t>
                      </a:r>
                      <a:r>
                        <a:rPr lang="en-US" sz="2000" dirty="0">
                          <a:effectLst/>
                        </a:rPr>
                        <a:t> </a:t>
                      </a:r>
                      <a:r>
                        <a:rPr lang="en-US" sz="2000" dirty="0" err="1">
                          <a:effectLst/>
                        </a:rPr>
                        <a:t>ocena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Definicija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Objašnjenje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0"/>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Istog značenja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Dve opcije (kriterijuma, alternative) koje se upoređuju su identičnog značaja u odnosu na cilj</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1"/>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Slaba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Iskustvo, rasuđivanje, ili ekspertska analiza neznatno favorizuju jedan element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2"/>
                  </a:ext>
                </a:extLst>
              </a:tr>
              <a:tr h="701829">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Jaka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Iskustvo, rasuđivanje, ili ekspertska analiza znatno favorizuju jedan element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3"/>
                  </a:ext>
                </a:extLst>
              </a:tr>
              <a:tr h="561463">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Veoma jaka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Ističe se veoma jaka dominantnost jednog elementa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4"/>
                  </a:ext>
                </a:extLst>
              </a:tr>
              <a:tr h="561463">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Apsolutna dominacija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Ističe se dominantnost najvišeg nivoa, jednog elementa u odnosu na drugi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5"/>
                  </a:ext>
                </a:extLst>
              </a:tr>
              <a:tr h="684386">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2,4,6,8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a:effectLst/>
                        </a:rPr>
                        <a:t>Međuvrednosti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tc>
                  <a:txBody>
                    <a:bodyPr/>
                    <a:lstStyle/>
                    <a:p>
                      <a:pPr algn="just">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err="1">
                          <a:effectLst/>
                        </a:rPr>
                        <a:t>Koriste</a:t>
                      </a:r>
                      <a:r>
                        <a:rPr lang="en-US" sz="2000" dirty="0">
                          <a:effectLst/>
                        </a:rPr>
                        <a:t> se da </a:t>
                      </a:r>
                      <a:r>
                        <a:rPr lang="en-US" sz="2000" dirty="0" err="1">
                          <a:effectLst/>
                        </a:rPr>
                        <a:t>prikažu</a:t>
                      </a:r>
                      <a:r>
                        <a:rPr lang="en-US" sz="2000" dirty="0">
                          <a:effectLst/>
                        </a:rPr>
                        <a:t> </a:t>
                      </a:r>
                      <a:r>
                        <a:rPr lang="en-US" sz="2000" dirty="0" err="1">
                          <a:effectLst/>
                        </a:rPr>
                        <a:t>potencijalne</a:t>
                      </a:r>
                      <a:r>
                        <a:rPr lang="en-US" sz="2000" dirty="0">
                          <a:effectLst/>
                        </a:rPr>
                        <a:t> </a:t>
                      </a:r>
                      <a:r>
                        <a:rPr lang="sr-Latn-RS" sz="2000" dirty="0">
                          <a:effectLst/>
                        </a:rPr>
                        <a:t>k</a:t>
                      </a:r>
                      <a:r>
                        <a:rPr lang="en-US" sz="2000" dirty="0" err="1">
                          <a:effectLst/>
                        </a:rPr>
                        <a:t>ompromise</a:t>
                      </a:r>
                      <a:r>
                        <a:rPr lang="en-US" sz="2000" dirty="0">
                          <a:effectLst/>
                        </a:rPr>
                        <a:t> </a:t>
                      </a:r>
                      <a:r>
                        <a:rPr lang="en-US" sz="2000" dirty="0" err="1">
                          <a:effectLst/>
                        </a:rPr>
                        <a:t>međuvrednosti</a:t>
                      </a:r>
                      <a:r>
                        <a:rPr lang="en-US" sz="2000" dirty="0">
                          <a:effectLst/>
                        </a:rPr>
                        <a:t> </a:t>
                      </a:r>
                      <a:r>
                        <a:rPr lang="en-US" sz="2000" dirty="0" err="1">
                          <a:effectLst/>
                        </a:rPr>
                        <a:t>prioriteta</a:t>
                      </a:r>
                      <a:r>
                        <a:rPr lang="en-US" sz="2000" dirty="0">
                          <a:effectLst/>
                        </a:rPr>
                        <a:t> </a:t>
                      </a:r>
                      <a:r>
                        <a:rPr lang="en-US" sz="2000" dirty="0" err="1">
                          <a:effectLst/>
                        </a:rPr>
                        <a:t>između</a:t>
                      </a:r>
                      <a:r>
                        <a:rPr lang="en-US" sz="2000" dirty="0">
                          <a:effectLst/>
                        </a:rPr>
                        <a:t> </a:t>
                      </a:r>
                      <a:r>
                        <a:rPr lang="en-US" sz="2000" dirty="0" err="1">
                          <a:effectLst/>
                        </a:rPr>
                        <a:t>napred</a:t>
                      </a:r>
                      <a:r>
                        <a:rPr lang="en-US" sz="2000" dirty="0">
                          <a:effectLst/>
                        </a:rPr>
                        <a:t> </a:t>
                      </a:r>
                      <a:r>
                        <a:rPr lang="en-US" sz="2000" dirty="0" err="1">
                          <a:effectLst/>
                        </a:rPr>
                        <a:t>navedenih</a:t>
                      </a:r>
                      <a:r>
                        <a:rPr lang="en-US" sz="2000" dirty="0">
                          <a:effectLst/>
                        </a:rPr>
                        <a:t> </a:t>
                      </a:r>
                      <a:r>
                        <a:rPr lang="en-US" sz="2000" dirty="0" err="1">
                          <a:effectLst/>
                        </a:rPr>
                        <a:t>ocena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110" marR="4211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802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en-US" dirty="0" err="1"/>
              <a:t>Procedura</a:t>
            </a:r>
            <a:r>
              <a:rPr lang="en-US" dirty="0"/>
              <a:t> AHP </a:t>
            </a:r>
            <a:r>
              <a:rPr lang="en-US" dirty="0" err="1"/>
              <a:t>metode</a:t>
            </a:r>
            <a:r>
              <a:rPr lang="en-US" dirty="0"/>
              <a:t> </a:t>
            </a:r>
            <a:r>
              <a:rPr lang="en-US" dirty="0" err="1"/>
              <a:t>obuhvata</a:t>
            </a:r>
            <a:r>
              <a:rPr lang="en-US" dirty="0"/>
              <a:t> </a:t>
            </a:r>
            <a:r>
              <a:rPr lang="en-US" dirty="0" err="1"/>
              <a:t>šest</a:t>
            </a:r>
            <a:r>
              <a:rPr lang="en-US" dirty="0"/>
              <a:t> </a:t>
            </a:r>
            <a:r>
              <a:rPr lang="en-US" dirty="0" err="1"/>
              <a:t>osnovnih</a:t>
            </a:r>
            <a:r>
              <a:rPr lang="en-US" dirty="0"/>
              <a:t> </a:t>
            </a:r>
            <a:r>
              <a:rPr lang="en-US" dirty="0" err="1"/>
              <a:t>koraka</a:t>
            </a:r>
            <a:r>
              <a:rPr lang="en-US" dirty="0"/>
              <a:t>, </a:t>
            </a:r>
            <a:r>
              <a:rPr lang="en-US" dirty="0" err="1"/>
              <a:t>koji</a:t>
            </a:r>
            <a:r>
              <a:rPr lang="en-US" dirty="0"/>
              <a:t> </a:t>
            </a:r>
            <a:r>
              <a:rPr lang="en-US" dirty="0" err="1"/>
              <a:t>su</a:t>
            </a:r>
            <a:r>
              <a:rPr lang="en-US" dirty="0"/>
              <a:t>:</a:t>
            </a:r>
          </a:p>
          <a:p>
            <a:pPr lvl="1"/>
            <a:r>
              <a:rPr lang="en-US" dirty="0" err="1"/>
              <a:t>Definisanje</a:t>
            </a:r>
            <a:r>
              <a:rPr lang="en-US" dirty="0"/>
              <a:t> </a:t>
            </a:r>
            <a:r>
              <a:rPr lang="en-US" dirty="0" err="1"/>
              <a:t>samog</a:t>
            </a:r>
            <a:r>
              <a:rPr lang="en-US" dirty="0"/>
              <a:t> </a:t>
            </a:r>
            <a:r>
              <a:rPr lang="en-US" dirty="0" err="1"/>
              <a:t>nestrukturiranog</a:t>
            </a:r>
            <a:r>
              <a:rPr lang="en-US" dirty="0"/>
              <a:t> – </a:t>
            </a:r>
            <a:r>
              <a:rPr lang="en-US" dirty="0" err="1"/>
              <a:t>polaznog</a:t>
            </a:r>
            <a:r>
              <a:rPr lang="en-US" dirty="0"/>
              <a:t> </a:t>
            </a:r>
            <a:r>
              <a:rPr lang="en-US" dirty="0" err="1"/>
              <a:t>problema</a:t>
            </a:r>
            <a:r>
              <a:rPr lang="en-US" dirty="0"/>
              <a:t>;</a:t>
            </a:r>
          </a:p>
          <a:p>
            <a:pPr lvl="1"/>
            <a:r>
              <a:rPr lang="en-US" dirty="0" err="1"/>
              <a:t>Strukturiranje</a:t>
            </a:r>
            <a:r>
              <a:rPr lang="en-US" dirty="0"/>
              <a:t> – </a:t>
            </a:r>
            <a:r>
              <a:rPr lang="en-US" dirty="0" err="1"/>
              <a:t>razvoj</a:t>
            </a:r>
            <a:r>
              <a:rPr lang="en-US" dirty="0"/>
              <a:t> AHP </a:t>
            </a:r>
            <a:r>
              <a:rPr lang="en-US" dirty="0" err="1"/>
              <a:t>hijerarhije</a:t>
            </a:r>
            <a:endParaRPr lang="en-US" dirty="0"/>
          </a:p>
          <a:p>
            <a:pPr lvl="1"/>
            <a:r>
              <a:rPr lang="en-US" dirty="0" err="1"/>
              <a:t>Upoređivanje</a:t>
            </a:r>
            <a:r>
              <a:rPr lang="en-US" dirty="0"/>
              <a:t> </a:t>
            </a:r>
            <a:r>
              <a:rPr lang="en-US" dirty="0" err="1"/>
              <a:t>parova</a:t>
            </a:r>
            <a:r>
              <a:rPr lang="en-US" dirty="0"/>
              <a:t> </a:t>
            </a:r>
            <a:r>
              <a:rPr lang="en-US" dirty="0" err="1"/>
              <a:t>elemenata</a:t>
            </a:r>
            <a:r>
              <a:rPr lang="en-US" dirty="0"/>
              <a:t> </a:t>
            </a:r>
            <a:r>
              <a:rPr lang="en-US" dirty="0" err="1"/>
              <a:t>odlučivanja</a:t>
            </a:r>
            <a:r>
              <a:rPr lang="en-US" dirty="0"/>
              <a:t> </a:t>
            </a:r>
            <a:r>
              <a:rPr lang="en-US" dirty="0" err="1"/>
              <a:t>na</a:t>
            </a:r>
            <a:r>
              <a:rPr lang="en-US" dirty="0"/>
              <a:t> </a:t>
            </a:r>
            <a:r>
              <a:rPr lang="en-US" dirty="0" err="1"/>
              <a:t>osnovu</a:t>
            </a:r>
            <a:r>
              <a:rPr lang="en-US" dirty="0"/>
              <a:t> </a:t>
            </a:r>
            <a:r>
              <a:rPr lang="en-US" dirty="0" err="1"/>
              <a:t>razvijene</a:t>
            </a:r>
            <a:r>
              <a:rPr lang="en-US" dirty="0"/>
              <a:t> AHP </a:t>
            </a:r>
            <a:r>
              <a:rPr lang="en-US" dirty="0" err="1"/>
              <a:t>hijerarhije</a:t>
            </a:r>
            <a:r>
              <a:rPr lang="en-US" dirty="0"/>
              <a:t>;</a:t>
            </a:r>
          </a:p>
          <a:p>
            <a:pPr lvl="1"/>
            <a:r>
              <a:rPr lang="en-US" dirty="0" err="1"/>
              <a:t>Određivanje</a:t>
            </a:r>
            <a:r>
              <a:rPr lang="en-US" dirty="0"/>
              <a:t> </a:t>
            </a:r>
            <a:r>
              <a:rPr lang="en-US" dirty="0" err="1"/>
              <a:t>relativnih</a:t>
            </a:r>
            <a:r>
              <a:rPr lang="en-US" dirty="0"/>
              <a:t> </a:t>
            </a:r>
            <a:r>
              <a:rPr lang="en-US" dirty="0" err="1"/>
              <a:t>težina</a:t>
            </a:r>
            <a:r>
              <a:rPr lang="en-US" dirty="0"/>
              <a:t> – </a:t>
            </a:r>
            <a:r>
              <a:rPr lang="en-US" dirty="0" err="1"/>
              <a:t>jedinstvenih</a:t>
            </a:r>
            <a:r>
              <a:rPr lang="en-US" dirty="0"/>
              <a:t> </a:t>
            </a:r>
            <a:r>
              <a:rPr lang="en-US" dirty="0" err="1"/>
              <a:t>sopstvenih</a:t>
            </a:r>
            <a:r>
              <a:rPr lang="en-US" dirty="0"/>
              <a:t> </a:t>
            </a:r>
            <a:r>
              <a:rPr lang="en-US" dirty="0" err="1"/>
              <a:t>vektora</a:t>
            </a:r>
            <a:r>
              <a:rPr lang="en-US" dirty="0"/>
              <a:t>;</a:t>
            </a:r>
          </a:p>
          <a:p>
            <a:pPr lvl="1"/>
            <a:r>
              <a:rPr lang="en-US" dirty="0"/>
              <a:t>Provera </a:t>
            </a:r>
            <a:r>
              <a:rPr lang="en-US" dirty="0" err="1"/>
              <a:t>konzistentnosti</a:t>
            </a:r>
            <a:r>
              <a:rPr lang="en-US" dirty="0"/>
              <a:t>;</a:t>
            </a:r>
          </a:p>
          <a:p>
            <a:pPr lvl="1"/>
            <a:r>
              <a:rPr lang="en-US" dirty="0" err="1"/>
              <a:t>Određivanje</a:t>
            </a:r>
            <a:r>
              <a:rPr lang="en-US" dirty="0"/>
              <a:t> </a:t>
            </a:r>
            <a:r>
              <a:rPr lang="en-US" dirty="0" err="1"/>
              <a:t>sveukupne</a:t>
            </a:r>
            <a:r>
              <a:rPr lang="en-US" dirty="0"/>
              <a:t> </a:t>
            </a:r>
            <a:r>
              <a:rPr lang="en-US" dirty="0" err="1"/>
              <a:t>sinteze</a:t>
            </a:r>
            <a:r>
              <a:rPr lang="en-US" dirty="0"/>
              <a:t> </a:t>
            </a:r>
            <a:r>
              <a:rPr lang="en-US" dirty="0" err="1"/>
              <a:t>dobijenih</a:t>
            </a:r>
            <a:r>
              <a:rPr lang="en-US" dirty="0"/>
              <a:t> </a:t>
            </a:r>
            <a:r>
              <a:rPr lang="en-US" dirty="0" err="1"/>
              <a:t>rezultata</a:t>
            </a:r>
            <a:r>
              <a:rPr lang="en-US" dirty="0"/>
              <a:t>.</a:t>
            </a:r>
          </a:p>
          <a:p>
            <a:endParaRPr lang="en-US" dirty="0"/>
          </a:p>
        </p:txBody>
      </p:sp>
    </p:spTree>
    <p:extLst>
      <p:ext uri="{BB962C8B-B14F-4D97-AF65-F5344CB8AC3E}">
        <p14:creationId xmlns:p14="http://schemas.microsoft.com/office/powerpoint/2010/main" val="344101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Primer 1</a:t>
            </a:r>
            <a:r>
              <a:rPr lang="sr-Latn-RS" b="1" dirty="0"/>
              <a:t>:</a:t>
            </a:r>
            <a:r>
              <a:rPr lang="en-US" b="1" dirty="0"/>
              <a:t> </a:t>
            </a:r>
            <a:r>
              <a:rPr lang="en-US" dirty="0" err="1"/>
              <a:t>Organizacija</a:t>
            </a:r>
            <a:r>
              <a:rPr lang="en-US" dirty="0"/>
              <a:t> </a:t>
            </a:r>
            <a:r>
              <a:rPr lang="en-US" dirty="0" err="1"/>
              <a:t>planira</a:t>
            </a:r>
            <a:r>
              <a:rPr lang="en-US" dirty="0"/>
              <a:t> da </a:t>
            </a:r>
            <a:r>
              <a:rPr lang="en-US" dirty="0" err="1"/>
              <a:t>unapredi</a:t>
            </a:r>
            <a:r>
              <a:rPr lang="sr-Latn-RS" dirty="0"/>
              <a:t> svoje poslovanje, preduzimanjem jednog projekta optimizacije. Nakon benčmarkinga i sprovedenog breinstorminga u sopstvenom odeljenju razvoja, izdvojile su se tri projektne ideje kao potencijalni projekti optimizacije. Organizacija, uzevši u obzir raspoloživa sredstva, trenutno može realizovati samo jednu projektnu ideju. Potrebno je izvršiti višekriterijumsku evaluaciju predloženih projektnih ideja, uz uvažavanje mišljenja finansijskih eksperata koji su konsultovani po ovom pitanju.</a:t>
            </a:r>
            <a:endParaRPr lang="en-US" dirty="0"/>
          </a:p>
          <a:p>
            <a:r>
              <a:rPr lang="sr-Latn-RS" dirty="0"/>
              <a:t>Predloženi projekti optimizacije su:</a:t>
            </a:r>
            <a:endParaRPr lang="en-US" dirty="0"/>
          </a:p>
          <a:p>
            <a:pPr lvl="1"/>
            <a:r>
              <a:rPr lang="sr-Latn-RS" dirty="0"/>
              <a:t>Uvođenje novog ERP sistema za praćenje poslovanja;</a:t>
            </a:r>
            <a:endParaRPr lang="en-US" dirty="0"/>
          </a:p>
          <a:p>
            <a:pPr lvl="1"/>
            <a:r>
              <a:rPr lang="sr-Latn-RS" dirty="0"/>
              <a:t>Autsorsovanje računovodstvenih usluga;</a:t>
            </a:r>
            <a:endParaRPr lang="en-US" dirty="0"/>
          </a:p>
          <a:p>
            <a:pPr lvl="1"/>
            <a:r>
              <a:rPr lang="sr-Latn-RS" dirty="0"/>
              <a:t>Nova marketing kampanja.</a:t>
            </a:r>
            <a:endParaRPr lang="en-US" dirty="0"/>
          </a:p>
          <a:p>
            <a:r>
              <a:rPr lang="sr-Latn-RS" dirty="0"/>
              <a:t>Na osnovu mišljenja top menadžmenta kompanije, sve tri projektne ideje treba proceniti na osnovu sledećih kriterijuma:</a:t>
            </a:r>
            <a:endParaRPr lang="en-US" dirty="0"/>
          </a:p>
          <a:p>
            <a:pPr lvl="1"/>
            <a:r>
              <a:rPr lang="sr-Latn-RS" dirty="0"/>
              <a:t>Posvećenost projektnog tima planiranom projektu;</a:t>
            </a:r>
            <a:endParaRPr lang="en-US" dirty="0"/>
          </a:p>
          <a:p>
            <a:pPr lvl="1"/>
            <a:r>
              <a:rPr lang="sr-Latn-RS" dirty="0"/>
              <a:t>Povraćaj investicije – ROI;</a:t>
            </a:r>
            <a:endParaRPr lang="en-US" dirty="0"/>
          </a:p>
          <a:p>
            <a:pPr lvl="1"/>
            <a:r>
              <a:rPr lang="sr-Latn-RS" dirty="0"/>
              <a:t>Očekivani neto profit projekta.</a:t>
            </a:r>
            <a:endParaRPr lang="en-US" dirty="0"/>
          </a:p>
          <a:p>
            <a:pPr marL="0" indent="0">
              <a:buNone/>
            </a:pPr>
            <a:endParaRPr lang="en-US" dirty="0"/>
          </a:p>
        </p:txBody>
      </p:sp>
    </p:spTree>
    <p:extLst>
      <p:ext uri="{BB962C8B-B14F-4D97-AF65-F5344CB8AC3E}">
        <p14:creationId xmlns:p14="http://schemas.microsoft.com/office/powerpoint/2010/main" val="259188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Organizacijna je konsultovala finansijske eksperte kako bi uradili poređenje sva tri predložena kriterijuma, po osnovu njihovog značaja na ukupno poslovanje preduzeća. </a:t>
            </a:r>
          </a:p>
          <a:p>
            <a:r>
              <a:rPr lang="sr-Latn-RS" dirty="0"/>
              <a:t>Takođe, eksperti su izvršili poređenje sva tri predložena projekta (alternative) sa aspekta svakog od navedenih kriterijuma. </a:t>
            </a:r>
          </a:p>
          <a:p>
            <a:r>
              <a:rPr lang="sr-Latn-RS" dirty="0"/>
              <a:t>Pošto je za poređenje kriterijuma i alternativa angažovan veći broj eksperata, njihove ocene su statistički obrađene i dobijene vrednosti prosečnih ocena su prilagođene Saaty-jevoj skali, sa vrednostima od 1-9. Na taj način kreirane su sledeće matrice poređenja:</a:t>
            </a:r>
            <a:endParaRPr lang="en-US" dirty="0"/>
          </a:p>
          <a:p>
            <a:endParaRPr lang="en-US" dirty="0"/>
          </a:p>
        </p:txBody>
      </p:sp>
    </p:spTree>
    <p:extLst>
      <p:ext uri="{BB962C8B-B14F-4D97-AF65-F5344CB8AC3E}">
        <p14:creationId xmlns:p14="http://schemas.microsoft.com/office/powerpoint/2010/main" val="114272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1. Matrica poređenja kriterijuma, predstavljena sa vrednostima Saaty-jeve skale</a:t>
            </a:r>
            <a:endParaRPr lang="en-US" dirty="0"/>
          </a:p>
          <a:p>
            <a:pPr marL="0" indent="0">
              <a:buNone/>
            </a:pPr>
            <a:endParaRPr lang="en-US" dirty="0"/>
          </a:p>
        </p:txBody>
      </p:sp>
      <p:graphicFrame>
        <p:nvGraphicFramePr>
          <p:cNvPr id="4" name="Table 3"/>
          <p:cNvGraphicFramePr>
            <a:graphicFrameLocks noGrp="1"/>
          </p:cNvGraphicFramePr>
          <p:nvPr/>
        </p:nvGraphicFramePr>
        <p:xfrm>
          <a:off x="2194119" y="2769691"/>
          <a:ext cx="8571290" cy="3178622"/>
        </p:xfrm>
        <a:graphic>
          <a:graphicData uri="http://schemas.openxmlformats.org/drawingml/2006/table">
            <a:tbl>
              <a:tblPr firstRow="1" firstCol="1" bandRow="1">
                <a:tableStyleId>{5C22544A-7EE6-4342-B048-85BDC9FD1C3A}</a:tableStyleId>
              </a:tblPr>
              <a:tblGrid>
                <a:gridCol w="2142364">
                  <a:extLst>
                    <a:ext uri="{9D8B030D-6E8A-4147-A177-3AD203B41FA5}">
                      <a16:colId xmlns:a16="http://schemas.microsoft.com/office/drawing/2014/main" val="20000"/>
                    </a:ext>
                  </a:extLst>
                </a:gridCol>
                <a:gridCol w="2142364">
                  <a:extLst>
                    <a:ext uri="{9D8B030D-6E8A-4147-A177-3AD203B41FA5}">
                      <a16:colId xmlns:a16="http://schemas.microsoft.com/office/drawing/2014/main" val="20001"/>
                    </a:ext>
                  </a:extLst>
                </a:gridCol>
                <a:gridCol w="2143281">
                  <a:extLst>
                    <a:ext uri="{9D8B030D-6E8A-4147-A177-3AD203B41FA5}">
                      <a16:colId xmlns:a16="http://schemas.microsoft.com/office/drawing/2014/main" val="20002"/>
                    </a:ext>
                  </a:extLst>
                </a:gridCol>
                <a:gridCol w="2143281">
                  <a:extLst>
                    <a:ext uri="{9D8B030D-6E8A-4147-A177-3AD203B41FA5}">
                      <a16:colId xmlns:a16="http://schemas.microsoft.com/office/drawing/2014/main" val="20003"/>
                    </a:ext>
                  </a:extLst>
                </a:gridCol>
              </a:tblGrid>
              <a:tr h="1067589">
                <a:tc>
                  <a:txBody>
                    <a:bodyPr/>
                    <a:lstStyle/>
                    <a:p>
                      <a:pPr algn="just">
                        <a:lnSpc>
                          <a:spcPct val="107000"/>
                        </a:lnSpc>
                        <a:spcAft>
                          <a:spcPts val="0"/>
                        </a:spcAft>
                      </a:pPr>
                      <a:r>
                        <a:rPr lang="sr-Latn-R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7589">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1722">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21722">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749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2. Matrica poređenja projekata (alternativa), predstavljena sa vrednostima Saaty-jeve skale, sa aspekta uticaja kriterijuma „Posvećenost projektnog tima“</a:t>
            </a:r>
            <a:endParaRPr lang="en-US" dirty="0"/>
          </a:p>
          <a:p>
            <a:pPr marL="0" indent="0">
              <a:buNone/>
            </a:pPr>
            <a:endParaRPr lang="en-US" dirty="0"/>
          </a:p>
        </p:txBody>
      </p:sp>
      <p:graphicFrame>
        <p:nvGraphicFramePr>
          <p:cNvPr id="4" name="Table 3"/>
          <p:cNvGraphicFramePr>
            <a:graphicFrameLocks noGrp="1"/>
          </p:cNvGraphicFramePr>
          <p:nvPr/>
        </p:nvGraphicFramePr>
        <p:xfrm>
          <a:off x="1527143" y="3190838"/>
          <a:ext cx="8597245" cy="3203448"/>
        </p:xfrm>
        <a:graphic>
          <a:graphicData uri="http://schemas.openxmlformats.org/drawingml/2006/table">
            <a:tbl>
              <a:tblPr firstRow="1" firstCol="1" bandRow="1">
                <a:tableStyleId>{5C22544A-7EE6-4342-B048-85BDC9FD1C3A}</a:tableStyleId>
              </a:tblPr>
              <a:tblGrid>
                <a:gridCol w="1674493">
                  <a:extLst>
                    <a:ext uri="{9D8B030D-6E8A-4147-A177-3AD203B41FA5}">
                      <a16:colId xmlns:a16="http://schemas.microsoft.com/office/drawing/2014/main" val="20000"/>
                    </a:ext>
                  </a:extLst>
                </a:gridCol>
                <a:gridCol w="1674493">
                  <a:extLst>
                    <a:ext uri="{9D8B030D-6E8A-4147-A177-3AD203B41FA5}">
                      <a16:colId xmlns:a16="http://schemas.microsoft.com/office/drawing/2014/main" val="20001"/>
                    </a:ext>
                  </a:extLst>
                </a:gridCol>
                <a:gridCol w="2523912">
                  <a:extLst>
                    <a:ext uri="{9D8B030D-6E8A-4147-A177-3AD203B41FA5}">
                      <a16:colId xmlns:a16="http://schemas.microsoft.com/office/drawing/2014/main" val="20002"/>
                    </a:ext>
                  </a:extLst>
                </a:gridCol>
                <a:gridCol w="2724347">
                  <a:extLst>
                    <a:ext uri="{9D8B030D-6E8A-4147-A177-3AD203B41FA5}">
                      <a16:colId xmlns:a16="http://schemas.microsoft.com/office/drawing/2014/main" val="20003"/>
                    </a:ext>
                  </a:extLst>
                </a:gridCol>
              </a:tblGrid>
              <a:tr h="881451">
                <a:tc>
                  <a:txBody>
                    <a:bodyPr/>
                    <a:lstStyle/>
                    <a:p>
                      <a:pPr algn="just">
                        <a:lnSpc>
                          <a:spcPct val="107000"/>
                        </a:lnSpc>
                        <a:spcAft>
                          <a:spcPts val="0"/>
                        </a:spcAft>
                      </a:pPr>
                      <a:r>
                        <a:rPr lang="sr-Latn-RS" sz="2000" b="1" dirty="0">
                          <a:solidFill>
                            <a:srgbClr val="FF0000"/>
                          </a:solidFill>
                          <a:effectLst/>
                        </a:rPr>
                        <a:t>Posvećenost projektnog tima</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8214">
                <a:tc>
                  <a:txBody>
                    <a:bodyPr/>
                    <a:lstStyle/>
                    <a:p>
                      <a:pPr algn="just">
                        <a:lnSpc>
                          <a:spcPct val="107000"/>
                        </a:lnSpc>
                        <a:spcAft>
                          <a:spcPts val="0"/>
                        </a:spcAft>
                      </a:pPr>
                      <a:r>
                        <a:rPr lang="sr-Latn-RS" sz="2000" dirty="0">
                          <a:effectLst/>
                        </a:rPr>
                        <a:t>Novi ERP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81451">
                <a:tc>
                  <a:txBody>
                    <a:bodyPr/>
                    <a:lstStyle/>
                    <a:p>
                      <a:pPr algn="just">
                        <a:lnSpc>
                          <a:spcPct val="107000"/>
                        </a:lnSpc>
                        <a:spcAft>
                          <a:spcPts val="0"/>
                        </a:spcAft>
                      </a:pPr>
                      <a:r>
                        <a:rPr lang="sr-Latn-RS" sz="2000" dirty="0">
                          <a:effectLst/>
                        </a:rPr>
                        <a:t>Autsorsovanje</a:t>
                      </a:r>
                      <a:endParaRPr lang="en-US" sz="2000" dirty="0">
                        <a:effectLst/>
                      </a:endParaRPr>
                    </a:p>
                    <a:p>
                      <a:pPr algn="just">
                        <a:lnSpc>
                          <a:spcPct val="107000"/>
                        </a:lnSpc>
                        <a:spcAft>
                          <a:spcPts val="0"/>
                        </a:spcAft>
                      </a:pPr>
                      <a:r>
                        <a:rPr lang="sr-Latn-RS" sz="2000" dirty="0">
                          <a:effectLst/>
                        </a:rPr>
                        <a:t>računovodstvenih</a:t>
                      </a:r>
                      <a:endParaRPr lang="en-US" sz="2000" dirty="0">
                        <a:effectLst/>
                      </a:endParaRPr>
                    </a:p>
                    <a:p>
                      <a:pPr algn="just">
                        <a:lnSpc>
                          <a:spcPct val="107000"/>
                        </a:lnSpc>
                        <a:spcAft>
                          <a:spcPts val="0"/>
                        </a:spcAft>
                      </a:pPr>
                      <a:r>
                        <a:rPr lang="sr-Latn-RS" sz="2000" dirty="0">
                          <a:effectLst/>
                        </a:rPr>
                        <a:t>usluga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83238">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231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3. Matrica poređenja projekata (alternativa), predstavljena sa vrednostima Saaty-jeve skale, sa aspekta uticaja kriterijuma „Povraćaj investicije ROI“</a:t>
            </a:r>
            <a:endParaRPr lang="en-US" dirty="0"/>
          </a:p>
          <a:p>
            <a:endParaRPr lang="en-US" dirty="0"/>
          </a:p>
        </p:txBody>
      </p:sp>
      <p:graphicFrame>
        <p:nvGraphicFramePr>
          <p:cNvPr id="4" name="Table 3"/>
          <p:cNvGraphicFramePr>
            <a:graphicFrameLocks noGrp="1"/>
          </p:cNvGraphicFramePr>
          <p:nvPr/>
        </p:nvGraphicFramePr>
        <p:xfrm>
          <a:off x="1498861" y="2983448"/>
          <a:ext cx="9129074" cy="3964106"/>
        </p:xfrm>
        <a:graphic>
          <a:graphicData uri="http://schemas.openxmlformats.org/drawingml/2006/table">
            <a:tbl>
              <a:tblPr firstRow="1" firstCol="1" bandRow="1">
                <a:tableStyleId>{5C22544A-7EE6-4342-B048-85BDC9FD1C3A}</a:tableStyleId>
              </a:tblPr>
              <a:tblGrid>
                <a:gridCol w="2281780">
                  <a:extLst>
                    <a:ext uri="{9D8B030D-6E8A-4147-A177-3AD203B41FA5}">
                      <a16:colId xmlns:a16="http://schemas.microsoft.com/office/drawing/2014/main" val="20000"/>
                    </a:ext>
                  </a:extLst>
                </a:gridCol>
                <a:gridCol w="2281780">
                  <a:extLst>
                    <a:ext uri="{9D8B030D-6E8A-4147-A177-3AD203B41FA5}">
                      <a16:colId xmlns:a16="http://schemas.microsoft.com/office/drawing/2014/main" val="20001"/>
                    </a:ext>
                  </a:extLst>
                </a:gridCol>
                <a:gridCol w="2282757">
                  <a:extLst>
                    <a:ext uri="{9D8B030D-6E8A-4147-A177-3AD203B41FA5}">
                      <a16:colId xmlns:a16="http://schemas.microsoft.com/office/drawing/2014/main" val="20002"/>
                    </a:ext>
                  </a:extLst>
                </a:gridCol>
                <a:gridCol w="2282757">
                  <a:extLst>
                    <a:ext uri="{9D8B030D-6E8A-4147-A177-3AD203B41FA5}">
                      <a16:colId xmlns:a16="http://schemas.microsoft.com/office/drawing/2014/main" val="20003"/>
                    </a:ext>
                  </a:extLst>
                </a:gridCol>
              </a:tblGrid>
              <a:tr h="1327992">
                <a:tc>
                  <a:txBody>
                    <a:bodyPr/>
                    <a:lstStyle/>
                    <a:p>
                      <a:pPr algn="just">
                        <a:lnSpc>
                          <a:spcPct val="107000"/>
                        </a:lnSpc>
                        <a:spcAft>
                          <a:spcPts val="0"/>
                        </a:spcAft>
                      </a:pPr>
                      <a:r>
                        <a:rPr lang="sr-Latn-RS" sz="2000" b="1" dirty="0">
                          <a:solidFill>
                            <a:srgbClr val="FF0000"/>
                          </a:solidFill>
                          <a:effectLst/>
                        </a:rPr>
                        <a:t>ROI</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9417">
                <a:tc>
                  <a:txBody>
                    <a:bodyPr/>
                    <a:lstStyle/>
                    <a:p>
                      <a:pPr algn="just">
                        <a:lnSpc>
                          <a:spcPct val="107000"/>
                        </a:lnSpc>
                        <a:spcAft>
                          <a:spcPts val="0"/>
                        </a:spcAft>
                      </a:pPr>
                      <a:r>
                        <a:rPr lang="sr-Latn-RS" sz="2000" dirty="0">
                          <a:effectLst/>
                        </a:rPr>
                        <a:t>Novi ERP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27992">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8705">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854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4. Matrica poređenja projekata (alternativa), predstavljena sa vrednostima Saaty-jeve skale, sa aspekta uticaja kriterijuma „Očekivanog neto profita“</a:t>
            </a:r>
            <a:endParaRPr lang="en-US" dirty="0"/>
          </a:p>
          <a:p>
            <a:endParaRPr lang="en-US" dirty="0"/>
          </a:p>
        </p:txBody>
      </p:sp>
      <p:graphicFrame>
        <p:nvGraphicFramePr>
          <p:cNvPr id="4" name="Table 3"/>
          <p:cNvGraphicFramePr>
            <a:graphicFrameLocks noGrp="1"/>
          </p:cNvGraphicFramePr>
          <p:nvPr/>
        </p:nvGraphicFramePr>
        <p:xfrm>
          <a:off x="1949024" y="2974021"/>
          <a:ext cx="8750398" cy="3883979"/>
        </p:xfrm>
        <a:graphic>
          <a:graphicData uri="http://schemas.openxmlformats.org/drawingml/2006/table">
            <a:tbl>
              <a:tblPr firstRow="1" firstCol="1" bandRow="1">
                <a:tableStyleId>{5C22544A-7EE6-4342-B048-85BDC9FD1C3A}</a:tableStyleId>
              </a:tblPr>
              <a:tblGrid>
                <a:gridCol w="2187132">
                  <a:extLst>
                    <a:ext uri="{9D8B030D-6E8A-4147-A177-3AD203B41FA5}">
                      <a16:colId xmlns:a16="http://schemas.microsoft.com/office/drawing/2014/main" val="20000"/>
                    </a:ext>
                  </a:extLst>
                </a:gridCol>
                <a:gridCol w="2187132">
                  <a:extLst>
                    <a:ext uri="{9D8B030D-6E8A-4147-A177-3AD203B41FA5}">
                      <a16:colId xmlns:a16="http://schemas.microsoft.com/office/drawing/2014/main" val="20001"/>
                    </a:ext>
                  </a:extLst>
                </a:gridCol>
                <a:gridCol w="2188067">
                  <a:extLst>
                    <a:ext uri="{9D8B030D-6E8A-4147-A177-3AD203B41FA5}">
                      <a16:colId xmlns:a16="http://schemas.microsoft.com/office/drawing/2014/main" val="20002"/>
                    </a:ext>
                  </a:extLst>
                </a:gridCol>
                <a:gridCol w="2188067">
                  <a:extLst>
                    <a:ext uri="{9D8B030D-6E8A-4147-A177-3AD203B41FA5}">
                      <a16:colId xmlns:a16="http://schemas.microsoft.com/office/drawing/2014/main" val="20003"/>
                    </a:ext>
                  </a:extLst>
                </a:gridCol>
              </a:tblGrid>
              <a:tr h="1301149">
                <a:tc>
                  <a:txBody>
                    <a:bodyPr/>
                    <a:lstStyle/>
                    <a:p>
                      <a:pPr algn="just">
                        <a:lnSpc>
                          <a:spcPct val="107000"/>
                        </a:lnSpc>
                        <a:spcAft>
                          <a:spcPts val="0"/>
                        </a:spcAft>
                      </a:pPr>
                      <a:r>
                        <a:rPr lang="sr-Latn-RS" sz="2000" dirty="0">
                          <a:solidFill>
                            <a:srgbClr val="FF0000"/>
                          </a:solidFill>
                          <a:effectLst/>
                        </a:rPr>
                        <a:t>Očekivani neto profit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0737">
                <a:tc>
                  <a:txBody>
                    <a:bodyPr/>
                    <a:lstStyle/>
                    <a:p>
                      <a:pPr algn="just">
                        <a:lnSpc>
                          <a:spcPct val="107000"/>
                        </a:lnSpc>
                        <a:spcAft>
                          <a:spcPts val="0"/>
                        </a:spcAft>
                      </a:pPr>
                      <a:r>
                        <a:rPr lang="sr-Latn-RS" sz="2000">
                          <a:effectLst/>
                        </a:rPr>
                        <a:t>Novi ERP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01149">
                <a:tc>
                  <a:txBody>
                    <a:bodyPr/>
                    <a:lstStyle/>
                    <a:p>
                      <a:pPr algn="just">
                        <a:lnSpc>
                          <a:spcPct val="107000"/>
                        </a:lnSpc>
                        <a:spcAft>
                          <a:spcPts val="0"/>
                        </a:spcAft>
                      </a:pPr>
                      <a:r>
                        <a:rPr lang="sr-Latn-RS" sz="2000">
                          <a:effectLst/>
                        </a:rPr>
                        <a:t>Autsorsovanje</a:t>
                      </a:r>
                      <a:endParaRPr lang="en-US" sz="2000">
                        <a:effectLst/>
                      </a:endParaRPr>
                    </a:p>
                    <a:p>
                      <a:pPr algn="just">
                        <a:lnSpc>
                          <a:spcPct val="107000"/>
                        </a:lnSpc>
                        <a:spcAft>
                          <a:spcPts val="0"/>
                        </a:spcAft>
                      </a:pPr>
                      <a:r>
                        <a:rPr lang="sr-Latn-RS" sz="2000">
                          <a:effectLst/>
                        </a:rPr>
                        <a:t>računovodstvenih</a:t>
                      </a:r>
                      <a:endParaRPr lang="en-US" sz="2000">
                        <a:effectLst/>
                      </a:endParaRPr>
                    </a:p>
                    <a:p>
                      <a:pPr algn="just">
                        <a:lnSpc>
                          <a:spcPct val="107000"/>
                        </a:lnSpc>
                        <a:spcAft>
                          <a:spcPts val="0"/>
                        </a:spcAft>
                      </a:pPr>
                      <a:r>
                        <a:rPr lang="sr-Latn-RS" sz="2000">
                          <a:effectLst/>
                        </a:rPr>
                        <a:t>usluga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60944">
                <a:tc>
                  <a:txBody>
                    <a:bodyPr/>
                    <a:lstStyle/>
                    <a:p>
                      <a:pPr algn="just">
                        <a:lnSpc>
                          <a:spcPct val="107000"/>
                        </a:lnSpc>
                        <a:spcAft>
                          <a:spcPts val="0"/>
                        </a:spcAft>
                      </a:pPr>
                      <a:r>
                        <a:rPr lang="sr-Latn-RS" sz="2000">
                          <a:effectLst/>
                        </a:rPr>
                        <a:t>Marketing kampanja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618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680381" y="2368794"/>
            <a:ext cx="5943600" cy="4816475"/>
          </a:xfrm>
          <a:prstGeom prst="rect">
            <a:avLst/>
          </a:prstGeom>
        </p:spPr>
      </p:pic>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sz="2000" b="1" dirty="0"/>
              <a:t>Rešenje</a:t>
            </a:r>
            <a:r>
              <a:rPr lang="sr-Latn-RS" sz="2000" dirty="0"/>
              <a:t>: Sam nestruktuirani problem ovog primera je dat u tekstu zadatka. Takođe, očigledno je da je cilj ovog problema u pronalaženju optimalne strategije optimizacije procesa, izborom najadekvatnijeg projekta unapređenja poslovanja, od ponuđenih tri alternativa. Takođe, na osnovu ovako zadatog problema, moguće je kreirati sledeću Hijerarhijsku strukturu, slika:</a:t>
            </a:r>
            <a:endParaRPr lang="en-US" sz="2000" dirty="0"/>
          </a:p>
          <a:p>
            <a:endParaRPr lang="en-US" dirty="0"/>
          </a:p>
        </p:txBody>
      </p:sp>
    </p:spTree>
    <p:extLst>
      <p:ext uri="{BB962C8B-B14F-4D97-AF65-F5344CB8AC3E}">
        <p14:creationId xmlns:p14="http://schemas.microsoft.com/office/powerpoint/2010/main" val="1814932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sz="2000" dirty="0"/>
              <a:t>Kako bi se pristupilo ostalim stadijumima AHP analize, u narednom koraku je neophodno izvršiti normalizaciju vrednosti u matrici poređenja kriterijuma (Tabela 1). Kako bi se to uradilo, neophodno je odrediti sumu međusobnih ocena po kolonama (Tabela 5).</a:t>
            </a:r>
            <a:endParaRPr lang="en-US" sz="2000" dirty="0"/>
          </a:p>
          <a:p>
            <a:r>
              <a:rPr lang="sr-Latn-RS" dirty="0"/>
              <a:t>Tabela 5. Određivanje suma međusobnih uticaja kriterijuma </a:t>
            </a:r>
            <a:endParaRPr lang="en-US" dirty="0"/>
          </a:p>
          <a:p>
            <a:endParaRPr lang="en-US" dirty="0"/>
          </a:p>
        </p:txBody>
      </p:sp>
      <p:graphicFrame>
        <p:nvGraphicFramePr>
          <p:cNvPr id="4" name="Table 3"/>
          <p:cNvGraphicFramePr>
            <a:graphicFrameLocks noGrp="1"/>
          </p:cNvGraphicFramePr>
          <p:nvPr/>
        </p:nvGraphicFramePr>
        <p:xfrm>
          <a:off x="1292257" y="3256729"/>
          <a:ext cx="8736960" cy="3231622"/>
        </p:xfrm>
        <a:graphic>
          <a:graphicData uri="http://schemas.openxmlformats.org/drawingml/2006/table">
            <a:tbl>
              <a:tblPr firstRow="1" firstCol="1" bandRow="1">
                <a:tableStyleId>{5C22544A-7EE6-4342-B048-85BDC9FD1C3A}</a:tableStyleId>
              </a:tblPr>
              <a:tblGrid>
                <a:gridCol w="2183773">
                  <a:extLst>
                    <a:ext uri="{9D8B030D-6E8A-4147-A177-3AD203B41FA5}">
                      <a16:colId xmlns:a16="http://schemas.microsoft.com/office/drawing/2014/main" val="20000"/>
                    </a:ext>
                  </a:extLst>
                </a:gridCol>
                <a:gridCol w="2183773">
                  <a:extLst>
                    <a:ext uri="{9D8B030D-6E8A-4147-A177-3AD203B41FA5}">
                      <a16:colId xmlns:a16="http://schemas.microsoft.com/office/drawing/2014/main" val="20001"/>
                    </a:ext>
                  </a:extLst>
                </a:gridCol>
                <a:gridCol w="2184707">
                  <a:extLst>
                    <a:ext uri="{9D8B030D-6E8A-4147-A177-3AD203B41FA5}">
                      <a16:colId xmlns:a16="http://schemas.microsoft.com/office/drawing/2014/main" val="20002"/>
                    </a:ext>
                  </a:extLst>
                </a:gridCol>
                <a:gridCol w="2184707">
                  <a:extLst>
                    <a:ext uri="{9D8B030D-6E8A-4147-A177-3AD203B41FA5}">
                      <a16:colId xmlns:a16="http://schemas.microsoft.com/office/drawing/2014/main" val="20003"/>
                    </a:ext>
                  </a:extLst>
                </a:gridCol>
              </a:tblGrid>
              <a:tr h="932357">
                <a:tc>
                  <a:txBody>
                    <a:bodyPr/>
                    <a:lstStyle/>
                    <a:p>
                      <a:pPr algn="just">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Profit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2357">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55636">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55636">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55636">
                <a:tc>
                  <a:txBody>
                    <a:bodyPr/>
                    <a:lstStyle/>
                    <a:p>
                      <a:pPr algn="just">
                        <a:lnSpc>
                          <a:spcPct val="107000"/>
                        </a:lnSpc>
                        <a:spcAft>
                          <a:spcPts val="0"/>
                        </a:spcAft>
                      </a:pPr>
                      <a:r>
                        <a:rPr lang="sr-Latn-RS" sz="2000">
                          <a:effectLst/>
                        </a:rPr>
                        <a:t>Suma: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6.33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sr-Latn-RS" sz="2000">
                          <a:effectLst/>
                        </a:rPr>
                        <a:t>1.34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sr-Latn-RS" sz="2000" dirty="0">
                          <a:effectLst/>
                        </a:rPr>
                        <a:t>11.00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424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E0B-FE97-4BF6-AAF1-923E24B0AD6A}"/>
              </a:ext>
            </a:extLst>
          </p:cNvPr>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dirty="0"/>
          </a:p>
        </p:txBody>
      </p:sp>
      <p:sp>
        <p:nvSpPr>
          <p:cNvPr id="3" name="Content Placeholder 2">
            <a:extLst>
              <a:ext uri="{FF2B5EF4-FFF2-40B4-BE49-F238E27FC236}">
                <a16:creationId xmlns:a16="http://schemas.microsoft.com/office/drawing/2014/main" id="{5FD4541F-3819-48E9-8983-E01ED17537C5}"/>
              </a:ext>
            </a:extLst>
          </p:cNvPr>
          <p:cNvSpPr>
            <a:spLocks noGrp="1"/>
          </p:cNvSpPr>
          <p:nvPr>
            <p:ph idx="1"/>
          </p:nvPr>
        </p:nvSpPr>
        <p:spPr/>
        <p:txBody>
          <a:bodyPr>
            <a:normAutofit fontScale="62500" lnSpcReduction="20000"/>
          </a:bodyPr>
          <a:lstStyle/>
          <a:p>
            <a:r>
              <a:rPr lang="en-US" dirty="0" err="1"/>
              <a:t>Odlu</a:t>
            </a:r>
            <a:r>
              <a:rPr lang="sr-Latn-RS" dirty="0"/>
              <a:t>č</a:t>
            </a:r>
            <a:r>
              <a:rPr lang="en-US" dirty="0" err="1"/>
              <a:t>ivanje</a:t>
            </a:r>
            <a:r>
              <a:rPr lang="en-US" dirty="0"/>
              <a:t> je </a:t>
            </a:r>
            <a:r>
              <a:rPr lang="en-US" dirty="0" err="1"/>
              <a:t>staro</a:t>
            </a:r>
            <a:r>
              <a:rPr lang="en-US" dirty="0"/>
              <a:t> </a:t>
            </a:r>
            <a:r>
              <a:rPr lang="en-US" dirty="0" err="1"/>
              <a:t>koliko</a:t>
            </a:r>
            <a:r>
              <a:rPr lang="en-US" dirty="0"/>
              <a:t> </a:t>
            </a:r>
            <a:r>
              <a:rPr lang="en-US" dirty="0" err="1"/>
              <a:t>i</a:t>
            </a:r>
            <a:r>
              <a:rPr lang="en-US" dirty="0"/>
              <a:t> </a:t>
            </a:r>
            <a:r>
              <a:rPr lang="sr-Latn-RS" dirty="0"/>
              <a:t>č</a:t>
            </a:r>
            <a:r>
              <a:rPr lang="en-US" dirty="0" err="1"/>
              <a:t>ovek</a:t>
            </a:r>
            <a:r>
              <a:rPr lang="en-US" dirty="0"/>
              <a:t>. </a:t>
            </a:r>
            <a:r>
              <a:rPr lang="sr-Latn-RS" dirty="0"/>
              <a:t>Čovek je </a:t>
            </a:r>
            <a:r>
              <a:rPr lang="en-US" dirty="0" err="1"/>
              <a:t>oduvek</a:t>
            </a:r>
            <a:r>
              <a:rPr lang="sr-Latn-RS" dirty="0"/>
              <a:t> bio u situaciji da mora da</a:t>
            </a:r>
            <a:r>
              <a:rPr lang="en-US" dirty="0"/>
              <a:t> don</a:t>
            </a:r>
            <a:r>
              <a:rPr lang="sr-Latn-RS" dirty="0"/>
              <a:t>osi</a:t>
            </a:r>
            <a:r>
              <a:rPr lang="en-US" dirty="0"/>
              <a:t> </a:t>
            </a:r>
            <a:r>
              <a:rPr lang="en-US" dirty="0" err="1"/>
              <a:t>odluke</a:t>
            </a:r>
            <a:r>
              <a:rPr lang="en-US" dirty="0"/>
              <a:t>, a da </a:t>
            </a:r>
            <a:r>
              <a:rPr lang="sr-Latn-RS" dirty="0"/>
              <a:t>č</a:t>
            </a:r>
            <a:r>
              <a:rPr lang="en-US" dirty="0" err="1"/>
              <a:t>esto</a:t>
            </a:r>
            <a:r>
              <a:rPr lang="en-US" dirty="0"/>
              <a:t> toga </a:t>
            </a:r>
            <a:r>
              <a:rPr lang="en-US" dirty="0" err="1"/>
              <a:t>nije</a:t>
            </a:r>
            <a:r>
              <a:rPr lang="en-US" dirty="0"/>
              <a:t> bio</a:t>
            </a:r>
            <a:r>
              <a:rPr lang="sr-Latn-RS" dirty="0"/>
              <a:t> </a:t>
            </a:r>
            <a:r>
              <a:rPr lang="en-US" dirty="0" err="1"/>
              <a:t>svestan</a:t>
            </a:r>
            <a:r>
              <a:rPr lang="en-US" dirty="0"/>
              <a:t>, </a:t>
            </a:r>
            <a:r>
              <a:rPr lang="en-US" dirty="0" err="1"/>
              <a:t>jer</a:t>
            </a:r>
            <a:r>
              <a:rPr lang="en-US" dirty="0"/>
              <a:t> je to radio po </a:t>
            </a:r>
            <a:r>
              <a:rPr lang="en-US" dirty="0" err="1"/>
              <a:t>navici</a:t>
            </a:r>
            <a:r>
              <a:rPr lang="en-US" dirty="0"/>
              <a:t> </a:t>
            </a:r>
            <a:r>
              <a:rPr lang="en-US" dirty="0" err="1"/>
              <a:t>ili</a:t>
            </a:r>
            <a:r>
              <a:rPr lang="en-US" dirty="0"/>
              <a:t> je </a:t>
            </a:r>
            <a:r>
              <a:rPr lang="en-US" dirty="0" err="1"/>
              <a:t>odlukama</a:t>
            </a:r>
            <a:r>
              <a:rPr lang="en-US" dirty="0"/>
              <a:t>, </a:t>
            </a:r>
            <a:r>
              <a:rPr lang="en-US" dirty="0" err="1"/>
              <a:t>zbog</a:t>
            </a:r>
            <a:r>
              <a:rPr lang="en-US" dirty="0"/>
              <a:t> </a:t>
            </a:r>
            <a:r>
              <a:rPr lang="en-US" dirty="0" err="1"/>
              <a:t>minornog</a:t>
            </a:r>
            <a:r>
              <a:rPr lang="en-US" dirty="0"/>
              <a:t> </a:t>
            </a:r>
            <a:r>
              <a:rPr lang="en-US" dirty="0" err="1"/>
              <a:t>zna</a:t>
            </a:r>
            <a:r>
              <a:rPr lang="sr-Latn-RS" dirty="0"/>
              <a:t>č</a:t>
            </a:r>
            <a:r>
              <a:rPr lang="en-US" dirty="0" err="1"/>
              <a:t>aja</a:t>
            </a:r>
            <a:r>
              <a:rPr lang="en-US" dirty="0"/>
              <a:t> </a:t>
            </a:r>
            <a:r>
              <a:rPr lang="en-US" dirty="0" err="1"/>
              <a:t>ishoda</a:t>
            </a:r>
            <a:r>
              <a:rPr lang="en-US" dirty="0"/>
              <a:t>, </a:t>
            </a:r>
            <a:r>
              <a:rPr lang="en-US" dirty="0" err="1"/>
              <a:t>poklanjao</a:t>
            </a:r>
            <a:r>
              <a:rPr lang="sr-Latn-RS" dirty="0"/>
              <a:t> </a:t>
            </a:r>
            <a:r>
              <a:rPr lang="en-US" dirty="0" err="1"/>
              <a:t>malo</a:t>
            </a:r>
            <a:r>
              <a:rPr lang="en-US" dirty="0"/>
              <a:t> </a:t>
            </a:r>
            <a:r>
              <a:rPr lang="en-US" dirty="0" err="1"/>
              <a:t>pažnje</a:t>
            </a:r>
            <a:r>
              <a:rPr lang="en-US" dirty="0"/>
              <a:t> (</a:t>
            </a:r>
            <a:r>
              <a:rPr lang="en-US" dirty="0" err="1"/>
              <a:t>tzv</a:t>
            </a:r>
            <a:r>
              <a:rPr lang="en-US" dirty="0"/>
              <a:t>. </a:t>
            </a:r>
            <a:r>
              <a:rPr lang="en-US" dirty="0" err="1"/>
              <a:t>trivijalne</a:t>
            </a:r>
            <a:r>
              <a:rPr lang="en-US" dirty="0"/>
              <a:t> </a:t>
            </a:r>
            <a:r>
              <a:rPr lang="en-US" dirty="0" err="1"/>
              <a:t>odluke</a:t>
            </a:r>
            <a:r>
              <a:rPr lang="en-US" dirty="0"/>
              <a:t>). </a:t>
            </a:r>
            <a:endParaRPr lang="sr-Latn-RS" dirty="0"/>
          </a:p>
          <a:p>
            <a:r>
              <a:rPr lang="en-US" dirty="0" err="1"/>
              <a:t>Takve</a:t>
            </a:r>
            <a:r>
              <a:rPr lang="en-US" dirty="0"/>
              <a:t> </a:t>
            </a:r>
            <a:r>
              <a:rPr lang="en-US" dirty="0" err="1"/>
              <a:t>odluke</a:t>
            </a:r>
            <a:r>
              <a:rPr lang="en-US" dirty="0"/>
              <a:t> ne</a:t>
            </a:r>
            <a:r>
              <a:rPr lang="sr-Latn-RS" dirty="0"/>
              <a:t>ć</a:t>
            </a:r>
            <a:r>
              <a:rPr lang="en-US" dirty="0"/>
              <a:t>e </a:t>
            </a:r>
            <a:r>
              <a:rPr lang="en-US" dirty="0" err="1"/>
              <a:t>biti</a:t>
            </a:r>
            <a:r>
              <a:rPr lang="en-US" dirty="0"/>
              <a:t> </a:t>
            </a:r>
            <a:r>
              <a:rPr lang="en-US" dirty="0" err="1"/>
              <a:t>predmet</a:t>
            </a:r>
            <a:r>
              <a:rPr lang="en-US" dirty="0"/>
              <a:t> </a:t>
            </a:r>
            <a:r>
              <a:rPr lang="en-US" dirty="0" err="1"/>
              <a:t>ovog</a:t>
            </a:r>
            <a:r>
              <a:rPr lang="en-US" dirty="0"/>
              <a:t> </a:t>
            </a:r>
            <a:r>
              <a:rPr lang="sr-Latn-RS" dirty="0"/>
              <a:t>kursa. U okviru Industrijskog menadžmenta, bavimo se </a:t>
            </a:r>
            <a:r>
              <a:rPr lang="en-US" dirty="0" err="1"/>
              <a:t>rešavanjem</a:t>
            </a:r>
            <a:r>
              <a:rPr lang="en-US" dirty="0"/>
              <a:t> </a:t>
            </a:r>
            <a:r>
              <a:rPr lang="en-US" dirty="0" err="1"/>
              <a:t>problema</a:t>
            </a:r>
            <a:r>
              <a:rPr lang="sr-Latn-RS" dirty="0"/>
              <a:t>, od čijeg uspešnog rešenja često zavisi uspeh celokupnog preduzeća, odnosno odlukama koje su od</a:t>
            </a:r>
            <a:r>
              <a:rPr lang="en-US" dirty="0"/>
              <a:t> </a:t>
            </a:r>
            <a:r>
              <a:rPr lang="en-US" dirty="0" err="1"/>
              <a:t>interesa</a:t>
            </a:r>
            <a:r>
              <a:rPr lang="en-US" dirty="0"/>
              <a:t> za</a:t>
            </a:r>
            <a:r>
              <a:rPr lang="sr-Latn-RS" dirty="0"/>
              <a:t> uspeh poslovanja</a:t>
            </a:r>
            <a:r>
              <a:rPr lang="en-US" dirty="0"/>
              <a:t> </a:t>
            </a:r>
            <a:r>
              <a:rPr lang="en-US" dirty="0" err="1"/>
              <a:t>preduze</a:t>
            </a:r>
            <a:r>
              <a:rPr lang="sr-Latn-RS" dirty="0"/>
              <a:t>ća.</a:t>
            </a:r>
          </a:p>
          <a:p>
            <a:r>
              <a:rPr lang="sr-Latn-RS" dirty="0"/>
              <a:t>U svakodnevnoj poslovnoj praksi, vlasnik MSP</a:t>
            </a:r>
            <a:r>
              <a:rPr lang="en-US" dirty="0"/>
              <a:t>-</a:t>
            </a:r>
            <a:r>
              <a:rPr lang="sr-Latn-RS" dirty="0"/>
              <a:t>a, Preduzetnik, Menadžer u preduzeć</a:t>
            </a:r>
            <a:r>
              <a:rPr lang="en-US" dirty="0"/>
              <a:t>u</a:t>
            </a:r>
            <a:r>
              <a:rPr lang="sr-Latn-RS" dirty="0"/>
              <a:t> (kao pojedinci) ili bord menadžera u kompaniji, predstavnici vlasnika akcija, bord direktora, upravni odbori, ....  (kao grupe), često moraju da donesu značajne odluke, od kojih u velikoj meri zavisi uspeh daljeg poslovanja</a:t>
            </a:r>
            <a:r>
              <a:rPr lang="en-US" dirty="0"/>
              <a:t> </a:t>
            </a:r>
            <a:r>
              <a:rPr lang="sr-Latn-RS" dirty="0"/>
              <a:t>preduzeća/kompanije.</a:t>
            </a:r>
          </a:p>
          <a:p>
            <a:r>
              <a:rPr lang="sr-Latn-RS" dirty="0"/>
              <a:t>Prema tome, neophodno je posvetiti pažnju analizi</a:t>
            </a:r>
            <a:r>
              <a:rPr lang="en-US" dirty="0"/>
              <a:t> </a:t>
            </a:r>
            <a:r>
              <a:rPr lang="en-US" dirty="0" err="1"/>
              <a:t>proces</a:t>
            </a:r>
            <a:r>
              <a:rPr lang="sr-Latn-RS" dirty="0"/>
              <a:t>a</a:t>
            </a:r>
            <a:r>
              <a:rPr lang="en-US" dirty="0"/>
              <a:t> </a:t>
            </a:r>
            <a:r>
              <a:rPr lang="en-US" dirty="0" err="1"/>
              <a:t>donošenja</a:t>
            </a:r>
            <a:r>
              <a:rPr lang="en-US" dirty="0"/>
              <a:t> </a:t>
            </a:r>
            <a:r>
              <a:rPr lang="en-US" dirty="0" err="1"/>
              <a:t>važnih</a:t>
            </a:r>
            <a:r>
              <a:rPr lang="sr-Latn-RS" dirty="0"/>
              <a:t> </a:t>
            </a:r>
            <a:r>
              <a:rPr lang="en-US" dirty="0" err="1"/>
              <a:t>nerutinskih</a:t>
            </a:r>
            <a:r>
              <a:rPr lang="en-US" dirty="0"/>
              <a:t> </a:t>
            </a:r>
            <a:r>
              <a:rPr lang="en-US" dirty="0" err="1"/>
              <a:t>odluka</a:t>
            </a:r>
            <a:r>
              <a:rPr lang="en-US" dirty="0"/>
              <a:t> </a:t>
            </a:r>
            <a:r>
              <a:rPr lang="en-US" dirty="0" err="1"/>
              <a:t>koje</a:t>
            </a:r>
            <a:r>
              <a:rPr lang="en-US" dirty="0"/>
              <a:t> </a:t>
            </a:r>
            <a:r>
              <a:rPr lang="en-US" dirty="0" err="1"/>
              <a:t>mogu</a:t>
            </a:r>
            <a:r>
              <a:rPr lang="en-US" dirty="0"/>
              <a:t> </a:t>
            </a:r>
            <a:r>
              <a:rPr lang="en-US" dirty="0" err="1"/>
              <a:t>imati</a:t>
            </a:r>
            <a:r>
              <a:rPr lang="en-US" dirty="0"/>
              <a:t> </a:t>
            </a:r>
            <a:r>
              <a:rPr lang="en-US" dirty="0" err="1"/>
              <a:t>razli</a:t>
            </a:r>
            <a:r>
              <a:rPr lang="sr-Latn-RS" dirty="0"/>
              <a:t>č</a:t>
            </a:r>
            <a:r>
              <a:rPr lang="en-US" dirty="0" err="1"/>
              <a:t>ite</a:t>
            </a:r>
            <a:r>
              <a:rPr lang="sr-Latn-RS" dirty="0"/>
              <a:t> </a:t>
            </a:r>
            <a:r>
              <a:rPr lang="en-US" dirty="0" err="1"/>
              <a:t>posledice</a:t>
            </a:r>
            <a:r>
              <a:rPr lang="en-US" dirty="0"/>
              <a:t> </a:t>
            </a:r>
            <a:r>
              <a:rPr lang="en-US" dirty="0" err="1"/>
              <a:t>na</a:t>
            </a:r>
            <a:r>
              <a:rPr lang="en-US" dirty="0"/>
              <a:t> </a:t>
            </a:r>
            <a:r>
              <a:rPr lang="en-US" dirty="0" err="1"/>
              <a:t>poslovni</a:t>
            </a:r>
            <a:r>
              <a:rPr lang="en-US" dirty="0"/>
              <a:t> </a:t>
            </a:r>
            <a:r>
              <a:rPr lang="en-US" dirty="0" err="1"/>
              <a:t>uspeh</a:t>
            </a:r>
            <a:r>
              <a:rPr lang="en-US" dirty="0"/>
              <a:t> </a:t>
            </a:r>
            <a:r>
              <a:rPr lang="en-US" dirty="0" err="1"/>
              <a:t>ili</a:t>
            </a:r>
            <a:r>
              <a:rPr lang="en-US" dirty="0"/>
              <a:t> </a:t>
            </a:r>
            <a:r>
              <a:rPr lang="en-US" dirty="0" err="1"/>
              <a:t>opstanak</a:t>
            </a:r>
            <a:r>
              <a:rPr lang="sr-Latn-RS" dirty="0"/>
              <a:t> </a:t>
            </a:r>
            <a:r>
              <a:rPr lang="en-US" dirty="0" err="1"/>
              <a:t>preduze</a:t>
            </a:r>
            <a:r>
              <a:rPr lang="sr-Latn-RS" dirty="0"/>
              <a:t>ć</a:t>
            </a:r>
            <a:r>
              <a:rPr lang="en-US" dirty="0"/>
              <a:t>a, a </a:t>
            </a:r>
            <a:r>
              <a:rPr lang="en-US" dirty="0" err="1"/>
              <a:t>koje</a:t>
            </a:r>
            <a:r>
              <a:rPr lang="en-US" dirty="0"/>
              <a:t> </a:t>
            </a:r>
            <a:r>
              <a:rPr lang="en-US" dirty="0" err="1"/>
              <a:t>donose</a:t>
            </a:r>
            <a:r>
              <a:rPr lang="en-US" dirty="0"/>
              <a:t> </a:t>
            </a:r>
            <a:r>
              <a:rPr lang="en-US" dirty="0" err="1"/>
              <a:t>izabrani</a:t>
            </a:r>
            <a:r>
              <a:rPr lang="en-US" dirty="0"/>
              <a:t> </a:t>
            </a:r>
            <a:r>
              <a:rPr lang="en-US" dirty="0" err="1"/>
              <a:t>pojedinci</a:t>
            </a:r>
            <a:r>
              <a:rPr lang="en-US" dirty="0"/>
              <a:t> </a:t>
            </a:r>
            <a:r>
              <a:rPr lang="en-US" dirty="0" err="1"/>
              <a:t>ili</a:t>
            </a:r>
            <a:r>
              <a:rPr lang="en-US" dirty="0"/>
              <a:t> </a:t>
            </a:r>
            <a:r>
              <a:rPr lang="sr-Latn-RS" dirty="0"/>
              <a:t>č</a:t>
            </a:r>
            <a:r>
              <a:rPr lang="en-US" dirty="0" err="1"/>
              <a:t>lanovi</a:t>
            </a:r>
            <a:r>
              <a:rPr lang="en-US" dirty="0"/>
              <a:t> </a:t>
            </a:r>
            <a:r>
              <a:rPr lang="en-US" dirty="0" err="1"/>
              <a:t>grupe</a:t>
            </a:r>
            <a:r>
              <a:rPr lang="en-US" dirty="0"/>
              <a:t> </a:t>
            </a:r>
            <a:r>
              <a:rPr lang="en-US" dirty="0" err="1"/>
              <a:t>na</a:t>
            </a:r>
            <a:r>
              <a:rPr lang="en-US" dirty="0"/>
              <a:t> </a:t>
            </a:r>
            <a:r>
              <a:rPr lang="en-US" dirty="0" err="1"/>
              <a:t>razli</a:t>
            </a:r>
            <a:r>
              <a:rPr lang="sr-Latn-RS" dirty="0"/>
              <a:t>č</a:t>
            </a:r>
            <a:r>
              <a:rPr lang="en-US" dirty="0" err="1"/>
              <a:t>itim</a:t>
            </a:r>
            <a:r>
              <a:rPr lang="en-US" dirty="0"/>
              <a:t> </a:t>
            </a:r>
            <a:r>
              <a:rPr lang="en-US" dirty="0" err="1"/>
              <a:t>hijerarhijskim</a:t>
            </a:r>
            <a:r>
              <a:rPr lang="sr-Latn-RS" dirty="0"/>
              <a:t> </a:t>
            </a:r>
            <a:r>
              <a:rPr lang="en-US" dirty="0" err="1"/>
              <a:t>nivoima</a:t>
            </a:r>
            <a:r>
              <a:rPr lang="en-US" dirty="0"/>
              <a:t>.</a:t>
            </a:r>
          </a:p>
          <a:p>
            <a:r>
              <a:rPr lang="en-US" dirty="0" err="1"/>
              <a:t>Ipak</a:t>
            </a:r>
            <a:r>
              <a:rPr lang="en-US" dirty="0"/>
              <a:t>, </a:t>
            </a:r>
            <a:r>
              <a:rPr lang="en-US" dirty="0" err="1"/>
              <a:t>nezavisno</a:t>
            </a:r>
            <a:r>
              <a:rPr lang="en-US" dirty="0"/>
              <a:t> od </a:t>
            </a:r>
            <a:r>
              <a:rPr lang="en-US" dirty="0" err="1"/>
              <a:t>prirode</a:t>
            </a:r>
            <a:r>
              <a:rPr lang="en-US" dirty="0"/>
              <a:t> </a:t>
            </a:r>
            <a:r>
              <a:rPr lang="en-US" dirty="0" err="1"/>
              <a:t>odluka</a:t>
            </a:r>
            <a:r>
              <a:rPr lang="en-US" dirty="0"/>
              <a:t> (</a:t>
            </a:r>
            <a:r>
              <a:rPr lang="en-US" dirty="0" err="1"/>
              <a:t>privatne</a:t>
            </a:r>
            <a:r>
              <a:rPr lang="en-US" dirty="0"/>
              <a:t> </a:t>
            </a:r>
            <a:r>
              <a:rPr lang="en-US" dirty="0" err="1"/>
              <a:t>ili</a:t>
            </a:r>
            <a:r>
              <a:rPr lang="en-US" dirty="0"/>
              <a:t> </a:t>
            </a:r>
            <a:r>
              <a:rPr lang="en-US" dirty="0" err="1"/>
              <a:t>poslovne</a:t>
            </a:r>
            <a:r>
              <a:rPr lang="en-US" dirty="0"/>
              <a:t>) </a:t>
            </a:r>
            <a:r>
              <a:rPr lang="en-US" dirty="0" err="1"/>
              <a:t>i</a:t>
            </a:r>
            <a:r>
              <a:rPr lang="en-US" dirty="0"/>
              <a:t> </a:t>
            </a:r>
            <a:r>
              <a:rPr lang="en-US" dirty="0" err="1"/>
              <a:t>razlika</a:t>
            </a:r>
            <a:r>
              <a:rPr lang="en-US" dirty="0"/>
              <a:t> u </a:t>
            </a:r>
            <a:r>
              <a:rPr lang="en-US" dirty="0" err="1"/>
              <a:t>složenosti</a:t>
            </a:r>
            <a:r>
              <a:rPr lang="en-US" dirty="0"/>
              <a:t> </a:t>
            </a:r>
            <a:r>
              <a:rPr lang="en-US" dirty="0" err="1"/>
              <a:t>i</a:t>
            </a:r>
            <a:r>
              <a:rPr lang="en-US" dirty="0"/>
              <a:t> </a:t>
            </a:r>
            <a:r>
              <a:rPr lang="en-US" dirty="0" err="1"/>
              <a:t>zna</a:t>
            </a:r>
            <a:r>
              <a:rPr lang="sr-Latn-RS" dirty="0"/>
              <a:t>č</a:t>
            </a:r>
            <a:r>
              <a:rPr lang="en-US" dirty="0" err="1"/>
              <a:t>aju</a:t>
            </a:r>
            <a:r>
              <a:rPr lang="sr-Latn-RS" dirty="0"/>
              <a:t> </a:t>
            </a:r>
            <a:r>
              <a:rPr lang="en-US" dirty="0" err="1"/>
              <a:t>njihovih</a:t>
            </a:r>
            <a:r>
              <a:rPr lang="en-US" dirty="0"/>
              <a:t> </a:t>
            </a:r>
            <a:r>
              <a:rPr lang="en-US" dirty="0" err="1"/>
              <a:t>ishoda</a:t>
            </a:r>
            <a:r>
              <a:rPr lang="en-US" dirty="0"/>
              <a:t>, </a:t>
            </a:r>
            <a:r>
              <a:rPr lang="en-US" dirty="0" err="1"/>
              <a:t>treba</a:t>
            </a:r>
            <a:r>
              <a:rPr lang="en-US" dirty="0"/>
              <a:t> </a:t>
            </a:r>
            <a:r>
              <a:rPr lang="en-US" dirty="0" err="1"/>
              <a:t>znati</a:t>
            </a:r>
            <a:r>
              <a:rPr lang="en-US" dirty="0"/>
              <a:t> da se pod </a:t>
            </a:r>
            <a:r>
              <a:rPr lang="en-US" b="1" i="1" dirty="0" err="1"/>
              <a:t>odlukom</a:t>
            </a:r>
            <a:r>
              <a:rPr lang="en-US" b="1" i="1" dirty="0"/>
              <a:t> </a:t>
            </a:r>
            <a:r>
              <a:rPr lang="en-US" b="1" i="1" dirty="0" err="1"/>
              <a:t>podrazumeva</a:t>
            </a:r>
            <a:r>
              <a:rPr lang="en-US" b="1" i="1" dirty="0"/>
              <a:t> </a:t>
            </a:r>
            <a:r>
              <a:rPr lang="en-US" b="1" i="1" dirty="0" err="1"/>
              <a:t>izbor</a:t>
            </a:r>
            <a:r>
              <a:rPr lang="en-US" b="1" i="1" dirty="0"/>
              <a:t> </a:t>
            </a:r>
            <a:r>
              <a:rPr lang="en-US" b="1" i="1" dirty="0" err="1"/>
              <a:t>iz</a:t>
            </a:r>
            <a:r>
              <a:rPr lang="en-US" b="1" i="1" dirty="0"/>
              <a:t> </a:t>
            </a:r>
            <a:r>
              <a:rPr lang="en-US" b="1" i="1" dirty="0" err="1"/>
              <a:t>skupa</a:t>
            </a:r>
            <a:r>
              <a:rPr lang="en-US" b="1" i="1" dirty="0"/>
              <a:t> od </a:t>
            </a:r>
            <a:r>
              <a:rPr lang="en-US" b="1" i="1" dirty="0" err="1"/>
              <a:t>najmanje</a:t>
            </a:r>
            <a:r>
              <a:rPr lang="en-US" b="1" i="1" dirty="0"/>
              <a:t> </a:t>
            </a:r>
            <a:r>
              <a:rPr lang="en-US" b="1" i="1" dirty="0" err="1"/>
              <a:t>dve</a:t>
            </a:r>
            <a:r>
              <a:rPr lang="sr-Latn-RS" b="1" i="1" dirty="0"/>
              <a:t> </a:t>
            </a:r>
            <a:r>
              <a:rPr lang="en-US" b="1" i="1" dirty="0" err="1"/>
              <a:t>opcije</a:t>
            </a:r>
            <a:r>
              <a:rPr lang="en-US" b="1" i="1" dirty="0"/>
              <a:t> (alternative) </a:t>
            </a:r>
            <a:r>
              <a:rPr lang="en-US" b="1" i="1" dirty="0" err="1"/>
              <a:t>kojima</a:t>
            </a:r>
            <a:r>
              <a:rPr lang="en-US" b="1" i="1" dirty="0"/>
              <a:t> je </a:t>
            </a:r>
            <a:r>
              <a:rPr lang="en-US" b="1" i="1" dirty="0" err="1"/>
              <a:t>mogu</a:t>
            </a:r>
            <a:r>
              <a:rPr lang="sr-Latn-RS" b="1" i="1" dirty="0"/>
              <a:t>ć</a:t>
            </a:r>
            <a:r>
              <a:rPr lang="en-US" b="1" i="1" dirty="0"/>
              <a:t>e </a:t>
            </a:r>
            <a:r>
              <a:rPr lang="en-US" b="1" i="1" dirty="0" err="1"/>
              <a:t>ostvariti</a:t>
            </a:r>
            <a:r>
              <a:rPr lang="en-US" b="1" i="1" dirty="0"/>
              <a:t> </a:t>
            </a:r>
            <a:r>
              <a:rPr lang="en-US" b="1" i="1" dirty="0" err="1"/>
              <a:t>željeni</a:t>
            </a:r>
            <a:r>
              <a:rPr lang="en-US" b="1" i="1" dirty="0"/>
              <a:t> </a:t>
            </a:r>
            <a:r>
              <a:rPr lang="en-US" b="1" i="1" dirty="0" err="1"/>
              <a:t>cilj</a:t>
            </a:r>
            <a:r>
              <a:rPr lang="en-US" dirty="0"/>
              <a:t>. </a:t>
            </a:r>
            <a:endParaRPr lang="sr-Latn-RS" dirty="0"/>
          </a:p>
          <a:p>
            <a:r>
              <a:rPr lang="en-US" dirty="0" err="1"/>
              <a:t>Ukoliko</a:t>
            </a:r>
            <a:r>
              <a:rPr lang="en-US" dirty="0"/>
              <a:t> se </a:t>
            </a:r>
            <a:r>
              <a:rPr lang="en-US" dirty="0" err="1"/>
              <a:t>raspolaže</a:t>
            </a:r>
            <a:r>
              <a:rPr lang="en-US" dirty="0"/>
              <a:t> </a:t>
            </a:r>
            <a:r>
              <a:rPr lang="en-US" dirty="0" err="1"/>
              <a:t>samo</a:t>
            </a:r>
            <a:r>
              <a:rPr lang="sr-Latn-RS" dirty="0"/>
              <a:t> </a:t>
            </a:r>
            <a:r>
              <a:rPr lang="en-US" dirty="0" err="1"/>
              <a:t>jednom</a:t>
            </a:r>
            <a:r>
              <a:rPr lang="en-US" dirty="0"/>
              <a:t> </a:t>
            </a:r>
            <a:r>
              <a:rPr lang="en-US" dirty="0" err="1"/>
              <a:t>opcijom</a:t>
            </a:r>
            <a:r>
              <a:rPr lang="en-US" dirty="0"/>
              <a:t>, </a:t>
            </a:r>
            <a:r>
              <a:rPr lang="en-US" dirty="0" err="1"/>
              <a:t>onda</a:t>
            </a:r>
            <a:r>
              <a:rPr lang="en-US" dirty="0"/>
              <a:t> </a:t>
            </a:r>
            <a:r>
              <a:rPr lang="en-US" dirty="0" err="1"/>
              <a:t>dileme</a:t>
            </a:r>
            <a:r>
              <a:rPr lang="en-US" dirty="0"/>
              <a:t> u </a:t>
            </a:r>
            <a:r>
              <a:rPr lang="en-US" dirty="0" err="1"/>
              <a:t>vezi</a:t>
            </a:r>
            <a:r>
              <a:rPr lang="en-US" dirty="0"/>
              <a:t> </a:t>
            </a:r>
            <a:r>
              <a:rPr lang="en-US" dirty="0" err="1"/>
              <a:t>sa</a:t>
            </a:r>
            <a:r>
              <a:rPr lang="en-US" dirty="0"/>
              <a:t> </a:t>
            </a:r>
            <a:r>
              <a:rPr lang="en-US" dirty="0" err="1"/>
              <a:t>izborom</a:t>
            </a:r>
            <a:r>
              <a:rPr lang="en-US" dirty="0"/>
              <a:t> </a:t>
            </a:r>
            <a:r>
              <a:rPr lang="en-US" dirty="0" err="1"/>
              <a:t>nema</a:t>
            </a:r>
            <a:r>
              <a:rPr lang="en-US" dirty="0"/>
              <a:t>, a </a:t>
            </a:r>
            <a:r>
              <a:rPr lang="en-US" dirty="0" err="1"/>
              <a:t>samim</a:t>
            </a:r>
            <a:r>
              <a:rPr lang="en-US" dirty="0"/>
              <a:t> </a:t>
            </a:r>
            <a:r>
              <a:rPr lang="en-US" dirty="0" err="1"/>
              <a:t>tim</a:t>
            </a:r>
            <a:r>
              <a:rPr lang="en-US" dirty="0"/>
              <a:t> ne </a:t>
            </a:r>
            <a:r>
              <a:rPr lang="en-US" dirty="0" err="1"/>
              <a:t>postoji</a:t>
            </a:r>
            <a:r>
              <a:rPr lang="en-US" dirty="0"/>
              <a:t> </a:t>
            </a:r>
            <a:r>
              <a:rPr lang="en-US" dirty="0" err="1"/>
              <a:t>ni</a:t>
            </a:r>
            <a:r>
              <a:rPr lang="en-US" dirty="0"/>
              <a:t> problem</a:t>
            </a:r>
            <a:r>
              <a:rPr lang="sr-Latn-RS" dirty="0"/>
              <a:t> </a:t>
            </a:r>
            <a:r>
              <a:rPr lang="en-US" dirty="0" err="1"/>
              <a:t>odlu</a:t>
            </a:r>
            <a:r>
              <a:rPr lang="sr-Latn-RS" dirty="0"/>
              <a:t>č</a:t>
            </a:r>
            <a:r>
              <a:rPr lang="en-US" dirty="0" err="1"/>
              <a:t>ivanja</a:t>
            </a:r>
            <a:r>
              <a:rPr lang="en-US" dirty="0"/>
              <a:t>.</a:t>
            </a:r>
          </a:p>
        </p:txBody>
      </p:sp>
    </p:spTree>
    <p:extLst>
      <p:ext uri="{BB962C8B-B14F-4D97-AF65-F5344CB8AC3E}">
        <p14:creationId xmlns:p14="http://schemas.microsoft.com/office/powerpoint/2010/main" val="786981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Potom se normalizacija vrši tako što se svaka od vrednosti iz tabele poređenja kriterijuma podeli sa sumom svoje kolone (Tabela 6).</a:t>
            </a:r>
            <a:endParaRPr lang="en-US" dirty="0"/>
          </a:p>
          <a:p>
            <a:r>
              <a:rPr lang="sr-Latn-RS" dirty="0"/>
              <a:t> Tabela 6. Normalizacija vrednosti u tabeli poređenja kriterijuma </a:t>
            </a:r>
            <a:endParaRPr lang="en-US" dirty="0"/>
          </a:p>
          <a:p>
            <a:endParaRPr lang="en-US" dirty="0"/>
          </a:p>
        </p:txBody>
      </p:sp>
      <p:graphicFrame>
        <p:nvGraphicFramePr>
          <p:cNvPr id="4" name="Table 3"/>
          <p:cNvGraphicFramePr>
            <a:graphicFrameLocks noGrp="1"/>
          </p:cNvGraphicFramePr>
          <p:nvPr/>
        </p:nvGraphicFramePr>
        <p:xfrm>
          <a:off x="1319719" y="3180258"/>
          <a:ext cx="9552562" cy="3677742"/>
        </p:xfrm>
        <a:graphic>
          <a:graphicData uri="http://schemas.openxmlformats.org/drawingml/2006/table">
            <a:tbl>
              <a:tblPr firstRow="1" firstCol="1" bandRow="1">
                <a:tableStyleId>{5C22544A-7EE6-4342-B048-85BDC9FD1C3A}</a:tableStyleId>
              </a:tblPr>
              <a:tblGrid>
                <a:gridCol w="2387630">
                  <a:extLst>
                    <a:ext uri="{9D8B030D-6E8A-4147-A177-3AD203B41FA5}">
                      <a16:colId xmlns:a16="http://schemas.microsoft.com/office/drawing/2014/main" val="20000"/>
                    </a:ext>
                  </a:extLst>
                </a:gridCol>
                <a:gridCol w="2387630">
                  <a:extLst>
                    <a:ext uri="{9D8B030D-6E8A-4147-A177-3AD203B41FA5}">
                      <a16:colId xmlns:a16="http://schemas.microsoft.com/office/drawing/2014/main" val="20001"/>
                    </a:ext>
                  </a:extLst>
                </a:gridCol>
                <a:gridCol w="2388651">
                  <a:extLst>
                    <a:ext uri="{9D8B030D-6E8A-4147-A177-3AD203B41FA5}">
                      <a16:colId xmlns:a16="http://schemas.microsoft.com/office/drawing/2014/main" val="20002"/>
                    </a:ext>
                  </a:extLst>
                </a:gridCol>
                <a:gridCol w="2388651">
                  <a:extLst>
                    <a:ext uri="{9D8B030D-6E8A-4147-A177-3AD203B41FA5}">
                      <a16:colId xmlns:a16="http://schemas.microsoft.com/office/drawing/2014/main" val="20003"/>
                    </a:ext>
                  </a:extLst>
                </a:gridCol>
              </a:tblGrid>
              <a:tr h="1235226">
                <a:tc>
                  <a:txBody>
                    <a:bodyPr/>
                    <a:lstStyle/>
                    <a:p>
                      <a:pPr algn="just">
                        <a:lnSpc>
                          <a:spcPct val="107000"/>
                        </a:lnSpc>
                        <a:spcAft>
                          <a:spcPts val="0"/>
                        </a:spcAft>
                      </a:pPr>
                      <a:r>
                        <a:rPr lang="sr-Latn-R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Posvećenost</a:t>
                      </a:r>
                      <a:endParaRPr lang="en-US" sz="2000" dirty="0">
                        <a:effectLst/>
                      </a:endParaRPr>
                    </a:p>
                    <a:p>
                      <a:pPr algn="just">
                        <a:lnSpc>
                          <a:spcPct val="107000"/>
                        </a:lnSpc>
                        <a:spcAft>
                          <a:spcPts val="0"/>
                        </a:spcAft>
                      </a:pPr>
                      <a:r>
                        <a:rPr lang="sr-Latn-RS" sz="2000" dirty="0">
                          <a:effectLst/>
                        </a:rPr>
                        <a:t>projektnog tima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35226">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1/6.33 = 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0.2/1.34 = 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3/11 = 0.27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3645">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5/6.33 = 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1/1.34 = 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7/11 = 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03645">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0.33/6.33 = 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0.14/1.34 = 0.11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1/11 = 0.09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876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Na osnovu normalizacije se određuje sopstveni vektor matrice poređenja, koji upravo predstavlja značaj predloženih kriterijuma (Tabela 7).</a:t>
            </a:r>
            <a:endParaRPr lang="en-US" dirty="0"/>
          </a:p>
          <a:p>
            <a:r>
              <a:rPr lang="sr-Latn-RS" dirty="0"/>
              <a:t> Tabela 7. Određivanje značaja predloženih kriterijuma</a:t>
            </a:r>
            <a:endParaRPr lang="en-US" dirty="0"/>
          </a:p>
          <a:p>
            <a:endParaRPr lang="en-US" dirty="0"/>
          </a:p>
        </p:txBody>
      </p:sp>
      <p:graphicFrame>
        <p:nvGraphicFramePr>
          <p:cNvPr id="4" name="Table 3"/>
          <p:cNvGraphicFramePr>
            <a:graphicFrameLocks noGrp="1"/>
          </p:cNvGraphicFramePr>
          <p:nvPr/>
        </p:nvGraphicFramePr>
        <p:xfrm>
          <a:off x="1308002" y="3531224"/>
          <a:ext cx="8867131" cy="3326776"/>
        </p:xfrm>
        <a:graphic>
          <a:graphicData uri="http://schemas.openxmlformats.org/drawingml/2006/table">
            <a:tbl>
              <a:tblPr firstRow="1" firstCol="1" bandRow="1">
                <a:tableStyleId>{5C22544A-7EE6-4342-B048-85BDC9FD1C3A}</a:tableStyleId>
              </a:tblPr>
              <a:tblGrid>
                <a:gridCol w="1983013">
                  <a:extLst>
                    <a:ext uri="{9D8B030D-6E8A-4147-A177-3AD203B41FA5}">
                      <a16:colId xmlns:a16="http://schemas.microsoft.com/office/drawing/2014/main" val="20000"/>
                    </a:ext>
                  </a:extLst>
                </a:gridCol>
                <a:gridCol w="1983013">
                  <a:extLst>
                    <a:ext uri="{9D8B030D-6E8A-4147-A177-3AD203B41FA5}">
                      <a16:colId xmlns:a16="http://schemas.microsoft.com/office/drawing/2014/main" val="20001"/>
                    </a:ext>
                  </a:extLst>
                </a:gridCol>
                <a:gridCol w="979652">
                  <a:extLst>
                    <a:ext uri="{9D8B030D-6E8A-4147-A177-3AD203B41FA5}">
                      <a16:colId xmlns:a16="http://schemas.microsoft.com/office/drawing/2014/main" val="20002"/>
                    </a:ext>
                  </a:extLst>
                </a:gridCol>
                <a:gridCol w="1024225">
                  <a:extLst>
                    <a:ext uri="{9D8B030D-6E8A-4147-A177-3AD203B41FA5}">
                      <a16:colId xmlns:a16="http://schemas.microsoft.com/office/drawing/2014/main" val="20003"/>
                    </a:ext>
                  </a:extLst>
                </a:gridCol>
                <a:gridCol w="2897228">
                  <a:extLst>
                    <a:ext uri="{9D8B030D-6E8A-4147-A177-3AD203B41FA5}">
                      <a16:colId xmlns:a16="http://schemas.microsoft.com/office/drawing/2014/main" val="20004"/>
                    </a:ext>
                  </a:extLst>
                </a:gridCol>
              </a:tblGrid>
              <a:tr h="831694">
                <a:tc>
                  <a:txBody>
                    <a:bodyPr/>
                    <a:lstStyle/>
                    <a:p>
                      <a:pPr algn="just">
                        <a:lnSpc>
                          <a:spcPct val="107000"/>
                        </a:lnSpc>
                        <a:spcAft>
                          <a:spcPts val="0"/>
                        </a:spcAft>
                      </a:pPr>
                      <a:r>
                        <a:rPr lang="sr-Latn-R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Značaj kriterijuma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31694">
                <a:tc>
                  <a:txBody>
                    <a:bodyPr/>
                    <a:lstStyle/>
                    <a:p>
                      <a:pPr algn="just">
                        <a:lnSpc>
                          <a:spcPct val="107000"/>
                        </a:lnSpc>
                        <a:spcAft>
                          <a:spcPts val="0"/>
                        </a:spcAft>
                      </a:pPr>
                      <a:r>
                        <a:rPr lang="sr-Latn-RS" sz="2000">
                          <a:effectLst/>
                        </a:rPr>
                        <a:t>Posvećenost</a:t>
                      </a:r>
                      <a:endParaRPr lang="en-US" sz="2000">
                        <a:effectLst/>
                      </a:endParaRPr>
                    </a:p>
                    <a:p>
                      <a:pPr algn="just">
                        <a:lnSpc>
                          <a:spcPct val="107000"/>
                        </a:lnSpc>
                        <a:spcAft>
                          <a:spcPts val="0"/>
                        </a:spcAft>
                      </a:pPr>
                      <a:r>
                        <a:rPr lang="sr-Latn-RS" sz="2000">
                          <a:effectLst/>
                        </a:rPr>
                        <a:t>projektnog tima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 (0.16 + 0.15 + 0.27) / 3 = 0.19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1694">
                <a:tc>
                  <a:txBody>
                    <a:bodyPr/>
                    <a:lstStyle/>
                    <a:p>
                      <a:pPr algn="just">
                        <a:lnSpc>
                          <a:spcPct val="107000"/>
                        </a:lnSpc>
                        <a:spcAft>
                          <a:spcPts val="0"/>
                        </a:spcAft>
                      </a:pPr>
                      <a:r>
                        <a:rPr lang="sr-Latn-RS" sz="2000">
                          <a:effectLst/>
                        </a:rPr>
                        <a:t>ROI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 (0.79 + 0.74 + 0.64) / 3 = 0.72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31694">
                <a:tc>
                  <a:txBody>
                    <a:bodyPr/>
                    <a:lstStyle/>
                    <a:p>
                      <a:pPr algn="just">
                        <a:lnSpc>
                          <a:spcPct val="107000"/>
                        </a:lnSpc>
                        <a:spcAft>
                          <a:spcPts val="0"/>
                        </a:spcAft>
                      </a:pPr>
                      <a:r>
                        <a:rPr lang="sr-Latn-RS" sz="2000">
                          <a:effectLst/>
                        </a:rPr>
                        <a:t>Profit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a:effectLst/>
                        </a:rPr>
                        <a:t>0.09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2000" dirty="0">
                          <a:effectLst/>
                        </a:rPr>
                        <a:t>= (0.05 + 0.11 + 0.09) / 3 = 0.08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7579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Pre nego što se pristupi daljem proračunu, u smislu normalizacije matrica poređenja projekata, i određivanja njihovog značaja, na osnovu sva tri kriterijuma, potrebno je proveriti stepen konzistentnosti poređenja koje je urađeno za kriterijume u Tabeli 1.</a:t>
            </a:r>
            <a:endParaRPr lang="en-US" dirty="0"/>
          </a:p>
          <a:p>
            <a:r>
              <a:rPr lang="sr-Latn-RS" dirty="0"/>
              <a:t>Stepen konzistentnosti se izračunava pomoću obrasca:</a:t>
            </a:r>
          </a:p>
          <a:p>
            <a:pPr marL="0" indent="0">
              <a:buNone/>
            </a:pPr>
            <a:r>
              <a:rPr lang="sr-Latn-RS" dirty="0"/>
              <a:t>                                              (9.1)</a:t>
            </a:r>
          </a:p>
          <a:p>
            <a:pPr marL="0" indent="0">
              <a:buNone/>
            </a:pPr>
            <a:endParaRPr lang="sr-Latn-RS" dirty="0"/>
          </a:p>
          <a:p>
            <a:pPr marL="0" indent="0">
              <a:buNone/>
            </a:pPr>
            <a:r>
              <a:rPr lang="sr-Latn-RS" dirty="0"/>
              <a:t>Gde je CI indeks konzistentnosti, koji se izračunava pomoću obrasca:</a:t>
            </a:r>
          </a:p>
          <a:p>
            <a:pPr marL="0" indent="0">
              <a:buNone/>
            </a:pPr>
            <a:r>
              <a:rPr lang="sr-Latn-RS" dirty="0"/>
              <a:t>                                               (9.2)</a:t>
            </a:r>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062264" y="3918653"/>
            <a:ext cx="14318021" cy="1015075"/>
          </a:xfrm>
          <a:prstGeom prst="rect">
            <a:avLst/>
          </a:prstGeom>
        </p:spPr>
      </p:pic>
      <p:pic>
        <p:nvPicPr>
          <p:cNvPr id="5" name="Picture 4"/>
          <p:cNvPicPr>
            <a:picLocks noChangeAspect="1"/>
          </p:cNvPicPr>
          <p:nvPr/>
        </p:nvPicPr>
        <p:blipFill>
          <a:blip r:embed="rId3"/>
          <a:stretch>
            <a:fillRect/>
          </a:stretch>
        </p:blipFill>
        <p:spPr>
          <a:xfrm>
            <a:off x="1664309" y="5469752"/>
            <a:ext cx="11586022" cy="842147"/>
          </a:xfrm>
          <a:prstGeom prst="rect">
            <a:avLst/>
          </a:prstGeom>
        </p:spPr>
      </p:pic>
    </p:spTree>
    <p:extLst>
      <p:ext uri="{BB962C8B-B14F-4D97-AF65-F5344CB8AC3E}">
        <p14:creationId xmlns:p14="http://schemas.microsoft.com/office/powerpoint/2010/main" val="448888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predstavlja maksimalnu sopstvenu vrednost matrice poređenja kriterijuma, i određuje se na sledeći način: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2241"/>
                </a:stretch>
              </a:blipFill>
            </p:spPr>
            <p:txBody>
              <a:bodyPr/>
              <a:lstStyle/>
              <a:p>
                <a:r>
                  <a:rPr lang="en-US">
                    <a:noFill/>
                  </a:rPr>
                  <a:t> </a:t>
                </a:r>
              </a:p>
            </p:txBody>
          </p:sp>
        </mc:Fallback>
      </mc:AlternateContent>
      <p:graphicFrame>
        <p:nvGraphicFramePr>
          <p:cNvPr id="4" name="Table 3"/>
          <p:cNvGraphicFramePr>
            <a:graphicFrameLocks noGrp="1"/>
          </p:cNvGraphicFramePr>
          <p:nvPr/>
        </p:nvGraphicFramePr>
        <p:xfrm>
          <a:off x="1817523" y="2966634"/>
          <a:ext cx="5540375" cy="1557592"/>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686435">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286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tblGrid>
              <a:tr h="0">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Posvećenost</a:t>
                      </a:r>
                      <a:endParaRPr lang="en-US" sz="1100">
                        <a:effectLst/>
                      </a:endParaRPr>
                    </a:p>
                    <a:p>
                      <a:pPr algn="just">
                        <a:lnSpc>
                          <a:spcPct val="107000"/>
                        </a:lnSpc>
                        <a:spcAft>
                          <a:spcPts val="0"/>
                        </a:spcAft>
                      </a:pPr>
                      <a:r>
                        <a:rPr lang="sr-Latn-RS" sz="1400">
                          <a:effectLst/>
                        </a:rPr>
                        <a:t>projektnog tima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ROI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Profit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Značaj kriterijuma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07000"/>
                        </a:lnSpc>
                        <a:spcAft>
                          <a:spcPts val="0"/>
                        </a:spcAft>
                      </a:pPr>
                      <a:r>
                        <a:rPr lang="sr-Latn-RS" sz="1400">
                          <a:effectLst/>
                        </a:rPr>
                        <a:t>Posvećenost</a:t>
                      </a:r>
                      <a:endParaRPr lang="en-US" sz="1100">
                        <a:effectLst/>
                      </a:endParaRPr>
                    </a:p>
                    <a:p>
                      <a:pPr algn="just">
                        <a:lnSpc>
                          <a:spcPct val="107000"/>
                        </a:lnSpc>
                        <a:spcAft>
                          <a:spcPts val="0"/>
                        </a:spcAft>
                      </a:pPr>
                      <a:r>
                        <a:rPr lang="sr-Latn-RS" sz="1400">
                          <a:effectLst/>
                        </a:rPr>
                        <a:t>projektnog tima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14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07000"/>
                        </a:lnSpc>
                        <a:spcAft>
                          <a:spcPts val="0"/>
                        </a:spcAft>
                      </a:pPr>
                      <a:r>
                        <a:rPr lang="sr-Latn-RS" sz="1400">
                          <a:effectLst/>
                        </a:rPr>
                        <a:t>ROI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07000"/>
                        </a:lnSpc>
                        <a:spcAft>
                          <a:spcPts val="0"/>
                        </a:spcAft>
                      </a:pPr>
                      <a:r>
                        <a:rPr lang="sr-Latn-RS" sz="1400">
                          <a:effectLst/>
                        </a:rPr>
                        <a:t>Profit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r-Latn-RS" sz="1400" dirty="0">
                          <a:effectLst/>
                        </a:rPr>
                        <a:t>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0880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sr-Latn-RS" dirty="0"/>
                  <a:t>Odnosno:</a:t>
                </a:r>
                <a:endParaRPr lang="en-US" dirty="0"/>
              </a:p>
              <a:p>
                <a:r>
                  <a:rPr lang="sr-Latn-RS" dirty="0"/>
                  <a:t>1 * 0.19 + 1/5 * 0.72 + 3 + 0.08 = 0.588</a:t>
                </a:r>
                <a:endParaRPr lang="en-US" dirty="0"/>
              </a:p>
              <a:p>
                <a:r>
                  <a:rPr lang="sr-Latn-RS" dirty="0"/>
                  <a:t>5 * 0.19 + 1 * 0.72 + 7 * 0.08 = 2.273</a:t>
                </a:r>
                <a:endParaRPr lang="en-US" dirty="0"/>
              </a:p>
              <a:p>
                <a:r>
                  <a:rPr lang="sr-Latn-RS" dirty="0"/>
                  <a:t>1/3 * 0.19 + 7 * 0.72 + 1 * 0.08 =  0.251</a:t>
                </a:r>
                <a:endParaRPr lang="en-US" dirty="0"/>
              </a:p>
              <a:p>
                <a:endParaRPr lang="en-US" dirty="0"/>
              </a:p>
              <a:p>
                <a:r>
                  <a:rPr lang="sr-Latn-RS" dirty="0"/>
                  <a:t>Dalje:</a:t>
                </a:r>
                <a:endParaRPr lang="en-US" dirty="0"/>
              </a:p>
              <a:p>
                <a:r>
                  <a:rPr lang="sr-Latn-RS" dirty="0"/>
                  <a:t>0.588 / 0.19 = 3.043</a:t>
                </a:r>
                <a:endParaRPr lang="en-US" dirty="0"/>
              </a:p>
              <a:p>
                <a:r>
                  <a:rPr lang="sr-Latn-RS" dirty="0"/>
                  <a:t>2.273 / 0.72 = 3.141</a:t>
                </a:r>
                <a:endParaRPr lang="en-US" dirty="0"/>
              </a:p>
              <a:p>
                <a:r>
                  <a:rPr lang="sr-Latn-RS" dirty="0"/>
                  <a:t>0.251 / 0.08 = 3.014</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(3.043 + 3.141 + 3.014) / 3 = 3.066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2026844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RS" dirty="0"/>
                  <a:t>Kada bi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bilo jednako 3 (odnosno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r>
                      <a:rPr lang="sr-Latn-RS" i="1">
                        <a:latin typeface="Cambria Math" panose="02040503050406030204" pitchFamily="18" charset="0"/>
                      </a:rPr>
                      <m:t>=</m:t>
                    </m:r>
                    <m:r>
                      <a:rPr lang="sr-Latn-RS" i="1">
                        <a:latin typeface="Cambria Math" panose="02040503050406030204" pitchFamily="18" charset="0"/>
                      </a:rPr>
                      <m:t>𝑛</m:t>
                    </m:r>
                    <m:r>
                      <a:rPr lang="sr-Latn-RS" i="1">
                        <a:latin typeface="Cambria Math" panose="02040503050406030204" pitchFamily="18" charset="0"/>
                      </a:rPr>
                      <m:t>)</m:t>
                    </m:r>
                  </m:oMath>
                </a14:m>
                <a:r>
                  <a:rPr lang="sr-Latn-RS" dirty="0"/>
                  <a:t>, značilo bi da </a:t>
                </a:r>
                <a:r>
                  <a:rPr lang="sr-Latn-RS" sz="2400" dirty="0"/>
                  <a:t>poređenje kriterijuma ima potpuno konzistentnost. Pri čemu n-predstavlja red matrice poređenja, i u ovom slučaju je n=3. Samim time, sada je moguće izračunati CI, na osnovu obrasca (7.2):</a:t>
                </a:r>
              </a:p>
              <a:p>
                <a:endParaRPr lang="sr-Latn-RS" dirty="0"/>
              </a:p>
              <a:p>
                <a:r>
                  <a:rPr lang="sr-Latn-RS" dirty="0"/>
                  <a:t>RI iz obrasca (1.1) predstavlja indeks slučajnosti (Random Index) i on se određuje na osnovu Saaty-jeve tablice, Tabela 8.</a:t>
                </a:r>
                <a:endParaRPr lang="en-US" dirty="0"/>
              </a:p>
              <a:p>
                <a:endParaRPr lang="sr-Latn-RS" dirty="0"/>
              </a:p>
              <a:p>
                <a:endParaRPr lang="sr-Latn-R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391031" y="3271838"/>
            <a:ext cx="10035651" cy="729456"/>
          </a:xfrm>
          <a:prstGeom prst="rect">
            <a:avLst/>
          </a:prstGeom>
        </p:spPr>
      </p:pic>
      <p:pic>
        <p:nvPicPr>
          <p:cNvPr id="5" name="Picture 4"/>
          <p:cNvPicPr>
            <a:picLocks noChangeAspect="1"/>
          </p:cNvPicPr>
          <p:nvPr/>
        </p:nvPicPr>
        <p:blipFill>
          <a:blip r:embed="rId4"/>
          <a:stretch>
            <a:fillRect/>
          </a:stretch>
        </p:blipFill>
        <p:spPr>
          <a:xfrm>
            <a:off x="1558610" y="4867510"/>
            <a:ext cx="6627312" cy="1309453"/>
          </a:xfrm>
          <a:prstGeom prst="rect">
            <a:avLst/>
          </a:prstGeom>
        </p:spPr>
      </p:pic>
      <p:sp>
        <p:nvSpPr>
          <p:cNvPr id="6" name="TextBox 5"/>
          <p:cNvSpPr txBox="1"/>
          <p:nvPr/>
        </p:nvSpPr>
        <p:spPr>
          <a:xfrm>
            <a:off x="8408709" y="4724032"/>
            <a:ext cx="3665501" cy="923330"/>
          </a:xfrm>
          <a:prstGeom prst="rect">
            <a:avLst/>
          </a:prstGeom>
          <a:noFill/>
        </p:spPr>
        <p:txBody>
          <a:bodyPr wrap="square" rtlCol="0">
            <a:spAutoFit/>
          </a:bodyPr>
          <a:lstStyle/>
          <a:p>
            <a:r>
              <a:rPr lang="sr-Latn-RS"/>
              <a:t>U ovom slučaju, n=3, te je RI = 0.58. Samim time, sada je moguće izračunati stepen konzistentnosti:</a:t>
            </a:r>
            <a:endParaRPr lang="en-US"/>
          </a:p>
        </p:txBody>
      </p:sp>
      <p:pic>
        <p:nvPicPr>
          <p:cNvPr id="7" name="Picture 6"/>
          <p:cNvPicPr>
            <a:picLocks noChangeAspect="1"/>
          </p:cNvPicPr>
          <p:nvPr/>
        </p:nvPicPr>
        <p:blipFill>
          <a:blip r:embed="rId5"/>
          <a:stretch>
            <a:fillRect/>
          </a:stretch>
        </p:blipFill>
        <p:spPr>
          <a:xfrm>
            <a:off x="9050514" y="5848588"/>
            <a:ext cx="7604699" cy="541080"/>
          </a:xfrm>
          <a:prstGeom prst="rect">
            <a:avLst/>
          </a:prstGeom>
        </p:spPr>
      </p:pic>
    </p:spTree>
    <p:extLst>
      <p:ext uri="{BB962C8B-B14F-4D97-AF65-F5344CB8AC3E}">
        <p14:creationId xmlns:p14="http://schemas.microsoft.com/office/powerpoint/2010/main" val="2649839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a:bodyPr>
          <a:lstStyle/>
          <a:p>
            <a:r>
              <a:rPr lang="sr-Latn-RS" dirty="0"/>
              <a:t>Da bi se poređenje smatralo konzistentnim, neophodo je da je CR &lt; 0.10. Za slučaj kada bi CR bilo &gt; 0.10, bilo bi neophodno izvršiti delimičnu korekciju poređenja ili ponoviti celokupni proces sakupljanja mišljenja eksperata.</a:t>
            </a:r>
            <a:endParaRPr lang="en-US" dirty="0"/>
          </a:p>
          <a:p>
            <a:r>
              <a:rPr lang="sr-Latn-RS" dirty="0"/>
              <a:t>Kako je u ovom slučaju CR na zadovoljavajućem nivou, može se pristupiti drugom koraku – vredovanju projekata na osnovu značaja svakog od kriterijuma.</a:t>
            </a:r>
            <a:endParaRPr lang="en-US" dirty="0"/>
          </a:p>
          <a:p>
            <a:r>
              <a:rPr lang="sr-Latn-RS" dirty="0"/>
              <a:t> Krenuće se u  proračun, na osnovu podataka datih u Tabeli 2, gde je izvršeno poređenja projekata (alternativa), sa aspekta uticaja kriterijuma „Posvećenost projektnog tima“ .</a:t>
            </a:r>
            <a:endParaRPr lang="en-US" dirty="0"/>
          </a:p>
          <a:p>
            <a:endParaRPr lang="en-US" dirty="0"/>
          </a:p>
        </p:txBody>
      </p:sp>
    </p:spTree>
    <p:extLst>
      <p:ext uri="{BB962C8B-B14F-4D97-AF65-F5344CB8AC3E}">
        <p14:creationId xmlns:p14="http://schemas.microsoft.com/office/powerpoint/2010/main" val="454430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9. Određivanje suma međusobnih poređenja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228672" y="2753603"/>
            <a:ext cx="7723482" cy="3241843"/>
          </a:xfrm>
          <a:prstGeom prst="rect">
            <a:avLst/>
          </a:prstGeom>
        </p:spPr>
      </p:pic>
    </p:spTree>
    <p:extLst>
      <p:ext uri="{BB962C8B-B14F-4D97-AF65-F5344CB8AC3E}">
        <p14:creationId xmlns:p14="http://schemas.microsoft.com/office/powerpoint/2010/main" val="3039909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10. Normalizacija vrednosti međusobnih poređenja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172111" y="2865439"/>
            <a:ext cx="7722528" cy="2950899"/>
          </a:xfrm>
          <a:prstGeom prst="rect">
            <a:avLst/>
          </a:prstGeom>
        </p:spPr>
      </p:pic>
    </p:spTree>
    <p:extLst>
      <p:ext uri="{BB962C8B-B14F-4D97-AF65-F5344CB8AC3E}">
        <p14:creationId xmlns:p14="http://schemas.microsoft.com/office/powerpoint/2010/main" val="342764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Tabela 11. Određivanje značaja predloženih projekata,  iz ugla kriterijuma „Posvećenost projektnog tima“</a:t>
            </a:r>
            <a:endParaRPr lang="en-US" dirty="0"/>
          </a:p>
          <a:p>
            <a:endParaRPr lang="en-US" dirty="0"/>
          </a:p>
        </p:txBody>
      </p:sp>
      <p:pic>
        <p:nvPicPr>
          <p:cNvPr id="4" name="Picture 3"/>
          <p:cNvPicPr>
            <a:picLocks noChangeAspect="1"/>
          </p:cNvPicPr>
          <p:nvPr/>
        </p:nvPicPr>
        <p:blipFill>
          <a:blip r:embed="rId2"/>
          <a:stretch>
            <a:fillRect/>
          </a:stretch>
        </p:blipFill>
        <p:spPr>
          <a:xfrm>
            <a:off x="1266378" y="2865439"/>
            <a:ext cx="8141919" cy="3111155"/>
          </a:xfrm>
          <a:prstGeom prst="rect">
            <a:avLst/>
          </a:prstGeom>
        </p:spPr>
      </p:pic>
    </p:spTree>
    <p:extLst>
      <p:ext uri="{BB962C8B-B14F-4D97-AF65-F5344CB8AC3E}">
        <p14:creationId xmlns:p14="http://schemas.microsoft.com/office/powerpoint/2010/main" val="396759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9455-657C-4DAF-B67D-91722D98C81F}"/>
              </a:ext>
            </a:extLst>
          </p:cNvPr>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a:extLst>
              <a:ext uri="{FF2B5EF4-FFF2-40B4-BE49-F238E27FC236}">
                <a16:creationId xmlns:a16="http://schemas.microsoft.com/office/drawing/2014/main" id="{D70E00EF-3562-4597-870F-5F8B5DAA9CF7}"/>
              </a:ext>
            </a:extLst>
          </p:cNvPr>
          <p:cNvSpPr>
            <a:spLocks noGrp="1"/>
          </p:cNvSpPr>
          <p:nvPr>
            <p:ph idx="1"/>
          </p:nvPr>
        </p:nvSpPr>
        <p:spPr/>
        <p:txBody>
          <a:bodyPr>
            <a:normAutofit fontScale="92500" lnSpcReduction="20000"/>
          </a:bodyPr>
          <a:lstStyle/>
          <a:p>
            <a:r>
              <a:rPr lang="pl-PL" dirty="0"/>
              <a:t>Empirijski je dokazano da se u strukturi menadžerskog posla do 92% vremena troši na proces </a:t>
            </a:r>
            <a:r>
              <a:rPr lang="en-US" dirty="0" err="1"/>
              <a:t>odlu</a:t>
            </a:r>
            <a:r>
              <a:rPr lang="sr-Latn-RS" dirty="0"/>
              <a:t>č</a:t>
            </a:r>
            <a:r>
              <a:rPr lang="en-US" dirty="0" err="1"/>
              <a:t>ivanja</a:t>
            </a:r>
            <a:r>
              <a:rPr lang="en-US" dirty="0"/>
              <a:t>. </a:t>
            </a:r>
            <a:endParaRPr lang="sr-Latn-RS" dirty="0"/>
          </a:p>
          <a:p>
            <a:r>
              <a:rPr lang="en-US" dirty="0"/>
              <a:t>Po </a:t>
            </a:r>
            <a:r>
              <a:rPr lang="en-US" dirty="0" err="1"/>
              <a:t>Huberu</a:t>
            </a:r>
            <a:r>
              <a:rPr lang="en-US" dirty="0"/>
              <a:t> (1980.) </a:t>
            </a:r>
            <a:r>
              <a:rPr lang="en-US" dirty="0" err="1"/>
              <a:t>postoje</a:t>
            </a:r>
            <a:r>
              <a:rPr lang="en-US" dirty="0"/>
              <a:t> tri </a:t>
            </a:r>
            <a:r>
              <a:rPr lang="en-US" dirty="0" err="1"/>
              <a:t>važna</a:t>
            </a:r>
            <a:r>
              <a:rPr lang="en-US" dirty="0"/>
              <a:t> </a:t>
            </a:r>
            <a:r>
              <a:rPr lang="en-US" dirty="0" err="1"/>
              <a:t>interesa</a:t>
            </a:r>
            <a:r>
              <a:rPr lang="en-US" dirty="0"/>
              <a:t> za </a:t>
            </a:r>
            <a:r>
              <a:rPr lang="en-US" dirty="0" err="1"/>
              <a:t>poboljšanje</a:t>
            </a:r>
            <a:r>
              <a:rPr lang="en-US" dirty="0"/>
              <a:t> </a:t>
            </a:r>
            <a:r>
              <a:rPr lang="en-US" dirty="0" err="1"/>
              <a:t>menadžerskog</a:t>
            </a:r>
            <a:r>
              <a:rPr lang="sr-Latn-RS" dirty="0"/>
              <a:t> </a:t>
            </a:r>
            <a:r>
              <a:rPr lang="sv-SE" dirty="0"/>
              <a:t>odlu</a:t>
            </a:r>
            <a:r>
              <a:rPr lang="sr-Latn-RS" dirty="0"/>
              <a:t>č</a:t>
            </a:r>
            <a:r>
              <a:rPr lang="sv-SE" dirty="0"/>
              <a:t>ivanja</a:t>
            </a:r>
            <a:r>
              <a:rPr lang="sr-Latn-RS" dirty="0"/>
              <a:t>:</a:t>
            </a:r>
          </a:p>
          <a:p>
            <a:pPr lvl="1"/>
            <a:r>
              <a:rPr lang="sv-SE" dirty="0"/>
              <a:t>Prvi se odnosi na tvrdnju da </a:t>
            </a:r>
            <a:r>
              <a:rPr lang="sv-SE" b="1" dirty="0"/>
              <a:t>kvalitet i prihvatljivost menadžerskih odluka mogu</a:t>
            </a:r>
            <a:r>
              <a:rPr lang="sr-Latn-RS" b="1" dirty="0"/>
              <a:t> </a:t>
            </a:r>
            <a:r>
              <a:rPr lang="en-US" b="1" dirty="0" err="1"/>
              <a:t>imati</a:t>
            </a:r>
            <a:r>
              <a:rPr lang="en-US" b="1" dirty="0"/>
              <a:t> “</a:t>
            </a:r>
            <a:r>
              <a:rPr lang="en-US" b="1" dirty="0" err="1"/>
              <a:t>zna</a:t>
            </a:r>
            <a:r>
              <a:rPr lang="sr-Latn-RS" b="1" dirty="0"/>
              <a:t>č</a:t>
            </a:r>
            <a:r>
              <a:rPr lang="en-US" b="1" dirty="0" err="1"/>
              <a:t>ajan</a:t>
            </a:r>
            <a:r>
              <a:rPr lang="en-US" b="1" dirty="0"/>
              <a:t>” </a:t>
            </a:r>
            <a:r>
              <a:rPr lang="en-US" b="1" dirty="0" err="1"/>
              <a:t>uticaj</a:t>
            </a:r>
            <a:r>
              <a:rPr lang="en-US" b="1" dirty="0"/>
              <a:t> </a:t>
            </a:r>
            <a:r>
              <a:rPr lang="en-US" b="1" dirty="0" err="1"/>
              <a:t>na</a:t>
            </a:r>
            <a:r>
              <a:rPr lang="en-US" b="1" dirty="0"/>
              <a:t> </a:t>
            </a:r>
            <a:r>
              <a:rPr lang="en-US" b="1" dirty="0" err="1"/>
              <a:t>profesionalnu</a:t>
            </a:r>
            <a:r>
              <a:rPr lang="en-US" b="1" dirty="0"/>
              <a:t> </a:t>
            </a:r>
            <a:r>
              <a:rPr lang="en-US" b="1" dirty="0" err="1"/>
              <a:t>karijeru</a:t>
            </a:r>
            <a:r>
              <a:rPr lang="en-US" b="1" dirty="0"/>
              <a:t> </a:t>
            </a:r>
            <a:r>
              <a:rPr lang="en-US" b="1" dirty="0" err="1"/>
              <a:t>i</a:t>
            </a:r>
            <a:r>
              <a:rPr lang="en-US" b="1" dirty="0"/>
              <a:t> li</a:t>
            </a:r>
            <a:r>
              <a:rPr lang="sr-Latn-RS" b="1" dirty="0"/>
              <a:t>č</a:t>
            </a:r>
            <a:r>
              <a:rPr lang="en-US" b="1" dirty="0"/>
              <a:t>no </a:t>
            </a:r>
            <a:r>
              <a:rPr lang="en-US" b="1" dirty="0" err="1"/>
              <a:t>zadovoljstvo</a:t>
            </a:r>
            <a:r>
              <a:rPr lang="en-US" dirty="0"/>
              <a:t>. </a:t>
            </a:r>
            <a:r>
              <a:rPr lang="en-US" dirty="0" err="1"/>
              <a:t>Imaju</a:t>
            </a:r>
            <a:r>
              <a:rPr lang="sr-Latn-RS" dirty="0"/>
              <a:t>ć</a:t>
            </a:r>
            <a:r>
              <a:rPr lang="en-US" dirty="0" err="1"/>
              <a:t>i</a:t>
            </a:r>
            <a:r>
              <a:rPr lang="en-US" dirty="0"/>
              <a:t> u </a:t>
            </a:r>
            <a:r>
              <a:rPr lang="en-US" dirty="0" err="1"/>
              <a:t>vidu</a:t>
            </a:r>
            <a:r>
              <a:rPr lang="en-US" dirty="0"/>
              <a:t> da je</a:t>
            </a:r>
            <a:r>
              <a:rPr lang="sr-Latn-RS" dirty="0"/>
              <a:t> </a:t>
            </a:r>
            <a:r>
              <a:rPr lang="en-US" dirty="0" err="1"/>
              <a:t>odlu</a:t>
            </a:r>
            <a:r>
              <a:rPr lang="sr-Latn-RS" dirty="0"/>
              <a:t>č</a:t>
            </a:r>
            <a:r>
              <a:rPr lang="en-US" dirty="0" err="1"/>
              <a:t>ivanje</a:t>
            </a:r>
            <a:r>
              <a:rPr lang="en-US" dirty="0"/>
              <a:t> </a:t>
            </a:r>
            <a:r>
              <a:rPr lang="sr-Latn-RS" dirty="0"/>
              <a:t>jedna od </a:t>
            </a:r>
            <a:r>
              <a:rPr lang="en-US" dirty="0" err="1"/>
              <a:t>osnovnih</a:t>
            </a:r>
            <a:r>
              <a:rPr lang="en-US" dirty="0"/>
              <a:t> </a:t>
            </a:r>
            <a:r>
              <a:rPr lang="en-US" dirty="0" err="1"/>
              <a:t>funkcija</a:t>
            </a:r>
            <a:r>
              <a:rPr lang="en-US" dirty="0"/>
              <a:t> </a:t>
            </a:r>
            <a:r>
              <a:rPr lang="en-US" dirty="0" err="1"/>
              <a:t>menadžera</a:t>
            </a:r>
            <a:r>
              <a:rPr lang="en-US" dirty="0"/>
              <a:t>, </a:t>
            </a:r>
            <a:r>
              <a:rPr lang="en-US" dirty="0" err="1"/>
              <a:t>onda</a:t>
            </a:r>
            <a:r>
              <a:rPr lang="en-US" dirty="0"/>
              <a:t> je </a:t>
            </a:r>
            <a:r>
              <a:rPr lang="en-US" dirty="0" err="1"/>
              <a:t>uticaj</a:t>
            </a:r>
            <a:r>
              <a:rPr lang="en-US" dirty="0"/>
              <a:t> </a:t>
            </a:r>
            <a:r>
              <a:rPr lang="en-US" dirty="0" err="1"/>
              <a:t>kvaliteta</a:t>
            </a:r>
            <a:r>
              <a:rPr lang="en-US" dirty="0"/>
              <a:t> </a:t>
            </a:r>
            <a:r>
              <a:rPr lang="en-US" dirty="0" err="1"/>
              <a:t>odlu</a:t>
            </a:r>
            <a:r>
              <a:rPr lang="sr-Latn-RS" dirty="0"/>
              <a:t>č</a:t>
            </a:r>
            <a:r>
              <a:rPr lang="en-US" dirty="0" err="1"/>
              <a:t>ivanja</a:t>
            </a:r>
            <a:r>
              <a:rPr lang="en-US" dirty="0"/>
              <a:t> </a:t>
            </a:r>
            <a:r>
              <a:rPr lang="en-US" dirty="0" err="1"/>
              <a:t>na</a:t>
            </a:r>
            <a:r>
              <a:rPr lang="en-US" dirty="0"/>
              <a:t> </a:t>
            </a:r>
            <a:r>
              <a:rPr lang="en-US" dirty="0" err="1"/>
              <a:t>karijeru</a:t>
            </a:r>
            <a:r>
              <a:rPr lang="en-US" dirty="0"/>
              <a:t> </a:t>
            </a:r>
            <a:r>
              <a:rPr lang="en-US" dirty="0" err="1"/>
              <a:t>više</a:t>
            </a:r>
            <a:r>
              <a:rPr lang="sr-Latn-RS" dirty="0"/>
              <a:t> </a:t>
            </a:r>
            <a:r>
              <a:rPr lang="en-US" dirty="0" err="1"/>
              <a:t>nego</a:t>
            </a:r>
            <a:r>
              <a:rPr lang="en-US" dirty="0"/>
              <a:t> </a:t>
            </a:r>
            <a:r>
              <a:rPr lang="en-US" dirty="0" err="1"/>
              <a:t>jasan</a:t>
            </a:r>
            <a:r>
              <a:rPr lang="en-US" dirty="0"/>
              <a:t>. </a:t>
            </a:r>
            <a:endParaRPr lang="sr-Latn-RS" dirty="0"/>
          </a:p>
          <a:p>
            <a:pPr lvl="1"/>
            <a:r>
              <a:rPr lang="en-US" dirty="0" err="1"/>
              <a:t>Drugi</a:t>
            </a:r>
            <a:r>
              <a:rPr lang="en-US" dirty="0"/>
              <a:t> </a:t>
            </a:r>
            <a:r>
              <a:rPr lang="en-US" dirty="0" err="1"/>
              <a:t>interes</a:t>
            </a:r>
            <a:r>
              <a:rPr lang="en-US" dirty="0"/>
              <a:t> za </a:t>
            </a:r>
            <a:r>
              <a:rPr lang="en-US" dirty="0" err="1"/>
              <a:t>poboljšanjem</a:t>
            </a:r>
            <a:r>
              <a:rPr lang="en-US" dirty="0"/>
              <a:t> </a:t>
            </a:r>
            <a:r>
              <a:rPr lang="en-US" dirty="0" err="1"/>
              <a:t>kvaliteta</a:t>
            </a:r>
            <a:r>
              <a:rPr lang="en-US" dirty="0"/>
              <a:t> </a:t>
            </a:r>
            <a:r>
              <a:rPr lang="en-US" dirty="0" err="1"/>
              <a:t>odluka</a:t>
            </a:r>
            <a:r>
              <a:rPr lang="en-US" dirty="0"/>
              <a:t> </a:t>
            </a:r>
            <a:r>
              <a:rPr lang="en-US" dirty="0" err="1"/>
              <a:t>leži</a:t>
            </a:r>
            <a:r>
              <a:rPr lang="en-US" dirty="0"/>
              <a:t> u </a:t>
            </a:r>
            <a:r>
              <a:rPr lang="sr-Latn-RS" dirty="0"/>
              <a:t>č</a:t>
            </a:r>
            <a:r>
              <a:rPr lang="en-US" dirty="0" err="1"/>
              <a:t>injenici</a:t>
            </a:r>
            <a:r>
              <a:rPr lang="en-US" dirty="0"/>
              <a:t> da one </a:t>
            </a:r>
            <a:r>
              <a:rPr lang="en-US" dirty="0" err="1"/>
              <a:t>direktno</a:t>
            </a:r>
            <a:r>
              <a:rPr lang="sr-Latn-RS" dirty="0"/>
              <a:t> </a:t>
            </a:r>
            <a:r>
              <a:rPr lang="en-US" b="1" dirty="0" err="1"/>
              <a:t>uti</a:t>
            </a:r>
            <a:r>
              <a:rPr lang="sr-Latn-RS" b="1" dirty="0"/>
              <a:t>č</a:t>
            </a:r>
            <a:r>
              <a:rPr lang="en-US" b="1" dirty="0"/>
              <a:t>u </a:t>
            </a:r>
            <a:r>
              <a:rPr lang="en-US" b="1" dirty="0" err="1"/>
              <a:t>na</a:t>
            </a:r>
            <a:r>
              <a:rPr lang="en-US" b="1" dirty="0"/>
              <a:t> </a:t>
            </a:r>
            <a:r>
              <a:rPr lang="en-US" b="1" dirty="0" err="1"/>
              <a:t>performanse</a:t>
            </a:r>
            <a:r>
              <a:rPr lang="en-US" b="1" dirty="0"/>
              <a:t> </a:t>
            </a:r>
            <a:r>
              <a:rPr lang="en-US" b="1" dirty="0" err="1"/>
              <a:t>celokupnog</a:t>
            </a:r>
            <a:r>
              <a:rPr lang="en-US" b="1" dirty="0"/>
              <a:t> </a:t>
            </a:r>
            <a:r>
              <a:rPr lang="en-US" b="1" dirty="0" err="1"/>
              <a:t>preduze</a:t>
            </a:r>
            <a:r>
              <a:rPr lang="sr-Latn-RS" b="1" dirty="0"/>
              <a:t>ć</a:t>
            </a:r>
            <a:r>
              <a:rPr lang="en-US" b="1" dirty="0"/>
              <a:t>a </a:t>
            </a:r>
            <a:r>
              <a:rPr lang="en-US" b="1" dirty="0" err="1"/>
              <a:t>na</a:t>
            </a:r>
            <a:r>
              <a:rPr lang="en-US" b="1" dirty="0"/>
              <a:t> </a:t>
            </a:r>
            <a:r>
              <a:rPr lang="sr-Latn-RS" b="1" dirty="0"/>
              <a:t>č</a:t>
            </a:r>
            <a:r>
              <a:rPr lang="en-US" b="1" dirty="0" err="1"/>
              <a:t>ijem</a:t>
            </a:r>
            <a:r>
              <a:rPr lang="en-US" b="1" dirty="0"/>
              <a:t> se </a:t>
            </a:r>
            <a:r>
              <a:rPr lang="sr-Latn-RS" b="1" dirty="0"/>
              <a:t>č</a:t>
            </a:r>
            <a:r>
              <a:rPr lang="en-US" b="1" dirty="0" err="1"/>
              <a:t>elu</a:t>
            </a:r>
            <a:r>
              <a:rPr lang="en-US" b="1" dirty="0"/>
              <a:t> </a:t>
            </a:r>
            <a:r>
              <a:rPr lang="en-US" b="1" dirty="0" err="1"/>
              <a:t>nalazi</a:t>
            </a:r>
            <a:r>
              <a:rPr lang="en-US" b="1" dirty="0"/>
              <a:t> </a:t>
            </a:r>
            <a:r>
              <a:rPr lang="en-US" b="1" dirty="0" err="1"/>
              <a:t>donosioc</a:t>
            </a:r>
            <a:r>
              <a:rPr lang="en-US" b="1" dirty="0"/>
              <a:t> </a:t>
            </a:r>
            <a:r>
              <a:rPr lang="en-US" b="1" dirty="0" err="1"/>
              <a:t>odluke</a:t>
            </a:r>
            <a:r>
              <a:rPr lang="en-US" dirty="0"/>
              <a:t>. </a:t>
            </a:r>
            <a:endParaRPr lang="sr-Latn-RS" dirty="0"/>
          </a:p>
          <a:p>
            <a:pPr lvl="1"/>
            <a:r>
              <a:rPr lang="sr-Latn-RS" dirty="0"/>
              <a:t>T</a:t>
            </a:r>
            <a:r>
              <a:rPr lang="en-US" dirty="0"/>
              <a:t>re</a:t>
            </a:r>
            <a:r>
              <a:rPr lang="sr-Latn-RS" dirty="0"/>
              <a:t>ć</a:t>
            </a:r>
            <a:r>
              <a:rPr lang="en-US" dirty="0" err="1"/>
              <a:t>i</a:t>
            </a:r>
            <a:r>
              <a:rPr lang="en-US" dirty="0"/>
              <a:t> </a:t>
            </a:r>
            <a:r>
              <a:rPr lang="en-US" dirty="0" err="1"/>
              <a:t>interes</a:t>
            </a:r>
            <a:r>
              <a:rPr lang="en-US" dirty="0"/>
              <a:t> je </a:t>
            </a:r>
            <a:r>
              <a:rPr lang="en-US" dirty="0" err="1"/>
              <a:t>direktno</a:t>
            </a:r>
            <a:r>
              <a:rPr lang="en-US" dirty="0"/>
              <a:t> </a:t>
            </a:r>
            <a:r>
              <a:rPr lang="en-US" dirty="0" err="1"/>
              <a:t>vezan</a:t>
            </a:r>
            <a:r>
              <a:rPr lang="en-US" dirty="0"/>
              <a:t> za </a:t>
            </a:r>
            <a:r>
              <a:rPr lang="en-US" b="1" dirty="0" err="1"/>
              <a:t>vreme</a:t>
            </a:r>
            <a:r>
              <a:rPr lang="en-US" b="1" dirty="0"/>
              <a:t> </a:t>
            </a:r>
            <a:r>
              <a:rPr lang="en-US" b="1" dirty="0" err="1"/>
              <a:t>koje</a:t>
            </a:r>
            <a:r>
              <a:rPr lang="en-US" b="1" dirty="0"/>
              <a:t> </a:t>
            </a:r>
            <a:r>
              <a:rPr lang="en-US" b="1" dirty="0" err="1"/>
              <a:t>donosilac</a:t>
            </a:r>
            <a:r>
              <a:rPr lang="en-US" b="1" dirty="0"/>
              <a:t> </a:t>
            </a:r>
            <a:r>
              <a:rPr lang="en-US" b="1" dirty="0" err="1"/>
              <a:t>odluke</a:t>
            </a:r>
            <a:r>
              <a:rPr lang="en-US" b="1" dirty="0"/>
              <a:t> </a:t>
            </a:r>
            <a:r>
              <a:rPr lang="en-US" b="1" dirty="0" err="1"/>
              <a:t>posve</a:t>
            </a:r>
            <a:r>
              <a:rPr lang="sr-Latn-RS" b="1" dirty="0"/>
              <a:t>ć</a:t>
            </a:r>
            <a:r>
              <a:rPr lang="en-US" b="1" dirty="0" err="1"/>
              <a:t>uje</a:t>
            </a:r>
            <a:r>
              <a:rPr lang="en-US" b="1" dirty="0"/>
              <a:t> </a:t>
            </a:r>
            <a:r>
              <a:rPr lang="en-US" b="1" dirty="0" err="1"/>
              <a:t>procesu</a:t>
            </a:r>
            <a:r>
              <a:rPr lang="sr-Latn-RS" b="1" dirty="0"/>
              <a:t> </a:t>
            </a:r>
            <a:r>
              <a:rPr lang="en-US" b="1" dirty="0" err="1"/>
              <a:t>odlu</a:t>
            </a:r>
            <a:r>
              <a:rPr lang="sr-Latn-RS" b="1" dirty="0"/>
              <a:t>č</a:t>
            </a:r>
            <a:r>
              <a:rPr lang="en-US" b="1" dirty="0" err="1"/>
              <a:t>ivanja</a:t>
            </a:r>
            <a:r>
              <a:rPr lang="en-US" dirty="0"/>
              <a:t>. </a:t>
            </a:r>
            <a:r>
              <a:rPr lang="en-US" dirty="0" err="1"/>
              <a:t>Želja</a:t>
            </a:r>
            <a:r>
              <a:rPr lang="en-US" dirty="0"/>
              <a:t> za </a:t>
            </a:r>
            <a:r>
              <a:rPr lang="en-US" dirty="0" err="1"/>
              <a:t>smanjenjem</a:t>
            </a:r>
            <a:r>
              <a:rPr lang="en-US" dirty="0"/>
              <a:t> tog </a:t>
            </a:r>
            <a:r>
              <a:rPr lang="en-US" dirty="0" err="1"/>
              <a:t>vremena</a:t>
            </a:r>
            <a:r>
              <a:rPr lang="en-US" dirty="0"/>
              <a:t>, </a:t>
            </a:r>
            <a:r>
              <a:rPr lang="en-US" dirty="0" err="1"/>
              <a:t>koje</a:t>
            </a:r>
            <a:r>
              <a:rPr lang="en-US" dirty="0"/>
              <a:t> bi se </a:t>
            </a:r>
            <a:r>
              <a:rPr lang="en-US" dirty="0" err="1"/>
              <a:t>moglo</a:t>
            </a:r>
            <a:r>
              <a:rPr lang="en-US" dirty="0"/>
              <a:t> </a:t>
            </a:r>
            <a:r>
              <a:rPr lang="en-US" dirty="0" err="1"/>
              <a:t>posvetiti</a:t>
            </a:r>
            <a:r>
              <a:rPr lang="en-US" dirty="0"/>
              <a:t> </a:t>
            </a:r>
            <a:r>
              <a:rPr lang="en-US" dirty="0" err="1"/>
              <a:t>nekim</a:t>
            </a:r>
            <a:r>
              <a:rPr lang="en-US" dirty="0"/>
              <a:t> </a:t>
            </a:r>
            <a:r>
              <a:rPr lang="en-US" dirty="0" err="1"/>
              <a:t>drugim</a:t>
            </a:r>
            <a:r>
              <a:rPr lang="sr-Latn-RS" dirty="0"/>
              <a:t> </a:t>
            </a:r>
            <a:r>
              <a:rPr lang="en-US" dirty="0" err="1"/>
              <a:t>aktivnostima</a:t>
            </a:r>
            <a:r>
              <a:rPr lang="en-US" dirty="0"/>
              <a:t>, </a:t>
            </a:r>
            <a:r>
              <a:rPr lang="en-US" dirty="0" err="1"/>
              <a:t>direktno</a:t>
            </a:r>
            <a:r>
              <a:rPr lang="en-US" dirty="0"/>
              <a:t> je </a:t>
            </a:r>
            <a:r>
              <a:rPr lang="en-US" dirty="0" err="1"/>
              <a:t>povezana</a:t>
            </a:r>
            <a:r>
              <a:rPr lang="en-US" dirty="0"/>
              <a:t> </a:t>
            </a:r>
            <a:r>
              <a:rPr lang="en-US" dirty="0" err="1"/>
              <a:t>sa</a:t>
            </a:r>
            <a:r>
              <a:rPr lang="en-US" dirty="0"/>
              <a:t> </a:t>
            </a:r>
            <a:r>
              <a:rPr lang="en-US" dirty="0" err="1"/>
              <a:t>poboljšanjem</a:t>
            </a:r>
            <a:r>
              <a:rPr lang="en-US" dirty="0"/>
              <a:t> </a:t>
            </a:r>
            <a:r>
              <a:rPr lang="en-US" dirty="0" err="1"/>
              <a:t>kvaliteta</a:t>
            </a:r>
            <a:r>
              <a:rPr lang="en-US" dirty="0"/>
              <a:t> </a:t>
            </a:r>
            <a:r>
              <a:rPr lang="en-US" dirty="0" err="1"/>
              <a:t>menadžerskih</a:t>
            </a:r>
            <a:r>
              <a:rPr lang="en-US" dirty="0"/>
              <a:t> </a:t>
            </a:r>
            <a:r>
              <a:rPr lang="en-US" dirty="0" err="1"/>
              <a:t>odluka</a:t>
            </a:r>
            <a:r>
              <a:rPr lang="en-US" dirty="0"/>
              <a:t>.</a:t>
            </a:r>
          </a:p>
        </p:txBody>
      </p:sp>
      <p:sp>
        <p:nvSpPr>
          <p:cNvPr id="4" name="TextBox 3">
            <a:extLst>
              <a:ext uri="{FF2B5EF4-FFF2-40B4-BE49-F238E27FC236}">
                <a16:creationId xmlns:a16="http://schemas.microsoft.com/office/drawing/2014/main" id="{5299CC13-FB85-4624-BF46-8ECF5FEEA0C0}"/>
              </a:ext>
            </a:extLst>
          </p:cNvPr>
          <p:cNvSpPr txBox="1"/>
          <p:nvPr/>
        </p:nvSpPr>
        <p:spPr>
          <a:xfrm>
            <a:off x="838199" y="6327321"/>
            <a:ext cx="8444593" cy="369332"/>
          </a:xfrm>
          <a:prstGeom prst="rect">
            <a:avLst/>
          </a:prstGeom>
          <a:noFill/>
        </p:spPr>
        <p:txBody>
          <a:bodyPr wrap="square" rtlCol="0">
            <a:spAutoFit/>
          </a:bodyPr>
          <a:lstStyle/>
          <a:p>
            <a:r>
              <a:rPr lang="en-US" dirty="0"/>
              <a:t>George P. Huber</a:t>
            </a:r>
            <a:r>
              <a:rPr lang="sr-Latn-RS" dirty="0"/>
              <a:t>: </a:t>
            </a:r>
            <a:r>
              <a:rPr lang="en-US" i="1" dirty="0"/>
              <a:t>Managerial Decision Making</a:t>
            </a:r>
            <a:r>
              <a:rPr lang="sr-Latn-RS" i="1" dirty="0"/>
              <a:t>, Glenview: Scott, Foresman, 1980, 255 pp</a:t>
            </a:r>
            <a:endParaRPr lang="en-US" dirty="0"/>
          </a:p>
        </p:txBody>
      </p:sp>
    </p:spTree>
    <p:extLst>
      <p:ext uri="{BB962C8B-B14F-4D97-AF65-F5344CB8AC3E}">
        <p14:creationId xmlns:p14="http://schemas.microsoft.com/office/powerpoint/2010/main" val="1387286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sr-Latn-RS" dirty="0"/>
                  <a:t>Određivanje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matrice poređenja projekata, sa aspekta kriterijuma „Posvećenost projektnog tima“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417206" y="2865439"/>
            <a:ext cx="6934941" cy="2649950"/>
          </a:xfrm>
          <a:prstGeom prst="rect">
            <a:avLst/>
          </a:prstGeom>
        </p:spPr>
      </p:pic>
    </p:spTree>
    <p:extLst>
      <p:ext uri="{BB962C8B-B14F-4D97-AF65-F5344CB8AC3E}">
        <p14:creationId xmlns:p14="http://schemas.microsoft.com/office/powerpoint/2010/main" val="1889138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0.29 + 3 * 0.09 + 1/2 + 0.62 = 0.877</a:t>
                </a:r>
                <a:endParaRPr lang="en-US" dirty="0"/>
              </a:p>
              <a:p>
                <a:r>
                  <a:rPr lang="sr-Latn-RS" dirty="0"/>
                  <a:t>1/3 * 0.29 + 1 * 0.09 + 1/7 * 0.62 = 0.278</a:t>
                </a:r>
                <a:endParaRPr lang="en-US" dirty="0"/>
              </a:p>
              <a:p>
                <a:r>
                  <a:rPr lang="sr-Latn-RS" dirty="0"/>
                  <a:t>2 * 0.29 + 7 * 0.09 + 1 * 0.62 =  1.848</a:t>
                </a:r>
                <a:endParaRPr lang="en-US" dirty="0"/>
              </a:p>
              <a:p>
                <a:endParaRPr lang="en-US" dirty="0"/>
              </a:p>
              <a:p>
                <a:r>
                  <a:rPr lang="sr-Latn-RS" dirty="0"/>
                  <a:t>Dalje:</a:t>
                </a:r>
                <a:endParaRPr lang="en-US" dirty="0"/>
              </a:p>
              <a:p>
                <a:r>
                  <a:rPr lang="sr-Latn-RS" dirty="0"/>
                  <a:t>0.877 / 0.29 = 3.002</a:t>
                </a:r>
                <a:endParaRPr lang="en-US" dirty="0"/>
              </a:p>
              <a:p>
                <a:r>
                  <a:rPr lang="sr-Latn-RS" dirty="0"/>
                  <a:t>0.278 / 0.09 = 3.000</a:t>
                </a:r>
                <a:endParaRPr lang="en-US" dirty="0"/>
              </a:p>
              <a:p>
                <a:r>
                  <a:rPr lang="sr-Latn-RS" dirty="0"/>
                  <a:t>1.848 / 0.62 = 3.005</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(3.002 + 3.000 + 3.005) / 3 = 3.0026</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71748" y="2761458"/>
            <a:ext cx="10261298" cy="2053733"/>
          </a:xfrm>
          <a:prstGeom prst="rect">
            <a:avLst/>
          </a:prstGeom>
        </p:spPr>
      </p:pic>
    </p:spTree>
    <p:extLst>
      <p:ext uri="{BB962C8B-B14F-4D97-AF65-F5344CB8AC3E}">
        <p14:creationId xmlns:p14="http://schemas.microsoft.com/office/powerpoint/2010/main" val="772522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Dalje je proračun potrebno ponoviti, na osnovu podataka datih u Tabeli 3, gde je izvršeno poređenja projekata (alternativa), sa aspekta uticaja kriterijuma „Povraćaj investicije - ROI“ .</a:t>
            </a:r>
            <a:endParaRPr lang="en-US" dirty="0"/>
          </a:p>
          <a:p>
            <a:endParaRPr lang="en-US" dirty="0"/>
          </a:p>
        </p:txBody>
      </p:sp>
      <p:pic>
        <p:nvPicPr>
          <p:cNvPr id="4" name="Picture 3"/>
          <p:cNvPicPr>
            <a:picLocks noChangeAspect="1"/>
          </p:cNvPicPr>
          <p:nvPr/>
        </p:nvPicPr>
        <p:blipFill>
          <a:blip r:embed="rId2"/>
          <a:stretch>
            <a:fillRect/>
          </a:stretch>
        </p:blipFill>
        <p:spPr>
          <a:xfrm>
            <a:off x="1370074" y="3154835"/>
            <a:ext cx="6660280" cy="3491061"/>
          </a:xfrm>
          <a:prstGeom prst="rect">
            <a:avLst/>
          </a:prstGeom>
        </p:spPr>
      </p:pic>
    </p:spTree>
    <p:extLst>
      <p:ext uri="{BB962C8B-B14F-4D97-AF65-F5344CB8AC3E}">
        <p14:creationId xmlns:p14="http://schemas.microsoft.com/office/powerpoint/2010/main" val="3251660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Content Placeholder 3"/>
          <p:cNvPicPr>
            <a:picLocks noGrp="1" noChangeAspect="1"/>
          </p:cNvPicPr>
          <p:nvPr>
            <p:ph idx="1"/>
          </p:nvPr>
        </p:nvPicPr>
        <p:blipFill>
          <a:blip r:embed="rId2"/>
          <a:stretch>
            <a:fillRect/>
          </a:stretch>
        </p:blipFill>
        <p:spPr>
          <a:xfrm>
            <a:off x="1049562" y="1901414"/>
            <a:ext cx="8011176" cy="3830083"/>
          </a:xfrm>
          <a:prstGeom prst="rect">
            <a:avLst/>
          </a:prstGeom>
        </p:spPr>
      </p:pic>
    </p:spTree>
    <p:extLst>
      <p:ext uri="{BB962C8B-B14F-4D97-AF65-F5344CB8AC3E}">
        <p14:creationId xmlns:p14="http://schemas.microsoft.com/office/powerpoint/2010/main" val="1828577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Content Placeholder 3"/>
          <p:cNvPicPr>
            <a:picLocks noGrp="1" noChangeAspect="1"/>
          </p:cNvPicPr>
          <p:nvPr>
            <p:ph idx="1"/>
          </p:nvPr>
        </p:nvPicPr>
        <p:blipFill>
          <a:blip r:embed="rId2"/>
          <a:stretch>
            <a:fillRect/>
          </a:stretch>
        </p:blipFill>
        <p:spPr>
          <a:xfrm>
            <a:off x="1040135" y="2080523"/>
            <a:ext cx="8129482" cy="3886644"/>
          </a:xfrm>
          <a:prstGeom prst="rect">
            <a:avLst/>
          </a:prstGeom>
        </p:spPr>
      </p:pic>
    </p:spTree>
    <p:extLst>
      <p:ext uri="{BB962C8B-B14F-4D97-AF65-F5344CB8AC3E}">
        <p14:creationId xmlns:p14="http://schemas.microsoft.com/office/powerpoint/2010/main" val="252560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Content Placeholder 3"/>
          <p:cNvPicPr>
            <a:picLocks noGrp="1" noChangeAspect="1"/>
          </p:cNvPicPr>
          <p:nvPr>
            <p:ph idx="1"/>
          </p:nvPr>
        </p:nvPicPr>
        <p:blipFill>
          <a:blip r:embed="rId2"/>
          <a:stretch>
            <a:fillRect/>
          </a:stretch>
        </p:blipFill>
        <p:spPr>
          <a:xfrm>
            <a:off x="1096695" y="2111978"/>
            <a:ext cx="8132145" cy="3956601"/>
          </a:xfrm>
          <a:prstGeom prst="rect">
            <a:avLst/>
          </a:prstGeom>
        </p:spPr>
      </p:pic>
    </p:spTree>
    <p:extLst>
      <p:ext uri="{BB962C8B-B14F-4D97-AF65-F5344CB8AC3E}">
        <p14:creationId xmlns:p14="http://schemas.microsoft.com/office/powerpoint/2010/main" val="1677390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0.21 + 2 * 0.10 + 1/3 + 0.69 = 0.633</a:t>
                </a:r>
                <a:endParaRPr lang="en-US" dirty="0"/>
              </a:p>
              <a:p>
                <a:r>
                  <a:rPr lang="sr-Latn-RS" dirty="0"/>
                  <a:t>1/2 * 0.21 + 1 * 0.10 + 1/8 * 0.69 = 0.288</a:t>
                </a:r>
                <a:endParaRPr lang="en-US" dirty="0"/>
              </a:p>
              <a:p>
                <a:r>
                  <a:rPr lang="sr-Latn-RS" dirty="0"/>
                  <a:t>3 * 0.21 + 8 * 0.10 + 1 * 0.69 =  2.093</a:t>
                </a:r>
                <a:endParaRPr lang="en-US" dirty="0"/>
              </a:p>
              <a:p>
                <a:endParaRPr lang="en-US" dirty="0"/>
              </a:p>
              <a:p>
                <a:r>
                  <a:rPr lang="sr-Latn-RS" dirty="0"/>
                  <a:t>Dalje:</a:t>
                </a:r>
                <a:endParaRPr lang="en-US" dirty="0"/>
              </a:p>
              <a:p>
                <a:r>
                  <a:rPr lang="sr-Latn-RS" dirty="0"/>
                  <a:t>0.633 / 0.21 = 3.005</a:t>
                </a:r>
                <a:endParaRPr lang="en-US" dirty="0"/>
              </a:p>
              <a:p>
                <a:r>
                  <a:rPr lang="sr-Latn-RS" dirty="0"/>
                  <a:t>0.288 / 0.10 = 3.003</a:t>
                </a:r>
                <a:endParaRPr lang="en-US" dirty="0"/>
              </a:p>
              <a:p>
                <a:r>
                  <a:rPr lang="sr-Latn-RS" dirty="0"/>
                  <a:t>2.093 / 0.69 = 3.019</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(3.005 + 3.003 + 3.019) / 3 = 3.009</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21009" y="2706602"/>
            <a:ext cx="10827002" cy="2166955"/>
          </a:xfrm>
          <a:prstGeom prst="rect">
            <a:avLst/>
          </a:prstGeom>
        </p:spPr>
      </p:pic>
    </p:spTree>
    <p:extLst>
      <p:ext uri="{BB962C8B-B14F-4D97-AF65-F5344CB8AC3E}">
        <p14:creationId xmlns:p14="http://schemas.microsoft.com/office/powerpoint/2010/main" val="1508395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sz="2200" dirty="0"/>
              <a:t>U daljem proračunu, na osnovu podataka datih u Tabeli 4, vrši se poređenja projekata (alternativa), sa aspekta uticaja kriterijuma „Povraćaj investicije - ROI“ .</a:t>
            </a:r>
            <a:endParaRPr lang="en-US" sz="2200" dirty="0"/>
          </a:p>
          <a:p>
            <a:r>
              <a:rPr lang="sr-Latn-RS" sz="2200" dirty="0"/>
              <a:t> Tabela 15. Određivanje suma međusobnih poređenja projekata, iz ugla kriterijuma „Očekivani neto profit“</a:t>
            </a:r>
            <a:endParaRPr lang="en-US" sz="2200" dirty="0"/>
          </a:p>
          <a:p>
            <a:endParaRPr lang="en-US" dirty="0"/>
          </a:p>
        </p:txBody>
      </p:sp>
      <p:pic>
        <p:nvPicPr>
          <p:cNvPr id="4" name="Picture 3"/>
          <p:cNvPicPr>
            <a:picLocks noChangeAspect="1"/>
          </p:cNvPicPr>
          <p:nvPr/>
        </p:nvPicPr>
        <p:blipFill>
          <a:blip r:embed="rId2"/>
          <a:stretch>
            <a:fillRect/>
          </a:stretch>
        </p:blipFill>
        <p:spPr>
          <a:xfrm>
            <a:off x="1954534" y="3275429"/>
            <a:ext cx="7915329" cy="3322369"/>
          </a:xfrm>
          <a:prstGeom prst="rect">
            <a:avLst/>
          </a:prstGeom>
        </p:spPr>
      </p:pic>
    </p:spTree>
    <p:extLst>
      <p:ext uri="{BB962C8B-B14F-4D97-AF65-F5344CB8AC3E}">
        <p14:creationId xmlns:p14="http://schemas.microsoft.com/office/powerpoint/2010/main" val="1812710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Content Placeholder 3"/>
          <p:cNvPicPr>
            <a:picLocks noGrp="1" noChangeAspect="1"/>
          </p:cNvPicPr>
          <p:nvPr>
            <p:ph idx="1"/>
          </p:nvPr>
        </p:nvPicPr>
        <p:blipFill>
          <a:blip r:embed="rId2"/>
          <a:stretch>
            <a:fillRect/>
          </a:stretch>
        </p:blipFill>
        <p:spPr>
          <a:xfrm>
            <a:off x="955293" y="1891988"/>
            <a:ext cx="8721005" cy="4169447"/>
          </a:xfrm>
          <a:prstGeom prst="rect">
            <a:avLst/>
          </a:prstGeom>
        </p:spPr>
      </p:pic>
    </p:spTree>
    <p:extLst>
      <p:ext uri="{BB962C8B-B14F-4D97-AF65-F5344CB8AC3E}">
        <p14:creationId xmlns:p14="http://schemas.microsoft.com/office/powerpoint/2010/main" val="3016458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Content Placeholder 3"/>
          <p:cNvPicPr>
            <a:picLocks noGrp="1" noChangeAspect="1"/>
          </p:cNvPicPr>
          <p:nvPr>
            <p:ph idx="1"/>
          </p:nvPr>
        </p:nvPicPr>
        <p:blipFill>
          <a:blip r:embed="rId2"/>
          <a:stretch>
            <a:fillRect/>
          </a:stretch>
        </p:blipFill>
        <p:spPr>
          <a:xfrm>
            <a:off x="1153256" y="1929695"/>
            <a:ext cx="8681571" cy="4150594"/>
          </a:xfrm>
          <a:prstGeom prst="rect">
            <a:avLst/>
          </a:prstGeom>
        </p:spPr>
      </p:pic>
    </p:spTree>
    <p:extLst>
      <p:ext uri="{BB962C8B-B14F-4D97-AF65-F5344CB8AC3E}">
        <p14:creationId xmlns:p14="http://schemas.microsoft.com/office/powerpoint/2010/main" val="225360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err="1"/>
              <a:t>Ukoliko</a:t>
            </a:r>
            <a:r>
              <a:rPr lang="en-US" dirty="0"/>
              <a:t> </a:t>
            </a:r>
            <a:r>
              <a:rPr lang="en-US" dirty="0" err="1"/>
              <a:t>funkciju</a:t>
            </a:r>
            <a:r>
              <a:rPr lang="en-US" dirty="0"/>
              <a:t> </a:t>
            </a:r>
            <a:r>
              <a:rPr lang="en-US" dirty="0" err="1"/>
              <a:t>upravljanja</a:t>
            </a:r>
            <a:r>
              <a:rPr lang="en-US" dirty="0"/>
              <a:t> </a:t>
            </a:r>
            <a:r>
              <a:rPr lang="en-US" dirty="0" err="1"/>
              <a:t>posmatramo</a:t>
            </a:r>
            <a:r>
              <a:rPr lang="en-US" dirty="0"/>
              <a:t> </a:t>
            </a:r>
            <a:r>
              <a:rPr lang="en-US" dirty="0" err="1"/>
              <a:t>kao</a:t>
            </a:r>
            <a:r>
              <a:rPr lang="en-US" dirty="0"/>
              <a:t> </a:t>
            </a:r>
            <a:r>
              <a:rPr lang="en-US" dirty="0" err="1"/>
              <a:t>proces</a:t>
            </a:r>
            <a:r>
              <a:rPr lang="en-US" dirty="0"/>
              <a:t> </a:t>
            </a:r>
            <a:r>
              <a:rPr lang="en-US" dirty="0" err="1"/>
              <a:t>postavljanja</a:t>
            </a:r>
            <a:r>
              <a:rPr lang="en-US" dirty="0"/>
              <a:t> </a:t>
            </a:r>
            <a:r>
              <a:rPr lang="en-US" dirty="0" err="1"/>
              <a:t>ciljeva</a:t>
            </a:r>
            <a:r>
              <a:rPr lang="en-US" dirty="0"/>
              <a:t>, </a:t>
            </a:r>
            <a:r>
              <a:rPr lang="en-US" dirty="0" err="1"/>
              <a:t>planiranje</a:t>
            </a:r>
            <a:r>
              <a:rPr lang="en-US" dirty="0"/>
              <a:t>, </a:t>
            </a:r>
            <a:r>
              <a:rPr lang="en-US" dirty="0" err="1"/>
              <a:t>organizovanje</a:t>
            </a:r>
            <a:r>
              <a:rPr lang="en-US" dirty="0"/>
              <a:t>, </a:t>
            </a:r>
            <a:r>
              <a:rPr lang="en-US" dirty="0" err="1"/>
              <a:t>kadrovanje</a:t>
            </a:r>
            <a:r>
              <a:rPr lang="en-US" dirty="0"/>
              <a:t>, </a:t>
            </a:r>
            <a:r>
              <a:rPr lang="en-US" dirty="0" err="1"/>
              <a:t>vođenje</a:t>
            </a:r>
            <a:r>
              <a:rPr lang="en-US" dirty="0"/>
              <a:t> </a:t>
            </a:r>
            <a:r>
              <a:rPr lang="en-US" dirty="0" err="1"/>
              <a:t>i</a:t>
            </a:r>
            <a:r>
              <a:rPr lang="en-US" dirty="0"/>
              <a:t> </a:t>
            </a:r>
            <a:r>
              <a:rPr lang="en-US" dirty="0" err="1"/>
              <a:t>kontrolu</a:t>
            </a:r>
            <a:r>
              <a:rPr lang="en-US" dirty="0"/>
              <a:t>, </a:t>
            </a:r>
            <a:r>
              <a:rPr lang="en-US" dirty="0" err="1"/>
              <a:t>onda</a:t>
            </a:r>
            <a:r>
              <a:rPr lang="en-US" dirty="0"/>
              <a:t> se </a:t>
            </a:r>
            <a:r>
              <a:rPr lang="en-US" dirty="0" err="1"/>
              <a:t>može</a:t>
            </a:r>
            <a:r>
              <a:rPr lang="en-US" dirty="0"/>
              <a:t> </a:t>
            </a:r>
            <a:r>
              <a:rPr lang="en-US" dirty="0" err="1"/>
              <a:t>reći</a:t>
            </a:r>
            <a:r>
              <a:rPr lang="en-US" dirty="0"/>
              <a:t> da je </a:t>
            </a:r>
            <a:r>
              <a:rPr lang="en-US" dirty="0" err="1"/>
              <a:t>iznad</a:t>
            </a:r>
            <a:r>
              <a:rPr lang="en-US" dirty="0"/>
              <a:t> </a:t>
            </a:r>
            <a:r>
              <a:rPr lang="en-US" dirty="0" err="1"/>
              <a:t>svih</a:t>
            </a:r>
            <a:r>
              <a:rPr lang="en-US" dirty="0"/>
              <a:t> </a:t>
            </a:r>
            <a:r>
              <a:rPr lang="en-US" dirty="0" err="1"/>
              <a:t>ovih</a:t>
            </a:r>
            <a:r>
              <a:rPr lang="en-US" dirty="0"/>
              <a:t> </a:t>
            </a:r>
            <a:r>
              <a:rPr lang="en-US" dirty="0" err="1"/>
              <a:t>faza</a:t>
            </a:r>
            <a:r>
              <a:rPr lang="en-US" dirty="0"/>
              <a:t> </a:t>
            </a:r>
            <a:r>
              <a:rPr lang="en-US" dirty="0" err="1"/>
              <a:t>funkcije</a:t>
            </a:r>
            <a:r>
              <a:rPr lang="en-US" dirty="0"/>
              <a:t> </a:t>
            </a:r>
            <a:r>
              <a:rPr lang="en-US" dirty="0" err="1"/>
              <a:t>upravljanja</a:t>
            </a:r>
            <a:r>
              <a:rPr lang="en-US" dirty="0"/>
              <a:t> – </a:t>
            </a:r>
            <a:r>
              <a:rPr lang="en-US" dirty="0" err="1"/>
              <a:t>proces</a:t>
            </a:r>
            <a:r>
              <a:rPr lang="en-US" dirty="0"/>
              <a:t> </a:t>
            </a:r>
            <a:r>
              <a:rPr lang="en-US" dirty="0" err="1"/>
              <a:t>odlučivanja</a:t>
            </a:r>
            <a:r>
              <a:rPr lang="en-US" dirty="0"/>
              <a:t>. </a:t>
            </a:r>
            <a:r>
              <a:rPr lang="en-US" b="1" dirty="0" err="1"/>
              <a:t>Odlučivanje</a:t>
            </a:r>
            <a:r>
              <a:rPr lang="en-US" b="1" dirty="0"/>
              <a:t> je </a:t>
            </a:r>
            <a:r>
              <a:rPr lang="en-US" b="1" dirty="0" err="1"/>
              <a:t>upravljanje</a:t>
            </a:r>
            <a:r>
              <a:rPr lang="en-US" b="1" dirty="0"/>
              <a:t> u </a:t>
            </a:r>
            <a:r>
              <a:rPr lang="en-US" b="1" dirty="0" err="1"/>
              <a:t>užem</a:t>
            </a:r>
            <a:r>
              <a:rPr lang="en-US" b="1" dirty="0"/>
              <a:t> </a:t>
            </a:r>
            <a:r>
              <a:rPr lang="en-US" b="1" dirty="0" err="1"/>
              <a:t>smislu</a:t>
            </a:r>
            <a:r>
              <a:rPr lang="en-US" dirty="0"/>
              <a:t>.</a:t>
            </a:r>
          </a:p>
          <a:p>
            <a:pPr marL="0" indent="0">
              <a:buNone/>
              <a:defRPr lang="en-US"/>
            </a:pPr>
            <a:r>
              <a:rPr lang="sr-Latn-RS" sz="2400" dirty="0"/>
              <a:t>Mogu se razikovati t</a:t>
            </a:r>
            <a:r>
              <a:rPr lang="en-US" sz="2400" dirty="0" err="1"/>
              <a:t>ri</a:t>
            </a:r>
            <a:r>
              <a:rPr lang="en-US" sz="2400" dirty="0"/>
              <a:t> </a:t>
            </a:r>
            <a:r>
              <a:rPr lang="en-US" sz="2400" dirty="0" err="1"/>
              <a:t>osnovna</a:t>
            </a:r>
            <a:r>
              <a:rPr lang="en-US" sz="2400" dirty="0"/>
              <a:t> </a:t>
            </a:r>
            <a:r>
              <a:rPr lang="en-US" sz="2400" dirty="0" err="1"/>
              <a:t>načina</a:t>
            </a:r>
            <a:r>
              <a:rPr lang="en-US" sz="2400" dirty="0"/>
              <a:t> </a:t>
            </a:r>
            <a:r>
              <a:rPr lang="en-US" sz="2400" dirty="0" err="1"/>
              <a:t>odlučivanja</a:t>
            </a:r>
            <a:r>
              <a:rPr lang="en-US" sz="2400" dirty="0"/>
              <a:t>:</a:t>
            </a:r>
          </a:p>
          <a:p>
            <a:pPr lvl="1">
              <a:buFont typeface="Wingdings" charset="2"/>
              <a:buChar char="Ø"/>
              <a:defRPr lang="en-US"/>
            </a:pPr>
            <a:r>
              <a:rPr lang="en-US" sz="2000" b="1" dirty="0" err="1"/>
              <a:t>Racionalno</a:t>
            </a:r>
            <a:r>
              <a:rPr lang="en-US" sz="2000" b="1" dirty="0"/>
              <a:t> </a:t>
            </a:r>
            <a:r>
              <a:rPr lang="en-US" sz="2000" b="1" dirty="0" err="1"/>
              <a:t>odlučivanje</a:t>
            </a:r>
            <a:r>
              <a:rPr lang="en-US" sz="2000" b="1" dirty="0"/>
              <a:t> </a:t>
            </a:r>
            <a:r>
              <a:rPr lang="en-US" sz="2000" dirty="0" err="1"/>
              <a:t>koje</a:t>
            </a:r>
            <a:r>
              <a:rPr lang="en-US" sz="2000" dirty="0"/>
              <a:t> </a:t>
            </a:r>
            <a:r>
              <a:rPr lang="en-US" sz="2000" dirty="0" err="1"/>
              <a:t>podrazumeva</a:t>
            </a:r>
            <a:r>
              <a:rPr lang="en-US" sz="2000" dirty="0"/>
              <a:t> </a:t>
            </a:r>
            <a:r>
              <a:rPr lang="en-US" sz="2000" dirty="0" err="1"/>
              <a:t>potpuno</a:t>
            </a:r>
            <a:r>
              <a:rPr lang="en-US" sz="2000" dirty="0"/>
              <a:t> </a:t>
            </a:r>
            <a:r>
              <a:rPr lang="en-US" sz="2000" dirty="0" err="1"/>
              <a:t>raspolaganje</a:t>
            </a:r>
            <a:r>
              <a:rPr lang="en-US" sz="2000" dirty="0"/>
              <a:t> </a:t>
            </a:r>
            <a:r>
              <a:rPr lang="en-US" sz="2000" dirty="0" err="1"/>
              <a:t>svim</a:t>
            </a:r>
            <a:r>
              <a:rPr lang="en-US" sz="2000" dirty="0"/>
              <a:t> </a:t>
            </a:r>
            <a:r>
              <a:rPr lang="en-US" sz="2000" dirty="0" err="1"/>
              <a:t>bitnim</a:t>
            </a:r>
            <a:r>
              <a:rPr lang="en-US" sz="2000" dirty="0"/>
              <a:t> </a:t>
            </a:r>
            <a:r>
              <a:rPr lang="en-US" sz="2000" dirty="0" err="1"/>
              <a:t>činjenicama</a:t>
            </a:r>
            <a:r>
              <a:rPr lang="en-US" sz="2000" dirty="0"/>
              <a:t> </a:t>
            </a:r>
            <a:r>
              <a:rPr lang="en-US" sz="2000" dirty="0" err="1"/>
              <a:t>i</a:t>
            </a:r>
            <a:r>
              <a:rPr lang="en-US" sz="2000" dirty="0"/>
              <a:t> </a:t>
            </a:r>
            <a:r>
              <a:rPr lang="en-US" sz="2000" dirty="0" err="1"/>
              <a:t>informacijama</a:t>
            </a:r>
            <a:r>
              <a:rPr lang="en-US" sz="2000" dirty="0"/>
              <a:t> </a:t>
            </a:r>
            <a:r>
              <a:rPr lang="en-US" sz="2000" dirty="0" err="1"/>
              <a:t>potrebnim</a:t>
            </a:r>
            <a:r>
              <a:rPr lang="en-US" sz="2000" dirty="0"/>
              <a:t> za </a:t>
            </a:r>
            <a:r>
              <a:rPr lang="en-US" sz="2000" dirty="0" err="1"/>
              <a:t>donošenje</a:t>
            </a:r>
            <a:r>
              <a:rPr lang="en-US" sz="2000" dirty="0"/>
              <a:t> </a:t>
            </a:r>
            <a:r>
              <a:rPr lang="en-US" sz="2000" dirty="0" err="1"/>
              <a:t>odluke</a:t>
            </a:r>
            <a:r>
              <a:rPr lang="en-US" sz="2000" dirty="0"/>
              <a:t>. </a:t>
            </a:r>
            <a:r>
              <a:rPr lang="en-US" sz="2000" dirty="0" err="1"/>
              <a:t>Svaka</a:t>
            </a:r>
            <a:r>
              <a:rPr lang="en-US" sz="2000" dirty="0"/>
              <a:t> </a:t>
            </a:r>
            <a:r>
              <a:rPr lang="en-US" sz="2000" dirty="0" err="1"/>
              <a:t>mogućnost</a:t>
            </a:r>
            <a:r>
              <a:rPr lang="en-US" sz="2000" dirty="0"/>
              <a:t> je </a:t>
            </a:r>
            <a:r>
              <a:rPr lang="en-US" sz="2000" dirty="0" err="1"/>
              <a:t>tačno</a:t>
            </a:r>
            <a:r>
              <a:rPr lang="en-US" sz="2000" dirty="0"/>
              <a:t> </a:t>
            </a:r>
            <a:r>
              <a:rPr lang="en-US" sz="2000" dirty="0" err="1"/>
              <a:t>definisana</a:t>
            </a:r>
            <a:r>
              <a:rPr lang="en-US" sz="2000" dirty="0"/>
              <a:t>, a </a:t>
            </a:r>
            <a:r>
              <a:rPr lang="en-US" sz="2000" dirty="0" err="1"/>
              <a:t>svaki</a:t>
            </a:r>
            <a:r>
              <a:rPr lang="en-US" sz="2000" dirty="0"/>
              <a:t> </a:t>
            </a:r>
            <a:r>
              <a:rPr lang="en-US" sz="2000" dirty="0" err="1"/>
              <a:t>ishod</a:t>
            </a:r>
            <a:r>
              <a:rPr lang="en-US" sz="2000" dirty="0"/>
              <a:t> u </a:t>
            </a:r>
            <a:r>
              <a:rPr lang="en-US" sz="2000" dirty="0" err="1"/>
              <a:t>potpunosti</a:t>
            </a:r>
            <a:r>
              <a:rPr lang="en-US" sz="2000" dirty="0"/>
              <a:t> </a:t>
            </a:r>
            <a:r>
              <a:rPr lang="en-US" sz="2000" dirty="0" err="1"/>
              <a:t>precizno</a:t>
            </a:r>
            <a:r>
              <a:rPr lang="en-US" sz="2000" dirty="0"/>
              <a:t> </a:t>
            </a:r>
            <a:r>
              <a:rPr lang="en-US" sz="2000" dirty="0" err="1"/>
              <a:t>određen</a:t>
            </a:r>
            <a:r>
              <a:rPr lang="en-US" sz="2000" dirty="0"/>
              <a:t>.</a:t>
            </a:r>
            <a:r>
              <a:rPr lang="sr-Latn-RS" sz="2000" dirty="0"/>
              <a:t> Ovakav vid odlučivanja je karakterističan za jednostavne ili determinističke sistema.</a:t>
            </a:r>
            <a:endParaRPr lang="en-US" sz="2000" dirty="0"/>
          </a:p>
          <a:p>
            <a:pPr lvl="1">
              <a:buFont typeface="Wingdings" charset="2"/>
              <a:buChar char="Ø"/>
              <a:defRPr lang="en-US"/>
            </a:pPr>
            <a:r>
              <a:rPr lang="en-US" sz="2000" b="1" dirty="0" err="1"/>
              <a:t>Intuitivno</a:t>
            </a:r>
            <a:r>
              <a:rPr lang="en-US" sz="2000" b="1" dirty="0"/>
              <a:t> </a:t>
            </a:r>
            <a:r>
              <a:rPr lang="en-US" sz="2000" b="1" dirty="0" err="1"/>
              <a:t>odlučivanje</a:t>
            </a:r>
            <a:r>
              <a:rPr lang="en-US" sz="2000" b="1" dirty="0"/>
              <a:t> </a:t>
            </a:r>
            <a:r>
              <a:rPr lang="en-US" sz="2000" dirty="0"/>
              <a:t>se </a:t>
            </a:r>
            <a:r>
              <a:rPr lang="en-US" sz="2000" dirty="0" err="1"/>
              <a:t>primenjuje</a:t>
            </a:r>
            <a:r>
              <a:rPr lang="en-US" sz="2000" dirty="0"/>
              <a:t> </a:t>
            </a:r>
            <a:r>
              <a:rPr lang="en-US" sz="2000" dirty="0" err="1"/>
              <a:t>kada</a:t>
            </a:r>
            <a:r>
              <a:rPr lang="en-US" sz="2000" dirty="0"/>
              <a:t> ne </a:t>
            </a:r>
            <a:r>
              <a:rPr lang="en-US" sz="2000" dirty="0" err="1"/>
              <a:t>raspolažemo</a:t>
            </a:r>
            <a:r>
              <a:rPr lang="en-US" sz="2000" dirty="0"/>
              <a:t> </a:t>
            </a:r>
            <a:r>
              <a:rPr lang="en-US" sz="2000" dirty="0" err="1"/>
              <a:t>dovoljnim</a:t>
            </a:r>
            <a:r>
              <a:rPr lang="en-US" sz="2000" dirty="0"/>
              <a:t> </a:t>
            </a:r>
            <a:r>
              <a:rPr lang="en-US" sz="2000" dirty="0" err="1"/>
              <a:t>brojem</a:t>
            </a:r>
            <a:r>
              <a:rPr lang="en-US" sz="2000" dirty="0"/>
              <a:t> </a:t>
            </a:r>
            <a:r>
              <a:rPr lang="en-US" sz="2000" dirty="0" err="1"/>
              <a:t>činjenica</a:t>
            </a:r>
            <a:r>
              <a:rPr lang="en-US" sz="2000" dirty="0"/>
              <a:t> </a:t>
            </a:r>
            <a:r>
              <a:rPr lang="en-US" sz="2000" dirty="0" err="1"/>
              <a:t>niti</a:t>
            </a:r>
            <a:r>
              <a:rPr lang="en-US" sz="2000" dirty="0"/>
              <a:t> </a:t>
            </a:r>
            <a:r>
              <a:rPr lang="en-US" sz="2000" dirty="0" err="1"/>
              <a:t>informacija</a:t>
            </a:r>
            <a:r>
              <a:rPr lang="en-US" sz="2000" dirty="0"/>
              <a:t> </a:t>
            </a:r>
            <a:r>
              <a:rPr lang="en-US" sz="2000" dirty="0" err="1"/>
              <a:t>i</a:t>
            </a:r>
            <a:r>
              <a:rPr lang="en-US" sz="2000" dirty="0"/>
              <a:t> </a:t>
            </a:r>
            <a:r>
              <a:rPr lang="en-US" sz="2000" dirty="0" err="1"/>
              <a:t>kada</a:t>
            </a:r>
            <a:r>
              <a:rPr lang="en-US" sz="2000" dirty="0"/>
              <a:t> </a:t>
            </a:r>
            <a:r>
              <a:rPr lang="en-US" sz="2000" dirty="0" err="1"/>
              <a:t>nije</a:t>
            </a:r>
            <a:r>
              <a:rPr lang="en-US" sz="2000" dirty="0"/>
              <a:t> </a:t>
            </a:r>
            <a:r>
              <a:rPr lang="en-US" sz="2000" dirty="0" err="1"/>
              <a:t>moguće</a:t>
            </a:r>
            <a:r>
              <a:rPr lang="en-US" sz="2000" dirty="0"/>
              <a:t> </a:t>
            </a:r>
            <a:r>
              <a:rPr lang="en-US" sz="2000" dirty="0" err="1"/>
              <a:t>objasniti</a:t>
            </a:r>
            <a:r>
              <a:rPr lang="en-US" sz="2000" dirty="0"/>
              <a:t> </a:t>
            </a:r>
            <a:r>
              <a:rPr lang="en-US" sz="2000" dirty="0" err="1"/>
              <a:t>donetu</a:t>
            </a:r>
            <a:r>
              <a:rPr lang="en-US" sz="2000" dirty="0"/>
              <a:t> </a:t>
            </a:r>
            <a:r>
              <a:rPr lang="en-US" sz="2000" dirty="0" err="1"/>
              <a:t>odluku</a:t>
            </a:r>
            <a:r>
              <a:rPr lang="en-US" sz="2000" dirty="0"/>
              <a:t> </a:t>
            </a:r>
            <a:r>
              <a:rPr lang="en-US" sz="2000" dirty="0" err="1"/>
              <a:t>kao</a:t>
            </a:r>
            <a:r>
              <a:rPr lang="en-US" sz="2000" dirty="0"/>
              <a:t> </a:t>
            </a:r>
            <a:r>
              <a:rPr lang="en-US" sz="2000" dirty="0" err="1"/>
              <a:t>posledicu</a:t>
            </a:r>
            <a:r>
              <a:rPr lang="en-US" sz="2000" dirty="0"/>
              <a:t> </a:t>
            </a:r>
            <a:r>
              <a:rPr lang="en-US" sz="2000" dirty="0" err="1"/>
              <a:t>razmišljanja</a:t>
            </a:r>
            <a:r>
              <a:rPr lang="en-US" sz="2000" dirty="0"/>
              <a:t>.</a:t>
            </a:r>
            <a:r>
              <a:rPr lang="sr-Latn-RS" sz="2000" dirty="0"/>
              <a:t> Karakteristično za kompleksne ili stohastičke sisteme.</a:t>
            </a:r>
            <a:endParaRPr lang="en-US" sz="2000" dirty="0"/>
          </a:p>
          <a:p>
            <a:pPr lvl="1">
              <a:buFont typeface="Wingdings" charset="2"/>
              <a:buChar char="Ø"/>
              <a:defRPr lang="en-US"/>
            </a:pPr>
            <a:r>
              <a:rPr lang="en-US" sz="2000" b="1" dirty="0" err="1"/>
              <a:t>Odlučivanje</a:t>
            </a:r>
            <a:r>
              <a:rPr lang="en-US" sz="2000" b="1" dirty="0"/>
              <a:t> </a:t>
            </a:r>
            <a:r>
              <a:rPr lang="en-US" sz="2000" b="1" dirty="0" err="1"/>
              <a:t>na</a:t>
            </a:r>
            <a:r>
              <a:rPr lang="en-US" sz="2000" b="1" dirty="0"/>
              <a:t> </a:t>
            </a:r>
            <a:r>
              <a:rPr lang="en-US" sz="2000" b="1" dirty="0" err="1"/>
              <a:t>temelju</a:t>
            </a:r>
            <a:r>
              <a:rPr lang="en-US" sz="2000" b="1" dirty="0"/>
              <a:t> </a:t>
            </a:r>
            <a:r>
              <a:rPr lang="en-US" sz="2000" b="1" dirty="0" err="1"/>
              <a:t>prosuđivanja</a:t>
            </a:r>
            <a:r>
              <a:rPr lang="en-US" sz="2000" b="1" dirty="0"/>
              <a:t> </a:t>
            </a:r>
            <a:r>
              <a:rPr lang="en-US" sz="2000" dirty="0" err="1"/>
              <a:t>jeste</a:t>
            </a:r>
            <a:r>
              <a:rPr lang="en-US" sz="2000" dirty="0"/>
              <a:t> ono </a:t>
            </a:r>
            <a:r>
              <a:rPr lang="en-US" sz="2000" dirty="0" err="1"/>
              <a:t>koje</a:t>
            </a:r>
            <a:r>
              <a:rPr lang="en-US" sz="2000" dirty="0"/>
              <a:t> se </a:t>
            </a:r>
            <a:r>
              <a:rPr lang="en-US" sz="2000" dirty="0" err="1"/>
              <a:t>bazira</a:t>
            </a:r>
            <a:r>
              <a:rPr lang="en-US" sz="2000" dirty="0"/>
              <a:t> </a:t>
            </a:r>
            <a:r>
              <a:rPr lang="en-US" sz="2000" dirty="0" err="1"/>
              <a:t>na</a:t>
            </a:r>
            <a:r>
              <a:rPr lang="en-US" sz="2000" dirty="0"/>
              <a:t> </a:t>
            </a:r>
            <a:r>
              <a:rPr lang="en-US" sz="2000" dirty="0" err="1"/>
              <a:t>iskustvu</a:t>
            </a:r>
            <a:r>
              <a:rPr lang="en-US" sz="2000" dirty="0"/>
              <a:t>, a </a:t>
            </a:r>
            <a:r>
              <a:rPr lang="en-US" sz="2000" dirty="0" err="1"/>
              <a:t>što</a:t>
            </a:r>
            <a:r>
              <a:rPr lang="en-US" sz="2000" dirty="0"/>
              <a:t> </a:t>
            </a:r>
            <a:r>
              <a:rPr lang="en-US" sz="2000" dirty="0" err="1"/>
              <a:t>podrazumeva</a:t>
            </a:r>
            <a:r>
              <a:rPr lang="en-US" sz="2000" dirty="0"/>
              <a:t> </a:t>
            </a:r>
            <a:r>
              <a:rPr lang="en-US" sz="2000" dirty="0" err="1"/>
              <a:t>ponavljanje</a:t>
            </a:r>
            <a:r>
              <a:rPr lang="en-US" sz="2000" dirty="0"/>
              <a:t> </a:t>
            </a:r>
            <a:r>
              <a:rPr lang="en-US" sz="2000" dirty="0" err="1"/>
              <a:t>neke</a:t>
            </a:r>
            <a:r>
              <a:rPr lang="en-US" sz="2000" dirty="0"/>
              <a:t> </a:t>
            </a:r>
            <a:r>
              <a:rPr lang="en-US" sz="2000" dirty="0" err="1"/>
              <a:t>situacije</a:t>
            </a:r>
            <a:r>
              <a:rPr lang="en-US" sz="2000" dirty="0"/>
              <a:t> </a:t>
            </a:r>
            <a:r>
              <a:rPr lang="en-US" sz="2000" dirty="0" err="1"/>
              <a:t>ili</a:t>
            </a:r>
            <a:r>
              <a:rPr lang="en-US" sz="2000" dirty="0"/>
              <a:t> </a:t>
            </a:r>
            <a:r>
              <a:rPr lang="en-US" sz="2000" dirty="0" err="1"/>
              <a:t>nesvesno</a:t>
            </a:r>
            <a:r>
              <a:rPr lang="en-US" sz="2000" dirty="0"/>
              <a:t> </a:t>
            </a:r>
            <a:r>
              <a:rPr lang="en-US" sz="2000" dirty="0" err="1"/>
              <a:t>povezivanje</a:t>
            </a:r>
            <a:r>
              <a:rPr lang="en-US" sz="2000" dirty="0"/>
              <a:t> </a:t>
            </a:r>
            <a:r>
              <a:rPr lang="en-US" sz="2000" dirty="0" err="1"/>
              <a:t>različitih</a:t>
            </a:r>
            <a:r>
              <a:rPr lang="en-US" sz="2000" dirty="0"/>
              <a:t> </a:t>
            </a:r>
            <a:r>
              <a:rPr lang="en-US" sz="2000" dirty="0" err="1"/>
              <a:t>situacija</a:t>
            </a:r>
            <a:r>
              <a:rPr lang="en-US" sz="2000" dirty="0"/>
              <a:t> </a:t>
            </a:r>
            <a:r>
              <a:rPr lang="en-US" sz="2000" dirty="0" err="1"/>
              <a:t>i</a:t>
            </a:r>
            <a:r>
              <a:rPr lang="en-US" sz="2000" dirty="0"/>
              <a:t> </a:t>
            </a:r>
            <a:r>
              <a:rPr lang="en-US" sz="2000" dirty="0" err="1"/>
              <a:t>njihovo</a:t>
            </a:r>
            <a:r>
              <a:rPr lang="en-US" sz="2000" dirty="0"/>
              <a:t> </a:t>
            </a:r>
            <a:r>
              <a:rPr lang="en-US" sz="2000" dirty="0" err="1"/>
              <a:t>dovođenje</a:t>
            </a:r>
            <a:r>
              <a:rPr lang="en-US" sz="2000" dirty="0"/>
              <a:t> u </a:t>
            </a:r>
            <a:r>
              <a:rPr lang="en-US" sz="2000" dirty="0" err="1"/>
              <a:t>vezu</a:t>
            </a:r>
            <a:r>
              <a:rPr lang="en-US" sz="2000" dirty="0"/>
              <a:t> s </a:t>
            </a:r>
            <a:r>
              <a:rPr lang="en-US" sz="2000" dirty="0" err="1"/>
              <a:t>trenutnom</a:t>
            </a:r>
            <a:r>
              <a:rPr lang="en-US" sz="2000" dirty="0"/>
              <a:t>.</a:t>
            </a:r>
            <a:r>
              <a:rPr lang="sr-Latn-RS" sz="2000" dirty="0"/>
              <a:t> Ovaj vid odlučivanja se još naziva i empirijsko odlučivanje.</a:t>
            </a:r>
            <a:endParaRPr lang="en-US" sz="2000" dirty="0"/>
          </a:p>
          <a:p>
            <a:endParaRPr lang="en-US" b="1" dirty="0"/>
          </a:p>
        </p:txBody>
      </p:sp>
    </p:spTree>
    <p:extLst>
      <p:ext uri="{BB962C8B-B14F-4D97-AF65-F5344CB8AC3E}">
        <p14:creationId xmlns:p14="http://schemas.microsoft.com/office/powerpoint/2010/main" val="2216218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pic>
        <p:nvPicPr>
          <p:cNvPr id="4" name="Picture 3"/>
          <p:cNvPicPr>
            <a:picLocks noChangeAspect="1"/>
          </p:cNvPicPr>
          <p:nvPr/>
        </p:nvPicPr>
        <p:blipFill>
          <a:blip r:embed="rId2"/>
          <a:stretch>
            <a:fillRect/>
          </a:stretch>
        </p:blipFill>
        <p:spPr>
          <a:xfrm>
            <a:off x="1172110" y="1825625"/>
            <a:ext cx="8179279" cy="3979534"/>
          </a:xfrm>
          <a:prstGeom prst="rect">
            <a:avLst/>
          </a:prstGeom>
        </p:spPr>
      </p:pic>
    </p:spTree>
    <p:extLst>
      <p:ext uri="{BB962C8B-B14F-4D97-AF65-F5344CB8AC3E}">
        <p14:creationId xmlns:p14="http://schemas.microsoft.com/office/powerpoint/2010/main" val="1857208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sr-Latn-RS" dirty="0"/>
                  <a:t>1 * 0.27 + 4 * 0.09 + 1/3 + 0.64 = 0.835</a:t>
                </a:r>
                <a:endParaRPr lang="en-US" dirty="0"/>
              </a:p>
              <a:p>
                <a:r>
                  <a:rPr lang="sr-Latn-RS" dirty="0"/>
                  <a:t>1/4 * 0.27 + 1 * 0.09 + 1/6 * 0.64 = 0.262</a:t>
                </a:r>
                <a:endParaRPr lang="en-US" dirty="0"/>
              </a:p>
              <a:p>
                <a:r>
                  <a:rPr lang="sr-Latn-RS" dirty="0"/>
                  <a:t>3 * 0.27 + 6 * 0.09 + 1 * 0.64 =  3.100</a:t>
                </a:r>
                <a:endParaRPr lang="en-US" dirty="0"/>
              </a:p>
              <a:p>
                <a:endParaRPr lang="en-US" dirty="0"/>
              </a:p>
              <a:p>
                <a:r>
                  <a:rPr lang="sr-Latn-RS" dirty="0"/>
                  <a:t>Dalje:</a:t>
                </a:r>
                <a:endParaRPr lang="en-US" dirty="0"/>
              </a:p>
              <a:p>
                <a:r>
                  <a:rPr lang="sr-Latn-RS" dirty="0"/>
                  <a:t>0.835 / 0.27 = 3.049</a:t>
                </a:r>
                <a:endParaRPr lang="en-US" dirty="0"/>
              </a:p>
              <a:p>
                <a:r>
                  <a:rPr lang="sr-Latn-RS" dirty="0"/>
                  <a:t>0.262 / 0.09 = 3.012</a:t>
                </a:r>
                <a:endParaRPr lang="en-US" dirty="0"/>
              </a:p>
              <a:p>
                <a:r>
                  <a:rPr lang="sr-Latn-RS" dirty="0"/>
                  <a:t>3.100 / 0.64 = 3.100</a:t>
                </a:r>
                <a:endParaRPr lang="en-US" dirty="0"/>
              </a:p>
              <a:p>
                <a:endParaRPr lang="en-US" dirty="0"/>
              </a:p>
              <a:p>
                <a:r>
                  <a:rPr lang="sr-Latn-RS" dirty="0"/>
                  <a:t>Te je </a:t>
                </a:r>
                <a14:m>
                  <m:oMath xmlns:m="http://schemas.openxmlformats.org/officeDocument/2006/math">
                    <m:sSub>
                      <m:sSubPr>
                        <m:ctrlPr>
                          <a:rPr lang="en-US" i="1">
                            <a:latin typeface="Cambria Math" panose="02040503050406030204" pitchFamily="18" charset="0"/>
                          </a:rPr>
                        </m:ctrlPr>
                      </m:sSubPr>
                      <m:e>
                        <m:r>
                          <a:rPr lang="sr-Latn-RS" i="1">
                            <a:latin typeface="Cambria Math" panose="02040503050406030204" pitchFamily="18" charset="0"/>
                          </a:rPr>
                          <m:t>𝜆</m:t>
                        </m:r>
                      </m:e>
                      <m:sub>
                        <m:r>
                          <a:rPr lang="sr-Latn-RS" i="1">
                            <a:latin typeface="Cambria Math" panose="02040503050406030204" pitchFamily="18" charset="0"/>
                          </a:rPr>
                          <m:t>𝑚𝑎𝑥</m:t>
                        </m:r>
                        <m:r>
                          <a:rPr lang="sr-Latn-RS" i="1">
                            <a:latin typeface="Cambria Math" panose="02040503050406030204" pitchFamily="18" charset="0"/>
                          </a:rPr>
                          <m:t> </m:t>
                        </m:r>
                      </m:sub>
                    </m:sSub>
                  </m:oMath>
                </a14:m>
                <a:r>
                  <a:rPr lang="sr-Latn-RS" dirty="0"/>
                  <a:t> = (3.049 + 3.012 + 3.100) / 3 = 3.054</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250310" y="2978175"/>
            <a:ext cx="9227096" cy="1846744"/>
          </a:xfrm>
          <a:prstGeom prst="rect">
            <a:avLst/>
          </a:prstGeom>
        </p:spPr>
      </p:pic>
    </p:spTree>
    <p:extLst>
      <p:ext uri="{BB962C8B-B14F-4D97-AF65-F5344CB8AC3E}">
        <p14:creationId xmlns:p14="http://schemas.microsoft.com/office/powerpoint/2010/main" val="1173748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353" y="1778491"/>
            <a:ext cx="4166648" cy="4351338"/>
          </a:xfrm>
        </p:spPr>
        <p:txBody>
          <a:bodyPr/>
          <a:lstStyle/>
          <a:p>
            <a:r>
              <a:rPr lang="sr-Latn-RS" sz="2000" dirty="0"/>
              <a:t>Na kraju, potrebno je formirati tabelu značaja alternativa i kriterijuma, za primer selekcije predloženih projekata (Tabela 18):</a:t>
            </a:r>
            <a:endParaRPr lang="en-US" sz="2000" dirty="0"/>
          </a:p>
        </p:txBody>
      </p:sp>
      <p:pic>
        <p:nvPicPr>
          <p:cNvPr id="4" name="Picture 3"/>
          <p:cNvPicPr>
            <a:picLocks noChangeAspect="1"/>
          </p:cNvPicPr>
          <p:nvPr/>
        </p:nvPicPr>
        <p:blipFill>
          <a:blip r:embed="rId2"/>
          <a:stretch>
            <a:fillRect/>
          </a:stretch>
        </p:blipFill>
        <p:spPr>
          <a:xfrm>
            <a:off x="4810856" y="0"/>
            <a:ext cx="6322199" cy="7263615"/>
          </a:xfrm>
          <a:prstGeom prst="rect">
            <a:avLst/>
          </a:prstGeom>
        </p:spPr>
      </p:pic>
      <p:sp>
        <p:nvSpPr>
          <p:cNvPr id="2" name="TextBox 1">
            <a:extLst>
              <a:ext uri="{FF2B5EF4-FFF2-40B4-BE49-F238E27FC236}">
                <a16:creationId xmlns:a16="http://schemas.microsoft.com/office/drawing/2014/main" id="{C83110EB-0C32-44A9-B343-8938E5AF00E4}"/>
              </a:ext>
            </a:extLst>
          </p:cNvPr>
          <p:cNvSpPr txBox="1"/>
          <p:nvPr/>
        </p:nvSpPr>
        <p:spPr>
          <a:xfrm>
            <a:off x="10033907" y="718457"/>
            <a:ext cx="677636" cy="276999"/>
          </a:xfrm>
          <a:prstGeom prst="rect">
            <a:avLst/>
          </a:prstGeom>
          <a:solidFill>
            <a:schemeClr val="bg1"/>
          </a:solidFill>
        </p:spPr>
        <p:txBody>
          <a:bodyPr wrap="square" rtlCol="0">
            <a:spAutoFit/>
          </a:bodyPr>
          <a:lstStyle/>
          <a:p>
            <a:r>
              <a:rPr lang="sr-Latn-RS" sz="1200" dirty="0"/>
              <a:t>0.0551</a:t>
            </a:r>
            <a:endParaRPr lang="en-US" sz="1200" dirty="0"/>
          </a:p>
        </p:txBody>
      </p:sp>
    </p:spTree>
    <p:extLst>
      <p:ext uri="{BB962C8B-B14F-4D97-AF65-F5344CB8AC3E}">
        <p14:creationId xmlns:p14="http://schemas.microsoft.com/office/powerpoint/2010/main" val="581564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Na osnovu tabele 18. očigledno je da je najbolje ocenjen projekat, na osnovu mišljenja eksperata, Projekat nove marketing kampanje. Ovaj projekat je najbolje rangiran iz ugla kriterijuma Povraćaj investicije. Ukoliko bi se napravio redosled sveukupnog značaja projekta, dobio bi se sledeći niz:</a:t>
            </a:r>
            <a:endParaRPr lang="en-US" dirty="0"/>
          </a:p>
          <a:p>
            <a:r>
              <a:rPr lang="sr-Latn-RS" b="1" dirty="0"/>
              <a:t>NMK iz ugla ROI: 0.4968</a:t>
            </a:r>
            <a:r>
              <a:rPr lang="sr-Latn-RS" dirty="0"/>
              <a:t> </a:t>
            </a:r>
            <a:r>
              <a:rPr lang="en-US" dirty="0">
                <a:sym typeface="Symbol" panose="05050102010706020507" pitchFamily="18" charset="2"/>
              </a:rPr>
              <a:t></a:t>
            </a:r>
            <a:r>
              <a:rPr lang="sr-Latn-RS" dirty="0"/>
              <a:t> ERP iz ugla ROI: 0.1512  </a:t>
            </a:r>
            <a:r>
              <a:rPr lang="en-US" dirty="0">
                <a:sym typeface="Symbol" panose="05050102010706020507" pitchFamily="18" charset="2"/>
              </a:rPr>
              <a:t></a:t>
            </a:r>
            <a:r>
              <a:rPr lang="en-US" dirty="0"/>
              <a:t> </a:t>
            </a:r>
            <a:r>
              <a:rPr lang="sr-Latn-RS" dirty="0"/>
              <a:t>NMK iz ugla Posvećenosti: 0.1178  </a:t>
            </a:r>
            <a:r>
              <a:rPr lang="en-US" dirty="0">
                <a:sym typeface="Symbol" panose="05050102010706020507" pitchFamily="18" charset="2"/>
              </a:rPr>
              <a:t></a:t>
            </a:r>
            <a:r>
              <a:rPr lang="en-US" dirty="0"/>
              <a:t> </a:t>
            </a:r>
            <a:r>
              <a:rPr lang="sr-Latn-RS" dirty="0"/>
              <a:t>Autsorsovanje iz ugla ROI: 0.072 </a:t>
            </a:r>
            <a:r>
              <a:rPr lang="en-US" dirty="0">
                <a:sym typeface="Symbol" panose="05050102010706020507" pitchFamily="18" charset="2"/>
              </a:rPr>
              <a:t></a:t>
            </a:r>
            <a:r>
              <a:rPr lang="en-US" dirty="0"/>
              <a:t> </a:t>
            </a:r>
            <a:r>
              <a:rPr lang="sr-Latn-RS" dirty="0"/>
              <a:t>NMK iz ugla Profita: 0.0512</a:t>
            </a:r>
            <a:r>
              <a:rPr lang="sr-Latn-RS" u="sng" dirty="0"/>
              <a:t> </a:t>
            </a:r>
            <a:r>
              <a:rPr lang="en-US" dirty="0">
                <a:sym typeface="Symbol" panose="05050102010706020507" pitchFamily="18" charset="2"/>
              </a:rPr>
              <a:t></a:t>
            </a:r>
            <a:r>
              <a:rPr lang="en-US" dirty="0"/>
              <a:t> </a:t>
            </a:r>
            <a:r>
              <a:rPr lang="sr-Latn-RS" dirty="0"/>
              <a:t>ERP iz ugla Posvećenosti: 0.051  </a:t>
            </a:r>
            <a:r>
              <a:rPr lang="en-US" dirty="0">
                <a:sym typeface="Symbol" panose="05050102010706020507" pitchFamily="18" charset="2"/>
              </a:rPr>
              <a:t></a:t>
            </a:r>
            <a:r>
              <a:rPr lang="en-US" dirty="0"/>
              <a:t> </a:t>
            </a:r>
            <a:r>
              <a:rPr lang="sr-Latn-RS" dirty="0"/>
              <a:t>ERP iz ugla Profita: 0.0216 </a:t>
            </a:r>
            <a:r>
              <a:rPr lang="en-US" dirty="0">
                <a:sym typeface="Symbol" panose="05050102010706020507" pitchFamily="18" charset="2"/>
              </a:rPr>
              <a:t></a:t>
            </a:r>
            <a:r>
              <a:rPr lang="sr-Latn-RS" dirty="0"/>
              <a:t>Autsorsovanje iz ugla Posvećenosti: 0.0171  </a:t>
            </a:r>
            <a:r>
              <a:rPr lang="en-US" dirty="0">
                <a:sym typeface="Symbol" panose="05050102010706020507" pitchFamily="18" charset="2"/>
              </a:rPr>
              <a:t></a:t>
            </a:r>
            <a:r>
              <a:rPr lang="en-US" dirty="0"/>
              <a:t> </a:t>
            </a:r>
            <a:r>
              <a:rPr lang="sr-Latn-RS" dirty="0"/>
              <a:t>Autsorsovanje iz ugla Profita: 0.0072</a:t>
            </a:r>
            <a:endParaRPr lang="en-US" dirty="0"/>
          </a:p>
          <a:p>
            <a:pPr marL="0" indent="0">
              <a:buNone/>
            </a:pPr>
            <a:endParaRPr lang="en-US" dirty="0"/>
          </a:p>
          <a:p>
            <a:r>
              <a:rPr lang="sr-Latn-RS" dirty="0"/>
              <a:t>Konačni rang projekata je:</a:t>
            </a:r>
            <a:endParaRPr lang="en-US" dirty="0"/>
          </a:p>
          <a:p>
            <a:r>
              <a:rPr lang="sr-Latn-RS" u="sng" dirty="0"/>
              <a:t>Nova marketing kampanja: 0.4968 + 0.1178 + 0.0512 = 0.6658</a:t>
            </a:r>
            <a:endParaRPr lang="en-US" dirty="0"/>
          </a:p>
          <a:p>
            <a:r>
              <a:rPr lang="sr-Latn-RS" dirty="0"/>
              <a:t>Novi ERP sistem: 0.1512 + 0.051 + 0.0216 = 0.2238</a:t>
            </a:r>
            <a:endParaRPr lang="en-US" dirty="0"/>
          </a:p>
          <a:p>
            <a:r>
              <a:rPr lang="sr-Latn-RS" dirty="0"/>
              <a:t>Autsorsovanje knjigovodstvenih usluga: 0.072 + 0.0171 + 0.0072 = 0.0963</a:t>
            </a:r>
            <a:endParaRPr lang="en-US" dirty="0"/>
          </a:p>
          <a:p>
            <a:endParaRPr lang="en-US" dirty="0"/>
          </a:p>
        </p:txBody>
      </p:sp>
    </p:spTree>
    <p:extLst>
      <p:ext uri="{BB962C8B-B14F-4D97-AF65-F5344CB8AC3E}">
        <p14:creationId xmlns:p14="http://schemas.microsoft.com/office/powerpoint/2010/main" val="2395576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solidFill>
                  <a:srgbClr val="00B0F0"/>
                </a:solidFill>
              </a:rPr>
              <a:t>Zadatak za studente: </a:t>
            </a:r>
            <a:endParaRPr lang="sr-Latn-RS" dirty="0">
              <a:solidFill>
                <a:srgbClr val="00B0F0"/>
              </a:solidFill>
            </a:endParaRPr>
          </a:p>
        </p:txBody>
      </p:sp>
      <p:sp>
        <p:nvSpPr>
          <p:cNvPr id="3" name="Content Placeholder 2"/>
          <p:cNvSpPr>
            <a:spLocks noGrp="1"/>
          </p:cNvSpPr>
          <p:nvPr>
            <p:ph idx="1"/>
          </p:nvPr>
        </p:nvSpPr>
        <p:spPr>
          <a:xfrm>
            <a:off x="838200" y="1825625"/>
            <a:ext cx="10675776" cy="4351338"/>
          </a:xfrm>
        </p:spPr>
        <p:txBody>
          <a:bodyPr>
            <a:normAutofit/>
          </a:bodyPr>
          <a:lstStyle/>
          <a:p>
            <a:r>
              <a:rPr lang="sr-Latn-RS" dirty="0">
                <a:solidFill>
                  <a:srgbClr val="00B0F0"/>
                </a:solidFill>
              </a:rPr>
              <a:t>Studenti, nakon primera koji su urađeni na vežbama, razmišljaju o </a:t>
            </a:r>
            <a:r>
              <a:rPr lang="sr-Latn-RS" b="1" dirty="0">
                <a:solidFill>
                  <a:srgbClr val="00B0F0"/>
                </a:solidFill>
              </a:rPr>
              <a:t>misiji</a:t>
            </a:r>
            <a:r>
              <a:rPr lang="sr-Latn-RS" dirty="0">
                <a:solidFill>
                  <a:srgbClr val="00B0F0"/>
                </a:solidFill>
              </a:rPr>
              <a:t>, </a:t>
            </a:r>
            <a:r>
              <a:rPr lang="sr-Latn-RS" b="1" dirty="0">
                <a:solidFill>
                  <a:srgbClr val="00B0F0"/>
                </a:solidFill>
              </a:rPr>
              <a:t>viziji </a:t>
            </a:r>
            <a:r>
              <a:rPr lang="sr-Latn-RS" dirty="0">
                <a:solidFill>
                  <a:srgbClr val="00B0F0"/>
                </a:solidFill>
              </a:rPr>
              <a:t>i</a:t>
            </a:r>
            <a:r>
              <a:rPr lang="sr-Latn-RS" b="1" dirty="0">
                <a:solidFill>
                  <a:srgbClr val="00B0F0"/>
                </a:solidFill>
              </a:rPr>
              <a:t> ciljevima</a:t>
            </a:r>
            <a:r>
              <a:rPr lang="sr-Latn-RS" dirty="0">
                <a:solidFill>
                  <a:srgbClr val="00B0F0"/>
                </a:solidFill>
              </a:rPr>
              <a:t> poslovnog poduhvata/poslovne ideje koju su analizirali u okviru Business Model Canvas-a</a:t>
            </a:r>
          </a:p>
          <a:p>
            <a:r>
              <a:rPr lang="sr-Latn-RS" dirty="0">
                <a:solidFill>
                  <a:srgbClr val="00B0F0"/>
                </a:solidFill>
              </a:rPr>
              <a:t>Potrebno je da studenti odrede  SWOT parametare za svoju poslovnu ideju. Potom, trebaju da izvrše kvantifikaciju SWOT parametara. </a:t>
            </a:r>
          </a:p>
          <a:p>
            <a:r>
              <a:rPr lang="sr-Latn-RS">
                <a:solidFill>
                  <a:srgbClr val="00B0F0"/>
                </a:solidFill>
              </a:rPr>
              <a:t>Na kraju, </a:t>
            </a:r>
            <a:r>
              <a:rPr lang="sr-Latn-RS" dirty="0">
                <a:solidFill>
                  <a:srgbClr val="00B0F0"/>
                </a:solidFill>
              </a:rPr>
              <a:t>studenti trebaju da </a:t>
            </a:r>
            <a:r>
              <a:rPr lang="en-US" dirty="0" err="1">
                <a:solidFill>
                  <a:srgbClr val="00B0F0"/>
                </a:solidFill>
              </a:rPr>
              <a:t>kreiraju</a:t>
            </a:r>
            <a:r>
              <a:rPr lang="en-US" dirty="0">
                <a:solidFill>
                  <a:srgbClr val="00B0F0"/>
                </a:solidFill>
              </a:rPr>
              <a:t> TOWS </a:t>
            </a:r>
            <a:r>
              <a:rPr lang="en-US" dirty="0" err="1">
                <a:solidFill>
                  <a:srgbClr val="00B0F0"/>
                </a:solidFill>
              </a:rPr>
              <a:t>matricu</a:t>
            </a:r>
            <a:r>
              <a:rPr lang="en-US" dirty="0">
                <a:solidFill>
                  <a:srgbClr val="00B0F0"/>
                </a:solidFill>
              </a:rPr>
              <a:t> </a:t>
            </a:r>
            <a:r>
              <a:rPr lang="en-US" dirty="0" err="1">
                <a:solidFill>
                  <a:srgbClr val="00B0F0"/>
                </a:solidFill>
              </a:rPr>
              <a:t>na</a:t>
            </a:r>
            <a:r>
              <a:rPr lang="en-US" dirty="0">
                <a:solidFill>
                  <a:srgbClr val="00B0F0"/>
                </a:solidFill>
              </a:rPr>
              <a:t> </a:t>
            </a:r>
            <a:r>
              <a:rPr lang="en-US" dirty="0" err="1">
                <a:solidFill>
                  <a:srgbClr val="00B0F0"/>
                </a:solidFill>
              </a:rPr>
              <a:t>osnovu</a:t>
            </a:r>
            <a:r>
              <a:rPr lang="en-US" dirty="0">
                <a:solidFill>
                  <a:srgbClr val="00B0F0"/>
                </a:solidFill>
              </a:rPr>
              <a:t> </a:t>
            </a:r>
            <a:r>
              <a:rPr lang="en-US" dirty="0" err="1">
                <a:solidFill>
                  <a:srgbClr val="00B0F0"/>
                </a:solidFill>
              </a:rPr>
              <a:t>kvantitativne</a:t>
            </a:r>
            <a:r>
              <a:rPr lang="en-US" dirty="0">
                <a:solidFill>
                  <a:srgbClr val="00B0F0"/>
                </a:solidFill>
              </a:rPr>
              <a:t> SWOT </a:t>
            </a:r>
            <a:r>
              <a:rPr lang="en-US" dirty="0" err="1">
                <a:solidFill>
                  <a:srgbClr val="00B0F0"/>
                </a:solidFill>
              </a:rPr>
              <a:t>matrice</a:t>
            </a:r>
            <a:r>
              <a:rPr lang="sr-Latn-RS" dirty="0">
                <a:solidFill>
                  <a:srgbClr val="00B0F0"/>
                </a:solidFill>
              </a:rPr>
              <a:t>. Rangiranje strategijskih alternativa je moguće uraditi putem AHP metode.</a:t>
            </a:r>
          </a:p>
          <a:p>
            <a:endParaRPr lang="sr-Latn-RS" dirty="0">
              <a:solidFill>
                <a:srgbClr val="FF0000"/>
              </a:solidFill>
            </a:endParaRPr>
          </a:p>
        </p:txBody>
      </p:sp>
    </p:spTree>
    <p:extLst>
      <p:ext uri="{BB962C8B-B14F-4D97-AF65-F5344CB8AC3E}">
        <p14:creationId xmlns:p14="http://schemas.microsoft.com/office/powerpoint/2010/main" val="129873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B667-F956-40CE-A5F6-8253A110D054}"/>
              </a:ext>
            </a:extLst>
          </p:cNvPr>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a:extLst>
              <a:ext uri="{FF2B5EF4-FFF2-40B4-BE49-F238E27FC236}">
                <a16:creationId xmlns:a16="http://schemas.microsoft.com/office/drawing/2014/main" id="{B67ACC7B-E412-4281-8F60-B5596B686B51}"/>
              </a:ext>
            </a:extLst>
          </p:cNvPr>
          <p:cNvSpPr>
            <a:spLocks noGrp="1"/>
          </p:cNvSpPr>
          <p:nvPr>
            <p:ph idx="1"/>
          </p:nvPr>
        </p:nvSpPr>
        <p:spPr/>
        <p:txBody>
          <a:bodyPr>
            <a:normAutofit fontScale="92500" lnSpcReduction="10000"/>
          </a:bodyPr>
          <a:lstStyle/>
          <a:p>
            <a:r>
              <a:rPr lang="sr-Latn-RS" dirty="0"/>
              <a:t>Kao posdrška donosiocima odluka, razvijene su brojne metode višekriterijumskog odlučivanja, koje spadaju u oblast analize višekriterijumskog donošenja odluka (</a:t>
            </a:r>
            <a:r>
              <a:rPr lang="sr-Latn-RS" b="1" dirty="0"/>
              <a:t>Multi Criterion Decision Making Analysis – MCDA</a:t>
            </a:r>
            <a:r>
              <a:rPr lang="sr-Latn-RS" dirty="0"/>
              <a:t>).</a:t>
            </a:r>
          </a:p>
          <a:p>
            <a:r>
              <a:rPr lang="sr-Latn-RS" dirty="0"/>
              <a:t>Celokupni opus teorijskih razmatranja, kao i sam razvoj praktičnih tehnika i metoda, koncentrisan je u novijoj naučnoj disciplini savremenog menadžmenta, koja se naziva </a:t>
            </a:r>
            <a:r>
              <a:rPr lang="sr-Latn-RS" b="1" dirty="0"/>
              <a:t>Teorija odlučivanja</a:t>
            </a:r>
            <a:r>
              <a:rPr lang="sr-Latn-RS" dirty="0"/>
              <a:t>.</a:t>
            </a:r>
          </a:p>
          <a:p>
            <a:r>
              <a:rPr lang="sr-Latn-RS" dirty="0"/>
              <a:t>Kako bi se donela adekvatna odluka, zasnovana na sveobuhvatnoj analizi većeg broja faktora, Teorija odlučivanja predstavlja sistematski pristup koji objedinjuje interdisciplinarnost u analizi alternativa i široku studiju posmatranog problema, pre izbora najadekvatnijih kriterijuma za odlučivanje.</a:t>
            </a:r>
            <a:endParaRPr lang="en-US" dirty="0"/>
          </a:p>
        </p:txBody>
      </p:sp>
    </p:spTree>
    <p:extLst>
      <p:ext uri="{BB962C8B-B14F-4D97-AF65-F5344CB8AC3E}">
        <p14:creationId xmlns:p14="http://schemas.microsoft.com/office/powerpoint/2010/main" val="155198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1BE3-323E-4237-9F97-4228CD2F10B0}"/>
              </a:ext>
            </a:extLst>
          </p:cNvPr>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dirty="0"/>
          </a:p>
        </p:txBody>
      </p:sp>
      <p:sp>
        <p:nvSpPr>
          <p:cNvPr id="3" name="Content Placeholder 2">
            <a:extLst>
              <a:ext uri="{FF2B5EF4-FFF2-40B4-BE49-F238E27FC236}">
                <a16:creationId xmlns:a16="http://schemas.microsoft.com/office/drawing/2014/main" id="{59B0AC79-1A9B-40AF-8141-EFF9BCDF1D6A}"/>
              </a:ext>
            </a:extLst>
          </p:cNvPr>
          <p:cNvSpPr>
            <a:spLocks noGrp="1"/>
          </p:cNvSpPr>
          <p:nvPr>
            <p:ph idx="1"/>
          </p:nvPr>
        </p:nvSpPr>
        <p:spPr/>
        <p:txBody>
          <a:bodyPr>
            <a:normAutofit fontScale="77500" lnSpcReduction="20000"/>
          </a:bodyPr>
          <a:lstStyle/>
          <a:p>
            <a:r>
              <a:rPr lang="sr-Latn-RS" dirty="0"/>
              <a:t>Naime, da bi upošte bilo neophodno odlučivanje, neophodno je imati više od jedne alternative. </a:t>
            </a:r>
            <a:r>
              <a:rPr lang="sr-Latn-RS" b="1" dirty="0"/>
              <a:t>Alternative</a:t>
            </a:r>
            <a:r>
              <a:rPr lang="sr-Latn-RS" dirty="0"/>
              <a:t> predstavljaju: Izbor ograničen na jednu od dve ili više mogućnosti, koje se mogu odnositi na odabir stvari, predloga ili pravaca delovanja, čiji izbor isključuje bilo koju drugu mogućnost.</a:t>
            </a:r>
          </a:p>
          <a:p>
            <a:r>
              <a:rPr lang="sr-Latn-RS" dirty="0"/>
              <a:t> Alternative mogu biti: Selekcija jednog od više projekata, koji će ući u portfolio projekata kompanije; Selekcija koncepta novog proizvoda, koji će se razviti kako bi zamenio postojeći proizvod na tržištu; Selekcija adekvatne tehnologije proizvodnje datog proizvoda; Selekcija ponuđenih kredita; Selekcija kupovine novog automobila; ....</a:t>
            </a:r>
          </a:p>
          <a:p>
            <a:r>
              <a:rPr lang="sr-Latn-RS" dirty="0"/>
              <a:t>Obično se svaka od alternativa procenjuje na osnovu istih parametara. </a:t>
            </a:r>
            <a:r>
              <a:rPr lang="sr-Latn-RS" b="1" dirty="0"/>
              <a:t>Parametri po osnovu kojih se ocenjuju alternative – nazivaju se kriterijumi</a:t>
            </a:r>
            <a:r>
              <a:rPr lang="sr-Latn-RS" dirty="0"/>
              <a:t>. Ukoliko se alternative ocenjuju istovremeno na osnovu većeg broja parametara, taj način odlučivanja se naziva Višekriterijumsko odlučivanje.</a:t>
            </a:r>
          </a:p>
          <a:p>
            <a:r>
              <a:rPr lang="sr-Latn-RS" dirty="0"/>
              <a:t>Kod izb</a:t>
            </a:r>
            <a:r>
              <a:rPr lang="en-US" dirty="0"/>
              <a:t>o</a:t>
            </a:r>
            <a:r>
              <a:rPr lang="sr-Latn-RS" dirty="0"/>
              <a:t>ra kriterijuma za ocenjivanje, potrebno je opredeliti se za one koji su primenjivi kod svih ponuđenih alternativa, koji su realni i razumljivi donosiocu odluka i koji su podložni adekvatnoj kvalitativnoj ili kvantitativnoj oceni. </a:t>
            </a:r>
            <a:endParaRPr lang="en-US" dirty="0"/>
          </a:p>
        </p:txBody>
      </p:sp>
    </p:spTree>
    <p:extLst>
      <p:ext uri="{BB962C8B-B14F-4D97-AF65-F5344CB8AC3E}">
        <p14:creationId xmlns:p14="http://schemas.microsoft.com/office/powerpoint/2010/main" val="253659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5C2E-ED6B-4D49-ADBF-00B51A7B10DC}"/>
              </a:ext>
            </a:extLst>
          </p:cNvPr>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dirty="0"/>
          </a:p>
        </p:txBody>
      </p:sp>
      <p:sp>
        <p:nvSpPr>
          <p:cNvPr id="3" name="Content Placeholder 2">
            <a:extLst>
              <a:ext uri="{FF2B5EF4-FFF2-40B4-BE49-F238E27FC236}">
                <a16:creationId xmlns:a16="http://schemas.microsoft.com/office/drawing/2014/main" id="{42A74864-6339-4574-BDC8-669D0A9D32EB}"/>
              </a:ext>
            </a:extLst>
          </p:cNvPr>
          <p:cNvSpPr>
            <a:spLocks noGrp="1"/>
          </p:cNvSpPr>
          <p:nvPr>
            <p:ph idx="1"/>
          </p:nvPr>
        </p:nvSpPr>
        <p:spPr/>
        <p:txBody>
          <a:bodyPr>
            <a:normAutofit fontScale="77500" lnSpcReduction="20000"/>
          </a:bodyPr>
          <a:lstStyle/>
          <a:p>
            <a:r>
              <a:rPr lang="en-US" i="1" dirty="0" err="1"/>
              <a:t>Proces</a:t>
            </a:r>
            <a:r>
              <a:rPr lang="en-US" i="1" dirty="0"/>
              <a:t> </a:t>
            </a:r>
            <a:r>
              <a:rPr lang="en-US" i="1" dirty="0" err="1"/>
              <a:t>rešavanja</a:t>
            </a:r>
            <a:r>
              <a:rPr lang="en-US" i="1" dirty="0"/>
              <a:t> </a:t>
            </a:r>
            <a:r>
              <a:rPr lang="en-US" i="1" dirty="0" err="1"/>
              <a:t>problema</a:t>
            </a:r>
            <a:r>
              <a:rPr lang="en-US" i="1" dirty="0"/>
              <a:t> </a:t>
            </a:r>
            <a:r>
              <a:rPr lang="en-US" dirty="0" err="1"/>
              <a:t>smatra</a:t>
            </a:r>
            <a:r>
              <a:rPr lang="en-US" dirty="0"/>
              <a:t> se </a:t>
            </a:r>
            <a:r>
              <a:rPr lang="en-US" dirty="0" err="1"/>
              <a:t>širim</a:t>
            </a:r>
            <a:r>
              <a:rPr lang="en-US" dirty="0"/>
              <a:t> </a:t>
            </a:r>
            <a:r>
              <a:rPr lang="en-US" dirty="0" err="1"/>
              <a:t>pojmom</a:t>
            </a:r>
            <a:r>
              <a:rPr lang="en-US" dirty="0"/>
              <a:t> od </a:t>
            </a:r>
            <a:r>
              <a:rPr lang="en-US" dirty="0" err="1"/>
              <a:t>procesa</a:t>
            </a:r>
            <a:r>
              <a:rPr lang="en-US" dirty="0"/>
              <a:t> </a:t>
            </a:r>
            <a:r>
              <a:rPr lang="en-US" dirty="0" err="1"/>
              <a:t>odlu</a:t>
            </a:r>
            <a:r>
              <a:rPr lang="sr-Latn-RS" dirty="0"/>
              <a:t>č</a:t>
            </a:r>
            <a:r>
              <a:rPr lang="en-US" dirty="0" err="1"/>
              <a:t>ivanja</a:t>
            </a:r>
            <a:r>
              <a:rPr lang="en-US" dirty="0"/>
              <a:t>. Pored </a:t>
            </a:r>
            <a:r>
              <a:rPr lang="en-US" dirty="0" err="1"/>
              <a:t>procesa</a:t>
            </a:r>
            <a:r>
              <a:rPr lang="sr-Latn-RS" dirty="0"/>
              <a:t> </a:t>
            </a:r>
            <a:r>
              <a:rPr lang="en-US" dirty="0" err="1"/>
              <a:t>donošenja</a:t>
            </a:r>
            <a:r>
              <a:rPr lang="en-US" dirty="0"/>
              <a:t> </a:t>
            </a:r>
            <a:r>
              <a:rPr lang="en-US" dirty="0" err="1"/>
              <a:t>odluka</a:t>
            </a:r>
            <a:r>
              <a:rPr lang="en-US" dirty="0"/>
              <a:t>, </a:t>
            </a:r>
            <a:r>
              <a:rPr lang="en-US" dirty="0" err="1"/>
              <a:t>kao</a:t>
            </a:r>
            <a:r>
              <a:rPr lang="en-US" dirty="0"/>
              <a:t> </a:t>
            </a:r>
            <a:r>
              <a:rPr lang="en-US" dirty="0" err="1"/>
              <a:t>centralnog</a:t>
            </a:r>
            <a:r>
              <a:rPr lang="en-US" dirty="0"/>
              <a:t> </a:t>
            </a:r>
            <a:r>
              <a:rPr lang="en-US" dirty="0" err="1"/>
              <a:t>dela</a:t>
            </a:r>
            <a:r>
              <a:rPr lang="en-US" dirty="0"/>
              <a:t>, on </a:t>
            </a:r>
            <a:r>
              <a:rPr lang="en-US" dirty="0" err="1"/>
              <a:t>sadrži</a:t>
            </a:r>
            <a:r>
              <a:rPr lang="en-US" dirty="0"/>
              <a:t> </a:t>
            </a:r>
            <a:r>
              <a:rPr lang="en-US" dirty="0" err="1"/>
              <a:t>i</a:t>
            </a:r>
            <a:r>
              <a:rPr lang="en-US" dirty="0"/>
              <a:t> </a:t>
            </a:r>
            <a:r>
              <a:rPr lang="en-US" dirty="0" err="1"/>
              <a:t>dodatne</a:t>
            </a:r>
            <a:r>
              <a:rPr lang="en-US" dirty="0"/>
              <a:t> faze, od </a:t>
            </a:r>
            <a:r>
              <a:rPr lang="en-US" dirty="0" err="1"/>
              <a:t>kojih</a:t>
            </a:r>
            <a:r>
              <a:rPr lang="en-US" dirty="0"/>
              <a:t> </a:t>
            </a:r>
            <a:r>
              <a:rPr lang="en-US" dirty="0" err="1"/>
              <a:t>neke</a:t>
            </a:r>
            <a:r>
              <a:rPr lang="en-US" dirty="0"/>
              <a:t> </a:t>
            </a:r>
            <a:r>
              <a:rPr lang="en-US" dirty="0" err="1"/>
              <a:t>prethode</a:t>
            </a:r>
            <a:r>
              <a:rPr lang="en-US" dirty="0"/>
              <a:t>, a</a:t>
            </a:r>
            <a:r>
              <a:rPr lang="sr-Latn-RS" dirty="0"/>
              <a:t> </a:t>
            </a:r>
            <a:r>
              <a:rPr lang="en-US" dirty="0" err="1"/>
              <a:t>neke</a:t>
            </a:r>
            <a:r>
              <a:rPr lang="en-US" dirty="0"/>
              <a:t> </a:t>
            </a:r>
            <a:r>
              <a:rPr lang="en-US" dirty="0" err="1"/>
              <a:t>slede</a:t>
            </a:r>
            <a:r>
              <a:rPr lang="en-US" dirty="0"/>
              <a:t> </a:t>
            </a:r>
            <a:r>
              <a:rPr lang="en-US" dirty="0" err="1"/>
              <a:t>proces</a:t>
            </a:r>
            <a:r>
              <a:rPr lang="en-US" dirty="0"/>
              <a:t> </a:t>
            </a:r>
            <a:r>
              <a:rPr lang="en-US" dirty="0" err="1"/>
              <a:t>odlu</a:t>
            </a:r>
            <a:r>
              <a:rPr lang="sr-Latn-RS" dirty="0"/>
              <a:t>č</a:t>
            </a:r>
            <a:r>
              <a:rPr lang="en-US" dirty="0" err="1"/>
              <a:t>ivanja</a:t>
            </a:r>
            <a:r>
              <a:rPr lang="en-US" dirty="0"/>
              <a:t>. U </a:t>
            </a:r>
            <a:r>
              <a:rPr lang="en-US" dirty="0" err="1"/>
              <a:t>literaturi</a:t>
            </a:r>
            <a:r>
              <a:rPr lang="en-US" dirty="0"/>
              <a:t> </a:t>
            </a:r>
            <a:r>
              <a:rPr lang="en-US" dirty="0" err="1"/>
              <a:t>postoje</a:t>
            </a:r>
            <a:r>
              <a:rPr lang="en-US" dirty="0"/>
              <a:t> </a:t>
            </a:r>
            <a:r>
              <a:rPr lang="en-US" dirty="0" err="1"/>
              <a:t>brojni</a:t>
            </a:r>
            <a:r>
              <a:rPr lang="en-US" dirty="0"/>
              <a:t> </a:t>
            </a:r>
            <a:r>
              <a:rPr lang="en-US" dirty="0" err="1"/>
              <a:t>prikazi</a:t>
            </a:r>
            <a:r>
              <a:rPr lang="en-US" dirty="0"/>
              <a:t> ova </a:t>
            </a:r>
            <a:r>
              <a:rPr lang="en-US" dirty="0" err="1"/>
              <a:t>dva</a:t>
            </a:r>
            <a:r>
              <a:rPr lang="en-US" dirty="0"/>
              <a:t> </a:t>
            </a:r>
            <a:r>
              <a:rPr lang="en-US" dirty="0" err="1"/>
              <a:t>procesa</a:t>
            </a:r>
            <a:r>
              <a:rPr lang="en-US" dirty="0"/>
              <a:t>, </a:t>
            </a:r>
            <a:r>
              <a:rPr lang="en-US" dirty="0" err="1"/>
              <a:t>koji</a:t>
            </a:r>
            <a:r>
              <a:rPr lang="en-US" dirty="0"/>
              <a:t> se </a:t>
            </a:r>
            <a:r>
              <a:rPr lang="en-US" dirty="0" err="1"/>
              <a:t>kod</a:t>
            </a:r>
            <a:r>
              <a:rPr lang="sr-Latn-RS" dirty="0"/>
              <a:t> </a:t>
            </a:r>
            <a:r>
              <a:rPr lang="pl-PL" dirty="0"/>
              <a:t>različitih autora razlikuju kako po broju faza, tako i po definiciji razlike između njih.</a:t>
            </a:r>
            <a:endParaRPr lang="en-US" dirty="0"/>
          </a:p>
          <a:p>
            <a:r>
              <a:rPr lang="en-US" dirty="0"/>
              <a:t>Da bi se </a:t>
            </a:r>
            <a:r>
              <a:rPr lang="en-US" dirty="0" err="1"/>
              <a:t>proces</a:t>
            </a:r>
            <a:r>
              <a:rPr lang="en-US" dirty="0"/>
              <a:t> </a:t>
            </a:r>
            <a:r>
              <a:rPr lang="sr-Latn-RS" dirty="0"/>
              <a:t>rešavanja problema </a:t>
            </a:r>
            <a:r>
              <a:rPr lang="en-US" dirty="0" err="1"/>
              <a:t>vodio</a:t>
            </a:r>
            <a:r>
              <a:rPr lang="en-US" dirty="0"/>
              <a:t> </a:t>
            </a:r>
            <a:r>
              <a:rPr lang="en-US" dirty="0" err="1"/>
              <a:t>racionalno</a:t>
            </a:r>
            <a:r>
              <a:rPr lang="en-US" dirty="0"/>
              <a:t> </a:t>
            </a:r>
            <a:r>
              <a:rPr lang="en-US" dirty="0" err="1"/>
              <a:t>i</a:t>
            </a:r>
            <a:r>
              <a:rPr lang="en-US" dirty="0"/>
              <a:t> </a:t>
            </a:r>
            <a:r>
              <a:rPr lang="en-US" dirty="0" err="1"/>
              <a:t>koherentno</a:t>
            </a:r>
            <a:r>
              <a:rPr lang="en-US" dirty="0"/>
              <a:t>, </a:t>
            </a:r>
            <a:r>
              <a:rPr lang="en-US" dirty="0" err="1"/>
              <a:t>donosilac</a:t>
            </a:r>
            <a:r>
              <a:rPr lang="en-US" dirty="0"/>
              <a:t> </a:t>
            </a:r>
            <a:r>
              <a:rPr lang="en-US" dirty="0" err="1"/>
              <a:t>odluke</a:t>
            </a:r>
            <a:r>
              <a:rPr lang="sr-Latn-RS" dirty="0"/>
              <a:t> trebao da </a:t>
            </a:r>
            <a:r>
              <a:rPr lang="en-US" dirty="0" err="1"/>
              <a:t>prati</a:t>
            </a:r>
            <a:r>
              <a:rPr lang="en-US" dirty="0"/>
              <a:t> </a:t>
            </a:r>
            <a:r>
              <a:rPr lang="en-US" dirty="0" err="1"/>
              <a:t>slede</a:t>
            </a:r>
            <a:r>
              <a:rPr lang="sr-Latn-RS" dirty="0"/>
              <a:t>ć</a:t>
            </a:r>
            <a:r>
              <a:rPr lang="en-US" dirty="0"/>
              <a:t>e faze:</a:t>
            </a:r>
            <a:endParaRPr lang="sr-Latn-RS" dirty="0"/>
          </a:p>
          <a:p>
            <a:pPr lvl="1"/>
            <a:r>
              <a:rPr lang="en-US" dirty="0" err="1"/>
              <a:t>Posmatranje</a:t>
            </a:r>
            <a:r>
              <a:rPr lang="en-US" dirty="0"/>
              <a:t> </a:t>
            </a:r>
            <a:r>
              <a:rPr lang="en-US" dirty="0" err="1"/>
              <a:t>i</a:t>
            </a:r>
            <a:r>
              <a:rPr lang="en-US" dirty="0"/>
              <a:t> </a:t>
            </a:r>
            <a:r>
              <a:rPr lang="en-US" dirty="0" err="1"/>
              <a:t>uo</a:t>
            </a:r>
            <a:r>
              <a:rPr lang="sr-Latn-RS" dirty="0"/>
              <a:t>č</a:t>
            </a:r>
            <a:r>
              <a:rPr lang="en-US" dirty="0" err="1"/>
              <a:t>avanje</a:t>
            </a:r>
            <a:r>
              <a:rPr lang="en-US" dirty="0"/>
              <a:t> </a:t>
            </a:r>
            <a:r>
              <a:rPr lang="en-US" dirty="0" err="1"/>
              <a:t>problema</a:t>
            </a:r>
            <a:r>
              <a:rPr lang="en-US" dirty="0"/>
              <a:t>;</a:t>
            </a:r>
            <a:endParaRPr lang="sr-Latn-RS" dirty="0"/>
          </a:p>
          <a:p>
            <a:pPr lvl="1"/>
            <a:r>
              <a:rPr lang="en-US" dirty="0" err="1"/>
              <a:t>Definisanje</a:t>
            </a:r>
            <a:r>
              <a:rPr lang="en-US" dirty="0"/>
              <a:t> </a:t>
            </a:r>
            <a:r>
              <a:rPr lang="en-US" dirty="0" err="1"/>
              <a:t>problema</a:t>
            </a:r>
            <a:r>
              <a:rPr lang="en-US" dirty="0"/>
              <a:t>;</a:t>
            </a:r>
            <a:endParaRPr lang="sr-Latn-RS" dirty="0"/>
          </a:p>
          <a:p>
            <a:pPr lvl="1"/>
            <a:r>
              <a:rPr lang="en-US" dirty="0" err="1"/>
              <a:t>Definisanje</a:t>
            </a:r>
            <a:r>
              <a:rPr lang="en-US" dirty="0"/>
              <a:t> </a:t>
            </a:r>
            <a:r>
              <a:rPr lang="en-US" dirty="0" err="1"/>
              <a:t>ciljeva</a:t>
            </a:r>
            <a:r>
              <a:rPr lang="en-US" dirty="0"/>
              <a:t>;</a:t>
            </a:r>
            <a:endParaRPr lang="sr-Latn-RS" dirty="0"/>
          </a:p>
          <a:p>
            <a:pPr lvl="1"/>
            <a:r>
              <a:rPr lang="en-US" dirty="0" err="1"/>
              <a:t>Identifikacija</a:t>
            </a:r>
            <a:r>
              <a:rPr lang="en-US" dirty="0"/>
              <a:t> </a:t>
            </a:r>
            <a:r>
              <a:rPr lang="en-US" dirty="0" err="1"/>
              <a:t>alternativnih</a:t>
            </a:r>
            <a:r>
              <a:rPr lang="en-US" dirty="0"/>
              <a:t> </a:t>
            </a:r>
            <a:r>
              <a:rPr lang="en-US" dirty="0" err="1"/>
              <a:t>pravaca</a:t>
            </a:r>
            <a:r>
              <a:rPr lang="en-US" dirty="0"/>
              <a:t> </a:t>
            </a:r>
            <a:r>
              <a:rPr lang="en-US" dirty="0" err="1"/>
              <a:t>akcija</a:t>
            </a:r>
            <a:r>
              <a:rPr lang="en-US" dirty="0"/>
              <a:t>;</a:t>
            </a:r>
            <a:endParaRPr lang="sr-Latn-RS" dirty="0"/>
          </a:p>
          <a:p>
            <a:pPr lvl="1"/>
            <a:r>
              <a:rPr lang="en-US" dirty="0" err="1"/>
              <a:t>Prikupljanje</a:t>
            </a:r>
            <a:r>
              <a:rPr lang="en-US" dirty="0"/>
              <a:t> </a:t>
            </a:r>
            <a:r>
              <a:rPr lang="en-US" dirty="0" err="1"/>
              <a:t>informacija</a:t>
            </a:r>
            <a:r>
              <a:rPr lang="sr-Latn-RS" dirty="0"/>
              <a:t> </a:t>
            </a:r>
            <a:r>
              <a:rPr lang="en-US" dirty="0"/>
              <a:t> (</a:t>
            </a:r>
            <a:r>
              <a:rPr lang="sr-Latn-RS" dirty="0"/>
              <a:t>selekcija </a:t>
            </a:r>
            <a:r>
              <a:rPr lang="en-US" dirty="0" err="1"/>
              <a:t>kriterijuma</a:t>
            </a:r>
            <a:r>
              <a:rPr lang="en-US" dirty="0"/>
              <a:t> </a:t>
            </a:r>
            <a:r>
              <a:rPr lang="en-US" dirty="0" err="1"/>
              <a:t>izbora</a:t>
            </a:r>
            <a:r>
              <a:rPr lang="en-US" dirty="0"/>
              <a:t>);</a:t>
            </a:r>
            <a:endParaRPr lang="sr-Latn-RS" dirty="0"/>
          </a:p>
          <a:p>
            <a:pPr lvl="1"/>
            <a:r>
              <a:rPr lang="en-US" dirty="0" err="1"/>
              <a:t>Ocenjivanje</a:t>
            </a:r>
            <a:r>
              <a:rPr lang="en-US" dirty="0"/>
              <a:t> </a:t>
            </a:r>
            <a:r>
              <a:rPr lang="sr-Latn-RS" dirty="0"/>
              <a:t>alternativa</a:t>
            </a:r>
            <a:r>
              <a:rPr lang="en-US" dirty="0"/>
              <a:t>;</a:t>
            </a:r>
            <a:r>
              <a:rPr lang="sr-Latn-RS" dirty="0"/>
              <a:t> </a:t>
            </a:r>
          </a:p>
          <a:p>
            <a:pPr lvl="1"/>
            <a:r>
              <a:rPr lang="en-US" dirty="0" err="1"/>
              <a:t>Izbor</a:t>
            </a:r>
            <a:r>
              <a:rPr lang="en-US" dirty="0"/>
              <a:t> </a:t>
            </a:r>
            <a:r>
              <a:rPr lang="sr-Latn-RS" dirty="0"/>
              <a:t>optimalne alternative  - akcije</a:t>
            </a:r>
            <a:r>
              <a:rPr lang="en-US" dirty="0"/>
              <a:t>;</a:t>
            </a:r>
            <a:endParaRPr lang="sr-Latn-RS" dirty="0"/>
          </a:p>
          <a:p>
            <a:pPr lvl="1"/>
            <a:r>
              <a:rPr lang="en-US" dirty="0" err="1"/>
              <a:t>Realizacija</a:t>
            </a:r>
            <a:r>
              <a:rPr lang="en-US" dirty="0"/>
              <a:t> </a:t>
            </a:r>
            <a:r>
              <a:rPr lang="en-US" dirty="0" err="1"/>
              <a:t>akcije</a:t>
            </a:r>
            <a:r>
              <a:rPr lang="en-US" dirty="0"/>
              <a:t>;</a:t>
            </a:r>
            <a:endParaRPr lang="sr-Latn-RS" dirty="0"/>
          </a:p>
          <a:p>
            <a:pPr lvl="1"/>
            <a:r>
              <a:rPr lang="en-US" dirty="0" err="1"/>
              <a:t>Analiza</a:t>
            </a:r>
            <a:r>
              <a:rPr lang="en-US" dirty="0"/>
              <a:t> </a:t>
            </a:r>
            <a:r>
              <a:rPr lang="en-US" dirty="0" err="1"/>
              <a:t>rezultata</a:t>
            </a:r>
            <a:r>
              <a:rPr lang="en-US" dirty="0"/>
              <a:t>.</a:t>
            </a:r>
          </a:p>
        </p:txBody>
      </p:sp>
    </p:spTree>
    <p:extLst>
      <p:ext uri="{BB962C8B-B14F-4D97-AF65-F5344CB8AC3E}">
        <p14:creationId xmlns:p14="http://schemas.microsoft.com/office/powerpoint/2010/main" val="354388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A1B4-BDCE-4C31-954B-D1B1AA1D260F}"/>
              </a:ext>
            </a:extLst>
          </p:cNvPr>
          <p:cNvSpPr>
            <a:spLocks noGrp="1"/>
          </p:cNvSpPr>
          <p:nvPr>
            <p:ph type="title"/>
          </p:nvPr>
        </p:nvSpPr>
        <p:spPr/>
        <p:txBody>
          <a:bodyPr>
            <a:normAutofit/>
          </a:bodyPr>
          <a:lstStyle/>
          <a:p>
            <a:r>
              <a:rPr lang="sr-Latn-RS" sz="4000" b="1" dirty="0">
                <a:solidFill>
                  <a:srgbClr val="002060"/>
                </a:solidFill>
              </a:rPr>
              <a:t>Odlučivanje kao proces rešavanja poslovnih izazova</a:t>
            </a:r>
            <a:endParaRPr lang="en-US" sz="4000" dirty="0"/>
          </a:p>
        </p:txBody>
      </p:sp>
      <p:sp>
        <p:nvSpPr>
          <p:cNvPr id="3" name="Content Placeholder 2">
            <a:extLst>
              <a:ext uri="{FF2B5EF4-FFF2-40B4-BE49-F238E27FC236}">
                <a16:creationId xmlns:a16="http://schemas.microsoft.com/office/drawing/2014/main" id="{AF512CF0-0A84-4475-963C-7698CE63CE18}"/>
              </a:ext>
            </a:extLst>
          </p:cNvPr>
          <p:cNvSpPr>
            <a:spLocks noGrp="1"/>
          </p:cNvSpPr>
          <p:nvPr>
            <p:ph idx="1"/>
          </p:nvPr>
        </p:nvSpPr>
        <p:spPr/>
        <p:txBody>
          <a:bodyPr>
            <a:normAutofit fontScale="92500" lnSpcReduction="10000"/>
          </a:bodyPr>
          <a:lstStyle/>
          <a:p>
            <a:r>
              <a:rPr lang="en-US" b="1" dirty="0" err="1"/>
              <a:t>Posmatranje</a:t>
            </a:r>
            <a:r>
              <a:rPr lang="en-US" b="1" dirty="0"/>
              <a:t> </a:t>
            </a:r>
            <a:r>
              <a:rPr lang="en-US" b="1" dirty="0" err="1"/>
              <a:t>i</a:t>
            </a:r>
            <a:r>
              <a:rPr lang="en-US" b="1" dirty="0"/>
              <a:t> </a:t>
            </a:r>
            <a:r>
              <a:rPr lang="en-US" b="1" dirty="0" err="1"/>
              <a:t>uo</a:t>
            </a:r>
            <a:r>
              <a:rPr lang="sr-Latn-RS" b="1" dirty="0"/>
              <a:t>č</a:t>
            </a:r>
            <a:r>
              <a:rPr lang="en-US" b="1" dirty="0" err="1"/>
              <a:t>avanje</a:t>
            </a:r>
            <a:r>
              <a:rPr lang="en-US" b="1" dirty="0"/>
              <a:t> </a:t>
            </a:r>
            <a:r>
              <a:rPr lang="en-US" b="1" dirty="0" err="1"/>
              <a:t>problema</a:t>
            </a:r>
            <a:r>
              <a:rPr lang="sr-Latn-RS" b="1" dirty="0"/>
              <a:t>: </a:t>
            </a:r>
            <a:r>
              <a:rPr lang="en-US" dirty="0"/>
              <a:t>Prva </a:t>
            </a:r>
            <a:r>
              <a:rPr lang="en-US" dirty="0" err="1"/>
              <a:t>faza</a:t>
            </a:r>
            <a:r>
              <a:rPr lang="en-US" dirty="0"/>
              <a:t> (</a:t>
            </a:r>
            <a:r>
              <a:rPr lang="en-US" dirty="0" err="1"/>
              <a:t>tzv</a:t>
            </a:r>
            <a:r>
              <a:rPr lang="en-US" dirty="0"/>
              <a:t>. “</a:t>
            </a:r>
            <a:r>
              <a:rPr lang="en-US" dirty="0" err="1"/>
              <a:t>faza</a:t>
            </a:r>
            <a:r>
              <a:rPr lang="en-US" dirty="0"/>
              <a:t> </a:t>
            </a:r>
            <a:r>
              <a:rPr lang="en-US" dirty="0" err="1"/>
              <a:t>inkubacije</a:t>
            </a:r>
            <a:r>
              <a:rPr lang="en-US" dirty="0"/>
              <a:t>”) </a:t>
            </a:r>
            <a:r>
              <a:rPr lang="en-US" dirty="0" err="1"/>
              <a:t>predstavlja</a:t>
            </a:r>
            <a:r>
              <a:rPr lang="en-US" dirty="0"/>
              <a:t> period u </a:t>
            </a:r>
            <a:r>
              <a:rPr lang="en-US" dirty="0" err="1"/>
              <a:t>kojem</a:t>
            </a:r>
            <a:r>
              <a:rPr lang="en-US" dirty="0"/>
              <a:t> se </a:t>
            </a:r>
            <a:r>
              <a:rPr lang="en-US" dirty="0" err="1"/>
              <a:t>posmatra</a:t>
            </a:r>
            <a:r>
              <a:rPr lang="en-US" dirty="0"/>
              <a:t> </a:t>
            </a:r>
            <a:r>
              <a:rPr lang="en-US" dirty="0" err="1"/>
              <a:t>realno</a:t>
            </a:r>
            <a:r>
              <a:rPr lang="en-US" dirty="0"/>
              <a:t> </a:t>
            </a:r>
            <a:r>
              <a:rPr lang="en-US" dirty="0" err="1"/>
              <a:t>stanje</a:t>
            </a:r>
            <a:r>
              <a:rPr lang="en-US" dirty="0"/>
              <a:t> </a:t>
            </a:r>
            <a:r>
              <a:rPr lang="en-US" dirty="0" err="1"/>
              <a:t>i</a:t>
            </a:r>
            <a:r>
              <a:rPr lang="en-US" dirty="0"/>
              <a:t>, </a:t>
            </a:r>
            <a:r>
              <a:rPr lang="en-US" dirty="0" err="1"/>
              <a:t>na</a:t>
            </a:r>
            <a:r>
              <a:rPr lang="sr-Latn-RS" dirty="0"/>
              <a:t> </a:t>
            </a:r>
            <a:r>
              <a:rPr lang="en-US" dirty="0" err="1"/>
              <a:t>osnovu</a:t>
            </a:r>
            <a:r>
              <a:rPr lang="en-US" dirty="0"/>
              <a:t> </a:t>
            </a:r>
            <a:r>
              <a:rPr lang="en-US" dirty="0" err="1"/>
              <a:t>nejasnih</a:t>
            </a:r>
            <a:r>
              <a:rPr lang="en-US" dirty="0"/>
              <a:t> </a:t>
            </a:r>
            <a:r>
              <a:rPr lang="en-US" dirty="0" err="1"/>
              <a:t>simptoma</a:t>
            </a:r>
            <a:r>
              <a:rPr lang="en-US" dirty="0"/>
              <a:t> </a:t>
            </a:r>
            <a:r>
              <a:rPr lang="en-US" dirty="0" err="1"/>
              <a:t>ili</a:t>
            </a:r>
            <a:r>
              <a:rPr lang="en-US" dirty="0"/>
              <a:t> </a:t>
            </a:r>
            <a:r>
              <a:rPr lang="en-US" dirty="0" err="1"/>
              <a:t>nestandardnih</a:t>
            </a:r>
            <a:r>
              <a:rPr lang="en-US" dirty="0"/>
              <a:t> </a:t>
            </a:r>
            <a:r>
              <a:rPr lang="en-US" dirty="0" err="1"/>
              <a:t>vrednosti</a:t>
            </a:r>
            <a:r>
              <a:rPr lang="en-US" dirty="0"/>
              <a:t> </a:t>
            </a:r>
            <a:r>
              <a:rPr lang="en-US" dirty="0" err="1"/>
              <a:t>relevantnih</a:t>
            </a:r>
            <a:r>
              <a:rPr lang="en-US" dirty="0"/>
              <a:t> </a:t>
            </a:r>
            <a:r>
              <a:rPr lang="en-US" dirty="0" err="1"/>
              <a:t>informacija</a:t>
            </a:r>
            <a:r>
              <a:rPr lang="en-US" dirty="0"/>
              <a:t>, </a:t>
            </a:r>
            <a:r>
              <a:rPr lang="en-US" dirty="0" err="1"/>
              <a:t>uo</a:t>
            </a:r>
            <a:r>
              <a:rPr lang="sr-Latn-RS" dirty="0"/>
              <a:t>č</a:t>
            </a:r>
            <a:r>
              <a:rPr lang="en-US" dirty="0"/>
              <a:t>ava</a:t>
            </a:r>
            <a:r>
              <a:rPr lang="sr-Latn-RS" dirty="0"/>
              <a:t> </a:t>
            </a:r>
            <a:r>
              <a:rPr lang="en-US" dirty="0" err="1"/>
              <a:t>pozitivna</a:t>
            </a:r>
            <a:r>
              <a:rPr lang="en-US" dirty="0"/>
              <a:t> </a:t>
            </a:r>
            <a:r>
              <a:rPr lang="en-US" dirty="0" err="1"/>
              <a:t>ili</a:t>
            </a:r>
            <a:r>
              <a:rPr lang="en-US" dirty="0"/>
              <a:t> </a:t>
            </a:r>
            <a:r>
              <a:rPr lang="en-US" dirty="0" err="1"/>
              <a:t>negativna</a:t>
            </a:r>
            <a:r>
              <a:rPr lang="en-US" dirty="0"/>
              <a:t> </a:t>
            </a:r>
            <a:r>
              <a:rPr lang="en-US" dirty="0" err="1"/>
              <a:t>promena</a:t>
            </a:r>
            <a:r>
              <a:rPr lang="en-US" dirty="0"/>
              <a:t> u “</a:t>
            </a:r>
            <a:r>
              <a:rPr lang="en-US" dirty="0" err="1"/>
              <a:t>sistemu</a:t>
            </a:r>
            <a:r>
              <a:rPr lang="en-US" dirty="0"/>
              <a:t>”. </a:t>
            </a:r>
            <a:r>
              <a:rPr lang="en-US" dirty="0" err="1"/>
              <a:t>Što</a:t>
            </a:r>
            <a:r>
              <a:rPr lang="en-US" dirty="0"/>
              <a:t> se </a:t>
            </a:r>
            <a:r>
              <a:rPr lang="en-US" dirty="0" err="1"/>
              <a:t>promena</a:t>
            </a:r>
            <a:r>
              <a:rPr lang="en-US" dirty="0"/>
              <a:t> </a:t>
            </a:r>
            <a:r>
              <a:rPr lang="en-US" dirty="0" err="1"/>
              <a:t>ranije</a:t>
            </a:r>
            <a:r>
              <a:rPr lang="en-US" dirty="0"/>
              <a:t> </a:t>
            </a:r>
            <a:r>
              <a:rPr lang="en-US" dirty="0" err="1"/>
              <a:t>otkrije</a:t>
            </a:r>
            <a:r>
              <a:rPr lang="en-US" dirty="0"/>
              <a:t>, </a:t>
            </a:r>
            <a:r>
              <a:rPr lang="en-US" dirty="0" err="1"/>
              <a:t>lakše</a:t>
            </a:r>
            <a:r>
              <a:rPr lang="en-US" dirty="0"/>
              <a:t> </a:t>
            </a:r>
            <a:r>
              <a:rPr lang="sr-Latn-RS" dirty="0"/>
              <a:t>ć</a:t>
            </a:r>
            <a:r>
              <a:rPr lang="en-US" dirty="0"/>
              <a:t>e se</a:t>
            </a:r>
            <a:r>
              <a:rPr lang="sr-Latn-RS" dirty="0"/>
              <a:t> </a:t>
            </a:r>
            <a:r>
              <a:rPr lang="it-IT" dirty="0"/>
              <a:t>definisati, utvrditi njeni uzroci i reagovati na odgovaraju</a:t>
            </a:r>
            <a:r>
              <a:rPr lang="sr-Latn-RS" dirty="0"/>
              <a:t>ć</a:t>
            </a:r>
            <a:r>
              <a:rPr lang="it-IT" dirty="0"/>
              <a:t>i na</a:t>
            </a:r>
            <a:r>
              <a:rPr lang="sr-Latn-RS" dirty="0"/>
              <a:t>č</a:t>
            </a:r>
            <a:r>
              <a:rPr lang="it-IT" dirty="0"/>
              <a:t>in.</a:t>
            </a:r>
            <a:endParaRPr lang="sr-Latn-RS" dirty="0"/>
          </a:p>
          <a:p>
            <a:r>
              <a:rPr lang="en-US" b="1" dirty="0" err="1"/>
              <a:t>Definisanje</a:t>
            </a:r>
            <a:r>
              <a:rPr lang="en-US" b="1" dirty="0"/>
              <a:t> </a:t>
            </a:r>
            <a:r>
              <a:rPr lang="en-US" b="1" dirty="0" err="1"/>
              <a:t>problema</a:t>
            </a:r>
            <a:r>
              <a:rPr lang="sr-Latn-RS" b="1" dirty="0"/>
              <a:t>: </a:t>
            </a:r>
            <a:r>
              <a:rPr lang="en-US" dirty="0" err="1"/>
              <a:t>Nakon</a:t>
            </a:r>
            <a:r>
              <a:rPr lang="en-US" dirty="0"/>
              <a:t> </a:t>
            </a:r>
            <a:r>
              <a:rPr lang="en-US" dirty="0" err="1"/>
              <a:t>posmatranja</a:t>
            </a:r>
            <a:r>
              <a:rPr lang="en-US" dirty="0"/>
              <a:t> </a:t>
            </a:r>
            <a:r>
              <a:rPr lang="en-US" dirty="0" err="1"/>
              <a:t>trenutne</a:t>
            </a:r>
            <a:r>
              <a:rPr lang="en-US" dirty="0"/>
              <a:t> </a:t>
            </a:r>
            <a:r>
              <a:rPr lang="en-US" dirty="0" err="1"/>
              <a:t>situacije</a:t>
            </a:r>
            <a:r>
              <a:rPr lang="en-US" dirty="0"/>
              <a:t> </a:t>
            </a:r>
            <a:r>
              <a:rPr lang="en-US" dirty="0" err="1"/>
              <a:t>i</a:t>
            </a:r>
            <a:r>
              <a:rPr lang="en-US" dirty="0"/>
              <a:t> </a:t>
            </a:r>
            <a:r>
              <a:rPr lang="en-US" dirty="0" err="1"/>
              <a:t>uo</a:t>
            </a:r>
            <a:r>
              <a:rPr lang="sr-Latn-RS" dirty="0"/>
              <a:t>č</a:t>
            </a:r>
            <a:r>
              <a:rPr lang="en-US" dirty="0" err="1"/>
              <a:t>avanja</a:t>
            </a:r>
            <a:r>
              <a:rPr lang="en-US" dirty="0"/>
              <a:t> </a:t>
            </a:r>
            <a:r>
              <a:rPr lang="en-US" dirty="0" err="1"/>
              <a:t>problema</a:t>
            </a:r>
            <a:r>
              <a:rPr lang="en-US" dirty="0"/>
              <a:t>, </a:t>
            </a:r>
            <a:r>
              <a:rPr lang="en-US" dirty="0" err="1"/>
              <a:t>neophodno</a:t>
            </a:r>
            <a:r>
              <a:rPr lang="en-US" dirty="0"/>
              <a:t> je </a:t>
            </a:r>
            <a:r>
              <a:rPr lang="en-US" dirty="0" err="1"/>
              <a:t>odrediti</a:t>
            </a:r>
            <a:r>
              <a:rPr lang="en-US" dirty="0"/>
              <a:t> </a:t>
            </a:r>
            <a:r>
              <a:rPr lang="en-US" dirty="0" err="1"/>
              <a:t>njegovu</a:t>
            </a:r>
            <a:r>
              <a:rPr lang="sr-Latn-RS" dirty="0"/>
              <a:t> </a:t>
            </a:r>
            <a:r>
              <a:rPr lang="en-US" dirty="0" err="1"/>
              <a:t>pravu</a:t>
            </a:r>
            <a:r>
              <a:rPr lang="en-US" dirty="0"/>
              <a:t> </a:t>
            </a:r>
            <a:r>
              <a:rPr lang="en-US" dirty="0" err="1"/>
              <a:t>prirodu</a:t>
            </a:r>
            <a:r>
              <a:rPr lang="en-US" dirty="0"/>
              <a:t>. </a:t>
            </a:r>
            <a:r>
              <a:rPr lang="en-US" dirty="0" err="1"/>
              <a:t>Posebno</a:t>
            </a:r>
            <a:r>
              <a:rPr lang="en-US" dirty="0"/>
              <a:t> je </a:t>
            </a:r>
            <a:r>
              <a:rPr lang="en-US" dirty="0" err="1"/>
              <a:t>važno</a:t>
            </a:r>
            <a:r>
              <a:rPr lang="en-US" dirty="0"/>
              <a:t> </a:t>
            </a:r>
            <a:r>
              <a:rPr lang="en-US" dirty="0" err="1"/>
              <a:t>pravilno</a:t>
            </a:r>
            <a:r>
              <a:rPr lang="en-US" dirty="0"/>
              <a:t> </a:t>
            </a:r>
            <a:r>
              <a:rPr lang="en-US" dirty="0" err="1"/>
              <a:t>definisati</a:t>
            </a:r>
            <a:r>
              <a:rPr lang="en-US" dirty="0"/>
              <a:t> problem, </a:t>
            </a:r>
            <a:r>
              <a:rPr lang="en-US" dirty="0" err="1"/>
              <a:t>odnosno</a:t>
            </a:r>
            <a:r>
              <a:rPr lang="en-US" dirty="0"/>
              <a:t> </a:t>
            </a:r>
            <a:r>
              <a:rPr lang="en-US" dirty="0" err="1"/>
              <a:t>razdvojiti</a:t>
            </a:r>
            <a:r>
              <a:rPr lang="en-US" dirty="0"/>
              <a:t> </a:t>
            </a:r>
            <a:r>
              <a:rPr lang="en-US" dirty="0" err="1"/>
              <a:t>posledice</a:t>
            </a:r>
            <a:r>
              <a:rPr lang="en-US" dirty="0"/>
              <a:t> od</a:t>
            </a:r>
            <a:r>
              <a:rPr lang="sr-Latn-RS" dirty="0"/>
              <a:t> </a:t>
            </a:r>
            <a:r>
              <a:rPr lang="en-US" dirty="0" err="1"/>
              <a:t>stvarnih</a:t>
            </a:r>
            <a:r>
              <a:rPr lang="en-US" dirty="0"/>
              <a:t> </a:t>
            </a:r>
            <a:r>
              <a:rPr lang="en-US" dirty="0" err="1"/>
              <a:t>uzroka</a:t>
            </a:r>
            <a:r>
              <a:rPr lang="en-US" dirty="0"/>
              <a:t> </a:t>
            </a:r>
            <a:r>
              <a:rPr lang="en-US" dirty="0" err="1"/>
              <a:t>koji</a:t>
            </a:r>
            <a:r>
              <a:rPr lang="en-US" dirty="0"/>
              <a:t> </a:t>
            </a:r>
            <a:r>
              <a:rPr lang="en-US" dirty="0" err="1"/>
              <a:t>su</a:t>
            </a:r>
            <a:r>
              <a:rPr lang="en-US" dirty="0"/>
              <a:t> do </a:t>
            </a:r>
            <a:r>
              <a:rPr lang="en-US" dirty="0" err="1"/>
              <a:t>njih</a:t>
            </a:r>
            <a:r>
              <a:rPr lang="en-US" dirty="0"/>
              <a:t> </a:t>
            </a:r>
            <a:r>
              <a:rPr lang="en-US" dirty="0" err="1"/>
              <a:t>doveli</a:t>
            </a:r>
            <a:r>
              <a:rPr lang="en-US" dirty="0"/>
              <a:t>. “Dobro </a:t>
            </a:r>
            <a:r>
              <a:rPr lang="en-US" dirty="0" err="1"/>
              <a:t>rešenje</a:t>
            </a:r>
            <a:r>
              <a:rPr lang="en-US" dirty="0"/>
              <a:t> </a:t>
            </a:r>
            <a:r>
              <a:rPr lang="en-US" dirty="0" err="1"/>
              <a:t>pravilno</a:t>
            </a:r>
            <a:r>
              <a:rPr lang="en-US" dirty="0"/>
              <a:t> </a:t>
            </a:r>
            <a:r>
              <a:rPr lang="en-US" dirty="0" err="1"/>
              <a:t>definisanog</a:t>
            </a:r>
            <a:r>
              <a:rPr lang="en-US" dirty="0"/>
              <a:t> </a:t>
            </a:r>
            <a:r>
              <a:rPr lang="en-US" dirty="0" err="1"/>
              <a:t>problema</a:t>
            </a:r>
            <a:r>
              <a:rPr lang="en-US" dirty="0"/>
              <a:t> je </a:t>
            </a:r>
            <a:r>
              <a:rPr lang="en-US" dirty="0" err="1"/>
              <a:t>skoro</a:t>
            </a:r>
            <a:r>
              <a:rPr lang="sr-Latn-RS" dirty="0"/>
              <a:t> </a:t>
            </a:r>
            <a:r>
              <a:rPr lang="en-US" dirty="0" err="1"/>
              <a:t>uvek</a:t>
            </a:r>
            <a:r>
              <a:rPr lang="en-US" dirty="0"/>
              <a:t> </a:t>
            </a:r>
            <a:r>
              <a:rPr lang="en-US" dirty="0" err="1"/>
              <a:t>mudriji</a:t>
            </a:r>
            <a:r>
              <a:rPr lang="en-US" dirty="0"/>
              <a:t> </a:t>
            </a:r>
            <a:r>
              <a:rPr lang="en-US" dirty="0" err="1"/>
              <a:t>izbor</a:t>
            </a:r>
            <a:r>
              <a:rPr lang="en-US" dirty="0"/>
              <a:t> od </a:t>
            </a:r>
            <a:r>
              <a:rPr lang="en-US" dirty="0" err="1"/>
              <a:t>izvanrednog</a:t>
            </a:r>
            <a:r>
              <a:rPr lang="en-US" dirty="0"/>
              <a:t> </a:t>
            </a:r>
            <a:r>
              <a:rPr lang="en-US" dirty="0" err="1"/>
              <a:t>rešenja</a:t>
            </a:r>
            <a:r>
              <a:rPr lang="en-US" dirty="0"/>
              <a:t> </a:t>
            </a:r>
            <a:r>
              <a:rPr lang="en-US" dirty="0" err="1"/>
              <a:t>slabo</a:t>
            </a:r>
            <a:r>
              <a:rPr lang="en-US" dirty="0"/>
              <a:t> </a:t>
            </a:r>
            <a:r>
              <a:rPr lang="en-US" dirty="0" err="1"/>
              <a:t>definisanog</a:t>
            </a:r>
            <a:r>
              <a:rPr lang="en-US" dirty="0"/>
              <a:t> </a:t>
            </a:r>
            <a:r>
              <a:rPr lang="en-US" dirty="0" err="1"/>
              <a:t>problema</a:t>
            </a:r>
            <a:r>
              <a:rPr lang="en-US" dirty="0"/>
              <a:t>.”</a:t>
            </a:r>
            <a:r>
              <a:rPr lang="sr-Latn-RS" dirty="0"/>
              <a:t>*</a:t>
            </a:r>
            <a:r>
              <a:rPr lang="en-US" dirty="0"/>
              <a:t> </a:t>
            </a:r>
            <a:r>
              <a:rPr lang="en-US" dirty="0" err="1"/>
              <a:t>Definisanje</a:t>
            </a:r>
            <a:r>
              <a:rPr lang="sr-Latn-RS" dirty="0"/>
              <a:t> </a:t>
            </a:r>
            <a:r>
              <a:rPr lang="en-US" dirty="0" err="1"/>
              <a:t>problema</a:t>
            </a:r>
            <a:r>
              <a:rPr lang="en-US" dirty="0"/>
              <a:t> </a:t>
            </a:r>
            <a:r>
              <a:rPr lang="en-US" dirty="0" err="1"/>
              <a:t>usmerava</a:t>
            </a:r>
            <a:r>
              <a:rPr lang="en-US" dirty="0"/>
              <a:t> </a:t>
            </a:r>
            <a:r>
              <a:rPr lang="en-US" dirty="0" err="1"/>
              <a:t>pažnju</a:t>
            </a:r>
            <a:r>
              <a:rPr lang="en-US" dirty="0"/>
              <a:t> </a:t>
            </a:r>
            <a:r>
              <a:rPr lang="en-US" dirty="0" err="1"/>
              <a:t>na</a:t>
            </a:r>
            <a:r>
              <a:rPr lang="en-US" dirty="0"/>
              <a:t> </a:t>
            </a:r>
            <a:r>
              <a:rPr lang="en-US" dirty="0" err="1"/>
              <a:t>mogu</a:t>
            </a:r>
            <a:r>
              <a:rPr lang="sr-Latn-RS" dirty="0"/>
              <a:t>ć</a:t>
            </a:r>
            <a:r>
              <a:rPr lang="en-US" dirty="0"/>
              <a:t>e </a:t>
            </a:r>
            <a:r>
              <a:rPr lang="en-US" dirty="0" err="1"/>
              <a:t>akcije</a:t>
            </a:r>
            <a:r>
              <a:rPr lang="sr-Latn-RS" dirty="0"/>
              <a:t> </a:t>
            </a:r>
            <a:r>
              <a:rPr lang="sr-Cyrl-RS" dirty="0"/>
              <a:t>-</a:t>
            </a:r>
            <a:r>
              <a:rPr lang="sr-Latn-RS" dirty="0"/>
              <a:t>alternative</a:t>
            </a:r>
            <a:r>
              <a:rPr lang="en-US" dirty="0"/>
              <a:t> </a:t>
            </a:r>
            <a:r>
              <a:rPr lang="en-US" dirty="0" err="1"/>
              <a:t>koje</a:t>
            </a:r>
            <a:r>
              <a:rPr lang="en-US" dirty="0"/>
              <a:t> </a:t>
            </a:r>
            <a:r>
              <a:rPr lang="en-US" dirty="0" err="1"/>
              <a:t>vode</a:t>
            </a:r>
            <a:r>
              <a:rPr lang="en-US" dirty="0"/>
              <a:t> </a:t>
            </a:r>
            <a:r>
              <a:rPr lang="en-US" dirty="0" err="1"/>
              <a:t>ostvarivanju</a:t>
            </a:r>
            <a:r>
              <a:rPr lang="en-US" dirty="0"/>
              <a:t> </a:t>
            </a:r>
            <a:r>
              <a:rPr lang="en-US" dirty="0" err="1"/>
              <a:t>konkretnih</a:t>
            </a:r>
            <a:r>
              <a:rPr lang="en-US" dirty="0"/>
              <a:t> </a:t>
            </a:r>
            <a:r>
              <a:rPr lang="en-US" dirty="0" err="1"/>
              <a:t>ciljeva</a:t>
            </a:r>
            <a:r>
              <a:rPr lang="en-US" dirty="0"/>
              <a:t>.</a:t>
            </a:r>
          </a:p>
        </p:txBody>
      </p:sp>
      <p:sp>
        <p:nvSpPr>
          <p:cNvPr id="4" name="TextBox 3">
            <a:extLst>
              <a:ext uri="{FF2B5EF4-FFF2-40B4-BE49-F238E27FC236}">
                <a16:creationId xmlns:a16="http://schemas.microsoft.com/office/drawing/2014/main" id="{B00A4963-EDD6-41C2-807C-77837716C3CC}"/>
              </a:ext>
            </a:extLst>
          </p:cNvPr>
          <p:cNvSpPr txBox="1"/>
          <p:nvPr/>
        </p:nvSpPr>
        <p:spPr>
          <a:xfrm>
            <a:off x="838200" y="6025243"/>
            <a:ext cx="9203871" cy="369332"/>
          </a:xfrm>
          <a:prstGeom prst="rect">
            <a:avLst/>
          </a:prstGeom>
          <a:noFill/>
        </p:spPr>
        <p:txBody>
          <a:bodyPr wrap="square" rtlCol="0">
            <a:spAutoFit/>
          </a:bodyPr>
          <a:lstStyle/>
          <a:p>
            <a:r>
              <a:rPr lang="sr-Latn-RS" dirty="0"/>
              <a:t>*Izvor: N. Mitevska, Teorija odlučivanja, Tehnički fakultet u Boru, Bor, 2005.</a:t>
            </a:r>
            <a:endParaRPr lang="en-US" dirty="0"/>
          </a:p>
        </p:txBody>
      </p:sp>
    </p:spTree>
    <p:extLst>
      <p:ext uri="{BB962C8B-B14F-4D97-AF65-F5344CB8AC3E}">
        <p14:creationId xmlns:p14="http://schemas.microsoft.com/office/powerpoint/2010/main" val="1209276608"/>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634</TotalTime>
  <Words>4444</Words>
  <Application>Microsoft Office PowerPoint</Application>
  <PresentationFormat>Widescreen</PresentationFormat>
  <Paragraphs>432</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Cambria Math</vt:lpstr>
      <vt:lpstr>Wingdings</vt:lpstr>
      <vt:lpstr>ie 16 9</vt:lpstr>
      <vt:lpstr>INDUSTRIJSKI MENADŽMENT</vt:lpstr>
      <vt:lpstr>Sadržaj predmeta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PowerPoint Presentation</vt:lpstr>
      <vt:lpstr>Odlučivanje kao proces rešavanja poslovnih izazova</vt:lpstr>
      <vt:lpstr>Zadatak za studente: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ivan mihajlovic</cp:lastModifiedBy>
  <cp:revision>238</cp:revision>
  <dcterms:created xsi:type="dcterms:W3CDTF">2022-07-20T09:42:14Z</dcterms:created>
  <dcterms:modified xsi:type="dcterms:W3CDTF">2026-01-16T07:39:05Z</dcterms:modified>
</cp:coreProperties>
</file>