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39" r:id="rId4"/>
    <p:sldId id="340" r:id="rId5"/>
    <p:sldId id="280" r:id="rId6"/>
    <p:sldId id="285" r:id="rId7"/>
    <p:sldId id="286" r:id="rId8"/>
    <p:sldId id="287" r:id="rId9"/>
    <p:sldId id="294" r:id="rId10"/>
    <p:sldId id="296" r:id="rId11"/>
    <p:sldId id="289" r:id="rId12"/>
    <p:sldId id="290" r:id="rId13"/>
    <p:sldId id="297" r:id="rId14"/>
    <p:sldId id="341" r:id="rId15"/>
    <p:sldId id="342" r:id="rId16"/>
    <p:sldId id="299" r:id="rId17"/>
    <p:sldId id="300" r:id="rId18"/>
    <p:sldId id="323" r:id="rId19"/>
    <p:sldId id="324" r:id="rId20"/>
    <p:sldId id="326" r:id="rId21"/>
    <p:sldId id="328" r:id="rId22"/>
    <p:sldId id="331" r:id="rId23"/>
    <p:sldId id="329" r:id="rId24"/>
    <p:sldId id="330" r:id="rId25"/>
    <p:sldId id="333" r:id="rId26"/>
    <p:sldId id="334" r:id="rId27"/>
    <p:sldId id="335" r:id="rId28"/>
    <p:sldId id="301" r:id="rId29"/>
    <p:sldId id="385" r:id="rId30"/>
    <p:sldId id="386" r:id="rId31"/>
    <p:sldId id="387" r:id="rId32"/>
    <p:sldId id="307" r:id="rId33"/>
    <p:sldId id="312" r:id="rId34"/>
    <p:sldId id="313" r:id="rId35"/>
    <p:sldId id="315" r:id="rId36"/>
    <p:sldId id="316" r:id="rId37"/>
    <p:sldId id="318" r:id="rId38"/>
    <p:sldId id="319" r:id="rId39"/>
    <p:sldId id="320" r:id="rId40"/>
    <p:sldId id="321" r:id="rId41"/>
    <p:sldId id="322" r:id="rId42"/>
    <p:sldId id="332" r:id="rId43"/>
    <p:sldId id="336" r:id="rId44"/>
    <p:sldId id="33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M" initials="S" lastIdx="1" clrIdx="0">
    <p:extLst>
      <p:ext uri="{19B8F6BF-5375-455C-9EA6-DF929625EA0E}">
        <p15:presenceInfo xmlns:p15="http://schemas.microsoft.com/office/powerpoint/2012/main" userId="SJ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114" d="100"/>
          <a:sy n="114" d="100"/>
        </p:scale>
        <p:origin x="3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04T05:02:10.217" idx="1">
    <p:pos x="4947" y="1664"/>
    <p:text>https://www.semrush.com/blog/understanding-porters-five-forces-model/?kw=&amp;cmp=EE_SRCH_DSA_Blog_EN&amp;label=dsa_pagefeed&amp;Network=g&amp;Device=c&amp;utm_content=622527972616&amp;kwid=dsa-1754979153285&amp;cmpid=18361923498&amp;agpid=140825919105&amp;BU=Core&amp;extid=60109333516&amp;adpos=&amp;gclid=CjwKCAjwzY2bBhB6EiwAPpUpZm4JDKbQnBPZ-7rrxT8DCXZKgVL9cOYNY2LFGhzeA84GQV7GStbr9xoCE_YQAvD_BwE</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31816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82352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667267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40strategy.com/strategic-facts/#:~:text=86%25%20of%20executive%20teams%20spend,rather%20than%20on%20past%20behavior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adservices.com/pagead/aclk?sa=L&amp;ai=DChcSEwiDjdrH0ZP7AhWC91EKHc60ArIYABAAGgJ3cw&amp;ohost=www.google.com&amp;cid=CAESa-D2sNXkDaNl9ODbnI3WAA9p4HExMunqnlSwOG2F8rDffYE0Q0FshHXr_168uWLPEXfFIhIpyF3jVuSqAkcogSbwkLziwmuhUSxexbzmW1Ekwcn5ULv0kZG-WL7FxF7FMobTQvhsWqnHQqm8&amp;sig=AOD64_06O7azr7Yuf0136myJYUhJXULDgA&amp;q&amp;adurl&amp;ved=2ahUKEwi3vNLH0ZP7AhVfhv0HHbxoD9AQ0Qx6BAgJEAE" TargetMode="External"/><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Tx/>
              <a:buAutoNum type="arabicPeriod" startAt="5"/>
              <a:defRPr lang="en-US" sz="2400"/>
            </a:pPr>
            <a:r>
              <a:rPr lang="en-US" b="1" dirty="0" err="1"/>
              <a:t>Evaluacija</a:t>
            </a:r>
            <a:r>
              <a:rPr lang="en-US" b="1" dirty="0"/>
              <a:t> </a:t>
            </a:r>
            <a:r>
              <a:rPr lang="en-US" b="1" dirty="0" err="1"/>
              <a:t>alternativa</a:t>
            </a:r>
            <a:r>
              <a:rPr lang="en-US" b="1" dirty="0"/>
              <a:t>. </a:t>
            </a:r>
            <a:r>
              <a:rPr lang="en-US" dirty="0"/>
              <a:t>U tom se </a:t>
            </a:r>
            <a:r>
              <a:rPr lang="en-US" dirty="0" err="1"/>
              <a:t>kontekstu</a:t>
            </a:r>
            <a:r>
              <a:rPr lang="en-US" dirty="0"/>
              <a:t> mora </a:t>
            </a:r>
            <a:r>
              <a:rPr lang="en-US" dirty="0" err="1"/>
              <a:t>sprovesti</a:t>
            </a:r>
            <a:r>
              <a:rPr lang="en-US" dirty="0"/>
              <a:t> </a:t>
            </a:r>
            <a:r>
              <a:rPr lang="en-US" dirty="0" err="1"/>
              <a:t>vrednovanje</a:t>
            </a:r>
            <a:r>
              <a:rPr lang="en-US" dirty="0"/>
              <a:t> </a:t>
            </a:r>
            <a:r>
              <a:rPr lang="en-US" dirty="0" err="1"/>
              <a:t>svake</a:t>
            </a:r>
            <a:r>
              <a:rPr lang="en-US" dirty="0"/>
              <a:t> </a:t>
            </a:r>
            <a:r>
              <a:rPr lang="en-US" dirty="0" err="1"/>
              <a:t>pojedine</a:t>
            </a:r>
            <a:r>
              <a:rPr lang="en-US" dirty="0"/>
              <a:t> alternative </a:t>
            </a:r>
            <a:r>
              <a:rPr lang="en-US" dirty="0" err="1"/>
              <a:t>dajući</a:t>
            </a:r>
            <a:r>
              <a:rPr lang="en-US" dirty="0"/>
              <a:t> </a:t>
            </a:r>
            <a:r>
              <a:rPr lang="en-US" dirty="0" err="1"/>
              <a:t>prednost</a:t>
            </a:r>
            <a:r>
              <a:rPr lang="en-US" dirty="0"/>
              <a:t> </a:t>
            </a:r>
            <a:r>
              <a:rPr lang="en-US" dirty="0" err="1"/>
              <a:t>onoj</a:t>
            </a:r>
            <a:r>
              <a:rPr lang="en-US" dirty="0"/>
              <a:t> </a:t>
            </a:r>
            <a:r>
              <a:rPr lang="en-US" dirty="0" err="1"/>
              <a:t>najpovoljnijoj</a:t>
            </a:r>
            <a:r>
              <a:rPr lang="en-US" dirty="0"/>
              <a:t>. </a:t>
            </a:r>
            <a:r>
              <a:rPr lang="en-US" dirty="0" err="1"/>
              <a:t>Metode</a:t>
            </a:r>
            <a:r>
              <a:rPr lang="en-US" dirty="0"/>
              <a:t> </a:t>
            </a:r>
            <a:r>
              <a:rPr lang="en-US" dirty="0" err="1"/>
              <a:t>kojima</a:t>
            </a:r>
            <a:r>
              <a:rPr lang="en-US" dirty="0"/>
              <a:t> se </a:t>
            </a:r>
            <a:r>
              <a:rPr lang="en-US" dirty="0" err="1"/>
              <a:t>menadžment</a:t>
            </a:r>
            <a:r>
              <a:rPr lang="en-US" dirty="0"/>
              <a:t> </a:t>
            </a:r>
            <a:r>
              <a:rPr lang="en-US" dirty="0" err="1"/>
              <a:t>može</a:t>
            </a:r>
            <a:r>
              <a:rPr lang="en-US" dirty="0"/>
              <a:t> </a:t>
            </a:r>
            <a:r>
              <a:rPr lang="en-US" dirty="0" err="1"/>
              <a:t>pri</a:t>
            </a:r>
            <a:r>
              <a:rPr lang="en-US" dirty="0"/>
              <a:t> tom </a:t>
            </a:r>
            <a:r>
              <a:rPr lang="en-US" dirty="0" err="1"/>
              <a:t>poslužiti</a:t>
            </a:r>
            <a:r>
              <a:rPr lang="en-US" dirty="0"/>
              <a:t> </a:t>
            </a:r>
            <a:r>
              <a:rPr lang="en-US" dirty="0" err="1"/>
              <a:t>veoma</a:t>
            </a:r>
            <a:r>
              <a:rPr lang="en-US" dirty="0"/>
              <a:t> </a:t>
            </a:r>
            <a:r>
              <a:rPr lang="en-US" dirty="0" err="1"/>
              <a:t>su</a:t>
            </a:r>
            <a:r>
              <a:rPr lang="en-US" dirty="0"/>
              <a:t> </a:t>
            </a:r>
            <a:r>
              <a:rPr lang="en-US" dirty="0" err="1"/>
              <a:t>brojne</a:t>
            </a:r>
            <a:r>
              <a:rPr lang="en-US" dirty="0"/>
              <a:t> u </a:t>
            </a:r>
            <a:r>
              <a:rPr lang="en-US" dirty="0" err="1"/>
              <a:t>teoriji</a:t>
            </a:r>
            <a:r>
              <a:rPr lang="en-US" dirty="0"/>
              <a:t> </a:t>
            </a:r>
            <a:r>
              <a:rPr lang="en-US" dirty="0" err="1"/>
              <a:t>odlučivanja</a:t>
            </a:r>
            <a:r>
              <a:rPr lang="en-US" dirty="0"/>
              <a:t> </a:t>
            </a:r>
            <a:r>
              <a:rPr lang="en-US" dirty="0" err="1"/>
              <a:t>i</a:t>
            </a:r>
            <a:r>
              <a:rPr lang="en-US" dirty="0"/>
              <a:t> </a:t>
            </a:r>
            <a:r>
              <a:rPr lang="en-US" dirty="0" err="1"/>
              <a:t>operacionim</a:t>
            </a:r>
            <a:r>
              <a:rPr lang="en-US" dirty="0"/>
              <a:t> </a:t>
            </a:r>
            <a:r>
              <a:rPr lang="en-US" dirty="0" err="1"/>
              <a:t>istraživanjima</a:t>
            </a:r>
            <a:r>
              <a:rPr lang="sr-Latn-RS" dirty="0"/>
              <a:t>.</a:t>
            </a:r>
            <a:endParaRPr lang="en-US" dirty="0"/>
          </a:p>
          <a:p>
            <a:pPr marL="514350" indent="-514350">
              <a:buFontTx/>
              <a:buAutoNum type="arabicPeriod" startAt="5"/>
              <a:defRPr lang="en-US" sz="2400"/>
            </a:pPr>
            <a:r>
              <a:rPr lang="en-US" b="1" dirty="0" err="1"/>
              <a:t>Izbor</a:t>
            </a:r>
            <a:r>
              <a:rPr lang="en-US" b="1" dirty="0"/>
              <a:t> </a:t>
            </a:r>
            <a:r>
              <a:rPr lang="en-US" b="1" dirty="0" err="1"/>
              <a:t>alternativa</a:t>
            </a:r>
            <a:r>
              <a:rPr lang="en-US" b="1" dirty="0"/>
              <a:t>. </a:t>
            </a:r>
            <a:r>
              <a:rPr lang="en-US" dirty="0" err="1"/>
              <a:t>Pri</a:t>
            </a:r>
            <a:r>
              <a:rPr lang="en-US" dirty="0"/>
              <a:t> tome je </a:t>
            </a:r>
            <a:r>
              <a:rPr lang="en-US" dirty="0" err="1"/>
              <a:t>nužno</a:t>
            </a:r>
            <a:r>
              <a:rPr lang="en-US" dirty="0"/>
              <a:t> </a:t>
            </a:r>
            <a:r>
              <a:rPr lang="en-US" dirty="0" err="1"/>
              <a:t>polaziti</a:t>
            </a:r>
            <a:r>
              <a:rPr lang="en-US" dirty="0"/>
              <a:t> od </a:t>
            </a:r>
            <a:r>
              <a:rPr lang="en-US" dirty="0" err="1"/>
              <a:t>određenih</a:t>
            </a:r>
            <a:r>
              <a:rPr lang="en-US" dirty="0"/>
              <a:t> </a:t>
            </a:r>
            <a:r>
              <a:rPr lang="en-US" dirty="0" err="1"/>
              <a:t>kriterijuma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Kriterijum</a:t>
            </a:r>
            <a:r>
              <a:rPr lang="en-US" dirty="0"/>
              <a:t> </a:t>
            </a:r>
            <a:r>
              <a:rPr lang="en-US" dirty="0" err="1"/>
              <a:t>ekonomičnosti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osigurava</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najmanje</a:t>
            </a:r>
            <a:r>
              <a:rPr lang="en-US" dirty="0"/>
              <a:t> </a:t>
            </a:r>
            <a:r>
              <a:rPr lang="en-US" dirty="0" err="1"/>
              <a:t>ulaganje</a:t>
            </a:r>
            <a:r>
              <a:rPr lang="en-US" dirty="0"/>
              <a:t> </a:t>
            </a:r>
            <a:r>
              <a:rPr lang="en-US" dirty="0" err="1"/>
              <a:t>novca</a:t>
            </a:r>
            <a:r>
              <a:rPr lang="en-US" dirty="0"/>
              <a:t>? </a:t>
            </a:r>
            <a:r>
              <a:rPr lang="en-US" dirty="0" err="1"/>
              <a:t>Kriterijum</a:t>
            </a:r>
            <a:r>
              <a:rPr lang="en-US" dirty="0"/>
              <a:t> </a:t>
            </a:r>
            <a:r>
              <a:rPr lang="en-US" dirty="0" err="1"/>
              <a:t>minimalnog</a:t>
            </a:r>
            <a:r>
              <a:rPr lang="en-US" dirty="0"/>
              <a:t> </a:t>
            </a:r>
            <a:r>
              <a:rPr lang="en-US" dirty="0" err="1"/>
              <a:t>rizika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a:t>
            </a:r>
            <a:r>
              <a:rPr lang="en-US" dirty="0" err="1"/>
              <a:t>Koja</a:t>
            </a:r>
            <a:r>
              <a:rPr lang="en-US" dirty="0"/>
              <a:t> </a:t>
            </a:r>
            <a:r>
              <a:rPr lang="en-US" dirty="0" err="1"/>
              <a:t>alternativa</a:t>
            </a:r>
            <a:r>
              <a:rPr lang="en-US" dirty="0"/>
              <a:t> </a:t>
            </a:r>
            <a:r>
              <a:rPr lang="en-US" dirty="0" err="1"/>
              <a:t>donosi</a:t>
            </a:r>
            <a:r>
              <a:rPr lang="en-US" dirty="0"/>
              <a:t> </a:t>
            </a:r>
            <a:r>
              <a:rPr lang="en-US" dirty="0" err="1"/>
              <a:t>najveće</a:t>
            </a:r>
            <a:r>
              <a:rPr lang="en-US" dirty="0"/>
              <a:t> </a:t>
            </a:r>
            <a:r>
              <a:rPr lang="en-US" dirty="0" err="1"/>
              <a:t>efekte</a:t>
            </a:r>
            <a:r>
              <a:rPr lang="en-US" dirty="0"/>
              <a:t> </a:t>
            </a:r>
            <a:r>
              <a:rPr lang="en-US" dirty="0" err="1"/>
              <a:t>uz</a:t>
            </a:r>
            <a:r>
              <a:rPr lang="en-US" dirty="0"/>
              <a:t> </a:t>
            </a:r>
            <a:r>
              <a:rPr lang="en-US" dirty="0" err="1"/>
              <a:t>najmanji</a:t>
            </a:r>
            <a:r>
              <a:rPr lang="en-US" dirty="0"/>
              <a:t> </a:t>
            </a:r>
            <a:r>
              <a:rPr lang="en-US" dirty="0" err="1"/>
              <a:t>rizik</a:t>
            </a:r>
            <a:r>
              <a:rPr lang="en-US" dirty="0"/>
              <a:t>? </a:t>
            </a:r>
            <a:r>
              <a:rPr lang="en-US" dirty="0" err="1"/>
              <a:t>Kriterijum</a:t>
            </a:r>
            <a:r>
              <a:rPr lang="en-US" dirty="0"/>
              <a:t> </a:t>
            </a:r>
            <a:r>
              <a:rPr lang="en-US" dirty="0" err="1"/>
              <a:t>minimalnog</a:t>
            </a:r>
            <a:r>
              <a:rPr lang="en-US" dirty="0"/>
              <a:t> </a:t>
            </a:r>
            <a:r>
              <a:rPr lang="en-US" dirty="0" err="1"/>
              <a:t>faktora</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Koji je to </a:t>
            </a:r>
            <a:r>
              <a:rPr lang="en-US" dirty="0" err="1"/>
              <a:t>limitirajući</a:t>
            </a:r>
            <a:r>
              <a:rPr lang="en-US" dirty="0"/>
              <a:t> </a:t>
            </a:r>
            <a:r>
              <a:rPr lang="en-US" dirty="0" err="1"/>
              <a:t>faktor</a:t>
            </a:r>
            <a:r>
              <a:rPr lang="en-US" dirty="0"/>
              <a:t> </a:t>
            </a:r>
            <a:r>
              <a:rPr lang="en-US" dirty="0" err="1"/>
              <a:t>efikasnosti</a:t>
            </a:r>
            <a:r>
              <a:rPr lang="en-US" dirty="0"/>
              <a:t> </a:t>
            </a:r>
            <a:r>
              <a:rPr lang="en-US" dirty="0" err="1"/>
              <a:t>svake</a:t>
            </a:r>
            <a:r>
              <a:rPr lang="en-US" dirty="0"/>
              <a:t> alternative? </a:t>
            </a:r>
            <a:r>
              <a:rPr lang="en-US" dirty="0" err="1"/>
              <a:t>Kriterijum</a:t>
            </a:r>
            <a:r>
              <a:rPr lang="en-US" dirty="0"/>
              <a:t> </a:t>
            </a:r>
            <a:r>
              <a:rPr lang="en-US" dirty="0" err="1"/>
              <a:t>elastičnosti</a:t>
            </a:r>
            <a:r>
              <a:rPr lang="en-US" dirty="0"/>
              <a:t>, </a:t>
            </a:r>
            <a:r>
              <a:rPr lang="en-US" dirty="0" err="1"/>
              <a:t>koji</a:t>
            </a:r>
            <a:r>
              <a:rPr lang="en-US" dirty="0"/>
              <a:t> </a:t>
            </a:r>
            <a:r>
              <a:rPr lang="en-US" dirty="0" err="1"/>
              <a:t>daje</a:t>
            </a:r>
            <a:r>
              <a:rPr lang="en-US" dirty="0"/>
              <a:t> </a:t>
            </a:r>
            <a:r>
              <a:rPr lang="en-US" dirty="0" err="1"/>
              <a:t>odgovor</a:t>
            </a:r>
            <a:r>
              <a:rPr lang="en-US" dirty="0"/>
              <a:t> </a:t>
            </a:r>
            <a:r>
              <a:rPr lang="en-US" dirty="0" err="1"/>
              <a:t>na</a:t>
            </a:r>
            <a:r>
              <a:rPr lang="en-US" dirty="0"/>
              <a:t> </a:t>
            </a:r>
            <a:r>
              <a:rPr lang="en-US" dirty="0" err="1"/>
              <a:t>pitanje</a:t>
            </a:r>
            <a:r>
              <a:rPr lang="en-US" dirty="0"/>
              <a:t>: U </a:t>
            </a:r>
            <a:r>
              <a:rPr lang="en-US" dirty="0" err="1"/>
              <a:t>kojoj</a:t>
            </a:r>
            <a:r>
              <a:rPr lang="en-US" dirty="0"/>
              <a:t> </a:t>
            </a:r>
            <a:r>
              <a:rPr lang="en-US" dirty="0" err="1"/>
              <a:t>meri</a:t>
            </a:r>
            <a:r>
              <a:rPr lang="en-US" dirty="0"/>
              <a:t> </a:t>
            </a:r>
            <a:r>
              <a:rPr lang="en-US" dirty="0" err="1"/>
              <a:t>svaka</a:t>
            </a:r>
            <a:r>
              <a:rPr lang="en-US" dirty="0"/>
              <a:t> </a:t>
            </a:r>
            <a:r>
              <a:rPr lang="en-US" dirty="0" err="1"/>
              <a:t>pojedina</a:t>
            </a:r>
            <a:r>
              <a:rPr lang="en-US" dirty="0"/>
              <a:t> </a:t>
            </a:r>
            <a:r>
              <a:rPr lang="en-US" dirty="0" err="1"/>
              <a:t>alternativa</a:t>
            </a:r>
            <a:r>
              <a:rPr lang="en-US" dirty="0"/>
              <a:t> </a:t>
            </a:r>
            <a:r>
              <a:rPr lang="en-US" dirty="0" err="1"/>
              <a:t>omogućuje</a:t>
            </a:r>
            <a:r>
              <a:rPr lang="en-US" dirty="0"/>
              <a:t> </a:t>
            </a:r>
            <a:r>
              <a:rPr lang="en-US" dirty="0" err="1"/>
              <a:t>brz</a:t>
            </a:r>
            <a:r>
              <a:rPr lang="en-US" dirty="0"/>
              <a:t> </a:t>
            </a:r>
            <a:r>
              <a:rPr lang="en-US" dirty="0" err="1"/>
              <a:t>i</a:t>
            </a:r>
            <a:r>
              <a:rPr lang="en-US" dirty="0"/>
              <a:t> lagan </a:t>
            </a:r>
            <a:r>
              <a:rPr lang="en-US" dirty="0" err="1"/>
              <a:t>prelaz</a:t>
            </a:r>
            <a:r>
              <a:rPr lang="en-US" dirty="0"/>
              <a:t> </a:t>
            </a:r>
            <a:r>
              <a:rPr lang="en-US" dirty="0" err="1"/>
              <a:t>na</a:t>
            </a:r>
            <a:r>
              <a:rPr lang="en-US" dirty="0"/>
              <a:t> </a:t>
            </a:r>
            <a:r>
              <a:rPr lang="en-US" dirty="0" err="1"/>
              <a:t>drugo</a:t>
            </a:r>
            <a:r>
              <a:rPr lang="en-US" dirty="0"/>
              <a:t> </a:t>
            </a:r>
            <a:r>
              <a:rPr lang="en-US" dirty="0" err="1"/>
              <a:t>rešenje</a:t>
            </a:r>
            <a:r>
              <a:rPr lang="en-US" dirty="0"/>
              <a:t> </a:t>
            </a:r>
            <a:r>
              <a:rPr lang="en-US" dirty="0" err="1"/>
              <a:t>ako</a:t>
            </a:r>
            <a:r>
              <a:rPr lang="en-US" dirty="0"/>
              <a:t> se </a:t>
            </a:r>
            <a:r>
              <a:rPr lang="en-US" dirty="0" err="1"/>
              <a:t>promene</a:t>
            </a:r>
            <a:r>
              <a:rPr lang="en-US" dirty="0"/>
              <a:t> </a:t>
            </a:r>
            <a:r>
              <a:rPr lang="en-US" dirty="0" err="1"/>
              <a:t>i</a:t>
            </a:r>
            <a:r>
              <a:rPr lang="en-US" dirty="0"/>
              <a:t> ne </a:t>
            </a:r>
            <a:r>
              <a:rPr lang="en-US" dirty="0" err="1"/>
              <a:t>ispune</a:t>
            </a:r>
            <a:r>
              <a:rPr lang="en-US" dirty="0"/>
              <a:t> </a:t>
            </a:r>
            <a:r>
              <a:rPr lang="en-US" dirty="0" err="1"/>
              <a:t>pretpostavke</a:t>
            </a:r>
            <a:r>
              <a:rPr lang="en-US" dirty="0"/>
              <a:t> </a:t>
            </a:r>
            <a:r>
              <a:rPr lang="en-US" dirty="0" err="1"/>
              <a:t>na</a:t>
            </a:r>
            <a:r>
              <a:rPr lang="en-US" dirty="0"/>
              <a:t> </a:t>
            </a:r>
            <a:r>
              <a:rPr lang="en-US" dirty="0" err="1"/>
              <a:t>kojima</a:t>
            </a:r>
            <a:r>
              <a:rPr lang="en-US" dirty="0"/>
              <a:t> je </a:t>
            </a:r>
            <a:r>
              <a:rPr lang="en-US" dirty="0" err="1"/>
              <a:t>izrađena</a:t>
            </a:r>
            <a:r>
              <a:rPr lang="en-US" dirty="0"/>
              <a:t>?</a:t>
            </a:r>
          </a:p>
          <a:p>
            <a:pPr marL="514350" indent="-514350">
              <a:buFontTx/>
              <a:buAutoNum type="arabicPeriod" startAt="5"/>
              <a:defRPr lang="en-US" sz="2400"/>
            </a:pPr>
            <a:r>
              <a:rPr lang="en-US" b="1" dirty="0" err="1"/>
              <a:t>Formulisanje</a:t>
            </a:r>
            <a:r>
              <a:rPr lang="en-US" b="1" dirty="0"/>
              <a:t> </a:t>
            </a:r>
            <a:r>
              <a:rPr lang="en-US" b="1" dirty="0" err="1"/>
              <a:t>planova</a:t>
            </a:r>
            <a:r>
              <a:rPr lang="en-US" b="1" dirty="0"/>
              <a:t>. </a:t>
            </a:r>
            <a:r>
              <a:rPr lang="en-US" dirty="0" err="1"/>
              <a:t>Najzad</a:t>
            </a:r>
            <a:r>
              <a:rPr lang="en-US" dirty="0"/>
              <a:t>, </a:t>
            </a:r>
            <a:r>
              <a:rPr lang="en-US" dirty="0" err="1"/>
              <a:t>kada</a:t>
            </a:r>
            <a:r>
              <a:rPr lang="en-US" dirty="0"/>
              <a:t> je </a:t>
            </a:r>
            <a:r>
              <a:rPr lang="en-US" dirty="0" err="1"/>
              <a:t>doneta</a:t>
            </a:r>
            <a:r>
              <a:rPr lang="en-US" dirty="0"/>
              <a:t> </a:t>
            </a:r>
            <a:r>
              <a:rPr lang="en-US" dirty="0" err="1"/>
              <a:t>odluka</a:t>
            </a:r>
            <a:r>
              <a:rPr lang="en-US" dirty="0"/>
              <a:t> o </a:t>
            </a:r>
            <a:r>
              <a:rPr lang="en-US" dirty="0" err="1"/>
              <a:t>izboru</a:t>
            </a:r>
            <a:r>
              <a:rPr lang="en-US" dirty="0"/>
              <a:t> alternative, </a:t>
            </a:r>
            <a:r>
              <a:rPr lang="en-US" dirty="0" err="1"/>
              <a:t>tada</a:t>
            </a:r>
            <a:r>
              <a:rPr lang="en-US" dirty="0"/>
              <a:t> je </a:t>
            </a:r>
            <a:r>
              <a:rPr lang="en-US" dirty="0" err="1"/>
              <a:t>praktički</a:t>
            </a:r>
            <a:r>
              <a:rPr lang="en-US" dirty="0"/>
              <a:t> </a:t>
            </a:r>
            <a:r>
              <a:rPr lang="en-US" dirty="0" err="1"/>
              <a:t>utvrđen</a:t>
            </a:r>
            <a:r>
              <a:rPr lang="en-US" dirty="0"/>
              <a:t> </a:t>
            </a:r>
            <a:r>
              <a:rPr lang="en-US" dirty="0" err="1"/>
              <a:t>osnovni</a:t>
            </a:r>
            <a:r>
              <a:rPr lang="en-US" dirty="0"/>
              <a:t> plan </a:t>
            </a:r>
            <a:r>
              <a:rPr lang="en-US" dirty="0" err="1"/>
              <a:t>akcija</a:t>
            </a:r>
            <a:r>
              <a:rPr lang="en-US" dirty="0"/>
              <a:t> </a:t>
            </a:r>
            <a:r>
              <a:rPr lang="en-US" dirty="0" err="1"/>
              <a:t>preduzeća</a:t>
            </a:r>
            <a:r>
              <a:rPr lang="en-US" dirty="0"/>
              <a:t>. </a:t>
            </a:r>
          </a:p>
          <a:p>
            <a:pPr marL="514350" indent="-514350">
              <a:buFontTx/>
              <a:buAutoNum type="arabicPeriod" startAt="5"/>
              <a:defRPr lang="en-US" sz="2400"/>
            </a:pPr>
            <a:r>
              <a:rPr lang="en-US" b="1" dirty="0" err="1"/>
              <a:t>Izrada</a:t>
            </a:r>
            <a:r>
              <a:rPr lang="en-US" b="1" dirty="0"/>
              <a:t> </a:t>
            </a:r>
            <a:r>
              <a:rPr lang="en-US" b="1" dirty="0" err="1"/>
              <a:t>budžeta</a:t>
            </a:r>
            <a:r>
              <a:rPr lang="en-US" b="1" dirty="0"/>
              <a:t>. </a:t>
            </a:r>
            <a:r>
              <a:rPr lang="en-US" dirty="0" err="1"/>
              <a:t>Proces</a:t>
            </a:r>
            <a:r>
              <a:rPr lang="en-US" dirty="0"/>
              <a:t> </a:t>
            </a:r>
            <a:r>
              <a:rPr lang="en-US" dirty="0" err="1"/>
              <a:t>i</a:t>
            </a:r>
            <a:r>
              <a:rPr lang="en-US" dirty="0"/>
              <a:t> </a:t>
            </a:r>
            <a:r>
              <a:rPr lang="en-US" dirty="0" err="1"/>
              <a:t>postupak</a:t>
            </a:r>
            <a:r>
              <a:rPr lang="en-US" dirty="0"/>
              <a:t> </a:t>
            </a:r>
            <a:r>
              <a:rPr lang="en-US" dirty="0" err="1"/>
              <a:t>izrade</a:t>
            </a:r>
            <a:r>
              <a:rPr lang="en-US" dirty="0"/>
              <a:t> </a:t>
            </a:r>
            <a:r>
              <a:rPr lang="en-US" dirty="0" err="1"/>
              <a:t>budžeta</a:t>
            </a:r>
            <a:r>
              <a:rPr lang="en-US" dirty="0"/>
              <a:t> </a:t>
            </a:r>
            <a:r>
              <a:rPr lang="en-US" dirty="0" err="1"/>
              <a:t>naziva</a:t>
            </a:r>
            <a:r>
              <a:rPr lang="en-US" dirty="0"/>
              <a:t> se </a:t>
            </a:r>
            <a:r>
              <a:rPr lang="en-US" dirty="0" err="1"/>
              <a:t>budžetiranje</a:t>
            </a:r>
            <a:r>
              <a:rPr lang="en-US" dirty="0"/>
              <a:t> (budgeting), a </a:t>
            </a:r>
            <a:r>
              <a:rPr lang="en-US" dirty="0" err="1"/>
              <a:t>njime</a:t>
            </a:r>
            <a:r>
              <a:rPr lang="en-US" dirty="0"/>
              <a:t> se </a:t>
            </a:r>
            <a:r>
              <a:rPr lang="en-US" dirty="0" err="1"/>
              <a:t>sprovodi</a:t>
            </a:r>
            <a:r>
              <a:rPr lang="en-US" dirty="0"/>
              <a:t> </a:t>
            </a:r>
            <a:r>
              <a:rPr lang="en-US" dirty="0" err="1"/>
              <a:t>transformacija</a:t>
            </a:r>
            <a:r>
              <a:rPr lang="en-US" dirty="0"/>
              <a:t> </a:t>
            </a:r>
            <a:r>
              <a:rPr lang="en-US" dirty="0" err="1"/>
              <a:t>strategijskih</a:t>
            </a:r>
            <a:r>
              <a:rPr lang="en-US" dirty="0"/>
              <a:t> </a:t>
            </a:r>
            <a:r>
              <a:rPr lang="en-US" dirty="0" err="1"/>
              <a:t>planova</a:t>
            </a:r>
            <a:r>
              <a:rPr lang="en-US" dirty="0"/>
              <a:t> u </a:t>
            </a:r>
            <a:r>
              <a:rPr lang="en-US" dirty="0" err="1"/>
              <a:t>godišnje</a:t>
            </a:r>
            <a:r>
              <a:rPr lang="en-US" dirty="0"/>
              <a:t> </a:t>
            </a:r>
            <a:r>
              <a:rPr lang="en-US" dirty="0" err="1"/>
              <a:t>planove</a:t>
            </a:r>
            <a:r>
              <a:rPr lang="en-US" dirty="0"/>
              <a:t> </a:t>
            </a:r>
            <a:r>
              <a:rPr lang="en-US" dirty="0" err="1"/>
              <a:t>izražene</a:t>
            </a:r>
            <a:r>
              <a:rPr lang="en-US" dirty="0"/>
              <a:t> u </a:t>
            </a:r>
            <a:r>
              <a:rPr lang="en-US" dirty="0" err="1"/>
              <a:t>finansijskim</a:t>
            </a:r>
            <a:r>
              <a:rPr lang="en-US" dirty="0"/>
              <a:t> </a:t>
            </a:r>
            <a:r>
              <a:rPr lang="en-US" dirty="0" err="1"/>
              <a:t>veličinama</a:t>
            </a:r>
            <a:r>
              <a:rPr lang="en-US" dirty="0"/>
              <a:t>. </a:t>
            </a:r>
          </a:p>
          <a:p>
            <a:endParaRPr lang="en-US" dirty="0"/>
          </a:p>
        </p:txBody>
      </p:sp>
      <p:sp>
        <p:nvSpPr>
          <p:cNvPr id="4" name="Right Brace 3"/>
          <p:cNvSpPr/>
          <p:nvPr/>
        </p:nvSpPr>
        <p:spPr>
          <a:xfrm>
            <a:off x="11135360" y="1825625"/>
            <a:ext cx="335280" cy="22383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rot="16200000">
            <a:off x="10962502" y="2760146"/>
            <a:ext cx="1564916" cy="369332"/>
          </a:xfrm>
          <a:prstGeom prst="rect">
            <a:avLst/>
          </a:prstGeom>
        </p:spPr>
        <p:txBody>
          <a:bodyPr wrap="none">
            <a:spAutoFit/>
          </a:bodyPr>
          <a:lstStyle/>
          <a:p>
            <a:r>
              <a:rPr lang="en-US" dirty="0">
                <a:solidFill>
                  <a:srgbClr val="FF0000"/>
                </a:solidFill>
              </a:rPr>
              <a:t>[VKO / MCDA]</a:t>
            </a:r>
            <a:r>
              <a:rPr lang="en-US" dirty="0"/>
              <a:t>.</a:t>
            </a:r>
          </a:p>
        </p:txBody>
      </p:sp>
    </p:spTree>
    <p:extLst>
      <p:ext uri="{BB962C8B-B14F-4D97-AF65-F5344CB8AC3E}">
        <p14:creationId xmlns:p14="http://schemas.microsoft.com/office/powerpoint/2010/main" val="56860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Prema vremenskom horizontu, strategijski planovi spadaju u dimenziju </a:t>
            </a:r>
            <a:r>
              <a:rPr lang="sr-Latn-RS" b="1" dirty="0"/>
              <a:t>dugoročnih planova </a:t>
            </a:r>
            <a:r>
              <a:rPr lang="sr-Latn-RS" dirty="0"/>
              <a:t>(5-10 godina) a taktički planovi su u kategoriji </a:t>
            </a:r>
            <a:r>
              <a:rPr lang="sr-Latn-RS" b="1" dirty="0"/>
              <a:t>srednjoročnih planova </a:t>
            </a:r>
            <a:r>
              <a:rPr lang="sr-Latn-RS" dirty="0"/>
              <a:t>(1-5 godina).</a:t>
            </a:r>
          </a:p>
          <a:p>
            <a:r>
              <a:rPr lang="sr-Latn-RS" b="1" dirty="0"/>
              <a:t>Kratkoročni planovi </a:t>
            </a:r>
            <a:r>
              <a:rPr lang="sr-Latn-RS" dirty="0"/>
              <a:t>– do  godinu dana, predstavljaju takozvane </a:t>
            </a:r>
            <a:r>
              <a:rPr lang="sr-Latn-RS" b="1" dirty="0"/>
              <a:t>osnovne planove</a:t>
            </a:r>
            <a:r>
              <a:rPr lang="sr-Latn-RS" dirty="0"/>
              <a:t>. Osnovni planovi se potom dalje razlažu na </a:t>
            </a:r>
            <a:r>
              <a:rPr lang="sr-Latn-RS" b="1" dirty="0"/>
              <a:t>operativne planove</a:t>
            </a:r>
            <a:r>
              <a:rPr lang="sr-Latn-RS" dirty="0"/>
              <a:t>, koji mogu biti za period od nekoliko dana do nekoliko kvrartala). Operativni planovi se najčešće vezuju za dužinu trajanja jednog ciklusa proizvodnje / kreitanja usluga. </a:t>
            </a:r>
          </a:p>
          <a:p>
            <a:r>
              <a:rPr lang="sr-Latn-RS" dirty="0"/>
              <a:t>Navedena podela ujedno predstavlja još jednu klasifikaciju planova, prema vremenskom horizontu.</a:t>
            </a:r>
            <a:endParaRPr lang="en-US" dirty="0"/>
          </a:p>
          <a:p>
            <a:endParaRPr lang="en-US" dirty="0"/>
          </a:p>
        </p:txBody>
      </p:sp>
    </p:spTree>
    <p:extLst>
      <p:ext uri="{BB962C8B-B14F-4D97-AF65-F5344CB8AC3E}">
        <p14:creationId xmlns:p14="http://schemas.microsoft.com/office/powerpoint/2010/main" val="269578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pPr marL="0" indent="0">
              <a:buNone/>
              <a:defRPr lang="en-US"/>
            </a:pPr>
            <a:r>
              <a:rPr lang="en-US" sz="2000" dirty="0"/>
              <a:t>N</a:t>
            </a:r>
            <a:r>
              <a:rPr lang="sr-Latn-RS" sz="2000" dirty="0"/>
              <a:t>ajprisutnija klasifikacija planiranja je prema </a:t>
            </a:r>
            <a:r>
              <a:rPr lang="en-US" sz="2000" dirty="0" err="1"/>
              <a:t>hijerarhij</a:t>
            </a:r>
            <a:r>
              <a:rPr lang="sr-Latn-RS" sz="2000" dirty="0"/>
              <a:t>i</a:t>
            </a:r>
            <a:r>
              <a:rPr lang="en-US" sz="2000" dirty="0"/>
              <a:t> </a:t>
            </a:r>
            <a:r>
              <a:rPr lang="en-US" sz="2000" dirty="0" err="1"/>
              <a:t>koju</a:t>
            </a:r>
            <a:r>
              <a:rPr lang="en-US" sz="2000" dirty="0"/>
              <a:t> </a:t>
            </a:r>
            <a:r>
              <a:rPr lang="en-US" sz="2000" dirty="0" err="1"/>
              <a:t>karakterišu</a:t>
            </a:r>
            <a:r>
              <a:rPr lang="en-US" sz="2000" dirty="0"/>
              <a:t> tri </a:t>
            </a:r>
            <a:r>
              <a:rPr lang="en-US" sz="2000" dirty="0" err="1"/>
              <a:t>nivoa</a:t>
            </a:r>
            <a:r>
              <a:rPr lang="en-US" sz="2000" dirty="0"/>
              <a:t> </a:t>
            </a:r>
            <a:r>
              <a:rPr lang="en-US" sz="2000" dirty="0" err="1"/>
              <a:t>koja</a:t>
            </a:r>
            <a:r>
              <a:rPr lang="en-US" sz="2000" dirty="0"/>
              <a:t> </a:t>
            </a:r>
            <a:r>
              <a:rPr lang="en-US" sz="2000" dirty="0" err="1"/>
              <a:t>odgovaraju</a:t>
            </a:r>
            <a:r>
              <a:rPr lang="en-US" sz="2000" dirty="0"/>
              <a:t> </a:t>
            </a:r>
            <a:r>
              <a:rPr lang="en-US" sz="2000" dirty="0" err="1"/>
              <a:t>nivoima</a:t>
            </a:r>
            <a:r>
              <a:rPr lang="en-US" sz="2000" dirty="0"/>
              <a:t> </a:t>
            </a:r>
            <a:r>
              <a:rPr lang="en-US" sz="2000" dirty="0" err="1"/>
              <a:t>menadžmenta</a:t>
            </a:r>
            <a:r>
              <a:rPr lang="en-US" sz="2000" dirty="0"/>
              <a:t>.  </a:t>
            </a:r>
            <a:r>
              <a:rPr lang="en-US" sz="2000" dirty="0" err="1"/>
              <a:t>Tako</a:t>
            </a:r>
            <a:r>
              <a:rPr lang="en-US" sz="2000" dirty="0"/>
              <a:t> </a:t>
            </a:r>
            <a:r>
              <a:rPr lang="en-US" sz="2000" dirty="0" err="1"/>
              <a:t>nivou</a:t>
            </a:r>
            <a:r>
              <a:rPr lang="en-US" sz="2000" dirty="0"/>
              <a:t> top </a:t>
            </a:r>
            <a:r>
              <a:rPr lang="en-US" sz="2000" dirty="0" err="1"/>
              <a:t>menadžmenta</a:t>
            </a:r>
            <a:r>
              <a:rPr lang="en-US" sz="2000" dirty="0"/>
              <a:t> </a:t>
            </a:r>
            <a:r>
              <a:rPr lang="en-US" sz="2000" dirty="0" err="1"/>
              <a:t>odgovara</a:t>
            </a:r>
            <a:r>
              <a:rPr lang="en-US" sz="2000" dirty="0"/>
              <a:t> </a:t>
            </a:r>
            <a:r>
              <a:rPr lang="en-US" sz="2000" i="1" dirty="0" err="1"/>
              <a:t>strategijsko</a:t>
            </a:r>
            <a:r>
              <a:rPr lang="en-US" sz="2000" dirty="0"/>
              <a:t>, </a:t>
            </a:r>
            <a:r>
              <a:rPr lang="en-US" sz="2000" dirty="0" err="1"/>
              <a:t>nivou</a:t>
            </a:r>
            <a:r>
              <a:rPr lang="en-US" sz="2000" dirty="0"/>
              <a:t> </a:t>
            </a:r>
            <a:r>
              <a:rPr lang="en-US" sz="2000" dirty="0" err="1"/>
              <a:t>srednjeg</a:t>
            </a:r>
            <a:r>
              <a:rPr lang="en-US" sz="2000" dirty="0"/>
              <a:t> (middle) </a:t>
            </a:r>
            <a:r>
              <a:rPr lang="en-US" sz="2000" dirty="0" err="1"/>
              <a:t>menadžmenta</a:t>
            </a:r>
            <a:r>
              <a:rPr lang="en-US" sz="2000" dirty="0"/>
              <a:t> </a:t>
            </a:r>
            <a:r>
              <a:rPr lang="en-US" sz="2000" i="1" dirty="0" err="1"/>
              <a:t>taktičko</a:t>
            </a:r>
            <a:r>
              <a:rPr lang="en-US" sz="2000" dirty="0"/>
              <a:t>, a </a:t>
            </a:r>
            <a:r>
              <a:rPr lang="en-US" sz="2000" dirty="0" err="1"/>
              <a:t>nivou</a:t>
            </a:r>
            <a:r>
              <a:rPr lang="en-US" sz="2000" dirty="0"/>
              <a:t> </a:t>
            </a:r>
            <a:r>
              <a:rPr lang="en-US" sz="2000" dirty="0" err="1"/>
              <a:t>nižeg</a:t>
            </a:r>
            <a:r>
              <a:rPr lang="en-US" sz="2000" dirty="0"/>
              <a:t> (lower) </a:t>
            </a:r>
            <a:r>
              <a:rPr lang="en-US" sz="2000" dirty="0" err="1"/>
              <a:t>menadžmenta</a:t>
            </a:r>
            <a:r>
              <a:rPr lang="en-US" sz="2000" dirty="0"/>
              <a:t> </a:t>
            </a:r>
            <a:r>
              <a:rPr lang="en-US" sz="2000" i="1" dirty="0" err="1"/>
              <a:t>operativno</a:t>
            </a:r>
            <a:r>
              <a:rPr lang="en-US" sz="2000" i="1" dirty="0"/>
              <a:t> </a:t>
            </a:r>
            <a:r>
              <a:rPr lang="en-US" sz="2000" i="1" dirty="0" err="1"/>
              <a:t>planiranje</a:t>
            </a:r>
            <a:r>
              <a:rPr lang="en-US" sz="2000" dirty="0"/>
              <a:t>. </a:t>
            </a:r>
          </a:p>
          <a:p>
            <a:r>
              <a:rPr lang="sr-Latn-RS" sz="2000" dirty="0"/>
              <a:t>Odnos Strateškog, Taktičkog i Operativnog planiranja prema odlukama iz oblasti Resursa, Tehnologije i Upravljanja: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89082900"/>
              </p:ext>
            </p:extLst>
          </p:nvPr>
        </p:nvGraphicFramePr>
        <p:xfrm>
          <a:off x="1006988" y="3372351"/>
          <a:ext cx="9349272" cy="3448940"/>
        </p:xfrm>
        <a:graphic>
          <a:graphicData uri="http://schemas.openxmlformats.org/drawingml/2006/table">
            <a:tbl>
              <a:tblPr/>
              <a:tblGrid>
                <a:gridCol w="1527855">
                  <a:extLst>
                    <a:ext uri="{9D8B030D-6E8A-4147-A177-3AD203B41FA5}">
                      <a16:colId xmlns:a16="http://schemas.microsoft.com/office/drawing/2014/main" val="20000"/>
                    </a:ext>
                  </a:extLst>
                </a:gridCol>
                <a:gridCol w="2327200">
                  <a:extLst>
                    <a:ext uri="{9D8B030D-6E8A-4147-A177-3AD203B41FA5}">
                      <a16:colId xmlns:a16="http://schemas.microsoft.com/office/drawing/2014/main" val="20001"/>
                    </a:ext>
                  </a:extLst>
                </a:gridCol>
                <a:gridCol w="3131375">
                  <a:extLst>
                    <a:ext uri="{9D8B030D-6E8A-4147-A177-3AD203B41FA5}">
                      <a16:colId xmlns:a16="http://schemas.microsoft.com/office/drawing/2014/main" val="20002"/>
                    </a:ext>
                  </a:extLst>
                </a:gridCol>
                <a:gridCol w="2362842">
                  <a:extLst>
                    <a:ext uri="{9D8B030D-6E8A-4147-A177-3AD203B41FA5}">
                      <a16:colId xmlns:a16="http://schemas.microsoft.com/office/drawing/2014/main" val="20003"/>
                    </a:ext>
                  </a:extLst>
                </a:gridCol>
              </a:tblGrid>
              <a:tr h="198120">
                <a:tc>
                  <a:txBody>
                    <a:bodyPr/>
                    <a:lstStyle/>
                    <a:p>
                      <a:pPr rtl="0">
                        <a:lnSpc>
                          <a:spcPct val="120000"/>
                        </a:lnSpc>
                      </a:pPr>
                      <a:r>
                        <a:rPr lang="sr-Latn-CS" sz="2000" dirty="0">
                          <a:solidFill>
                            <a:srgbClr val="000000"/>
                          </a:solidFill>
                          <a:effectLst/>
                          <a:latin typeface="Times New Roman" panose="02020603050405020304" pitchFamily="18" charset="0"/>
                        </a:rPr>
                        <a:t>Odluke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Strateške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Taktičke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b="1" i="1" dirty="0">
                          <a:solidFill>
                            <a:srgbClr val="000000"/>
                          </a:solidFill>
                          <a:effectLst/>
                          <a:latin typeface="Times New Roman" panose="02020603050405020304" pitchFamily="18" charset="0"/>
                        </a:rPr>
                        <a:t>Operativne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77240">
                <a:tc>
                  <a:txBody>
                    <a:bodyPr/>
                    <a:lstStyle/>
                    <a:p>
                      <a:pPr rtl="0">
                        <a:lnSpc>
                          <a:spcPct val="120000"/>
                        </a:lnSpc>
                      </a:pPr>
                      <a:r>
                        <a:rPr lang="sr-Latn-CS" sz="2000" b="1" i="1" dirty="0">
                          <a:solidFill>
                            <a:srgbClr val="000000"/>
                          </a:solidFill>
                          <a:effectLst/>
                          <a:latin typeface="Times New Roman" panose="02020603050405020304" pitchFamily="18" charset="0"/>
                        </a:rPr>
                        <a:t>Resursi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Kakvi su resursi potrebni?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bi resursi trebali biti </a:t>
                      </a:r>
                      <a:r>
                        <a:rPr lang="sr-Latn-CS" sz="2000" spc="-10" dirty="0">
                          <a:solidFill>
                            <a:srgbClr val="000000"/>
                          </a:solidFill>
                          <a:effectLst/>
                          <a:latin typeface="Times New Roman" panose="02020603050405020304" pitchFamily="18" charset="0"/>
                        </a:rPr>
                        <a:t>alocirani u organizaciji?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resursi mogu efikasno iskoristiti?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82980">
                <a:tc>
                  <a:txBody>
                    <a:bodyPr/>
                    <a:lstStyle/>
                    <a:p>
                      <a:pPr rtl="0">
                        <a:lnSpc>
                          <a:spcPct val="120000"/>
                        </a:lnSpc>
                      </a:pPr>
                      <a:r>
                        <a:rPr lang="sr-Latn-CS" sz="2000" b="1" i="1" dirty="0">
                          <a:solidFill>
                            <a:srgbClr val="000000"/>
                          </a:solidFill>
                          <a:effectLst/>
                          <a:latin typeface="Times New Roman" panose="02020603050405020304" pitchFamily="18" charset="0"/>
                        </a:rPr>
                        <a:t>Tehnologija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a:solidFill>
                            <a:srgbClr val="000000"/>
                          </a:solidFill>
                          <a:effectLst/>
                          <a:latin typeface="Times New Roman" panose="02020603050405020304" pitchFamily="18" charset="0"/>
                        </a:rPr>
                        <a:t>Koje bi tehnologije trebalo razviti </a:t>
                      </a:r>
                      <a:r>
                        <a:rPr lang="sr-Latn-CS" sz="2000" spc="-10">
                          <a:solidFill>
                            <a:srgbClr val="000000"/>
                          </a:solidFill>
                          <a:effectLst/>
                          <a:latin typeface="Times New Roman" panose="02020603050405020304" pitchFamily="18" charset="0"/>
                        </a:rPr>
                        <a:t>u budućnosi?</a:t>
                      </a:r>
                      <a:endParaRPr lang="en-US" sz="200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Koje bi od raspoloživih tehnologija trebalo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se tehnologija može produktivno koristiti?</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81100">
                <a:tc>
                  <a:txBody>
                    <a:bodyPr/>
                    <a:lstStyle/>
                    <a:p>
                      <a:pPr rtl="0">
                        <a:lnSpc>
                          <a:spcPct val="120000"/>
                        </a:lnSpc>
                      </a:pPr>
                      <a:r>
                        <a:rPr lang="sr-Latn-CS" sz="2000" b="1" i="1" dirty="0">
                          <a:solidFill>
                            <a:srgbClr val="000000"/>
                          </a:solidFill>
                          <a:effectLst/>
                          <a:latin typeface="Times New Roman" panose="02020603050405020304" pitchFamily="18" charset="0"/>
                        </a:rPr>
                        <a:t>Upravljanje</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Kakav organization </a:t>
                      </a:r>
                      <a:r>
                        <a:rPr lang="sr-Latn-CS" sz="2000" spc="-10" dirty="0">
                          <a:solidFill>
                            <a:srgbClr val="000000"/>
                          </a:solidFill>
                          <a:effectLst/>
                          <a:latin typeface="Times New Roman" panose="02020603050405020304" pitchFamily="18" charset="0"/>
                        </a:rPr>
                        <a:t>okvir bi trebalo </a:t>
                      </a:r>
                      <a:r>
                        <a:rPr lang="sr-Latn-CS" sz="2000" dirty="0">
                          <a:solidFill>
                            <a:srgbClr val="000000"/>
                          </a:solidFill>
                          <a:effectLst/>
                          <a:latin typeface="Times New Roman" panose="02020603050405020304" pitchFamily="18" charset="0"/>
                        </a:rPr>
                        <a:t>razviti?</a:t>
                      </a:r>
                      <a:endParaRPr lang="en-US" sz="2000" dirty="0">
                        <a:solidFill>
                          <a:srgbClr val="000000"/>
                        </a:solidFill>
                        <a:effectLst/>
                        <a:latin typeface="Times New Roman" panose="02020603050405020304" pitchFamily="18" charset="0"/>
                      </a:endParaRP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Kako mogu menadžeri najbolje reagovati na promenjivu okolinu?</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rtl="0">
                        <a:lnSpc>
                          <a:spcPct val="120000"/>
                        </a:lnSpc>
                      </a:pPr>
                      <a:r>
                        <a:rPr lang="sr-Latn-CS" sz="2000" dirty="0">
                          <a:solidFill>
                            <a:srgbClr val="000000"/>
                          </a:solidFill>
                          <a:effectLst/>
                          <a:latin typeface="Times New Roman" panose="02020603050405020304" pitchFamily="18" charset="0"/>
                        </a:rPr>
                        <a:t>Koji je najbolji način sprovođenja i kontrole planova?</a:t>
                      </a:r>
                    </a:p>
                  </a:txBody>
                  <a:tcPr marL="22860" marR="22860" marT="22860" marB="2286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019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b="1" dirty="0"/>
              <a:t>STRATEGIJSKO PLANIRANJE: </a:t>
            </a:r>
          </a:p>
          <a:p>
            <a:r>
              <a:rPr lang="sr-Latn-RS" dirty="0"/>
              <a:t>Strategijsko (ili strateško) planiranje uvodi koncept </a:t>
            </a:r>
            <a:r>
              <a:rPr lang="sr-Latn-RS" b="1" dirty="0"/>
              <a:t>strategije</a:t>
            </a:r>
            <a:r>
              <a:rPr lang="sr-Latn-RS" dirty="0"/>
              <a:t> kao vrhovnog plana iz koga proizilaze ostali planovi, a koja se bazira na prethodno uspostavljenoj </a:t>
            </a:r>
            <a:r>
              <a:rPr lang="sr-Latn-RS" b="1" dirty="0"/>
              <a:t>misiji</a:t>
            </a:r>
            <a:r>
              <a:rPr lang="sr-Latn-RS" dirty="0"/>
              <a:t> i </a:t>
            </a:r>
            <a:r>
              <a:rPr lang="sr-Latn-RS" b="1" dirty="0"/>
              <a:t>viziji</a:t>
            </a:r>
            <a:r>
              <a:rPr lang="sr-Latn-RS" dirty="0"/>
              <a:t> organizacije i odgovarajućim </a:t>
            </a:r>
            <a:r>
              <a:rPr lang="sr-Latn-RS" b="1" dirty="0"/>
              <a:t>strategijskim ciljevima</a:t>
            </a:r>
            <a:r>
              <a:rPr lang="sr-Latn-RS" dirty="0"/>
              <a:t>. </a:t>
            </a:r>
          </a:p>
          <a:p>
            <a:r>
              <a:rPr lang="sr-Latn-RS" dirty="0"/>
              <a:t>Takođe, strategijsko planiranje definiše ciljeve i aktivnosti koje se odnose na povezanost organizacije i okoline (okruženja).</a:t>
            </a:r>
            <a:endParaRPr lang="en-US" dirty="0"/>
          </a:p>
          <a:p>
            <a:r>
              <a:rPr lang="sr-Latn-RS" dirty="0"/>
              <a:t>U tom smislu, </a:t>
            </a:r>
            <a:r>
              <a:rPr lang="sr-Latn-RS" b="1" dirty="0"/>
              <a:t>strategija </a:t>
            </a:r>
            <a:r>
              <a:rPr lang="sr-Latn-RS" dirty="0"/>
              <a:t>se može smatrati kao </a:t>
            </a:r>
            <a:r>
              <a:rPr lang="sr-Latn-RS" b="1" i="1" dirty="0"/>
              <a:t>vodič u budućnost, odnosno kao način vođenja organizacije u budućnosti radi ostvarenja sopstvene vizije i strateških ciljeva, a bazirano na misiji postojanja organizacije.</a:t>
            </a:r>
          </a:p>
        </p:txBody>
      </p:sp>
      <p:sp>
        <p:nvSpPr>
          <p:cNvPr id="4" name="Rectangle 3">
            <a:extLst>
              <a:ext uri="{FF2B5EF4-FFF2-40B4-BE49-F238E27FC236}">
                <a16:creationId xmlns:a16="http://schemas.microsoft.com/office/drawing/2014/main" id="{0473DA92-9C43-4762-B114-8B46219CF4CB}"/>
              </a:ext>
            </a:extLst>
          </p:cNvPr>
          <p:cNvSpPr/>
          <p:nvPr/>
        </p:nvSpPr>
        <p:spPr>
          <a:xfrm>
            <a:off x="5128470" y="5715298"/>
            <a:ext cx="6096000" cy="923330"/>
          </a:xfrm>
          <a:prstGeom prst="rect">
            <a:avLst/>
          </a:prstGeom>
        </p:spPr>
        <p:txBody>
          <a:bodyPr>
            <a:spAutoFit/>
          </a:bodyPr>
          <a:lstStyle/>
          <a:p>
            <a:r>
              <a:rPr lang="en-US" dirty="0">
                <a:hlinkClick r:id="rId2"/>
              </a:rPr>
              <a:t>https://40strategy.com/strategic-facts/#:~:text=86%25%20of%20executive%20teams%20spend,rather%20than%20on%20past%20behaviors</a:t>
            </a:r>
            <a:r>
              <a:rPr lang="sr-Latn-RS" dirty="0"/>
              <a:t> </a:t>
            </a:r>
            <a:endParaRPr lang="en-US" dirty="0"/>
          </a:p>
        </p:txBody>
      </p:sp>
    </p:spTree>
    <p:extLst>
      <p:ext uri="{BB962C8B-B14F-4D97-AF65-F5344CB8AC3E}">
        <p14:creationId xmlns:p14="http://schemas.microsoft.com/office/powerpoint/2010/main" val="353552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Konteksti</a:t>
            </a:r>
            <a:r>
              <a:rPr lang="en-US" b="1" dirty="0"/>
              <a:t> u </a:t>
            </a:r>
            <a:r>
              <a:rPr lang="en-US" b="1" dirty="0" err="1"/>
              <a:t>kojem</a:t>
            </a:r>
            <a:r>
              <a:rPr lang="en-US" b="1" dirty="0"/>
              <a:t> se </a:t>
            </a:r>
            <a:r>
              <a:rPr lang="en-US" b="1" dirty="0" err="1"/>
              <a:t>javlja</a:t>
            </a:r>
            <a:r>
              <a:rPr lang="en-US" b="1" dirty="0"/>
              <a:t> </a:t>
            </a:r>
            <a:r>
              <a:rPr lang="en-US" b="1" dirty="0" err="1"/>
              <a:t>strategijsko</a:t>
            </a:r>
            <a:r>
              <a:rPr lang="en-US" b="1" dirty="0"/>
              <a:t> </a:t>
            </a:r>
            <a:r>
              <a:rPr lang="en-US" b="1" dirty="0" err="1"/>
              <a:t>planiranje</a:t>
            </a:r>
            <a:r>
              <a:rPr lang="en-US" b="1" dirty="0"/>
              <a:t> u </a:t>
            </a:r>
            <a:r>
              <a:rPr lang="en-US" b="1" dirty="0" err="1"/>
              <a:t>industrijskom</a:t>
            </a:r>
            <a:r>
              <a:rPr lang="en-US" b="1" dirty="0"/>
              <a:t> </a:t>
            </a:r>
            <a:r>
              <a:rPr lang="en-US" b="1" dirty="0" err="1"/>
              <a:t>menadžmentu</a:t>
            </a:r>
            <a:r>
              <a:rPr lang="en-US" b="1" dirty="0"/>
              <a:t>:</a:t>
            </a:r>
          </a:p>
          <a:p>
            <a:r>
              <a:rPr lang="en-US" b="1" dirty="0" err="1"/>
              <a:t>Dugoročni</a:t>
            </a:r>
            <a:r>
              <a:rPr lang="en-US" b="1" dirty="0"/>
              <a:t> </a:t>
            </a:r>
            <a:r>
              <a:rPr lang="en-US" b="1" dirty="0" err="1"/>
              <a:t>razvoj</a:t>
            </a:r>
            <a:r>
              <a:rPr lang="en-US" b="1" dirty="0"/>
              <a:t> </a:t>
            </a:r>
            <a:r>
              <a:rPr lang="en-US" b="1" dirty="0" err="1"/>
              <a:t>preduzeća</a:t>
            </a:r>
            <a:endParaRPr lang="en-US" dirty="0"/>
          </a:p>
          <a:p>
            <a:pPr lvl="1"/>
            <a:r>
              <a:rPr lang="en-US" dirty="0" err="1"/>
              <a:t>Određivanje</a:t>
            </a:r>
            <a:r>
              <a:rPr lang="en-US" dirty="0"/>
              <a:t> </a:t>
            </a:r>
            <a:r>
              <a:rPr lang="en-US" dirty="0" err="1"/>
              <a:t>pravca</a:t>
            </a:r>
            <a:r>
              <a:rPr lang="en-US" dirty="0"/>
              <a:t> u </a:t>
            </a:r>
            <a:r>
              <a:rPr lang="en-US" dirty="0" err="1"/>
              <a:t>kojem</a:t>
            </a:r>
            <a:r>
              <a:rPr lang="en-US" dirty="0"/>
              <a:t> </a:t>
            </a:r>
            <a:r>
              <a:rPr lang="en-US" dirty="0" err="1"/>
              <a:t>će</a:t>
            </a:r>
            <a:r>
              <a:rPr lang="en-US" dirty="0"/>
              <a:t> se </a:t>
            </a:r>
            <a:r>
              <a:rPr lang="en-US" dirty="0" err="1"/>
              <a:t>industrijska</a:t>
            </a:r>
            <a:r>
              <a:rPr lang="en-US" dirty="0"/>
              <a:t> </a:t>
            </a:r>
            <a:r>
              <a:rPr lang="en-US" dirty="0" err="1"/>
              <a:t>organizacija</a:t>
            </a:r>
            <a:r>
              <a:rPr lang="en-US" dirty="0"/>
              <a:t> </a:t>
            </a:r>
            <a:r>
              <a:rPr lang="en-US" dirty="0" err="1"/>
              <a:t>kretati</a:t>
            </a:r>
            <a:r>
              <a:rPr lang="en-US" dirty="0"/>
              <a:t> (</a:t>
            </a:r>
            <a:r>
              <a:rPr lang="en-US" dirty="0" err="1"/>
              <a:t>npr</a:t>
            </a:r>
            <a:r>
              <a:rPr lang="en-US" dirty="0"/>
              <a:t>. </a:t>
            </a:r>
            <a:r>
              <a:rPr lang="en-US" dirty="0" err="1"/>
              <a:t>ulazak</a:t>
            </a:r>
            <a:r>
              <a:rPr lang="en-US" dirty="0"/>
              <a:t> </a:t>
            </a:r>
            <a:r>
              <a:rPr lang="en-US" dirty="0" err="1"/>
              <a:t>na</a:t>
            </a:r>
            <a:r>
              <a:rPr lang="en-US" dirty="0"/>
              <a:t> novo </a:t>
            </a:r>
            <a:r>
              <a:rPr lang="en-US" dirty="0" err="1"/>
              <a:t>tržište</a:t>
            </a:r>
            <a:r>
              <a:rPr lang="en-US" dirty="0"/>
              <a:t>, </a:t>
            </a:r>
            <a:r>
              <a:rPr lang="en-US" dirty="0" err="1"/>
              <a:t>diverzifikacija</a:t>
            </a:r>
            <a:r>
              <a:rPr lang="en-US" dirty="0"/>
              <a:t> </a:t>
            </a:r>
            <a:r>
              <a:rPr lang="en-US" dirty="0" err="1"/>
              <a:t>proizvoda</a:t>
            </a:r>
            <a:r>
              <a:rPr lang="en-US" dirty="0"/>
              <a:t>, </a:t>
            </a:r>
            <a:r>
              <a:rPr lang="en-US" dirty="0" err="1"/>
              <a:t>digitalizacija</a:t>
            </a:r>
            <a:r>
              <a:rPr lang="en-US" dirty="0"/>
              <a:t> </a:t>
            </a:r>
            <a:r>
              <a:rPr lang="en-US" dirty="0" err="1"/>
              <a:t>proizvodnje</a:t>
            </a:r>
            <a:r>
              <a:rPr lang="en-US" dirty="0"/>
              <a:t>).</a:t>
            </a:r>
          </a:p>
          <a:p>
            <a:pPr lvl="1"/>
            <a:r>
              <a:rPr lang="en-US" dirty="0" err="1"/>
              <a:t>Definisanje</a:t>
            </a:r>
            <a:r>
              <a:rPr lang="en-US" dirty="0"/>
              <a:t> </a:t>
            </a:r>
            <a:r>
              <a:rPr lang="en-US" dirty="0" err="1"/>
              <a:t>misije</a:t>
            </a:r>
            <a:r>
              <a:rPr lang="en-US" dirty="0"/>
              <a:t>, </a:t>
            </a:r>
            <a:r>
              <a:rPr lang="en-US" dirty="0" err="1"/>
              <a:t>vizije</a:t>
            </a:r>
            <a:r>
              <a:rPr lang="en-US" dirty="0"/>
              <a:t>, </a:t>
            </a:r>
            <a:r>
              <a:rPr lang="en-US" dirty="0" err="1"/>
              <a:t>strateških</a:t>
            </a:r>
            <a:r>
              <a:rPr lang="en-US" dirty="0"/>
              <a:t> </a:t>
            </a:r>
            <a:r>
              <a:rPr lang="en-US" dirty="0" err="1"/>
              <a:t>ciljeva</a:t>
            </a:r>
            <a:r>
              <a:rPr lang="en-US" dirty="0"/>
              <a:t>, SWOT </a:t>
            </a:r>
            <a:r>
              <a:rPr lang="en-US" dirty="0" err="1"/>
              <a:t>analiza</a:t>
            </a:r>
            <a:r>
              <a:rPr lang="en-US" dirty="0"/>
              <a:t>.</a:t>
            </a:r>
          </a:p>
          <a:p>
            <a:pPr lvl="1"/>
            <a:r>
              <a:rPr lang="en-US" dirty="0" err="1"/>
              <a:t>Izbor</a:t>
            </a:r>
            <a:r>
              <a:rPr lang="en-US" dirty="0"/>
              <a:t> </a:t>
            </a:r>
            <a:r>
              <a:rPr lang="en-US" dirty="0" err="1"/>
              <a:t>strate</a:t>
            </a:r>
            <a:r>
              <a:rPr lang="sr-Latn-RS" dirty="0"/>
              <a:t>ških alternativa – TOWS analiza.</a:t>
            </a:r>
            <a:endParaRPr lang="en-US" dirty="0"/>
          </a:p>
          <a:p>
            <a:r>
              <a:rPr lang="en-US" b="1" dirty="0" err="1"/>
              <a:t>Promene</a:t>
            </a:r>
            <a:r>
              <a:rPr lang="en-US" b="1" dirty="0"/>
              <a:t> u </a:t>
            </a:r>
            <a:r>
              <a:rPr lang="en-US" b="1" dirty="0" err="1"/>
              <a:t>okruženju</a:t>
            </a:r>
            <a:endParaRPr lang="en-US" dirty="0"/>
          </a:p>
          <a:p>
            <a:pPr lvl="1"/>
            <a:r>
              <a:rPr lang="en-US" dirty="0" err="1"/>
              <a:t>Globalna</a:t>
            </a:r>
            <a:r>
              <a:rPr lang="en-US" dirty="0"/>
              <a:t> </a:t>
            </a:r>
            <a:r>
              <a:rPr lang="en-US" dirty="0" err="1"/>
              <a:t>konkurencija</a:t>
            </a:r>
            <a:r>
              <a:rPr lang="en-US" dirty="0"/>
              <a:t>, </a:t>
            </a:r>
            <a:r>
              <a:rPr lang="en-US" dirty="0" err="1"/>
              <a:t>tehnološki</a:t>
            </a:r>
            <a:r>
              <a:rPr lang="en-US" dirty="0"/>
              <a:t> </a:t>
            </a:r>
            <a:r>
              <a:rPr lang="en-US" dirty="0" err="1"/>
              <a:t>razvoj</a:t>
            </a:r>
            <a:r>
              <a:rPr lang="en-US" dirty="0"/>
              <a:t> (</a:t>
            </a:r>
            <a:r>
              <a:rPr lang="en-US" dirty="0" err="1"/>
              <a:t>Industrija</a:t>
            </a:r>
            <a:r>
              <a:rPr lang="en-US" dirty="0"/>
              <a:t> 4.0, </a:t>
            </a:r>
            <a:r>
              <a:rPr lang="en-US" dirty="0" err="1"/>
              <a:t>automatizacija</a:t>
            </a:r>
            <a:r>
              <a:rPr lang="en-US" dirty="0"/>
              <a:t>, </a:t>
            </a:r>
            <a:r>
              <a:rPr lang="en-US" dirty="0" err="1"/>
              <a:t>veštačka</a:t>
            </a:r>
            <a:r>
              <a:rPr lang="en-US" dirty="0"/>
              <a:t> </a:t>
            </a:r>
            <a:r>
              <a:rPr lang="en-US" dirty="0" err="1"/>
              <a:t>inteligencija</a:t>
            </a:r>
            <a:r>
              <a:rPr lang="en-US" dirty="0"/>
              <a:t>).</a:t>
            </a:r>
          </a:p>
          <a:p>
            <a:pPr lvl="1"/>
            <a:r>
              <a:rPr lang="en-US" dirty="0" err="1"/>
              <a:t>Ekološki</a:t>
            </a:r>
            <a:r>
              <a:rPr lang="en-US" dirty="0"/>
              <a:t> </a:t>
            </a:r>
            <a:r>
              <a:rPr lang="en-US" dirty="0" err="1"/>
              <a:t>i</a:t>
            </a:r>
            <a:r>
              <a:rPr lang="en-US" dirty="0"/>
              <a:t> </a:t>
            </a:r>
            <a:r>
              <a:rPr lang="en-US" dirty="0" err="1"/>
              <a:t>regulatorni</a:t>
            </a:r>
            <a:r>
              <a:rPr lang="en-US" dirty="0"/>
              <a:t> </a:t>
            </a:r>
            <a:r>
              <a:rPr lang="en-US" dirty="0" err="1"/>
              <a:t>zahtevi</a:t>
            </a:r>
            <a:r>
              <a:rPr lang="en-US" dirty="0"/>
              <a:t> (</a:t>
            </a:r>
            <a:r>
              <a:rPr lang="en-US" dirty="0" err="1"/>
              <a:t>zelena</a:t>
            </a:r>
            <a:r>
              <a:rPr lang="en-US" dirty="0"/>
              <a:t> </a:t>
            </a:r>
            <a:r>
              <a:rPr lang="en-US" dirty="0" err="1"/>
              <a:t>tranzicija</a:t>
            </a:r>
            <a:r>
              <a:rPr lang="en-US" dirty="0"/>
              <a:t>, </a:t>
            </a:r>
            <a:r>
              <a:rPr lang="en-US" dirty="0" err="1"/>
              <a:t>održivi</a:t>
            </a:r>
            <a:r>
              <a:rPr lang="en-US" dirty="0"/>
              <a:t> </a:t>
            </a:r>
            <a:r>
              <a:rPr lang="en-US" dirty="0" err="1"/>
              <a:t>razvoj</a:t>
            </a:r>
            <a:r>
              <a:rPr lang="en-US" dirty="0"/>
              <a:t>).</a:t>
            </a:r>
          </a:p>
          <a:p>
            <a:pPr lvl="1"/>
            <a:r>
              <a:rPr lang="en-US" dirty="0" err="1"/>
              <a:t>Strategijsko</a:t>
            </a:r>
            <a:r>
              <a:rPr lang="en-US" dirty="0"/>
              <a:t> </a:t>
            </a:r>
            <a:r>
              <a:rPr lang="en-US" dirty="0" err="1"/>
              <a:t>planiranje</a:t>
            </a:r>
            <a:r>
              <a:rPr lang="en-US" dirty="0"/>
              <a:t> </a:t>
            </a:r>
            <a:r>
              <a:rPr lang="en-US" dirty="0" err="1"/>
              <a:t>pomaže</a:t>
            </a:r>
            <a:r>
              <a:rPr lang="en-US" dirty="0"/>
              <a:t> da se </a:t>
            </a:r>
            <a:r>
              <a:rPr lang="en-US" dirty="0" err="1"/>
              <a:t>organizacija</a:t>
            </a:r>
            <a:r>
              <a:rPr lang="en-US" dirty="0"/>
              <a:t> </a:t>
            </a:r>
            <a:r>
              <a:rPr lang="en-US" dirty="0" err="1"/>
              <a:t>prilagodi</a:t>
            </a:r>
            <a:r>
              <a:rPr lang="en-US" dirty="0"/>
              <a:t> </a:t>
            </a:r>
            <a:r>
              <a:rPr lang="en-US" dirty="0" err="1"/>
              <a:t>tim</a:t>
            </a:r>
            <a:r>
              <a:rPr lang="en-US" dirty="0"/>
              <a:t> </a:t>
            </a:r>
            <a:r>
              <a:rPr lang="en-US" dirty="0" err="1"/>
              <a:t>promenama</a:t>
            </a:r>
            <a:r>
              <a:rPr lang="en-US" dirty="0"/>
              <a:t>.</a:t>
            </a:r>
          </a:p>
        </p:txBody>
      </p:sp>
    </p:spTree>
    <p:extLst>
      <p:ext uri="{BB962C8B-B14F-4D97-AF65-F5344CB8AC3E}">
        <p14:creationId xmlns:p14="http://schemas.microsoft.com/office/powerpoint/2010/main" val="103369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Konteksti</a:t>
            </a:r>
            <a:r>
              <a:rPr lang="en-US" b="1" dirty="0"/>
              <a:t> u </a:t>
            </a:r>
            <a:r>
              <a:rPr lang="en-US" b="1" dirty="0" err="1"/>
              <a:t>kojem</a:t>
            </a:r>
            <a:r>
              <a:rPr lang="en-US" b="1" dirty="0"/>
              <a:t> se </a:t>
            </a:r>
            <a:r>
              <a:rPr lang="en-US" b="1" dirty="0" err="1"/>
              <a:t>javlja</a:t>
            </a:r>
            <a:r>
              <a:rPr lang="en-US" b="1" dirty="0"/>
              <a:t> </a:t>
            </a:r>
            <a:r>
              <a:rPr lang="en-US" b="1" dirty="0" err="1"/>
              <a:t>strategijsko</a:t>
            </a:r>
            <a:r>
              <a:rPr lang="en-US" b="1" dirty="0"/>
              <a:t> </a:t>
            </a:r>
            <a:r>
              <a:rPr lang="en-US" b="1" dirty="0" err="1"/>
              <a:t>planiranje</a:t>
            </a:r>
            <a:r>
              <a:rPr lang="en-US" b="1" dirty="0"/>
              <a:t> u </a:t>
            </a:r>
            <a:r>
              <a:rPr lang="en-US" b="1" dirty="0" err="1"/>
              <a:t>industrijskom</a:t>
            </a:r>
            <a:r>
              <a:rPr lang="en-US" b="1" dirty="0"/>
              <a:t> </a:t>
            </a:r>
            <a:r>
              <a:rPr lang="en-US" b="1" dirty="0" err="1"/>
              <a:t>menadžmentu</a:t>
            </a:r>
            <a:r>
              <a:rPr lang="en-US" b="1" dirty="0"/>
              <a:t> - </a:t>
            </a:r>
            <a:r>
              <a:rPr lang="en-US" b="1" dirty="0" err="1"/>
              <a:t>nastavak</a:t>
            </a:r>
            <a:r>
              <a:rPr lang="en-US" b="1" dirty="0"/>
              <a:t>:</a:t>
            </a:r>
          </a:p>
          <a:p>
            <a:r>
              <a:rPr lang="en-US" b="1" dirty="0" err="1"/>
              <a:t>Upravljanje</a:t>
            </a:r>
            <a:r>
              <a:rPr lang="en-US" b="1" dirty="0"/>
              <a:t> </a:t>
            </a:r>
            <a:r>
              <a:rPr lang="en-US" b="1" dirty="0" err="1"/>
              <a:t>resursima</a:t>
            </a:r>
            <a:endParaRPr lang="en-US" dirty="0"/>
          </a:p>
          <a:p>
            <a:pPr lvl="1"/>
            <a:r>
              <a:rPr lang="en-US" dirty="0" err="1"/>
              <a:t>Dugoročno</a:t>
            </a:r>
            <a:r>
              <a:rPr lang="en-US" dirty="0"/>
              <a:t> </a:t>
            </a:r>
            <a:r>
              <a:rPr lang="en-US" dirty="0" err="1"/>
              <a:t>planiranje</a:t>
            </a:r>
            <a:r>
              <a:rPr lang="en-US" dirty="0"/>
              <a:t> </a:t>
            </a:r>
            <a:r>
              <a:rPr lang="en-US" dirty="0" err="1"/>
              <a:t>ulaganja</a:t>
            </a:r>
            <a:r>
              <a:rPr lang="en-US" dirty="0"/>
              <a:t> u </a:t>
            </a:r>
            <a:r>
              <a:rPr lang="en-US" dirty="0" err="1"/>
              <a:t>mašine</a:t>
            </a:r>
            <a:r>
              <a:rPr lang="en-US" dirty="0"/>
              <a:t>, </a:t>
            </a:r>
            <a:r>
              <a:rPr lang="en-US" dirty="0" err="1"/>
              <a:t>infrastrukturu</a:t>
            </a:r>
            <a:r>
              <a:rPr lang="en-US" dirty="0"/>
              <a:t>, </a:t>
            </a:r>
            <a:r>
              <a:rPr lang="en-US" dirty="0" err="1"/>
              <a:t>ljudske</a:t>
            </a:r>
            <a:r>
              <a:rPr lang="en-US" dirty="0"/>
              <a:t> </a:t>
            </a:r>
            <a:r>
              <a:rPr lang="en-US" dirty="0" err="1"/>
              <a:t>resurse</a:t>
            </a:r>
            <a:r>
              <a:rPr lang="en-US" dirty="0"/>
              <a:t> </a:t>
            </a:r>
            <a:r>
              <a:rPr lang="en-US" dirty="0" err="1"/>
              <a:t>i</a:t>
            </a:r>
            <a:r>
              <a:rPr lang="en-US" dirty="0"/>
              <a:t> </a:t>
            </a:r>
            <a:r>
              <a:rPr lang="en-US" dirty="0" err="1"/>
              <a:t>istraživanje</a:t>
            </a:r>
            <a:r>
              <a:rPr lang="en-US" dirty="0"/>
              <a:t> </a:t>
            </a:r>
            <a:r>
              <a:rPr lang="en-US" dirty="0" err="1"/>
              <a:t>i</a:t>
            </a:r>
            <a:r>
              <a:rPr lang="en-US" dirty="0"/>
              <a:t> </a:t>
            </a:r>
            <a:r>
              <a:rPr lang="en-US" dirty="0" err="1"/>
              <a:t>razvoj</a:t>
            </a:r>
            <a:r>
              <a:rPr lang="en-US" dirty="0"/>
              <a:t> (R&amp;D).</a:t>
            </a:r>
          </a:p>
          <a:p>
            <a:pPr lvl="1"/>
            <a:r>
              <a:rPr lang="en-US" dirty="0" err="1"/>
              <a:t>Donošenje</a:t>
            </a:r>
            <a:r>
              <a:rPr lang="en-US" dirty="0"/>
              <a:t> </a:t>
            </a:r>
            <a:r>
              <a:rPr lang="en-US" dirty="0" err="1"/>
              <a:t>odluka</a:t>
            </a:r>
            <a:r>
              <a:rPr lang="en-US" dirty="0"/>
              <a:t> o </a:t>
            </a:r>
            <a:r>
              <a:rPr lang="en-US" dirty="0" err="1"/>
              <a:t>strateškim</a:t>
            </a:r>
            <a:r>
              <a:rPr lang="en-US" dirty="0"/>
              <a:t> </a:t>
            </a:r>
            <a:r>
              <a:rPr lang="en-US" dirty="0" err="1"/>
              <a:t>partnerstvima</a:t>
            </a:r>
            <a:r>
              <a:rPr lang="en-US" dirty="0"/>
              <a:t> </a:t>
            </a:r>
            <a:r>
              <a:rPr lang="en-US" dirty="0" err="1"/>
              <a:t>i</a:t>
            </a:r>
            <a:r>
              <a:rPr lang="en-US" dirty="0"/>
              <a:t> </a:t>
            </a:r>
            <a:r>
              <a:rPr lang="en-US" dirty="0" err="1"/>
              <a:t>investicijama</a:t>
            </a:r>
            <a:r>
              <a:rPr lang="en-US" dirty="0"/>
              <a:t>.</a:t>
            </a:r>
          </a:p>
          <a:p>
            <a:r>
              <a:rPr lang="en-US" b="1" dirty="0" err="1"/>
              <a:t>Konkurentska</a:t>
            </a:r>
            <a:r>
              <a:rPr lang="en-US" b="1" dirty="0"/>
              <a:t> </a:t>
            </a:r>
            <a:r>
              <a:rPr lang="en-US" b="1" dirty="0" err="1"/>
              <a:t>prednost</a:t>
            </a:r>
            <a:endParaRPr lang="en-US" dirty="0"/>
          </a:p>
          <a:p>
            <a:pPr lvl="1"/>
            <a:r>
              <a:rPr lang="en-US" dirty="0" err="1"/>
              <a:t>Odabir</a:t>
            </a:r>
            <a:r>
              <a:rPr lang="en-US" dirty="0"/>
              <a:t> </a:t>
            </a:r>
            <a:r>
              <a:rPr lang="en-US" dirty="0" err="1"/>
              <a:t>poslovnog</a:t>
            </a:r>
            <a:r>
              <a:rPr lang="en-US" dirty="0"/>
              <a:t> </a:t>
            </a:r>
            <a:r>
              <a:rPr lang="en-US" dirty="0" err="1"/>
              <a:t>modela</a:t>
            </a:r>
            <a:r>
              <a:rPr lang="en-US" dirty="0"/>
              <a:t> </a:t>
            </a:r>
            <a:r>
              <a:rPr lang="en-US" dirty="0" err="1"/>
              <a:t>i</a:t>
            </a:r>
            <a:r>
              <a:rPr lang="en-US" dirty="0"/>
              <a:t> </a:t>
            </a:r>
            <a:r>
              <a:rPr lang="en-US" dirty="0" err="1"/>
              <a:t>strategije</a:t>
            </a:r>
            <a:r>
              <a:rPr lang="en-US" dirty="0"/>
              <a:t> </a:t>
            </a:r>
            <a:r>
              <a:rPr lang="en-US" dirty="0" err="1"/>
              <a:t>diferencijacije</a:t>
            </a:r>
            <a:r>
              <a:rPr lang="en-US" dirty="0"/>
              <a:t>, </a:t>
            </a:r>
            <a:r>
              <a:rPr lang="en-US" dirty="0" err="1"/>
              <a:t>npr</a:t>
            </a:r>
            <a:r>
              <a:rPr lang="en-US" dirty="0"/>
              <a:t>:</a:t>
            </a:r>
          </a:p>
          <a:p>
            <a:pPr lvl="2"/>
            <a:r>
              <a:rPr lang="en-US" dirty="0" err="1"/>
              <a:t>Strategija</a:t>
            </a:r>
            <a:r>
              <a:rPr lang="en-US" dirty="0"/>
              <a:t> </a:t>
            </a:r>
            <a:r>
              <a:rPr lang="en-US" b="1" dirty="0" err="1"/>
              <a:t>troškovnog</a:t>
            </a:r>
            <a:r>
              <a:rPr lang="en-US" b="1" dirty="0"/>
              <a:t> </a:t>
            </a:r>
            <a:r>
              <a:rPr lang="en-US" b="1" dirty="0" err="1"/>
              <a:t>liderstva</a:t>
            </a:r>
            <a:r>
              <a:rPr lang="en-US" dirty="0"/>
              <a:t> (</a:t>
            </a:r>
            <a:r>
              <a:rPr lang="en-US" dirty="0" err="1"/>
              <a:t>efikasnija</a:t>
            </a:r>
            <a:r>
              <a:rPr lang="en-US" dirty="0"/>
              <a:t> </a:t>
            </a:r>
            <a:r>
              <a:rPr lang="en-US" dirty="0" err="1"/>
              <a:t>proizvodnja</a:t>
            </a:r>
            <a:r>
              <a:rPr lang="en-US" dirty="0"/>
              <a:t>, </a:t>
            </a:r>
            <a:r>
              <a:rPr lang="en-US" dirty="0" err="1"/>
              <a:t>niža</a:t>
            </a:r>
            <a:r>
              <a:rPr lang="en-US" dirty="0"/>
              <a:t> </a:t>
            </a:r>
            <a:r>
              <a:rPr lang="en-US" dirty="0" err="1"/>
              <a:t>cena</a:t>
            </a:r>
            <a:r>
              <a:rPr lang="en-US" dirty="0"/>
              <a:t>).</a:t>
            </a:r>
          </a:p>
          <a:p>
            <a:pPr lvl="2"/>
            <a:r>
              <a:rPr lang="en-US" dirty="0" err="1"/>
              <a:t>Strategija</a:t>
            </a:r>
            <a:r>
              <a:rPr lang="en-US" dirty="0"/>
              <a:t> </a:t>
            </a:r>
            <a:r>
              <a:rPr lang="en-US" b="1" dirty="0" err="1"/>
              <a:t>inovacija</a:t>
            </a:r>
            <a:r>
              <a:rPr lang="en-US" dirty="0"/>
              <a:t> (</a:t>
            </a:r>
            <a:r>
              <a:rPr lang="en-US" dirty="0" err="1"/>
              <a:t>novi</a:t>
            </a:r>
            <a:r>
              <a:rPr lang="en-US" dirty="0"/>
              <a:t> </a:t>
            </a:r>
            <a:r>
              <a:rPr lang="en-US" dirty="0" err="1"/>
              <a:t>proizvodi</a:t>
            </a:r>
            <a:r>
              <a:rPr lang="en-US" dirty="0"/>
              <a:t>, </a:t>
            </a:r>
            <a:r>
              <a:rPr lang="en-US" dirty="0" err="1"/>
              <a:t>tehnologije</a:t>
            </a:r>
            <a:r>
              <a:rPr lang="en-US" dirty="0"/>
              <a:t>).</a:t>
            </a:r>
          </a:p>
          <a:p>
            <a:pPr lvl="2"/>
            <a:r>
              <a:rPr lang="en-US" dirty="0" err="1"/>
              <a:t>Strategija</a:t>
            </a:r>
            <a:r>
              <a:rPr lang="en-US" dirty="0"/>
              <a:t> </a:t>
            </a:r>
            <a:r>
              <a:rPr lang="en-US" b="1" dirty="0" err="1"/>
              <a:t>kvaliteta</a:t>
            </a:r>
            <a:r>
              <a:rPr lang="en-US" b="1" dirty="0"/>
              <a:t> </a:t>
            </a:r>
            <a:r>
              <a:rPr lang="en-US" b="1" dirty="0" err="1"/>
              <a:t>i</a:t>
            </a:r>
            <a:r>
              <a:rPr lang="en-US" b="1" dirty="0"/>
              <a:t> </a:t>
            </a:r>
            <a:r>
              <a:rPr lang="en-US" b="1" dirty="0" err="1"/>
              <a:t>brenda</a:t>
            </a:r>
            <a:r>
              <a:rPr lang="en-US" dirty="0"/>
              <a:t> (</a:t>
            </a:r>
            <a:r>
              <a:rPr lang="en-US" dirty="0" err="1"/>
              <a:t>prepoznatljivost</a:t>
            </a:r>
            <a:r>
              <a:rPr lang="en-US" dirty="0"/>
              <a:t> </a:t>
            </a:r>
            <a:r>
              <a:rPr lang="en-US" dirty="0" err="1"/>
              <a:t>i</a:t>
            </a:r>
            <a:r>
              <a:rPr lang="en-US" dirty="0"/>
              <a:t> </a:t>
            </a:r>
            <a:r>
              <a:rPr lang="en-US" dirty="0" err="1"/>
              <a:t>pouzdanost</a:t>
            </a:r>
            <a:r>
              <a:rPr lang="en-US" dirty="0"/>
              <a:t>).</a:t>
            </a:r>
          </a:p>
          <a:p>
            <a:r>
              <a:rPr lang="en-US" b="1" dirty="0" err="1"/>
              <a:t>Integracija</a:t>
            </a:r>
            <a:r>
              <a:rPr lang="en-US" b="1" dirty="0"/>
              <a:t> </a:t>
            </a:r>
            <a:r>
              <a:rPr lang="en-US" b="1" dirty="0" err="1"/>
              <a:t>sa</a:t>
            </a:r>
            <a:r>
              <a:rPr lang="en-US" b="1" dirty="0"/>
              <a:t> </a:t>
            </a:r>
            <a:r>
              <a:rPr lang="en-US" b="1" dirty="0" err="1"/>
              <a:t>operativnim</a:t>
            </a:r>
            <a:r>
              <a:rPr lang="en-US" b="1" dirty="0"/>
              <a:t> </a:t>
            </a:r>
            <a:r>
              <a:rPr lang="en-US" b="1" dirty="0" err="1"/>
              <a:t>menadžmentom</a:t>
            </a:r>
            <a:endParaRPr lang="en-US" dirty="0"/>
          </a:p>
          <a:p>
            <a:pPr lvl="1"/>
            <a:r>
              <a:rPr lang="en-US" dirty="0" err="1"/>
              <a:t>Strategijsko</a:t>
            </a:r>
            <a:r>
              <a:rPr lang="en-US" dirty="0"/>
              <a:t> </a:t>
            </a:r>
            <a:r>
              <a:rPr lang="en-US" dirty="0" err="1"/>
              <a:t>planiranje</a:t>
            </a:r>
            <a:r>
              <a:rPr lang="en-US" dirty="0"/>
              <a:t> </a:t>
            </a:r>
            <a:r>
              <a:rPr lang="en-US" dirty="0" err="1"/>
              <a:t>daje</a:t>
            </a:r>
            <a:r>
              <a:rPr lang="en-US" dirty="0"/>
              <a:t> </a:t>
            </a:r>
            <a:r>
              <a:rPr lang="en-US" dirty="0" err="1"/>
              <a:t>okvir</a:t>
            </a:r>
            <a:r>
              <a:rPr lang="en-US" dirty="0"/>
              <a:t>, </a:t>
            </a:r>
            <a:r>
              <a:rPr lang="en-US" dirty="0" err="1"/>
              <a:t>dok</a:t>
            </a:r>
            <a:r>
              <a:rPr lang="en-US" dirty="0"/>
              <a:t> </a:t>
            </a:r>
            <a:r>
              <a:rPr lang="en-US" dirty="0" err="1"/>
              <a:t>operativni</a:t>
            </a:r>
            <a:r>
              <a:rPr lang="en-US" dirty="0"/>
              <a:t> </a:t>
            </a:r>
            <a:r>
              <a:rPr lang="en-US" dirty="0" err="1"/>
              <a:t>menadžment</a:t>
            </a:r>
            <a:r>
              <a:rPr lang="en-US" dirty="0"/>
              <a:t> </a:t>
            </a:r>
            <a:r>
              <a:rPr lang="en-US" dirty="0" err="1"/>
              <a:t>realizuje</a:t>
            </a:r>
            <a:r>
              <a:rPr lang="en-US" dirty="0"/>
              <a:t> </a:t>
            </a:r>
            <a:r>
              <a:rPr lang="en-US" dirty="0" err="1"/>
              <a:t>te</a:t>
            </a:r>
            <a:r>
              <a:rPr lang="en-US" dirty="0"/>
              <a:t> </a:t>
            </a:r>
            <a:r>
              <a:rPr lang="en-US" dirty="0" err="1"/>
              <a:t>ciljeve</a:t>
            </a:r>
            <a:r>
              <a:rPr lang="en-US" dirty="0"/>
              <a:t> </a:t>
            </a:r>
            <a:r>
              <a:rPr lang="en-US" dirty="0" err="1"/>
              <a:t>kroz</a:t>
            </a:r>
            <a:r>
              <a:rPr lang="en-US" dirty="0"/>
              <a:t> </a:t>
            </a:r>
            <a:r>
              <a:rPr lang="en-US" dirty="0" err="1"/>
              <a:t>svakodnevne</a:t>
            </a:r>
            <a:r>
              <a:rPr lang="en-US" dirty="0"/>
              <a:t> </a:t>
            </a:r>
            <a:r>
              <a:rPr lang="en-US" dirty="0" err="1"/>
              <a:t>procese</a:t>
            </a:r>
            <a:r>
              <a:rPr lang="en-US" dirty="0"/>
              <a:t> (</a:t>
            </a:r>
            <a:r>
              <a:rPr lang="en-US" dirty="0" err="1"/>
              <a:t>npr</a:t>
            </a:r>
            <a:r>
              <a:rPr lang="en-US" dirty="0"/>
              <a:t>. lean </a:t>
            </a:r>
            <a:r>
              <a:rPr lang="en-US" dirty="0" err="1"/>
              <a:t>proizvodnja</a:t>
            </a:r>
            <a:r>
              <a:rPr lang="en-US" dirty="0"/>
              <a:t>, just-in-time, TQM).</a:t>
            </a:r>
          </a:p>
        </p:txBody>
      </p:sp>
    </p:spTree>
    <p:extLst>
      <p:ext uri="{BB962C8B-B14F-4D97-AF65-F5344CB8AC3E}">
        <p14:creationId xmlns:p14="http://schemas.microsoft.com/office/powerpoint/2010/main" val="248408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a:t>
            </a:r>
            <a:r>
              <a:rPr lang="en-US" dirty="0"/>
              <a:t>od „</a:t>
            </a:r>
            <a:r>
              <a:rPr lang="en-US" dirty="0" err="1"/>
              <a:t>strateškim</a:t>
            </a:r>
            <a:r>
              <a:rPr lang="en-US" dirty="0"/>
              <a:t> </a:t>
            </a:r>
            <a:r>
              <a:rPr lang="en-US" dirty="0" err="1"/>
              <a:t>odlukama</a:t>
            </a:r>
            <a:r>
              <a:rPr lang="en-US" dirty="0"/>
              <a:t>” </a:t>
            </a:r>
            <a:r>
              <a:rPr lang="en-US" dirty="0" err="1"/>
              <a:t>podrazumeva</a:t>
            </a:r>
            <a:r>
              <a:rPr lang="sr-Latn-RS" dirty="0"/>
              <a:t>ju se</a:t>
            </a:r>
            <a:r>
              <a:rPr lang="en-US" dirty="0"/>
              <a:t> one </a:t>
            </a:r>
            <a:r>
              <a:rPr lang="en-US" dirty="0" err="1"/>
              <a:t>odluke</a:t>
            </a:r>
            <a:r>
              <a:rPr lang="en-US" dirty="0"/>
              <a:t> </a:t>
            </a:r>
            <a:r>
              <a:rPr lang="en-US" dirty="0" err="1"/>
              <a:t>koje</a:t>
            </a:r>
            <a:r>
              <a:rPr lang="en-US" dirty="0"/>
              <a:t> </a:t>
            </a:r>
            <a:r>
              <a:rPr lang="en-US" dirty="0" err="1"/>
              <a:t>su</a:t>
            </a:r>
            <a:r>
              <a:rPr lang="en-US" dirty="0"/>
              <a:t> </a:t>
            </a:r>
            <a:r>
              <a:rPr lang="en-US" dirty="0" err="1"/>
              <a:t>široko</a:t>
            </a:r>
            <a:r>
              <a:rPr lang="sr-Latn-RS" dirty="0"/>
              <a:t>g obuhavata u smislu</a:t>
            </a:r>
            <a:r>
              <a:rPr lang="en-US" dirty="0"/>
              <a:t> </a:t>
            </a:r>
            <a:r>
              <a:rPr lang="en-US" dirty="0" err="1"/>
              <a:t>uticaj</a:t>
            </a:r>
            <a:r>
              <a:rPr lang="sr-Latn-RS" dirty="0"/>
              <a:t>a</a:t>
            </a:r>
            <a:r>
              <a:rPr lang="en-US" dirty="0"/>
              <a:t> </a:t>
            </a:r>
            <a:r>
              <a:rPr lang="en-US" dirty="0" err="1"/>
              <a:t>na</a:t>
            </a:r>
            <a:r>
              <a:rPr lang="sr-Latn-RS" dirty="0"/>
              <a:t> </a:t>
            </a:r>
            <a:r>
              <a:rPr lang="en-US" dirty="0" err="1"/>
              <a:t>organizacij</a:t>
            </a:r>
            <a:r>
              <a:rPr lang="sr-Latn-RS" dirty="0"/>
              <a:t>u</a:t>
            </a:r>
            <a:r>
              <a:rPr lang="en-US" dirty="0"/>
              <a:t> </a:t>
            </a:r>
            <a:r>
              <a:rPr lang="en-US" dirty="0" err="1"/>
              <a:t>na</a:t>
            </a:r>
            <a:r>
              <a:rPr lang="en-US" dirty="0"/>
              <a:t> </a:t>
            </a:r>
            <a:r>
              <a:rPr lang="en-US" dirty="0" err="1"/>
              <a:t>koju</a:t>
            </a:r>
            <a:r>
              <a:rPr lang="en-US" dirty="0"/>
              <a:t> se </a:t>
            </a:r>
            <a:r>
              <a:rPr lang="en-US" dirty="0" err="1"/>
              <a:t>strategija</a:t>
            </a:r>
            <a:r>
              <a:rPr lang="en-US" dirty="0"/>
              <a:t> </a:t>
            </a:r>
            <a:r>
              <a:rPr lang="en-US" dirty="0" err="1"/>
              <a:t>odnosi</a:t>
            </a:r>
            <a:r>
              <a:rPr lang="en-US" dirty="0"/>
              <a:t>, </a:t>
            </a:r>
            <a:r>
              <a:rPr lang="sr-Latn-RS" dirty="0"/>
              <a:t>takođe </a:t>
            </a:r>
            <a:r>
              <a:rPr lang="en-US" dirty="0" err="1"/>
              <a:t>definišu</a:t>
            </a:r>
            <a:r>
              <a:rPr lang="en-US" dirty="0"/>
              <a:t> </a:t>
            </a:r>
            <a:r>
              <a:rPr lang="en-US" dirty="0" err="1"/>
              <a:t>odnos</a:t>
            </a:r>
            <a:r>
              <a:rPr lang="en-US" dirty="0"/>
              <a:t> </a:t>
            </a:r>
            <a:r>
              <a:rPr lang="en-US" dirty="0" err="1"/>
              <a:t>organizacije</a:t>
            </a:r>
            <a:r>
              <a:rPr lang="sr-Latn-RS" dirty="0"/>
              <a:t> sa </a:t>
            </a:r>
            <a:r>
              <a:rPr lang="en-US" dirty="0" err="1"/>
              <a:t>sv</a:t>
            </a:r>
            <a:r>
              <a:rPr lang="sr-Latn-RS" dirty="0"/>
              <a:t>ojim</a:t>
            </a:r>
            <a:r>
              <a:rPr lang="en-US" dirty="0"/>
              <a:t> </a:t>
            </a:r>
            <a:r>
              <a:rPr lang="en-US" dirty="0" err="1"/>
              <a:t>okruženj</a:t>
            </a:r>
            <a:r>
              <a:rPr lang="sr-Latn-RS" dirty="0"/>
              <a:t>em</a:t>
            </a:r>
            <a:r>
              <a:rPr lang="en-US" dirty="0"/>
              <a:t> </a:t>
            </a:r>
            <a:r>
              <a:rPr lang="en-US" dirty="0" err="1"/>
              <a:t>i</a:t>
            </a:r>
            <a:r>
              <a:rPr lang="en-US" dirty="0"/>
              <a:t> </a:t>
            </a:r>
            <a:r>
              <a:rPr lang="en-US" dirty="0" err="1"/>
              <a:t>približ</a:t>
            </a:r>
            <a:r>
              <a:rPr lang="sr-Latn-RS" dirty="0"/>
              <a:t>avaju</a:t>
            </a:r>
            <a:r>
              <a:rPr lang="en-US" dirty="0"/>
              <a:t> </a:t>
            </a:r>
            <a:r>
              <a:rPr lang="en-US" dirty="0" err="1"/>
              <a:t>organizaciju</a:t>
            </a:r>
            <a:r>
              <a:rPr lang="en-US" dirty="0"/>
              <a:t> </a:t>
            </a:r>
            <a:r>
              <a:rPr lang="en-US" dirty="0" err="1"/>
              <a:t>svojim</a:t>
            </a:r>
            <a:r>
              <a:rPr lang="en-US" dirty="0"/>
              <a:t> </a:t>
            </a:r>
            <a:r>
              <a:rPr lang="en-US" dirty="0" err="1"/>
              <a:t>dugoročnim</a:t>
            </a:r>
            <a:r>
              <a:rPr lang="en-US" dirty="0"/>
              <a:t> </a:t>
            </a:r>
            <a:r>
              <a:rPr lang="en-US" dirty="0" err="1"/>
              <a:t>ciljevima</a:t>
            </a:r>
            <a:r>
              <a:rPr lang="en-US" dirty="0"/>
              <a:t>. </a:t>
            </a:r>
            <a:endParaRPr lang="sr-Latn-RS" dirty="0"/>
          </a:p>
          <a:p>
            <a:r>
              <a:rPr lang="en-US" dirty="0"/>
              <a:t>„</a:t>
            </a:r>
            <a:r>
              <a:rPr lang="sr-Latn-RS" dirty="0"/>
              <a:t>S</a:t>
            </a:r>
            <a:r>
              <a:rPr lang="en-US" dirty="0" err="1"/>
              <a:t>trategija</a:t>
            </a:r>
            <a:r>
              <a:rPr lang="en-US" dirty="0"/>
              <a:t>“ </a:t>
            </a:r>
            <a:r>
              <a:rPr lang="en-US" dirty="0" err="1"/>
              <a:t>jeste</a:t>
            </a:r>
            <a:r>
              <a:rPr lang="sr-Latn-RS" dirty="0"/>
              <a:t> </a:t>
            </a:r>
            <a:r>
              <a:rPr lang="en-US" dirty="0" err="1"/>
              <a:t>više</a:t>
            </a:r>
            <a:r>
              <a:rPr lang="en-US" dirty="0"/>
              <a:t> od </a:t>
            </a:r>
            <a:r>
              <a:rPr lang="en-US" dirty="0" err="1"/>
              <a:t>jedne</a:t>
            </a:r>
            <a:r>
              <a:rPr lang="en-US" dirty="0"/>
              <a:t> </a:t>
            </a:r>
            <a:r>
              <a:rPr lang="en-US" dirty="0" err="1"/>
              <a:t>odluke</a:t>
            </a:r>
            <a:r>
              <a:rPr lang="en-US" dirty="0"/>
              <a:t>; to je </a:t>
            </a:r>
            <a:r>
              <a:rPr lang="en-US" dirty="0" err="1"/>
              <a:t>ukupni</a:t>
            </a:r>
            <a:r>
              <a:rPr lang="en-US" dirty="0"/>
              <a:t> </a:t>
            </a:r>
            <a:r>
              <a:rPr lang="en-US" dirty="0" err="1"/>
              <a:t>obrazac</a:t>
            </a:r>
            <a:r>
              <a:rPr lang="en-US" dirty="0"/>
              <a:t> </a:t>
            </a:r>
            <a:r>
              <a:rPr lang="en-US" dirty="0" err="1"/>
              <a:t>odluka</a:t>
            </a:r>
            <a:r>
              <a:rPr lang="en-US" dirty="0"/>
              <a:t> </a:t>
            </a:r>
            <a:r>
              <a:rPr lang="en-US" dirty="0" err="1"/>
              <a:t>i</a:t>
            </a:r>
            <a:r>
              <a:rPr lang="en-US" dirty="0"/>
              <a:t> </a:t>
            </a:r>
            <a:r>
              <a:rPr lang="en-US" dirty="0" err="1"/>
              <a:t>akcija</a:t>
            </a:r>
            <a:r>
              <a:rPr lang="en-US" dirty="0"/>
              <a:t> </a:t>
            </a:r>
            <a:r>
              <a:rPr lang="en-US" dirty="0" err="1"/>
              <a:t>koje</a:t>
            </a:r>
            <a:r>
              <a:rPr lang="en-US" dirty="0"/>
              <a:t> </a:t>
            </a:r>
            <a:r>
              <a:rPr lang="en-US" dirty="0" err="1"/>
              <a:t>utiču</a:t>
            </a:r>
            <a:r>
              <a:rPr lang="sr-Latn-RS" dirty="0"/>
              <a:t> </a:t>
            </a:r>
            <a:r>
              <a:rPr lang="en-US" dirty="0" err="1"/>
              <a:t>dugoročni</a:t>
            </a:r>
            <a:r>
              <a:rPr lang="en-US" dirty="0"/>
              <a:t> </a:t>
            </a:r>
            <a:r>
              <a:rPr lang="en-US" dirty="0" err="1"/>
              <a:t>pravac</a:t>
            </a:r>
            <a:r>
              <a:rPr lang="en-US" dirty="0"/>
              <a:t> </a:t>
            </a:r>
            <a:r>
              <a:rPr lang="en-US" dirty="0" err="1"/>
              <a:t>poslovanja</a:t>
            </a:r>
            <a:r>
              <a:rPr lang="en-US" dirty="0"/>
              <a:t>. </a:t>
            </a:r>
            <a:r>
              <a:rPr lang="sr-Latn-RS" dirty="0"/>
              <a:t> </a:t>
            </a:r>
            <a:r>
              <a:rPr lang="en-US" dirty="0" err="1"/>
              <a:t>Posmatrajući</a:t>
            </a:r>
            <a:r>
              <a:rPr lang="en-US" dirty="0"/>
              <a:t> </a:t>
            </a:r>
            <a:r>
              <a:rPr lang="en-US" dirty="0" err="1"/>
              <a:t>ukupno</a:t>
            </a:r>
            <a:r>
              <a:rPr lang="sr-Latn-RS" dirty="0"/>
              <a:t> </a:t>
            </a:r>
            <a:r>
              <a:rPr lang="en-US" dirty="0" err="1"/>
              <a:t>obrazac</a:t>
            </a:r>
            <a:r>
              <a:rPr lang="en-US" dirty="0"/>
              <a:t> </a:t>
            </a:r>
            <a:r>
              <a:rPr lang="en-US" dirty="0" err="1"/>
              <a:t>odluka</a:t>
            </a:r>
            <a:r>
              <a:rPr lang="en-US" dirty="0"/>
              <a:t> </a:t>
            </a:r>
            <a:r>
              <a:rPr lang="en-US" dirty="0" err="1"/>
              <a:t>daje</a:t>
            </a:r>
            <a:r>
              <a:rPr lang="en-US" dirty="0"/>
              <a:t> </a:t>
            </a:r>
            <a:r>
              <a:rPr lang="en-US" dirty="0" err="1"/>
              <a:t>indikaciju</a:t>
            </a:r>
            <a:r>
              <a:rPr lang="en-US" dirty="0"/>
              <a:t> </a:t>
            </a:r>
            <a:r>
              <a:rPr lang="en-US" dirty="0" err="1"/>
              <a:t>stvarnog</a:t>
            </a:r>
            <a:r>
              <a:rPr lang="en-US" dirty="0"/>
              <a:t> </a:t>
            </a:r>
            <a:r>
              <a:rPr lang="en-US" dirty="0" err="1"/>
              <a:t>strateškog</a:t>
            </a:r>
            <a:r>
              <a:rPr lang="en-US" dirty="0"/>
              <a:t> </a:t>
            </a:r>
            <a:r>
              <a:rPr lang="en-US" dirty="0" err="1"/>
              <a:t>ponašanja</a:t>
            </a:r>
            <a:r>
              <a:rPr lang="sr-Latn-RS" dirty="0"/>
              <a:t>.</a:t>
            </a:r>
          </a:p>
          <a:p>
            <a:r>
              <a:rPr lang="sr-Latn-RS" b="1" dirty="0"/>
              <a:t>Prilikom razvoja adekvatne strategije ili strategijskih alternativa, potrebno je razmotriti sve četiri perspektive poslovanja organizacije:</a:t>
            </a:r>
            <a:endParaRPr lang="en-US" b="1" dirty="0"/>
          </a:p>
        </p:txBody>
      </p:sp>
    </p:spTree>
    <p:extLst>
      <p:ext uri="{BB962C8B-B14F-4D97-AF65-F5344CB8AC3E}">
        <p14:creationId xmlns:p14="http://schemas.microsoft.com/office/powerpoint/2010/main" val="247839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pic>
        <p:nvPicPr>
          <p:cNvPr id="4" name="Picture 3"/>
          <p:cNvPicPr>
            <a:picLocks noChangeAspect="1"/>
          </p:cNvPicPr>
          <p:nvPr/>
        </p:nvPicPr>
        <p:blipFill>
          <a:blip r:embed="rId2"/>
          <a:stretch>
            <a:fillRect/>
          </a:stretch>
        </p:blipFill>
        <p:spPr>
          <a:xfrm>
            <a:off x="2040099" y="1027906"/>
            <a:ext cx="6940172" cy="5943600"/>
          </a:xfrm>
          <a:prstGeom prst="rect">
            <a:avLst/>
          </a:prstGeom>
        </p:spPr>
      </p:pic>
    </p:spTree>
    <p:extLst>
      <p:ext uri="{BB962C8B-B14F-4D97-AF65-F5344CB8AC3E}">
        <p14:creationId xmlns:p14="http://schemas.microsoft.com/office/powerpoint/2010/main" val="200635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en-US" dirty="0" err="1"/>
              <a:t>Osnovna</a:t>
            </a:r>
            <a:r>
              <a:rPr lang="en-US" dirty="0"/>
              <a:t> </a:t>
            </a:r>
            <a:r>
              <a:rPr lang="en-US" dirty="0" err="1"/>
              <a:t>svrha</a:t>
            </a:r>
            <a:r>
              <a:rPr lang="en-US" dirty="0"/>
              <a:t> </a:t>
            </a:r>
            <a:r>
              <a:rPr lang="en-US" dirty="0" err="1"/>
              <a:t>strateškog</a:t>
            </a:r>
            <a:r>
              <a:rPr lang="en-US" dirty="0"/>
              <a:t> </a:t>
            </a:r>
            <a:r>
              <a:rPr lang="en-US" dirty="0" err="1"/>
              <a:t>menadžmenta</a:t>
            </a:r>
            <a:r>
              <a:rPr lang="en-US" dirty="0"/>
              <a:t> je da </a:t>
            </a:r>
            <a:r>
              <a:rPr lang="en-US" dirty="0" err="1"/>
              <a:t>omogući</a:t>
            </a:r>
            <a:r>
              <a:rPr lang="en-US" dirty="0"/>
              <a:t> </a:t>
            </a:r>
            <a:r>
              <a:rPr lang="en-US" dirty="0" err="1"/>
              <a:t>preduzeću</a:t>
            </a:r>
            <a:r>
              <a:rPr lang="en-US" dirty="0"/>
              <a:t> da </a:t>
            </a:r>
            <a:r>
              <a:rPr lang="en-US" dirty="0" err="1"/>
              <a:t>bude</a:t>
            </a:r>
            <a:r>
              <a:rPr lang="en-US" dirty="0"/>
              <a:t> </a:t>
            </a:r>
            <a:r>
              <a:rPr lang="en-US" dirty="0" err="1"/>
              <a:t>bolje</a:t>
            </a:r>
            <a:r>
              <a:rPr lang="en-US" dirty="0"/>
              <a:t> od </a:t>
            </a:r>
            <a:r>
              <a:rPr lang="en-US" dirty="0" err="1"/>
              <a:t>konkurencije</a:t>
            </a:r>
            <a:r>
              <a:rPr lang="en-US" dirty="0"/>
              <a:t>. Da bi se </a:t>
            </a:r>
            <a:r>
              <a:rPr lang="en-US" dirty="0" err="1"/>
              <a:t>došlo</a:t>
            </a:r>
            <a:r>
              <a:rPr lang="en-US" dirty="0"/>
              <a:t> do </a:t>
            </a:r>
            <a:r>
              <a:rPr lang="en-US" dirty="0" err="1"/>
              <a:t>dobre</a:t>
            </a:r>
            <a:r>
              <a:rPr lang="en-US" dirty="0"/>
              <a:t> </a:t>
            </a:r>
            <a:r>
              <a:rPr lang="en-US" dirty="0" err="1"/>
              <a:t>strategije</a:t>
            </a:r>
            <a:r>
              <a:rPr lang="en-US" dirty="0"/>
              <a:t> </a:t>
            </a:r>
            <a:r>
              <a:rPr lang="en-US" dirty="0" err="1"/>
              <a:t>potrebno</a:t>
            </a:r>
            <a:r>
              <a:rPr lang="en-US" dirty="0"/>
              <a:t> je:</a:t>
            </a:r>
          </a:p>
          <a:p>
            <a:pPr marL="971550" lvl="1" indent="-514350">
              <a:buFont typeface="Calibri Light" pitchFamily="2" charset="0"/>
              <a:buAutoNum type="arabicPeriod"/>
              <a:defRPr noProof="1"/>
            </a:pPr>
            <a:r>
              <a:rPr lang="en-US" b="1" i="1" dirty="0" err="1"/>
              <a:t>Identifikovati</a:t>
            </a:r>
            <a:r>
              <a:rPr lang="en-US" b="1" i="1" dirty="0"/>
              <a:t> </a:t>
            </a:r>
            <a:r>
              <a:rPr lang="en-US" b="1" i="1" dirty="0" err="1"/>
              <a:t>ključne</a:t>
            </a:r>
            <a:r>
              <a:rPr lang="en-US" b="1" i="1" dirty="0"/>
              <a:t> </a:t>
            </a:r>
            <a:r>
              <a:rPr lang="en-US" b="1" i="1" dirty="0" err="1"/>
              <a:t>faktore</a:t>
            </a:r>
            <a:r>
              <a:rPr lang="en-US" b="1" i="1" dirty="0"/>
              <a:t> </a:t>
            </a:r>
            <a:r>
              <a:rPr lang="en-US" b="1" i="1" dirty="0" err="1"/>
              <a:t>uspeha</a:t>
            </a:r>
            <a:r>
              <a:rPr lang="en-US" b="1" i="1" dirty="0"/>
              <a:t> </a:t>
            </a:r>
            <a:r>
              <a:rPr lang="en-US" i="1" dirty="0" err="1"/>
              <a:t>i</a:t>
            </a:r>
            <a:r>
              <a:rPr lang="en-US" i="1" dirty="0"/>
              <a:t> </a:t>
            </a:r>
            <a:r>
              <a:rPr lang="en-US" i="1" dirty="0" err="1"/>
              <a:t>koncentrisati</a:t>
            </a:r>
            <a:r>
              <a:rPr lang="en-US" i="1" dirty="0"/>
              <a:t> </a:t>
            </a:r>
            <a:r>
              <a:rPr lang="en-US" i="1" dirty="0" err="1"/>
              <a:t>resurse</a:t>
            </a:r>
            <a:r>
              <a:rPr lang="en-US" i="1" dirty="0"/>
              <a:t> </a:t>
            </a:r>
            <a:r>
              <a:rPr lang="en-US" i="1" dirty="0" err="1"/>
              <a:t>tamo</a:t>
            </a:r>
            <a:r>
              <a:rPr lang="en-US" i="1" dirty="0"/>
              <a:t> </a:t>
            </a:r>
            <a:r>
              <a:rPr lang="en-US" i="1" dirty="0" err="1"/>
              <a:t>gde</a:t>
            </a:r>
            <a:r>
              <a:rPr lang="en-US" i="1" dirty="0"/>
              <a:t> </a:t>
            </a:r>
            <a:r>
              <a:rPr lang="en-US" i="1" dirty="0" err="1"/>
              <a:t>preduzeće</a:t>
            </a:r>
            <a:r>
              <a:rPr lang="en-US" i="1" dirty="0"/>
              <a:t> </a:t>
            </a:r>
            <a:r>
              <a:rPr lang="en-US" i="1" dirty="0" err="1"/>
              <a:t>može</a:t>
            </a:r>
            <a:r>
              <a:rPr lang="en-US" i="1" dirty="0"/>
              <a:t> </a:t>
            </a:r>
            <a:r>
              <a:rPr lang="en-US" i="1" dirty="0" err="1"/>
              <a:t>ostvariti</a:t>
            </a:r>
            <a:r>
              <a:rPr lang="en-US" i="1" dirty="0"/>
              <a:t> </a:t>
            </a:r>
            <a:r>
              <a:rPr lang="en-US" i="1" dirty="0" err="1"/>
              <a:t>značajnu</a:t>
            </a:r>
            <a:r>
              <a:rPr lang="en-US" i="1" dirty="0"/>
              <a:t> </a:t>
            </a:r>
            <a:r>
              <a:rPr lang="en-US" i="1" dirty="0" err="1"/>
              <a:t>konkurentsku</a:t>
            </a:r>
            <a:r>
              <a:rPr lang="en-US" i="1" dirty="0"/>
              <a:t> </a:t>
            </a:r>
            <a:r>
              <a:rPr lang="en-US" i="1" dirty="0" err="1"/>
              <a:t>prednost</a:t>
            </a:r>
            <a:endParaRPr lang="en-US" i="1" dirty="0"/>
          </a:p>
          <a:p>
            <a:pPr marL="971550" lvl="1" indent="-514350">
              <a:buFont typeface="Calibri Light" pitchFamily="2" charset="0"/>
              <a:buAutoNum type="arabicPeriod"/>
              <a:defRPr noProof="1"/>
            </a:pPr>
            <a:r>
              <a:rPr lang="en-US" i="1" dirty="0" err="1"/>
              <a:t>Pronaći</a:t>
            </a:r>
            <a:r>
              <a:rPr lang="en-US" i="1" dirty="0"/>
              <a:t> </a:t>
            </a:r>
            <a:r>
              <a:rPr lang="en-US" i="1" dirty="0" err="1"/>
              <a:t>područje</a:t>
            </a:r>
            <a:r>
              <a:rPr lang="en-US" i="1" dirty="0"/>
              <a:t> u </a:t>
            </a:r>
            <a:r>
              <a:rPr lang="en-US" i="1" dirty="0" err="1"/>
              <a:t>kojem</a:t>
            </a:r>
            <a:r>
              <a:rPr lang="en-US" i="1" dirty="0"/>
              <a:t> </a:t>
            </a:r>
            <a:r>
              <a:rPr lang="en-US" i="1" dirty="0" err="1"/>
              <a:t>preduzeće</a:t>
            </a:r>
            <a:r>
              <a:rPr lang="en-US" i="1" dirty="0"/>
              <a:t> </a:t>
            </a:r>
            <a:r>
              <a:rPr lang="en-US" i="1" dirty="0" err="1"/>
              <a:t>ima</a:t>
            </a:r>
            <a:r>
              <a:rPr lang="en-US" i="1" dirty="0"/>
              <a:t> </a:t>
            </a:r>
            <a:r>
              <a:rPr lang="en-US" b="1" i="1" dirty="0" err="1"/>
              <a:t>relativnu</a:t>
            </a:r>
            <a:r>
              <a:rPr lang="en-US" b="1" i="1" dirty="0"/>
              <a:t> </a:t>
            </a:r>
            <a:r>
              <a:rPr lang="en-US" b="1" i="1" dirty="0" err="1"/>
              <a:t>superiornost</a:t>
            </a:r>
            <a:r>
              <a:rPr lang="en-US" i="1" dirty="0"/>
              <a:t> (</a:t>
            </a:r>
            <a:r>
              <a:rPr lang="en-US" i="1" dirty="0" err="1"/>
              <a:t>tehnologija</a:t>
            </a:r>
            <a:r>
              <a:rPr lang="en-US" i="1" dirty="0"/>
              <a:t>, </a:t>
            </a:r>
            <a:r>
              <a:rPr lang="en-US" i="1" dirty="0" err="1"/>
              <a:t>kadrovi</a:t>
            </a:r>
            <a:r>
              <a:rPr lang="en-US" i="1" dirty="0"/>
              <a:t>, </a:t>
            </a:r>
            <a:r>
              <a:rPr lang="en-US" i="1" dirty="0" err="1"/>
              <a:t>prodajna</a:t>
            </a:r>
            <a:r>
              <a:rPr lang="en-US" i="1" dirty="0"/>
              <a:t> </a:t>
            </a:r>
            <a:r>
              <a:rPr lang="en-US" i="1" dirty="0" err="1"/>
              <a:t>mreža</a:t>
            </a:r>
            <a:r>
              <a:rPr lang="en-US" i="1" dirty="0"/>
              <a:t>, </a:t>
            </a:r>
            <a:r>
              <a:rPr lang="en-US" i="1" dirty="0" err="1"/>
              <a:t>servis</a:t>
            </a:r>
            <a:r>
              <a:rPr lang="en-US" i="1" dirty="0"/>
              <a:t>)</a:t>
            </a:r>
          </a:p>
          <a:p>
            <a:pPr marL="971550" lvl="1" indent="-514350">
              <a:buFont typeface="Calibri Light" pitchFamily="2" charset="0"/>
              <a:buAutoNum type="arabicPeriod"/>
              <a:defRPr noProof="1"/>
            </a:pPr>
            <a:r>
              <a:rPr lang="en-US" b="1" i="1" dirty="0" err="1"/>
              <a:t>Unaprediti</a:t>
            </a:r>
            <a:r>
              <a:rPr lang="en-US" b="1" i="1" dirty="0"/>
              <a:t> </a:t>
            </a:r>
            <a:r>
              <a:rPr lang="en-US" b="1" i="1" dirty="0" err="1"/>
              <a:t>inovativnost</a:t>
            </a:r>
            <a:r>
              <a:rPr lang="en-US" b="1" i="1" dirty="0"/>
              <a:t> </a:t>
            </a:r>
            <a:r>
              <a:rPr lang="en-US" i="1" dirty="0"/>
              <a:t>– </a:t>
            </a:r>
            <a:r>
              <a:rPr lang="en-US" i="1" dirty="0" err="1"/>
              <a:t>pronaći</a:t>
            </a:r>
            <a:r>
              <a:rPr lang="en-US" i="1" dirty="0"/>
              <a:t> nova </a:t>
            </a:r>
            <a:r>
              <a:rPr lang="en-US" i="1" dirty="0" err="1"/>
              <a:t>tržišta</a:t>
            </a:r>
            <a:r>
              <a:rPr lang="en-US" i="1" dirty="0"/>
              <a:t> </a:t>
            </a:r>
            <a:r>
              <a:rPr lang="en-US" i="1" dirty="0" err="1"/>
              <a:t>ili</a:t>
            </a:r>
            <a:r>
              <a:rPr lang="en-US" i="1" dirty="0"/>
              <a:t> </a:t>
            </a:r>
            <a:r>
              <a:rPr lang="en-US" i="1" dirty="0" err="1"/>
              <a:t>razviti</a:t>
            </a:r>
            <a:r>
              <a:rPr lang="en-US" i="1" dirty="0"/>
              <a:t> </a:t>
            </a:r>
            <a:r>
              <a:rPr lang="en-US" i="1" dirty="0" err="1"/>
              <a:t>nove</a:t>
            </a:r>
            <a:r>
              <a:rPr lang="en-US" i="1" dirty="0"/>
              <a:t> </a:t>
            </a:r>
            <a:r>
              <a:rPr lang="en-US" i="1" dirty="0" err="1"/>
              <a:t>proizvode</a:t>
            </a:r>
            <a:r>
              <a:rPr lang="en-US" i="1" dirty="0"/>
              <a:t>/</a:t>
            </a:r>
            <a:r>
              <a:rPr lang="sr-Latn-RS" i="1" dirty="0"/>
              <a:t>usluge/</a:t>
            </a:r>
            <a:r>
              <a:rPr lang="en-US" i="1" dirty="0" err="1"/>
              <a:t>procese</a:t>
            </a:r>
            <a:r>
              <a:rPr lang="en-US" i="1" dirty="0"/>
              <a:t>.</a:t>
            </a:r>
          </a:p>
          <a:p>
            <a:endParaRPr lang="en-US" dirty="0"/>
          </a:p>
        </p:txBody>
      </p:sp>
    </p:spTree>
    <p:extLst>
      <p:ext uri="{BB962C8B-B14F-4D97-AF65-F5344CB8AC3E}">
        <p14:creationId xmlns:p14="http://schemas.microsoft.com/office/powerpoint/2010/main" val="213161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Nn+//8XBgAAfhkAAMMXAAAQAAAAJgAAAAgAAAD//////////w=="/>
              </a:ext>
            </a:extLst>
          </p:cNvPicPr>
          <p:nvPr/>
        </p:nvPicPr>
        <p:blipFill>
          <a:blip r:embed="rId2"/>
          <a:stretch>
            <a:fillRect/>
          </a:stretch>
        </p:blipFill>
        <p:spPr>
          <a:xfrm>
            <a:off x="3018258" y="2753548"/>
            <a:ext cx="5161608" cy="3423415"/>
          </a:xfrm>
          <a:prstGeom prst="rect">
            <a:avLst/>
          </a:prstGeom>
          <a:noFill/>
          <a:ln>
            <a:noFill/>
          </a:ln>
          <a:effectLst/>
        </p:spPr>
      </p:pic>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b="1" dirty="0"/>
              <a:t>M. </a:t>
            </a:r>
            <a:r>
              <a:rPr lang="en-US" b="1" dirty="0"/>
              <a:t>Porter</a:t>
            </a:r>
            <a:r>
              <a:rPr lang="en-US" dirty="0"/>
              <a:t> je </a:t>
            </a:r>
            <a:r>
              <a:rPr lang="en-US" dirty="0" err="1"/>
              <a:t>razvio</a:t>
            </a:r>
            <a:r>
              <a:rPr lang="en-US" dirty="0"/>
              <a:t> </a:t>
            </a:r>
            <a:r>
              <a:rPr lang="en-US" b="1" u="sng" dirty="0"/>
              <a:t>model pet </a:t>
            </a:r>
            <a:r>
              <a:rPr lang="en-US" b="1" u="sng" dirty="0" err="1"/>
              <a:t>konkurentskih</a:t>
            </a:r>
            <a:r>
              <a:rPr lang="en-US" b="1" u="sng" dirty="0"/>
              <a:t> </a:t>
            </a:r>
            <a:r>
              <a:rPr lang="en-US" b="1" u="sng" dirty="0" err="1"/>
              <a:t>sposobnosti</a:t>
            </a:r>
            <a:r>
              <a:rPr lang="en-US" b="1" dirty="0"/>
              <a:t> </a:t>
            </a:r>
            <a:r>
              <a:rPr lang="en-US" dirty="0" err="1"/>
              <a:t>kao</a:t>
            </a:r>
            <a:r>
              <a:rPr lang="en-US" dirty="0"/>
              <a:t> </a:t>
            </a:r>
            <a:r>
              <a:rPr lang="en-US" dirty="0" err="1"/>
              <a:t>metodološko</a:t>
            </a:r>
            <a:r>
              <a:rPr lang="en-US" dirty="0"/>
              <a:t> </a:t>
            </a:r>
            <a:r>
              <a:rPr lang="en-US" dirty="0" err="1"/>
              <a:t>sredstvo</a:t>
            </a:r>
            <a:r>
              <a:rPr lang="en-US" dirty="0"/>
              <a:t> za </a:t>
            </a:r>
            <a:r>
              <a:rPr lang="en-US" dirty="0" err="1"/>
              <a:t>analizu</a:t>
            </a:r>
            <a:r>
              <a:rPr lang="en-US" dirty="0"/>
              <a:t> </a:t>
            </a:r>
            <a:r>
              <a:rPr lang="en-US" dirty="0" err="1"/>
              <a:t>prirode</a:t>
            </a:r>
            <a:r>
              <a:rPr lang="en-US" dirty="0"/>
              <a:t> </a:t>
            </a:r>
            <a:r>
              <a:rPr lang="en-US" dirty="0" err="1"/>
              <a:t>i</a:t>
            </a:r>
            <a:r>
              <a:rPr lang="en-US" dirty="0"/>
              <a:t> </a:t>
            </a:r>
            <a:r>
              <a:rPr lang="en-US" dirty="0" err="1"/>
              <a:t>intenziteta</a:t>
            </a:r>
            <a:r>
              <a:rPr lang="en-US" dirty="0"/>
              <a:t> </a:t>
            </a:r>
            <a:r>
              <a:rPr lang="en-US" dirty="0" err="1"/>
              <a:t>konkurencije</a:t>
            </a:r>
            <a:r>
              <a:rPr lang="en-US" dirty="0"/>
              <a:t> u </a:t>
            </a:r>
            <a:r>
              <a:rPr lang="en-US" dirty="0" err="1"/>
              <a:t>datoj</a:t>
            </a:r>
            <a:r>
              <a:rPr lang="en-US" dirty="0"/>
              <a:t> </a:t>
            </a:r>
            <a:r>
              <a:rPr lang="en-US" dirty="0" err="1"/>
              <a:t>industriji</a:t>
            </a:r>
            <a:r>
              <a:rPr lang="en-US" dirty="0"/>
              <a:t> u </a:t>
            </a:r>
            <a:r>
              <a:rPr lang="en-US" dirty="0" err="1"/>
              <a:t>terminima</a:t>
            </a:r>
            <a:r>
              <a:rPr lang="en-US" dirty="0"/>
              <a:t> </a:t>
            </a:r>
            <a:r>
              <a:rPr lang="en-US" dirty="0">
                <a:hlinkClick r:id="rId3"/>
              </a:rPr>
              <a:t>pet </a:t>
            </a:r>
            <a:r>
              <a:rPr lang="en-US" dirty="0" err="1">
                <a:hlinkClick r:id="rId3"/>
              </a:rPr>
              <a:t>glavnih</a:t>
            </a:r>
            <a:r>
              <a:rPr lang="en-US" dirty="0">
                <a:hlinkClick r:id="rId3"/>
              </a:rPr>
              <a:t> </a:t>
            </a:r>
            <a:r>
              <a:rPr lang="en-US" dirty="0" err="1">
                <a:hlinkClick r:id="rId3"/>
              </a:rPr>
              <a:t>snaga</a:t>
            </a:r>
            <a:r>
              <a:rPr lang="en-US" dirty="0"/>
              <a:t>. </a:t>
            </a:r>
          </a:p>
        </p:txBody>
      </p:sp>
    </p:spTree>
    <p:extLst>
      <p:ext uri="{BB962C8B-B14F-4D97-AF65-F5344CB8AC3E}">
        <p14:creationId xmlns:p14="http://schemas.microsoft.com/office/powerpoint/2010/main" val="28933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92500" lnSpcReduction="20000"/>
          </a:bodyPr>
          <a:lstStyle/>
          <a:p>
            <a:r>
              <a:rPr lang="sr-Latn-RS" dirty="0">
                <a:solidFill>
                  <a:srgbClr val="002060"/>
                </a:solidFill>
              </a:rPr>
              <a:t>Industrijski menadžment i preduzetništvo: spoljašnje okruženje, društvena odgovornost i poslovna etika. Razvoj novog proizvoda</a:t>
            </a:r>
          </a:p>
          <a:p>
            <a:r>
              <a:rPr lang="sr-Latn-RS" dirty="0">
                <a:solidFill>
                  <a:srgbClr val="002060"/>
                </a:solidFill>
              </a:rPr>
              <a:t>Industrija, transformacioni proces, logistika, razvoj i transformacija industrije. </a:t>
            </a:r>
          </a:p>
          <a:p>
            <a:r>
              <a:rPr lang="sr-Latn-RS" dirty="0">
                <a:solidFill>
                  <a:srgbClr val="002060"/>
                </a:solidFill>
              </a:rPr>
              <a:t>Upravljanje kreativnošću i inovacijama. Koncept ''učeće organizacije''. Principi upravljanja tehnološkim inovacijama. Ljudski resursi kao imovina preduzeća. Konflikti i upravljanje konfliktima. </a:t>
            </a:r>
          </a:p>
          <a:p>
            <a:r>
              <a:rPr lang="sr-Latn-RS" dirty="0">
                <a:solidFill>
                  <a:srgbClr val="002060"/>
                </a:solidFill>
              </a:rPr>
              <a:t>Analiza poslovnog slučaja (Business Case)</a:t>
            </a:r>
          </a:p>
          <a:p>
            <a:r>
              <a:rPr lang="sr-Latn-RS" dirty="0">
                <a:solidFill>
                  <a:srgbClr val="002060"/>
                </a:solidFill>
              </a:rPr>
              <a:t>Vrednovanje i evaluaciju poslovne ideje zasnovana na finansijskim parametrima – Studija izvodljivosti</a:t>
            </a:r>
            <a:endParaRPr lang="en-US" dirty="0">
              <a:solidFill>
                <a:srgbClr val="002060"/>
              </a:solidFill>
            </a:endParaRPr>
          </a:p>
          <a:p>
            <a:r>
              <a:rPr lang="sr-Latn-RS" dirty="0">
                <a:solidFill>
                  <a:srgbClr val="002060"/>
                </a:solidFill>
              </a:rPr>
              <a:t>Predviđanje i prognoziranje. </a:t>
            </a:r>
          </a:p>
          <a:p>
            <a:r>
              <a:rPr lang="sr-Latn-RS" b="1" dirty="0">
                <a:solidFill>
                  <a:srgbClr val="002060"/>
                </a:solidFill>
              </a:rPr>
              <a:t>Planiranje, strateško planiranje i strateški menadžment. </a:t>
            </a:r>
            <a:endParaRPr lang="en-US" b="1" dirty="0">
              <a:solidFill>
                <a:srgbClr val="002060"/>
              </a:solidFill>
            </a:endParaRPr>
          </a:p>
          <a:p>
            <a:r>
              <a:rPr lang="sr-Latn-RS" dirty="0">
                <a:solidFill>
                  <a:srgbClr val="002060"/>
                </a:solidFill>
              </a:rPr>
              <a:t>Odlučivanje kao proces rešavanja poslovnih izazova. </a:t>
            </a:r>
          </a:p>
          <a:p>
            <a:r>
              <a:rPr lang="sr-Latn-RS" dirty="0">
                <a:solidFill>
                  <a:srgbClr val="002060"/>
                </a:solidFill>
              </a:rPr>
              <a:t>Kvalitet kao upravljačka varijabla. </a:t>
            </a:r>
          </a:p>
          <a:p>
            <a:r>
              <a:rPr lang="sr-Latn-RS" dirty="0">
                <a:solidFill>
                  <a:srgbClr val="002060"/>
                </a:solidFill>
              </a:rPr>
              <a:t>Održivost. 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Kao alat strategijskog menadžmenta, kojim može da se definiše neka od potencijalnih strategija preduzeća – kao odgovor na promene iz okruženja ili na promene koje se javljaju unutar same organizacije, može se koristiti </a:t>
            </a:r>
            <a:r>
              <a:rPr lang="sr-Latn-RS" b="1" dirty="0"/>
              <a:t>Ansoff matrica</a:t>
            </a:r>
            <a:r>
              <a:rPr lang="sr-Latn-RS" dirty="0"/>
              <a:t>.</a:t>
            </a:r>
          </a:p>
          <a:p>
            <a:r>
              <a:rPr lang="sr-Latn-RS" dirty="0"/>
              <a:t>Ova matrica obuhvata elemente potencijalnih </a:t>
            </a:r>
            <a:r>
              <a:rPr lang="sr-Latn-RS" b="1" dirty="0"/>
              <a:t>strategija rasta, strategije stabilizacije i defanzivnih strategija</a:t>
            </a:r>
            <a:r>
              <a:rPr lang="sr-Latn-RS" dirty="0"/>
              <a:t>.</a:t>
            </a:r>
          </a:p>
          <a:p>
            <a:r>
              <a:rPr lang="en-US" dirty="0" err="1"/>
              <a:t>Ansoffova</a:t>
            </a:r>
            <a:r>
              <a:rPr lang="en-US" dirty="0"/>
              <a:t> </a:t>
            </a:r>
            <a:r>
              <a:rPr lang="en-US" dirty="0" err="1"/>
              <a:t>matrica</a:t>
            </a:r>
            <a:r>
              <a:rPr lang="en-US" dirty="0"/>
              <a:t>, </a:t>
            </a:r>
            <a:r>
              <a:rPr lang="sr-Latn-RS" dirty="0"/>
              <a:t>predstavlja</a:t>
            </a:r>
            <a:r>
              <a:rPr lang="en-US" dirty="0"/>
              <a:t> </a:t>
            </a:r>
            <a:r>
              <a:rPr lang="en-US" dirty="0" err="1"/>
              <a:t>okvir</a:t>
            </a:r>
            <a:r>
              <a:rPr lang="en-US" dirty="0"/>
              <a:t> </a:t>
            </a:r>
            <a:r>
              <a:rPr lang="sr-Latn-RS" dirty="0"/>
              <a:t>2x2</a:t>
            </a:r>
            <a:r>
              <a:rPr lang="en-US" dirty="0"/>
              <a:t> </a:t>
            </a:r>
            <a:r>
              <a:rPr lang="en-US" dirty="0" err="1"/>
              <a:t>koji</a:t>
            </a:r>
            <a:r>
              <a:rPr lang="en-US" dirty="0"/>
              <a:t> </a:t>
            </a:r>
            <a:r>
              <a:rPr lang="en-US" dirty="0" err="1"/>
              <a:t>koriste</a:t>
            </a:r>
            <a:r>
              <a:rPr lang="en-US" dirty="0"/>
              <a:t> </a:t>
            </a:r>
            <a:r>
              <a:rPr lang="en-US" dirty="0" err="1"/>
              <a:t>menadž</a:t>
            </a:r>
            <a:r>
              <a:rPr lang="sr-Latn-RS" dirty="0"/>
              <a:t>ment</a:t>
            </a:r>
            <a:r>
              <a:rPr lang="en-US" dirty="0"/>
              <a:t> </a:t>
            </a:r>
            <a:r>
              <a:rPr lang="en-US" dirty="0" err="1"/>
              <a:t>timovi</a:t>
            </a:r>
            <a:r>
              <a:rPr lang="en-US" dirty="0"/>
              <a:t> </a:t>
            </a:r>
            <a:r>
              <a:rPr lang="sr-Latn-RS" dirty="0"/>
              <a:t>kao p</a:t>
            </a:r>
            <a:r>
              <a:rPr lang="en-US" dirty="0" err="1"/>
              <a:t>omo</a:t>
            </a:r>
            <a:r>
              <a:rPr lang="sr-Latn-RS" dirty="0"/>
              <a:t>ć</a:t>
            </a:r>
            <a:r>
              <a:rPr lang="en-US" dirty="0"/>
              <a:t> u </a:t>
            </a:r>
            <a:r>
              <a:rPr lang="en-US" dirty="0" err="1"/>
              <a:t>planiranju</a:t>
            </a:r>
            <a:r>
              <a:rPr lang="en-US" dirty="0"/>
              <a:t> </a:t>
            </a:r>
            <a:r>
              <a:rPr lang="en-US" dirty="0" err="1"/>
              <a:t>i</a:t>
            </a:r>
            <a:r>
              <a:rPr lang="en-US" dirty="0"/>
              <a:t> </a:t>
            </a:r>
            <a:r>
              <a:rPr lang="en-US" dirty="0" err="1"/>
              <a:t>evaluaciji</a:t>
            </a:r>
            <a:r>
              <a:rPr lang="en-US" dirty="0"/>
              <a:t> </a:t>
            </a:r>
            <a:r>
              <a:rPr lang="sr-Latn-RS" dirty="0"/>
              <a:t>navedenih strategija</a:t>
            </a:r>
            <a:r>
              <a:rPr lang="en-US" dirty="0"/>
              <a:t>. </a:t>
            </a:r>
            <a:r>
              <a:rPr lang="en-US" dirty="0" err="1"/>
              <a:t>Konkretno</a:t>
            </a:r>
            <a:r>
              <a:rPr lang="en-US" dirty="0"/>
              <a:t>, </a:t>
            </a:r>
            <a:r>
              <a:rPr lang="en-US" dirty="0" err="1"/>
              <a:t>alat</a:t>
            </a:r>
            <a:r>
              <a:rPr lang="en-US" dirty="0"/>
              <a:t> </a:t>
            </a:r>
            <a:r>
              <a:rPr lang="en-US" dirty="0" err="1"/>
              <a:t>pomaže</a:t>
            </a:r>
            <a:r>
              <a:rPr lang="en-US" dirty="0"/>
              <a:t> </a:t>
            </a:r>
            <a:r>
              <a:rPr lang="en-US" dirty="0" err="1"/>
              <a:t>zainteresovanim</a:t>
            </a:r>
            <a:r>
              <a:rPr lang="en-US" dirty="0"/>
              <a:t> </a:t>
            </a:r>
            <a:r>
              <a:rPr lang="en-US" dirty="0" err="1"/>
              <a:t>stranama</a:t>
            </a:r>
            <a:r>
              <a:rPr lang="en-US" dirty="0"/>
              <a:t> da </a:t>
            </a:r>
            <a:r>
              <a:rPr lang="en-US" dirty="0" err="1"/>
              <a:t>konceptualizuju</a:t>
            </a:r>
            <a:r>
              <a:rPr lang="en-US" dirty="0"/>
              <a:t> </a:t>
            </a:r>
            <a:r>
              <a:rPr lang="en-US" dirty="0" err="1"/>
              <a:t>nivo</a:t>
            </a:r>
            <a:r>
              <a:rPr lang="en-US" dirty="0"/>
              <a:t> </a:t>
            </a:r>
            <a:r>
              <a:rPr lang="en-US" dirty="0" err="1"/>
              <a:t>rizika</a:t>
            </a:r>
            <a:r>
              <a:rPr lang="en-US" dirty="0"/>
              <a:t> </a:t>
            </a:r>
            <a:r>
              <a:rPr lang="en-US" dirty="0" err="1"/>
              <a:t>povezan</a:t>
            </a:r>
            <a:r>
              <a:rPr lang="en-US" dirty="0"/>
              <a:t> </a:t>
            </a:r>
            <a:r>
              <a:rPr lang="en-US" dirty="0" err="1"/>
              <a:t>sa</a:t>
            </a:r>
            <a:r>
              <a:rPr lang="en-US" dirty="0"/>
              <a:t> </a:t>
            </a:r>
            <a:r>
              <a:rPr lang="en-US" dirty="0" err="1"/>
              <a:t>različitim</a:t>
            </a:r>
            <a:r>
              <a:rPr lang="en-US" dirty="0"/>
              <a:t> </a:t>
            </a:r>
            <a:r>
              <a:rPr lang="en-US" dirty="0" err="1"/>
              <a:t>strategijama</a:t>
            </a:r>
            <a:r>
              <a:rPr lang="en-US" dirty="0"/>
              <a:t>.</a:t>
            </a:r>
          </a:p>
          <a:p>
            <a:r>
              <a:rPr lang="en-US" dirty="0" err="1"/>
              <a:t>Matricu</a:t>
            </a:r>
            <a:r>
              <a:rPr lang="en-US" dirty="0"/>
              <a:t> je </a:t>
            </a:r>
            <a:r>
              <a:rPr lang="en-US" dirty="0" err="1"/>
              <a:t>razvio</a:t>
            </a:r>
            <a:r>
              <a:rPr lang="en-US" dirty="0"/>
              <a:t> </a:t>
            </a:r>
            <a:r>
              <a:rPr lang="en-US" dirty="0" err="1"/>
              <a:t>primenjeni</a:t>
            </a:r>
            <a:r>
              <a:rPr lang="en-US" dirty="0"/>
              <a:t> </a:t>
            </a:r>
            <a:r>
              <a:rPr lang="en-US" dirty="0" err="1"/>
              <a:t>matematičar</a:t>
            </a:r>
            <a:r>
              <a:rPr lang="en-US" dirty="0"/>
              <a:t> </a:t>
            </a:r>
            <a:r>
              <a:rPr lang="en-US" dirty="0" err="1"/>
              <a:t>i</a:t>
            </a:r>
            <a:r>
              <a:rPr lang="en-US" dirty="0"/>
              <a:t> </a:t>
            </a:r>
            <a:r>
              <a:rPr lang="en-US" dirty="0" err="1"/>
              <a:t>poslovni</a:t>
            </a:r>
            <a:r>
              <a:rPr lang="en-US" dirty="0"/>
              <a:t> </a:t>
            </a:r>
            <a:r>
              <a:rPr lang="en-US" dirty="0" err="1"/>
              <a:t>menadžer</a:t>
            </a:r>
            <a:r>
              <a:rPr lang="en-US" dirty="0"/>
              <a:t> H. Igor </a:t>
            </a:r>
            <a:r>
              <a:rPr lang="en-US" dirty="0" err="1"/>
              <a:t>Ansoff</a:t>
            </a:r>
            <a:r>
              <a:rPr lang="en-US" dirty="0"/>
              <a:t> </a:t>
            </a:r>
            <a:r>
              <a:rPr lang="en-US" dirty="0" err="1"/>
              <a:t>i</a:t>
            </a:r>
            <a:r>
              <a:rPr lang="en-US" dirty="0"/>
              <a:t> </a:t>
            </a:r>
            <a:r>
              <a:rPr lang="en-US" dirty="0" err="1"/>
              <a:t>objavljena</a:t>
            </a:r>
            <a:r>
              <a:rPr lang="en-US" dirty="0"/>
              <a:t> je u Harvard Business </a:t>
            </a:r>
            <a:r>
              <a:rPr lang="en-US" dirty="0" err="1"/>
              <a:t>Reviev</a:t>
            </a:r>
            <a:r>
              <a:rPr lang="en-US" dirty="0"/>
              <a:t> 1957. </a:t>
            </a:r>
            <a:r>
              <a:rPr lang="en-US" dirty="0" err="1"/>
              <a:t>Ansoffova</a:t>
            </a:r>
            <a:r>
              <a:rPr lang="en-US" dirty="0"/>
              <a:t> </a:t>
            </a:r>
            <a:r>
              <a:rPr lang="en-US" dirty="0" err="1"/>
              <a:t>matrica</a:t>
            </a:r>
            <a:r>
              <a:rPr lang="en-US" dirty="0"/>
              <a:t> se </a:t>
            </a:r>
            <a:r>
              <a:rPr lang="en-US" dirty="0" err="1"/>
              <a:t>često</a:t>
            </a:r>
            <a:r>
              <a:rPr lang="en-US" dirty="0"/>
              <a:t> </a:t>
            </a:r>
            <a:r>
              <a:rPr lang="en-US" dirty="0" err="1"/>
              <a:t>koristi</a:t>
            </a:r>
            <a:r>
              <a:rPr lang="en-US" dirty="0"/>
              <a:t> u </a:t>
            </a:r>
            <a:r>
              <a:rPr lang="en-US" dirty="0" err="1"/>
              <a:t>kombinaciji</a:t>
            </a:r>
            <a:r>
              <a:rPr lang="en-US" dirty="0"/>
              <a:t> </a:t>
            </a:r>
            <a:r>
              <a:rPr lang="en-US" dirty="0" err="1"/>
              <a:t>sa</a:t>
            </a:r>
            <a:r>
              <a:rPr lang="en-US" dirty="0"/>
              <a:t> </a:t>
            </a:r>
            <a:r>
              <a:rPr lang="en-US" dirty="0" err="1"/>
              <a:t>drugim</a:t>
            </a:r>
            <a:r>
              <a:rPr lang="en-US" dirty="0"/>
              <a:t> </a:t>
            </a:r>
            <a:r>
              <a:rPr lang="en-US" dirty="0" err="1"/>
              <a:t>alatima</a:t>
            </a:r>
            <a:r>
              <a:rPr lang="en-US" dirty="0"/>
              <a:t> </a:t>
            </a:r>
            <a:r>
              <a:rPr lang="en-US" dirty="0" err="1"/>
              <a:t>za</a:t>
            </a:r>
            <a:r>
              <a:rPr lang="en-US" dirty="0"/>
              <a:t> </a:t>
            </a:r>
            <a:r>
              <a:rPr lang="en-US" dirty="0" err="1"/>
              <a:t>analizu</a:t>
            </a:r>
            <a:r>
              <a:rPr lang="en-US" dirty="0"/>
              <a:t> </a:t>
            </a:r>
            <a:r>
              <a:rPr lang="en-US" dirty="0" err="1"/>
              <a:t>poslovanja</a:t>
            </a:r>
            <a:r>
              <a:rPr lang="en-US" dirty="0"/>
              <a:t> </a:t>
            </a:r>
            <a:r>
              <a:rPr lang="en-US" dirty="0" err="1"/>
              <a:t>i</a:t>
            </a:r>
            <a:r>
              <a:rPr lang="en-US" dirty="0"/>
              <a:t> </a:t>
            </a:r>
            <a:r>
              <a:rPr lang="en-US" dirty="0" err="1"/>
              <a:t>industrije</a:t>
            </a:r>
            <a:r>
              <a:rPr lang="en-US" dirty="0"/>
              <a:t>, </a:t>
            </a:r>
            <a:r>
              <a:rPr lang="en-US" dirty="0" err="1"/>
              <a:t>kao</a:t>
            </a:r>
            <a:r>
              <a:rPr lang="en-US" dirty="0"/>
              <a:t> </a:t>
            </a:r>
            <a:r>
              <a:rPr lang="en-US" dirty="0" err="1"/>
              <a:t>što</a:t>
            </a:r>
            <a:r>
              <a:rPr lang="en-US" dirty="0"/>
              <a:t> </a:t>
            </a:r>
            <a:r>
              <a:rPr lang="en-US" dirty="0" err="1"/>
              <a:t>su</a:t>
            </a:r>
            <a:r>
              <a:rPr lang="en-US" dirty="0"/>
              <a:t> PESTEL, S</a:t>
            </a:r>
            <a:r>
              <a:rPr lang="sr-Latn-RS" dirty="0"/>
              <a:t>W</a:t>
            </a:r>
            <a:r>
              <a:rPr lang="en-US" dirty="0"/>
              <a:t>OT </a:t>
            </a:r>
            <a:r>
              <a:rPr lang="en-US" dirty="0" err="1"/>
              <a:t>i</a:t>
            </a:r>
            <a:r>
              <a:rPr lang="en-US" dirty="0"/>
              <a:t> Porter's 5</a:t>
            </a:r>
            <a:r>
              <a:rPr lang="sr-Latn-RS" dirty="0"/>
              <a:t> forces.</a:t>
            </a:r>
            <a:r>
              <a:rPr lang="en-US" dirty="0"/>
              <a:t> </a:t>
            </a:r>
          </a:p>
        </p:txBody>
      </p:sp>
    </p:spTree>
    <p:extLst>
      <p:ext uri="{BB962C8B-B14F-4D97-AF65-F5344CB8AC3E}">
        <p14:creationId xmlns:p14="http://schemas.microsoft.com/office/powerpoint/2010/main" val="3507844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Ansfoff matrica</a:t>
            </a:r>
            <a:endParaRPr lang="en-US" dirty="0"/>
          </a:p>
        </p:txBody>
      </p:sp>
      <p:pic>
        <p:nvPicPr>
          <p:cNvPr id="4" name="Picture1"/>
          <p:cNvPicPr>
            <a:picLocks noChangeAspect="1"/>
            <a:extLst>
              <a:ext uri="smNativeData">
                <pr:smNativeData xmlns="" xmlns:p14="http://schemas.microsoft.com/office/powerpoint/2010/main" xmlns:pr="smNativeData" val="SMDATA_18_ZZaYYhMAAAAlAAAAEQAAAC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YJAAAnCgAAeCgAAHokAAAQAAAAJgAAAAgAAAD//////////w=="/>
              </a:ext>
            </a:extLst>
          </p:cNvPicPr>
          <p:nvPr/>
        </p:nvPicPr>
        <p:blipFill>
          <a:blip r:embed="rId2"/>
          <a:stretch>
            <a:fillRect/>
          </a:stretch>
        </p:blipFill>
        <p:spPr>
          <a:xfrm>
            <a:off x="4292082" y="1727694"/>
            <a:ext cx="5803640" cy="4967073"/>
          </a:xfrm>
          <a:prstGeom prst="rect">
            <a:avLst/>
          </a:prstGeom>
          <a:noFill/>
          <a:ln>
            <a:noFill/>
          </a:ln>
          <a:effectLst/>
        </p:spPr>
      </p:pic>
    </p:spTree>
    <p:extLst>
      <p:ext uri="{BB962C8B-B14F-4D97-AF65-F5344CB8AC3E}">
        <p14:creationId xmlns:p14="http://schemas.microsoft.com/office/powerpoint/2010/main" val="228926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RS" dirty="0"/>
              <a:t>Prva opcija kod kombinacije starih proizvoda na starom tržištu predstavlja defanzivnu strategiju – „</a:t>
            </a:r>
            <a:r>
              <a:rPr lang="sr-Latn-RS" b="1" dirty="0"/>
              <a:t>ne činiti ništa</a:t>
            </a:r>
            <a:r>
              <a:rPr lang="sr-Latn-RS" dirty="0"/>
              <a:t>“ ili „</a:t>
            </a:r>
            <a:r>
              <a:rPr lang="sr-Latn-RS" b="1" dirty="0"/>
              <a:t>povući se</a:t>
            </a:r>
            <a:r>
              <a:rPr lang="sr-Latn-RS" dirty="0"/>
              <a:t>“. Koje su nekad jedina očigledna opcija – sa najmanje rizika.</a:t>
            </a:r>
          </a:p>
          <a:p>
            <a:r>
              <a:rPr lang="sr-Latn-RS" dirty="0"/>
              <a:t>Potom tu je strategija stabilizacije kojom se pokušava „</a:t>
            </a:r>
            <a:r>
              <a:rPr lang="sr-Latn-RS" b="1" dirty="0"/>
              <a:t>konsolidacija</a:t>
            </a:r>
            <a:r>
              <a:rPr lang="sr-Latn-RS" dirty="0"/>
              <a:t>“ poslovanja, koja može uključivati smanjenje troškova, optimizaciju, korekciju prodajne cene... </a:t>
            </a:r>
            <a:endParaRPr lang="en-US" dirty="0"/>
          </a:p>
        </p:txBody>
      </p:sp>
    </p:spTree>
    <p:extLst>
      <p:ext uri="{BB962C8B-B14F-4D97-AF65-F5344CB8AC3E}">
        <p14:creationId xmlns:p14="http://schemas.microsoft.com/office/powerpoint/2010/main" val="233549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lnSpcReduction="10000"/>
          </a:bodyPr>
          <a:lstStyle/>
          <a:p>
            <a:r>
              <a:rPr lang="sr-Latn-RS" dirty="0"/>
              <a:t>Sledeći pojmovi odgovaraju </a:t>
            </a:r>
            <a:r>
              <a:rPr lang="en-US" dirty="0" err="1"/>
              <a:t>specifičnoj</a:t>
            </a:r>
            <a:r>
              <a:rPr lang="en-US" dirty="0"/>
              <a:t> </a:t>
            </a:r>
            <a:r>
              <a:rPr lang="en-US" dirty="0" err="1"/>
              <a:t>strategiji</a:t>
            </a:r>
            <a:r>
              <a:rPr lang="sr-Latn-RS" dirty="0"/>
              <a:t> rasta</a:t>
            </a:r>
            <a:r>
              <a:rPr lang="en-US" dirty="0"/>
              <a:t>:</a:t>
            </a:r>
          </a:p>
          <a:p>
            <a:r>
              <a:rPr lang="sr-Latn-RS" b="1" dirty="0"/>
              <a:t>Prodiranje/</a:t>
            </a:r>
            <a:r>
              <a:rPr lang="en-US" b="1" dirty="0" err="1"/>
              <a:t>Penetracija</a:t>
            </a:r>
            <a:r>
              <a:rPr lang="en-US" b="1" dirty="0"/>
              <a:t> </a:t>
            </a:r>
            <a:r>
              <a:rPr lang="en-US" b="1" dirty="0" err="1"/>
              <a:t>na</a:t>
            </a:r>
            <a:r>
              <a:rPr lang="en-US" b="1" dirty="0"/>
              <a:t> </a:t>
            </a:r>
            <a:r>
              <a:rPr lang="en-US" b="1" dirty="0" err="1"/>
              <a:t>tržište</a:t>
            </a:r>
            <a:r>
              <a:rPr lang="en-US" b="1" dirty="0"/>
              <a:t> </a:t>
            </a:r>
            <a:r>
              <a:rPr lang="en-US" dirty="0"/>
              <a:t>– </a:t>
            </a:r>
            <a:r>
              <a:rPr lang="en-US" dirty="0" err="1"/>
              <a:t>Koncept</a:t>
            </a:r>
            <a:r>
              <a:rPr lang="en-US" dirty="0"/>
              <a:t> </a:t>
            </a:r>
            <a:r>
              <a:rPr lang="en-US" dirty="0" err="1"/>
              <a:t>povećanja</a:t>
            </a:r>
            <a:r>
              <a:rPr lang="en-US" dirty="0"/>
              <a:t> </a:t>
            </a:r>
            <a:r>
              <a:rPr lang="en-US" dirty="0" err="1"/>
              <a:t>prodaje</a:t>
            </a:r>
            <a:r>
              <a:rPr lang="en-US" dirty="0"/>
              <a:t> </a:t>
            </a:r>
            <a:r>
              <a:rPr lang="en-US" dirty="0" err="1"/>
              <a:t>postojećih</a:t>
            </a:r>
            <a:r>
              <a:rPr lang="en-US" dirty="0"/>
              <a:t> </a:t>
            </a:r>
            <a:r>
              <a:rPr lang="en-US" dirty="0" err="1"/>
              <a:t>proizvoda</a:t>
            </a:r>
            <a:r>
              <a:rPr lang="en-US" dirty="0"/>
              <a:t> </a:t>
            </a:r>
            <a:r>
              <a:rPr lang="en-US" dirty="0" err="1"/>
              <a:t>na</a:t>
            </a:r>
            <a:r>
              <a:rPr lang="en-US" dirty="0"/>
              <a:t> </a:t>
            </a:r>
            <a:r>
              <a:rPr lang="en-US" dirty="0" err="1"/>
              <a:t>postojećem</a:t>
            </a:r>
            <a:r>
              <a:rPr lang="en-US" dirty="0"/>
              <a:t> </a:t>
            </a:r>
            <a:r>
              <a:rPr lang="en-US" dirty="0" err="1"/>
              <a:t>tržištu</a:t>
            </a:r>
            <a:endParaRPr lang="en-US" dirty="0"/>
          </a:p>
          <a:p>
            <a:r>
              <a:rPr lang="en-US" b="1" dirty="0" err="1"/>
              <a:t>Razvoj</a:t>
            </a:r>
            <a:r>
              <a:rPr lang="en-US" b="1" dirty="0"/>
              <a:t> </a:t>
            </a:r>
            <a:r>
              <a:rPr lang="en-US" b="1" dirty="0" err="1"/>
              <a:t>tržišta</a:t>
            </a:r>
            <a:r>
              <a:rPr lang="en-US" b="1" dirty="0"/>
              <a:t> </a:t>
            </a:r>
            <a:r>
              <a:rPr lang="en-US" dirty="0"/>
              <a:t>– </a:t>
            </a:r>
            <a:r>
              <a:rPr lang="en-US" dirty="0" err="1"/>
              <a:t>Fokusira</a:t>
            </a:r>
            <a:r>
              <a:rPr lang="en-US" dirty="0"/>
              <a:t> se </a:t>
            </a:r>
            <a:r>
              <a:rPr lang="en-US" dirty="0" err="1"/>
              <a:t>na</a:t>
            </a:r>
            <a:r>
              <a:rPr lang="en-US" dirty="0"/>
              <a:t> </a:t>
            </a:r>
            <a:r>
              <a:rPr lang="en-US" dirty="0" err="1"/>
              <a:t>prodaju</a:t>
            </a:r>
            <a:r>
              <a:rPr lang="en-US" dirty="0"/>
              <a:t> </a:t>
            </a:r>
            <a:r>
              <a:rPr lang="en-US" dirty="0" err="1"/>
              <a:t>postojećih</a:t>
            </a:r>
            <a:r>
              <a:rPr lang="en-US" dirty="0"/>
              <a:t> </a:t>
            </a:r>
            <a:r>
              <a:rPr lang="en-US" dirty="0" err="1"/>
              <a:t>proizvoda</a:t>
            </a:r>
            <a:r>
              <a:rPr lang="en-US" dirty="0"/>
              <a:t> </a:t>
            </a:r>
            <a:r>
              <a:rPr lang="en-US" dirty="0" err="1"/>
              <a:t>na</a:t>
            </a:r>
            <a:r>
              <a:rPr lang="en-US" dirty="0"/>
              <a:t> nova </a:t>
            </a:r>
            <a:r>
              <a:rPr lang="en-US" dirty="0" err="1"/>
              <a:t>tržišta</a:t>
            </a:r>
            <a:endParaRPr lang="en-US" dirty="0"/>
          </a:p>
          <a:p>
            <a:r>
              <a:rPr lang="en-US" b="1" dirty="0" err="1"/>
              <a:t>Razvoj</a:t>
            </a:r>
            <a:r>
              <a:rPr lang="en-US" b="1" dirty="0"/>
              <a:t> </a:t>
            </a:r>
            <a:r>
              <a:rPr lang="en-US" b="1" dirty="0" err="1"/>
              <a:t>proizvoda</a:t>
            </a:r>
            <a:r>
              <a:rPr lang="en-US" b="1" dirty="0"/>
              <a:t> </a:t>
            </a:r>
            <a:r>
              <a:rPr lang="en-US" dirty="0"/>
              <a:t>– </a:t>
            </a:r>
            <a:r>
              <a:rPr lang="en-US" dirty="0" err="1"/>
              <a:t>Fokusira</a:t>
            </a:r>
            <a:r>
              <a:rPr lang="en-US" dirty="0"/>
              <a:t> se </a:t>
            </a:r>
            <a:r>
              <a:rPr lang="en-US" dirty="0" err="1"/>
              <a:t>na</a:t>
            </a:r>
            <a:r>
              <a:rPr lang="en-US" dirty="0"/>
              <a:t> </a:t>
            </a:r>
            <a:r>
              <a:rPr lang="en-US" dirty="0" err="1"/>
              <a:t>uvođenje</a:t>
            </a:r>
            <a:r>
              <a:rPr lang="en-US" dirty="0"/>
              <a:t> </a:t>
            </a:r>
            <a:r>
              <a:rPr lang="en-US" dirty="0" err="1"/>
              <a:t>novih</a:t>
            </a:r>
            <a:r>
              <a:rPr lang="en-US" dirty="0"/>
              <a:t> </a:t>
            </a:r>
            <a:r>
              <a:rPr lang="en-US" dirty="0" err="1"/>
              <a:t>proizvoda</a:t>
            </a:r>
            <a:r>
              <a:rPr lang="en-US" dirty="0"/>
              <a:t> </a:t>
            </a:r>
            <a:r>
              <a:rPr lang="en-US" dirty="0" err="1"/>
              <a:t>na</a:t>
            </a:r>
            <a:r>
              <a:rPr lang="en-US" dirty="0"/>
              <a:t> </a:t>
            </a:r>
            <a:r>
              <a:rPr lang="en-US" dirty="0" err="1"/>
              <a:t>postojeće</a:t>
            </a:r>
            <a:r>
              <a:rPr lang="en-US" dirty="0"/>
              <a:t> </a:t>
            </a:r>
            <a:r>
              <a:rPr lang="en-US" dirty="0" err="1"/>
              <a:t>tržište</a:t>
            </a:r>
            <a:endParaRPr lang="en-US" dirty="0"/>
          </a:p>
          <a:p>
            <a:r>
              <a:rPr lang="en-US" b="1" dirty="0" err="1"/>
              <a:t>Diverzifikacija</a:t>
            </a:r>
            <a:r>
              <a:rPr lang="en-US" dirty="0"/>
              <a:t> – </a:t>
            </a:r>
            <a:r>
              <a:rPr lang="en-US" dirty="0" err="1"/>
              <a:t>Koncept</a:t>
            </a:r>
            <a:r>
              <a:rPr lang="en-US" dirty="0"/>
              <a:t> </a:t>
            </a:r>
            <a:r>
              <a:rPr lang="en-US" dirty="0" err="1"/>
              <a:t>ulaska</a:t>
            </a:r>
            <a:r>
              <a:rPr lang="en-US" dirty="0"/>
              <a:t> </a:t>
            </a:r>
            <a:r>
              <a:rPr lang="en-US" dirty="0" err="1"/>
              <a:t>na</a:t>
            </a:r>
            <a:r>
              <a:rPr lang="en-US" dirty="0"/>
              <a:t> novo </a:t>
            </a:r>
            <a:r>
              <a:rPr lang="en-US" dirty="0" err="1"/>
              <a:t>tržište</a:t>
            </a:r>
            <a:r>
              <a:rPr lang="en-US" dirty="0"/>
              <a:t> </a:t>
            </a:r>
            <a:r>
              <a:rPr lang="en-US" dirty="0" err="1"/>
              <a:t>sa</a:t>
            </a:r>
            <a:r>
              <a:rPr lang="en-US" dirty="0"/>
              <a:t> </a:t>
            </a:r>
            <a:r>
              <a:rPr lang="en-US" dirty="0" err="1"/>
              <a:t>potpuno</a:t>
            </a:r>
            <a:r>
              <a:rPr lang="en-US" dirty="0"/>
              <a:t> </a:t>
            </a:r>
            <a:r>
              <a:rPr lang="en-US" dirty="0" err="1"/>
              <a:t>novim</a:t>
            </a:r>
            <a:r>
              <a:rPr lang="en-US" dirty="0"/>
              <a:t> </a:t>
            </a:r>
            <a:r>
              <a:rPr lang="en-US" dirty="0" err="1"/>
              <a:t>proizvodima</a:t>
            </a:r>
            <a:r>
              <a:rPr lang="sr-Latn-RS" dirty="0"/>
              <a:t> (koja podrazumeva povezanu ili nepovezanu diverzifikaciju, uključujući vertikalnu i horizontalnu integraciju</a:t>
            </a:r>
            <a:endParaRPr lang="en-US" dirty="0"/>
          </a:p>
        </p:txBody>
      </p:sp>
    </p:spTree>
    <p:extLst>
      <p:ext uri="{BB962C8B-B14F-4D97-AF65-F5344CB8AC3E}">
        <p14:creationId xmlns:p14="http://schemas.microsoft.com/office/powerpoint/2010/main" val="2906240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sr-Latn-RS" dirty="0"/>
              <a:t>Prva je strategija </a:t>
            </a:r>
            <a:r>
              <a:rPr lang="en-GB" b="1" dirty="0"/>
              <a:t>P</a:t>
            </a:r>
            <a:r>
              <a:rPr lang="sr-Latn-RS" b="1" dirty="0"/>
              <a:t>rodiranje</a:t>
            </a:r>
            <a:r>
              <a:rPr lang="en-GB" b="1" dirty="0"/>
              <a:t> </a:t>
            </a:r>
            <a:r>
              <a:rPr lang="en-GB" b="1" dirty="0" err="1"/>
              <a:t>na</a:t>
            </a:r>
            <a:r>
              <a:rPr lang="en-GB" b="1" dirty="0"/>
              <a:t> </a:t>
            </a:r>
            <a:r>
              <a:rPr lang="en-GB" b="1" dirty="0" err="1"/>
              <a:t>tržište</a:t>
            </a:r>
            <a:endParaRPr lang="en-GB" b="1" dirty="0"/>
          </a:p>
          <a:p>
            <a:pPr lvl="1"/>
            <a:r>
              <a:rPr lang="sr-Latn-RS" dirty="0"/>
              <a:t>Manje</a:t>
            </a:r>
            <a:r>
              <a:rPr lang="en-GB" dirty="0"/>
              <a:t> </a:t>
            </a:r>
            <a:r>
              <a:rPr lang="en-GB" dirty="0" err="1"/>
              <a:t>rizičn</a:t>
            </a:r>
            <a:r>
              <a:rPr lang="sr-Latn-RS" dirty="0"/>
              <a:t>a</a:t>
            </a:r>
            <a:r>
              <a:rPr lang="en-GB" dirty="0"/>
              <a:t>, u </a:t>
            </a:r>
            <a:r>
              <a:rPr lang="en-GB" dirty="0" err="1"/>
              <a:t>relativnom</a:t>
            </a:r>
            <a:r>
              <a:rPr lang="en-GB" dirty="0"/>
              <a:t> </a:t>
            </a:r>
            <a:r>
              <a:rPr lang="en-GB" dirty="0" err="1"/>
              <a:t>smislu</a:t>
            </a:r>
            <a:r>
              <a:rPr lang="en-GB" dirty="0"/>
              <a:t>, je </a:t>
            </a:r>
            <a:r>
              <a:rPr lang="sr-Latn-RS" dirty="0"/>
              <a:t>strategija </a:t>
            </a:r>
            <a:r>
              <a:rPr lang="en-GB" dirty="0" err="1"/>
              <a:t>prodor</a:t>
            </a:r>
            <a:r>
              <a:rPr lang="en-GB" dirty="0"/>
              <a:t> </a:t>
            </a:r>
            <a:r>
              <a:rPr lang="en-GB" dirty="0" err="1"/>
              <a:t>na</a:t>
            </a:r>
            <a:r>
              <a:rPr lang="en-GB" dirty="0"/>
              <a:t> </a:t>
            </a:r>
            <a:r>
              <a:rPr lang="en-GB" dirty="0" err="1"/>
              <a:t>tržište</a:t>
            </a:r>
            <a:r>
              <a:rPr lang="en-GB" dirty="0"/>
              <a:t>.</a:t>
            </a:r>
          </a:p>
          <a:p>
            <a:pPr lvl="1"/>
            <a:r>
              <a:rPr lang="en-GB" dirty="0" err="1"/>
              <a:t>Kada</a:t>
            </a:r>
            <a:r>
              <a:rPr lang="en-GB" dirty="0"/>
              <a:t> </a:t>
            </a:r>
            <a:r>
              <a:rPr lang="en-GB" dirty="0" err="1"/>
              <a:t>primenjuje</a:t>
            </a:r>
            <a:r>
              <a:rPr lang="en-GB" dirty="0"/>
              <a:t> </a:t>
            </a:r>
            <a:r>
              <a:rPr lang="en-GB" dirty="0" err="1"/>
              <a:t>strategiju</a:t>
            </a:r>
            <a:r>
              <a:rPr lang="en-GB" dirty="0"/>
              <a:t> </a:t>
            </a:r>
            <a:r>
              <a:rPr lang="en-GB" dirty="0" err="1"/>
              <a:t>prodora</a:t>
            </a:r>
            <a:r>
              <a:rPr lang="en-GB" dirty="0"/>
              <a:t> </a:t>
            </a:r>
            <a:r>
              <a:rPr lang="en-GB" dirty="0" err="1"/>
              <a:t>na</a:t>
            </a:r>
            <a:r>
              <a:rPr lang="en-GB" dirty="0"/>
              <a:t> </a:t>
            </a:r>
            <a:r>
              <a:rPr lang="en-GB" dirty="0" err="1"/>
              <a:t>tržište</a:t>
            </a:r>
            <a:r>
              <a:rPr lang="en-GB" dirty="0"/>
              <a:t>, </a:t>
            </a:r>
            <a:r>
              <a:rPr lang="en-GB" dirty="0" err="1"/>
              <a:t>menadžment</a:t>
            </a:r>
            <a:r>
              <a:rPr lang="en-GB" dirty="0"/>
              <a:t> </a:t>
            </a:r>
            <a:r>
              <a:rPr lang="en-GB" dirty="0" err="1"/>
              <a:t>nastoji</a:t>
            </a:r>
            <a:r>
              <a:rPr lang="en-GB" dirty="0"/>
              <a:t> da </a:t>
            </a:r>
            <a:r>
              <a:rPr lang="en-GB" dirty="0" err="1"/>
              <a:t>proda</a:t>
            </a:r>
            <a:r>
              <a:rPr lang="en-GB" dirty="0"/>
              <a:t> </a:t>
            </a:r>
            <a:r>
              <a:rPr lang="en-GB" dirty="0" err="1"/>
              <a:t>više</a:t>
            </a:r>
            <a:r>
              <a:rPr lang="en-GB" dirty="0"/>
              <a:t> </a:t>
            </a:r>
            <a:r>
              <a:rPr lang="en-GB" dirty="0" err="1"/>
              <a:t>svojih</a:t>
            </a:r>
            <a:r>
              <a:rPr lang="en-GB" dirty="0"/>
              <a:t> </a:t>
            </a:r>
            <a:r>
              <a:rPr lang="en-GB" dirty="0" err="1"/>
              <a:t>postojećih</a:t>
            </a:r>
            <a:r>
              <a:rPr lang="en-GB" dirty="0"/>
              <a:t> </a:t>
            </a:r>
            <a:r>
              <a:rPr lang="en-GB" dirty="0" err="1"/>
              <a:t>proizvoda</a:t>
            </a:r>
            <a:r>
              <a:rPr lang="en-GB" dirty="0"/>
              <a:t> </a:t>
            </a:r>
            <a:r>
              <a:rPr lang="en-GB" dirty="0" err="1"/>
              <a:t>na</a:t>
            </a:r>
            <a:r>
              <a:rPr lang="en-GB" dirty="0"/>
              <a:t> </a:t>
            </a:r>
            <a:r>
              <a:rPr lang="en-GB" dirty="0" err="1"/>
              <a:t>tržištima</a:t>
            </a:r>
            <a:r>
              <a:rPr lang="en-GB" dirty="0"/>
              <a:t> </a:t>
            </a:r>
            <a:r>
              <a:rPr lang="en-GB" dirty="0" err="1"/>
              <a:t>koja</a:t>
            </a:r>
            <a:r>
              <a:rPr lang="en-GB" dirty="0"/>
              <a:t> </a:t>
            </a:r>
            <a:r>
              <a:rPr lang="en-GB" dirty="0" err="1"/>
              <a:t>su</a:t>
            </a:r>
            <a:r>
              <a:rPr lang="en-GB" dirty="0"/>
              <a:t> </a:t>
            </a:r>
            <a:r>
              <a:rPr lang="en-GB" dirty="0" err="1"/>
              <a:t>im</a:t>
            </a:r>
            <a:r>
              <a:rPr lang="en-GB" dirty="0"/>
              <a:t> </a:t>
            </a:r>
            <a:r>
              <a:rPr lang="en-GB" dirty="0" err="1"/>
              <a:t>poznata</a:t>
            </a:r>
            <a:r>
              <a:rPr lang="en-GB" dirty="0"/>
              <a:t> </a:t>
            </a:r>
            <a:r>
              <a:rPr lang="en-GB" dirty="0" err="1"/>
              <a:t>i</a:t>
            </a:r>
            <a:r>
              <a:rPr lang="en-GB" dirty="0"/>
              <a:t> </a:t>
            </a:r>
            <a:r>
              <a:rPr lang="en-GB" dirty="0" err="1"/>
              <a:t>na</a:t>
            </a:r>
            <a:r>
              <a:rPr lang="en-GB" dirty="0"/>
              <a:t> </a:t>
            </a:r>
            <a:r>
              <a:rPr lang="en-GB" dirty="0" err="1"/>
              <a:t>kojima</a:t>
            </a:r>
            <a:r>
              <a:rPr lang="en-GB" dirty="0"/>
              <a:t> </a:t>
            </a:r>
            <a:r>
              <a:rPr lang="en-GB" dirty="0" err="1"/>
              <a:t>imaju</a:t>
            </a:r>
            <a:r>
              <a:rPr lang="en-GB" dirty="0"/>
              <a:t> </a:t>
            </a:r>
            <a:r>
              <a:rPr lang="en-GB" dirty="0" err="1"/>
              <a:t>postojeće</a:t>
            </a:r>
            <a:r>
              <a:rPr lang="en-GB" dirty="0"/>
              <a:t> </a:t>
            </a:r>
            <a:r>
              <a:rPr lang="en-GB" dirty="0" err="1"/>
              <a:t>odnose</a:t>
            </a:r>
            <a:r>
              <a:rPr lang="en-GB" dirty="0"/>
              <a:t>. </a:t>
            </a:r>
            <a:r>
              <a:rPr lang="en-GB" dirty="0" err="1"/>
              <a:t>Tipične</a:t>
            </a:r>
            <a:r>
              <a:rPr lang="en-GB" dirty="0"/>
              <a:t> </a:t>
            </a:r>
            <a:r>
              <a:rPr lang="sr-Latn-RS" dirty="0"/>
              <a:t>aktivnosti</a:t>
            </a:r>
            <a:r>
              <a:rPr lang="en-GB" dirty="0"/>
              <a:t> </a:t>
            </a:r>
            <a:r>
              <a:rPr lang="en-GB" dirty="0" err="1"/>
              <a:t>izvršenja</a:t>
            </a:r>
            <a:r>
              <a:rPr lang="en-GB" dirty="0"/>
              <a:t> </a:t>
            </a:r>
            <a:r>
              <a:rPr lang="sr-Latn-RS" dirty="0"/>
              <a:t>ove strategije </a:t>
            </a:r>
            <a:r>
              <a:rPr lang="en-GB" dirty="0" err="1"/>
              <a:t>uključuju</a:t>
            </a:r>
            <a:r>
              <a:rPr lang="en-GB" dirty="0"/>
              <a:t>:</a:t>
            </a:r>
          </a:p>
          <a:p>
            <a:pPr lvl="2"/>
            <a:r>
              <a:rPr lang="en-GB" dirty="0" err="1"/>
              <a:t>Povećanje</a:t>
            </a:r>
            <a:r>
              <a:rPr lang="en-GB" dirty="0"/>
              <a:t> </a:t>
            </a:r>
            <a:r>
              <a:rPr lang="en-GB" dirty="0" err="1"/>
              <a:t>marketinških</a:t>
            </a:r>
            <a:r>
              <a:rPr lang="en-GB" dirty="0"/>
              <a:t> </a:t>
            </a:r>
            <a:r>
              <a:rPr lang="en-GB" dirty="0" err="1"/>
              <a:t>napora</a:t>
            </a:r>
            <a:r>
              <a:rPr lang="en-GB" dirty="0"/>
              <a:t> </a:t>
            </a:r>
            <a:r>
              <a:rPr lang="en-GB" dirty="0" err="1"/>
              <a:t>ili</a:t>
            </a:r>
            <a:r>
              <a:rPr lang="en-GB" dirty="0"/>
              <a:t> </a:t>
            </a:r>
            <a:r>
              <a:rPr lang="en-GB" dirty="0" err="1"/>
              <a:t>pojednostavljenje</a:t>
            </a:r>
            <a:r>
              <a:rPr lang="en-GB" dirty="0"/>
              <a:t> </a:t>
            </a:r>
            <a:r>
              <a:rPr lang="en-GB" dirty="0" err="1"/>
              <a:t>procesa</a:t>
            </a:r>
            <a:r>
              <a:rPr lang="en-GB" dirty="0"/>
              <a:t> </a:t>
            </a:r>
            <a:r>
              <a:rPr lang="en-GB" dirty="0" err="1"/>
              <a:t>distribucije</a:t>
            </a:r>
            <a:endParaRPr lang="en-GB" dirty="0"/>
          </a:p>
          <a:p>
            <a:pPr lvl="2"/>
            <a:r>
              <a:rPr lang="en-GB" dirty="0" err="1"/>
              <a:t>Smanjenje</a:t>
            </a:r>
            <a:r>
              <a:rPr lang="en-GB" dirty="0"/>
              <a:t> </a:t>
            </a:r>
            <a:r>
              <a:rPr lang="en-GB" dirty="0" err="1"/>
              <a:t>cena</a:t>
            </a:r>
            <a:r>
              <a:rPr lang="en-GB" dirty="0"/>
              <a:t> </a:t>
            </a:r>
            <a:r>
              <a:rPr lang="en-GB" dirty="0" err="1"/>
              <a:t>za</a:t>
            </a:r>
            <a:r>
              <a:rPr lang="en-GB" dirty="0"/>
              <a:t> </a:t>
            </a:r>
            <a:r>
              <a:rPr lang="en-GB" dirty="0" err="1"/>
              <a:t>privlačenje</a:t>
            </a:r>
            <a:r>
              <a:rPr lang="en-GB" dirty="0"/>
              <a:t> </a:t>
            </a:r>
            <a:r>
              <a:rPr lang="en-GB" dirty="0" err="1"/>
              <a:t>novih</a:t>
            </a:r>
            <a:r>
              <a:rPr lang="en-GB" dirty="0"/>
              <a:t> </a:t>
            </a:r>
            <a:r>
              <a:rPr lang="en-GB" dirty="0" err="1"/>
              <a:t>kupaca</a:t>
            </a:r>
            <a:r>
              <a:rPr lang="en-GB" dirty="0"/>
              <a:t> </a:t>
            </a:r>
            <a:r>
              <a:rPr lang="en-GB" dirty="0" err="1"/>
              <a:t>unutar</a:t>
            </a:r>
            <a:r>
              <a:rPr lang="en-GB" dirty="0"/>
              <a:t> </a:t>
            </a:r>
            <a:r>
              <a:rPr lang="en-GB" dirty="0" err="1"/>
              <a:t>tržišnog</a:t>
            </a:r>
            <a:r>
              <a:rPr lang="en-GB" dirty="0"/>
              <a:t> </a:t>
            </a:r>
            <a:r>
              <a:rPr lang="en-GB" dirty="0" err="1"/>
              <a:t>segmenta</a:t>
            </a:r>
            <a:endParaRPr lang="en-GB" dirty="0"/>
          </a:p>
          <a:p>
            <a:pPr lvl="2"/>
            <a:r>
              <a:rPr lang="sr-Latn-RS" dirty="0"/>
              <a:t>Preuzimanje</a:t>
            </a:r>
            <a:r>
              <a:rPr lang="en-GB" dirty="0"/>
              <a:t> </a:t>
            </a:r>
            <a:r>
              <a:rPr lang="en-GB" dirty="0" err="1"/>
              <a:t>konkurenta</a:t>
            </a:r>
            <a:r>
              <a:rPr lang="en-GB" dirty="0"/>
              <a:t> </a:t>
            </a:r>
            <a:r>
              <a:rPr lang="en-GB" dirty="0" err="1"/>
              <a:t>na</a:t>
            </a:r>
            <a:r>
              <a:rPr lang="en-GB" dirty="0"/>
              <a:t> </a:t>
            </a:r>
            <a:r>
              <a:rPr lang="en-GB" dirty="0" err="1"/>
              <a:t>istom</a:t>
            </a:r>
            <a:r>
              <a:rPr lang="en-GB" dirty="0"/>
              <a:t> </a:t>
            </a:r>
            <a:r>
              <a:rPr lang="en-GB" dirty="0" err="1"/>
              <a:t>tržištu</a:t>
            </a:r>
            <a:endParaRPr lang="en-GB" dirty="0"/>
          </a:p>
        </p:txBody>
      </p:sp>
    </p:spTree>
    <p:extLst>
      <p:ext uri="{BB962C8B-B14F-4D97-AF65-F5344CB8AC3E}">
        <p14:creationId xmlns:p14="http://schemas.microsoft.com/office/powerpoint/2010/main" val="410710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tržišta</a:t>
            </a:r>
            <a:endParaRPr lang="en-US" b="1" dirty="0"/>
          </a:p>
          <a:p>
            <a:r>
              <a:rPr lang="en-US" dirty="0" err="1"/>
              <a:t>Strategija</a:t>
            </a:r>
            <a:r>
              <a:rPr lang="en-US" dirty="0"/>
              <a:t> </a:t>
            </a:r>
            <a:r>
              <a:rPr lang="en-US" dirty="0" err="1"/>
              <a:t>razvoja</a:t>
            </a:r>
            <a:r>
              <a:rPr lang="en-US" dirty="0"/>
              <a:t> </a:t>
            </a:r>
            <a:r>
              <a:rPr lang="en-US" dirty="0" err="1"/>
              <a:t>tržišta</a:t>
            </a:r>
            <a:r>
              <a:rPr lang="en-US" dirty="0"/>
              <a:t> je </a:t>
            </a:r>
            <a:r>
              <a:rPr lang="en-US" dirty="0" err="1"/>
              <a:t>sledeća</a:t>
            </a:r>
            <a:r>
              <a:rPr lang="en-US" dirty="0"/>
              <a:t> </a:t>
            </a:r>
            <a:r>
              <a:rPr lang="en-US" dirty="0" err="1"/>
              <a:t>manje</a:t>
            </a:r>
            <a:r>
              <a:rPr lang="en-US" dirty="0"/>
              <a:t> </a:t>
            </a:r>
            <a:r>
              <a:rPr lang="en-US" dirty="0" err="1"/>
              <a:t>rizična</a:t>
            </a:r>
            <a:r>
              <a:rPr lang="sr-Latn-RS" dirty="0"/>
              <a:t> strategija</a:t>
            </a:r>
            <a:r>
              <a:rPr lang="en-US" dirty="0"/>
              <a:t> </a:t>
            </a:r>
            <a:r>
              <a:rPr lang="en-US" dirty="0" err="1"/>
              <a:t>jer</a:t>
            </a:r>
            <a:r>
              <a:rPr lang="en-US" dirty="0"/>
              <a:t> ne </a:t>
            </a:r>
            <a:r>
              <a:rPr lang="en-US" dirty="0" err="1"/>
              <a:t>zahteva</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ili</a:t>
            </a:r>
            <a:r>
              <a:rPr lang="en-US" dirty="0"/>
              <a:t> </a:t>
            </a:r>
            <a:r>
              <a:rPr lang="en-US" dirty="0" err="1"/>
              <a:t>razvoj</a:t>
            </a:r>
            <a:r>
              <a:rPr lang="en-US" dirty="0"/>
              <a:t> </a:t>
            </a:r>
            <a:r>
              <a:rPr lang="en-US" dirty="0" err="1"/>
              <a:t>proizvoda</a:t>
            </a:r>
            <a:r>
              <a:rPr lang="en-US" dirty="0"/>
              <a:t>. </a:t>
            </a:r>
            <a:r>
              <a:rPr lang="en-US" dirty="0" err="1"/>
              <a:t>Umesto</a:t>
            </a:r>
            <a:r>
              <a:rPr lang="en-US" dirty="0"/>
              <a:t> toga, </a:t>
            </a:r>
            <a:r>
              <a:rPr lang="en-US" dirty="0" err="1"/>
              <a:t>omogućava</a:t>
            </a:r>
            <a:r>
              <a:rPr lang="en-US" dirty="0"/>
              <a:t> </a:t>
            </a:r>
            <a:r>
              <a:rPr lang="en-US" dirty="0" err="1"/>
              <a:t>menadžerskom</a:t>
            </a:r>
            <a:r>
              <a:rPr lang="en-US" dirty="0"/>
              <a:t> </a:t>
            </a:r>
            <a:r>
              <a:rPr lang="en-US" dirty="0" err="1"/>
              <a:t>timu</a:t>
            </a:r>
            <a:r>
              <a:rPr lang="en-US" dirty="0"/>
              <a:t> da </a:t>
            </a:r>
            <a:r>
              <a:rPr lang="en-US" dirty="0" err="1"/>
              <a:t>iskoristi</a:t>
            </a:r>
            <a:r>
              <a:rPr lang="en-US" dirty="0"/>
              <a:t> </a:t>
            </a:r>
            <a:r>
              <a:rPr lang="en-US" dirty="0" err="1"/>
              <a:t>postojeće</a:t>
            </a:r>
            <a:r>
              <a:rPr lang="en-US" dirty="0"/>
              <a:t> </a:t>
            </a:r>
            <a:r>
              <a:rPr lang="en-US" dirty="0" err="1"/>
              <a:t>proizvode</a:t>
            </a:r>
            <a:r>
              <a:rPr lang="en-US" dirty="0"/>
              <a:t> </a:t>
            </a:r>
            <a:r>
              <a:rPr lang="en-US" dirty="0" err="1"/>
              <a:t>i</a:t>
            </a:r>
            <a:r>
              <a:rPr lang="en-US" dirty="0"/>
              <a:t> </a:t>
            </a:r>
            <a:r>
              <a:rPr lang="en-US" dirty="0" err="1"/>
              <a:t>prenese</a:t>
            </a:r>
            <a:r>
              <a:rPr lang="en-US" dirty="0"/>
              <a:t> </a:t>
            </a:r>
            <a:r>
              <a:rPr lang="en-US" dirty="0" err="1"/>
              <a:t>ih</a:t>
            </a:r>
            <a:r>
              <a:rPr lang="en-US" dirty="0"/>
              <a:t> </a:t>
            </a:r>
            <a:r>
              <a:rPr lang="en-US" dirty="0" err="1"/>
              <a:t>na</a:t>
            </a:r>
            <a:r>
              <a:rPr lang="en-US" dirty="0"/>
              <a:t> </a:t>
            </a:r>
            <a:r>
              <a:rPr lang="en-US" dirty="0" err="1"/>
              <a:t>drugo</a:t>
            </a:r>
            <a:r>
              <a:rPr lang="en-US" dirty="0"/>
              <a:t> </a:t>
            </a:r>
            <a:r>
              <a:rPr lang="en-US" dirty="0" err="1"/>
              <a:t>tržište</a:t>
            </a:r>
            <a:r>
              <a:rPr lang="en-US" dirty="0"/>
              <a:t>. </a:t>
            </a:r>
            <a:r>
              <a:rPr lang="en-US" dirty="0" err="1"/>
              <a:t>Pristupi</a:t>
            </a:r>
            <a:r>
              <a:rPr lang="en-US" dirty="0"/>
              <a:t> </a:t>
            </a:r>
            <a:r>
              <a:rPr lang="en-US" dirty="0" err="1"/>
              <a:t>uključuju</a:t>
            </a:r>
            <a:r>
              <a:rPr lang="en-US" dirty="0"/>
              <a:t>:</a:t>
            </a:r>
          </a:p>
          <a:p>
            <a:pPr lvl="1"/>
            <a:r>
              <a:rPr lang="en-US" dirty="0" err="1"/>
              <a:t>Usluživanje</a:t>
            </a:r>
            <a:r>
              <a:rPr lang="en-US" dirty="0"/>
              <a:t> </a:t>
            </a:r>
            <a:r>
              <a:rPr lang="en-US" dirty="0" err="1"/>
              <a:t>drugog</a:t>
            </a:r>
            <a:r>
              <a:rPr lang="en-US" dirty="0"/>
              <a:t> </a:t>
            </a:r>
            <a:r>
              <a:rPr lang="en-US" dirty="0" err="1"/>
              <a:t>segmenta</a:t>
            </a:r>
            <a:r>
              <a:rPr lang="en-US" dirty="0"/>
              <a:t> </a:t>
            </a:r>
            <a:r>
              <a:rPr lang="en-US" dirty="0" err="1"/>
              <a:t>kupaca</a:t>
            </a:r>
            <a:r>
              <a:rPr lang="en-US" dirty="0"/>
              <a:t> </a:t>
            </a:r>
            <a:r>
              <a:rPr lang="en-US" dirty="0" err="1"/>
              <a:t>ili</a:t>
            </a:r>
            <a:r>
              <a:rPr lang="en-US" dirty="0"/>
              <a:t> </a:t>
            </a:r>
            <a:r>
              <a:rPr lang="en-US" dirty="0" err="1"/>
              <a:t>ciljane</a:t>
            </a:r>
            <a:r>
              <a:rPr lang="en-US" dirty="0"/>
              <a:t> </a:t>
            </a:r>
            <a:r>
              <a:rPr lang="en-US" dirty="0" err="1"/>
              <a:t>demografske</a:t>
            </a:r>
            <a:r>
              <a:rPr lang="en-US" dirty="0"/>
              <a:t> </a:t>
            </a:r>
            <a:r>
              <a:rPr lang="en-US" dirty="0" err="1"/>
              <a:t>kategorije</a:t>
            </a:r>
            <a:endParaRPr lang="en-US" dirty="0"/>
          </a:p>
          <a:p>
            <a:pPr lvl="1"/>
            <a:r>
              <a:rPr lang="en-US" dirty="0" err="1"/>
              <a:t>Ulazak</a:t>
            </a:r>
            <a:r>
              <a:rPr lang="en-US" dirty="0"/>
              <a:t> </a:t>
            </a:r>
            <a:r>
              <a:rPr lang="en-US" dirty="0" err="1"/>
              <a:t>na</a:t>
            </a:r>
            <a:r>
              <a:rPr lang="en-US" dirty="0"/>
              <a:t> novo </a:t>
            </a:r>
            <a:r>
              <a:rPr lang="en-US" dirty="0" err="1"/>
              <a:t>domaće</a:t>
            </a:r>
            <a:r>
              <a:rPr lang="en-US" dirty="0"/>
              <a:t> </a:t>
            </a:r>
            <a:r>
              <a:rPr lang="en-US" dirty="0" err="1"/>
              <a:t>tržište</a:t>
            </a:r>
            <a:r>
              <a:rPr lang="en-US" dirty="0"/>
              <a:t> (</a:t>
            </a:r>
            <a:r>
              <a:rPr lang="en-US" dirty="0" err="1"/>
              <a:t>regionalna</a:t>
            </a:r>
            <a:r>
              <a:rPr lang="en-US" dirty="0"/>
              <a:t> </a:t>
            </a:r>
            <a:r>
              <a:rPr lang="en-US" dirty="0" err="1"/>
              <a:t>ekspanzija</a:t>
            </a:r>
            <a:r>
              <a:rPr lang="en-US" dirty="0"/>
              <a:t>)</a:t>
            </a:r>
          </a:p>
          <a:p>
            <a:pPr lvl="1"/>
            <a:r>
              <a:rPr lang="en-US" dirty="0" err="1"/>
              <a:t>Ulazak</a:t>
            </a:r>
            <a:r>
              <a:rPr lang="en-US" dirty="0"/>
              <a:t> </a:t>
            </a:r>
            <a:r>
              <a:rPr lang="en-US" dirty="0" err="1"/>
              <a:t>na</a:t>
            </a:r>
            <a:r>
              <a:rPr lang="en-US" dirty="0"/>
              <a:t> </a:t>
            </a:r>
            <a:r>
              <a:rPr lang="en-US" dirty="0" err="1"/>
              <a:t>inostrano</a:t>
            </a:r>
            <a:r>
              <a:rPr lang="en-US" dirty="0"/>
              <a:t> </a:t>
            </a:r>
            <a:r>
              <a:rPr lang="en-US" dirty="0" err="1"/>
              <a:t>tržište</a:t>
            </a:r>
            <a:r>
              <a:rPr lang="en-US" dirty="0"/>
              <a:t> (</a:t>
            </a:r>
            <a:r>
              <a:rPr lang="en-US" dirty="0" err="1"/>
              <a:t>međunarodna</a:t>
            </a:r>
            <a:r>
              <a:rPr lang="en-US" dirty="0"/>
              <a:t> </a:t>
            </a:r>
            <a:r>
              <a:rPr lang="en-US" dirty="0" err="1"/>
              <a:t>ekspanzija</a:t>
            </a:r>
            <a:r>
              <a:rPr lang="en-US" dirty="0"/>
              <a:t>)</a:t>
            </a:r>
          </a:p>
        </p:txBody>
      </p:sp>
    </p:spTree>
    <p:extLst>
      <p:ext uri="{BB962C8B-B14F-4D97-AF65-F5344CB8AC3E}">
        <p14:creationId xmlns:p14="http://schemas.microsoft.com/office/powerpoint/2010/main" val="2597408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a:bodyPr>
          <a:lstStyle/>
          <a:p>
            <a:r>
              <a:rPr lang="en-US" b="1" dirty="0" err="1"/>
              <a:t>Razvoj</a:t>
            </a:r>
            <a:r>
              <a:rPr lang="en-US" b="1" dirty="0"/>
              <a:t> </a:t>
            </a:r>
            <a:r>
              <a:rPr lang="en-US" b="1" dirty="0" err="1"/>
              <a:t>proizvoda</a:t>
            </a:r>
            <a:endParaRPr lang="en-US" b="1" dirty="0"/>
          </a:p>
          <a:p>
            <a:r>
              <a:rPr lang="en-US" dirty="0" err="1"/>
              <a:t>Preduzeće</a:t>
            </a:r>
            <a:r>
              <a:rPr lang="en-US" dirty="0"/>
              <a:t> </a:t>
            </a:r>
            <a:r>
              <a:rPr lang="en-US" dirty="0" err="1"/>
              <a:t>koje</a:t>
            </a:r>
            <a:r>
              <a:rPr lang="en-US" dirty="0"/>
              <a:t> </a:t>
            </a:r>
            <a:r>
              <a:rPr lang="en-US" dirty="0" err="1"/>
              <a:t>čvrsto</a:t>
            </a:r>
            <a:r>
              <a:rPr lang="en-US" dirty="0"/>
              <a:t> </a:t>
            </a:r>
            <a:r>
              <a:rPr lang="en-US" dirty="0" err="1"/>
              <a:t>sluša</a:t>
            </a:r>
            <a:r>
              <a:rPr lang="en-US" dirty="0"/>
              <a:t> </a:t>
            </a:r>
            <a:r>
              <a:rPr lang="sr-Latn-RS" dirty="0"/>
              <a:t>zahteve </a:t>
            </a:r>
            <a:r>
              <a:rPr lang="en-US" dirty="0" err="1"/>
              <a:t>određeno</a:t>
            </a:r>
            <a:r>
              <a:rPr lang="sr-Latn-RS" dirty="0"/>
              <a:t>g</a:t>
            </a:r>
            <a:r>
              <a:rPr lang="en-US" dirty="0"/>
              <a:t> </a:t>
            </a:r>
            <a:r>
              <a:rPr lang="en-US" dirty="0" err="1"/>
              <a:t>tržišt</a:t>
            </a:r>
            <a:r>
              <a:rPr lang="sr-Latn-RS" dirty="0"/>
              <a:t>a i ima razvijene kontakte komunikacije sa ciljanim segmentima, </a:t>
            </a:r>
            <a:r>
              <a:rPr lang="en-US" dirty="0" err="1"/>
              <a:t>može</a:t>
            </a:r>
            <a:r>
              <a:rPr lang="en-US" dirty="0"/>
              <a:t> t</a:t>
            </a:r>
            <a:r>
              <a:rPr lang="sr-Latn-RS" dirty="0"/>
              <a:t>ežiti</a:t>
            </a:r>
            <a:r>
              <a:rPr lang="en-US" dirty="0"/>
              <a:t> da </a:t>
            </a:r>
            <a:r>
              <a:rPr lang="en-US" dirty="0" err="1"/>
              <a:t>proširi</a:t>
            </a:r>
            <a:r>
              <a:rPr lang="en-US" dirty="0"/>
              <a:t> </a:t>
            </a:r>
            <a:r>
              <a:rPr lang="en-US" dirty="0" err="1"/>
              <a:t>svoj</a:t>
            </a:r>
            <a:r>
              <a:rPr lang="en-US" dirty="0"/>
              <a:t> </a:t>
            </a:r>
            <a:r>
              <a:rPr lang="en-US" dirty="0" err="1"/>
              <a:t>udeo</a:t>
            </a:r>
            <a:r>
              <a:rPr lang="en-US" dirty="0"/>
              <a:t> u </a:t>
            </a:r>
            <a:r>
              <a:rPr lang="sr-Latn-RS" dirty="0"/>
              <a:t>novcu koji je raspoloživ na tržištu</a:t>
            </a:r>
            <a:r>
              <a:rPr lang="en-US" dirty="0"/>
              <a:t> </a:t>
            </a:r>
            <a:r>
              <a:rPr lang="en-US" dirty="0" err="1"/>
              <a:t>iz</a:t>
            </a:r>
            <a:r>
              <a:rPr lang="en-US" dirty="0"/>
              <a:t> </a:t>
            </a:r>
            <a:r>
              <a:rPr lang="en-US" dirty="0" err="1"/>
              <a:t>te</a:t>
            </a:r>
            <a:r>
              <a:rPr lang="en-US" dirty="0"/>
              <a:t> </a:t>
            </a:r>
            <a:r>
              <a:rPr lang="en-US" dirty="0" err="1"/>
              <a:t>baze</a:t>
            </a:r>
            <a:r>
              <a:rPr lang="en-US" dirty="0"/>
              <a:t> </a:t>
            </a:r>
            <a:r>
              <a:rPr lang="en-US" dirty="0" err="1"/>
              <a:t>klijenata</a:t>
            </a:r>
            <a:r>
              <a:rPr lang="en-US" dirty="0"/>
              <a:t>. </a:t>
            </a:r>
            <a:r>
              <a:rPr lang="en-US" dirty="0" err="1"/>
              <a:t>Zamislite</a:t>
            </a:r>
            <a:r>
              <a:rPr lang="en-US" dirty="0"/>
              <a:t> to </a:t>
            </a:r>
            <a:r>
              <a:rPr lang="en-US" dirty="0" err="1"/>
              <a:t>kao</a:t>
            </a:r>
            <a:r>
              <a:rPr lang="en-US" dirty="0"/>
              <a:t> </a:t>
            </a:r>
            <a:r>
              <a:rPr lang="sr-Latn-RS" dirty="0"/>
              <a:t>negovanje</a:t>
            </a:r>
            <a:r>
              <a:rPr lang="en-US" dirty="0"/>
              <a:t> </a:t>
            </a:r>
            <a:r>
              <a:rPr lang="en-US" dirty="0" err="1"/>
              <a:t>lojalnosti</a:t>
            </a:r>
            <a:r>
              <a:rPr lang="en-US" dirty="0"/>
              <a:t> </a:t>
            </a:r>
            <a:r>
              <a:rPr lang="en-US" dirty="0" err="1"/>
              <a:t>brendu</a:t>
            </a:r>
            <a:r>
              <a:rPr lang="en-US" dirty="0"/>
              <a:t>, </a:t>
            </a:r>
            <a:r>
              <a:rPr lang="en-US" dirty="0" err="1"/>
              <a:t>koja</a:t>
            </a:r>
            <a:r>
              <a:rPr lang="en-US" dirty="0"/>
              <a:t> se </a:t>
            </a:r>
            <a:r>
              <a:rPr lang="en-US" dirty="0" err="1"/>
              <a:t>može</a:t>
            </a:r>
            <a:r>
              <a:rPr lang="en-US" dirty="0"/>
              <a:t> </a:t>
            </a:r>
            <a:r>
              <a:rPr lang="en-US" dirty="0" err="1"/>
              <a:t>postići</a:t>
            </a:r>
            <a:r>
              <a:rPr lang="en-US" dirty="0"/>
              <a:t> </a:t>
            </a:r>
            <a:r>
              <a:rPr lang="en-US" dirty="0" err="1"/>
              <a:t>na</a:t>
            </a:r>
            <a:r>
              <a:rPr lang="en-US" dirty="0"/>
              <a:t> </a:t>
            </a:r>
            <a:r>
              <a:rPr lang="en-US" dirty="0" err="1"/>
              <a:t>različite</a:t>
            </a:r>
            <a:r>
              <a:rPr lang="en-US" dirty="0"/>
              <a:t> </a:t>
            </a:r>
            <a:r>
              <a:rPr lang="en-US" dirty="0" err="1"/>
              <a:t>načine</a:t>
            </a:r>
            <a:r>
              <a:rPr lang="en-US" dirty="0"/>
              <a:t>, </a:t>
            </a:r>
            <a:r>
              <a:rPr lang="en-US" dirty="0" err="1"/>
              <a:t>uključujući</a:t>
            </a:r>
            <a:r>
              <a:rPr lang="en-US" dirty="0"/>
              <a:t>:</a:t>
            </a:r>
          </a:p>
          <a:p>
            <a:pPr lvl="1"/>
            <a:r>
              <a:rPr lang="en-US" dirty="0" err="1"/>
              <a:t>Ulaganje</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za</a:t>
            </a:r>
            <a:r>
              <a:rPr lang="en-US" dirty="0"/>
              <a:t> </a:t>
            </a:r>
            <a:r>
              <a:rPr lang="en-US" dirty="0" err="1"/>
              <a:t>razvoj</a:t>
            </a:r>
            <a:r>
              <a:rPr lang="en-US" dirty="0"/>
              <a:t> </a:t>
            </a:r>
            <a:r>
              <a:rPr lang="en-US" dirty="0" err="1"/>
              <a:t>potpuno</a:t>
            </a:r>
            <a:r>
              <a:rPr lang="en-US" dirty="0"/>
              <a:t> </a:t>
            </a:r>
            <a:r>
              <a:rPr lang="en-US" dirty="0" err="1"/>
              <a:t>novih</a:t>
            </a:r>
            <a:r>
              <a:rPr lang="en-US" dirty="0"/>
              <a:t> </a:t>
            </a:r>
            <a:r>
              <a:rPr lang="en-US" dirty="0" err="1"/>
              <a:t>proizvoda</a:t>
            </a:r>
            <a:r>
              <a:rPr lang="en-US" dirty="0"/>
              <a:t>.</a:t>
            </a:r>
          </a:p>
          <a:p>
            <a:pPr lvl="1"/>
            <a:r>
              <a:rPr lang="sr-Latn-RS" dirty="0"/>
              <a:t>Preuzimanje</a:t>
            </a:r>
            <a:r>
              <a:rPr lang="en-US" dirty="0"/>
              <a:t> </a:t>
            </a:r>
            <a:r>
              <a:rPr lang="en-US" dirty="0" err="1"/>
              <a:t>prava</a:t>
            </a:r>
            <a:r>
              <a:rPr lang="en-US" dirty="0"/>
              <a:t> </a:t>
            </a:r>
            <a:r>
              <a:rPr lang="en-US" dirty="0" err="1"/>
              <a:t>za</a:t>
            </a:r>
            <a:r>
              <a:rPr lang="en-US" dirty="0"/>
              <a:t> </a:t>
            </a:r>
            <a:r>
              <a:rPr lang="en-US" dirty="0" err="1"/>
              <a:t>proizvodnju</a:t>
            </a:r>
            <a:r>
              <a:rPr lang="en-US" dirty="0"/>
              <a:t> </a:t>
            </a:r>
            <a:r>
              <a:rPr lang="en-US" dirty="0" err="1"/>
              <a:t>i</a:t>
            </a:r>
            <a:r>
              <a:rPr lang="en-US" dirty="0"/>
              <a:t> </a:t>
            </a:r>
            <a:r>
              <a:rPr lang="en-US" dirty="0" err="1"/>
              <a:t>prodaju</a:t>
            </a:r>
            <a:r>
              <a:rPr lang="en-US" dirty="0"/>
              <a:t> </a:t>
            </a:r>
            <a:r>
              <a:rPr lang="en-US" dirty="0" err="1"/>
              <a:t>proizvoda</a:t>
            </a:r>
            <a:r>
              <a:rPr lang="en-US" dirty="0"/>
              <a:t> </a:t>
            </a:r>
            <a:r>
              <a:rPr lang="en-US" dirty="0" err="1"/>
              <a:t>druge</a:t>
            </a:r>
            <a:r>
              <a:rPr lang="en-US" dirty="0"/>
              <a:t> </a:t>
            </a:r>
            <a:r>
              <a:rPr lang="en-US" dirty="0" err="1"/>
              <a:t>firme</a:t>
            </a:r>
            <a:r>
              <a:rPr lang="en-US" dirty="0"/>
              <a:t>.</a:t>
            </a:r>
          </a:p>
          <a:p>
            <a:pPr lvl="1"/>
            <a:r>
              <a:rPr lang="en-US" dirty="0" err="1"/>
              <a:t>Kreiranje</a:t>
            </a:r>
            <a:r>
              <a:rPr lang="en-US" dirty="0"/>
              <a:t> </a:t>
            </a:r>
            <a:r>
              <a:rPr lang="en-US" dirty="0" err="1"/>
              <a:t>nove</a:t>
            </a:r>
            <a:r>
              <a:rPr lang="en-US" dirty="0"/>
              <a:t> </a:t>
            </a:r>
            <a:r>
              <a:rPr lang="en-US" dirty="0" err="1"/>
              <a:t>ponude</a:t>
            </a:r>
            <a:r>
              <a:rPr lang="en-US" dirty="0"/>
              <a:t> </a:t>
            </a:r>
            <a:r>
              <a:rPr lang="en-US" dirty="0" err="1"/>
              <a:t>brendiranjem</a:t>
            </a:r>
            <a:r>
              <a:rPr lang="en-US" dirty="0"/>
              <a:t> </a:t>
            </a:r>
            <a:r>
              <a:rPr lang="en-US" dirty="0" err="1"/>
              <a:t>proizvoda</a:t>
            </a:r>
            <a:r>
              <a:rPr lang="en-US" dirty="0"/>
              <a:t> </a:t>
            </a:r>
            <a:r>
              <a:rPr lang="sr-Latn-RS" dirty="0"/>
              <a:t>masovne proizvodnje (takozvanih „</a:t>
            </a:r>
            <a:r>
              <a:rPr lang="en-US" dirty="0"/>
              <a:t>white-label products</a:t>
            </a:r>
            <a:r>
              <a:rPr lang="sr-Latn-RS" dirty="0"/>
              <a:t>“) </a:t>
            </a:r>
            <a:r>
              <a:rPr lang="en-US" dirty="0" err="1"/>
              <a:t>koj</a:t>
            </a:r>
            <a:r>
              <a:rPr lang="sr-Latn-RS" dirty="0"/>
              <a:t>e</a:t>
            </a:r>
            <a:r>
              <a:rPr lang="en-US" dirty="0"/>
              <a:t> je </a:t>
            </a:r>
            <a:r>
              <a:rPr lang="en-US" dirty="0" err="1"/>
              <a:t>zapravo</a:t>
            </a:r>
            <a:r>
              <a:rPr lang="en-US" dirty="0"/>
              <a:t> </a:t>
            </a:r>
            <a:r>
              <a:rPr lang="en-US" dirty="0" err="1"/>
              <a:t>proizvela</a:t>
            </a:r>
            <a:r>
              <a:rPr lang="en-US" dirty="0"/>
              <a:t> </a:t>
            </a:r>
            <a:r>
              <a:rPr lang="en-US" dirty="0" err="1"/>
              <a:t>treća</a:t>
            </a:r>
            <a:r>
              <a:rPr lang="en-US" dirty="0"/>
              <a:t> </a:t>
            </a:r>
            <a:r>
              <a:rPr lang="en-US" dirty="0" err="1"/>
              <a:t>strana</a:t>
            </a:r>
            <a:endParaRPr lang="en-US" dirty="0"/>
          </a:p>
        </p:txBody>
      </p:sp>
    </p:spTree>
    <p:extLst>
      <p:ext uri="{BB962C8B-B14F-4D97-AF65-F5344CB8AC3E}">
        <p14:creationId xmlns:p14="http://schemas.microsoft.com/office/powerpoint/2010/main" val="107628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a:xfrm>
            <a:off x="838200" y="1825625"/>
            <a:ext cx="11117094" cy="4876732"/>
          </a:xfrm>
        </p:spPr>
        <p:txBody>
          <a:bodyPr>
            <a:normAutofit fontScale="70000" lnSpcReduction="20000"/>
          </a:bodyPr>
          <a:lstStyle/>
          <a:p>
            <a:r>
              <a:rPr lang="en-US" b="1" dirty="0" err="1"/>
              <a:t>Diversifikacija</a:t>
            </a:r>
            <a:endParaRPr lang="en-US" b="1" dirty="0"/>
          </a:p>
          <a:p>
            <a:r>
              <a:rPr lang="en-US" dirty="0"/>
              <a:t>U </a:t>
            </a:r>
            <a:r>
              <a:rPr lang="en-US" dirty="0" err="1"/>
              <a:t>relativnom</a:t>
            </a:r>
            <a:r>
              <a:rPr lang="en-US" dirty="0"/>
              <a:t> </a:t>
            </a:r>
            <a:r>
              <a:rPr lang="en-US" dirty="0" err="1"/>
              <a:t>smislu</a:t>
            </a:r>
            <a:r>
              <a:rPr lang="en-US" dirty="0"/>
              <a:t>, </a:t>
            </a:r>
            <a:r>
              <a:rPr lang="en-US" dirty="0" err="1"/>
              <a:t>strategija</a:t>
            </a:r>
            <a:r>
              <a:rPr lang="en-US" dirty="0"/>
              <a:t> </a:t>
            </a:r>
            <a:r>
              <a:rPr lang="en-US" dirty="0" err="1"/>
              <a:t>diversifikacije</a:t>
            </a:r>
            <a:r>
              <a:rPr lang="en-US" dirty="0"/>
              <a:t> je </a:t>
            </a:r>
            <a:r>
              <a:rPr lang="en-US" dirty="0" err="1"/>
              <a:t>generalno</a:t>
            </a:r>
            <a:r>
              <a:rPr lang="en-US" dirty="0"/>
              <a:t> </a:t>
            </a:r>
            <a:r>
              <a:rPr lang="en-US" dirty="0" err="1"/>
              <a:t>najveći</a:t>
            </a:r>
            <a:r>
              <a:rPr lang="en-US" dirty="0"/>
              <a:t> </a:t>
            </a:r>
            <a:r>
              <a:rPr lang="sr-Latn-RS" dirty="0"/>
              <a:t>i najrizičniji </a:t>
            </a:r>
            <a:r>
              <a:rPr lang="en-US" dirty="0" err="1"/>
              <a:t>poduhvat</a:t>
            </a:r>
            <a:r>
              <a:rPr lang="sr-Latn-RS" dirty="0"/>
              <a:t>.</a:t>
            </a:r>
          </a:p>
          <a:p>
            <a:r>
              <a:rPr lang="sr-Latn-RS" dirty="0"/>
              <a:t>U ovom slučaju.</a:t>
            </a:r>
            <a:r>
              <a:rPr lang="en-US" dirty="0"/>
              <a:t>, </a:t>
            </a:r>
            <a:r>
              <a:rPr lang="sr-Latn-RS" dirty="0"/>
              <a:t>kombinuju se </a:t>
            </a:r>
            <a:r>
              <a:rPr lang="en-US" dirty="0"/>
              <a:t> </a:t>
            </a:r>
            <a:r>
              <a:rPr lang="en-US" dirty="0" err="1"/>
              <a:t>razvoj</a:t>
            </a:r>
            <a:r>
              <a:rPr lang="en-US" dirty="0"/>
              <a:t> </a:t>
            </a:r>
            <a:r>
              <a:rPr lang="en-US" dirty="0" err="1"/>
              <a:t>proizvoda</a:t>
            </a:r>
            <a:r>
              <a:rPr lang="en-US" dirty="0"/>
              <a:t> </a:t>
            </a:r>
            <a:r>
              <a:rPr lang="en-US" dirty="0" err="1"/>
              <a:t>i</a:t>
            </a:r>
            <a:r>
              <a:rPr lang="en-US" dirty="0"/>
              <a:t> </a:t>
            </a:r>
            <a:r>
              <a:rPr lang="en-US" dirty="0" err="1"/>
              <a:t>razvoj</a:t>
            </a:r>
            <a:r>
              <a:rPr lang="en-US" dirty="0"/>
              <a:t> </a:t>
            </a:r>
            <a:r>
              <a:rPr lang="en-US" dirty="0" err="1"/>
              <a:t>tržišta</a:t>
            </a:r>
            <a:r>
              <a:rPr lang="en-US" dirty="0"/>
              <a:t>. </a:t>
            </a:r>
            <a:r>
              <a:rPr lang="en-US" dirty="0" err="1"/>
              <a:t>Iako</a:t>
            </a:r>
            <a:r>
              <a:rPr lang="en-US" dirty="0"/>
              <a:t> je to </a:t>
            </a:r>
            <a:r>
              <a:rPr lang="en-US" dirty="0" err="1"/>
              <a:t>strategija</a:t>
            </a:r>
            <a:r>
              <a:rPr lang="en-US" dirty="0"/>
              <a:t> </a:t>
            </a:r>
            <a:r>
              <a:rPr lang="en-US" dirty="0" err="1"/>
              <a:t>sa</a:t>
            </a:r>
            <a:r>
              <a:rPr lang="en-US" dirty="0"/>
              <a:t> </a:t>
            </a:r>
            <a:r>
              <a:rPr lang="en-US" dirty="0" err="1"/>
              <a:t>najvećim</a:t>
            </a:r>
            <a:r>
              <a:rPr lang="en-US" dirty="0"/>
              <a:t> </a:t>
            </a:r>
            <a:r>
              <a:rPr lang="en-US" dirty="0" err="1"/>
              <a:t>rizikom</a:t>
            </a:r>
            <a:r>
              <a:rPr lang="en-US" dirty="0"/>
              <a:t>, </a:t>
            </a:r>
            <a:r>
              <a:rPr lang="en-US" dirty="0" err="1"/>
              <a:t>ona</a:t>
            </a:r>
            <a:r>
              <a:rPr lang="en-US" dirty="0"/>
              <a:t> </a:t>
            </a:r>
            <a:r>
              <a:rPr lang="en-US" dirty="0" err="1"/>
              <a:t>može</a:t>
            </a:r>
            <a:r>
              <a:rPr lang="en-US" dirty="0"/>
              <a:t> </a:t>
            </a:r>
            <a:r>
              <a:rPr lang="sr-Latn-RS" dirty="0"/>
              <a:t>dovesti i do najvećeg profita</a:t>
            </a:r>
            <a:r>
              <a:rPr lang="en-US" dirty="0"/>
              <a:t>– </a:t>
            </a:r>
            <a:r>
              <a:rPr lang="en-US" dirty="0" err="1"/>
              <a:t>bilo</a:t>
            </a:r>
            <a:r>
              <a:rPr lang="en-US" dirty="0"/>
              <a:t> </a:t>
            </a:r>
            <a:r>
              <a:rPr lang="en-US" dirty="0" err="1"/>
              <a:t>postizanjem</a:t>
            </a:r>
            <a:r>
              <a:rPr lang="en-US" dirty="0"/>
              <a:t> </a:t>
            </a:r>
            <a:r>
              <a:rPr lang="en-US" dirty="0" err="1"/>
              <a:t>potpuno</a:t>
            </a:r>
            <a:r>
              <a:rPr lang="en-US" dirty="0"/>
              <a:t> </a:t>
            </a:r>
            <a:r>
              <a:rPr lang="en-US" dirty="0" err="1"/>
              <a:t>novih</a:t>
            </a:r>
            <a:r>
              <a:rPr lang="en-US" dirty="0"/>
              <a:t> </a:t>
            </a:r>
            <a:r>
              <a:rPr lang="en-US" dirty="0" err="1"/>
              <a:t>mogućnosti</a:t>
            </a:r>
            <a:r>
              <a:rPr lang="en-US" dirty="0"/>
              <a:t> </a:t>
            </a:r>
            <a:r>
              <a:rPr lang="en-US" dirty="0" err="1"/>
              <a:t>za</a:t>
            </a:r>
            <a:r>
              <a:rPr lang="en-US" dirty="0"/>
              <a:t> </a:t>
            </a:r>
            <a:r>
              <a:rPr lang="en-US" dirty="0" err="1"/>
              <a:t>prihod</a:t>
            </a:r>
            <a:r>
              <a:rPr lang="en-US" dirty="0"/>
              <a:t> </a:t>
            </a:r>
            <a:r>
              <a:rPr lang="en-US" dirty="0" err="1"/>
              <a:t>ili</a:t>
            </a:r>
            <a:r>
              <a:rPr lang="en-US" dirty="0"/>
              <a:t> </a:t>
            </a:r>
            <a:r>
              <a:rPr lang="en-US" dirty="0" err="1"/>
              <a:t>smanjenjem</a:t>
            </a:r>
            <a:r>
              <a:rPr lang="en-US" dirty="0"/>
              <a:t> </a:t>
            </a:r>
            <a:r>
              <a:rPr lang="en-US" dirty="0" err="1"/>
              <a:t>oslanjanja</a:t>
            </a:r>
            <a:r>
              <a:rPr lang="en-US" dirty="0"/>
              <a:t> </a:t>
            </a:r>
            <a:r>
              <a:rPr lang="en-US" dirty="0" err="1"/>
              <a:t>firme</a:t>
            </a:r>
            <a:r>
              <a:rPr lang="en-US" dirty="0"/>
              <a:t> </a:t>
            </a:r>
            <a:r>
              <a:rPr lang="en-US" dirty="0" err="1"/>
              <a:t>na</a:t>
            </a:r>
            <a:r>
              <a:rPr lang="en-US" dirty="0"/>
              <a:t> </a:t>
            </a:r>
            <a:r>
              <a:rPr lang="en-US" dirty="0" err="1"/>
              <a:t>jedan</a:t>
            </a:r>
            <a:r>
              <a:rPr lang="en-US" dirty="0"/>
              <a:t> </a:t>
            </a:r>
            <a:r>
              <a:rPr lang="en-US" dirty="0" err="1"/>
              <a:t>proizvod</a:t>
            </a:r>
            <a:r>
              <a:rPr lang="en-US" dirty="0"/>
              <a:t>/</a:t>
            </a:r>
            <a:r>
              <a:rPr lang="en-US" dirty="0" err="1"/>
              <a:t>tržište</a:t>
            </a:r>
            <a:r>
              <a:rPr lang="en-US" dirty="0"/>
              <a:t> (</a:t>
            </a:r>
            <a:r>
              <a:rPr lang="en-US" dirty="0" err="1"/>
              <a:t>iz</a:t>
            </a:r>
            <a:r>
              <a:rPr lang="en-US" dirty="0"/>
              <a:t> </a:t>
            </a:r>
            <a:r>
              <a:rPr lang="en-US" dirty="0" err="1"/>
              <a:t>bilo</a:t>
            </a:r>
            <a:r>
              <a:rPr lang="en-US" dirty="0"/>
              <a:t> </a:t>
            </a:r>
            <a:r>
              <a:rPr lang="en-US" dirty="0" err="1"/>
              <a:t>kog</a:t>
            </a:r>
            <a:r>
              <a:rPr lang="en-US" dirty="0"/>
              <a:t> </a:t>
            </a:r>
            <a:r>
              <a:rPr lang="en-US" dirty="0" err="1"/>
              <a:t>razloga</a:t>
            </a:r>
            <a:r>
              <a:rPr lang="en-US" dirty="0"/>
              <a:t>).</a:t>
            </a:r>
          </a:p>
          <a:p>
            <a:r>
              <a:rPr lang="en-US" dirty="0" err="1"/>
              <a:t>Generalno</a:t>
            </a:r>
            <a:r>
              <a:rPr lang="en-US" dirty="0"/>
              <a:t>, </a:t>
            </a:r>
            <a:r>
              <a:rPr lang="en-US" dirty="0" err="1"/>
              <a:t>postoje</a:t>
            </a:r>
            <a:r>
              <a:rPr lang="en-US" dirty="0"/>
              <a:t> </a:t>
            </a:r>
            <a:r>
              <a:rPr lang="en-US" dirty="0" err="1"/>
              <a:t>dve</a:t>
            </a:r>
            <a:r>
              <a:rPr lang="en-US" dirty="0"/>
              <a:t> </a:t>
            </a:r>
            <a:r>
              <a:rPr lang="en-US" dirty="0" err="1"/>
              <a:t>vrste</a:t>
            </a:r>
            <a:r>
              <a:rPr lang="en-US" dirty="0"/>
              <a:t> </a:t>
            </a:r>
            <a:r>
              <a:rPr lang="en-US" dirty="0" err="1"/>
              <a:t>strategija</a:t>
            </a:r>
            <a:r>
              <a:rPr lang="en-US" dirty="0"/>
              <a:t> </a:t>
            </a:r>
            <a:r>
              <a:rPr lang="en-US" dirty="0" err="1"/>
              <a:t>diverzifikacije</a:t>
            </a:r>
            <a:r>
              <a:rPr lang="en-US" dirty="0"/>
              <a:t> </a:t>
            </a:r>
            <a:r>
              <a:rPr lang="en-US" dirty="0" err="1"/>
              <a:t>koje</a:t>
            </a:r>
            <a:r>
              <a:rPr lang="en-US" dirty="0"/>
              <a:t> bi </a:t>
            </a:r>
            <a:r>
              <a:rPr lang="en-US" dirty="0" err="1"/>
              <a:t>menadž</a:t>
            </a:r>
            <a:r>
              <a:rPr lang="sr-Latn-RS" dirty="0"/>
              <a:t>ment</a:t>
            </a:r>
            <a:r>
              <a:rPr lang="en-US" dirty="0"/>
              <a:t> </a:t>
            </a:r>
            <a:r>
              <a:rPr lang="en-US" dirty="0" err="1"/>
              <a:t>tim</a:t>
            </a:r>
            <a:r>
              <a:rPr lang="en-US" dirty="0"/>
              <a:t> </a:t>
            </a:r>
            <a:r>
              <a:rPr lang="en-US" dirty="0" err="1"/>
              <a:t>mogao</a:t>
            </a:r>
            <a:r>
              <a:rPr lang="en-US" dirty="0"/>
              <a:t> da </a:t>
            </a:r>
            <a:r>
              <a:rPr lang="en-US" dirty="0" err="1"/>
              <a:t>razmotri</a:t>
            </a:r>
            <a:r>
              <a:rPr lang="en-US" dirty="0"/>
              <a:t>:</a:t>
            </a:r>
          </a:p>
          <a:p>
            <a:r>
              <a:rPr lang="en-US" dirty="0"/>
              <a:t>1. </a:t>
            </a:r>
            <a:r>
              <a:rPr lang="en-US" b="1" dirty="0" err="1"/>
              <a:t>Povezana</a:t>
            </a:r>
            <a:r>
              <a:rPr lang="en-US" b="1" dirty="0"/>
              <a:t> </a:t>
            </a:r>
            <a:r>
              <a:rPr lang="en-US" b="1" dirty="0" err="1"/>
              <a:t>diverzifikacija</a:t>
            </a:r>
            <a:r>
              <a:rPr lang="en-US" b="1" dirty="0"/>
              <a:t> </a:t>
            </a:r>
            <a:r>
              <a:rPr lang="en-US" dirty="0"/>
              <a:t>– </a:t>
            </a:r>
            <a:r>
              <a:rPr lang="en-US" dirty="0" err="1"/>
              <a:t>Tamo</a:t>
            </a:r>
            <a:r>
              <a:rPr lang="en-US" dirty="0"/>
              <a:t> </a:t>
            </a:r>
            <a:r>
              <a:rPr lang="en-US" dirty="0" err="1"/>
              <a:t>gde</a:t>
            </a:r>
            <a:r>
              <a:rPr lang="en-US" dirty="0"/>
              <a:t> </a:t>
            </a:r>
            <a:r>
              <a:rPr lang="en-US" dirty="0" err="1"/>
              <a:t>postoje</a:t>
            </a:r>
            <a:r>
              <a:rPr lang="en-US" dirty="0"/>
              <a:t> </a:t>
            </a:r>
            <a:r>
              <a:rPr lang="en-US" dirty="0" err="1"/>
              <a:t>potencijalne</a:t>
            </a:r>
            <a:r>
              <a:rPr lang="en-US" dirty="0"/>
              <a:t> </a:t>
            </a:r>
            <a:r>
              <a:rPr lang="en-US" dirty="0" err="1"/>
              <a:t>sinergije</a:t>
            </a:r>
            <a:r>
              <a:rPr lang="en-US" dirty="0"/>
              <a:t> </a:t>
            </a:r>
            <a:r>
              <a:rPr lang="en-US" dirty="0" err="1"/>
              <a:t>koje</a:t>
            </a:r>
            <a:r>
              <a:rPr lang="en-US" dirty="0"/>
              <a:t> se </a:t>
            </a:r>
            <a:r>
              <a:rPr lang="en-US" dirty="0" err="1"/>
              <a:t>mogu</a:t>
            </a:r>
            <a:r>
              <a:rPr lang="en-US" dirty="0"/>
              <a:t> </a:t>
            </a:r>
            <a:r>
              <a:rPr lang="en-US" dirty="0" err="1"/>
              <a:t>ostvariti</a:t>
            </a:r>
            <a:r>
              <a:rPr lang="en-US" dirty="0"/>
              <a:t> </a:t>
            </a:r>
            <a:r>
              <a:rPr lang="en-US" dirty="0" err="1"/>
              <a:t>između</a:t>
            </a:r>
            <a:r>
              <a:rPr lang="en-US" dirty="0"/>
              <a:t> </a:t>
            </a:r>
            <a:r>
              <a:rPr lang="en-US" dirty="0" err="1"/>
              <a:t>postojećeg</a:t>
            </a:r>
            <a:r>
              <a:rPr lang="en-US" dirty="0"/>
              <a:t> </a:t>
            </a:r>
            <a:r>
              <a:rPr lang="sr-Latn-RS" dirty="0"/>
              <a:t>preduzeća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a:t>
            </a:r>
            <a:r>
              <a:rPr lang="en-US" dirty="0"/>
              <a:t>Primer je </a:t>
            </a:r>
            <a:r>
              <a:rPr lang="en-US" dirty="0" err="1"/>
              <a:t>proizvođač</a:t>
            </a:r>
            <a:r>
              <a:rPr lang="en-US" dirty="0"/>
              <a:t> </a:t>
            </a:r>
            <a:r>
              <a:rPr lang="en-US" dirty="0" err="1"/>
              <a:t>kožnih</a:t>
            </a:r>
            <a:r>
              <a:rPr lang="en-US" dirty="0"/>
              <a:t> </a:t>
            </a:r>
            <a:r>
              <a:rPr lang="en-US" dirty="0" err="1"/>
              <a:t>cipela</a:t>
            </a:r>
            <a:r>
              <a:rPr lang="en-US" dirty="0"/>
              <a:t> </a:t>
            </a:r>
            <a:r>
              <a:rPr lang="en-US" dirty="0" err="1"/>
              <a:t>koji</a:t>
            </a:r>
            <a:r>
              <a:rPr lang="en-US" dirty="0"/>
              <a:t> se </a:t>
            </a:r>
            <a:r>
              <a:rPr lang="en-US" dirty="0" err="1"/>
              <a:t>odlučuje</a:t>
            </a:r>
            <a:r>
              <a:rPr lang="en-US" dirty="0"/>
              <a:t> </a:t>
            </a:r>
            <a:r>
              <a:rPr lang="en-US" dirty="0" err="1"/>
              <a:t>za</a:t>
            </a:r>
            <a:r>
              <a:rPr lang="en-US" dirty="0"/>
              <a:t> </a:t>
            </a:r>
            <a:r>
              <a:rPr lang="en-US" dirty="0" err="1"/>
              <a:t>proizvodnju</a:t>
            </a:r>
            <a:r>
              <a:rPr lang="en-US" dirty="0"/>
              <a:t> </a:t>
            </a:r>
            <a:r>
              <a:rPr lang="en-US" dirty="0" err="1"/>
              <a:t>kožnih</a:t>
            </a:r>
            <a:r>
              <a:rPr lang="en-US" dirty="0"/>
              <a:t> auto </a:t>
            </a:r>
            <a:r>
              <a:rPr lang="en-US" dirty="0" err="1"/>
              <a:t>sedišta</a:t>
            </a:r>
            <a:r>
              <a:rPr lang="en-US" dirty="0"/>
              <a:t>. </a:t>
            </a:r>
            <a:r>
              <a:rPr lang="en-US" dirty="0" err="1"/>
              <a:t>Gotovo</a:t>
            </a:r>
            <a:r>
              <a:rPr lang="en-US" dirty="0"/>
              <a:t> je </a:t>
            </a:r>
            <a:r>
              <a:rPr lang="en-US" dirty="0" err="1"/>
              <a:t>sigurno</a:t>
            </a:r>
            <a:r>
              <a:rPr lang="en-US" dirty="0"/>
              <a:t> da </a:t>
            </a:r>
            <a:r>
              <a:rPr lang="en-US" dirty="0" err="1"/>
              <a:t>postoje</a:t>
            </a:r>
            <a:r>
              <a:rPr lang="en-US" dirty="0"/>
              <a:t> </a:t>
            </a:r>
            <a:r>
              <a:rPr lang="en-US" dirty="0" err="1"/>
              <a:t>sinergije</a:t>
            </a:r>
            <a:r>
              <a:rPr lang="en-US" dirty="0"/>
              <a:t> u </a:t>
            </a:r>
            <a:r>
              <a:rPr lang="en-US" dirty="0" err="1"/>
              <a:t>nabavci</a:t>
            </a:r>
            <a:r>
              <a:rPr lang="en-US" dirty="0"/>
              <a:t> </a:t>
            </a:r>
            <a:r>
              <a:rPr lang="en-US" dirty="0" err="1"/>
              <a:t>sirovina</a:t>
            </a:r>
            <a:r>
              <a:rPr lang="en-US" dirty="0"/>
              <a:t>, </a:t>
            </a:r>
            <a:r>
              <a:rPr lang="en-US" dirty="0" err="1"/>
              <a:t>iako</a:t>
            </a:r>
            <a:r>
              <a:rPr lang="en-US" dirty="0"/>
              <a:t> </a:t>
            </a:r>
            <a:r>
              <a:rPr lang="en-US" dirty="0" err="1"/>
              <a:t>će</a:t>
            </a:r>
            <a:r>
              <a:rPr lang="en-US" dirty="0"/>
              <a:t> </a:t>
            </a:r>
            <a:r>
              <a:rPr lang="en-US" dirty="0" err="1"/>
              <a:t>sam</a:t>
            </a:r>
            <a:r>
              <a:rPr lang="en-US" dirty="0"/>
              <a:t> </a:t>
            </a:r>
            <a:r>
              <a:rPr lang="en-US" dirty="0" err="1"/>
              <a:t>proizvod</a:t>
            </a:r>
            <a:r>
              <a:rPr lang="en-US" dirty="0"/>
              <a:t> </a:t>
            </a:r>
            <a:r>
              <a:rPr lang="en-US" dirty="0" err="1"/>
              <a:t>i</a:t>
            </a:r>
            <a:r>
              <a:rPr lang="en-US" dirty="0"/>
              <a:t> </a:t>
            </a:r>
            <a:r>
              <a:rPr lang="en-US" dirty="0" err="1"/>
              <a:t>proizvodni</a:t>
            </a:r>
            <a:r>
              <a:rPr lang="en-US" dirty="0"/>
              <a:t> </a:t>
            </a:r>
            <a:r>
              <a:rPr lang="en-US" dirty="0" err="1"/>
              <a:t>proces</a:t>
            </a:r>
            <a:r>
              <a:rPr lang="en-US" dirty="0"/>
              <a:t> </a:t>
            </a:r>
            <a:r>
              <a:rPr lang="en-US" dirty="0" err="1"/>
              <a:t>zahtevati</a:t>
            </a:r>
            <a:r>
              <a:rPr lang="en-US" dirty="0"/>
              <a:t> </a:t>
            </a:r>
            <a:r>
              <a:rPr lang="en-US" dirty="0" err="1"/>
              <a:t>značajna</a:t>
            </a:r>
            <a:r>
              <a:rPr lang="en-US" dirty="0"/>
              <a:t> </a:t>
            </a:r>
            <a:r>
              <a:rPr lang="en-US" dirty="0" err="1"/>
              <a:t>ulaganja</a:t>
            </a:r>
            <a:r>
              <a:rPr lang="en-US" dirty="0"/>
              <a:t> u </a:t>
            </a:r>
            <a:r>
              <a:rPr lang="en-US" dirty="0" err="1"/>
              <a:t>istraživanje</a:t>
            </a:r>
            <a:r>
              <a:rPr lang="en-US" dirty="0"/>
              <a:t> </a:t>
            </a:r>
            <a:r>
              <a:rPr lang="en-US" dirty="0" err="1"/>
              <a:t>i</a:t>
            </a:r>
            <a:r>
              <a:rPr lang="en-US" dirty="0"/>
              <a:t> </a:t>
            </a:r>
            <a:r>
              <a:rPr lang="en-US" dirty="0" err="1"/>
              <a:t>razvoj</a:t>
            </a:r>
            <a:r>
              <a:rPr lang="en-US" dirty="0"/>
              <a:t> </a:t>
            </a:r>
            <a:r>
              <a:rPr lang="en-US" dirty="0" err="1"/>
              <a:t>i</a:t>
            </a:r>
            <a:r>
              <a:rPr lang="en-US" dirty="0"/>
              <a:t> </a:t>
            </a:r>
            <a:r>
              <a:rPr lang="en-US" dirty="0" err="1"/>
              <a:t>proizvodnju</a:t>
            </a:r>
            <a:r>
              <a:rPr lang="en-US" dirty="0"/>
              <a:t>.</a:t>
            </a:r>
            <a:r>
              <a:rPr lang="sr-Latn-RS" dirty="0"/>
              <a:t> U ovom slučaju, moguće je vršiti vertikalnu integraciju sa postojećim distributerima ili snabdevačima na tržištu. Kao i horizontalnu integraciju sa konkurencijom.</a:t>
            </a:r>
            <a:endParaRPr lang="en-US" dirty="0"/>
          </a:p>
          <a:p>
            <a:r>
              <a:rPr lang="en-US" dirty="0"/>
              <a:t>2. </a:t>
            </a:r>
            <a:r>
              <a:rPr lang="en-US" b="1" dirty="0" err="1"/>
              <a:t>Nepovezana</a:t>
            </a:r>
            <a:r>
              <a:rPr lang="en-US" b="1" dirty="0"/>
              <a:t> </a:t>
            </a:r>
            <a:r>
              <a:rPr lang="en-US" b="1" dirty="0" err="1"/>
              <a:t>diverzifikacija</a:t>
            </a:r>
            <a:r>
              <a:rPr lang="en-US" b="1" dirty="0"/>
              <a:t> </a:t>
            </a:r>
            <a:r>
              <a:rPr lang="en-US" dirty="0"/>
              <a:t>– </a:t>
            </a:r>
            <a:r>
              <a:rPr lang="en-US" dirty="0" err="1"/>
              <a:t>gde</a:t>
            </a:r>
            <a:r>
              <a:rPr lang="en-US" dirty="0"/>
              <a:t> je </a:t>
            </a:r>
            <a:r>
              <a:rPr lang="en-US" dirty="0" err="1"/>
              <a:t>malo</a:t>
            </a:r>
            <a:r>
              <a:rPr lang="en-US" dirty="0"/>
              <a:t> </a:t>
            </a:r>
            <a:r>
              <a:rPr lang="en-US" dirty="0" err="1"/>
              <a:t>verovatno</a:t>
            </a:r>
            <a:r>
              <a:rPr lang="en-US" dirty="0"/>
              <a:t> da </a:t>
            </a:r>
            <a:r>
              <a:rPr lang="en-US" dirty="0" err="1"/>
              <a:t>će</a:t>
            </a:r>
            <a:r>
              <a:rPr lang="en-US" dirty="0"/>
              <a:t> </a:t>
            </a:r>
            <a:r>
              <a:rPr lang="en-US" dirty="0" err="1"/>
              <a:t>biti</a:t>
            </a:r>
            <a:r>
              <a:rPr lang="en-US" dirty="0"/>
              <a:t> </a:t>
            </a:r>
            <a:r>
              <a:rPr lang="en-US" dirty="0" err="1"/>
              <a:t>ostvarena</a:t>
            </a:r>
            <a:r>
              <a:rPr lang="en-US" dirty="0"/>
              <a:t> </a:t>
            </a:r>
            <a:r>
              <a:rPr lang="en-US" dirty="0" err="1"/>
              <a:t>stvarna</a:t>
            </a:r>
            <a:r>
              <a:rPr lang="en-US" dirty="0"/>
              <a:t> </a:t>
            </a:r>
            <a:r>
              <a:rPr lang="en-US" dirty="0" err="1"/>
              <a:t>sinergija</a:t>
            </a:r>
            <a:r>
              <a:rPr lang="en-US" dirty="0"/>
              <a:t> </a:t>
            </a:r>
            <a:r>
              <a:rPr lang="en-US" dirty="0" err="1"/>
              <a:t>između</a:t>
            </a:r>
            <a:r>
              <a:rPr lang="en-US" dirty="0"/>
              <a:t> </a:t>
            </a:r>
            <a:r>
              <a:rPr lang="en-US" dirty="0" err="1"/>
              <a:t>postojećeg</a:t>
            </a:r>
            <a:r>
              <a:rPr lang="en-US" dirty="0"/>
              <a:t> </a:t>
            </a:r>
            <a:r>
              <a:rPr lang="en-US" dirty="0" err="1"/>
              <a:t>poslovanja</a:t>
            </a:r>
            <a:r>
              <a:rPr lang="en-US" dirty="0"/>
              <a:t> </a:t>
            </a:r>
            <a:r>
              <a:rPr lang="en-US" dirty="0" err="1"/>
              <a:t>i</a:t>
            </a:r>
            <a:r>
              <a:rPr lang="en-US" dirty="0"/>
              <a:t> </a:t>
            </a:r>
            <a:r>
              <a:rPr lang="en-US" dirty="0" err="1"/>
              <a:t>novog</a:t>
            </a:r>
            <a:r>
              <a:rPr lang="en-US" dirty="0"/>
              <a:t> </a:t>
            </a:r>
            <a:r>
              <a:rPr lang="en-US" dirty="0" err="1"/>
              <a:t>proizvoda</a:t>
            </a:r>
            <a:r>
              <a:rPr lang="en-US" dirty="0"/>
              <a:t>/</a:t>
            </a:r>
            <a:r>
              <a:rPr lang="en-US" dirty="0" err="1"/>
              <a:t>tržišta</a:t>
            </a:r>
            <a:r>
              <a:rPr lang="en-US" dirty="0"/>
              <a:t>.</a:t>
            </a:r>
            <a:r>
              <a:rPr lang="sr-Latn-RS" dirty="0"/>
              <a:t> Ovde se prelazi na neki potpuno novi proizvod, koji može biti ponuđen na sasvim novom tržištu.</a:t>
            </a:r>
            <a:endParaRPr lang="en-US" dirty="0"/>
          </a:p>
        </p:txBody>
      </p:sp>
    </p:spTree>
    <p:extLst>
      <p:ext uri="{BB962C8B-B14F-4D97-AF65-F5344CB8AC3E}">
        <p14:creationId xmlns:p14="http://schemas.microsoft.com/office/powerpoint/2010/main" val="427032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Kreiranje</a:t>
            </a:r>
            <a:r>
              <a:rPr lang="en-US" dirty="0"/>
              <a:t> </a:t>
            </a:r>
            <a:r>
              <a:rPr lang="en-US" dirty="0" err="1"/>
              <a:t>strategije</a:t>
            </a:r>
            <a:r>
              <a:rPr lang="en-US" dirty="0"/>
              <a:t> </a:t>
            </a:r>
            <a:r>
              <a:rPr lang="sr-Latn-RS" dirty="0"/>
              <a:t>organizacije (preduzeća/</a:t>
            </a:r>
            <a:r>
              <a:rPr lang="en-US" dirty="0" err="1"/>
              <a:t>kompanije</a:t>
            </a:r>
            <a:r>
              <a:rPr lang="sr-Latn-RS" dirty="0"/>
              <a:t>)</a:t>
            </a:r>
            <a:r>
              <a:rPr lang="en-US" dirty="0"/>
              <a:t> </a:t>
            </a:r>
            <a:r>
              <a:rPr lang="en-US"/>
              <a:t>je </a:t>
            </a:r>
            <a:r>
              <a:rPr lang="sr-Latn-RS"/>
              <a:t>višeslojni </a:t>
            </a:r>
            <a:r>
              <a:rPr lang="sr-Latn-RS" dirty="0"/>
              <a:t>proces. Definisanju konačne strategije prethodi d</a:t>
            </a:r>
            <a:r>
              <a:rPr lang="en-US" dirty="0" err="1"/>
              <a:t>efinisanje</a:t>
            </a:r>
            <a:r>
              <a:rPr lang="en-US" dirty="0"/>
              <a:t> </a:t>
            </a:r>
            <a:r>
              <a:rPr lang="en-US" b="1" dirty="0" err="1"/>
              <a:t>vizije</a:t>
            </a:r>
            <a:r>
              <a:rPr lang="en-US" dirty="0"/>
              <a:t> </a:t>
            </a:r>
            <a:r>
              <a:rPr lang="en-US" dirty="0" err="1"/>
              <a:t>i</a:t>
            </a:r>
            <a:r>
              <a:rPr lang="en-US" dirty="0"/>
              <a:t> </a:t>
            </a:r>
            <a:r>
              <a:rPr lang="en-US" b="1" dirty="0" err="1"/>
              <a:t>misije</a:t>
            </a:r>
            <a:r>
              <a:rPr lang="sr-Latn-RS" b="1" dirty="0"/>
              <a:t>, </a:t>
            </a:r>
            <a:r>
              <a:rPr lang="sr-Latn-RS" dirty="0"/>
              <a:t>koje</a:t>
            </a:r>
            <a:r>
              <a:rPr lang="en-US" dirty="0"/>
              <a:t> </a:t>
            </a:r>
            <a:r>
              <a:rPr lang="en-US" dirty="0" err="1"/>
              <a:t>su</a:t>
            </a:r>
            <a:r>
              <a:rPr lang="en-US" dirty="0"/>
              <a:t> </a:t>
            </a:r>
            <a:r>
              <a:rPr lang="en-US" dirty="0" err="1"/>
              <a:t>kritične</a:t>
            </a:r>
            <a:r>
              <a:rPr lang="en-US" dirty="0"/>
              <a:t> pre </a:t>
            </a:r>
            <a:r>
              <a:rPr lang="en-US" dirty="0" err="1"/>
              <a:t>nego</a:t>
            </a:r>
            <a:r>
              <a:rPr lang="en-US" dirty="0"/>
              <a:t> </a:t>
            </a:r>
            <a:r>
              <a:rPr lang="en-US" dirty="0" err="1"/>
              <a:t>što</a:t>
            </a:r>
            <a:r>
              <a:rPr lang="en-US" dirty="0"/>
              <a:t> se </a:t>
            </a:r>
            <a:r>
              <a:rPr lang="en-US" dirty="0" err="1"/>
              <a:t>krene</a:t>
            </a:r>
            <a:r>
              <a:rPr lang="en-US" dirty="0"/>
              <a:t> </a:t>
            </a:r>
            <a:r>
              <a:rPr lang="en-US" dirty="0" err="1"/>
              <a:t>sa</a:t>
            </a:r>
            <a:r>
              <a:rPr lang="en-US" dirty="0"/>
              <a:t> </a:t>
            </a:r>
            <a:r>
              <a:rPr lang="en-US" dirty="0" err="1"/>
              <a:t>strateškim</a:t>
            </a:r>
            <a:r>
              <a:rPr lang="en-US" dirty="0"/>
              <a:t> </a:t>
            </a:r>
            <a:r>
              <a:rPr lang="en-US" dirty="0" err="1"/>
              <a:t>elementima</a:t>
            </a:r>
            <a:r>
              <a:rPr lang="en-US" dirty="0"/>
              <a:t>. Na </a:t>
            </a:r>
            <a:r>
              <a:rPr lang="en-US" dirty="0" err="1"/>
              <a:t>kraju</a:t>
            </a:r>
            <a:r>
              <a:rPr lang="en-US" dirty="0"/>
              <a:t> </a:t>
            </a:r>
            <a:r>
              <a:rPr lang="en-US" dirty="0" err="1"/>
              <a:t>krajeva</a:t>
            </a:r>
            <a:r>
              <a:rPr lang="en-US" dirty="0"/>
              <a:t>, </a:t>
            </a:r>
            <a:r>
              <a:rPr lang="en-US" dirty="0" err="1"/>
              <a:t>šta</a:t>
            </a:r>
            <a:r>
              <a:rPr lang="en-US" dirty="0"/>
              <a:t> </a:t>
            </a:r>
            <a:r>
              <a:rPr lang="en-US" dirty="0" err="1"/>
              <a:t>strategija</a:t>
            </a:r>
            <a:r>
              <a:rPr lang="en-US" dirty="0"/>
              <a:t> </a:t>
            </a:r>
            <a:r>
              <a:rPr lang="en-US" dirty="0" err="1"/>
              <a:t>pokušava</a:t>
            </a:r>
            <a:r>
              <a:rPr lang="en-US" dirty="0"/>
              <a:t> da </a:t>
            </a:r>
            <a:r>
              <a:rPr lang="en-US" dirty="0" err="1"/>
              <a:t>postigne</a:t>
            </a:r>
            <a:r>
              <a:rPr lang="en-US" dirty="0"/>
              <a:t> </a:t>
            </a:r>
            <a:r>
              <a:rPr lang="en-US" dirty="0" err="1"/>
              <a:t>ako</a:t>
            </a:r>
            <a:r>
              <a:rPr lang="en-US" dirty="0"/>
              <a:t> ne </a:t>
            </a:r>
            <a:r>
              <a:rPr lang="en-US" dirty="0" err="1"/>
              <a:t>misij</a:t>
            </a:r>
            <a:r>
              <a:rPr lang="sr-Latn-RS" dirty="0"/>
              <a:t>u</a:t>
            </a:r>
            <a:r>
              <a:rPr lang="en-US" dirty="0"/>
              <a:t> </a:t>
            </a:r>
            <a:r>
              <a:rPr lang="en-US" dirty="0" err="1"/>
              <a:t>kompanije</a:t>
            </a:r>
            <a:r>
              <a:rPr lang="en-US" dirty="0"/>
              <a:t>? A </a:t>
            </a:r>
            <a:r>
              <a:rPr lang="en-US" dirty="0" err="1"/>
              <a:t>šta</a:t>
            </a:r>
            <a:r>
              <a:rPr lang="en-US" dirty="0"/>
              <a:t> je </a:t>
            </a:r>
            <a:r>
              <a:rPr lang="en-US" dirty="0" err="1"/>
              <a:t>misija</a:t>
            </a:r>
            <a:r>
              <a:rPr lang="en-US" dirty="0"/>
              <a:t> </a:t>
            </a:r>
            <a:r>
              <a:rPr lang="en-US" dirty="0" err="1"/>
              <a:t>ako</a:t>
            </a:r>
            <a:r>
              <a:rPr lang="en-US" dirty="0"/>
              <a:t> ne </a:t>
            </a:r>
            <a:r>
              <a:rPr lang="en-US" dirty="0" err="1"/>
              <a:t>oličenje</a:t>
            </a:r>
            <a:r>
              <a:rPr lang="en-US" dirty="0"/>
              <a:t> </a:t>
            </a:r>
            <a:r>
              <a:rPr lang="en-US" dirty="0" err="1"/>
              <a:t>vizije</a:t>
            </a:r>
            <a:r>
              <a:rPr lang="en-US" dirty="0"/>
              <a:t>?</a:t>
            </a:r>
          </a:p>
          <a:p>
            <a:r>
              <a:rPr lang="sr-Latn-RS" dirty="0"/>
              <a:t>Takođe, mnoge</a:t>
            </a:r>
            <a:r>
              <a:rPr lang="en-US" dirty="0"/>
              <a:t> </a:t>
            </a:r>
            <a:r>
              <a:rPr lang="en-US" dirty="0" err="1"/>
              <a:t>organizacije</a:t>
            </a:r>
            <a:r>
              <a:rPr lang="en-US" dirty="0"/>
              <a:t> </a:t>
            </a:r>
            <a:r>
              <a:rPr lang="sr-Latn-RS" dirty="0"/>
              <a:t>preduzimaju</a:t>
            </a:r>
            <a:r>
              <a:rPr lang="en-US" dirty="0"/>
              <a:t> </a:t>
            </a:r>
            <a:r>
              <a:rPr lang="en-US" dirty="0" err="1"/>
              <a:t>dodatne</a:t>
            </a:r>
            <a:r>
              <a:rPr lang="en-US" dirty="0"/>
              <a:t> </a:t>
            </a:r>
            <a:r>
              <a:rPr lang="en-US" dirty="0" err="1"/>
              <a:t>korake</a:t>
            </a:r>
            <a:r>
              <a:rPr lang="en-US" dirty="0"/>
              <a:t> </a:t>
            </a:r>
            <a:r>
              <a:rPr lang="en-US" dirty="0" err="1"/>
              <a:t>između</a:t>
            </a:r>
            <a:r>
              <a:rPr lang="en-US" dirty="0"/>
              <a:t> </a:t>
            </a:r>
            <a:r>
              <a:rPr lang="en-US" dirty="0" err="1"/>
              <a:t>formiranja</a:t>
            </a:r>
            <a:r>
              <a:rPr lang="en-US" dirty="0"/>
              <a:t> </a:t>
            </a:r>
            <a:r>
              <a:rPr lang="en-US" dirty="0" err="1"/>
              <a:t>vizije</a:t>
            </a:r>
            <a:r>
              <a:rPr lang="en-US" dirty="0"/>
              <a:t>/</a:t>
            </a:r>
            <a:r>
              <a:rPr lang="en-US" dirty="0" err="1"/>
              <a:t>misije</a:t>
            </a:r>
            <a:r>
              <a:rPr lang="en-US" dirty="0"/>
              <a:t> </a:t>
            </a:r>
            <a:r>
              <a:rPr lang="en-US" dirty="0" err="1"/>
              <a:t>i</a:t>
            </a:r>
            <a:r>
              <a:rPr lang="en-US" dirty="0"/>
              <a:t> </a:t>
            </a:r>
            <a:r>
              <a:rPr lang="en-US" dirty="0" err="1"/>
              <a:t>kreiranja</a:t>
            </a:r>
            <a:r>
              <a:rPr lang="en-US" dirty="0"/>
              <a:t> </a:t>
            </a:r>
            <a:r>
              <a:rPr lang="en-US" dirty="0" err="1"/>
              <a:t>strategije</a:t>
            </a:r>
            <a:r>
              <a:rPr lang="en-US" dirty="0"/>
              <a:t>. </a:t>
            </a:r>
            <a:r>
              <a:rPr lang="sr-Latn-RS" dirty="0"/>
              <a:t>Naime, mnoge organizacije </a:t>
            </a:r>
            <a:r>
              <a:rPr lang="en-US" dirty="0" err="1"/>
              <a:t>odlučuju</a:t>
            </a:r>
            <a:r>
              <a:rPr lang="en-US" dirty="0"/>
              <a:t> da </a:t>
            </a:r>
            <a:r>
              <a:rPr lang="en-US" dirty="0" err="1"/>
              <a:t>prvo</a:t>
            </a:r>
            <a:r>
              <a:rPr lang="en-US" dirty="0"/>
              <a:t> </a:t>
            </a:r>
            <a:r>
              <a:rPr lang="en-US" dirty="0" err="1"/>
              <a:t>naprave</a:t>
            </a:r>
            <a:r>
              <a:rPr lang="en-US" dirty="0"/>
              <a:t> </a:t>
            </a:r>
            <a:r>
              <a:rPr lang="en-US" dirty="0" err="1"/>
              <a:t>opštu</a:t>
            </a:r>
            <a:r>
              <a:rPr lang="en-US" dirty="0"/>
              <a:t> </a:t>
            </a:r>
            <a:r>
              <a:rPr lang="en-US" dirty="0" err="1"/>
              <a:t>listu</a:t>
            </a:r>
            <a:r>
              <a:rPr lang="en-US" dirty="0"/>
              <a:t> </a:t>
            </a:r>
            <a:r>
              <a:rPr lang="en-US" b="1" dirty="0" err="1"/>
              <a:t>ciljeva</a:t>
            </a:r>
            <a:r>
              <a:rPr lang="en-US" dirty="0"/>
              <a:t>, a </a:t>
            </a:r>
            <a:r>
              <a:rPr lang="en-US" dirty="0" err="1"/>
              <a:t>zatim</a:t>
            </a:r>
            <a:r>
              <a:rPr lang="en-US" dirty="0"/>
              <a:t> da </a:t>
            </a:r>
            <a:r>
              <a:rPr lang="en-US" dirty="0" err="1"/>
              <a:t>ih</a:t>
            </a:r>
            <a:r>
              <a:rPr lang="en-US" dirty="0"/>
              <a:t> </a:t>
            </a:r>
            <a:r>
              <a:rPr lang="en-US" dirty="0" err="1"/>
              <a:t>koriste</a:t>
            </a:r>
            <a:r>
              <a:rPr lang="en-US" dirty="0"/>
              <a:t> </a:t>
            </a:r>
            <a:r>
              <a:rPr lang="en-US" dirty="0" err="1"/>
              <a:t>kao</a:t>
            </a:r>
            <a:r>
              <a:rPr lang="en-US" dirty="0"/>
              <a:t> </a:t>
            </a:r>
            <a:r>
              <a:rPr lang="en-US" dirty="0" err="1"/>
              <a:t>osnovu</a:t>
            </a:r>
            <a:r>
              <a:rPr lang="en-US" dirty="0"/>
              <a:t> </a:t>
            </a:r>
            <a:r>
              <a:rPr lang="en-US" dirty="0" err="1"/>
              <a:t>za</a:t>
            </a:r>
            <a:r>
              <a:rPr lang="en-US" dirty="0"/>
              <a:t> </a:t>
            </a:r>
            <a:r>
              <a:rPr lang="en-US" dirty="0" err="1"/>
              <a:t>strategiju</a:t>
            </a:r>
            <a:r>
              <a:rPr lang="en-US" dirty="0"/>
              <a:t> </a:t>
            </a:r>
            <a:r>
              <a:rPr lang="en-US" dirty="0" err="1"/>
              <a:t>svoje</a:t>
            </a:r>
            <a:r>
              <a:rPr lang="en-US" dirty="0"/>
              <a:t> </a:t>
            </a:r>
            <a:r>
              <a:rPr lang="en-US" dirty="0" err="1"/>
              <a:t>kompanije</a:t>
            </a:r>
            <a:r>
              <a:rPr lang="en-US" dirty="0"/>
              <a:t>.</a:t>
            </a:r>
          </a:p>
          <a:p>
            <a:r>
              <a:rPr lang="en-US" dirty="0" err="1"/>
              <a:t>Strategija</a:t>
            </a:r>
            <a:r>
              <a:rPr lang="en-US" dirty="0"/>
              <a:t> </a:t>
            </a:r>
            <a:r>
              <a:rPr lang="en-US" dirty="0" err="1"/>
              <a:t>kompanije</a:t>
            </a:r>
            <a:r>
              <a:rPr lang="en-US" dirty="0"/>
              <a:t> </a:t>
            </a:r>
            <a:r>
              <a:rPr lang="en-US" dirty="0" err="1"/>
              <a:t>treba</a:t>
            </a:r>
            <a:r>
              <a:rPr lang="en-US" dirty="0"/>
              <a:t> da </a:t>
            </a:r>
            <a:r>
              <a:rPr lang="en-US" dirty="0" err="1"/>
              <a:t>sadrži</a:t>
            </a:r>
            <a:r>
              <a:rPr lang="en-US" dirty="0"/>
              <a:t> </a:t>
            </a:r>
            <a:r>
              <a:rPr lang="en-US" dirty="0" err="1"/>
              <a:t>dugoročne</a:t>
            </a:r>
            <a:r>
              <a:rPr lang="en-US" dirty="0"/>
              <a:t> </a:t>
            </a:r>
            <a:r>
              <a:rPr lang="sr-Latn-RS" dirty="0"/>
              <a:t>i kratkoročne </a:t>
            </a:r>
            <a:r>
              <a:rPr lang="en-US" dirty="0" err="1"/>
              <a:t>ciljeve</a:t>
            </a:r>
            <a:r>
              <a:rPr lang="en-US" dirty="0"/>
              <a:t> </a:t>
            </a:r>
            <a:r>
              <a:rPr lang="en-US" dirty="0" err="1"/>
              <a:t>i</a:t>
            </a:r>
            <a:r>
              <a:rPr lang="en-US" dirty="0"/>
              <a:t> </a:t>
            </a:r>
            <a:r>
              <a:rPr lang="en-US" dirty="0" err="1"/>
              <a:t>treba</a:t>
            </a:r>
            <a:r>
              <a:rPr lang="en-US" dirty="0"/>
              <a:t> da </a:t>
            </a:r>
            <a:r>
              <a:rPr lang="en-US" dirty="0" err="1"/>
              <a:t>objasni</a:t>
            </a:r>
            <a:r>
              <a:rPr lang="en-US" dirty="0"/>
              <a:t> </a:t>
            </a:r>
            <a:r>
              <a:rPr lang="en-US" dirty="0" err="1"/>
              <a:t>kako</a:t>
            </a:r>
            <a:r>
              <a:rPr lang="en-US" dirty="0"/>
              <a:t> </a:t>
            </a:r>
            <a:r>
              <a:rPr lang="en-US" dirty="0" err="1"/>
              <a:t>će</a:t>
            </a:r>
            <a:r>
              <a:rPr lang="en-US" dirty="0"/>
              <a:t> se </a:t>
            </a:r>
            <a:r>
              <a:rPr lang="en-US" dirty="0" err="1"/>
              <a:t>ti</a:t>
            </a:r>
            <a:r>
              <a:rPr lang="en-US" dirty="0"/>
              <a:t> </a:t>
            </a:r>
            <a:r>
              <a:rPr lang="en-US" dirty="0" err="1"/>
              <a:t>ciljevi</a:t>
            </a:r>
            <a:r>
              <a:rPr lang="en-US" dirty="0"/>
              <a:t> </a:t>
            </a:r>
            <a:r>
              <a:rPr lang="en-US" dirty="0" err="1"/>
              <a:t>postići</a:t>
            </a:r>
            <a:r>
              <a:rPr lang="en-US" dirty="0"/>
              <a:t>. </a:t>
            </a:r>
            <a:r>
              <a:rPr lang="en-US" dirty="0" err="1"/>
              <a:t>Fokusiran</a:t>
            </a:r>
            <a:r>
              <a:rPr lang="sr-Latn-RS" dirty="0"/>
              <a:t>a</a:t>
            </a:r>
            <a:r>
              <a:rPr lang="en-US" dirty="0"/>
              <a:t> je </a:t>
            </a:r>
            <a:r>
              <a:rPr lang="en-US" dirty="0" err="1"/>
              <a:t>na</a:t>
            </a:r>
            <a:r>
              <a:rPr lang="en-US" dirty="0"/>
              <a:t> </a:t>
            </a:r>
            <a:r>
              <a:rPr lang="en-US" dirty="0" err="1"/>
              <a:t>sadašnje</a:t>
            </a:r>
            <a:r>
              <a:rPr lang="en-US" dirty="0"/>
              <a:t> </a:t>
            </a:r>
            <a:r>
              <a:rPr lang="en-US" dirty="0" err="1"/>
              <a:t>akcije</a:t>
            </a:r>
            <a:r>
              <a:rPr lang="en-US" dirty="0"/>
              <a:t> </a:t>
            </a:r>
            <a:r>
              <a:rPr lang="en-US" dirty="0" err="1"/>
              <a:t>i</a:t>
            </a:r>
            <a:r>
              <a:rPr lang="en-US" dirty="0"/>
              <a:t> </a:t>
            </a:r>
            <a:r>
              <a:rPr lang="en-US" dirty="0" err="1"/>
              <a:t>ishode</a:t>
            </a:r>
            <a:r>
              <a:rPr lang="en-US" dirty="0"/>
              <a:t> </a:t>
            </a:r>
            <a:r>
              <a:rPr lang="en-US" dirty="0" err="1"/>
              <a:t>potrebne</a:t>
            </a:r>
            <a:r>
              <a:rPr lang="en-US" dirty="0"/>
              <a:t> da bi se </a:t>
            </a:r>
            <a:r>
              <a:rPr lang="en-US" dirty="0" err="1"/>
              <a:t>približili</a:t>
            </a:r>
            <a:r>
              <a:rPr lang="en-US" dirty="0"/>
              <a:t> </a:t>
            </a:r>
            <a:r>
              <a:rPr lang="en-US" dirty="0" err="1"/>
              <a:t>postizanju</a:t>
            </a:r>
            <a:r>
              <a:rPr lang="en-US" dirty="0"/>
              <a:t> </a:t>
            </a:r>
            <a:r>
              <a:rPr lang="en-US" dirty="0" err="1"/>
              <a:t>misije</a:t>
            </a:r>
            <a:r>
              <a:rPr lang="sr-Latn-RS" dirty="0"/>
              <a:t> – odnosno ostvarenju dugoročnih ciljeva</a:t>
            </a:r>
            <a:r>
              <a:rPr lang="en-US" dirty="0"/>
              <a:t>. </a:t>
            </a:r>
            <a:r>
              <a:rPr lang="en-US" dirty="0" err="1"/>
              <a:t>Strategije</a:t>
            </a:r>
            <a:r>
              <a:rPr lang="en-US" dirty="0"/>
              <a:t> </a:t>
            </a:r>
            <a:r>
              <a:rPr lang="en-US" dirty="0" err="1"/>
              <a:t>kompanije</a:t>
            </a:r>
            <a:r>
              <a:rPr lang="en-US" dirty="0"/>
              <a:t> se </a:t>
            </a:r>
            <a:r>
              <a:rPr lang="en-US" dirty="0" err="1"/>
              <a:t>razvijaju</a:t>
            </a:r>
            <a:r>
              <a:rPr lang="en-US" dirty="0"/>
              <a:t> </a:t>
            </a:r>
            <a:r>
              <a:rPr lang="en-US" dirty="0" err="1"/>
              <a:t>i</a:t>
            </a:r>
            <a:r>
              <a:rPr lang="en-US" dirty="0"/>
              <a:t> </a:t>
            </a:r>
            <a:r>
              <a:rPr lang="en-US" dirty="0" err="1"/>
              <a:t>ažuriraju</a:t>
            </a:r>
            <a:r>
              <a:rPr lang="en-US" dirty="0"/>
              <a:t> </a:t>
            </a:r>
            <a:r>
              <a:rPr lang="en-US" dirty="0" err="1"/>
              <a:t>tokom</a:t>
            </a:r>
            <a:r>
              <a:rPr lang="en-US" dirty="0"/>
              <a:t> </a:t>
            </a:r>
            <a:r>
              <a:rPr lang="en-US" dirty="0" err="1"/>
              <a:t>vremena</a:t>
            </a:r>
            <a:r>
              <a:rPr lang="en-US" dirty="0"/>
              <a:t> </a:t>
            </a:r>
            <a:r>
              <a:rPr lang="en-US" dirty="0" err="1"/>
              <a:t>kako</a:t>
            </a:r>
            <a:r>
              <a:rPr lang="en-US" dirty="0"/>
              <a:t> bi se </a:t>
            </a:r>
            <a:r>
              <a:rPr lang="en-US" dirty="0" err="1"/>
              <a:t>prilagodile</a:t>
            </a:r>
            <a:r>
              <a:rPr lang="en-US" dirty="0"/>
              <a:t> </a:t>
            </a:r>
            <a:r>
              <a:rPr lang="en-US" dirty="0" err="1"/>
              <a:t>trenutnim</a:t>
            </a:r>
            <a:r>
              <a:rPr lang="en-US" dirty="0"/>
              <a:t> </a:t>
            </a:r>
            <a:r>
              <a:rPr lang="en-US" dirty="0" err="1"/>
              <a:t>faktorima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lokalni</a:t>
            </a:r>
            <a:r>
              <a:rPr lang="en-US" dirty="0"/>
              <a:t> </a:t>
            </a:r>
            <a:r>
              <a:rPr lang="sr-Latn-RS" dirty="0"/>
              <a:t>tržišni</a:t>
            </a:r>
            <a:r>
              <a:rPr lang="en-US" dirty="0"/>
              <a:t> </a:t>
            </a:r>
            <a:r>
              <a:rPr lang="en-US" dirty="0" err="1"/>
              <a:t>uslovi</a:t>
            </a:r>
            <a:r>
              <a:rPr lang="en-US" dirty="0"/>
              <a:t> </a:t>
            </a:r>
            <a:r>
              <a:rPr lang="en-US" dirty="0" err="1"/>
              <a:t>i</a:t>
            </a:r>
            <a:r>
              <a:rPr lang="en-US" dirty="0"/>
              <a:t> </a:t>
            </a:r>
            <a:r>
              <a:rPr lang="en-US" dirty="0" err="1"/>
              <a:t>potrebe</a:t>
            </a:r>
            <a:r>
              <a:rPr lang="en-US" dirty="0"/>
              <a:t> </a:t>
            </a:r>
            <a:r>
              <a:rPr lang="en-US" dirty="0" err="1"/>
              <a:t>kompanije</a:t>
            </a:r>
            <a:r>
              <a:rPr lang="en-US" dirty="0"/>
              <a:t>.</a:t>
            </a:r>
          </a:p>
        </p:txBody>
      </p:sp>
    </p:spTree>
    <p:extLst>
      <p:ext uri="{BB962C8B-B14F-4D97-AF65-F5344CB8AC3E}">
        <p14:creationId xmlns:p14="http://schemas.microsoft.com/office/powerpoint/2010/main" val="144992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en-US" b="1" dirty="0" err="1"/>
              <a:t>Misija</a:t>
            </a:r>
            <a:endParaRPr lang="en-US" b="1" dirty="0"/>
          </a:p>
          <a:p>
            <a:r>
              <a:rPr lang="en-US" b="1" dirty="0" err="1"/>
              <a:t>Definicija</a:t>
            </a:r>
            <a:r>
              <a:rPr lang="en-US" b="1" dirty="0"/>
              <a:t>:</a:t>
            </a:r>
            <a:r>
              <a:rPr lang="en-US" dirty="0"/>
              <a:t> </a:t>
            </a:r>
            <a:r>
              <a:rPr lang="en-US" dirty="0" err="1"/>
              <a:t>razlog</a:t>
            </a:r>
            <a:r>
              <a:rPr lang="en-US" dirty="0"/>
              <a:t> </a:t>
            </a:r>
            <a:r>
              <a:rPr lang="en-US" dirty="0" err="1"/>
              <a:t>postojanja</a:t>
            </a:r>
            <a:r>
              <a:rPr lang="en-US" dirty="0"/>
              <a:t> </a:t>
            </a:r>
            <a:r>
              <a:rPr lang="en-US" dirty="0" err="1"/>
              <a:t>preduzeća</a:t>
            </a:r>
            <a:r>
              <a:rPr lang="en-US" dirty="0"/>
              <a:t>; </a:t>
            </a:r>
            <a:r>
              <a:rPr lang="en-US" dirty="0" err="1"/>
              <a:t>šta</a:t>
            </a:r>
            <a:r>
              <a:rPr lang="en-US" dirty="0"/>
              <a:t> ono </a:t>
            </a:r>
            <a:r>
              <a:rPr lang="en-US" dirty="0" err="1"/>
              <a:t>radi</a:t>
            </a:r>
            <a:r>
              <a:rPr lang="en-US" dirty="0"/>
              <a:t>, </a:t>
            </a:r>
            <a:r>
              <a:rPr lang="en-US" dirty="0" err="1"/>
              <a:t>za</a:t>
            </a:r>
            <a:r>
              <a:rPr lang="en-US" dirty="0"/>
              <a:t> </a:t>
            </a:r>
            <a:r>
              <a:rPr lang="en-US" dirty="0" err="1"/>
              <a:t>koga</a:t>
            </a:r>
            <a:r>
              <a:rPr lang="en-US" dirty="0"/>
              <a:t> </a:t>
            </a:r>
            <a:r>
              <a:rPr lang="en-US" dirty="0" err="1"/>
              <a:t>i</a:t>
            </a:r>
            <a:r>
              <a:rPr lang="en-US" dirty="0"/>
              <a:t> </a:t>
            </a:r>
            <a:r>
              <a:rPr lang="en-US" dirty="0" err="1"/>
              <a:t>na</a:t>
            </a:r>
            <a:r>
              <a:rPr lang="en-US" dirty="0"/>
              <a:t> </a:t>
            </a:r>
            <a:r>
              <a:rPr lang="en-US" dirty="0" err="1"/>
              <a:t>koji</a:t>
            </a:r>
            <a:r>
              <a:rPr lang="en-US" dirty="0"/>
              <a:t> </a:t>
            </a:r>
            <a:r>
              <a:rPr lang="en-US" dirty="0" err="1"/>
              <a:t>način</a:t>
            </a:r>
            <a:r>
              <a:rPr lang="en-US" dirty="0"/>
              <a:t>.</a:t>
            </a:r>
          </a:p>
          <a:p>
            <a:r>
              <a:rPr lang="en-US" b="1" dirty="0"/>
              <a:t>U </a:t>
            </a:r>
            <a:r>
              <a:rPr lang="en-US" b="1" dirty="0" err="1"/>
              <a:t>industrijskom</a:t>
            </a:r>
            <a:r>
              <a:rPr lang="en-US" b="1" dirty="0"/>
              <a:t> </a:t>
            </a:r>
            <a:r>
              <a:rPr lang="en-US" b="1" dirty="0" err="1"/>
              <a:t>menadžmentu</a:t>
            </a:r>
            <a:r>
              <a:rPr lang="en-US" b="1" dirty="0"/>
              <a:t>:</a:t>
            </a:r>
            <a:r>
              <a:rPr lang="en-US" dirty="0"/>
              <a:t> </a:t>
            </a:r>
            <a:r>
              <a:rPr lang="en-US" dirty="0" err="1"/>
              <a:t>opisuje</a:t>
            </a:r>
            <a:r>
              <a:rPr lang="en-US" dirty="0"/>
              <a:t> </a:t>
            </a:r>
            <a:r>
              <a:rPr lang="en-US" b="1" dirty="0" err="1"/>
              <a:t>osnovnu</a:t>
            </a:r>
            <a:r>
              <a:rPr lang="en-US" b="1" dirty="0"/>
              <a:t> </a:t>
            </a:r>
            <a:r>
              <a:rPr lang="en-US" b="1" dirty="0" err="1"/>
              <a:t>svrhu</a:t>
            </a:r>
            <a:r>
              <a:rPr lang="en-US" b="1" dirty="0"/>
              <a:t> </a:t>
            </a:r>
            <a:r>
              <a:rPr lang="en-US" b="1" dirty="0" err="1"/>
              <a:t>proizvodne</a:t>
            </a:r>
            <a:r>
              <a:rPr lang="en-US" b="1" dirty="0"/>
              <a:t>/</a:t>
            </a:r>
            <a:r>
              <a:rPr lang="en-US" b="1" dirty="0" err="1"/>
              <a:t>industrijske</a:t>
            </a:r>
            <a:r>
              <a:rPr lang="en-US" b="1" dirty="0"/>
              <a:t> </a:t>
            </a:r>
            <a:r>
              <a:rPr lang="en-US" b="1" dirty="0" err="1"/>
              <a:t>organizacije</a:t>
            </a:r>
            <a:r>
              <a:rPr lang="en-US" dirty="0"/>
              <a:t> – </a:t>
            </a:r>
            <a:r>
              <a:rPr lang="en-US" dirty="0" err="1"/>
              <a:t>npr</a:t>
            </a:r>
            <a:r>
              <a:rPr lang="en-US" dirty="0"/>
              <a:t>. „</a:t>
            </a:r>
            <a:r>
              <a:rPr lang="en-US" dirty="0" err="1"/>
              <a:t>Proizvodnja</a:t>
            </a:r>
            <a:r>
              <a:rPr lang="en-US" dirty="0"/>
              <a:t> </a:t>
            </a:r>
            <a:r>
              <a:rPr lang="en-US" dirty="0" err="1"/>
              <a:t>ekološki</a:t>
            </a:r>
            <a:r>
              <a:rPr lang="en-US" dirty="0"/>
              <a:t> </a:t>
            </a:r>
            <a:r>
              <a:rPr lang="en-US" dirty="0" err="1"/>
              <a:t>prihvatljivih</a:t>
            </a:r>
            <a:r>
              <a:rPr lang="en-US" dirty="0"/>
              <a:t> </a:t>
            </a:r>
            <a:r>
              <a:rPr lang="en-US" dirty="0" err="1"/>
              <a:t>građevinskih</a:t>
            </a:r>
            <a:r>
              <a:rPr lang="en-US" dirty="0"/>
              <a:t> </a:t>
            </a:r>
            <a:r>
              <a:rPr lang="en-US" dirty="0" err="1"/>
              <a:t>materijala</a:t>
            </a:r>
            <a:r>
              <a:rPr lang="en-US" dirty="0"/>
              <a:t> </a:t>
            </a:r>
            <a:r>
              <a:rPr lang="en-US" dirty="0" err="1"/>
              <a:t>visoke</a:t>
            </a:r>
            <a:r>
              <a:rPr lang="en-US" dirty="0"/>
              <a:t> </a:t>
            </a:r>
            <a:r>
              <a:rPr lang="en-US" dirty="0" err="1"/>
              <a:t>vrednosti</a:t>
            </a:r>
            <a:r>
              <a:rPr lang="en-US" dirty="0"/>
              <a:t> </a:t>
            </a:r>
            <a:r>
              <a:rPr lang="en-US" dirty="0" err="1"/>
              <a:t>za</a:t>
            </a:r>
            <a:r>
              <a:rPr lang="en-US" dirty="0"/>
              <a:t> </a:t>
            </a:r>
            <a:r>
              <a:rPr lang="en-US" dirty="0" err="1"/>
              <a:t>tržište</a:t>
            </a:r>
            <a:r>
              <a:rPr lang="en-US" dirty="0"/>
              <a:t> </a:t>
            </a:r>
            <a:r>
              <a:rPr lang="en-US" dirty="0" err="1"/>
              <a:t>jugoistočne</a:t>
            </a:r>
            <a:r>
              <a:rPr lang="en-US" dirty="0"/>
              <a:t> </a:t>
            </a:r>
            <a:r>
              <a:rPr lang="en-US" dirty="0" err="1"/>
              <a:t>Evrope</a:t>
            </a:r>
            <a:r>
              <a:rPr lang="en-US" dirty="0"/>
              <a:t>.“</a:t>
            </a:r>
          </a:p>
          <a:p>
            <a:r>
              <a:rPr lang="en-US" dirty="0" err="1"/>
              <a:t>Fokus</a:t>
            </a:r>
            <a:r>
              <a:rPr lang="en-US" dirty="0"/>
              <a:t> </a:t>
            </a:r>
            <a:r>
              <a:rPr lang="en-US" dirty="0" err="1"/>
              <a:t>na</a:t>
            </a:r>
            <a:r>
              <a:rPr lang="en-US" dirty="0"/>
              <a:t>: </a:t>
            </a:r>
            <a:r>
              <a:rPr lang="en-US" i="1" dirty="0" err="1"/>
              <a:t>kupce</a:t>
            </a:r>
            <a:r>
              <a:rPr lang="en-US" i="1" dirty="0"/>
              <a:t>, </a:t>
            </a:r>
            <a:r>
              <a:rPr lang="en-US" i="1" dirty="0" err="1"/>
              <a:t>proizvode</a:t>
            </a:r>
            <a:r>
              <a:rPr lang="en-US" i="1" dirty="0"/>
              <a:t>, </a:t>
            </a:r>
            <a:r>
              <a:rPr lang="en-US" i="1" dirty="0" err="1"/>
              <a:t>tehnologiju</a:t>
            </a:r>
            <a:r>
              <a:rPr lang="en-US" i="1" dirty="0"/>
              <a:t>, </a:t>
            </a:r>
            <a:r>
              <a:rPr lang="en-US" i="1" dirty="0" err="1"/>
              <a:t>vrednosti</a:t>
            </a:r>
            <a:r>
              <a:rPr lang="en-US" i="1" dirty="0"/>
              <a:t> </a:t>
            </a:r>
            <a:r>
              <a:rPr lang="en-US" i="1" dirty="0" err="1"/>
              <a:t>i</a:t>
            </a:r>
            <a:r>
              <a:rPr lang="en-US" i="1" dirty="0"/>
              <a:t> </a:t>
            </a:r>
            <a:r>
              <a:rPr lang="en-US" i="1" dirty="0" err="1"/>
              <a:t>društvenu</a:t>
            </a:r>
            <a:r>
              <a:rPr lang="en-US" i="1" dirty="0"/>
              <a:t> </a:t>
            </a:r>
            <a:r>
              <a:rPr lang="en-US" i="1" dirty="0" err="1"/>
              <a:t>odgovornost</a:t>
            </a:r>
            <a:r>
              <a:rPr lang="en-US" dirty="0"/>
              <a:t>.</a:t>
            </a:r>
          </a:p>
        </p:txBody>
      </p:sp>
    </p:spTree>
    <p:extLst>
      <p:ext uri="{BB962C8B-B14F-4D97-AF65-F5344CB8AC3E}">
        <p14:creationId xmlns:p14="http://schemas.microsoft.com/office/powerpoint/2010/main" val="393897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Ukoliko</a:t>
            </a:r>
            <a:r>
              <a:rPr lang="en-US" dirty="0"/>
              <a:t> se </a:t>
            </a:r>
            <a:r>
              <a:rPr lang="en-US" dirty="0" err="1"/>
              <a:t>fokusiramo</a:t>
            </a:r>
            <a:r>
              <a:rPr lang="en-US" dirty="0"/>
              <a:t> </a:t>
            </a:r>
            <a:r>
              <a:rPr lang="en-US" dirty="0" err="1"/>
              <a:t>samo</a:t>
            </a:r>
            <a:r>
              <a:rPr lang="en-US" dirty="0"/>
              <a:t> </a:t>
            </a:r>
            <a:r>
              <a:rPr lang="en-US" dirty="0" err="1"/>
              <a:t>na</a:t>
            </a:r>
            <a:r>
              <a:rPr lang="en-US" dirty="0"/>
              <a:t> </a:t>
            </a:r>
            <a:r>
              <a:rPr lang="en-US" dirty="0" err="1"/>
              <a:t>industrijski</a:t>
            </a:r>
            <a:r>
              <a:rPr lang="en-US" dirty="0"/>
              <a:t> </a:t>
            </a:r>
            <a:r>
              <a:rPr lang="en-US" dirty="0" err="1"/>
              <a:t>menadžment</a:t>
            </a:r>
            <a:r>
              <a:rPr lang="en-US" dirty="0"/>
              <a:t>, </a:t>
            </a:r>
            <a:r>
              <a:rPr lang="en-US" dirty="0" err="1"/>
              <a:t>onda</a:t>
            </a:r>
            <a:r>
              <a:rPr lang="en-US" dirty="0"/>
              <a:t> </a:t>
            </a:r>
            <a:r>
              <a:rPr lang="en-US" dirty="0" err="1"/>
              <a:t>planiranje</a:t>
            </a:r>
            <a:r>
              <a:rPr lang="en-US" dirty="0"/>
              <a:t> </a:t>
            </a:r>
            <a:r>
              <a:rPr lang="en-US" dirty="0" err="1"/>
              <a:t>ima</a:t>
            </a:r>
            <a:r>
              <a:rPr lang="en-US" dirty="0"/>
              <a:t> </a:t>
            </a:r>
            <a:r>
              <a:rPr lang="en-US" dirty="0" err="1"/>
              <a:t>praktičan</a:t>
            </a:r>
            <a:r>
              <a:rPr lang="en-US" dirty="0"/>
              <a:t> </a:t>
            </a:r>
            <a:r>
              <a:rPr lang="en-US" dirty="0" err="1"/>
              <a:t>i</a:t>
            </a:r>
            <a:r>
              <a:rPr lang="en-US" dirty="0"/>
              <a:t> </a:t>
            </a:r>
            <a:r>
              <a:rPr lang="en-US" dirty="0" err="1"/>
              <a:t>operativno-tehnički</a:t>
            </a:r>
            <a:r>
              <a:rPr lang="en-US" dirty="0"/>
              <a:t> </a:t>
            </a:r>
            <a:r>
              <a:rPr lang="en-US" dirty="0" err="1"/>
              <a:t>kontekst</a:t>
            </a:r>
            <a:r>
              <a:rPr lang="en-US" dirty="0"/>
              <a:t>, </a:t>
            </a:r>
            <a:r>
              <a:rPr lang="en-US" dirty="0" err="1"/>
              <a:t>ali</a:t>
            </a:r>
            <a:r>
              <a:rPr lang="en-US" dirty="0"/>
              <a:t> </a:t>
            </a:r>
            <a:r>
              <a:rPr lang="en-US" dirty="0" err="1"/>
              <a:t>istovremeno</a:t>
            </a:r>
            <a:r>
              <a:rPr lang="en-US" dirty="0"/>
              <a:t> </a:t>
            </a:r>
            <a:r>
              <a:rPr lang="en-US" dirty="0" err="1"/>
              <a:t>i</a:t>
            </a:r>
            <a:r>
              <a:rPr lang="en-US" dirty="0"/>
              <a:t> </a:t>
            </a:r>
            <a:r>
              <a:rPr lang="en-US" dirty="0" err="1"/>
              <a:t>strateški</a:t>
            </a:r>
            <a:r>
              <a:rPr lang="en-US" dirty="0"/>
              <a:t>, </a:t>
            </a:r>
            <a:r>
              <a:rPr lang="en-US" dirty="0" err="1"/>
              <a:t>jer</a:t>
            </a:r>
            <a:r>
              <a:rPr lang="en-US" dirty="0"/>
              <a:t> </a:t>
            </a:r>
            <a:r>
              <a:rPr lang="en-US" dirty="0" err="1"/>
              <a:t>industrija</a:t>
            </a:r>
            <a:r>
              <a:rPr lang="en-US" dirty="0"/>
              <a:t> </a:t>
            </a:r>
            <a:r>
              <a:rPr lang="en-US" dirty="0" err="1"/>
              <a:t>zahteva</a:t>
            </a:r>
            <a:r>
              <a:rPr lang="en-US" dirty="0"/>
              <a:t> </a:t>
            </a:r>
            <a:r>
              <a:rPr lang="en-US" dirty="0" err="1"/>
              <a:t>dugoročnu</a:t>
            </a:r>
            <a:r>
              <a:rPr lang="en-US" dirty="0"/>
              <a:t> </a:t>
            </a:r>
            <a:r>
              <a:rPr lang="en-US" dirty="0" err="1"/>
              <a:t>održivost</a:t>
            </a:r>
            <a:r>
              <a:rPr lang="en-US" dirty="0"/>
              <a:t>.</a:t>
            </a:r>
          </a:p>
          <a:p>
            <a:r>
              <a:rPr lang="en-US" b="1" dirty="0" err="1"/>
              <a:t>Konteksti</a:t>
            </a:r>
            <a:r>
              <a:rPr lang="en-US" b="1" dirty="0"/>
              <a:t> </a:t>
            </a:r>
            <a:r>
              <a:rPr lang="en-US" b="1" dirty="0" err="1"/>
              <a:t>planiranja</a:t>
            </a:r>
            <a:r>
              <a:rPr lang="en-US" b="1" dirty="0"/>
              <a:t> u </a:t>
            </a:r>
            <a:r>
              <a:rPr lang="en-US" b="1" dirty="0" err="1"/>
              <a:t>industrijskom</a:t>
            </a:r>
            <a:r>
              <a:rPr lang="en-US" b="1" dirty="0"/>
              <a:t> </a:t>
            </a:r>
            <a:r>
              <a:rPr lang="en-US" b="1" dirty="0" err="1"/>
              <a:t>menadžmentu</a:t>
            </a:r>
            <a:r>
              <a:rPr lang="en-US" b="1" dirty="0"/>
              <a:t> </a:t>
            </a:r>
            <a:r>
              <a:rPr lang="en-US" b="1" dirty="0" err="1"/>
              <a:t>mogu</a:t>
            </a:r>
            <a:r>
              <a:rPr lang="en-US" b="1" dirty="0"/>
              <a:t> </a:t>
            </a:r>
            <a:r>
              <a:rPr lang="en-US" b="1" dirty="0" err="1"/>
              <a:t>biti</a:t>
            </a:r>
            <a:r>
              <a:rPr lang="en-US" b="1" dirty="0"/>
              <a:t>:</a:t>
            </a:r>
          </a:p>
          <a:p>
            <a:r>
              <a:rPr lang="en-US" b="1" dirty="0" err="1"/>
              <a:t>Operativni</a:t>
            </a:r>
            <a:r>
              <a:rPr lang="en-US" b="1" dirty="0"/>
              <a:t> </a:t>
            </a:r>
            <a:r>
              <a:rPr lang="en-US" b="1" dirty="0" err="1"/>
              <a:t>kontekst</a:t>
            </a:r>
            <a:endParaRPr lang="en-US" dirty="0"/>
          </a:p>
          <a:p>
            <a:pPr lvl="1"/>
            <a:r>
              <a:rPr lang="en-US" dirty="0" err="1"/>
              <a:t>Planiranje</a:t>
            </a:r>
            <a:r>
              <a:rPr lang="en-US" dirty="0"/>
              <a:t> </a:t>
            </a:r>
            <a:r>
              <a:rPr lang="en-US" dirty="0" err="1"/>
              <a:t>proizvodnje</a:t>
            </a:r>
            <a:r>
              <a:rPr lang="en-US" dirty="0"/>
              <a:t> (</a:t>
            </a:r>
            <a:r>
              <a:rPr lang="en-US" dirty="0" err="1"/>
              <a:t>kapaciteti</a:t>
            </a:r>
            <a:r>
              <a:rPr lang="en-US" dirty="0"/>
              <a:t>, </a:t>
            </a:r>
            <a:r>
              <a:rPr lang="en-US" dirty="0" err="1"/>
              <a:t>tokovi</a:t>
            </a:r>
            <a:r>
              <a:rPr lang="en-US" dirty="0"/>
              <a:t> </a:t>
            </a:r>
            <a:r>
              <a:rPr lang="en-US" dirty="0" err="1"/>
              <a:t>materijala</a:t>
            </a:r>
            <a:r>
              <a:rPr lang="en-US" dirty="0"/>
              <a:t>, </a:t>
            </a:r>
            <a:r>
              <a:rPr lang="en-US" dirty="0" err="1"/>
              <a:t>rokovi</a:t>
            </a:r>
            <a:r>
              <a:rPr lang="en-US" dirty="0"/>
              <a:t>).</a:t>
            </a:r>
          </a:p>
          <a:p>
            <a:pPr lvl="1"/>
            <a:r>
              <a:rPr lang="en-US" dirty="0" err="1"/>
              <a:t>Planiranje</a:t>
            </a:r>
            <a:r>
              <a:rPr lang="en-US" dirty="0"/>
              <a:t> </a:t>
            </a:r>
            <a:r>
              <a:rPr lang="en-US" dirty="0" err="1"/>
              <a:t>nabavke</a:t>
            </a:r>
            <a:r>
              <a:rPr lang="en-US" dirty="0"/>
              <a:t> </a:t>
            </a:r>
            <a:r>
              <a:rPr lang="en-US" dirty="0" err="1"/>
              <a:t>i</a:t>
            </a:r>
            <a:r>
              <a:rPr lang="en-US" dirty="0"/>
              <a:t> </a:t>
            </a:r>
            <a:r>
              <a:rPr lang="en-US" dirty="0" err="1"/>
              <a:t>zaliha</a:t>
            </a:r>
            <a:r>
              <a:rPr lang="en-US" dirty="0"/>
              <a:t> (</a:t>
            </a:r>
            <a:r>
              <a:rPr lang="en-US" dirty="0" err="1"/>
              <a:t>logistika</a:t>
            </a:r>
            <a:r>
              <a:rPr lang="en-US" dirty="0"/>
              <a:t>, just-in-time, </a:t>
            </a:r>
            <a:r>
              <a:rPr lang="en-US" dirty="0" err="1"/>
              <a:t>optimizacija</a:t>
            </a:r>
            <a:r>
              <a:rPr lang="en-US" dirty="0"/>
              <a:t> </a:t>
            </a:r>
            <a:r>
              <a:rPr lang="en-US" dirty="0" err="1"/>
              <a:t>troškova</a:t>
            </a:r>
            <a:r>
              <a:rPr lang="en-US" dirty="0"/>
              <a:t>).</a:t>
            </a:r>
          </a:p>
          <a:p>
            <a:pPr lvl="1"/>
            <a:r>
              <a:rPr lang="en-US" dirty="0" err="1"/>
              <a:t>Planiranje</a:t>
            </a:r>
            <a:r>
              <a:rPr lang="en-US" dirty="0"/>
              <a:t> </a:t>
            </a:r>
            <a:r>
              <a:rPr lang="en-US" dirty="0" err="1"/>
              <a:t>radne</a:t>
            </a:r>
            <a:r>
              <a:rPr lang="en-US" dirty="0"/>
              <a:t> </a:t>
            </a:r>
            <a:r>
              <a:rPr lang="en-US" dirty="0" err="1"/>
              <a:t>snage</a:t>
            </a:r>
            <a:r>
              <a:rPr lang="en-US" dirty="0"/>
              <a:t> (</a:t>
            </a:r>
            <a:r>
              <a:rPr lang="en-US" dirty="0" err="1"/>
              <a:t>raspodela</a:t>
            </a:r>
            <a:r>
              <a:rPr lang="en-US" dirty="0"/>
              <a:t> </a:t>
            </a:r>
            <a:r>
              <a:rPr lang="en-US" dirty="0" err="1"/>
              <a:t>poslova</a:t>
            </a:r>
            <a:r>
              <a:rPr lang="en-US" dirty="0"/>
              <a:t>, </a:t>
            </a:r>
            <a:r>
              <a:rPr lang="en-US" dirty="0" err="1"/>
              <a:t>smene</a:t>
            </a:r>
            <a:r>
              <a:rPr lang="en-US" dirty="0"/>
              <a:t>, </a:t>
            </a:r>
            <a:r>
              <a:rPr lang="en-US" dirty="0" err="1"/>
              <a:t>obuke</a:t>
            </a:r>
            <a:r>
              <a:rPr lang="en-US" dirty="0"/>
              <a:t>).</a:t>
            </a:r>
          </a:p>
          <a:p>
            <a:r>
              <a:rPr lang="en-US" b="1" dirty="0" err="1"/>
              <a:t>Tehnološki</a:t>
            </a:r>
            <a:r>
              <a:rPr lang="en-US" b="1" dirty="0"/>
              <a:t> </a:t>
            </a:r>
            <a:r>
              <a:rPr lang="en-US" b="1" dirty="0" err="1"/>
              <a:t>kontekst</a:t>
            </a:r>
            <a:endParaRPr lang="en-US" dirty="0"/>
          </a:p>
          <a:p>
            <a:pPr lvl="1"/>
            <a:r>
              <a:rPr lang="en-US" dirty="0" err="1"/>
              <a:t>Planiranje</a:t>
            </a:r>
            <a:r>
              <a:rPr lang="en-US" dirty="0"/>
              <a:t> </a:t>
            </a:r>
            <a:r>
              <a:rPr lang="en-US" dirty="0" err="1"/>
              <a:t>uvođenja</a:t>
            </a:r>
            <a:r>
              <a:rPr lang="en-US" dirty="0"/>
              <a:t> </a:t>
            </a:r>
            <a:r>
              <a:rPr lang="en-US" dirty="0" err="1"/>
              <a:t>novih</a:t>
            </a:r>
            <a:r>
              <a:rPr lang="en-US" dirty="0"/>
              <a:t> </a:t>
            </a:r>
            <a:r>
              <a:rPr lang="en-US" dirty="0" err="1"/>
              <a:t>tehnologija</a:t>
            </a:r>
            <a:r>
              <a:rPr lang="en-US" dirty="0"/>
              <a:t>, </a:t>
            </a:r>
            <a:r>
              <a:rPr lang="en-US" dirty="0" err="1"/>
              <a:t>automatizacije</a:t>
            </a:r>
            <a:r>
              <a:rPr lang="en-US" dirty="0"/>
              <a:t> </a:t>
            </a:r>
            <a:r>
              <a:rPr lang="en-US" dirty="0" err="1"/>
              <a:t>i</a:t>
            </a:r>
            <a:r>
              <a:rPr lang="en-US" dirty="0"/>
              <a:t> </a:t>
            </a:r>
            <a:r>
              <a:rPr lang="en-US" dirty="0" err="1"/>
              <a:t>digitalizacije</a:t>
            </a:r>
            <a:r>
              <a:rPr lang="en-US" dirty="0"/>
              <a:t> (</a:t>
            </a:r>
            <a:r>
              <a:rPr lang="en-US" dirty="0" err="1"/>
              <a:t>Industrija</a:t>
            </a:r>
            <a:r>
              <a:rPr lang="en-US" dirty="0"/>
              <a:t> 4.0).</a:t>
            </a:r>
          </a:p>
          <a:p>
            <a:pPr lvl="1"/>
            <a:r>
              <a:rPr lang="en-US" dirty="0" err="1"/>
              <a:t>Održavanje</a:t>
            </a:r>
            <a:r>
              <a:rPr lang="en-US" dirty="0"/>
              <a:t> </a:t>
            </a:r>
            <a:r>
              <a:rPr lang="en-US" dirty="0" err="1"/>
              <a:t>i</a:t>
            </a:r>
            <a:r>
              <a:rPr lang="en-US" dirty="0"/>
              <a:t> </a:t>
            </a:r>
            <a:r>
              <a:rPr lang="en-US" dirty="0" err="1"/>
              <a:t>modernizacija</a:t>
            </a:r>
            <a:r>
              <a:rPr lang="en-US" dirty="0"/>
              <a:t> </a:t>
            </a:r>
            <a:r>
              <a:rPr lang="en-US" dirty="0" err="1"/>
              <a:t>opreme</a:t>
            </a:r>
            <a:r>
              <a:rPr lang="en-US" dirty="0"/>
              <a:t>.</a:t>
            </a:r>
          </a:p>
          <a:p>
            <a:endParaRPr lang="en-US" dirty="0"/>
          </a:p>
        </p:txBody>
      </p:sp>
    </p:spTree>
    <p:extLst>
      <p:ext uri="{BB962C8B-B14F-4D97-AF65-F5344CB8AC3E}">
        <p14:creationId xmlns:p14="http://schemas.microsoft.com/office/powerpoint/2010/main" val="295753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en-US" b="1" dirty="0" err="1"/>
              <a:t>Vizija</a:t>
            </a:r>
            <a:endParaRPr lang="en-US" b="1" dirty="0"/>
          </a:p>
          <a:p>
            <a:r>
              <a:rPr lang="en-US" b="1" dirty="0" err="1"/>
              <a:t>Definicija</a:t>
            </a:r>
            <a:r>
              <a:rPr lang="en-US" b="1" dirty="0"/>
              <a:t>:</a:t>
            </a:r>
            <a:r>
              <a:rPr lang="en-US" dirty="0"/>
              <a:t> </a:t>
            </a:r>
            <a:r>
              <a:rPr lang="en-US" dirty="0" err="1"/>
              <a:t>slika</a:t>
            </a:r>
            <a:r>
              <a:rPr lang="en-US" dirty="0"/>
              <a:t> </a:t>
            </a:r>
            <a:r>
              <a:rPr lang="en-US" dirty="0" err="1"/>
              <a:t>budućnosti</a:t>
            </a:r>
            <a:r>
              <a:rPr lang="en-US" dirty="0"/>
              <a:t> </a:t>
            </a:r>
            <a:r>
              <a:rPr lang="en-US" dirty="0" err="1"/>
              <a:t>organizacije</a:t>
            </a:r>
            <a:r>
              <a:rPr lang="en-US" dirty="0"/>
              <a:t>; </a:t>
            </a:r>
            <a:r>
              <a:rPr lang="en-US" dirty="0" err="1"/>
              <a:t>gde</a:t>
            </a:r>
            <a:r>
              <a:rPr lang="en-US" dirty="0"/>
              <a:t> </a:t>
            </a:r>
            <a:r>
              <a:rPr lang="en-US" dirty="0" err="1"/>
              <a:t>želi</a:t>
            </a:r>
            <a:r>
              <a:rPr lang="en-US" dirty="0"/>
              <a:t> da </a:t>
            </a:r>
            <a:r>
              <a:rPr lang="en-US" dirty="0" err="1"/>
              <a:t>bude</a:t>
            </a:r>
            <a:r>
              <a:rPr lang="en-US" dirty="0"/>
              <a:t> </a:t>
            </a:r>
            <a:r>
              <a:rPr lang="en-US" dirty="0" err="1"/>
              <a:t>za</a:t>
            </a:r>
            <a:r>
              <a:rPr lang="en-US" dirty="0"/>
              <a:t> 5–10 </a:t>
            </a:r>
            <a:r>
              <a:rPr lang="en-US" dirty="0" err="1"/>
              <a:t>godina</a:t>
            </a:r>
            <a:r>
              <a:rPr lang="en-US" dirty="0"/>
              <a:t>.</a:t>
            </a:r>
          </a:p>
          <a:p>
            <a:r>
              <a:rPr lang="en-US" b="1" dirty="0"/>
              <a:t>U </a:t>
            </a:r>
            <a:r>
              <a:rPr lang="en-US" b="1" dirty="0" err="1"/>
              <a:t>industrijskom</a:t>
            </a:r>
            <a:r>
              <a:rPr lang="en-US" b="1" dirty="0"/>
              <a:t> </a:t>
            </a:r>
            <a:r>
              <a:rPr lang="en-US" b="1" dirty="0" err="1"/>
              <a:t>menadžmentu</a:t>
            </a:r>
            <a:r>
              <a:rPr lang="en-US" b="1" dirty="0"/>
              <a:t>:</a:t>
            </a:r>
            <a:r>
              <a:rPr lang="en-US" dirty="0"/>
              <a:t> </a:t>
            </a:r>
            <a:r>
              <a:rPr lang="en-US" dirty="0" err="1"/>
              <a:t>pokazuje</a:t>
            </a:r>
            <a:r>
              <a:rPr lang="en-US" dirty="0"/>
              <a:t> </a:t>
            </a:r>
            <a:r>
              <a:rPr lang="en-US" dirty="0" err="1"/>
              <a:t>ambicije</a:t>
            </a:r>
            <a:r>
              <a:rPr lang="en-US" dirty="0"/>
              <a:t> u </a:t>
            </a:r>
            <a:r>
              <a:rPr lang="en-US" dirty="0" err="1"/>
              <a:t>pogledu</a:t>
            </a:r>
            <a:r>
              <a:rPr lang="en-US" dirty="0"/>
              <a:t> </a:t>
            </a:r>
            <a:r>
              <a:rPr lang="en-US" dirty="0" err="1"/>
              <a:t>rasta</a:t>
            </a:r>
            <a:r>
              <a:rPr lang="en-US" dirty="0"/>
              <a:t>, </a:t>
            </a:r>
            <a:r>
              <a:rPr lang="en-US" dirty="0" err="1"/>
              <a:t>inovacija</a:t>
            </a:r>
            <a:r>
              <a:rPr lang="en-US" dirty="0"/>
              <a:t> </a:t>
            </a:r>
            <a:r>
              <a:rPr lang="en-US" dirty="0" err="1"/>
              <a:t>i</a:t>
            </a:r>
            <a:r>
              <a:rPr lang="en-US" dirty="0"/>
              <a:t> </a:t>
            </a:r>
            <a:r>
              <a:rPr lang="en-US" dirty="0" err="1"/>
              <a:t>održivosti</a:t>
            </a:r>
            <a:r>
              <a:rPr lang="en-US" dirty="0"/>
              <a:t> – </a:t>
            </a:r>
            <a:r>
              <a:rPr lang="en-US" dirty="0" err="1"/>
              <a:t>npr</a:t>
            </a:r>
            <a:r>
              <a:rPr lang="en-US" dirty="0"/>
              <a:t>. „</a:t>
            </a:r>
            <a:r>
              <a:rPr lang="en-US" dirty="0" err="1"/>
              <a:t>Postati</a:t>
            </a:r>
            <a:r>
              <a:rPr lang="en-US" dirty="0"/>
              <a:t> </a:t>
            </a:r>
            <a:r>
              <a:rPr lang="en-US" dirty="0" err="1"/>
              <a:t>vodeći</a:t>
            </a:r>
            <a:r>
              <a:rPr lang="en-US" dirty="0"/>
              <a:t> </a:t>
            </a:r>
            <a:r>
              <a:rPr lang="en-US" dirty="0" err="1"/>
              <a:t>regionalni</a:t>
            </a:r>
            <a:r>
              <a:rPr lang="en-US" dirty="0"/>
              <a:t> </a:t>
            </a:r>
            <a:r>
              <a:rPr lang="en-US" dirty="0" err="1"/>
              <a:t>proizvođač</a:t>
            </a:r>
            <a:r>
              <a:rPr lang="en-US" dirty="0"/>
              <a:t> </a:t>
            </a:r>
            <a:r>
              <a:rPr lang="en-US" dirty="0" err="1"/>
              <a:t>metala</a:t>
            </a:r>
            <a:r>
              <a:rPr lang="en-US" dirty="0"/>
              <a:t> </a:t>
            </a:r>
            <a:r>
              <a:rPr lang="en-US" dirty="0" err="1"/>
              <a:t>zasnovan</a:t>
            </a:r>
            <a:r>
              <a:rPr lang="en-US" dirty="0"/>
              <a:t> </a:t>
            </a:r>
            <a:r>
              <a:rPr lang="en-US" dirty="0" err="1"/>
              <a:t>na</a:t>
            </a:r>
            <a:r>
              <a:rPr lang="en-US" dirty="0"/>
              <a:t> </a:t>
            </a:r>
            <a:r>
              <a:rPr lang="en-US" dirty="0" err="1"/>
              <a:t>principima</a:t>
            </a:r>
            <a:r>
              <a:rPr lang="en-US" dirty="0"/>
              <a:t> </a:t>
            </a:r>
            <a:r>
              <a:rPr lang="en-US" dirty="0" err="1"/>
              <a:t>cirkularne</a:t>
            </a:r>
            <a:r>
              <a:rPr lang="en-US" dirty="0"/>
              <a:t> </a:t>
            </a:r>
            <a:r>
              <a:rPr lang="en-US" dirty="0" err="1"/>
              <a:t>ekonomije</a:t>
            </a:r>
            <a:r>
              <a:rPr lang="en-US" dirty="0"/>
              <a:t>.“</a:t>
            </a:r>
          </a:p>
          <a:p>
            <a:r>
              <a:rPr lang="en-US" dirty="0" err="1"/>
              <a:t>Fokus</a:t>
            </a:r>
            <a:r>
              <a:rPr lang="en-US" dirty="0"/>
              <a:t> </a:t>
            </a:r>
            <a:r>
              <a:rPr lang="en-US" dirty="0" err="1"/>
              <a:t>na</a:t>
            </a:r>
            <a:r>
              <a:rPr lang="en-US" dirty="0"/>
              <a:t>: </a:t>
            </a:r>
            <a:r>
              <a:rPr lang="en-US" i="1" dirty="0" err="1"/>
              <a:t>inovacije</a:t>
            </a:r>
            <a:r>
              <a:rPr lang="en-US" i="1" dirty="0"/>
              <a:t>, </a:t>
            </a:r>
            <a:r>
              <a:rPr lang="en-US" i="1" dirty="0" err="1"/>
              <a:t>poziciju</a:t>
            </a:r>
            <a:r>
              <a:rPr lang="en-US" i="1" dirty="0"/>
              <a:t> </a:t>
            </a:r>
            <a:r>
              <a:rPr lang="en-US" i="1" dirty="0" err="1"/>
              <a:t>na</a:t>
            </a:r>
            <a:r>
              <a:rPr lang="en-US" i="1" dirty="0"/>
              <a:t> </a:t>
            </a:r>
            <a:r>
              <a:rPr lang="en-US" i="1" dirty="0" err="1"/>
              <a:t>tržištu</a:t>
            </a:r>
            <a:r>
              <a:rPr lang="en-US" i="1" dirty="0"/>
              <a:t>, </a:t>
            </a:r>
            <a:r>
              <a:rPr lang="en-US" i="1" dirty="0" err="1"/>
              <a:t>održivi</a:t>
            </a:r>
            <a:r>
              <a:rPr lang="en-US" i="1" dirty="0"/>
              <a:t> </a:t>
            </a:r>
            <a:r>
              <a:rPr lang="en-US" i="1" dirty="0" err="1"/>
              <a:t>razvoj</a:t>
            </a:r>
            <a:r>
              <a:rPr lang="en-US" dirty="0"/>
              <a:t>.</a:t>
            </a:r>
          </a:p>
          <a:p>
            <a:endParaRPr lang="en-US" dirty="0"/>
          </a:p>
        </p:txBody>
      </p:sp>
    </p:spTree>
    <p:extLst>
      <p:ext uri="{BB962C8B-B14F-4D97-AF65-F5344CB8AC3E}">
        <p14:creationId xmlns:p14="http://schemas.microsoft.com/office/powerpoint/2010/main" val="398385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a:bodyPr>
          <a:lstStyle/>
          <a:p>
            <a:r>
              <a:rPr lang="en-US" b="1" dirty="0" err="1"/>
              <a:t>Ciljevi</a:t>
            </a:r>
            <a:endParaRPr lang="en-US" b="1" dirty="0"/>
          </a:p>
          <a:p>
            <a:r>
              <a:rPr lang="en-US" b="1" dirty="0" err="1"/>
              <a:t>Definicija</a:t>
            </a:r>
            <a:r>
              <a:rPr lang="en-US" b="1" dirty="0"/>
              <a:t>:</a:t>
            </a:r>
            <a:r>
              <a:rPr lang="en-US" dirty="0"/>
              <a:t> </a:t>
            </a:r>
            <a:r>
              <a:rPr lang="en-US" dirty="0" err="1"/>
              <a:t>konkretni</a:t>
            </a:r>
            <a:r>
              <a:rPr lang="en-US" dirty="0"/>
              <a:t> </a:t>
            </a:r>
            <a:r>
              <a:rPr lang="en-US" dirty="0" err="1"/>
              <a:t>rezultati</a:t>
            </a:r>
            <a:r>
              <a:rPr lang="en-US" dirty="0"/>
              <a:t> </a:t>
            </a:r>
            <a:r>
              <a:rPr lang="en-US" dirty="0" err="1"/>
              <a:t>koji</a:t>
            </a:r>
            <a:r>
              <a:rPr lang="en-US" dirty="0"/>
              <a:t> se </a:t>
            </a:r>
            <a:r>
              <a:rPr lang="en-US" dirty="0" err="1"/>
              <a:t>žele</a:t>
            </a:r>
            <a:r>
              <a:rPr lang="en-US" dirty="0"/>
              <a:t> </a:t>
            </a:r>
            <a:r>
              <a:rPr lang="en-US" dirty="0" err="1"/>
              <a:t>postići</a:t>
            </a:r>
            <a:r>
              <a:rPr lang="en-US" dirty="0"/>
              <a:t> u </a:t>
            </a:r>
            <a:r>
              <a:rPr lang="en-US" dirty="0" err="1"/>
              <a:t>određenom</a:t>
            </a:r>
            <a:r>
              <a:rPr lang="en-US" dirty="0"/>
              <a:t> </a:t>
            </a:r>
            <a:r>
              <a:rPr lang="en-US" dirty="0" err="1"/>
              <a:t>vremenskom</a:t>
            </a:r>
            <a:r>
              <a:rPr lang="en-US" dirty="0"/>
              <a:t> </a:t>
            </a:r>
            <a:r>
              <a:rPr lang="en-US" dirty="0" err="1"/>
              <a:t>periodu</a:t>
            </a:r>
            <a:r>
              <a:rPr lang="en-US" dirty="0"/>
              <a:t>.</a:t>
            </a:r>
          </a:p>
          <a:p>
            <a:r>
              <a:rPr lang="en-US" b="1" dirty="0"/>
              <a:t>U </a:t>
            </a:r>
            <a:r>
              <a:rPr lang="en-US" b="1" dirty="0" err="1"/>
              <a:t>industrijskom</a:t>
            </a:r>
            <a:r>
              <a:rPr lang="en-US" b="1" dirty="0"/>
              <a:t> </a:t>
            </a:r>
            <a:r>
              <a:rPr lang="en-US" b="1" dirty="0" err="1"/>
              <a:t>menadžmentu</a:t>
            </a:r>
            <a:r>
              <a:rPr lang="en-US" b="1" dirty="0"/>
              <a:t>:</a:t>
            </a:r>
            <a:r>
              <a:rPr lang="en-US" dirty="0"/>
              <a:t> </a:t>
            </a:r>
            <a:r>
              <a:rPr lang="en-US" dirty="0" err="1"/>
              <a:t>mogu</a:t>
            </a:r>
            <a:r>
              <a:rPr lang="en-US" dirty="0"/>
              <a:t> </a:t>
            </a:r>
            <a:r>
              <a:rPr lang="en-US" dirty="0" err="1"/>
              <a:t>biti</a:t>
            </a:r>
            <a:r>
              <a:rPr lang="en-US" dirty="0"/>
              <a:t>:</a:t>
            </a:r>
          </a:p>
          <a:p>
            <a:pPr lvl="1"/>
            <a:r>
              <a:rPr lang="en-US" b="1" dirty="0" err="1"/>
              <a:t>Strateški</a:t>
            </a:r>
            <a:r>
              <a:rPr lang="en-US" b="1" dirty="0"/>
              <a:t> </a:t>
            </a:r>
            <a:r>
              <a:rPr lang="en-US" b="1" dirty="0" err="1"/>
              <a:t>ciljevi</a:t>
            </a:r>
            <a:r>
              <a:rPr lang="en-US" b="1" dirty="0"/>
              <a:t>:</a:t>
            </a:r>
            <a:r>
              <a:rPr lang="en-US" dirty="0"/>
              <a:t> </a:t>
            </a:r>
            <a:r>
              <a:rPr lang="en-US" dirty="0" err="1"/>
              <a:t>povećanje</a:t>
            </a:r>
            <a:r>
              <a:rPr lang="en-US" dirty="0"/>
              <a:t> </a:t>
            </a:r>
            <a:r>
              <a:rPr lang="en-US" dirty="0" err="1"/>
              <a:t>tržišnog</a:t>
            </a:r>
            <a:r>
              <a:rPr lang="en-US" dirty="0"/>
              <a:t> </a:t>
            </a:r>
            <a:r>
              <a:rPr lang="en-US" dirty="0" err="1"/>
              <a:t>učešća</a:t>
            </a:r>
            <a:r>
              <a:rPr lang="en-US" dirty="0"/>
              <a:t> </a:t>
            </a:r>
            <a:r>
              <a:rPr lang="en-US" dirty="0" err="1"/>
              <a:t>za</a:t>
            </a:r>
            <a:r>
              <a:rPr lang="en-US" dirty="0"/>
              <a:t> 15% u </a:t>
            </a:r>
            <a:r>
              <a:rPr lang="en-US" dirty="0" err="1"/>
              <a:t>narednih</a:t>
            </a:r>
            <a:r>
              <a:rPr lang="en-US" dirty="0"/>
              <a:t> 5 </a:t>
            </a:r>
            <a:r>
              <a:rPr lang="en-US" dirty="0" err="1"/>
              <a:t>godina</a:t>
            </a:r>
            <a:r>
              <a:rPr lang="en-US" dirty="0"/>
              <a:t>.</a:t>
            </a:r>
          </a:p>
          <a:p>
            <a:pPr lvl="1"/>
            <a:r>
              <a:rPr lang="en-US" b="1" dirty="0" err="1"/>
              <a:t>Operativni</a:t>
            </a:r>
            <a:r>
              <a:rPr lang="en-US" b="1" dirty="0"/>
              <a:t> </a:t>
            </a:r>
            <a:r>
              <a:rPr lang="en-US" b="1" dirty="0" err="1"/>
              <a:t>ciljevi</a:t>
            </a:r>
            <a:r>
              <a:rPr lang="en-US" b="1" dirty="0"/>
              <a:t>:</a:t>
            </a:r>
            <a:r>
              <a:rPr lang="en-US" dirty="0"/>
              <a:t> </a:t>
            </a:r>
            <a:r>
              <a:rPr lang="en-US" dirty="0" err="1"/>
              <a:t>smanjenje</a:t>
            </a:r>
            <a:r>
              <a:rPr lang="en-US" dirty="0"/>
              <a:t> </a:t>
            </a:r>
            <a:r>
              <a:rPr lang="en-US" dirty="0" err="1"/>
              <a:t>troškova</a:t>
            </a:r>
            <a:r>
              <a:rPr lang="en-US" dirty="0"/>
              <a:t> </a:t>
            </a:r>
            <a:r>
              <a:rPr lang="en-US" dirty="0" err="1"/>
              <a:t>proizvodnje</a:t>
            </a:r>
            <a:r>
              <a:rPr lang="en-US" dirty="0"/>
              <a:t> </a:t>
            </a:r>
            <a:r>
              <a:rPr lang="en-US" dirty="0" err="1"/>
              <a:t>za</a:t>
            </a:r>
            <a:r>
              <a:rPr lang="en-US" dirty="0"/>
              <a:t> 10% u </a:t>
            </a:r>
            <a:r>
              <a:rPr lang="en-US" dirty="0" err="1"/>
              <a:t>narednih</a:t>
            </a:r>
            <a:r>
              <a:rPr lang="en-US" dirty="0"/>
              <a:t> 12 </a:t>
            </a:r>
            <a:r>
              <a:rPr lang="en-US" dirty="0" err="1"/>
              <a:t>meseci</a:t>
            </a:r>
            <a:r>
              <a:rPr lang="en-US" dirty="0"/>
              <a:t>.</a:t>
            </a:r>
          </a:p>
          <a:p>
            <a:pPr marL="457200" lvl="1" indent="0">
              <a:lnSpc>
                <a:spcPct val="100000"/>
              </a:lnSpc>
              <a:spcBef>
                <a:spcPts val="0"/>
              </a:spcBef>
              <a:buNone/>
              <a:defRPr lang="en-US"/>
            </a:pPr>
            <a:r>
              <a:rPr lang="en-US" dirty="0" err="1"/>
              <a:t>Ciljevi</a:t>
            </a:r>
            <a:r>
              <a:rPr lang="en-US" dirty="0"/>
              <a:t> </a:t>
            </a:r>
            <a:r>
              <a:rPr lang="en-US" dirty="0" err="1"/>
              <a:t>moraju</a:t>
            </a:r>
            <a:r>
              <a:rPr lang="en-US" dirty="0"/>
              <a:t> </a:t>
            </a:r>
            <a:r>
              <a:rPr lang="en-US" dirty="0" err="1"/>
              <a:t>biti</a:t>
            </a:r>
            <a:r>
              <a:rPr lang="en-US" dirty="0"/>
              <a:t> </a:t>
            </a:r>
            <a:r>
              <a:rPr lang="en-US" b="1" dirty="0"/>
              <a:t>SMART</a:t>
            </a:r>
            <a:r>
              <a:rPr lang="en-US" dirty="0"/>
              <a:t> (</a:t>
            </a:r>
            <a:r>
              <a:rPr lang="en-US" dirty="0" err="1"/>
              <a:t>Specifični</a:t>
            </a:r>
            <a:r>
              <a:rPr lang="en-US" dirty="0"/>
              <a:t>, </a:t>
            </a:r>
            <a:r>
              <a:rPr lang="en-US" dirty="0" err="1"/>
              <a:t>Merljivi</a:t>
            </a:r>
            <a:r>
              <a:rPr lang="en-US" dirty="0"/>
              <a:t>, </a:t>
            </a:r>
            <a:r>
              <a:rPr lang="en-US" dirty="0" err="1"/>
              <a:t>Dostižni</a:t>
            </a:r>
            <a:r>
              <a:rPr lang="en-US" dirty="0"/>
              <a:t>, </a:t>
            </a:r>
            <a:r>
              <a:rPr lang="en-US" dirty="0" err="1"/>
              <a:t>Relevantni</a:t>
            </a:r>
            <a:r>
              <a:rPr lang="en-US" dirty="0"/>
              <a:t>, </a:t>
            </a:r>
            <a:r>
              <a:rPr lang="en-US" dirty="0" err="1"/>
              <a:t>Vremenski</a:t>
            </a:r>
            <a:r>
              <a:rPr lang="en-US" dirty="0"/>
              <a:t> </a:t>
            </a:r>
            <a:r>
              <a:rPr lang="en-US" dirty="0" err="1"/>
              <a:t>ograničeni</a:t>
            </a:r>
            <a:r>
              <a:rPr lang="en-US" dirty="0"/>
              <a:t>)</a:t>
            </a:r>
            <a:r>
              <a:rPr lang="sr-Latn-RS" dirty="0"/>
              <a:t>, </a:t>
            </a:r>
            <a:r>
              <a:rPr lang="sr-Latn-RS" b="1" dirty="0"/>
              <a:t>kao i 5C</a:t>
            </a:r>
            <a:r>
              <a:rPr lang="sr-Latn-RS" dirty="0"/>
              <a:t> (</a:t>
            </a:r>
            <a:r>
              <a:rPr lang="en-US" sz="2200" b="1" dirty="0"/>
              <a:t>Clearly</a:t>
            </a:r>
            <a:r>
              <a:rPr lang="en-US" sz="2200" dirty="0"/>
              <a:t> started. 	</a:t>
            </a:r>
            <a:r>
              <a:rPr lang="en-US" sz="2200" b="1" dirty="0"/>
              <a:t>Consistent</a:t>
            </a:r>
            <a:r>
              <a:rPr lang="en-US" sz="2200" dirty="0"/>
              <a:t> with other objective</a:t>
            </a:r>
            <a:r>
              <a:rPr lang="sr-Latn-RS" sz="2200" dirty="0"/>
              <a:t>s</a:t>
            </a:r>
            <a:r>
              <a:rPr lang="en-US" sz="2200" dirty="0"/>
              <a:t>. </a:t>
            </a:r>
            <a:r>
              <a:rPr lang="en-US" sz="2200" b="1" dirty="0"/>
              <a:t>Checkable</a:t>
            </a:r>
            <a:r>
              <a:rPr lang="en-US" sz="2200" dirty="0"/>
              <a:t>–preferably measurable. </a:t>
            </a:r>
            <a:r>
              <a:rPr lang="en-US" sz="2200" b="1" dirty="0"/>
              <a:t>Challenging</a:t>
            </a:r>
            <a:r>
              <a:rPr lang="en-US" sz="2200" dirty="0"/>
              <a:t>. </a:t>
            </a:r>
            <a:r>
              <a:rPr lang="en-US" sz="2200" b="1" dirty="0"/>
              <a:t>Carry-</a:t>
            </a:r>
            <a:r>
              <a:rPr lang="en-US" sz="2200" b="1" dirty="0" err="1"/>
              <a:t>outable</a:t>
            </a:r>
            <a:r>
              <a:rPr lang="en-US" sz="2200" dirty="0"/>
              <a:t> (achievable)</a:t>
            </a:r>
            <a:r>
              <a:rPr lang="sr-Latn-RS" sz="2200" dirty="0"/>
              <a:t>)</a:t>
            </a:r>
            <a:endParaRPr lang="en-US" dirty="0"/>
          </a:p>
          <a:p>
            <a:endParaRPr lang="en-US" dirty="0"/>
          </a:p>
        </p:txBody>
      </p:sp>
    </p:spTree>
    <p:extLst>
      <p:ext uri="{BB962C8B-B14F-4D97-AF65-F5344CB8AC3E}">
        <p14:creationId xmlns:p14="http://schemas.microsoft.com/office/powerpoint/2010/main" val="108649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a:bodyPr>
          <a:lstStyle/>
          <a:p>
            <a:r>
              <a:rPr lang="en-US" dirty="0" err="1"/>
              <a:t>Proces</a:t>
            </a:r>
            <a:r>
              <a:rPr lang="en-US" dirty="0"/>
              <a:t> </a:t>
            </a:r>
            <a:r>
              <a:rPr lang="en-US" dirty="0" err="1"/>
              <a:t>menadžmenta</a:t>
            </a:r>
            <a:r>
              <a:rPr lang="en-US" dirty="0"/>
              <a:t> </a:t>
            </a:r>
            <a:r>
              <a:rPr lang="en-US" dirty="0" err="1"/>
              <a:t>započinje</a:t>
            </a:r>
            <a:r>
              <a:rPr lang="en-US" dirty="0"/>
              <a:t> </a:t>
            </a:r>
            <a:r>
              <a:rPr lang="en-US" dirty="0" err="1"/>
              <a:t>identifikacijom</a:t>
            </a:r>
            <a:r>
              <a:rPr lang="en-US" dirty="0"/>
              <a:t> </a:t>
            </a:r>
            <a:r>
              <a:rPr lang="en-US" dirty="0" err="1"/>
              <a:t>svrhe</a:t>
            </a:r>
            <a:r>
              <a:rPr lang="en-US" dirty="0"/>
              <a:t> </a:t>
            </a:r>
            <a:r>
              <a:rPr lang="en-US" dirty="0" err="1"/>
              <a:t>i</a:t>
            </a:r>
            <a:r>
              <a:rPr lang="en-US" dirty="0"/>
              <a:t> </a:t>
            </a:r>
            <a:r>
              <a:rPr lang="en-US" b="1" dirty="0" err="1"/>
              <a:t>ciljeva</a:t>
            </a:r>
            <a:r>
              <a:rPr lang="en-US" dirty="0"/>
              <a:t> </a:t>
            </a:r>
            <a:r>
              <a:rPr lang="en-US" dirty="0" err="1"/>
              <a:t>preduzeća</a:t>
            </a:r>
            <a:r>
              <a:rPr lang="en-US" dirty="0"/>
              <a:t>, pa </a:t>
            </a:r>
            <a:r>
              <a:rPr lang="en-US" dirty="0" err="1"/>
              <a:t>stoga</a:t>
            </a:r>
            <a:r>
              <a:rPr lang="en-US" dirty="0"/>
              <a:t> </a:t>
            </a:r>
            <a:r>
              <a:rPr lang="en-US" dirty="0" err="1"/>
              <a:t>oni</a:t>
            </a:r>
            <a:r>
              <a:rPr lang="en-US" dirty="0"/>
              <a:t> </a:t>
            </a:r>
            <a:r>
              <a:rPr lang="en-US" dirty="0" err="1"/>
              <a:t>predstavljaju</a:t>
            </a:r>
            <a:r>
              <a:rPr lang="en-US" dirty="0"/>
              <a:t> </a:t>
            </a:r>
            <a:r>
              <a:rPr lang="en-US" dirty="0" err="1"/>
              <a:t>njegovu</a:t>
            </a:r>
            <a:r>
              <a:rPr lang="en-US" dirty="0"/>
              <a:t> </a:t>
            </a:r>
            <a:r>
              <a:rPr lang="en-US" dirty="0" err="1"/>
              <a:t>ključnu</a:t>
            </a:r>
            <a:r>
              <a:rPr lang="en-US" dirty="0"/>
              <a:t> </a:t>
            </a:r>
            <a:r>
              <a:rPr lang="en-US" dirty="0" err="1"/>
              <a:t>varijablu</a:t>
            </a:r>
            <a:r>
              <a:rPr lang="en-US" dirty="0"/>
              <a:t>.</a:t>
            </a:r>
            <a:endParaRPr lang="sr-Latn-RS" dirty="0"/>
          </a:p>
          <a:p>
            <a:r>
              <a:rPr lang="en-US" b="1" dirty="0" err="1"/>
              <a:t>Iz</a:t>
            </a:r>
            <a:r>
              <a:rPr lang="en-US" b="1" dirty="0"/>
              <a:t> </a:t>
            </a:r>
            <a:r>
              <a:rPr lang="en-US" b="1" dirty="0" err="1"/>
              <a:t>misije</a:t>
            </a:r>
            <a:r>
              <a:rPr lang="en-US" b="1" dirty="0"/>
              <a:t> </a:t>
            </a:r>
            <a:r>
              <a:rPr lang="en-US" dirty="0"/>
              <a:t>se </a:t>
            </a:r>
            <a:r>
              <a:rPr lang="en-US" dirty="0" err="1"/>
              <a:t>izvode</a:t>
            </a:r>
            <a:r>
              <a:rPr lang="en-US" dirty="0"/>
              <a:t> </a:t>
            </a:r>
            <a:r>
              <a:rPr lang="en-US" dirty="0" err="1"/>
              <a:t>ukupni</a:t>
            </a:r>
            <a:r>
              <a:rPr lang="en-US" dirty="0"/>
              <a:t> </a:t>
            </a:r>
            <a:r>
              <a:rPr lang="en-US" b="1" dirty="0" err="1"/>
              <a:t>ciljevi</a:t>
            </a:r>
            <a:r>
              <a:rPr lang="en-US" b="1" dirty="0"/>
              <a:t> </a:t>
            </a:r>
            <a:r>
              <a:rPr lang="en-US" dirty="0" err="1"/>
              <a:t>preduzeća</a:t>
            </a:r>
            <a:r>
              <a:rPr lang="en-US" dirty="0"/>
              <a:t> (</a:t>
            </a:r>
            <a:r>
              <a:rPr lang="en-US" dirty="0" err="1"/>
              <a:t>dugoročni</a:t>
            </a:r>
            <a:r>
              <a:rPr lang="en-US" dirty="0"/>
              <a:t>, </a:t>
            </a:r>
            <a:r>
              <a:rPr lang="en-US" dirty="0" err="1"/>
              <a:t>strategijski</a:t>
            </a:r>
            <a:r>
              <a:rPr lang="en-US" dirty="0"/>
              <a:t>) </a:t>
            </a:r>
            <a:r>
              <a:rPr lang="en-US" dirty="0" err="1"/>
              <a:t>koji</a:t>
            </a:r>
            <a:r>
              <a:rPr lang="en-US" dirty="0"/>
              <a:t> se </a:t>
            </a:r>
            <a:r>
              <a:rPr lang="en-US" dirty="0" err="1"/>
              <a:t>dalje</a:t>
            </a:r>
            <a:r>
              <a:rPr lang="en-US" dirty="0"/>
              <a:t> </a:t>
            </a:r>
            <a:r>
              <a:rPr lang="en-US" dirty="0" err="1"/>
              <a:t>raščlanjuju</a:t>
            </a:r>
            <a:r>
              <a:rPr lang="en-US" dirty="0"/>
              <a:t> </a:t>
            </a:r>
            <a:r>
              <a:rPr lang="en-US" dirty="0" err="1"/>
              <a:t>na</a:t>
            </a:r>
            <a:r>
              <a:rPr lang="en-US" dirty="0"/>
              <a:t> </a:t>
            </a:r>
            <a:r>
              <a:rPr lang="en-US" dirty="0" err="1"/>
              <a:t>područja</a:t>
            </a:r>
            <a:r>
              <a:rPr lang="en-US" dirty="0"/>
              <a:t> </a:t>
            </a:r>
            <a:r>
              <a:rPr lang="en-US" dirty="0" err="1"/>
              <a:t>ključnih</a:t>
            </a:r>
            <a:r>
              <a:rPr lang="en-US" dirty="0"/>
              <a:t> </a:t>
            </a:r>
            <a:r>
              <a:rPr lang="en-US" dirty="0" err="1"/>
              <a:t>rezultata</a:t>
            </a:r>
            <a:r>
              <a:rPr lang="en-US" dirty="0"/>
              <a:t> </a:t>
            </a:r>
            <a:r>
              <a:rPr lang="en-US" dirty="0" err="1"/>
              <a:t>po</a:t>
            </a:r>
            <a:r>
              <a:rPr lang="en-US" dirty="0"/>
              <a:t> </a:t>
            </a:r>
            <a:r>
              <a:rPr lang="en-US" dirty="0" err="1"/>
              <a:t>nižim</a:t>
            </a:r>
            <a:r>
              <a:rPr lang="en-US" dirty="0"/>
              <a:t> </a:t>
            </a:r>
            <a:r>
              <a:rPr lang="en-US" dirty="0" err="1"/>
              <a:t>organizacionim</a:t>
            </a:r>
            <a:r>
              <a:rPr lang="en-US" dirty="0"/>
              <a:t> </a:t>
            </a:r>
            <a:r>
              <a:rPr lang="en-US" dirty="0" err="1"/>
              <a:t>jedinicama</a:t>
            </a:r>
            <a:r>
              <a:rPr lang="en-US" dirty="0"/>
              <a:t> (</a:t>
            </a:r>
            <a:r>
              <a:rPr lang="en-US" dirty="0" err="1"/>
              <a:t>sektorima</a:t>
            </a:r>
            <a:r>
              <a:rPr lang="en-US" dirty="0"/>
              <a:t>, </a:t>
            </a:r>
            <a:r>
              <a:rPr lang="en-US" dirty="0" err="1"/>
              <a:t>službama</a:t>
            </a:r>
            <a:r>
              <a:rPr lang="en-US" dirty="0"/>
              <a:t>, </a:t>
            </a:r>
            <a:r>
              <a:rPr lang="en-US" dirty="0" err="1"/>
              <a:t>odeljenjima</a:t>
            </a:r>
            <a:r>
              <a:rPr lang="en-US" dirty="0"/>
              <a:t> </a:t>
            </a:r>
            <a:r>
              <a:rPr lang="en-US" dirty="0" err="1"/>
              <a:t>itd</a:t>
            </a:r>
            <a:r>
              <a:rPr lang="en-US" dirty="0"/>
              <a:t>.) </a:t>
            </a:r>
            <a:r>
              <a:rPr lang="en-US" dirty="0" err="1"/>
              <a:t>sve</a:t>
            </a:r>
            <a:r>
              <a:rPr lang="en-US" dirty="0"/>
              <a:t> do </a:t>
            </a:r>
            <a:r>
              <a:rPr lang="en-US" dirty="0" err="1"/>
              <a:t>nivoa</a:t>
            </a:r>
            <a:r>
              <a:rPr lang="en-US" dirty="0"/>
              <a:t> </a:t>
            </a:r>
            <a:r>
              <a:rPr lang="en-US" dirty="0" err="1"/>
              <a:t>pojedinca</a:t>
            </a:r>
            <a:r>
              <a:rPr lang="en-US" dirty="0"/>
              <a:t>.</a:t>
            </a:r>
            <a:endParaRPr lang="sr-Latn-RS" dirty="0"/>
          </a:p>
          <a:p>
            <a:endParaRPr lang="en-US" dirty="0"/>
          </a:p>
          <a:p>
            <a:endParaRPr lang="en-US" dirty="0"/>
          </a:p>
        </p:txBody>
      </p:sp>
    </p:spTree>
    <p:extLst>
      <p:ext uri="{BB962C8B-B14F-4D97-AF65-F5344CB8AC3E}">
        <p14:creationId xmlns:p14="http://schemas.microsoft.com/office/powerpoint/2010/main" val="1053093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Takođe, sa ciljem da se </a:t>
            </a:r>
            <a:r>
              <a:rPr lang="en-US" dirty="0" err="1"/>
              <a:t>što</a:t>
            </a:r>
            <a:r>
              <a:rPr lang="en-US" dirty="0"/>
              <a:t> </a:t>
            </a:r>
            <a:r>
              <a:rPr lang="en-US" dirty="0" err="1"/>
              <a:t>preciznije</a:t>
            </a:r>
            <a:r>
              <a:rPr lang="sr-Latn-RS" dirty="0"/>
              <a:t> analizira okruženje ali i interna organizacija preduzeća, kako bi se</a:t>
            </a:r>
            <a:r>
              <a:rPr lang="en-US" dirty="0"/>
              <a:t> </a:t>
            </a:r>
            <a:r>
              <a:rPr lang="sr-Latn-RS" dirty="0"/>
              <a:t>identifikovalo</a:t>
            </a:r>
            <a:r>
              <a:rPr lang="en-US" dirty="0"/>
              <a:t> </a:t>
            </a:r>
            <a:r>
              <a:rPr lang="en-US" dirty="0" err="1"/>
              <a:t>šta</a:t>
            </a:r>
            <a:r>
              <a:rPr lang="en-US" dirty="0"/>
              <a:t> </a:t>
            </a:r>
            <a:r>
              <a:rPr lang="en-US" dirty="0" err="1"/>
              <a:t>predstavlja</a:t>
            </a:r>
            <a:r>
              <a:rPr lang="en-US" dirty="0"/>
              <a:t> </a:t>
            </a:r>
            <a:r>
              <a:rPr lang="en-US" dirty="0" err="1"/>
              <a:t>slabosti</a:t>
            </a:r>
            <a:r>
              <a:rPr lang="en-US" dirty="0"/>
              <a:t>, a </a:t>
            </a:r>
            <a:r>
              <a:rPr lang="en-US" dirty="0" err="1"/>
              <a:t>šta</a:t>
            </a:r>
            <a:r>
              <a:rPr lang="en-US" dirty="0"/>
              <a:t> </a:t>
            </a:r>
            <a:r>
              <a:rPr lang="en-US" dirty="0" err="1"/>
              <a:t>snage</a:t>
            </a:r>
            <a:r>
              <a:rPr lang="en-US" dirty="0"/>
              <a:t> </a:t>
            </a:r>
            <a:r>
              <a:rPr lang="en-US" dirty="0" err="1"/>
              <a:t>samog</a:t>
            </a:r>
            <a:r>
              <a:rPr lang="en-US" dirty="0"/>
              <a:t> </a:t>
            </a:r>
            <a:r>
              <a:rPr lang="en-US" dirty="0" err="1"/>
              <a:t>preduzeća</a:t>
            </a:r>
            <a:r>
              <a:rPr lang="en-US" dirty="0"/>
              <a:t>, </a:t>
            </a:r>
            <a:r>
              <a:rPr lang="en-US" dirty="0" err="1"/>
              <a:t>odnosno</a:t>
            </a:r>
            <a:r>
              <a:rPr lang="en-US" dirty="0"/>
              <a:t> </a:t>
            </a:r>
            <a:r>
              <a:rPr lang="en-US" dirty="0" err="1"/>
              <a:t>preduzetnika</a:t>
            </a:r>
            <a:r>
              <a:rPr lang="en-US" dirty="0"/>
              <a:t>, a </a:t>
            </a:r>
            <a:r>
              <a:rPr lang="en-US" dirty="0" err="1"/>
              <a:t>šta</a:t>
            </a:r>
            <a:r>
              <a:rPr lang="en-US" dirty="0"/>
              <a:t> </a:t>
            </a:r>
            <a:r>
              <a:rPr lang="en-US" dirty="0" err="1"/>
              <a:t>su</a:t>
            </a:r>
            <a:r>
              <a:rPr lang="en-US" dirty="0"/>
              <a:t> </a:t>
            </a:r>
            <a:r>
              <a:rPr lang="en-US" dirty="0" err="1"/>
              <a:t>prilike</a:t>
            </a:r>
            <a:r>
              <a:rPr lang="en-US" dirty="0"/>
              <a:t>, </a:t>
            </a:r>
            <a:r>
              <a:rPr lang="en-US" dirty="0" err="1"/>
              <a:t>odnosno</a:t>
            </a:r>
            <a:r>
              <a:rPr lang="en-US" dirty="0"/>
              <a:t> </a:t>
            </a:r>
            <a:r>
              <a:rPr lang="en-US" dirty="0" err="1"/>
              <a:t>pretnje</a:t>
            </a:r>
            <a:r>
              <a:rPr lang="en-US" dirty="0"/>
              <a:t> </a:t>
            </a:r>
            <a:r>
              <a:rPr lang="en-US" dirty="0" err="1"/>
              <a:t>koje</a:t>
            </a:r>
            <a:r>
              <a:rPr lang="en-US" dirty="0"/>
              <a:t> </a:t>
            </a:r>
            <a:r>
              <a:rPr lang="en-US" dirty="0" err="1"/>
              <a:t>dolaze</a:t>
            </a:r>
            <a:r>
              <a:rPr lang="en-US" dirty="0"/>
              <a:t> </a:t>
            </a:r>
            <a:r>
              <a:rPr lang="en-US" dirty="0" err="1"/>
              <a:t>spolja</a:t>
            </a:r>
            <a:r>
              <a:rPr lang="sr-Latn-RS" dirty="0"/>
              <a:t>, sprovodi se dodatna analiza primenom adekvatnog alata strategijskog menadžmenta</a:t>
            </a:r>
            <a:r>
              <a:rPr lang="en-US" dirty="0"/>
              <a:t>. </a:t>
            </a:r>
            <a:endParaRPr lang="sr-Latn-RS" dirty="0"/>
          </a:p>
          <a:p>
            <a:r>
              <a:rPr lang="sr-Latn-RS" dirty="0"/>
              <a:t>U okviru toga</a:t>
            </a:r>
            <a:r>
              <a:rPr lang="en-US" dirty="0"/>
              <a:t>, </a:t>
            </a:r>
            <a:r>
              <a:rPr lang="en-US" dirty="0" err="1"/>
              <a:t>ukrštaju</a:t>
            </a:r>
            <a:r>
              <a:rPr lang="en-US" dirty="0"/>
              <a:t> se </a:t>
            </a:r>
            <a:r>
              <a:rPr lang="en-US" dirty="0" err="1"/>
              <a:t>unutrašnji</a:t>
            </a:r>
            <a:r>
              <a:rPr lang="en-US" dirty="0"/>
              <a:t>, </a:t>
            </a:r>
            <a:r>
              <a:rPr lang="en-US" b="1" dirty="0" err="1"/>
              <a:t>interni</a:t>
            </a:r>
            <a:r>
              <a:rPr lang="en-US" b="1" dirty="0"/>
              <a:t> </a:t>
            </a:r>
            <a:r>
              <a:rPr lang="en-US" b="1" dirty="0" err="1"/>
              <a:t>činioci</a:t>
            </a:r>
            <a:r>
              <a:rPr lang="en-US" b="1" dirty="0"/>
              <a:t> </a:t>
            </a:r>
            <a:r>
              <a:rPr lang="en-US" dirty="0" err="1"/>
              <a:t>preduzeća</a:t>
            </a:r>
            <a:r>
              <a:rPr lang="en-US" dirty="0"/>
              <a:t> </a:t>
            </a:r>
            <a:r>
              <a:rPr lang="en-US" dirty="0" err="1"/>
              <a:t>kojima</a:t>
            </a:r>
            <a:r>
              <a:rPr lang="en-US" dirty="0"/>
              <a:t> se </a:t>
            </a:r>
            <a:r>
              <a:rPr lang="en-US" dirty="0" err="1"/>
              <a:t>može</a:t>
            </a:r>
            <a:r>
              <a:rPr lang="en-US" dirty="0"/>
              <a:t> </a:t>
            </a:r>
            <a:r>
              <a:rPr lang="en-US" dirty="0" err="1"/>
              <a:t>upravljati</a:t>
            </a:r>
            <a:r>
              <a:rPr lang="en-US" dirty="0"/>
              <a:t>, </a:t>
            </a:r>
            <a:r>
              <a:rPr lang="en-US" dirty="0" err="1"/>
              <a:t>sa</a:t>
            </a:r>
            <a:r>
              <a:rPr lang="en-US" dirty="0"/>
              <a:t> </a:t>
            </a:r>
            <a:r>
              <a:rPr lang="en-US" b="1" dirty="0" err="1"/>
              <a:t>spoljašnjim</a:t>
            </a:r>
            <a:r>
              <a:rPr lang="en-US" b="1" dirty="0"/>
              <a:t> (</a:t>
            </a:r>
            <a:r>
              <a:rPr lang="en-US" b="1" dirty="0" err="1"/>
              <a:t>eksternim</a:t>
            </a:r>
            <a:r>
              <a:rPr lang="en-US" b="1" dirty="0"/>
              <a:t>) </a:t>
            </a:r>
            <a:r>
              <a:rPr lang="en-US" b="1" dirty="0" err="1"/>
              <a:t>činiocima</a:t>
            </a:r>
            <a:r>
              <a:rPr lang="en-US" dirty="0"/>
              <a:t> </a:t>
            </a:r>
            <a:r>
              <a:rPr lang="en-US" dirty="0" err="1"/>
              <a:t>kojima</a:t>
            </a:r>
            <a:r>
              <a:rPr lang="en-US" dirty="0"/>
              <a:t> se, </a:t>
            </a:r>
            <a:r>
              <a:rPr lang="en-US" dirty="0" err="1"/>
              <a:t>uglavnom</a:t>
            </a:r>
            <a:r>
              <a:rPr lang="en-US" dirty="0"/>
              <a:t>, ne </a:t>
            </a:r>
            <a:r>
              <a:rPr lang="en-US" dirty="0" err="1"/>
              <a:t>može</a:t>
            </a:r>
            <a:r>
              <a:rPr lang="en-US" dirty="0"/>
              <a:t> </a:t>
            </a:r>
            <a:r>
              <a:rPr lang="en-US" dirty="0" err="1"/>
              <a:t>upravljati</a:t>
            </a:r>
            <a:r>
              <a:rPr lang="en-US" dirty="0"/>
              <a:t>, </a:t>
            </a:r>
            <a:r>
              <a:rPr lang="en-US" dirty="0" err="1"/>
              <a:t>već</a:t>
            </a:r>
            <a:r>
              <a:rPr lang="en-US" dirty="0"/>
              <a:t> </a:t>
            </a:r>
            <a:r>
              <a:rPr lang="en-US" dirty="0" err="1"/>
              <a:t>dolaze</a:t>
            </a:r>
            <a:r>
              <a:rPr lang="en-US" dirty="0"/>
              <a:t> </a:t>
            </a:r>
            <a:r>
              <a:rPr lang="en-US" dirty="0" err="1"/>
              <a:t>kao</a:t>
            </a:r>
            <a:r>
              <a:rPr lang="en-US" dirty="0"/>
              <a:t> </a:t>
            </a:r>
            <a:r>
              <a:rPr lang="en-US" dirty="0" err="1"/>
              <a:t>egzogena</a:t>
            </a:r>
            <a:r>
              <a:rPr lang="en-US" dirty="0"/>
              <a:t> </a:t>
            </a:r>
            <a:r>
              <a:rPr lang="en-US" dirty="0" err="1"/>
              <a:t>varijabla</a:t>
            </a:r>
            <a:r>
              <a:rPr lang="en-US" dirty="0"/>
              <a:t>. </a:t>
            </a:r>
          </a:p>
          <a:p>
            <a:endParaRPr lang="en-US" dirty="0"/>
          </a:p>
        </p:txBody>
      </p:sp>
    </p:spTree>
    <p:extLst>
      <p:ext uri="{BB962C8B-B14F-4D97-AF65-F5344CB8AC3E}">
        <p14:creationId xmlns:p14="http://schemas.microsoft.com/office/powerpoint/2010/main" val="761200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r>
              <a:rPr lang="sr-Latn-RS" dirty="0"/>
              <a:t>U te svrhe, najčešće se koristi </a:t>
            </a:r>
            <a:r>
              <a:rPr lang="sr-Latn-RS" b="1" dirty="0"/>
              <a:t>SWOT analiza</a:t>
            </a:r>
          </a:p>
          <a:p>
            <a:r>
              <a:rPr lang="en-US" dirty="0"/>
              <a:t>Ova </a:t>
            </a:r>
            <a:r>
              <a:rPr lang="en-US" dirty="0" err="1"/>
              <a:t>menadžerska</a:t>
            </a:r>
            <a:r>
              <a:rPr lang="en-US" dirty="0"/>
              <a:t> </a:t>
            </a:r>
            <a:r>
              <a:rPr lang="en-US" dirty="0" err="1"/>
              <a:t>tehnika</a:t>
            </a:r>
            <a:r>
              <a:rPr lang="en-US" dirty="0"/>
              <a:t> </a:t>
            </a:r>
            <a:r>
              <a:rPr lang="sr-Latn-RS" dirty="0"/>
              <a:t>odnosno</a:t>
            </a:r>
            <a:r>
              <a:rPr lang="en-US" dirty="0"/>
              <a:t> </a:t>
            </a:r>
            <a:r>
              <a:rPr lang="en-US" dirty="0" err="1"/>
              <a:t>alat</a:t>
            </a:r>
            <a:r>
              <a:rPr lang="sr-Latn-RS" dirty="0"/>
              <a:t> strategijskog menadžmenta</a:t>
            </a:r>
            <a:r>
              <a:rPr lang="en-US" dirty="0"/>
              <a:t>, </a:t>
            </a:r>
            <a:r>
              <a:rPr lang="en-US" dirty="0" err="1"/>
              <a:t>predstavlja</a:t>
            </a:r>
            <a:r>
              <a:rPr lang="en-US" dirty="0"/>
              <a:t> </a:t>
            </a:r>
            <a:r>
              <a:rPr lang="en-US" dirty="0" err="1"/>
              <a:t>akronim</a:t>
            </a:r>
            <a:r>
              <a:rPr lang="en-US" dirty="0"/>
              <a:t> </a:t>
            </a:r>
            <a:r>
              <a:rPr lang="en-US" dirty="0" err="1"/>
              <a:t>sledećih</a:t>
            </a:r>
            <a:r>
              <a:rPr lang="en-US" dirty="0"/>
              <a:t> </a:t>
            </a:r>
            <a:r>
              <a:rPr lang="en-US" dirty="0" err="1"/>
              <a:t>engleskih</a:t>
            </a:r>
            <a:r>
              <a:rPr lang="en-US" dirty="0"/>
              <a:t> </a:t>
            </a:r>
            <a:r>
              <a:rPr lang="en-US" dirty="0" err="1"/>
              <a:t>reči</a:t>
            </a:r>
            <a:r>
              <a:rPr lang="en-US" dirty="0"/>
              <a:t>: </a:t>
            </a:r>
            <a:r>
              <a:rPr lang="en-US" b="1" dirty="0" err="1"/>
              <a:t>Strenghts</a:t>
            </a:r>
            <a:r>
              <a:rPr lang="en-US" b="1" dirty="0"/>
              <a:t> (</a:t>
            </a:r>
            <a:r>
              <a:rPr lang="en-US" b="1" dirty="0" err="1"/>
              <a:t>snage</a:t>
            </a:r>
            <a:r>
              <a:rPr lang="en-US" b="1" dirty="0"/>
              <a:t>); </a:t>
            </a:r>
            <a:r>
              <a:rPr lang="en-US" b="1" dirty="0" err="1"/>
              <a:t>Weaknesess</a:t>
            </a:r>
            <a:r>
              <a:rPr lang="en-US" b="1" dirty="0"/>
              <a:t> (</a:t>
            </a:r>
            <a:r>
              <a:rPr lang="en-US" b="1" dirty="0" err="1"/>
              <a:t>slabosti</a:t>
            </a:r>
            <a:r>
              <a:rPr lang="en-US" b="1" dirty="0"/>
              <a:t>); Opportunities (</a:t>
            </a:r>
            <a:r>
              <a:rPr lang="en-US" b="1" dirty="0" err="1"/>
              <a:t>šanse</a:t>
            </a:r>
            <a:r>
              <a:rPr lang="en-US" b="1" dirty="0"/>
              <a:t>, </a:t>
            </a:r>
            <a:r>
              <a:rPr lang="en-US" b="1" dirty="0" err="1"/>
              <a:t>prilike</a:t>
            </a:r>
            <a:r>
              <a:rPr lang="en-US" b="1" dirty="0"/>
              <a:t>); Threats (</a:t>
            </a:r>
            <a:r>
              <a:rPr lang="en-US" b="1" dirty="0" err="1"/>
              <a:t>pretnje</a:t>
            </a:r>
            <a:r>
              <a:rPr lang="en-US" b="1" dirty="0"/>
              <a:t>)</a:t>
            </a:r>
            <a:r>
              <a:rPr lang="en-US" dirty="0"/>
              <a:t>.</a:t>
            </a:r>
            <a:r>
              <a:rPr lang="en-US" noProof="1"/>
              <a:t> </a:t>
            </a:r>
            <a:endParaRPr lang="sr-Latn-RS" noProof="1"/>
          </a:p>
          <a:p>
            <a:r>
              <a:rPr lang="en-US" dirty="0"/>
              <a:t>SWOT </a:t>
            </a:r>
            <a:r>
              <a:rPr lang="en-US" dirty="0" err="1"/>
              <a:t>analiza</a:t>
            </a:r>
            <a:r>
              <a:rPr lang="en-US" dirty="0"/>
              <a:t> je </a:t>
            </a:r>
            <a:r>
              <a:rPr lang="en-US" dirty="0" err="1"/>
              <a:t>pregled</a:t>
            </a:r>
            <a:r>
              <a:rPr lang="en-US" dirty="0"/>
              <a:t> (scan) </a:t>
            </a:r>
            <a:r>
              <a:rPr lang="en-US" dirty="0" err="1"/>
              <a:t>unutrašnjeg</a:t>
            </a:r>
            <a:r>
              <a:rPr lang="en-US" dirty="0"/>
              <a:t> </a:t>
            </a:r>
            <a:r>
              <a:rPr lang="en-US" dirty="0" err="1"/>
              <a:t>i</a:t>
            </a:r>
            <a:r>
              <a:rPr lang="en-US" dirty="0"/>
              <a:t> </a:t>
            </a:r>
            <a:r>
              <a:rPr lang="en-US" dirty="0" err="1"/>
              <a:t>spoljnjeg</a:t>
            </a:r>
            <a:r>
              <a:rPr lang="en-US" dirty="0"/>
              <a:t> </a:t>
            </a:r>
            <a:r>
              <a:rPr lang="en-US" dirty="0" err="1"/>
              <a:t>okruženja</a:t>
            </a:r>
            <a:r>
              <a:rPr lang="en-US" dirty="0"/>
              <a:t> </a:t>
            </a:r>
            <a:r>
              <a:rPr lang="en-US" dirty="0" err="1"/>
              <a:t>organizacije</a:t>
            </a:r>
            <a:r>
              <a:rPr lang="en-US" dirty="0"/>
              <a:t> (</a:t>
            </a:r>
            <a:r>
              <a:rPr lang="en-US" dirty="0" err="1"/>
              <a:t>preduzeća</a:t>
            </a:r>
            <a:r>
              <a:rPr lang="en-US" dirty="0"/>
              <a:t>, </a:t>
            </a:r>
            <a:r>
              <a:rPr lang="en-US" dirty="0" err="1"/>
              <a:t>regiona</a:t>
            </a:r>
            <a:r>
              <a:rPr lang="en-US" dirty="0"/>
              <a:t>, </a:t>
            </a:r>
            <a:r>
              <a:rPr lang="en-US" dirty="0" err="1"/>
              <a:t>zemlje</a:t>
            </a:r>
            <a:r>
              <a:rPr lang="en-US" dirty="0"/>
              <a:t>...).</a:t>
            </a:r>
            <a:r>
              <a:rPr lang="en-US" noProof="1"/>
              <a:t> </a:t>
            </a:r>
            <a:r>
              <a:rPr lang="en-US" dirty="0"/>
              <a:t>SWOT je </a:t>
            </a:r>
            <a:r>
              <a:rPr lang="en-US" dirty="0" err="1"/>
              <a:t>popis</a:t>
            </a:r>
            <a:r>
              <a:rPr lang="en-US" dirty="0"/>
              <a:t> </a:t>
            </a:r>
            <a:r>
              <a:rPr lang="en-US" dirty="0" err="1"/>
              <a:t>organizacionih</a:t>
            </a:r>
            <a:r>
              <a:rPr lang="en-US" dirty="0"/>
              <a:t> </a:t>
            </a:r>
            <a:r>
              <a:rPr lang="en-US" dirty="0" err="1"/>
              <a:t>snaga</a:t>
            </a:r>
            <a:r>
              <a:rPr lang="en-US" dirty="0"/>
              <a:t> </a:t>
            </a:r>
            <a:r>
              <a:rPr lang="en-US" dirty="0" err="1"/>
              <a:t>i</a:t>
            </a:r>
            <a:r>
              <a:rPr lang="en-US" dirty="0"/>
              <a:t> </a:t>
            </a:r>
            <a:r>
              <a:rPr lang="en-US" dirty="0" err="1"/>
              <a:t>slabosti</a:t>
            </a:r>
            <a:r>
              <a:rPr lang="en-US" dirty="0"/>
              <a:t> </a:t>
            </a:r>
            <a:r>
              <a:rPr lang="en-US" dirty="0" err="1"/>
              <a:t>na</a:t>
            </a:r>
            <a:r>
              <a:rPr lang="en-US" dirty="0"/>
              <a:t> </a:t>
            </a:r>
            <a:r>
              <a:rPr lang="en-US" dirty="0" err="1"/>
              <a:t>temelju</a:t>
            </a:r>
            <a:r>
              <a:rPr lang="en-US" dirty="0"/>
              <a:t> </a:t>
            </a:r>
            <a:r>
              <a:rPr lang="en-US" dirty="0" err="1"/>
              <a:t>analize</a:t>
            </a:r>
            <a:r>
              <a:rPr lang="en-US" dirty="0"/>
              <a:t> </a:t>
            </a:r>
            <a:r>
              <a:rPr lang="en-US" dirty="0" err="1"/>
              <a:t>njenih</a:t>
            </a:r>
            <a:r>
              <a:rPr lang="en-US" dirty="0"/>
              <a:t> </a:t>
            </a:r>
            <a:r>
              <a:rPr lang="en-US" dirty="0" err="1"/>
              <a:t>resursa</a:t>
            </a:r>
            <a:r>
              <a:rPr lang="en-US" dirty="0"/>
              <a:t> </a:t>
            </a:r>
            <a:r>
              <a:rPr lang="en-US" dirty="0" err="1"/>
              <a:t>i</a:t>
            </a:r>
            <a:r>
              <a:rPr lang="en-US" dirty="0"/>
              <a:t> </a:t>
            </a:r>
            <a:r>
              <a:rPr lang="en-US" dirty="0" err="1"/>
              <a:t>mogućnosti</a:t>
            </a:r>
            <a:r>
              <a:rPr lang="en-US" dirty="0"/>
              <a:t>, </a:t>
            </a:r>
            <a:r>
              <a:rPr lang="en-US" dirty="0" err="1"/>
              <a:t>kao</a:t>
            </a:r>
            <a:r>
              <a:rPr lang="en-US" dirty="0"/>
              <a:t> </a:t>
            </a:r>
            <a:r>
              <a:rPr lang="en-US" dirty="0" err="1"/>
              <a:t>i</a:t>
            </a:r>
            <a:r>
              <a:rPr lang="en-US" dirty="0"/>
              <a:t> </a:t>
            </a:r>
            <a:r>
              <a:rPr lang="en-US" dirty="0" err="1"/>
              <a:t>popis</a:t>
            </a:r>
            <a:r>
              <a:rPr lang="en-US" dirty="0"/>
              <a:t> </a:t>
            </a:r>
            <a:r>
              <a:rPr lang="en-US" dirty="0" err="1"/>
              <a:t>prilika</a:t>
            </a:r>
            <a:r>
              <a:rPr lang="en-US" dirty="0"/>
              <a:t> </a:t>
            </a:r>
            <a:r>
              <a:rPr lang="en-US" dirty="0" err="1"/>
              <a:t>i</a:t>
            </a:r>
            <a:r>
              <a:rPr lang="en-US" dirty="0"/>
              <a:t> </a:t>
            </a:r>
            <a:r>
              <a:rPr lang="en-US" dirty="0" err="1"/>
              <a:t>pretnji</a:t>
            </a:r>
            <a:r>
              <a:rPr lang="en-US" dirty="0"/>
              <a:t> </a:t>
            </a:r>
            <a:r>
              <a:rPr lang="en-US" dirty="0" err="1"/>
              <a:t>identifikovanih</a:t>
            </a:r>
            <a:r>
              <a:rPr lang="en-US" dirty="0"/>
              <a:t> </a:t>
            </a:r>
            <a:r>
              <a:rPr lang="en-US" dirty="0" err="1"/>
              <a:t>analizom</a:t>
            </a:r>
            <a:r>
              <a:rPr lang="en-US" dirty="0"/>
              <a:t> </a:t>
            </a:r>
            <a:r>
              <a:rPr lang="en-US" dirty="0" err="1"/>
              <a:t>okruženja</a:t>
            </a:r>
            <a:r>
              <a:rPr lang="en-US" dirty="0"/>
              <a:t> </a:t>
            </a:r>
            <a:r>
              <a:rPr lang="en-US" dirty="0" err="1"/>
              <a:t>preduzeća</a:t>
            </a:r>
            <a:r>
              <a:rPr lang="en-US" dirty="0"/>
              <a:t>. </a:t>
            </a:r>
            <a:endParaRPr lang="en-US" noProof="1"/>
          </a:p>
          <a:p>
            <a:endParaRPr lang="en-US" dirty="0"/>
          </a:p>
        </p:txBody>
      </p:sp>
    </p:spTree>
    <p:extLst>
      <p:ext uri="{BB962C8B-B14F-4D97-AF65-F5344CB8AC3E}">
        <p14:creationId xmlns:p14="http://schemas.microsoft.com/office/powerpoint/2010/main" val="3962191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92500"/>
          </a:bodyPr>
          <a:lstStyle/>
          <a:p>
            <a:r>
              <a:rPr lang="sr-Latn-RS" dirty="0"/>
              <a:t>Već i u svom osnovnom obliku. SWOT matrica može biti od pomoći donosiocima odluka da sagledaju najznačajnije snage, slabosti, šanse i pretnje koje su karakteristične za razmatranu organizaciju i da na osnovu toga donesu određene planove za eliminaciju slabosti, aktiviranje snaga, korišćenje šansi i izbegavanje prenji.</a:t>
            </a:r>
          </a:p>
          <a:p>
            <a:r>
              <a:rPr lang="sr-Latn-RS" dirty="0"/>
              <a:t>Svakako u cilju detaljnije analize i efikasnijeg korišćenja, nakon identifikacije osnovnih elemenata SWOT matrice, sledi njihova kvantifikacija od strane donosioca odluka. Time se elementi svih četiri odrednica SWOT analize mogu rangirati na osnovu postignutih prosečnih ocena. </a:t>
            </a:r>
          </a:p>
          <a:p>
            <a:r>
              <a:rPr lang="sr-Latn-RS" dirty="0"/>
              <a:t>Primer kvantifikovane SWOT matrice, za analizu elemenata poslovanja u sektoru MSP-a: </a:t>
            </a:r>
            <a:endParaRPr lang="en-US" dirty="0"/>
          </a:p>
          <a:p>
            <a:endParaRPr lang="en-US" dirty="0"/>
          </a:p>
        </p:txBody>
      </p:sp>
    </p:spTree>
    <p:extLst>
      <p:ext uri="{BB962C8B-B14F-4D97-AF65-F5344CB8AC3E}">
        <p14:creationId xmlns:p14="http://schemas.microsoft.com/office/powerpoint/2010/main" val="1318878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08114" cy="6923314"/>
          </a:xfrm>
        </p:spPr>
      </p:pic>
    </p:spTree>
    <p:extLst>
      <p:ext uri="{BB962C8B-B14F-4D97-AF65-F5344CB8AC3E}">
        <p14:creationId xmlns:p14="http://schemas.microsoft.com/office/powerpoint/2010/main" val="271088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defRPr lang="en-US"/>
            </a:pPr>
            <a:r>
              <a:rPr lang="pl-PL" b="1" dirty="0"/>
              <a:t>SWOT matrica predstavlja </a:t>
            </a:r>
            <a:r>
              <a:rPr lang="en-US" b="1" dirty="0" err="1"/>
              <a:t>dijagnostičko</a:t>
            </a:r>
            <a:r>
              <a:rPr lang="en-US" b="1" dirty="0"/>
              <a:t> </a:t>
            </a:r>
            <a:r>
              <a:rPr lang="en-US" b="1" dirty="0" err="1"/>
              <a:t>sredstvo</a:t>
            </a:r>
            <a:r>
              <a:rPr lang="en-US" b="1" dirty="0"/>
              <a:t> </a:t>
            </a:r>
            <a:r>
              <a:rPr lang="en-US" b="1" dirty="0" err="1"/>
              <a:t>celokupne</a:t>
            </a:r>
            <a:r>
              <a:rPr lang="en-US" b="1" dirty="0"/>
              <a:t> </a:t>
            </a:r>
            <a:r>
              <a:rPr lang="en-US" b="1" dirty="0" err="1"/>
              <a:t>slike</a:t>
            </a:r>
            <a:r>
              <a:rPr lang="en-US" b="1" dirty="0"/>
              <a:t> </a:t>
            </a:r>
            <a:r>
              <a:rPr lang="en-US" b="1" dirty="0" err="1"/>
              <a:t>organizacije</a:t>
            </a:r>
            <a:r>
              <a:rPr lang="en-US" b="1" dirty="0"/>
              <a:t> </a:t>
            </a:r>
            <a:r>
              <a:rPr lang="en-US" b="1" dirty="0" err="1"/>
              <a:t>kojom</a:t>
            </a:r>
            <a:r>
              <a:rPr lang="en-US" b="1" dirty="0"/>
              <a:t> se </a:t>
            </a:r>
            <a:r>
              <a:rPr lang="en-US" b="1" dirty="0" err="1"/>
              <a:t>identifikuju</a:t>
            </a:r>
            <a:r>
              <a:rPr lang="en-US" b="1" dirty="0"/>
              <a:t> </a:t>
            </a:r>
            <a:r>
              <a:rPr lang="en-US" b="1" dirty="0" err="1"/>
              <a:t>strategijske</a:t>
            </a:r>
            <a:r>
              <a:rPr lang="en-US" b="1" dirty="0"/>
              <a:t> </a:t>
            </a:r>
            <a:r>
              <a:rPr lang="en-US" b="1" dirty="0" err="1"/>
              <a:t>opcije</a:t>
            </a:r>
            <a:r>
              <a:rPr lang="en-US" b="1" dirty="0"/>
              <a:t> u </a:t>
            </a:r>
            <a:r>
              <a:rPr lang="en-US" b="1" dirty="0" err="1"/>
              <a:t>odnosu</a:t>
            </a:r>
            <a:r>
              <a:rPr lang="en-US" b="1" dirty="0"/>
              <a:t> </a:t>
            </a:r>
            <a:r>
              <a:rPr lang="en-US" b="1" dirty="0" err="1"/>
              <a:t>na</a:t>
            </a:r>
            <a:r>
              <a:rPr lang="en-US" b="1" dirty="0"/>
              <a:t> </a:t>
            </a:r>
            <a:r>
              <a:rPr lang="en-US" b="1" dirty="0" err="1"/>
              <a:t>unutrašnju</a:t>
            </a:r>
            <a:r>
              <a:rPr lang="en-US" b="1" dirty="0"/>
              <a:t> </a:t>
            </a:r>
            <a:r>
              <a:rPr lang="en-US" b="1" dirty="0" err="1"/>
              <a:t>analizu</a:t>
            </a:r>
            <a:r>
              <a:rPr lang="en-US" b="1" dirty="0"/>
              <a:t> </a:t>
            </a:r>
            <a:r>
              <a:rPr lang="en-US" b="1" dirty="0" err="1"/>
              <a:t>organizacije</a:t>
            </a:r>
            <a:r>
              <a:rPr lang="en-US" b="1" dirty="0"/>
              <a:t> </a:t>
            </a:r>
            <a:r>
              <a:rPr lang="en-US" b="1" dirty="0" err="1"/>
              <a:t>i</a:t>
            </a:r>
            <a:r>
              <a:rPr lang="en-US" b="1" dirty="0"/>
              <a:t> </a:t>
            </a:r>
            <a:r>
              <a:rPr lang="en-US" b="1" dirty="0" err="1"/>
              <a:t>analizu</a:t>
            </a:r>
            <a:r>
              <a:rPr lang="en-US" b="1" dirty="0"/>
              <a:t> </a:t>
            </a:r>
            <a:r>
              <a:rPr lang="en-US" b="1" dirty="0" err="1"/>
              <a:t>eksternog</a:t>
            </a:r>
            <a:r>
              <a:rPr lang="en-US" b="1" dirty="0"/>
              <a:t> </a:t>
            </a:r>
            <a:r>
              <a:rPr lang="en-US" b="1" dirty="0" err="1"/>
              <a:t>okruženja</a:t>
            </a:r>
            <a:r>
              <a:rPr lang="en-US" dirty="0"/>
              <a:t>. </a:t>
            </a:r>
          </a:p>
          <a:p>
            <a:pPr marL="0" indent="0">
              <a:buNone/>
              <a:defRPr lang="en-US"/>
            </a:pPr>
            <a:r>
              <a:rPr lang="en-US" dirty="0"/>
              <a:t>Da bi se </a:t>
            </a:r>
            <a:r>
              <a:rPr lang="en-US" dirty="0" err="1"/>
              <a:t>rezultati</a:t>
            </a:r>
            <a:r>
              <a:rPr lang="en-US" dirty="0"/>
              <a:t> </a:t>
            </a:r>
            <a:r>
              <a:rPr lang="en-US" dirty="0" err="1"/>
              <a:t>analize</a:t>
            </a:r>
            <a:r>
              <a:rPr lang="en-US" dirty="0"/>
              <a:t> </a:t>
            </a:r>
            <a:r>
              <a:rPr lang="en-US" dirty="0" err="1"/>
              <a:t>eksternog</a:t>
            </a:r>
            <a:r>
              <a:rPr lang="en-US" dirty="0"/>
              <a:t> </a:t>
            </a:r>
            <a:r>
              <a:rPr lang="en-US" dirty="0" err="1"/>
              <a:t>okruženja</a:t>
            </a:r>
            <a:r>
              <a:rPr lang="en-US" dirty="0"/>
              <a:t> </a:t>
            </a:r>
            <a:r>
              <a:rPr lang="en-US" dirty="0" err="1"/>
              <a:t>doveli</a:t>
            </a:r>
            <a:r>
              <a:rPr lang="en-US" dirty="0"/>
              <a:t> u </a:t>
            </a:r>
            <a:r>
              <a:rPr lang="en-US" dirty="0" err="1"/>
              <a:t>vezu</a:t>
            </a:r>
            <a:r>
              <a:rPr lang="en-US" dirty="0"/>
              <a:t> </a:t>
            </a:r>
            <a:r>
              <a:rPr lang="en-US" dirty="0" err="1"/>
              <a:t>sa</a:t>
            </a:r>
            <a:r>
              <a:rPr lang="en-US" dirty="0"/>
              <a:t> </a:t>
            </a:r>
            <a:r>
              <a:rPr lang="en-US" dirty="0" err="1"/>
              <a:t>internim</a:t>
            </a:r>
            <a:r>
              <a:rPr lang="en-US" dirty="0"/>
              <a:t> </a:t>
            </a:r>
            <a:r>
              <a:rPr lang="en-US" dirty="0" err="1"/>
              <a:t>mogućnostima</a:t>
            </a:r>
            <a:r>
              <a:rPr lang="en-US" dirty="0"/>
              <a:t> </a:t>
            </a:r>
            <a:r>
              <a:rPr lang="en-US" dirty="0" err="1"/>
              <a:t>organizacije</a:t>
            </a:r>
            <a:r>
              <a:rPr lang="en-US" dirty="0"/>
              <a:t>, </a:t>
            </a:r>
            <a:r>
              <a:rPr lang="pl-PL" i="1" dirty="0"/>
              <a:t>Weihrich</a:t>
            </a:r>
            <a:r>
              <a:rPr lang="pl-PL" dirty="0"/>
              <a:t> je 1982. godine (Weihrich, 1982) razvio TOWS matricu, koja se bavi odnosom unutrašnjeg i spoljašnjeg okruženja. </a:t>
            </a:r>
            <a:endParaRPr lang="en-US" dirty="0"/>
          </a:p>
          <a:p>
            <a:pPr marL="0" indent="0">
              <a:buNone/>
              <a:defRPr lang="en-US"/>
            </a:pPr>
            <a:r>
              <a:rPr lang="en-US" b="1" dirty="0"/>
              <a:t>TOWS </a:t>
            </a:r>
            <a:r>
              <a:rPr lang="pl-PL" b="1" dirty="0"/>
              <a:t>sagledava ineraktivnost faktora budućnosti</a:t>
            </a:r>
            <a:r>
              <a:rPr lang="en-US" b="1" dirty="0"/>
              <a:t> </a:t>
            </a:r>
            <a:r>
              <a:rPr lang="en-US" dirty="0"/>
              <a:t>-</a:t>
            </a:r>
            <a:r>
              <a:rPr lang="pl-PL" dirty="0"/>
              <a:t> šanse (O-Opportunities) i pretnje (T-Threats)  koji određuju buduće događaje </a:t>
            </a:r>
            <a:r>
              <a:rPr lang="pl-PL" b="1" dirty="0"/>
              <a:t>u odnosu na faktore sadašnjosti</a:t>
            </a:r>
            <a:r>
              <a:rPr lang="pl-PL" dirty="0"/>
              <a:t>: snage (S-Strenghts) i slabosti (W-Weaknesses).</a:t>
            </a:r>
          </a:p>
          <a:p>
            <a:pPr marL="0" indent="0">
              <a:buNone/>
              <a:defRPr lang="en-US"/>
            </a:pPr>
            <a:r>
              <a:rPr lang="pl-PL" dirty="0"/>
              <a:t>Prema Weihrich (1982), u tabeli </a:t>
            </a:r>
            <a:r>
              <a:rPr lang="en-US" dirty="0" err="1"/>
              <a:t>na</a:t>
            </a:r>
            <a:r>
              <a:rPr lang="en-US" dirty="0"/>
              <a:t> </a:t>
            </a:r>
            <a:r>
              <a:rPr lang="en-US" dirty="0" err="1"/>
              <a:t>sledećem</a:t>
            </a:r>
            <a:r>
              <a:rPr lang="en-US" dirty="0"/>
              <a:t> </a:t>
            </a:r>
            <a:r>
              <a:rPr lang="en-US" dirty="0" err="1"/>
              <a:t>slajdu</a:t>
            </a:r>
            <a:r>
              <a:rPr lang="pl-PL" dirty="0"/>
              <a:t> šematski je prikazan izgled TOWS matrice sa mogućim koracima koji su promenljivog karaktera i mogu varirati od situacije do situacije. </a:t>
            </a:r>
          </a:p>
          <a:p>
            <a:endParaRPr lang="en-US" dirty="0"/>
          </a:p>
        </p:txBody>
      </p:sp>
    </p:spTree>
    <p:extLst>
      <p:ext uri="{BB962C8B-B14F-4D97-AF65-F5344CB8AC3E}">
        <p14:creationId xmlns:p14="http://schemas.microsoft.com/office/powerpoint/2010/main" val="349788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a:extLst>
              <a:ext uri="smNativeData">
                <pr:smNativeData xmlns="" xmlns:p14="http://schemas.microsoft.com/office/powerpoint/2010/main" xmlns:pr="smNativeData" val="SMDATA_18_L49OYh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C0UAAAAAAAA7D8AABMsAAAQAAAAJgAAAAgAAAD//////////w=="/>
              </a:ext>
            </a:extLst>
          </p:cNvPicPr>
          <p:nvPr/>
        </p:nvPicPr>
        <p:blipFill>
          <a:blip r:embed="rId2"/>
          <a:stretch>
            <a:fillRect/>
          </a:stretch>
        </p:blipFill>
        <p:spPr>
          <a:xfrm>
            <a:off x="1553612" y="74645"/>
            <a:ext cx="7111365" cy="7164705"/>
          </a:xfrm>
          <a:prstGeom prst="rect">
            <a:avLst/>
          </a:prstGeom>
          <a:noFill/>
          <a:ln>
            <a:noFill/>
          </a:ln>
          <a:effectLst/>
        </p:spPr>
      </p:pic>
    </p:spTree>
    <p:extLst>
      <p:ext uri="{BB962C8B-B14F-4D97-AF65-F5344CB8AC3E}">
        <p14:creationId xmlns:p14="http://schemas.microsoft.com/office/powerpoint/2010/main" val="70420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pPr marL="0" indent="0">
              <a:buNone/>
              <a:defRPr lang="en-US"/>
            </a:pPr>
            <a:r>
              <a:rPr lang="sr-Latn-RS" dirty="0"/>
              <a:t>Kao ishod TOWS matrice, </a:t>
            </a:r>
            <a:r>
              <a:rPr lang="en-US" dirty="0" err="1"/>
              <a:t>Postoje</a:t>
            </a:r>
            <a:r>
              <a:rPr lang="en-US" dirty="0"/>
              <a:t> </a:t>
            </a:r>
            <a:r>
              <a:rPr lang="en-US" dirty="0" err="1"/>
              <a:t>četiri</a:t>
            </a:r>
            <a:r>
              <a:rPr lang="en-US" dirty="0"/>
              <a:t> </a:t>
            </a:r>
            <a:r>
              <a:rPr lang="en-US" dirty="0" err="1"/>
              <a:t>grupe</a:t>
            </a:r>
            <a:r>
              <a:rPr lang="en-US" dirty="0"/>
              <a:t> </a:t>
            </a:r>
            <a:r>
              <a:rPr lang="en-US" dirty="0" err="1"/>
              <a:t>mogućih</a:t>
            </a:r>
            <a:r>
              <a:rPr lang="en-US" dirty="0"/>
              <a:t> </a:t>
            </a:r>
            <a:r>
              <a:rPr lang="en-US" dirty="0" err="1"/>
              <a:t>strateških</a:t>
            </a:r>
            <a:r>
              <a:rPr lang="en-US" dirty="0"/>
              <a:t> </a:t>
            </a:r>
            <a:r>
              <a:rPr lang="en-US" dirty="0" err="1"/>
              <a:t>akcija</a:t>
            </a:r>
            <a:r>
              <a:rPr lang="en-US" dirty="0"/>
              <a:t>:</a:t>
            </a:r>
          </a:p>
          <a:p>
            <a:pPr marL="971550" lvl="1" indent="-514350">
              <a:buFontTx/>
              <a:buAutoNum type="arabicPeriod"/>
              <a:defRPr lang="en-US"/>
            </a:pPr>
            <a:r>
              <a:rPr lang="en-US" b="1" u="sng" dirty="0" err="1"/>
              <a:t>maksimiranje</a:t>
            </a:r>
            <a:r>
              <a:rPr lang="en-US" b="1" u="sng" dirty="0"/>
              <a:t> </a:t>
            </a:r>
            <a:r>
              <a:rPr lang="en-US" b="1" u="sng" dirty="0" err="1"/>
              <a:t>snage</a:t>
            </a:r>
            <a:r>
              <a:rPr lang="en-US" b="1" u="sng" dirty="0"/>
              <a:t> </a:t>
            </a:r>
            <a:r>
              <a:rPr lang="en-US" b="1" dirty="0"/>
              <a:t>u </a:t>
            </a:r>
            <a:r>
              <a:rPr lang="en-US" b="1" dirty="0" err="1"/>
              <a:t>cilju</a:t>
            </a:r>
            <a:r>
              <a:rPr lang="en-US" b="1" dirty="0"/>
              <a:t> </a:t>
            </a:r>
            <a:r>
              <a:rPr lang="en-US" b="1" u="sng" dirty="0" err="1"/>
              <a:t>maksimiranja</a:t>
            </a:r>
            <a:r>
              <a:rPr lang="en-US" b="1" u="sng" dirty="0"/>
              <a:t> </a:t>
            </a:r>
            <a:r>
              <a:rPr lang="en-US" b="1" u="sng" dirty="0" err="1"/>
              <a:t>prilika</a:t>
            </a:r>
            <a:r>
              <a:rPr lang="en-US" b="1" u="sng" dirty="0"/>
              <a:t> </a:t>
            </a:r>
            <a:r>
              <a:rPr lang="en-US" b="1" dirty="0"/>
              <a:t>u </a:t>
            </a:r>
            <a:r>
              <a:rPr lang="en-US" b="1" dirty="0" err="1"/>
              <a:t>okolini</a:t>
            </a:r>
            <a:r>
              <a:rPr lang="en-US" b="1" dirty="0"/>
              <a:t> (</a:t>
            </a:r>
            <a:r>
              <a:rPr lang="en-US" b="1" i="1" u="sng" dirty="0"/>
              <a:t>maxi-maxi</a:t>
            </a:r>
            <a:r>
              <a:rPr lang="en-US" b="1" i="1" dirty="0"/>
              <a:t> </a:t>
            </a:r>
            <a:r>
              <a:rPr lang="en-US" b="1" i="1" dirty="0" err="1"/>
              <a:t>strategija</a:t>
            </a:r>
            <a:r>
              <a:rPr lang="en-US" b="1" dirty="0"/>
              <a:t>);</a:t>
            </a:r>
          </a:p>
          <a:p>
            <a:pPr marL="971550" lvl="1" indent="-514350">
              <a:buFontTx/>
              <a:buAutoNum type="arabicPeriod"/>
              <a:defRPr lang="en-US"/>
            </a:pPr>
            <a:r>
              <a:rPr lang="en-US" b="1" u="sng" dirty="0" err="1"/>
              <a:t>minimiziranje</a:t>
            </a:r>
            <a:r>
              <a:rPr lang="en-US" b="1" u="sng" dirty="0"/>
              <a:t> </a:t>
            </a:r>
            <a:r>
              <a:rPr lang="en-US" b="1" u="sng" dirty="0" err="1"/>
              <a:t>slabosti</a:t>
            </a:r>
            <a:r>
              <a:rPr lang="en-US" b="1" u="sng" dirty="0"/>
              <a:t> </a:t>
            </a:r>
            <a:r>
              <a:rPr lang="en-US" b="1" dirty="0" err="1"/>
              <a:t>radi</a:t>
            </a:r>
            <a:r>
              <a:rPr lang="en-US" b="1" dirty="0"/>
              <a:t> </a:t>
            </a:r>
            <a:r>
              <a:rPr lang="en-US" b="1" u="sng" dirty="0" err="1"/>
              <a:t>iskorišćenja</a:t>
            </a:r>
            <a:r>
              <a:rPr lang="en-US" b="1" u="sng" dirty="0"/>
              <a:t> </a:t>
            </a:r>
            <a:r>
              <a:rPr lang="en-US" b="1" u="sng" dirty="0" err="1"/>
              <a:t>prilika</a:t>
            </a:r>
            <a:r>
              <a:rPr lang="en-US" b="1" u="sng" dirty="0"/>
              <a:t> </a:t>
            </a:r>
            <a:r>
              <a:rPr lang="en-US" b="1" dirty="0"/>
              <a:t>(</a:t>
            </a:r>
            <a:r>
              <a:rPr lang="en-US" b="1" i="1" u="sng" dirty="0"/>
              <a:t>mini-maxi</a:t>
            </a:r>
            <a:r>
              <a:rPr lang="en-US" b="1" i="1" dirty="0"/>
              <a:t> </a:t>
            </a:r>
            <a:r>
              <a:rPr lang="en-US" b="1" i="1" dirty="0" err="1"/>
              <a:t>strategija</a:t>
            </a:r>
            <a:r>
              <a:rPr lang="en-US" b="1" dirty="0"/>
              <a:t>);</a:t>
            </a:r>
          </a:p>
          <a:p>
            <a:pPr marL="971550" lvl="1" indent="-514350">
              <a:buFontTx/>
              <a:buAutoNum type="arabicPeriod"/>
              <a:defRPr lang="en-US"/>
            </a:pPr>
            <a:r>
              <a:rPr lang="en-US" b="1" u="sng" dirty="0" err="1"/>
              <a:t>maksimiranje</a:t>
            </a:r>
            <a:r>
              <a:rPr lang="en-US" b="1" u="sng" dirty="0"/>
              <a:t> </a:t>
            </a:r>
            <a:r>
              <a:rPr lang="en-US" b="1" u="sng" dirty="0" err="1"/>
              <a:t>snaga</a:t>
            </a:r>
            <a:r>
              <a:rPr lang="en-US" b="1" u="sng" dirty="0"/>
              <a:t> </a:t>
            </a:r>
            <a:r>
              <a:rPr lang="en-US" b="1" dirty="0"/>
              <a:t>u </a:t>
            </a:r>
            <a:r>
              <a:rPr lang="en-US" b="1" dirty="0" err="1"/>
              <a:t>cilju</a:t>
            </a:r>
            <a:r>
              <a:rPr lang="en-US" b="1" dirty="0"/>
              <a:t> </a:t>
            </a:r>
            <a:r>
              <a:rPr lang="en-US" b="1" u="sng" dirty="0" err="1"/>
              <a:t>minimiziranja</a:t>
            </a:r>
            <a:r>
              <a:rPr lang="en-US" b="1" u="sng" dirty="0"/>
              <a:t> </a:t>
            </a:r>
            <a:r>
              <a:rPr lang="en-US" b="1" u="sng" dirty="0" err="1"/>
              <a:t>pretnji</a:t>
            </a:r>
            <a:r>
              <a:rPr lang="en-US" b="1" u="sng" dirty="0"/>
              <a:t> </a:t>
            </a:r>
            <a:r>
              <a:rPr lang="en-US" b="1" dirty="0"/>
              <a:t>(</a:t>
            </a:r>
            <a:r>
              <a:rPr lang="en-US" b="1" i="1" u="sng" dirty="0"/>
              <a:t>maxi-mini </a:t>
            </a:r>
            <a:r>
              <a:rPr lang="en-US" b="1" i="1" dirty="0" err="1"/>
              <a:t>strategija</a:t>
            </a:r>
            <a:r>
              <a:rPr lang="en-US" b="1" dirty="0"/>
              <a:t>);</a:t>
            </a:r>
          </a:p>
          <a:p>
            <a:pPr marL="971550" lvl="1" indent="-514350">
              <a:buFontTx/>
              <a:buAutoNum type="arabicPeriod"/>
              <a:defRPr lang="en-US"/>
            </a:pPr>
            <a:r>
              <a:rPr lang="en-US" b="1" u="sng" dirty="0" err="1"/>
              <a:t>minimiziranje</a:t>
            </a:r>
            <a:r>
              <a:rPr lang="en-US" b="1" u="sng" dirty="0"/>
              <a:t> </a:t>
            </a:r>
            <a:r>
              <a:rPr lang="en-US" b="1" u="sng" dirty="0" err="1"/>
              <a:t>slabosti</a:t>
            </a:r>
            <a:r>
              <a:rPr lang="en-US" b="1" u="sng" dirty="0"/>
              <a:t> </a:t>
            </a:r>
            <a:r>
              <a:rPr lang="en-US" b="1" dirty="0" err="1"/>
              <a:t>i</a:t>
            </a:r>
            <a:r>
              <a:rPr lang="en-US" b="1" dirty="0"/>
              <a:t> </a:t>
            </a:r>
            <a:r>
              <a:rPr lang="en-US" b="1" u="sng" dirty="0" err="1"/>
              <a:t>minimiziranje</a:t>
            </a:r>
            <a:r>
              <a:rPr lang="en-US" b="1" u="sng" dirty="0"/>
              <a:t> </a:t>
            </a:r>
            <a:r>
              <a:rPr lang="en-US" b="1" u="sng" dirty="0" err="1"/>
              <a:t>pretnji</a:t>
            </a:r>
            <a:r>
              <a:rPr lang="en-US" b="1" u="sng" dirty="0"/>
              <a:t> </a:t>
            </a:r>
            <a:r>
              <a:rPr lang="en-US" b="1" dirty="0"/>
              <a:t>(</a:t>
            </a:r>
            <a:r>
              <a:rPr lang="en-US" b="1" i="1" u="sng" dirty="0"/>
              <a:t>mini-mini</a:t>
            </a:r>
            <a:r>
              <a:rPr lang="en-US" b="1" i="1" dirty="0"/>
              <a:t> </a:t>
            </a:r>
            <a:r>
              <a:rPr lang="en-US" b="1" i="1" dirty="0" err="1"/>
              <a:t>strategija</a:t>
            </a:r>
            <a:r>
              <a:rPr lang="en-US" b="1" dirty="0"/>
              <a:t>).</a:t>
            </a:r>
          </a:p>
          <a:p>
            <a:endParaRPr lang="en-US" dirty="0"/>
          </a:p>
        </p:txBody>
      </p:sp>
    </p:spTree>
    <p:extLst>
      <p:ext uri="{BB962C8B-B14F-4D97-AF65-F5344CB8AC3E}">
        <p14:creationId xmlns:p14="http://schemas.microsoft.com/office/powerpoint/2010/main" val="32995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Konteksti</a:t>
            </a:r>
            <a:r>
              <a:rPr lang="en-US" b="1" dirty="0"/>
              <a:t> </a:t>
            </a:r>
            <a:r>
              <a:rPr lang="en-US" b="1" dirty="0" err="1"/>
              <a:t>planiranja</a:t>
            </a:r>
            <a:r>
              <a:rPr lang="en-US" b="1" dirty="0"/>
              <a:t> u </a:t>
            </a:r>
            <a:r>
              <a:rPr lang="en-US" b="1" dirty="0" err="1"/>
              <a:t>industrijskom</a:t>
            </a:r>
            <a:r>
              <a:rPr lang="en-US" b="1" dirty="0"/>
              <a:t> </a:t>
            </a:r>
            <a:r>
              <a:rPr lang="en-US" b="1" dirty="0" err="1"/>
              <a:t>menadžmentu</a:t>
            </a:r>
            <a:r>
              <a:rPr lang="en-US" b="1" dirty="0"/>
              <a:t> - </a:t>
            </a:r>
            <a:r>
              <a:rPr lang="en-US" b="1" dirty="0" err="1"/>
              <a:t>nastavak</a:t>
            </a:r>
            <a:r>
              <a:rPr lang="en-US" b="1" dirty="0"/>
              <a:t>:</a:t>
            </a:r>
          </a:p>
          <a:p>
            <a:r>
              <a:rPr lang="en-US" b="1" dirty="0" err="1"/>
              <a:t>Finansijski</a:t>
            </a:r>
            <a:r>
              <a:rPr lang="en-US" b="1" dirty="0"/>
              <a:t> </a:t>
            </a:r>
            <a:r>
              <a:rPr lang="en-US" b="1" dirty="0" err="1"/>
              <a:t>kontekst</a:t>
            </a:r>
            <a:endParaRPr lang="en-US" dirty="0"/>
          </a:p>
          <a:p>
            <a:pPr lvl="1"/>
            <a:r>
              <a:rPr lang="en-US" dirty="0" err="1"/>
              <a:t>Planiranje</a:t>
            </a:r>
            <a:r>
              <a:rPr lang="en-US" dirty="0"/>
              <a:t> </a:t>
            </a:r>
            <a:r>
              <a:rPr lang="en-US" dirty="0" err="1"/>
              <a:t>troškova</a:t>
            </a:r>
            <a:r>
              <a:rPr lang="en-US" dirty="0"/>
              <a:t> </a:t>
            </a:r>
            <a:r>
              <a:rPr lang="en-US" dirty="0" err="1"/>
              <a:t>proizvodnje</a:t>
            </a:r>
            <a:r>
              <a:rPr lang="en-US" dirty="0"/>
              <a:t> </a:t>
            </a:r>
            <a:r>
              <a:rPr lang="en-US" dirty="0" err="1"/>
              <a:t>i</a:t>
            </a:r>
            <a:r>
              <a:rPr lang="en-US" dirty="0"/>
              <a:t> </a:t>
            </a:r>
            <a:r>
              <a:rPr lang="en-US" dirty="0" err="1"/>
              <a:t>investicija</a:t>
            </a:r>
            <a:r>
              <a:rPr lang="en-US" dirty="0"/>
              <a:t>.</a:t>
            </a:r>
          </a:p>
          <a:p>
            <a:pPr lvl="1"/>
            <a:r>
              <a:rPr lang="en-US" dirty="0" err="1"/>
              <a:t>Dugoročno</a:t>
            </a:r>
            <a:r>
              <a:rPr lang="en-US" dirty="0"/>
              <a:t> </a:t>
            </a:r>
            <a:r>
              <a:rPr lang="en-US" dirty="0" err="1"/>
              <a:t>planiranje</a:t>
            </a:r>
            <a:r>
              <a:rPr lang="en-US" dirty="0"/>
              <a:t> </a:t>
            </a:r>
            <a:r>
              <a:rPr lang="en-US" dirty="0" err="1"/>
              <a:t>ulaganja</a:t>
            </a:r>
            <a:r>
              <a:rPr lang="en-US" dirty="0"/>
              <a:t> u </a:t>
            </a:r>
            <a:r>
              <a:rPr lang="en-US" dirty="0" err="1"/>
              <a:t>mašine</a:t>
            </a:r>
            <a:r>
              <a:rPr lang="en-US" dirty="0"/>
              <a:t>, </a:t>
            </a:r>
            <a:r>
              <a:rPr lang="en-US" dirty="0" err="1"/>
              <a:t>infrastrukturu</a:t>
            </a:r>
            <a:r>
              <a:rPr lang="en-US" dirty="0"/>
              <a:t> </a:t>
            </a:r>
            <a:r>
              <a:rPr lang="en-US" dirty="0" err="1"/>
              <a:t>i</a:t>
            </a:r>
            <a:r>
              <a:rPr lang="en-US" dirty="0"/>
              <a:t> </a:t>
            </a:r>
            <a:r>
              <a:rPr lang="en-US" dirty="0" err="1"/>
              <a:t>istraživanje</a:t>
            </a:r>
            <a:r>
              <a:rPr lang="en-US" dirty="0"/>
              <a:t> </a:t>
            </a:r>
            <a:r>
              <a:rPr lang="en-US" dirty="0" err="1"/>
              <a:t>i</a:t>
            </a:r>
            <a:r>
              <a:rPr lang="en-US" dirty="0"/>
              <a:t> </a:t>
            </a:r>
            <a:r>
              <a:rPr lang="en-US" dirty="0" err="1"/>
              <a:t>razvoj</a:t>
            </a:r>
            <a:r>
              <a:rPr lang="en-US" dirty="0"/>
              <a:t> (R&amp;D).</a:t>
            </a:r>
          </a:p>
          <a:p>
            <a:r>
              <a:rPr lang="en-US" b="1" dirty="0" err="1"/>
              <a:t>Kontekst</a:t>
            </a:r>
            <a:r>
              <a:rPr lang="en-US" b="1" dirty="0"/>
              <a:t> </a:t>
            </a:r>
            <a:r>
              <a:rPr lang="en-US" b="1" dirty="0" err="1"/>
              <a:t>kvaliteta</a:t>
            </a:r>
            <a:r>
              <a:rPr lang="en-US" b="1" dirty="0"/>
              <a:t> </a:t>
            </a:r>
            <a:r>
              <a:rPr lang="en-US" b="1" dirty="0" err="1"/>
              <a:t>i</a:t>
            </a:r>
            <a:r>
              <a:rPr lang="en-US" b="1" dirty="0"/>
              <a:t> </a:t>
            </a:r>
            <a:r>
              <a:rPr lang="en-US" b="1" dirty="0" err="1"/>
              <a:t>konkurentnosti</a:t>
            </a:r>
            <a:endParaRPr lang="en-US" dirty="0"/>
          </a:p>
          <a:p>
            <a:pPr lvl="1"/>
            <a:r>
              <a:rPr lang="en-US" dirty="0" err="1"/>
              <a:t>Planiranje</a:t>
            </a:r>
            <a:r>
              <a:rPr lang="en-US" dirty="0"/>
              <a:t> </a:t>
            </a:r>
            <a:r>
              <a:rPr lang="en-US" dirty="0" err="1"/>
              <a:t>sistema</a:t>
            </a:r>
            <a:r>
              <a:rPr lang="en-US" dirty="0"/>
              <a:t> </a:t>
            </a:r>
            <a:r>
              <a:rPr lang="en-US" dirty="0" err="1"/>
              <a:t>kvaliteta</a:t>
            </a:r>
            <a:r>
              <a:rPr lang="en-US" dirty="0"/>
              <a:t> (ISO </a:t>
            </a:r>
            <a:r>
              <a:rPr lang="en-US" dirty="0" err="1"/>
              <a:t>standardi</a:t>
            </a:r>
            <a:r>
              <a:rPr lang="en-US" dirty="0"/>
              <a:t>, TQM, lean, Six Sigma).</a:t>
            </a:r>
          </a:p>
          <a:p>
            <a:pPr lvl="1"/>
            <a:r>
              <a:rPr lang="en-US" dirty="0" err="1"/>
              <a:t>Usmeravanje</a:t>
            </a:r>
            <a:r>
              <a:rPr lang="en-US" dirty="0"/>
              <a:t> </a:t>
            </a:r>
            <a:r>
              <a:rPr lang="en-US" dirty="0" err="1"/>
              <a:t>ka</a:t>
            </a:r>
            <a:r>
              <a:rPr lang="en-US" dirty="0"/>
              <a:t> </a:t>
            </a:r>
            <a:r>
              <a:rPr lang="en-US" dirty="0" err="1"/>
              <a:t>povećanju</a:t>
            </a:r>
            <a:r>
              <a:rPr lang="en-US" dirty="0"/>
              <a:t> </a:t>
            </a:r>
            <a:r>
              <a:rPr lang="en-US" dirty="0" err="1"/>
              <a:t>produktivnosti</a:t>
            </a:r>
            <a:r>
              <a:rPr lang="en-US" dirty="0"/>
              <a:t> </a:t>
            </a:r>
            <a:r>
              <a:rPr lang="en-US" dirty="0" err="1"/>
              <a:t>i</a:t>
            </a:r>
            <a:r>
              <a:rPr lang="en-US" dirty="0"/>
              <a:t> </a:t>
            </a:r>
            <a:r>
              <a:rPr lang="en-US" dirty="0" err="1"/>
              <a:t>smanjenju</a:t>
            </a:r>
            <a:r>
              <a:rPr lang="en-US" dirty="0"/>
              <a:t> </a:t>
            </a:r>
            <a:r>
              <a:rPr lang="en-US" dirty="0" err="1"/>
              <a:t>grešaka</a:t>
            </a:r>
            <a:r>
              <a:rPr lang="en-US" dirty="0"/>
              <a:t>/</a:t>
            </a:r>
            <a:r>
              <a:rPr lang="en-US" dirty="0" err="1"/>
              <a:t>otpada</a:t>
            </a:r>
            <a:r>
              <a:rPr lang="en-US" dirty="0"/>
              <a:t>.</a:t>
            </a:r>
          </a:p>
          <a:p>
            <a:r>
              <a:rPr lang="en-US" b="1" dirty="0" err="1"/>
              <a:t>Kontekst</a:t>
            </a:r>
            <a:r>
              <a:rPr lang="en-US" b="1" dirty="0"/>
              <a:t> </a:t>
            </a:r>
            <a:r>
              <a:rPr lang="en-US" b="1" dirty="0" err="1"/>
              <a:t>održivosti</a:t>
            </a:r>
            <a:r>
              <a:rPr lang="en-US" b="1" dirty="0"/>
              <a:t> </a:t>
            </a:r>
            <a:r>
              <a:rPr lang="en-US" b="1" dirty="0" err="1"/>
              <a:t>i</a:t>
            </a:r>
            <a:r>
              <a:rPr lang="en-US" b="1" dirty="0"/>
              <a:t> </a:t>
            </a:r>
            <a:r>
              <a:rPr lang="en-US" b="1" dirty="0" err="1"/>
              <a:t>ekologije</a:t>
            </a:r>
            <a:endParaRPr lang="en-US" dirty="0"/>
          </a:p>
          <a:p>
            <a:pPr lvl="1"/>
            <a:r>
              <a:rPr lang="en-US" dirty="0" err="1"/>
              <a:t>Planiranje</a:t>
            </a:r>
            <a:r>
              <a:rPr lang="en-US" dirty="0"/>
              <a:t> </a:t>
            </a:r>
            <a:r>
              <a:rPr lang="en-US" dirty="0" err="1"/>
              <a:t>procesa</a:t>
            </a:r>
            <a:r>
              <a:rPr lang="en-US" dirty="0"/>
              <a:t> u </a:t>
            </a:r>
            <a:r>
              <a:rPr lang="en-US" dirty="0" err="1"/>
              <a:t>skladu</a:t>
            </a:r>
            <a:r>
              <a:rPr lang="en-US" dirty="0"/>
              <a:t> </a:t>
            </a:r>
            <a:r>
              <a:rPr lang="en-US" dirty="0" err="1"/>
              <a:t>sa</a:t>
            </a:r>
            <a:r>
              <a:rPr lang="en-US" dirty="0"/>
              <a:t> </a:t>
            </a:r>
            <a:r>
              <a:rPr lang="en-US" dirty="0" err="1"/>
              <a:t>principima</a:t>
            </a:r>
            <a:r>
              <a:rPr lang="en-US" dirty="0"/>
              <a:t> </a:t>
            </a:r>
            <a:r>
              <a:rPr lang="en-US" dirty="0" err="1"/>
              <a:t>održivog</a:t>
            </a:r>
            <a:r>
              <a:rPr lang="en-US" dirty="0"/>
              <a:t> </a:t>
            </a:r>
            <a:r>
              <a:rPr lang="en-US" dirty="0" err="1"/>
              <a:t>razvoja</a:t>
            </a:r>
            <a:r>
              <a:rPr lang="en-US" dirty="0"/>
              <a:t> </a:t>
            </a:r>
            <a:r>
              <a:rPr lang="en-US" dirty="0" err="1"/>
              <a:t>i</a:t>
            </a:r>
            <a:r>
              <a:rPr lang="en-US" dirty="0"/>
              <a:t> </a:t>
            </a:r>
            <a:r>
              <a:rPr lang="en-US" dirty="0" err="1"/>
              <a:t>cirkularne</a:t>
            </a:r>
            <a:r>
              <a:rPr lang="en-US" dirty="0"/>
              <a:t> </a:t>
            </a:r>
            <a:r>
              <a:rPr lang="en-US" dirty="0" err="1"/>
              <a:t>ekonomije</a:t>
            </a:r>
            <a:r>
              <a:rPr lang="en-US" dirty="0"/>
              <a:t>.</a:t>
            </a:r>
          </a:p>
          <a:p>
            <a:pPr lvl="1"/>
            <a:r>
              <a:rPr lang="en-US" dirty="0" err="1"/>
              <a:t>Usklađivanje</a:t>
            </a:r>
            <a:r>
              <a:rPr lang="en-US" dirty="0"/>
              <a:t> </a:t>
            </a:r>
            <a:r>
              <a:rPr lang="en-US" dirty="0" err="1"/>
              <a:t>proizvodnje</a:t>
            </a:r>
            <a:r>
              <a:rPr lang="en-US" dirty="0"/>
              <a:t> </a:t>
            </a:r>
            <a:r>
              <a:rPr lang="en-US" dirty="0" err="1"/>
              <a:t>sa</a:t>
            </a:r>
            <a:r>
              <a:rPr lang="en-US" dirty="0"/>
              <a:t> </a:t>
            </a:r>
            <a:r>
              <a:rPr lang="en-US" dirty="0" err="1"/>
              <a:t>ekološkim</a:t>
            </a:r>
            <a:r>
              <a:rPr lang="en-US" dirty="0"/>
              <a:t> </a:t>
            </a:r>
            <a:r>
              <a:rPr lang="en-US" dirty="0" err="1"/>
              <a:t>regulativama</a:t>
            </a:r>
            <a:r>
              <a:rPr lang="en-US" dirty="0"/>
              <a:t> </a:t>
            </a:r>
            <a:r>
              <a:rPr lang="en-US" dirty="0" err="1"/>
              <a:t>i</a:t>
            </a:r>
            <a:r>
              <a:rPr lang="en-US" dirty="0"/>
              <a:t> </a:t>
            </a:r>
            <a:r>
              <a:rPr lang="en-US" dirty="0" err="1"/>
              <a:t>zelenim</a:t>
            </a:r>
            <a:r>
              <a:rPr lang="en-US" dirty="0"/>
              <a:t> </a:t>
            </a:r>
            <a:r>
              <a:rPr lang="en-US" dirty="0" err="1"/>
              <a:t>standardima</a:t>
            </a:r>
            <a:r>
              <a:rPr lang="en-US" dirty="0"/>
              <a:t>.</a:t>
            </a:r>
          </a:p>
          <a:p>
            <a:r>
              <a:rPr lang="en-US" b="1" dirty="0" err="1"/>
              <a:t>Strateški</a:t>
            </a:r>
            <a:r>
              <a:rPr lang="en-US" b="1" dirty="0"/>
              <a:t> </a:t>
            </a:r>
            <a:r>
              <a:rPr lang="en-US" b="1" dirty="0" err="1"/>
              <a:t>kontekst</a:t>
            </a:r>
            <a:r>
              <a:rPr lang="en-US" b="1" dirty="0"/>
              <a:t> u </a:t>
            </a:r>
            <a:r>
              <a:rPr lang="en-US" b="1" dirty="0" err="1"/>
              <a:t>industrijskom</a:t>
            </a:r>
            <a:r>
              <a:rPr lang="en-US" b="1" dirty="0"/>
              <a:t> </a:t>
            </a:r>
            <a:r>
              <a:rPr lang="en-US" b="1" dirty="0" err="1"/>
              <a:t>menadžmentu</a:t>
            </a:r>
            <a:endParaRPr lang="en-US" dirty="0"/>
          </a:p>
          <a:p>
            <a:pPr lvl="1"/>
            <a:r>
              <a:rPr lang="en-US" dirty="0" err="1"/>
              <a:t>Dugoročno</a:t>
            </a:r>
            <a:r>
              <a:rPr lang="en-US" dirty="0"/>
              <a:t> </a:t>
            </a:r>
            <a:r>
              <a:rPr lang="en-US" dirty="0" err="1"/>
              <a:t>pozicioniranje</a:t>
            </a:r>
            <a:r>
              <a:rPr lang="en-US" dirty="0"/>
              <a:t> </a:t>
            </a:r>
            <a:r>
              <a:rPr lang="en-US" dirty="0" err="1"/>
              <a:t>industrijskog</a:t>
            </a:r>
            <a:r>
              <a:rPr lang="en-US" dirty="0"/>
              <a:t> </a:t>
            </a:r>
            <a:r>
              <a:rPr lang="en-US" dirty="0" err="1"/>
              <a:t>preduzeća</a:t>
            </a:r>
            <a:r>
              <a:rPr lang="en-US" dirty="0"/>
              <a:t> </a:t>
            </a:r>
            <a:r>
              <a:rPr lang="en-US" dirty="0" err="1"/>
              <a:t>na</a:t>
            </a:r>
            <a:r>
              <a:rPr lang="en-US" dirty="0"/>
              <a:t> </a:t>
            </a:r>
            <a:r>
              <a:rPr lang="en-US" dirty="0" err="1"/>
              <a:t>tržištu</a:t>
            </a:r>
            <a:r>
              <a:rPr lang="en-US" dirty="0"/>
              <a:t>.</a:t>
            </a:r>
          </a:p>
          <a:p>
            <a:pPr lvl="1"/>
            <a:r>
              <a:rPr lang="en-US" dirty="0" err="1"/>
              <a:t>Diversifikacija</a:t>
            </a:r>
            <a:r>
              <a:rPr lang="en-US" dirty="0"/>
              <a:t> </a:t>
            </a:r>
            <a:r>
              <a:rPr lang="en-US" dirty="0" err="1"/>
              <a:t>proizvoda</a:t>
            </a:r>
            <a:r>
              <a:rPr lang="en-US" dirty="0"/>
              <a:t>, </a:t>
            </a:r>
            <a:r>
              <a:rPr lang="en-US" dirty="0" err="1"/>
              <a:t>širenje</a:t>
            </a:r>
            <a:r>
              <a:rPr lang="en-US" dirty="0"/>
              <a:t> </a:t>
            </a:r>
            <a:r>
              <a:rPr lang="en-US" dirty="0" err="1"/>
              <a:t>kapaciteta</a:t>
            </a:r>
            <a:r>
              <a:rPr lang="en-US" dirty="0"/>
              <a:t> </a:t>
            </a:r>
            <a:r>
              <a:rPr lang="en-US" dirty="0" err="1"/>
              <a:t>ili</a:t>
            </a:r>
            <a:r>
              <a:rPr lang="en-US" dirty="0"/>
              <a:t> </a:t>
            </a:r>
            <a:r>
              <a:rPr lang="en-US" dirty="0" err="1"/>
              <a:t>ulazak</a:t>
            </a:r>
            <a:r>
              <a:rPr lang="en-US" dirty="0"/>
              <a:t> </a:t>
            </a:r>
            <a:r>
              <a:rPr lang="en-US" dirty="0" err="1"/>
              <a:t>na</a:t>
            </a:r>
            <a:r>
              <a:rPr lang="en-US" dirty="0"/>
              <a:t> nova </a:t>
            </a:r>
            <a:r>
              <a:rPr lang="en-US" dirty="0" err="1"/>
              <a:t>tržišta</a:t>
            </a:r>
            <a:r>
              <a:rPr lang="en-US" dirty="0"/>
              <a:t>.</a:t>
            </a:r>
          </a:p>
        </p:txBody>
      </p:sp>
    </p:spTree>
    <p:extLst>
      <p:ext uri="{BB962C8B-B14F-4D97-AF65-F5344CB8AC3E}">
        <p14:creationId xmlns:p14="http://schemas.microsoft.com/office/powerpoint/2010/main" val="2315420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lstStyle/>
          <a:p>
            <a:pPr marL="0" indent="0">
              <a:buNone/>
              <a:defRPr lang="en-US"/>
            </a:pPr>
            <a:r>
              <a:rPr lang="pl-PL" sz="2400" dirty="0"/>
              <a:t>TOWS matrica defini</a:t>
            </a:r>
            <a:r>
              <a:rPr lang="en-US" sz="2400" dirty="0" err="1"/>
              <a:t>še</a:t>
            </a:r>
            <a:r>
              <a:rPr lang="en-US" sz="2400" dirty="0"/>
              <a:t> č</a:t>
            </a:r>
            <a:r>
              <a:rPr lang="pl-PL" sz="2400" dirty="0"/>
              <a:t>etiri grupe alternativnih strategija</a:t>
            </a:r>
            <a:r>
              <a:rPr lang="en-US" sz="2400" dirty="0"/>
              <a:t>, </a:t>
            </a:r>
            <a:r>
              <a:rPr lang="pl-PL" sz="2400" dirty="0"/>
              <a:t>i to</a:t>
            </a:r>
            <a:r>
              <a:rPr lang="en-US" sz="2400" dirty="0"/>
              <a:t>: </a:t>
            </a:r>
          </a:p>
          <a:p>
            <a:pPr marL="971550" lvl="1" indent="-514350">
              <a:buFontTx/>
              <a:buAutoNum type="arabicPeriod"/>
              <a:defRPr lang="en-US"/>
            </a:pPr>
            <a:r>
              <a:rPr lang="en-US" sz="2000" dirty="0"/>
              <a:t> </a:t>
            </a:r>
            <a:r>
              <a:rPr lang="pl-PL" sz="2000" b="1" dirty="0"/>
              <a:t>SO strategije (maxi – maxi strategije) </a:t>
            </a:r>
            <a:r>
              <a:rPr lang="pl-PL" sz="2000" dirty="0"/>
              <a:t>definišu se na osnovu odnosa snaga i šansi koje su definisane u SWOT matrici. Ovo je najpoželjnija strategijska pozicija kojoj teži organizacija. Ove strategije oslanjaju se na </a:t>
            </a:r>
            <a:r>
              <a:rPr lang="pl-PL" sz="2000" i="1" dirty="0"/>
              <a:t>maksimalno korišćenje unutrašnjih snaga u organizaciji uz korišćenje uočenih šansi koje dolaze sa tržišta i drugog eksternog okruženja</a:t>
            </a:r>
            <a:r>
              <a:rPr lang="pl-PL" sz="2000" dirty="0"/>
              <a:t>. Svaka organizacija bi želela da bude u poziciji u kojoj može maksimizirati i snage i mogućnosti. Takva preduzeća mogu imati prednosti, koristeći resurse da iskoriste tržište za svoje proizvodi i usluge. SO strategije su </a:t>
            </a:r>
            <a:r>
              <a:rPr lang="pl-PL" sz="2000" u="sng" dirty="0"/>
              <a:t>ofanzivna strategija odnosno </a:t>
            </a:r>
            <a:r>
              <a:rPr lang="en-US" sz="2000" u="sng" dirty="0" err="1"/>
              <a:t>strategije</a:t>
            </a:r>
            <a:r>
              <a:rPr lang="en-US" sz="2000" u="sng" dirty="0"/>
              <a:t> </a:t>
            </a:r>
            <a:r>
              <a:rPr lang="en-US" sz="2000" u="sng" dirty="0" err="1"/>
              <a:t>napada</a:t>
            </a:r>
            <a:r>
              <a:rPr lang="en-US" sz="2000" dirty="0"/>
              <a:t>.</a:t>
            </a:r>
          </a:p>
          <a:p>
            <a:pPr marL="971550" lvl="1" indent="-514350">
              <a:buFontTx/>
              <a:buAutoNum type="arabicPeriod"/>
              <a:defRPr lang="en-US"/>
            </a:pPr>
            <a:r>
              <a:rPr lang="pl-PL" sz="2000" dirty="0"/>
              <a:t> </a:t>
            </a:r>
            <a:r>
              <a:rPr lang="pl-PL" sz="2000" b="1" dirty="0"/>
              <a:t>WO strategije (mini-maxi strategije)</a:t>
            </a:r>
            <a:r>
              <a:rPr lang="pl-PL" sz="2000" dirty="0"/>
              <a:t> podrazumevaju aktivnosti u organizaciji koje treba da minimiziraju definisane slabosti uz istovremeno korišćenje uočenih šansi koje kreira povoljno okruženje. Mini-maxi strategije podrazumevaju </a:t>
            </a:r>
            <a:r>
              <a:rPr lang="pl-PL" sz="2000" i="1" dirty="0"/>
              <a:t>minimiziranje internih slabosti i maksimiziranje šansi koje pruža eksterno okruženje.</a:t>
            </a:r>
            <a:r>
              <a:rPr lang="pl-PL" sz="2000" dirty="0"/>
              <a:t> Organizacija može prepoznati mogućnosti u spoljnom okruženju, ali poseduje organizacione slabosti koje je sprečavaju da ne iskoristi zahteve tržišta. </a:t>
            </a:r>
            <a:r>
              <a:rPr lang="en-US" sz="2000" dirty="0"/>
              <a:t>WO </a:t>
            </a:r>
            <a:r>
              <a:rPr lang="en-US" sz="2000" dirty="0" err="1"/>
              <a:t>strategija</a:t>
            </a:r>
            <a:r>
              <a:rPr lang="en-US" sz="2000" dirty="0"/>
              <a:t> se </a:t>
            </a:r>
            <a:r>
              <a:rPr lang="en-US" sz="2000" dirty="0" err="1"/>
              <a:t>bavi</a:t>
            </a:r>
            <a:r>
              <a:rPr lang="en-US" sz="2000" dirty="0"/>
              <a:t> </a:t>
            </a:r>
            <a:r>
              <a:rPr lang="en-US" sz="2000" u="sng" dirty="0" err="1"/>
              <a:t>jačanjem</a:t>
            </a:r>
            <a:r>
              <a:rPr lang="en-US" sz="2000" u="sng" dirty="0"/>
              <a:t> </a:t>
            </a:r>
            <a:r>
              <a:rPr lang="en-US" sz="2000" u="sng" dirty="0" err="1"/>
              <a:t>snaga</a:t>
            </a:r>
            <a:r>
              <a:rPr lang="en-US" sz="2000" u="sng" dirty="0"/>
              <a:t> </a:t>
            </a:r>
            <a:r>
              <a:rPr lang="en-US" sz="2000" u="sng" dirty="0" err="1"/>
              <a:t>za</a:t>
            </a:r>
            <a:r>
              <a:rPr lang="en-US" sz="2000" u="sng" dirty="0"/>
              <a:t> </a:t>
            </a:r>
            <a:r>
              <a:rPr lang="en-US" sz="2000" u="sng" dirty="0" err="1"/>
              <a:t>strategiju</a:t>
            </a:r>
            <a:r>
              <a:rPr lang="en-US" sz="2000" u="sng" dirty="0"/>
              <a:t> </a:t>
            </a:r>
            <a:r>
              <a:rPr lang="en-US" sz="2000" u="sng" dirty="0" err="1"/>
              <a:t>napada</a:t>
            </a:r>
            <a:r>
              <a:rPr lang="en-US" sz="2000" dirty="0"/>
              <a:t>.</a:t>
            </a:r>
          </a:p>
          <a:p>
            <a:pPr>
              <a:defRPr lang="en-US"/>
            </a:pPr>
            <a:endParaRPr lang="en-US" sz="2400" dirty="0"/>
          </a:p>
          <a:p>
            <a:endParaRPr lang="en-US" dirty="0"/>
          </a:p>
        </p:txBody>
      </p:sp>
    </p:spTree>
    <p:extLst>
      <p:ext uri="{BB962C8B-B14F-4D97-AF65-F5344CB8AC3E}">
        <p14:creationId xmlns:p14="http://schemas.microsoft.com/office/powerpoint/2010/main" val="1775795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Odlučivanje kao proces rešavanja poslovnih izazova</a:t>
            </a:r>
            <a:endParaRPr lang="en-US" dirty="0"/>
          </a:p>
        </p:txBody>
      </p:sp>
      <p:sp>
        <p:nvSpPr>
          <p:cNvPr id="3" name="Content Placeholder 2"/>
          <p:cNvSpPr>
            <a:spLocks noGrp="1"/>
          </p:cNvSpPr>
          <p:nvPr>
            <p:ph idx="1"/>
          </p:nvPr>
        </p:nvSpPr>
        <p:spPr/>
        <p:txBody>
          <a:bodyPr>
            <a:normAutofit lnSpcReduction="10000"/>
          </a:bodyPr>
          <a:lstStyle/>
          <a:p>
            <a:pPr marL="971550" lvl="1" indent="-514350">
              <a:buFontTx/>
              <a:buAutoNum type="arabicPeriod" startAt="3"/>
              <a:defRPr lang="en-US"/>
            </a:pPr>
            <a:r>
              <a:rPr lang="pl-PL" sz="2000" b="1" dirty="0"/>
              <a:t>ST strategije (maxi-mini strategije)</a:t>
            </a:r>
            <a:r>
              <a:rPr lang="pl-PL" sz="2000" dirty="0"/>
              <a:t>  zasnivaju se na korišćenju snaga sa kojima preduzeće raspolaže. Ove strategije podrazumevaju definisanje onih mogućih </a:t>
            </a:r>
            <a:r>
              <a:rPr lang="pl-PL" sz="2000" i="1" dirty="0"/>
              <a:t>strategija za organizaciju koje se </a:t>
            </a:r>
            <a:r>
              <a:rPr lang="pl-PL" sz="2000" i="1" u="sng" dirty="0"/>
              <a:t>oslanjaju na unutrašnje snage uz istovremeno minimiziranje uticaja pretnji koje dolaze iz okruženja</a:t>
            </a:r>
            <a:r>
              <a:rPr lang="pl-PL" sz="2000" dirty="0"/>
              <a:t>. Da bi se iskoristila snaga internih faktora, potrebno je da se preduzeće usmeri na poslovno područije sa najslabijim pretnjama. Ova situacija se odnosi kada organizacija poseduje interne snage i traži način da ih maksimizira, a da istovremeno minimizira pretnje koje dolaze iz okruženja, koje su usmerene na dosadašnju vrstu obima i delatnost organizacije. Ovo su </a:t>
            </a:r>
            <a:r>
              <a:rPr lang="en-US" sz="2000" u="sng" dirty="0" err="1"/>
              <a:t>defanzivne</a:t>
            </a:r>
            <a:r>
              <a:rPr lang="en-US" sz="2000" u="sng" dirty="0"/>
              <a:t> </a:t>
            </a:r>
            <a:r>
              <a:rPr lang="en-US" sz="2000" u="sng" dirty="0" err="1"/>
              <a:t>strategije</a:t>
            </a:r>
            <a:r>
              <a:rPr lang="en-US" sz="2000" dirty="0"/>
              <a:t>. </a:t>
            </a:r>
          </a:p>
          <a:p>
            <a:pPr marL="971550" lvl="1" indent="-514350">
              <a:buFontTx/>
              <a:buAutoNum type="arabicPeriod" startAt="3"/>
              <a:defRPr lang="en-US"/>
            </a:pPr>
            <a:r>
              <a:rPr lang="pl-PL" sz="2000" dirty="0"/>
              <a:t> </a:t>
            </a:r>
            <a:r>
              <a:rPr lang="pl-PL" sz="2000" b="1" dirty="0"/>
              <a:t>WT strategije (mini-mini strategije)</a:t>
            </a:r>
            <a:r>
              <a:rPr lang="pl-PL" sz="2000" dirty="0"/>
              <a:t> podrazumevaju </a:t>
            </a:r>
            <a:r>
              <a:rPr lang="pl-PL" sz="2000" i="1" dirty="0"/>
              <a:t>minimiziranje sopstvenih slabosti i izbegavanje prijetnji koje generiše okruženje</a:t>
            </a:r>
            <a:r>
              <a:rPr lang="pl-PL" sz="2000" dirty="0"/>
              <a:t>. Organizacija treba da smanji i minimizira svoje uočene slabosti i da istovremeno smanji i minimizira definisane pretnje koje dolaze iz okruženja, u suprotnom organizacija može doći do </a:t>
            </a:r>
            <a:r>
              <a:rPr lang="en-US" sz="2000" dirty="0" err="1"/>
              <a:t>likvidacije</a:t>
            </a:r>
            <a:r>
              <a:rPr lang="en-US" sz="2000" dirty="0"/>
              <a:t>. </a:t>
            </a:r>
            <a:r>
              <a:rPr lang="en-US" sz="2000" dirty="0" err="1"/>
              <a:t>Postoji</a:t>
            </a:r>
            <a:r>
              <a:rPr lang="en-US" sz="2000" dirty="0"/>
              <a:t> </a:t>
            </a:r>
            <a:r>
              <a:rPr lang="en-US" sz="2000" dirty="0" err="1"/>
              <a:t>i</a:t>
            </a:r>
            <a:r>
              <a:rPr lang="en-US" sz="2000" dirty="0"/>
              <a:t> </a:t>
            </a:r>
            <a:r>
              <a:rPr lang="en-US" sz="2000" dirty="0" err="1"/>
              <a:t>drugi</a:t>
            </a:r>
            <a:r>
              <a:rPr lang="en-US" sz="2000" dirty="0"/>
              <a:t> </a:t>
            </a:r>
            <a:r>
              <a:rPr lang="en-US" sz="2000" dirty="0" err="1"/>
              <a:t>izbor</a:t>
            </a:r>
            <a:r>
              <a:rPr lang="en-US" sz="2000" dirty="0"/>
              <a:t> u </a:t>
            </a:r>
            <a:r>
              <a:rPr lang="en-US" sz="2000" dirty="0" err="1"/>
              <a:t>ovakvim</a:t>
            </a:r>
            <a:r>
              <a:rPr lang="en-US" sz="2000" dirty="0"/>
              <a:t> </a:t>
            </a:r>
            <a:r>
              <a:rPr lang="en-US" sz="2000" dirty="0" err="1"/>
              <a:t>situacijama</a:t>
            </a:r>
            <a:r>
              <a:rPr lang="en-US" sz="2000" dirty="0"/>
              <a:t> </a:t>
            </a:r>
            <a:r>
              <a:rPr lang="en-US" sz="2000" dirty="0" err="1"/>
              <a:t>kada</a:t>
            </a:r>
            <a:r>
              <a:rPr lang="en-US" sz="2000" dirty="0"/>
              <a:t> </a:t>
            </a:r>
            <a:r>
              <a:rPr lang="en-US" sz="2000" dirty="0" err="1"/>
              <a:t>organizacija</a:t>
            </a:r>
            <a:r>
              <a:rPr lang="en-US" sz="2000" dirty="0"/>
              <a:t> </a:t>
            </a:r>
            <a:r>
              <a:rPr lang="en-US" sz="2000" dirty="0" err="1"/>
              <a:t>može</a:t>
            </a:r>
            <a:r>
              <a:rPr lang="en-US" sz="2000" dirty="0"/>
              <a:t> da </a:t>
            </a:r>
            <a:r>
              <a:rPr lang="en-US" sz="2000" dirty="0" err="1"/>
              <a:t>revitalizuje</a:t>
            </a:r>
            <a:r>
              <a:rPr lang="en-US" sz="2000" dirty="0"/>
              <a:t> </a:t>
            </a:r>
            <a:r>
              <a:rPr lang="en-US" sz="2000" dirty="0" err="1"/>
              <a:t>svoje</a:t>
            </a:r>
            <a:r>
              <a:rPr lang="en-US" sz="2000" dirty="0"/>
              <a:t> </a:t>
            </a:r>
            <a:r>
              <a:rPr lang="en-US" sz="2000" dirty="0" err="1"/>
              <a:t>poslovanje</a:t>
            </a:r>
            <a:r>
              <a:rPr lang="en-US" sz="2000" dirty="0"/>
              <a:t> </a:t>
            </a:r>
            <a:r>
              <a:rPr lang="en-US" sz="2000" dirty="0" err="1"/>
              <a:t>smanjenjem</a:t>
            </a:r>
            <a:r>
              <a:rPr lang="en-US" sz="2000" dirty="0"/>
              <a:t> </a:t>
            </a:r>
            <a:r>
              <a:rPr lang="en-US" sz="2000" dirty="0" err="1"/>
              <a:t>obima</a:t>
            </a:r>
            <a:r>
              <a:rPr lang="en-US" sz="2000" dirty="0"/>
              <a:t> </a:t>
            </a:r>
            <a:r>
              <a:rPr lang="en-US" sz="2000" dirty="0" err="1"/>
              <a:t>poslovanja</a:t>
            </a:r>
            <a:r>
              <a:rPr lang="en-US" sz="2000" dirty="0"/>
              <a:t>, </a:t>
            </a:r>
            <a:r>
              <a:rPr lang="en-US" sz="2000" dirty="0" err="1"/>
              <a:t>ili</a:t>
            </a:r>
            <a:r>
              <a:rPr lang="en-US" sz="2000" dirty="0"/>
              <a:t> </a:t>
            </a:r>
            <a:r>
              <a:rPr lang="en-US" sz="2000" dirty="0" err="1"/>
              <a:t>pak</a:t>
            </a:r>
            <a:r>
              <a:rPr lang="en-US" sz="2000" dirty="0"/>
              <a:t> </a:t>
            </a:r>
            <a:r>
              <a:rPr lang="en-US" sz="2000" dirty="0" err="1"/>
              <a:t>integracijom</a:t>
            </a:r>
            <a:r>
              <a:rPr lang="en-US" sz="2000" dirty="0"/>
              <a:t> </a:t>
            </a:r>
            <a:r>
              <a:rPr lang="en-US" sz="2000" dirty="0" err="1"/>
              <a:t>sa</a:t>
            </a:r>
            <a:r>
              <a:rPr lang="en-US" sz="2000" dirty="0"/>
              <a:t> </a:t>
            </a:r>
            <a:r>
              <a:rPr lang="en-US" sz="2000" dirty="0" err="1"/>
              <a:t>drugim</a:t>
            </a:r>
            <a:r>
              <a:rPr lang="en-US" sz="2000" dirty="0"/>
              <a:t> </a:t>
            </a:r>
            <a:r>
              <a:rPr lang="en-US" sz="2000" dirty="0" err="1"/>
              <a:t>subjektima</a:t>
            </a:r>
            <a:r>
              <a:rPr lang="en-US" sz="2000" dirty="0"/>
              <a:t>. </a:t>
            </a:r>
            <a:r>
              <a:rPr lang="en-US" sz="2000" dirty="0" err="1"/>
              <a:t>Koju</a:t>
            </a:r>
            <a:r>
              <a:rPr lang="en-US" sz="2000" dirty="0"/>
              <a:t> god </a:t>
            </a:r>
            <a:r>
              <a:rPr lang="en-US" sz="2000" dirty="0" err="1"/>
              <a:t>strategiju</a:t>
            </a:r>
            <a:r>
              <a:rPr lang="en-US" sz="2000" dirty="0"/>
              <a:t> </a:t>
            </a:r>
            <a:r>
              <a:rPr lang="en-US" sz="2000" dirty="0" err="1"/>
              <a:t>organizacija</a:t>
            </a:r>
            <a:r>
              <a:rPr lang="en-US" sz="2000" dirty="0"/>
              <a:t> da </a:t>
            </a:r>
            <a:r>
              <a:rPr lang="en-US" sz="2000" dirty="0" err="1"/>
              <a:t>odabere</a:t>
            </a:r>
            <a:r>
              <a:rPr lang="en-US" sz="2000" dirty="0"/>
              <a:t>, WT </a:t>
            </a:r>
            <a:r>
              <a:rPr lang="en-US" sz="2000" dirty="0" err="1"/>
              <a:t>pozicija</a:t>
            </a:r>
            <a:r>
              <a:rPr lang="en-US" sz="2000" dirty="0"/>
              <a:t> je </a:t>
            </a:r>
            <a:r>
              <a:rPr lang="en-US" sz="2000" dirty="0" err="1"/>
              <a:t>ona</a:t>
            </a:r>
            <a:r>
              <a:rPr lang="en-US" sz="2000" dirty="0"/>
              <a:t> </a:t>
            </a:r>
            <a:r>
              <a:rPr lang="en-US" sz="2000" dirty="0" err="1"/>
              <a:t>pozicija</a:t>
            </a:r>
            <a:r>
              <a:rPr lang="en-US" sz="2000" dirty="0"/>
              <a:t> </a:t>
            </a:r>
            <a:r>
              <a:rPr lang="en-US" sz="2000" dirty="0" err="1"/>
              <a:t>koju</a:t>
            </a:r>
            <a:r>
              <a:rPr lang="en-US" sz="2000" dirty="0"/>
              <a:t> </a:t>
            </a:r>
            <a:r>
              <a:rPr lang="en-US" sz="2000" dirty="0" err="1"/>
              <a:t>organizacija</a:t>
            </a:r>
            <a:r>
              <a:rPr lang="en-US" sz="2000" dirty="0"/>
              <a:t> </a:t>
            </a:r>
            <a:r>
              <a:rPr lang="en-US" sz="2000" dirty="0" err="1"/>
              <a:t>treba</a:t>
            </a:r>
            <a:r>
              <a:rPr lang="en-US" sz="2000" dirty="0"/>
              <a:t> </a:t>
            </a:r>
            <a:r>
              <a:rPr lang="en-US" sz="2000" dirty="0" err="1"/>
              <a:t>izbegavati</a:t>
            </a:r>
            <a:r>
              <a:rPr lang="en-US" sz="2000" dirty="0"/>
              <a:t>. </a:t>
            </a:r>
            <a:r>
              <a:rPr lang="pl-PL" sz="2000" dirty="0"/>
              <a:t>Ove strategije su u osnovi </a:t>
            </a:r>
            <a:r>
              <a:rPr lang="en-US" sz="2000" u="sng" dirty="0" err="1"/>
              <a:t>odbrambene</a:t>
            </a:r>
            <a:r>
              <a:rPr lang="en-US" sz="2000" u="sng" dirty="0"/>
              <a:t> </a:t>
            </a:r>
            <a:r>
              <a:rPr lang="en-US" sz="2000" u="sng" dirty="0" err="1"/>
              <a:t>strategije</a:t>
            </a:r>
            <a:r>
              <a:rPr lang="en-US" sz="2000" dirty="0"/>
              <a:t>.</a:t>
            </a:r>
          </a:p>
          <a:p>
            <a:endParaRPr lang="en-US" dirty="0"/>
          </a:p>
        </p:txBody>
      </p:sp>
    </p:spTree>
    <p:extLst>
      <p:ext uri="{BB962C8B-B14F-4D97-AF65-F5344CB8AC3E}">
        <p14:creationId xmlns:p14="http://schemas.microsoft.com/office/powerpoint/2010/main" val="1049579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53" y="288633"/>
            <a:ext cx="10515600" cy="1325563"/>
          </a:xfrm>
        </p:spPr>
        <p:txBody>
          <a:bodyPr/>
          <a:lstStyle/>
          <a:p>
            <a:r>
              <a:rPr lang="sr-Latn-RS" b="1" dirty="0">
                <a:solidFill>
                  <a:srgbClr val="0070C0"/>
                </a:solidFill>
              </a:rPr>
              <a:t>Zadatak za studente: </a:t>
            </a:r>
          </a:p>
        </p:txBody>
      </p:sp>
      <p:sp>
        <p:nvSpPr>
          <p:cNvPr id="3" name="Content Placeholder 2"/>
          <p:cNvSpPr>
            <a:spLocks noGrp="1"/>
          </p:cNvSpPr>
          <p:nvPr>
            <p:ph idx="1"/>
          </p:nvPr>
        </p:nvSpPr>
        <p:spPr>
          <a:xfrm>
            <a:off x="811763" y="1614196"/>
            <a:ext cx="11046254" cy="5243804"/>
          </a:xfrm>
        </p:spPr>
        <p:txBody>
          <a:bodyPr>
            <a:normAutofit fontScale="85000" lnSpcReduction="20000"/>
          </a:bodyPr>
          <a:lstStyle/>
          <a:p>
            <a:r>
              <a:rPr lang="sr-Latn-RS" dirty="0">
                <a:solidFill>
                  <a:srgbClr val="FF0000"/>
                </a:solidFill>
              </a:rPr>
              <a:t>Sledeću studiju slučaja, rešiti primenom Ansoff matrice. Predložiti potencijalno rešenje izazova iz studije slučaja, za svako od polja Ansoff matrice:</a:t>
            </a:r>
          </a:p>
          <a:p>
            <a:r>
              <a:rPr lang="sr-Latn-CS" dirty="0">
                <a:solidFill>
                  <a:srgbClr val="0070C0"/>
                </a:solidFill>
              </a:rPr>
              <a:t>Kuća hrane je mali nezavisni prodajni objekat - supermarket koji radi u predgrađu Leskovca. Radnja je uspela da posluje profitabilno tokom prethodnih dvadeset godina. Najbliža konkurencija, veliki nacionalni snabdevač koji je deo velikog lanca snabdevanja, udaljen je nekih 15 kilometara - odnosno petnaest minuta vožnje jer se nalazi u centru Leskovca. Kuća hrane je dosta povoljno locirana jer je okolni predeo gusto naseljen.</a:t>
            </a:r>
            <a:endParaRPr lang="en-US" dirty="0">
              <a:solidFill>
                <a:srgbClr val="0070C0"/>
              </a:solidFill>
            </a:endParaRPr>
          </a:p>
          <a:p>
            <a:r>
              <a:rPr lang="sr-Latn-CS" dirty="0">
                <a:solidFill>
                  <a:srgbClr val="0070C0"/>
                </a:solidFill>
              </a:rPr>
              <a:t>Prodavnica se sastoji od manje zgrade koja je podeljenja na dva jednaka dela. Jedan deo je maloprodajni objekt dok drugi deo ima funkciju skladišta. Skladište je na zadnjoj strani zgrade i u njemu se smešta rezerva zaliha (sigurnosne zalihe). Svake nedelje Jugoslav Stojanović, menadžer/vlasnik Kuće hrane, prolazi kroz magacin, pregleda police i procenjuje koje robe ima manje ili je ponestalo. Nakon utvrđivanja trenutnog stanja zaliha na policama, Jugoslav radi nalog za nabavku nove količine. Jugoslav zasniva količinu naručene robe na svojoj sopstevnoj proceni potražnje za svakim proizvodom, uzimajući u obzir minimalnu veličinu svake porudžbine (jer određene proizvode neće dobiti od snabdevača ukoliko su ispod minimuma količine). Zbog relativno malog obrta kapitala i malih dimenzija radnje, Jugoslav limitira ponudu proizvoda na po jedan brend od svake vrste proizvoda. </a:t>
            </a:r>
            <a:endParaRPr lang="en-US" dirty="0">
              <a:solidFill>
                <a:srgbClr val="0070C0"/>
              </a:solidFill>
            </a:endParaRPr>
          </a:p>
          <a:p>
            <a:pPr marL="0" indent="0">
              <a:buNone/>
            </a:pPr>
            <a:endParaRPr lang="en-US" dirty="0"/>
          </a:p>
        </p:txBody>
      </p:sp>
    </p:spTree>
    <p:extLst>
      <p:ext uri="{BB962C8B-B14F-4D97-AF65-F5344CB8AC3E}">
        <p14:creationId xmlns:p14="http://schemas.microsoft.com/office/powerpoint/2010/main" val="22077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a:solidFill>
                  <a:srgbClr val="0070C0"/>
                </a:solidFill>
              </a:rPr>
              <a:t>Jugoslav je upravo saznao da lokalna samouprava izdaje dozvolu za rušenje napuštene zgrade elektrodistribucije i da će na toj lokaciji veliki konzorcijum snabdevača napraviti moderni tržni centar. Problem je što je ta lokacija par stotina metara udaljena od Kuće hrane. Jugoslav je takođe saznao od „poverljivih kanala iz opštine“ da je najveći akcionar centra jedan od vodećih internacionalnih lanaca supermarketa.</a:t>
            </a:r>
            <a:endParaRPr lang="en-US" dirty="0">
              <a:solidFill>
                <a:srgbClr val="0070C0"/>
              </a:solidFill>
            </a:endParaRPr>
          </a:p>
          <a:p>
            <a:r>
              <a:rPr lang="sr-Latn-CS" dirty="0">
                <a:solidFill>
                  <a:srgbClr val="0070C0"/>
                </a:solidFill>
              </a:rPr>
              <a:t>Iz sopstvenog iskustva, Jugoslav koji je u mladosti radio u velikom supermarketu, zna da je osnovni moto njihovog rada „visok nivo usluge, garantovane niže cene“. Takođe čuo je da takve kompanije koriste principe kao što je kontrola zaliha po principu JIT-a, velika centralizovana i više lokalnih distributivnih skladišta, kao i menadžment zaliha od strane snabdevača. Takođe, koristi se i sistem bar kodova i RF tagova u skladištima, posebno u cilju menadžmenta zaliha i kod automatskog naručivanja. Ova terminologija je njemu nepoznata jer se u njegovoj mladosti nije koristila. Na osnovu informacija koje poseduje on zna da će novi tržni centar biti sedam puta veći od Kuće hrane, ali će koristiti gotovo isti prostor za skladištenje.</a:t>
            </a:r>
            <a:endParaRPr lang="en-US" dirty="0">
              <a:solidFill>
                <a:srgbClr val="0070C0"/>
              </a:solidFill>
            </a:endParaRPr>
          </a:p>
          <a:p>
            <a:r>
              <a:rPr lang="sr-Latn-CS" dirty="0">
                <a:solidFill>
                  <a:srgbClr val="0070C0"/>
                </a:solidFill>
              </a:rPr>
              <a:t>Kako bi izdržao konkurenciju, Jugoslav želi da osavremeni svoje poslovanje. Jugoslav dolazi kod Vas za pomoć jer Vi imate solidno znanje iz industrijskog menadžmenta. Jugoslav traži vaše konsultacije, savete i objašnjenje ovih novih, njemu nepoznatih pojmova. Takođe nije mu jasno kako će taj novi centar moći da obezbedi visoku uslugu, niske cene, i mali nivo nedostatka zaliha sa tako malim skladišnim prostorom u samom objektu.</a:t>
            </a:r>
            <a:endParaRPr lang="sr-Latn-RS" dirty="0">
              <a:solidFill>
                <a:srgbClr val="0070C0"/>
              </a:solidFill>
            </a:endParaRPr>
          </a:p>
          <a:p>
            <a:endParaRPr lang="en-US" dirty="0"/>
          </a:p>
        </p:txBody>
      </p:sp>
    </p:spTree>
    <p:extLst>
      <p:ext uri="{BB962C8B-B14F-4D97-AF65-F5344CB8AC3E}">
        <p14:creationId xmlns:p14="http://schemas.microsoft.com/office/powerpoint/2010/main" val="3168804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r>
              <a:rPr lang="sr-Latn-CS" b="1" dirty="0">
                <a:solidFill>
                  <a:srgbClr val="0070C0"/>
                </a:solidFill>
              </a:rPr>
              <a:t>PITANJA</a:t>
            </a:r>
            <a:endParaRPr lang="en-US" dirty="0">
              <a:solidFill>
                <a:srgbClr val="0070C0"/>
              </a:solidFill>
            </a:endParaRPr>
          </a:p>
          <a:p>
            <a:pPr lvl="1"/>
            <a:r>
              <a:rPr lang="sr-Latn-CS" dirty="0">
                <a:solidFill>
                  <a:srgbClr val="0070C0"/>
                </a:solidFill>
              </a:rPr>
              <a:t> 1. Izvršite analizu strategijskih opcija koje su Jugoslavu na raspolaganju. Prilikom analize strategije koju Jugoslav može da primeni, koristiti kao alat „Ansoff matricu“</a:t>
            </a:r>
            <a:endParaRPr lang="en-US" dirty="0">
              <a:solidFill>
                <a:srgbClr val="0070C0"/>
              </a:solidFill>
            </a:endParaRPr>
          </a:p>
          <a:p>
            <a:pPr lvl="1"/>
            <a:r>
              <a:rPr lang="sr-Latn-CS" dirty="0">
                <a:solidFill>
                  <a:srgbClr val="0070C0"/>
                </a:solidFill>
              </a:rPr>
              <a:t>Napišite izveštaj za Jugoslava, objasnite svaki od principa menadžmenta zalihama i koncepta rada u skladištima velikih tržnih centara i kako se oni mogu koristiti za postizanje niže cene. U zaključku predložite Jugoslavu kako on može učiniti Kuću hrane kompetativnijom sa nailazećom konkurencijom. </a:t>
            </a:r>
          </a:p>
        </p:txBody>
      </p:sp>
    </p:spTree>
    <p:extLst>
      <p:ext uri="{BB962C8B-B14F-4D97-AF65-F5344CB8AC3E}">
        <p14:creationId xmlns:p14="http://schemas.microsoft.com/office/powerpoint/2010/main" val="178250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lstStyle/>
          <a:p>
            <a:pPr marL="0" indent="0">
              <a:buNone/>
              <a:defRPr lang="en-US"/>
            </a:pPr>
            <a:r>
              <a:rPr lang="sr-Latn-RS" sz="2400" dirty="0"/>
              <a:t>Planiranje predstavlja inicijalnu fazu procesa upravljanja u kojoj se definišu ciljevi koje organizacija treba da postigne i predlažu mere i akcije za dostizanje navedenih ciljeva.</a:t>
            </a:r>
          </a:p>
          <a:p>
            <a:pPr marL="0" indent="0">
              <a:buNone/>
              <a:defRPr lang="en-US"/>
            </a:pPr>
            <a:r>
              <a:rPr lang="sr-Latn-RS" sz="2400" dirty="0"/>
              <a:t>Planiranje je osnovni podproces menadžmenta, na osnovu koga se definišu i realizuju ostali podprocesi</a:t>
            </a:r>
          </a:p>
          <a:p>
            <a:pPr marL="0" indent="0">
              <a:buNone/>
              <a:defRPr lang="en-US"/>
            </a:pPr>
            <a:r>
              <a:rPr lang="sr-Latn-RS" sz="2400" dirty="0"/>
              <a:t>U procesu plairanja </a:t>
            </a:r>
            <a:r>
              <a:rPr lang="en-US" sz="2400" dirty="0" err="1"/>
              <a:t>postavljaju</a:t>
            </a:r>
            <a:r>
              <a:rPr lang="en-US" sz="2400" dirty="0"/>
              <a:t> se tri </a:t>
            </a:r>
            <a:r>
              <a:rPr lang="en-US" sz="2400" dirty="0" err="1"/>
              <a:t>osnovna</a:t>
            </a:r>
            <a:r>
              <a:rPr lang="en-US" sz="2400" dirty="0"/>
              <a:t> </a:t>
            </a:r>
            <a:r>
              <a:rPr lang="en-US" sz="2400" dirty="0" err="1"/>
              <a:t>pitanja</a:t>
            </a:r>
            <a:r>
              <a:rPr lang="en-US" sz="2400" dirty="0"/>
              <a:t> </a:t>
            </a:r>
            <a:r>
              <a:rPr lang="en-US" sz="2400" dirty="0" err="1"/>
              <a:t>na</a:t>
            </a:r>
            <a:r>
              <a:rPr lang="en-US" sz="2400" dirty="0"/>
              <a:t> </a:t>
            </a:r>
            <a:r>
              <a:rPr lang="en-US" sz="2400" dirty="0" err="1"/>
              <a:t>koja</a:t>
            </a:r>
            <a:r>
              <a:rPr lang="en-US" sz="2400" dirty="0"/>
              <a:t> </a:t>
            </a:r>
            <a:r>
              <a:rPr lang="sr-Latn-RS" sz="2400" dirty="0"/>
              <a:t>se</a:t>
            </a:r>
            <a:r>
              <a:rPr lang="en-US" sz="2400" dirty="0"/>
              <a:t> mora da</a:t>
            </a:r>
            <a:r>
              <a:rPr lang="sr-Latn-RS" sz="2400" dirty="0"/>
              <a:t> pronađe adekvatan</a:t>
            </a:r>
            <a:r>
              <a:rPr lang="en-US" sz="2400" dirty="0"/>
              <a:t> </a:t>
            </a:r>
            <a:r>
              <a:rPr lang="en-US" sz="2400" dirty="0" err="1"/>
              <a:t>odgovor</a:t>
            </a:r>
            <a:r>
              <a:rPr lang="en-US" sz="2400" dirty="0"/>
              <a:t>:</a:t>
            </a:r>
          </a:p>
          <a:p>
            <a:pPr marL="457200" lvl="1" indent="0">
              <a:buNone/>
              <a:defRPr lang="en-US"/>
            </a:pPr>
            <a:r>
              <a:rPr lang="en-US" dirty="0"/>
              <a:t>1.	</a:t>
            </a:r>
            <a:r>
              <a:rPr lang="en-US" dirty="0" err="1"/>
              <a:t>gde</a:t>
            </a:r>
            <a:r>
              <a:rPr lang="en-US" dirty="0"/>
              <a:t> se </a:t>
            </a:r>
            <a:r>
              <a:rPr lang="en-US" dirty="0" err="1"/>
              <a:t>preduzeće</a:t>
            </a:r>
            <a:r>
              <a:rPr lang="en-US" dirty="0"/>
              <a:t> </a:t>
            </a:r>
            <a:r>
              <a:rPr lang="en-US" dirty="0" err="1"/>
              <a:t>trenutno</a:t>
            </a:r>
            <a:r>
              <a:rPr lang="en-US" dirty="0"/>
              <a:t> </a:t>
            </a:r>
            <a:r>
              <a:rPr lang="en-US" dirty="0" err="1"/>
              <a:t>nalazi</a:t>
            </a:r>
            <a:r>
              <a:rPr lang="en-US" dirty="0"/>
              <a:t>?</a:t>
            </a:r>
          </a:p>
          <a:p>
            <a:pPr marL="457200" lvl="1" indent="0">
              <a:buNone/>
              <a:defRPr lang="en-US"/>
            </a:pPr>
            <a:r>
              <a:rPr lang="en-US" dirty="0"/>
              <a:t>2.	</a:t>
            </a:r>
            <a:r>
              <a:rPr lang="en-US" dirty="0" err="1"/>
              <a:t>gde</a:t>
            </a:r>
            <a:r>
              <a:rPr lang="en-US" dirty="0"/>
              <a:t> </a:t>
            </a:r>
            <a:r>
              <a:rPr lang="en-US" dirty="0" err="1"/>
              <a:t>preduzeće</a:t>
            </a:r>
            <a:r>
              <a:rPr lang="en-US" dirty="0"/>
              <a:t> </a:t>
            </a:r>
            <a:r>
              <a:rPr lang="en-US" dirty="0" err="1"/>
              <a:t>želi</a:t>
            </a:r>
            <a:r>
              <a:rPr lang="en-US" dirty="0"/>
              <a:t> da </a:t>
            </a:r>
            <a:r>
              <a:rPr lang="en-US" dirty="0" err="1"/>
              <a:t>bude</a:t>
            </a:r>
            <a:r>
              <a:rPr lang="en-US" dirty="0"/>
              <a:t> u </a:t>
            </a:r>
            <a:r>
              <a:rPr lang="en-US" dirty="0" err="1"/>
              <a:t>nekoj</a:t>
            </a:r>
            <a:r>
              <a:rPr lang="en-US" dirty="0"/>
              <a:t> </a:t>
            </a:r>
            <a:r>
              <a:rPr lang="en-US" dirty="0" err="1"/>
              <a:t>budućnosti</a:t>
            </a:r>
            <a:r>
              <a:rPr lang="en-US" dirty="0"/>
              <a:t>?</a:t>
            </a:r>
          </a:p>
          <a:p>
            <a:pPr marL="457200" lvl="1" indent="0">
              <a:buNone/>
              <a:defRPr lang="en-US"/>
            </a:pPr>
            <a:r>
              <a:rPr lang="en-US" dirty="0"/>
              <a:t>3.	</a:t>
            </a:r>
            <a:r>
              <a:rPr lang="en-US" dirty="0" err="1"/>
              <a:t>kako</a:t>
            </a:r>
            <a:r>
              <a:rPr lang="en-US" dirty="0"/>
              <a:t> </a:t>
            </a:r>
            <a:r>
              <a:rPr lang="en-US" dirty="0" err="1"/>
              <a:t>i</a:t>
            </a:r>
            <a:r>
              <a:rPr lang="en-US" dirty="0"/>
              <a:t> </a:t>
            </a:r>
            <a:r>
              <a:rPr lang="en-US" dirty="0" err="1"/>
              <a:t>kada</a:t>
            </a:r>
            <a:r>
              <a:rPr lang="en-US" dirty="0"/>
              <a:t> </a:t>
            </a:r>
            <a:r>
              <a:rPr lang="en-US" dirty="0" err="1"/>
              <a:t>preduzeće</a:t>
            </a:r>
            <a:r>
              <a:rPr lang="en-US" dirty="0"/>
              <a:t> </a:t>
            </a:r>
            <a:r>
              <a:rPr lang="en-US" dirty="0" err="1"/>
              <a:t>namerava</a:t>
            </a:r>
            <a:r>
              <a:rPr lang="en-US" dirty="0"/>
              <a:t> da </a:t>
            </a:r>
            <a:r>
              <a:rPr lang="en-US" dirty="0" err="1"/>
              <a:t>tamo</a:t>
            </a:r>
            <a:r>
              <a:rPr lang="en-US" dirty="0"/>
              <a:t> </a:t>
            </a:r>
            <a:r>
              <a:rPr lang="en-US" dirty="0" err="1"/>
              <a:t>stigne</a:t>
            </a:r>
            <a:r>
              <a:rPr lang="en-US" dirty="0"/>
              <a:t>?</a:t>
            </a:r>
          </a:p>
          <a:p>
            <a:endParaRPr lang="en-US" dirty="0"/>
          </a:p>
        </p:txBody>
      </p:sp>
    </p:spTree>
    <p:extLst>
      <p:ext uri="{BB962C8B-B14F-4D97-AF65-F5344CB8AC3E}">
        <p14:creationId xmlns:p14="http://schemas.microsoft.com/office/powerpoint/2010/main" val="119294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Imajući u vidu da je jedan od osnovnih ciljeva procesa planiranja u smanjenju neizvesnosti i rizika koji nose buduće akt</a:t>
            </a:r>
            <a:r>
              <a:rPr lang="en-GB" dirty="0" err="1"/>
              <a:t>i</a:t>
            </a:r>
            <a:r>
              <a:rPr lang="sr-Latn-RS" dirty="0"/>
              <a:t>vnosti i događaji, proces planiranja obuhvata- kako </a:t>
            </a:r>
            <a:r>
              <a:rPr lang="sr-Latn-RS" b="1" dirty="0"/>
              <a:t>analizu trenutnog stanja</a:t>
            </a:r>
            <a:r>
              <a:rPr lang="sr-Latn-RS" dirty="0"/>
              <a:t>, tako i </a:t>
            </a:r>
            <a:r>
              <a:rPr lang="sr-Latn-RS" b="1" dirty="0"/>
              <a:t>predviđanje budućih stanja </a:t>
            </a:r>
            <a:r>
              <a:rPr lang="sr-Latn-RS" dirty="0"/>
              <a:t>i događaja. </a:t>
            </a:r>
          </a:p>
          <a:p>
            <a:r>
              <a:rPr lang="sr-Latn-RS" dirty="0"/>
              <a:t>Predviđanje omogućuje da se definišu ciljevi koje u budućnosti želimo dostići, što predstavlja jedan od osnovnih zadataka procesa planiranja. Iz tog razloga je predviđanje obrađeno kao zasebna lekcija na prethodnom terminu nastave.</a:t>
            </a:r>
          </a:p>
          <a:p>
            <a:r>
              <a:rPr lang="sr-Latn-RS" dirty="0"/>
              <a:t>Kako će se ostvariti ostali podprocesi menadžemnta ( </a:t>
            </a:r>
            <a:r>
              <a:rPr lang="sr-Latn-RS" i="1" u="sng" dirty="0"/>
              <a:t>odlučivanje, organizovanje, kadrovanje, vođenje i kontrola</a:t>
            </a:r>
            <a:r>
              <a:rPr lang="sr-Latn-RS" dirty="0"/>
              <a:t>), zavisi od toga koliko su dobro sprovedene aktivnosti </a:t>
            </a:r>
            <a:r>
              <a:rPr lang="sr-Latn-RS" i="1" u="sng" dirty="0"/>
              <a:t>planiranja</a:t>
            </a:r>
            <a:r>
              <a:rPr lang="sr-Latn-RS" dirty="0"/>
              <a:t> i njihov rezultat – </a:t>
            </a:r>
            <a:r>
              <a:rPr lang="sr-Latn-RS" b="1" dirty="0"/>
              <a:t>planovi</a:t>
            </a:r>
            <a:r>
              <a:rPr lang="sr-Latn-RS" dirty="0"/>
              <a:t>.</a:t>
            </a:r>
          </a:p>
          <a:p>
            <a:r>
              <a:rPr lang="sr-Latn-RS" dirty="0"/>
              <a:t>Ukoliko planovi nisu adekvatno definisani, onda ni menažment neće biti u stanju da efikasno organizuje ljude i druge resurse za obavljanje predviđenih akcija, da odaberu i vode kadrove koji će realizovati aktivnosti i neće moći da vrše kontrolu sprovođenja predviđenih aktivnosti, kao ni kontrolu ispravnosti postignutih rezultata.</a:t>
            </a:r>
            <a:endParaRPr lang="en-US" dirty="0"/>
          </a:p>
        </p:txBody>
      </p:sp>
    </p:spTree>
    <p:extLst>
      <p:ext uri="{BB962C8B-B14F-4D97-AF65-F5344CB8AC3E}">
        <p14:creationId xmlns:p14="http://schemas.microsoft.com/office/powerpoint/2010/main" val="27741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Imajući u vidu sve napred navedeno, planiranje se može definisati kao: „</a:t>
            </a:r>
            <a:r>
              <a:rPr lang="sr-Latn-RS" b="1" i="1" dirty="0"/>
              <a:t>kontinualan proces svesnog i svrhishodnog određivanja i usmeravanja budućih aktivnosti sistema</a:t>
            </a:r>
            <a:r>
              <a:rPr lang="sr-Latn-RS" dirty="0"/>
              <a:t>“*. </a:t>
            </a:r>
          </a:p>
          <a:p>
            <a:r>
              <a:rPr lang="sr-Latn-RS" dirty="0"/>
              <a:t>Planiranjem određeni poslovni sistem nastoji da usmeri svoje buduće kretanje i pokušava da unapred otkloni negativna delovanja iz okruženja i potencijalno dezorganizovano i stihijsko ponašanje unutar samoga sistema.</a:t>
            </a:r>
          </a:p>
          <a:p>
            <a:r>
              <a:rPr lang="sr-Latn-RS" dirty="0"/>
              <a:t>Planiranjem poslovni sistem pokušava da odredi svoja buduća ponašanja u dinamičkom – odnosno permanentno promenjivom okruženju, kako bi na najpovoljniji način realizovao svoje ciljeve.</a:t>
            </a:r>
          </a:p>
          <a:p>
            <a:r>
              <a:rPr lang="sr-Latn-RS" dirty="0"/>
              <a:t>Takođe, planiranje se može posmatrati i kao sagledavanje </a:t>
            </a:r>
            <a:r>
              <a:rPr lang="sr-Latn-RS" b="1" dirty="0"/>
              <a:t>budućih</a:t>
            </a:r>
            <a:r>
              <a:rPr lang="sr-Latn-RS" dirty="0"/>
              <a:t> </a:t>
            </a:r>
            <a:r>
              <a:rPr lang="sr-Latn-RS" b="1" dirty="0"/>
              <a:t>stanja</a:t>
            </a:r>
            <a:r>
              <a:rPr lang="sr-Latn-RS" dirty="0"/>
              <a:t> u kojima se preduzeće može naći i određivanje aktivnosti čijom bi realizacijom u budućnosti </a:t>
            </a:r>
            <a:r>
              <a:rPr lang="sr-Latn-RS" b="1" dirty="0"/>
              <a:t>zauzelo najbolje od potencijalnih stanja</a:t>
            </a:r>
            <a:r>
              <a:rPr lang="sr-Latn-RS" dirty="0"/>
              <a:t>.</a:t>
            </a:r>
          </a:p>
        </p:txBody>
      </p:sp>
      <p:sp>
        <p:nvSpPr>
          <p:cNvPr id="4" name="TextBox 3"/>
          <p:cNvSpPr txBox="1"/>
          <p:nvPr/>
        </p:nvSpPr>
        <p:spPr>
          <a:xfrm>
            <a:off x="838200" y="6326155"/>
            <a:ext cx="8921620" cy="369332"/>
          </a:xfrm>
          <a:prstGeom prst="rect">
            <a:avLst/>
          </a:prstGeom>
          <a:noFill/>
        </p:spPr>
        <p:txBody>
          <a:bodyPr wrap="square" rtlCol="0">
            <a:spAutoFit/>
          </a:bodyPr>
          <a:lstStyle/>
          <a:p>
            <a:r>
              <a:rPr lang="sr-Latn-RS" dirty="0"/>
              <a:t>*P. Jovanović, Savremeni menadžment, Visoka škola za projektni menadžment, Beograd, 2009.</a:t>
            </a:r>
            <a:endParaRPr lang="en-US" dirty="0"/>
          </a:p>
        </p:txBody>
      </p:sp>
    </p:spTree>
    <p:extLst>
      <p:ext uri="{BB962C8B-B14F-4D97-AF65-F5344CB8AC3E}">
        <p14:creationId xmlns:p14="http://schemas.microsoft.com/office/powerpoint/2010/main" val="74509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7500" lnSpcReduction="20000"/>
          </a:bodyPr>
          <a:lstStyle/>
          <a:p>
            <a:r>
              <a:rPr lang="sr-Latn-RS" b="1" dirty="0"/>
              <a:t>Plan</a:t>
            </a:r>
            <a:r>
              <a:rPr lang="sr-Latn-RS" dirty="0"/>
              <a:t> predstavlja proizvod planiranja, dokument u kome su zapisane planirane akcije koje su predviđene za realizaciju kako bi se ostvarili unapred definisani ciljevi organizacije. </a:t>
            </a:r>
          </a:p>
          <a:p>
            <a:r>
              <a:rPr lang="sr-Latn-RS" dirty="0"/>
              <a:t>Plan izražava jedno određeno buduće stanje, u tačno ograničenom i fiksiranom vremenskom preseku.</a:t>
            </a:r>
          </a:p>
          <a:p>
            <a:r>
              <a:rPr lang="sr-Latn-RS" dirty="0"/>
              <a:t>Plan bi trebalo da bude fleksibilan, podložan stalnim promenama koje diktira okruženje i koje se moraju neprekidno unositi da bi se dostiglo najbolje buduće stanje.</a:t>
            </a:r>
          </a:p>
          <a:p>
            <a:r>
              <a:rPr lang="sr-Latn-RS" dirty="0"/>
              <a:t>Samim time, planiranje se ne završava izradom plana za određeni vremenski period već se, u</a:t>
            </a:r>
            <a:r>
              <a:rPr lang="en-GB" dirty="0"/>
              <a:t>v</a:t>
            </a:r>
            <a:r>
              <a:rPr lang="sr-Latn-RS" dirty="0"/>
              <a:t>ođenjem svih neophodnih promena koje su od značaja na funkcionisanje i razvoj preduzeća u definisani plan kao polaznu osnovu, neprekidno nastavlja.</a:t>
            </a:r>
          </a:p>
          <a:p>
            <a:r>
              <a:rPr lang="sr-Latn-RS" dirty="0"/>
              <a:t>Čak se može smatrati da kontinuitet planiranja zahteva, u određenim vremenskim razmacima, preispitivanje postavljenih ciljeva i pravaca i njihovu eventualnu reviziju u skladu sa uočenim neophodnim promenama.</a:t>
            </a:r>
            <a:endParaRPr lang="en-US" dirty="0"/>
          </a:p>
          <a:p>
            <a:endParaRPr lang="en-US" dirty="0"/>
          </a:p>
        </p:txBody>
      </p:sp>
    </p:spTree>
    <p:extLst>
      <p:ext uri="{BB962C8B-B14F-4D97-AF65-F5344CB8AC3E}">
        <p14:creationId xmlns:p14="http://schemas.microsoft.com/office/powerpoint/2010/main" val="60346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Planiranje, strateško planiranje i strateški menadžment</a:t>
            </a:r>
            <a:endParaRPr lang="en-US" dirty="0"/>
          </a:p>
        </p:txBody>
      </p:sp>
      <p:sp>
        <p:nvSpPr>
          <p:cNvPr id="3" name="Content Placeholder 2"/>
          <p:cNvSpPr>
            <a:spLocks noGrp="1"/>
          </p:cNvSpPr>
          <p:nvPr>
            <p:ph idx="1"/>
          </p:nvPr>
        </p:nvSpPr>
        <p:spPr/>
        <p:txBody>
          <a:bodyPr>
            <a:normAutofit fontScale="70000" lnSpcReduction="20000"/>
          </a:bodyPr>
          <a:lstStyle/>
          <a:p>
            <a:r>
              <a:rPr lang="sr-Latn-RS" b="1" dirty="0"/>
              <a:t>Faze procesa planiranja </a:t>
            </a:r>
            <a:r>
              <a:rPr lang="sr-Latn-RS" dirty="0"/>
              <a:t>uključuju:</a:t>
            </a:r>
          </a:p>
          <a:p>
            <a:pPr marL="514350" indent="-514350">
              <a:buFontTx/>
              <a:buAutoNum type="arabicPeriod"/>
              <a:defRPr lang="en-US"/>
            </a:pPr>
            <a:r>
              <a:rPr lang="en-US" b="1" dirty="0" err="1"/>
              <a:t>Situaciona</a:t>
            </a:r>
            <a:r>
              <a:rPr lang="en-US" b="1" dirty="0"/>
              <a:t> </a:t>
            </a:r>
            <a:r>
              <a:rPr lang="en-US" b="1" dirty="0" err="1"/>
              <a:t>analiza</a:t>
            </a:r>
            <a:r>
              <a:rPr lang="en-US" b="1" dirty="0"/>
              <a:t>. </a:t>
            </a:r>
            <a:r>
              <a:rPr lang="en-US" dirty="0" err="1"/>
              <a:t>Ovo</a:t>
            </a:r>
            <a:r>
              <a:rPr lang="en-US" dirty="0"/>
              <a:t> je </a:t>
            </a:r>
            <a:r>
              <a:rPr lang="en-US" dirty="0" err="1"/>
              <a:t>faza</a:t>
            </a:r>
            <a:r>
              <a:rPr lang="en-US" dirty="0"/>
              <a:t> </a:t>
            </a:r>
            <a:r>
              <a:rPr lang="en-US" dirty="0" err="1"/>
              <a:t>koja</a:t>
            </a:r>
            <a:r>
              <a:rPr lang="en-US" dirty="0"/>
              <a:t> </a:t>
            </a:r>
            <a:r>
              <a:rPr lang="en-US" dirty="0" err="1"/>
              <a:t>prethodi</a:t>
            </a:r>
            <a:r>
              <a:rPr lang="en-US" dirty="0"/>
              <a:t> </a:t>
            </a:r>
            <a:r>
              <a:rPr lang="en-US" dirty="0" err="1"/>
              <a:t>planiranju</a:t>
            </a:r>
            <a:r>
              <a:rPr lang="en-US" dirty="0"/>
              <a:t>, a </a:t>
            </a:r>
            <a:r>
              <a:rPr lang="en-US" dirty="0" err="1"/>
              <a:t>svrha</a:t>
            </a:r>
            <a:r>
              <a:rPr lang="en-US" dirty="0"/>
              <a:t> </a:t>
            </a:r>
            <a:r>
              <a:rPr lang="en-US" dirty="0" err="1"/>
              <a:t>joj</a:t>
            </a:r>
            <a:r>
              <a:rPr lang="en-US" dirty="0"/>
              <a:t> je da </a:t>
            </a:r>
            <a:r>
              <a:rPr lang="en-US" dirty="0" err="1"/>
              <a:t>istraživanjem</a:t>
            </a:r>
            <a:r>
              <a:rPr lang="en-US" dirty="0"/>
              <a:t> </a:t>
            </a:r>
            <a:r>
              <a:rPr lang="en-US" dirty="0" err="1"/>
              <a:t>eksternih</a:t>
            </a:r>
            <a:r>
              <a:rPr lang="en-US" dirty="0"/>
              <a:t> </a:t>
            </a:r>
            <a:r>
              <a:rPr lang="en-US" dirty="0" err="1"/>
              <a:t>i</a:t>
            </a:r>
            <a:r>
              <a:rPr lang="en-US" dirty="0"/>
              <a:t> </a:t>
            </a:r>
            <a:r>
              <a:rPr lang="en-US" dirty="0" err="1"/>
              <a:t>internih</a:t>
            </a:r>
            <a:r>
              <a:rPr lang="en-US" dirty="0"/>
              <a:t> </a:t>
            </a:r>
            <a:r>
              <a:rPr lang="en-US" dirty="0" err="1"/>
              <a:t>faktora</a:t>
            </a:r>
            <a:r>
              <a:rPr lang="en-US" dirty="0"/>
              <a:t> </a:t>
            </a:r>
            <a:r>
              <a:rPr lang="en-US" dirty="0" err="1"/>
              <a:t>omogući</a:t>
            </a:r>
            <a:r>
              <a:rPr lang="en-US" dirty="0"/>
              <a:t> </a:t>
            </a:r>
            <a:r>
              <a:rPr lang="en-US" dirty="0" err="1"/>
              <a:t>preduzeću</a:t>
            </a:r>
            <a:r>
              <a:rPr lang="en-US" dirty="0"/>
              <a:t> </a:t>
            </a:r>
            <a:r>
              <a:rPr lang="en-US" dirty="0" err="1"/>
              <a:t>sagledavanje</a:t>
            </a:r>
            <a:r>
              <a:rPr lang="en-US" dirty="0"/>
              <a:t> </a:t>
            </a:r>
            <a:r>
              <a:rPr lang="en-US" dirty="0" err="1"/>
              <a:t>njegovih</a:t>
            </a:r>
            <a:r>
              <a:rPr lang="en-US" dirty="0"/>
              <a:t> </a:t>
            </a:r>
            <a:r>
              <a:rPr lang="en-US" dirty="0" err="1"/>
              <a:t>mogućnosti</a:t>
            </a:r>
            <a:r>
              <a:rPr lang="en-US" dirty="0"/>
              <a:t> u </a:t>
            </a:r>
            <a:r>
              <a:rPr lang="en-US" dirty="0" err="1"/>
              <a:t>budućem</a:t>
            </a:r>
            <a:r>
              <a:rPr lang="en-US" dirty="0"/>
              <a:t> </a:t>
            </a:r>
            <a:r>
              <a:rPr lang="en-US" dirty="0" err="1"/>
              <a:t>razvoju</a:t>
            </a:r>
            <a:r>
              <a:rPr lang="en-US" dirty="0"/>
              <a:t> (</a:t>
            </a:r>
            <a:r>
              <a:rPr lang="sr-Latn-RS" dirty="0"/>
              <a:t>PEST i </a:t>
            </a:r>
            <a:r>
              <a:rPr lang="en-US" dirty="0"/>
              <a:t>SWOT </a:t>
            </a:r>
            <a:r>
              <a:rPr lang="en-US" dirty="0" err="1"/>
              <a:t>analiza</a:t>
            </a:r>
            <a:r>
              <a:rPr lang="en-US" dirty="0"/>
              <a:t>). </a:t>
            </a:r>
          </a:p>
          <a:p>
            <a:pPr marL="514350" indent="-514350">
              <a:buFontTx/>
              <a:buAutoNum type="arabicPeriod"/>
              <a:defRPr lang="en-US"/>
            </a:pPr>
            <a:r>
              <a:rPr lang="en-US" b="1" dirty="0" err="1"/>
              <a:t>Postavljanje</a:t>
            </a:r>
            <a:r>
              <a:rPr lang="en-US" b="1" dirty="0"/>
              <a:t> </a:t>
            </a:r>
            <a:r>
              <a:rPr lang="en-US" b="1" dirty="0" err="1"/>
              <a:t>ciljeva</a:t>
            </a:r>
            <a:r>
              <a:rPr lang="en-US" b="1" dirty="0"/>
              <a:t>. </a:t>
            </a:r>
            <a:r>
              <a:rPr lang="en-US" dirty="0" err="1"/>
              <a:t>Ciljevi</a:t>
            </a:r>
            <a:r>
              <a:rPr lang="en-US" dirty="0"/>
              <a:t> </a:t>
            </a:r>
            <a:r>
              <a:rPr lang="en-US" dirty="0" err="1"/>
              <a:t>su</a:t>
            </a:r>
            <a:r>
              <a:rPr lang="en-US" dirty="0"/>
              <a:t> </a:t>
            </a:r>
            <a:r>
              <a:rPr lang="en-US" dirty="0" err="1"/>
              <a:t>ključni</a:t>
            </a:r>
            <a:r>
              <a:rPr lang="en-US" dirty="0"/>
              <a:t> element </a:t>
            </a:r>
            <a:r>
              <a:rPr lang="en-US" dirty="0" err="1"/>
              <a:t>planiranja</a:t>
            </a:r>
            <a:r>
              <a:rPr lang="en-US" dirty="0"/>
              <a:t> s </a:t>
            </a:r>
            <a:r>
              <a:rPr lang="en-US" dirty="0" err="1"/>
              <a:t>obzirom</a:t>
            </a:r>
            <a:r>
              <a:rPr lang="en-US" dirty="0"/>
              <a:t> da </a:t>
            </a:r>
            <a:r>
              <a:rPr lang="en-US" dirty="0" err="1"/>
              <a:t>pokazuju</a:t>
            </a:r>
            <a:r>
              <a:rPr lang="en-US" dirty="0"/>
              <a:t> </a:t>
            </a:r>
            <a:r>
              <a:rPr lang="en-US" dirty="0" err="1"/>
              <a:t>gde</a:t>
            </a:r>
            <a:r>
              <a:rPr lang="en-US" dirty="0"/>
              <a:t> </a:t>
            </a:r>
            <a:r>
              <a:rPr lang="en-US" dirty="0" err="1"/>
              <a:t>preduzeće</a:t>
            </a:r>
            <a:r>
              <a:rPr lang="en-US" dirty="0"/>
              <a:t> u </a:t>
            </a:r>
            <a:r>
              <a:rPr lang="en-US" dirty="0" err="1"/>
              <a:t>datom</a:t>
            </a:r>
            <a:r>
              <a:rPr lang="en-US" dirty="0"/>
              <a:t> </a:t>
            </a:r>
            <a:r>
              <a:rPr lang="en-US" dirty="0" err="1"/>
              <a:t>vremenskom</a:t>
            </a:r>
            <a:r>
              <a:rPr lang="en-US" dirty="0"/>
              <a:t> </a:t>
            </a:r>
            <a:r>
              <a:rPr lang="en-US" dirty="0" err="1"/>
              <a:t>razdoblju</a:t>
            </a:r>
            <a:r>
              <a:rPr lang="en-US" dirty="0"/>
              <a:t> (</a:t>
            </a:r>
            <a:r>
              <a:rPr lang="en-US" dirty="0" err="1"/>
              <a:t>kratkoročnom</a:t>
            </a:r>
            <a:r>
              <a:rPr lang="en-US" dirty="0"/>
              <a:t> </a:t>
            </a:r>
            <a:r>
              <a:rPr lang="en-US" dirty="0" err="1"/>
              <a:t>ili</a:t>
            </a:r>
            <a:r>
              <a:rPr lang="en-US" dirty="0"/>
              <a:t> </a:t>
            </a:r>
            <a:r>
              <a:rPr lang="en-US" dirty="0" err="1"/>
              <a:t>dugoročnom</a:t>
            </a:r>
            <a:r>
              <a:rPr lang="en-US" dirty="0"/>
              <a:t>) </a:t>
            </a:r>
            <a:r>
              <a:rPr lang="en-US" dirty="0" err="1"/>
              <a:t>treba</a:t>
            </a:r>
            <a:r>
              <a:rPr lang="en-US" dirty="0"/>
              <a:t> da </a:t>
            </a:r>
            <a:r>
              <a:rPr lang="en-US" dirty="0" err="1"/>
              <a:t>stigne</a:t>
            </a:r>
            <a:r>
              <a:rPr lang="en-US" dirty="0"/>
              <a:t>. Oni se </a:t>
            </a:r>
            <a:r>
              <a:rPr lang="en-US" dirty="0" err="1"/>
              <a:t>postavljaju</a:t>
            </a:r>
            <a:r>
              <a:rPr lang="en-US" dirty="0"/>
              <a:t> </a:t>
            </a:r>
            <a:r>
              <a:rPr lang="en-US" dirty="0" err="1"/>
              <a:t>kako</a:t>
            </a:r>
            <a:r>
              <a:rPr lang="en-US" dirty="0"/>
              <a:t> </a:t>
            </a:r>
            <a:r>
              <a:rPr lang="en-US" dirty="0" err="1"/>
              <a:t>za</a:t>
            </a:r>
            <a:r>
              <a:rPr lang="en-US" dirty="0"/>
              <a:t> </a:t>
            </a:r>
            <a:r>
              <a:rPr lang="en-US" dirty="0" err="1"/>
              <a:t>preduzeće</a:t>
            </a:r>
            <a:r>
              <a:rPr lang="en-US" dirty="0"/>
              <a:t> </a:t>
            </a:r>
            <a:r>
              <a:rPr lang="en-US" dirty="0" err="1"/>
              <a:t>kao</a:t>
            </a:r>
            <a:r>
              <a:rPr lang="en-US" dirty="0"/>
              <a:t> </a:t>
            </a:r>
            <a:r>
              <a:rPr lang="en-US" dirty="0" err="1"/>
              <a:t>celinu</a:t>
            </a:r>
            <a:r>
              <a:rPr lang="en-US" dirty="0"/>
              <a:t>, </a:t>
            </a:r>
            <a:r>
              <a:rPr lang="en-US" dirty="0" err="1"/>
              <a:t>tako</a:t>
            </a:r>
            <a:r>
              <a:rPr lang="en-US" dirty="0"/>
              <a:t> </a:t>
            </a:r>
            <a:r>
              <a:rPr lang="en-US" dirty="0" err="1"/>
              <a:t>i</a:t>
            </a:r>
            <a:r>
              <a:rPr lang="en-US" dirty="0"/>
              <a:t> </a:t>
            </a:r>
            <a:r>
              <a:rPr lang="en-US" dirty="0" err="1"/>
              <a:t>za</a:t>
            </a:r>
            <a:r>
              <a:rPr lang="en-US" dirty="0"/>
              <a:t> </a:t>
            </a:r>
            <a:r>
              <a:rPr lang="en-US" dirty="0" err="1"/>
              <a:t>uže</a:t>
            </a:r>
            <a:r>
              <a:rPr lang="en-US" dirty="0"/>
              <a:t> </a:t>
            </a:r>
            <a:r>
              <a:rPr lang="en-US" dirty="0" err="1"/>
              <a:t>organizacione</a:t>
            </a:r>
            <a:r>
              <a:rPr lang="en-US" dirty="0"/>
              <a:t> </a:t>
            </a:r>
            <a:r>
              <a:rPr lang="en-US" dirty="0" err="1"/>
              <a:t>jedinice</a:t>
            </a:r>
            <a:r>
              <a:rPr lang="en-US" dirty="0"/>
              <a:t> (</a:t>
            </a:r>
            <a:r>
              <a:rPr lang="en-US" dirty="0" err="1"/>
              <a:t>sektore</a:t>
            </a:r>
            <a:r>
              <a:rPr lang="en-US" dirty="0"/>
              <a:t>, </a:t>
            </a:r>
            <a:r>
              <a:rPr lang="en-US" dirty="0" err="1"/>
              <a:t>odeljenja</a:t>
            </a:r>
            <a:r>
              <a:rPr lang="en-US" dirty="0"/>
              <a:t>, </a:t>
            </a:r>
            <a:r>
              <a:rPr lang="en-US" dirty="0" err="1"/>
              <a:t>itd</a:t>
            </a:r>
            <a:r>
              <a:rPr lang="en-US" dirty="0"/>
              <a:t>.) </a:t>
            </a:r>
            <a:r>
              <a:rPr lang="en-US" dirty="0" err="1"/>
              <a:t>pri</a:t>
            </a:r>
            <a:r>
              <a:rPr lang="en-US" dirty="0"/>
              <a:t> </a:t>
            </a:r>
            <a:r>
              <a:rPr lang="en-US" dirty="0" err="1"/>
              <a:t>čemu</a:t>
            </a:r>
            <a:r>
              <a:rPr lang="en-US" dirty="0"/>
              <a:t> </a:t>
            </a:r>
            <a:r>
              <a:rPr lang="en-US" dirty="0" err="1"/>
              <a:t>proces</a:t>
            </a:r>
            <a:r>
              <a:rPr lang="en-US" dirty="0"/>
              <a:t> </a:t>
            </a:r>
            <a:r>
              <a:rPr lang="en-US" dirty="0" err="1"/>
              <a:t>postavljanja</a:t>
            </a:r>
            <a:r>
              <a:rPr lang="en-US" dirty="0"/>
              <a:t> </a:t>
            </a:r>
            <a:r>
              <a:rPr lang="en-US" dirty="0" err="1"/>
              <a:t>ciljeva</a:t>
            </a:r>
            <a:r>
              <a:rPr lang="en-US" dirty="0"/>
              <a:t> </a:t>
            </a:r>
            <a:r>
              <a:rPr lang="en-US" dirty="0" err="1"/>
              <a:t>može</a:t>
            </a:r>
            <a:r>
              <a:rPr lang="en-US" dirty="0"/>
              <a:t> </a:t>
            </a:r>
            <a:r>
              <a:rPr lang="en-US" dirty="0" err="1"/>
              <a:t>ići</a:t>
            </a:r>
            <a:r>
              <a:rPr lang="en-US" dirty="0"/>
              <a:t> </a:t>
            </a:r>
            <a:r>
              <a:rPr lang="en-US" dirty="0" err="1"/>
              <a:t>odozgo</a:t>
            </a:r>
            <a:r>
              <a:rPr lang="en-US" dirty="0"/>
              <a:t> </a:t>
            </a:r>
            <a:r>
              <a:rPr lang="en-US" dirty="0" err="1"/>
              <a:t>prema</a:t>
            </a:r>
            <a:r>
              <a:rPr lang="en-US" dirty="0"/>
              <a:t> dole (top-down), </a:t>
            </a:r>
            <a:r>
              <a:rPr lang="en-US" dirty="0" err="1"/>
              <a:t>odozgo</a:t>
            </a:r>
            <a:r>
              <a:rPr lang="en-US" dirty="0"/>
              <a:t> </a:t>
            </a:r>
            <a:r>
              <a:rPr lang="en-US" dirty="0" err="1"/>
              <a:t>prema</a:t>
            </a:r>
            <a:r>
              <a:rPr lang="en-US" dirty="0"/>
              <a:t> gore (bottom-up) </a:t>
            </a:r>
            <a:r>
              <a:rPr lang="en-US" dirty="0" err="1"/>
              <a:t>i</a:t>
            </a:r>
            <a:r>
              <a:rPr lang="en-US" dirty="0"/>
              <a:t> </a:t>
            </a:r>
            <a:r>
              <a:rPr lang="en-US" dirty="0" err="1"/>
              <a:t>kombinovano</a:t>
            </a:r>
            <a:r>
              <a:rPr lang="en-US" dirty="0"/>
              <a:t>. </a:t>
            </a:r>
          </a:p>
          <a:p>
            <a:pPr marL="514350" indent="-514350">
              <a:buFontTx/>
              <a:buAutoNum type="arabicPeriod"/>
              <a:defRPr lang="en-US"/>
            </a:pPr>
            <a:r>
              <a:rPr lang="en-US" b="1" dirty="0" err="1"/>
              <a:t>Razvoj</a:t>
            </a:r>
            <a:r>
              <a:rPr lang="en-US" b="1" dirty="0"/>
              <a:t> </a:t>
            </a:r>
            <a:r>
              <a:rPr lang="en-US" b="1" dirty="0" err="1"/>
              <a:t>planskih</a:t>
            </a:r>
            <a:r>
              <a:rPr lang="en-US" b="1" dirty="0"/>
              <a:t> </a:t>
            </a:r>
            <a:r>
              <a:rPr lang="en-US" b="1" dirty="0" err="1"/>
              <a:t>premisa</a:t>
            </a:r>
            <a:r>
              <a:rPr lang="en-US" b="1" dirty="0"/>
              <a:t>. </a:t>
            </a:r>
            <a:r>
              <a:rPr lang="en-US" dirty="0" err="1"/>
              <a:t>Za</a:t>
            </a:r>
            <a:r>
              <a:rPr lang="en-US" dirty="0"/>
              <a:t> </a:t>
            </a:r>
            <a:r>
              <a:rPr lang="en-US" dirty="0" err="1"/>
              <a:t>svaki</a:t>
            </a:r>
            <a:r>
              <a:rPr lang="en-US" dirty="0"/>
              <a:t> plan </a:t>
            </a:r>
            <a:r>
              <a:rPr lang="en-US" dirty="0" err="1"/>
              <a:t>su</a:t>
            </a:r>
            <a:r>
              <a:rPr lang="en-US" dirty="0"/>
              <a:t> </a:t>
            </a:r>
            <a:r>
              <a:rPr lang="en-US" dirty="0" err="1"/>
              <a:t>ključne</a:t>
            </a:r>
            <a:r>
              <a:rPr lang="en-US" dirty="0"/>
              <a:t> </a:t>
            </a:r>
            <a:r>
              <a:rPr lang="en-US" dirty="0" err="1"/>
              <a:t>određene</a:t>
            </a:r>
            <a:r>
              <a:rPr lang="en-US" dirty="0"/>
              <a:t> premise </a:t>
            </a:r>
            <a:r>
              <a:rPr lang="en-US" dirty="0" err="1"/>
              <a:t>ili</a:t>
            </a:r>
            <a:r>
              <a:rPr lang="en-US" dirty="0"/>
              <a:t> </a:t>
            </a:r>
            <a:r>
              <a:rPr lang="en-US" dirty="0" err="1"/>
              <a:t>pretpostavke</a:t>
            </a:r>
            <a:r>
              <a:rPr lang="en-US" dirty="0"/>
              <a:t> </a:t>
            </a:r>
            <a:r>
              <a:rPr lang="en-US" dirty="0" err="1"/>
              <a:t>na</a:t>
            </a:r>
            <a:r>
              <a:rPr lang="en-US" dirty="0"/>
              <a:t> </a:t>
            </a:r>
            <a:r>
              <a:rPr lang="en-US" dirty="0" err="1"/>
              <a:t>kojima</a:t>
            </a:r>
            <a:r>
              <a:rPr lang="en-US" dirty="0"/>
              <a:t> </a:t>
            </a:r>
            <a:r>
              <a:rPr lang="en-US" dirty="0" err="1"/>
              <a:t>će</a:t>
            </a:r>
            <a:r>
              <a:rPr lang="en-US" dirty="0"/>
              <a:t> se on </a:t>
            </a:r>
            <a:r>
              <a:rPr lang="en-US" dirty="0" err="1"/>
              <a:t>zasnivati</a:t>
            </a:r>
            <a:r>
              <a:rPr lang="en-US" dirty="0"/>
              <a:t>. U tom je </a:t>
            </a:r>
            <a:r>
              <a:rPr lang="en-US" dirty="0" err="1"/>
              <a:t>smislu</a:t>
            </a:r>
            <a:r>
              <a:rPr lang="en-US" dirty="0"/>
              <a:t> </a:t>
            </a:r>
            <a:r>
              <a:rPr lang="en-US" dirty="0" err="1"/>
              <a:t>neophodno</a:t>
            </a:r>
            <a:r>
              <a:rPr lang="en-US" dirty="0"/>
              <a:t> </a:t>
            </a:r>
            <a:r>
              <a:rPr lang="en-US" dirty="0" err="1"/>
              <a:t>izvršiti</a:t>
            </a:r>
            <a:r>
              <a:rPr lang="en-US" dirty="0"/>
              <a:t> </a:t>
            </a:r>
            <a:r>
              <a:rPr lang="en-US" dirty="0" err="1"/>
              <a:t>predviđanje</a:t>
            </a:r>
            <a:r>
              <a:rPr lang="en-US" dirty="0"/>
              <a:t> </a:t>
            </a:r>
            <a:r>
              <a:rPr lang="en-US" dirty="0" err="1"/>
              <a:t>stanja</a:t>
            </a:r>
            <a:r>
              <a:rPr lang="en-US" dirty="0"/>
              <a:t> </a:t>
            </a:r>
            <a:r>
              <a:rPr lang="en-US" dirty="0" err="1"/>
              <a:t>i</a:t>
            </a:r>
            <a:r>
              <a:rPr lang="en-US" dirty="0"/>
              <a:t> </a:t>
            </a:r>
            <a:r>
              <a:rPr lang="en-US" dirty="0" err="1"/>
              <a:t>procesa</a:t>
            </a:r>
            <a:r>
              <a:rPr lang="en-US" dirty="0"/>
              <a:t>, </a:t>
            </a:r>
            <a:r>
              <a:rPr lang="en-US" dirty="0" err="1"/>
              <a:t>te</a:t>
            </a:r>
            <a:r>
              <a:rPr lang="en-US" dirty="0"/>
              <a:t> </a:t>
            </a:r>
            <a:r>
              <a:rPr lang="en-US" dirty="0" err="1"/>
              <a:t>izradu</a:t>
            </a:r>
            <a:r>
              <a:rPr lang="en-US" dirty="0"/>
              <a:t> </a:t>
            </a:r>
            <a:r>
              <a:rPr lang="en-US" dirty="0" err="1"/>
              <a:t>odgovarajućih</a:t>
            </a:r>
            <a:r>
              <a:rPr lang="en-US" dirty="0"/>
              <a:t> </a:t>
            </a:r>
            <a:r>
              <a:rPr lang="en-US" dirty="0" err="1"/>
              <a:t>prognoza</a:t>
            </a:r>
            <a:r>
              <a:rPr lang="en-US" dirty="0"/>
              <a:t> </a:t>
            </a:r>
            <a:r>
              <a:rPr lang="en-US" dirty="0" err="1"/>
              <a:t>kojima</a:t>
            </a:r>
            <a:r>
              <a:rPr lang="en-US" dirty="0"/>
              <a:t> bi se </a:t>
            </a:r>
            <a:r>
              <a:rPr lang="en-US" dirty="0" err="1"/>
              <a:t>dali</a:t>
            </a:r>
            <a:r>
              <a:rPr lang="en-US" dirty="0"/>
              <a:t> </a:t>
            </a:r>
            <a:r>
              <a:rPr lang="en-US" dirty="0" err="1"/>
              <a:t>odgovori</a:t>
            </a:r>
            <a:r>
              <a:rPr lang="en-US" dirty="0"/>
              <a:t> </a:t>
            </a:r>
            <a:r>
              <a:rPr lang="en-US" dirty="0" err="1"/>
              <a:t>na</a:t>
            </a:r>
            <a:r>
              <a:rPr lang="en-US" dirty="0"/>
              <a:t> </a:t>
            </a:r>
            <a:r>
              <a:rPr lang="en-US" dirty="0" err="1"/>
              <a:t>sledeća</a:t>
            </a:r>
            <a:r>
              <a:rPr lang="en-US" dirty="0"/>
              <a:t> </a:t>
            </a:r>
            <a:r>
              <a:rPr lang="en-US" dirty="0" err="1"/>
              <a:t>pitanja</a:t>
            </a:r>
            <a:r>
              <a:rPr lang="en-US" dirty="0"/>
              <a:t>: </a:t>
            </a:r>
            <a:r>
              <a:rPr lang="en-US" dirty="0" err="1"/>
              <a:t>Koja</a:t>
            </a:r>
            <a:r>
              <a:rPr lang="en-US" dirty="0"/>
              <a:t> </a:t>
            </a:r>
            <a:r>
              <a:rPr lang="en-US" dirty="0" err="1"/>
              <a:t>vrsta</a:t>
            </a:r>
            <a:r>
              <a:rPr lang="en-US" dirty="0"/>
              <a:t> </a:t>
            </a:r>
            <a:r>
              <a:rPr lang="en-US" dirty="0" err="1"/>
              <a:t>tržišta</a:t>
            </a:r>
            <a:r>
              <a:rPr lang="en-US" dirty="0"/>
              <a:t>, </a:t>
            </a:r>
            <a:r>
              <a:rPr lang="en-US" dirty="0" err="1"/>
              <a:t>koji</a:t>
            </a:r>
            <a:r>
              <a:rPr lang="en-US" dirty="0"/>
              <a:t> </a:t>
            </a:r>
            <a:r>
              <a:rPr lang="en-US" dirty="0" err="1"/>
              <a:t>proizvodi</a:t>
            </a:r>
            <a:r>
              <a:rPr lang="en-US" dirty="0"/>
              <a:t>, u </a:t>
            </a:r>
            <a:r>
              <a:rPr lang="en-US" dirty="0" err="1"/>
              <a:t>kom</a:t>
            </a:r>
            <a:r>
              <a:rPr lang="en-US" dirty="0"/>
              <a:t> </a:t>
            </a:r>
            <a:r>
              <a:rPr lang="en-US" dirty="0" err="1"/>
              <a:t>obimu</a:t>
            </a:r>
            <a:r>
              <a:rPr lang="en-US" dirty="0"/>
              <a:t> </a:t>
            </a:r>
            <a:r>
              <a:rPr lang="en-US" dirty="0" err="1"/>
              <a:t>i</a:t>
            </a:r>
            <a:r>
              <a:rPr lang="en-US" dirty="0"/>
              <a:t> </a:t>
            </a:r>
            <a:r>
              <a:rPr lang="en-US" dirty="0" err="1"/>
              <a:t>po</a:t>
            </a:r>
            <a:r>
              <a:rPr lang="en-US" dirty="0"/>
              <a:t> </a:t>
            </a:r>
            <a:r>
              <a:rPr lang="en-US" dirty="0" err="1"/>
              <a:t>kojoj</a:t>
            </a:r>
            <a:r>
              <a:rPr lang="en-US" dirty="0"/>
              <a:t> </a:t>
            </a:r>
            <a:r>
              <a:rPr lang="en-US" dirty="0" err="1"/>
              <a:t>ceni</a:t>
            </a:r>
            <a:r>
              <a:rPr lang="en-US" dirty="0"/>
              <a:t>?, Koji </a:t>
            </a:r>
            <a:r>
              <a:rPr lang="en-US" dirty="0" err="1"/>
              <a:t>troškovi</a:t>
            </a:r>
            <a:r>
              <a:rPr lang="en-US" dirty="0"/>
              <a:t> </a:t>
            </a:r>
            <a:r>
              <a:rPr lang="en-US" dirty="0" err="1"/>
              <a:t>proizvodnje</a:t>
            </a:r>
            <a:r>
              <a:rPr lang="en-US" dirty="0"/>
              <a:t> </a:t>
            </a:r>
            <a:r>
              <a:rPr lang="en-US" dirty="0" err="1"/>
              <a:t>uključujući</a:t>
            </a:r>
            <a:r>
              <a:rPr lang="en-US" dirty="0"/>
              <a:t> plate </a:t>
            </a:r>
            <a:r>
              <a:rPr lang="en-US" dirty="0" err="1"/>
              <a:t>i</a:t>
            </a:r>
            <a:r>
              <a:rPr lang="en-US" dirty="0"/>
              <a:t> </a:t>
            </a:r>
            <a:r>
              <a:rPr lang="en-US" dirty="0" err="1"/>
              <a:t>poreze</a:t>
            </a:r>
            <a:r>
              <a:rPr lang="en-US" dirty="0"/>
              <a:t>?, </a:t>
            </a:r>
            <a:r>
              <a:rPr lang="en-US" dirty="0" err="1"/>
              <a:t>Koja</a:t>
            </a:r>
            <a:r>
              <a:rPr lang="en-US" dirty="0"/>
              <a:t> </a:t>
            </a:r>
            <a:r>
              <a:rPr lang="en-US" dirty="0" err="1"/>
              <a:t>tehnologija</a:t>
            </a:r>
            <a:r>
              <a:rPr lang="en-US" dirty="0"/>
              <a:t> </a:t>
            </a:r>
            <a:r>
              <a:rPr lang="en-US" dirty="0" err="1"/>
              <a:t>proizvodnje</a:t>
            </a:r>
            <a:r>
              <a:rPr lang="en-US" dirty="0"/>
              <a:t> </a:t>
            </a:r>
            <a:r>
              <a:rPr lang="en-US" dirty="0" err="1"/>
              <a:t>i</a:t>
            </a:r>
            <a:r>
              <a:rPr lang="en-US" dirty="0"/>
              <a:t> </a:t>
            </a:r>
            <a:r>
              <a:rPr lang="en-US" dirty="0" err="1"/>
              <a:t>koja</a:t>
            </a:r>
            <a:r>
              <a:rPr lang="en-US" dirty="0"/>
              <a:t> </a:t>
            </a:r>
            <a:r>
              <a:rPr lang="en-US" dirty="0" err="1"/>
              <a:t>proizvodna</a:t>
            </a:r>
            <a:r>
              <a:rPr lang="en-US" dirty="0"/>
              <a:t> </a:t>
            </a:r>
            <a:r>
              <a:rPr lang="en-US" dirty="0" err="1"/>
              <a:t>sredstva</a:t>
            </a:r>
            <a:r>
              <a:rPr lang="en-US" dirty="0"/>
              <a:t>?...</a:t>
            </a:r>
          </a:p>
          <a:p>
            <a:pPr marL="514350" indent="-514350">
              <a:buFontTx/>
              <a:buAutoNum type="arabicPeriod"/>
              <a:defRPr lang="en-US"/>
            </a:pPr>
            <a:r>
              <a:rPr lang="en-US" b="1" dirty="0" err="1"/>
              <a:t>Identifikovanje</a:t>
            </a:r>
            <a:r>
              <a:rPr lang="en-US" b="1" dirty="0"/>
              <a:t> </a:t>
            </a:r>
            <a:r>
              <a:rPr lang="en-US" b="1" dirty="0" err="1"/>
              <a:t>alternativa</a:t>
            </a:r>
            <a:r>
              <a:rPr lang="en-US" b="1" dirty="0"/>
              <a:t>. </a:t>
            </a:r>
            <a:r>
              <a:rPr lang="en-US" dirty="0" err="1"/>
              <a:t>Gotovo</a:t>
            </a:r>
            <a:r>
              <a:rPr lang="en-US" dirty="0"/>
              <a:t> </a:t>
            </a:r>
            <a:r>
              <a:rPr lang="en-US" dirty="0" err="1"/>
              <a:t>po</a:t>
            </a:r>
            <a:r>
              <a:rPr lang="en-US" dirty="0"/>
              <a:t> </a:t>
            </a:r>
            <a:r>
              <a:rPr lang="en-US" dirty="0" err="1"/>
              <a:t>pravilu</a:t>
            </a:r>
            <a:r>
              <a:rPr lang="en-US" dirty="0"/>
              <a:t>, </a:t>
            </a:r>
            <a:r>
              <a:rPr lang="en-US" dirty="0" err="1"/>
              <a:t>za</a:t>
            </a:r>
            <a:r>
              <a:rPr lang="en-US" dirty="0"/>
              <a:t> </a:t>
            </a:r>
            <a:r>
              <a:rPr lang="en-US" dirty="0" err="1"/>
              <a:t>ostvarenje</a:t>
            </a:r>
            <a:r>
              <a:rPr lang="en-US" dirty="0"/>
              <a:t> </a:t>
            </a:r>
            <a:r>
              <a:rPr lang="en-US" dirty="0" err="1"/>
              <a:t>postavljenih</a:t>
            </a:r>
            <a:r>
              <a:rPr lang="en-US" dirty="0"/>
              <a:t> </a:t>
            </a:r>
            <a:r>
              <a:rPr lang="en-US" dirty="0" err="1"/>
              <a:t>ciljeva</a:t>
            </a:r>
            <a:r>
              <a:rPr lang="en-US" dirty="0"/>
              <a:t> ne </a:t>
            </a:r>
            <a:r>
              <a:rPr lang="en-US" dirty="0" err="1"/>
              <a:t>postoji</a:t>
            </a:r>
            <a:r>
              <a:rPr lang="en-US" dirty="0"/>
              <a:t> </a:t>
            </a:r>
            <a:r>
              <a:rPr lang="en-US" dirty="0" err="1"/>
              <a:t>samo</a:t>
            </a:r>
            <a:r>
              <a:rPr lang="en-US" dirty="0"/>
              <a:t> </a:t>
            </a:r>
            <a:r>
              <a:rPr lang="en-US" dirty="0" err="1"/>
              <a:t>jedan</a:t>
            </a:r>
            <a:r>
              <a:rPr lang="en-US" dirty="0"/>
              <a:t> </a:t>
            </a:r>
            <a:r>
              <a:rPr lang="en-US" dirty="0" err="1"/>
              <a:t>jedini</a:t>
            </a:r>
            <a:r>
              <a:rPr lang="en-US" dirty="0"/>
              <a:t> put, </a:t>
            </a:r>
            <a:r>
              <a:rPr lang="en-US" dirty="0" err="1"/>
              <a:t>već</a:t>
            </a:r>
            <a:r>
              <a:rPr lang="en-US" dirty="0"/>
              <a:t> </a:t>
            </a:r>
            <a:r>
              <a:rPr lang="en-US" dirty="0" err="1"/>
              <a:t>više</a:t>
            </a:r>
            <a:r>
              <a:rPr lang="en-US" dirty="0"/>
              <a:t> </a:t>
            </a:r>
            <a:r>
              <a:rPr lang="en-US" dirty="0" err="1"/>
              <a:t>njih</a:t>
            </a:r>
            <a:r>
              <a:rPr lang="en-US" dirty="0"/>
              <a:t>, pa je </a:t>
            </a:r>
            <a:r>
              <a:rPr lang="en-US" dirty="0" err="1"/>
              <a:t>stoga</a:t>
            </a:r>
            <a:r>
              <a:rPr lang="en-US" dirty="0"/>
              <a:t> </a:t>
            </a:r>
            <a:r>
              <a:rPr lang="en-US" dirty="0" err="1"/>
              <a:t>nephodno</a:t>
            </a:r>
            <a:r>
              <a:rPr lang="en-US" dirty="0"/>
              <a:t> da se </a:t>
            </a:r>
            <a:r>
              <a:rPr lang="en-US" dirty="0" err="1"/>
              <a:t>istraže</a:t>
            </a:r>
            <a:r>
              <a:rPr lang="en-US" dirty="0"/>
              <a:t> </a:t>
            </a:r>
            <a:r>
              <a:rPr lang="en-US" dirty="0" err="1"/>
              <a:t>oni</a:t>
            </a:r>
            <a:r>
              <a:rPr lang="en-US" dirty="0"/>
              <a:t> </a:t>
            </a:r>
            <a:r>
              <a:rPr lang="en-US" dirty="0" err="1"/>
              <a:t>alternativni</a:t>
            </a:r>
            <a:r>
              <a:rPr lang="en-US" dirty="0"/>
              <a:t>. </a:t>
            </a:r>
          </a:p>
          <a:p>
            <a:endParaRPr lang="en-US" dirty="0"/>
          </a:p>
        </p:txBody>
      </p:sp>
    </p:spTree>
    <p:extLst>
      <p:ext uri="{BB962C8B-B14F-4D97-AF65-F5344CB8AC3E}">
        <p14:creationId xmlns:p14="http://schemas.microsoft.com/office/powerpoint/2010/main" val="312838812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833</TotalTime>
  <Words>4458</Words>
  <Application>Microsoft Office PowerPoint</Application>
  <PresentationFormat>Widescreen</PresentationFormat>
  <Paragraphs>247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ie 16 9</vt:lpstr>
      <vt:lpstr>INDUSTRIJSKI MENADŽMENT</vt:lpstr>
      <vt:lpstr>Sadržaj predmeta</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Planiranje, strateško planiranje i strateški menadžment</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Odlučivanje kao proces rešavanja poslovnih izazova</vt:lpstr>
      <vt:lpstr>Planiranje, strateško planiranje i strateški menadžment</vt:lpstr>
      <vt:lpstr>Odlučivanje kao proces rešavanja poslovnih izazova</vt:lpstr>
      <vt:lpstr>PowerPoint Presentation</vt:lpstr>
      <vt:lpstr>Odlučivanje kao proces rešavanja poslovnih izazova</vt:lpstr>
      <vt:lpstr>Odlučivanje kao proces rešavanja poslovnih izazova</vt:lpstr>
      <vt:lpstr>Odlučivanje kao proces rešavanja poslovnih izazova</vt:lpstr>
      <vt:lpstr>Zadatak za studente: </vt:lpstr>
      <vt:lpstr>Planiranje, strateško planiranje i strateški menadžment</vt:lpstr>
      <vt:lpstr>Planiranje, strateško planiranje i strateški menadžment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272</cp:revision>
  <dcterms:created xsi:type="dcterms:W3CDTF">2022-07-20T09:42:14Z</dcterms:created>
  <dcterms:modified xsi:type="dcterms:W3CDTF">2026-01-14T12:43:51Z</dcterms:modified>
</cp:coreProperties>
</file>