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8" r:id="rId4"/>
    <p:sldId id="262" r:id="rId5"/>
    <p:sldId id="263" r:id="rId6"/>
    <p:sldId id="264" r:id="rId7"/>
    <p:sldId id="265" r:id="rId8"/>
    <p:sldId id="266" r:id="rId9"/>
    <p:sldId id="267" r:id="rId10"/>
    <p:sldId id="271" r:id="rId11"/>
    <p:sldId id="268" r:id="rId12"/>
    <p:sldId id="269" r:id="rId13"/>
    <p:sldId id="270" r:id="rId14"/>
    <p:sldId id="272" r:id="rId15"/>
    <p:sldId id="273" r:id="rId16"/>
    <p:sldId id="274" r:id="rId17"/>
    <p:sldId id="275" r:id="rId18"/>
    <p:sldId id="276" r:id="rId19"/>
    <p:sldId id="278" r:id="rId20"/>
    <p:sldId id="279" r:id="rId21"/>
    <p:sldId id="280" r:id="rId22"/>
    <p:sldId id="281" r:id="rId23"/>
    <p:sldId id="282" r:id="rId24"/>
    <p:sldId id="283"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07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785BD2-13C7-4FB0-89E1-110E876D2FD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B4700-CB97-4448-8FE8-64F3D12780AD}" type="slidenum">
              <a:rPr lang="en-US" smtClean="0"/>
              <a:t>‹#›</a:t>
            </a:fld>
            <a:endParaRPr lang="en-US"/>
          </a:p>
        </p:txBody>
      </p:sp>
    </p:spTree>
    <p:extLst>
      <p:ext uri="{BB962C8B-B14F-4D97-AF65-F5344CB8AC3E}">
        <p14:creationId xmlns:p14="http://schemas.microsoft.com/office/powerpoint/2010/main" val="42790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785BD2-13C7-4FB0-89E1-110E876D2FD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B4700-CB97-4448-8FE8-64F3D12780AD}" type="slidenum">
              <a:rPr lang="en-US" smtClean="0"/>
              <a:t>‹#›</a:t>
            </a:fld>
            <a:endParaRPr lang="en-US"/>
          </a:p>
        </p:txBody>
      </p:sp>
    </p:spTree>
    <p:extLst>
      <p:ext uri="{BB962C8B-B14F-4D97-AF65-F5344CB8AC3E}">
        <p14:creationId xmlns:p14="http://schemas.microsoft.com/office/powerpoint/2010/main" val="1690848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9071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91814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b="1" dirty="0"/>
          </a:p>
        </p:txBody>
      </p:sp>
      <p:sp>
        <p:nvSpPr>
          <p:cNvPr id="3" name="Content Placeholder 2"/>
          <p:cNvSpPr>
            <a:spLocks noGrp="1"/>
          </p:cNvSpPr>
          <p:nvPr>
            <p:ph idx="1"/>
          </p:nvPr>
        </p:nvSpPr>
        <p:spPr/>
        <p:txBody>
          <a:bodyPr>
            <a:normAutofit fontScale="85000" lnSpcReduction="10000"/>
          </a:bodyPr>
          <a:lstStyle/>
          <a:p>
            <a:r>
              <a:rPr lang="sr-Latn-RS" b="1" dirty="0"/>
              <a:t>Identifikacija stejkholdera i izrada registra stejkholdera: </a:t>
            </a:r>
            <a:r>
              <a:rPr lang="en-US" dirty="0" err="1"/>
              <a:t>Komunikacija</a:t>
            </a:r>
            <a:r>
              <a:rPr lang="en-US" dirty="0"/>
              <a:t> </a:t>
            </a:r>
            <a:r>
              <a:rPr lang="en-US" dirty="0" err="1"/>
              <a:t>i</a:t>
            </a:r>
            <a:r>
              <a:rPr lang="en-US" dirty="0"/>
              <a:t> </a:t>
            </a:r>
            <a:r>
              <a:rPr lang="en-US" dirty="0" err="1"/>
              <a:t>pregovori</a:t>
            </a:r>
            <a:r>
              <a:rPr lang="en-US" dirty="0"/>
              <a:t> </a:t>
            </a:r>
            <a:r>
              <a:rPr lang="en-US" dirty="0" err="1"/>
              <a:t>su</a:t>
            </a:r>
            <a:r>
              <a:rPr lang="en-US" dirty="0"/>
              <a:t> </a:t>
            </a:r>
            <a:r>
              <a:rPr lang="en-US" dirty="0" err="1"/>
              <a:t>veliki</a:t>
            </a:r>
            <a:r>
              <a:rPr lang="en-US" dirty="0"/>
              <a:t> </a:t>
            </a:r>
            <a:r>
              <a:rPr lang="en-US" dirty="0" err="1"/>
              <a:t>deo</a:t>
            </a:r>
            <a:r>
              <a:rPr lang="en-US" dirty="0"/>
              <a:t> </a:t>
            </a:r>
            <a:r>
              <a:rPr lang="en-US" dirty="0" err="1"/>
              <a:t>efikasnog</a:t>
            </a:r>
            <a:r>
              <a:rPr lang="en-US" dirty="0"/>
              <a:t> </a:t>
            </a:r>
            <a:r>
              <a:rPr lang="en-US" dirty="0" err="1"/>
              <a:t>upravljanja</a:t>
            </a:r>
            <a:r>
              <a:rPr lang="en-US" dirty="0"/>
              <a:t> </a:t>
            </a:r>
            <a:r>
              <a:rPr lang="en-US" dirty="0" err="1"/>
              <a:t>projektom</a:t>
            </a:r>
            <a:r>
              <a:rPr lang="en-US" dirty="0"/>
              <a:t> </a:t>
            </a:r>
            <a:r>
              <a:rPr lang="en-US" dirty="0" err="1"/>
              <a:t>i</a:t>
            </a:r>
            <a:r>
              <a:rPr lang="en-US" dirty="0"/>
              <a:t> </a:t>
            </a:r>
            <a:r>
              <a:rPr lang="en-US" dirty="0" err="1"/>
              <a:t>veliki</a:t>
            </a:r>
            <a:r>
              <a:rPr lang="en-US" dirty="0"/>
              <a:t> </a:t>
            </a:r>
            <a:r>
              <a:rPr lang="en-US" dirty="0" err="1"/>
              <a:t>deo</a:t>
            </a:r>
            <a:r>
              <a:rPr lang="en-US" dirty="0"/>
              <a:t> </a:t>
            </a:r>
            <a:r>
              <a:rPr lang="en-US" dirty="0" err="1"/>
              <a:t>vremena</a:t>
            </a:r>
            <a:r>
              <a:rPr lang="en-US" dirty="0"/>
              <a:t> </a:t>
            </a:r>
            <a:r>
              <a:rPr lang="en-US" dirty="0" err="1"/>
              <a:t>menadžera</a:t>
            </a:r>
            <a:r>
              <a:rPr lang="en-US" dirty="0"/>
              <a:t> </a:t>
            </a:r>
            <a:r>
              <a:rPr lang="en-US" dirty="0" err="1"/>
              <a:t>projekta</a:t>
            </a:r>
            <a:r>
              <a:rPr lang="en-US" dirty="0"/>
              <a:t> </a:t>
            </a:r>
            <a:r>
              <a:rPr lang="en-US" dirty="0" err="1"/>
              <a:t>obično</a:t>
            </a:r>
            <a:r>
              <a:rPr lang="en-US" dirty="0"/>
              <a:t> se </a:t>
            </a:r>
            <a:r>
              <a:rPr lang="en-US" dirty="0" err="1"/>
              <a:t>troši</a:t>
            </a:r>
            <a:r>
              <a:rPr lang="en-US" dirty="0"/>
              <a:t> </a:t>
            </a:r>
            <a:r>
              <a:rPr lang="en-US" dirty="0" err="1"/>
              <a:t>na</a:t>
            </a:r>
            <a:r>
              <a:rPr lang="en-US" dirty="0"/>
              <a:t> rad </a:t>
            </a:r>
            <a:r>
              <a:rPr lang="en-US" dirty="0" err="1"/>
              <a:t>sa</a:t>
            </a:r>
            <a:r>
              <a:rPr lang="en-US" dirty="0"/>
              <a:t> </a:t>
            </a:r>
            <a:r>
              <a:rPr lang="en-US" dirty="0" err="1"/>
              <a:t>zainteresovanim</a:t>
            </a:r>
            <a:r>
              <a:rPr lang="en-US" dirty="0"/>
              <a:t> </a:t>
            </a:r>
            <a:r>
              <a:rPr lang="en-US" dirty="0" err="1"/>
              <a:t>stranama</a:t>
            </a:r>
            <a:r>
              <a:rPr lang="en-US" dirty="0"/>
              <a:t> u </a:t>
            </a:r>
            <a:r>
              <a:rPr lang="en-US" dirty="0" err="1"/>
              <a:t>projektu</a:t>
            </a:r>
            <a:r>
              <a:rPr lang="en-US" dirty="0"/>
              <a:t>. </a:t>
            </a:r>
            <a:endParaRPr lang="sr-Latn-RS" dirty="0"/>
          </a:p>
          <a:p>
            <a:r>
              <a:rPr lang="en-US" dirty="0"/>
              <a:t>PMBOK </a:t>
            </a:r>
            <a:r>
              <a:rPr lang="en-US" dirty="0" err="1"/>
              <a:t>identifikuje</a:t>
            </a:r>
            <a:r>
              <a:rPr lang="en-US" dirty="0"/>
              <a:t> </a:t>
            </a:r>
            <a:r>
              <a:rPr lang="en-US" dirty="0" err="1"/>
              <a:t>zainteresovane</a:t>
            </a:r>
            <a:r>
              <a:rPr lang="en-US" dirty="0"/>
              <a:t> </a:t>
            </a:r>
            <a:r>
              <a:rPr lang="en-US" dirty="0" err="1"/>
              <a:t>strane</a:t>
            </a:r>
            <a:r>
              <a:rPr lang="sr-Latn-RS" dirty="0"/>
              <a:t> (stejkholdere)</a:t>
            </a:r>
            <a:r>
              <a:rPr lang="en-US" dirty="0"/>
              <a:t> </a:t>
            </a:r>
            <a:r>
              <a:rPr lang="en-US" dirty="0" err="1"/>
              <a:t>kao</a:t>
            </a:r>
            <a:r>
              <a:rPr lang="en-US" dirty="0"/>
              <a:t> </a:t>
            </a:r>
            <a:r>
              <a:rPr lang="en-US" dirty="0" err="1"/>
              <a:t>svakoga</a:t>
            </a:r>
            <a:r>
              <a:rPr lang="en-US" dirty="0"/>
              <a:t> </a:t>
            </a:r>
            <a:r>
              <a:rPr lang="en-US" dirty="0" err="1"/>
              <a:t>ko</a:t>
            </a:r>
            <a:r>
              <a:rPr lang="en-US" dirty="0"/>
              <a:t> </a:t>
            </a:r>
            <a:r>
              <a:rPr lang="en-US" dirty="0" err="1"/>
              <a:t>može</a:t>
            </a:r>
            <a:r>
              <a:rPr lang="en-US" dirty="0"/>
              <a:t> </a:t>
            </a:r>
            <a:r>
              <a:rPr lang="en-US" dirty="0" err="1"/>
              <a:t>biti</a:t>
            </a:r>
            <a:r>
              <a:rPr lang="en-US" dirty="0"/>
              <a:t> pod </a:t>
            </a:r>
            <a:r>
              <a:rPr lang="en-US" dirty="0" err="1"/>
              <a:t>uticajem</a:t>
            </a:r>
            <a:r>
              <a:rPr lang="en-US" dirty="0"/>
              <a:t> </a:t>
            </a:r>
            <a:r>
              <a:rPr lang="en-US" dirty="0" err="1"/>
              <a:t>ili</a:t>
            </a:r>
            <a:r>
              <a:rPr lang="en-US" dirty="0"/>
              <a:t> </a:t>
            </a:r>
            <a:r>
              <a:rPr lang="en-US" dirty="0" err="1"/>
              <a:t>ima</a:t>
            </a:r>
            <a:r>
              <a:rPr lang="en-US" dirty="0"/>
              <a:t> </a:t>
            </a:r>
            <a:r>
              <a:rPr lang="en-US" dirty="0" err="1"/>
              <a:t>uticaj</a:t>
            </a:r>
            <a:r>
              <a:rPr lang="en-US" dirty="0"/>
              <a:t> </a:t>
            </a:r>
            <a:r>
              <a:rPr lang="en-US" dirty="0" err="1"/>
              <a:t>na</a:t>
            </a:r>
            <a:r>
              <a:rPr lang="en-US" dirty="0"/>
              <a:t> </a:t>
            </a:r>
            <a:r>
              <a:rPr lang="en-US" dirty="0" err="1"/>
              <a:t>projekat</a:t>
            </a:r>
            <a:r>
              <a:rPr lang="en-US" dirty="0"/>
              <a:t>. </a:t>
            </a:r>
            <a:r>
              <a:rPr lang="en-US" dirty="0" err="1"/>
              <a:t>Zainteresovane</a:t>
            </a:r>
            <a:r>
              <a:rPr lang="en-US" dirty="0"/>
              <a:t> </a:t>
            </a:r>
            <a:r>
              <a:rPr lang="en-US" dirty="0" err="1"/>
              <a:t>strane</a:t>
            </a:r>
            <a:r>
              <a:rPr lang="en-US" dirty="0"/>
              <a:t> u </a:t>
            </a:r>
            <a:r>
              <a:rPr lang="en-US" dirty="0" err="1"/>
              <a:t>projektu</a:t>
            </a:r>
            <a:r>
              <a:rPr lang="en-US" dirty="0"/>
              <a:t> </a:t>
            </a:r>
            <a:r>
              <a:rPr lang="en-US" dirty="0" err="1"/>
              <a:t>mogu</a:t>
            </a:r>
            <a:r>
              <a:rPr lang="en-US" dirty="0"/>
              <a:t> </a:t>
            </a:r>
            <a:r>
              <a:rPr lang="en-US" dirty="0" err="1"/>
              <a:t>biti</a:t>
            </a:r>
            <a:r>
              <a:rPr lang="en-US" dirty="0"/>
              <a:t> interne </a:t>
            </a:r>
            <a:r>
              <a:rPr lang="en-US" dirty="0" err="1"/>
              <a:t>ili</a:t>
            </a:r>
            <a:r>
              <a:rPr lang="en-US" dirty="0"/>
              <a:t> </a:t>
            </a:r>
            <a:r>
              <a:rPr lang="en-US" dirty="0" err="1"/>
              <a:t>eksterne</a:t>
            </a:r>
            <a:r>
              <a:rPr lang="en-US" dirty="0"/>
              <a:t> </a:t>
            </a:r>
            <a:r>
              <a:rPr lang="en-US" dirty="0" err="1"/>
              <a:t>i</a:t>
            </a:r>
            <a:r>
              <a:rPr lang="en-US" dirty="0"/>
              <a:t> </a:t>
            </a:r>
            <a:r>
              <a:rPr lang="en-US" dirty="0" err="1"/>
              <a:t>svaka</a:t>
            </a:r>
            <a:r>
              <a:rPr lang="en-US" dirty="0"/>
              <a:t> </a:t>
            </a:r>
            <a:r>
              <a:rPr lang="en-US" dirty="0" err="1"/>
              <a:t>vrsta</a:t>
            </a:r>
            <a:r>
              <a:rPr lang="en-US" dirty="0"/>
              <a:t> </a:t>
            </a:r>
            <a:r>
              <a:rPr lang="en-US" dirty="0" err="1"/>
              <a:t>ima</a:t>
            </a:r>
            <a:r>
              <a:rPr lang="en-US" dirty="0"/>
              <a:t> </a:t>
            </a:r>
            <a:r>
              <a:rPr lang="en-US" dirty="0" err="1"/>
              <a:t>svoje</a:t>
            </a:r>
            <a:r>
              <a:rPr lang="en-US" dirty="0"/>
              <a:t> </a:t>
            </a:r>
            <a:r>
              <a:rPr lang="en-US" dirty="0" err="1"/>
              <a:t>potrebe</a:t>
            </a:r>
            <a:r>
              <a:rPr lang="en-US" dirty="0"/>
              <a:t> </a:t>
            </a:r>
            <a:r>
              <a:rPr lang="en-US" dirty="0" err="1"/>
              <a:t>za</a:t>
            </a:r>
            <a:r>
              <a:rPr lang="en-US" dirty="0"/>
              <a:t> </a:t>
            </a:r>
            <a:r>
              <a:rPr lang="en-US" dirty="0" err="1"/>
              <a:t>komunikacijom</a:t>
            </a:r>
            <a:r>
              <a:rPr lang="en-US" dirty="0"/>
              <a:t>.</a:t>
            </a:r>
          </a:p>
          <a:p>
            <a:r>
              <a:rPr lang="en-US" dirty="0" err="1"/>
              <a:t>Odgovornost</a:t>
            </a:r>
            <a:r>
              <a:rPr lang="en-US" dirty="0"/>
              <a:t> </a:t>
            </a:r>
            <a:r>
              <a:rPr lang="en-US" dirty="0" err="1"/>
              <a:t>menadžera</a:t>
            </a:r>
            <a:r>
              <a:rPr lang="en-US" dirty="0"/>
              <a:t> </a:t>
            </a:r>
            <a:r>
              <a:rPr lang="en-US" dirty="0" err="1"/>
              <a:t>projekta</a:t>
            </a:r>
            <a:r>
              <a:rPr lang="en-US" dirty="0"/>
              <a:t> je da </a:t>
            </a:r>
            <a:r>
              <a:rPr lang="en-US" dirty="0" err="1"/>
              <a:t>obezbedi</a:t>
            </a:r>
            <a:r>
              <a:rPr lang="en-US" dirty="0"/>
              <a:t> </a:t>
            </a:r>
            <a:r>
              <a:rPr lang="en-US" dirty="0" err="1"/>
              <a:t>sredstva</a:t>
            </a:r>
            <a:r>
              <a:rPr lang="en-US" dirty="0"/>
              <a:t> </a:t>
            </a:r>
            <a:r>
              <a:rPr lang="en-US" dirty="0" err="1"/>
              <a:t>i</a:t>
            </a:r>
            <a:r>
              <a:rPr lang="en-US" dirty="0"/>
              <a:t> </a:t>
            </a:r>
            <a:r>
              <a:rPr lang="en-US" dirty="0" err="1"/>
              <a:t>učestalost</a:t>
            </a:r>
            <a:r>
              <a:rPr lang="en-US" dirty="0"/>
              <a:t> </a:t>
            </a:r>
            <a:r>
              <a:rPr lang="en-US" dirty="0" err="1"/>
              <a:t>komunikacije</a:t>
            </a:r>
            <a:r>
              <a:rPr lang="en-US" dirty="0"/>
              <a:t> u </a:t>
            </a:r>
            <a:r>
              <a:rPr lang="en-US" dirty="0" err="1"/>
              <a:t>upravljanju</a:t>
            </a:r>
            <a:r>
              <a:rPr lang="en-US" dirty="0"/>
              <a:t> </a:t>
            </a:r>
            <a:r>
              <a:rPr lang="en-US" dirty="0" err="1"/>
              <a:t>projektom</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u </a:t>
            </a:r>
            <a:r>
              <a:rPr lang="en-US" dirty="0" err="1"/>
              <a:t>skladu</a:t>
            </a:r>
            <a:r>
              <a:rPr lang="en-US" dirty="0"/>
              <a:t> </a:t>
            </a:r>
            <a:r>
              <a:rPr lang="en-US" dirty="0" err="1"/>
              <a:t>sa</a:t>
            </a:r>
            <a:r>
              <a:rPr lang="en-US" dirty="0"/>
              <a:t> </a:t>
            </a:r>
            <a:r>
              <a:rPr lang="en-US" dirty="0" err="1"/>
              <a:t>njihovim</a:t>
            </a:r>
            <a:r>
              <a:rPr lang="en-US" dirty="0"/>
              <a:t> </a:t>
            </a:r>
            <a:r>
              <a:rPr lang="en-US" dirty="0" err="1"/>
              <a:t>uticajem</a:t>
            </a:r>
            <a:r>
              <a:rPr lang="en-US" dirty="0"/>
              <a:t> </a:t>
            </a:r>
            <a:r>
              <a:rPr lang="en-US" dirty="0" err="1"/>
              <a:t>i</a:t>
            </a:r>
            <a:r>
              <a:rPr lang="en-US" dirty="0"/>
              <a:t> </a:t>
            </a:r>
            <a:r>
              <a:rPr lang="en-US" dirty="0" err="1"/>
              <a:t>interesom</a:t>
            </a:r>
            <a:r>
              <a:rPr lang="en-US" dirty="0"/>
              <a:t> </a:t>
            </a:r>
            <a:r>
              <a:rPr lang="en-US" dirty="0" err="1"/>
              <a:t>za</a:t>
            </a:r>
            <a:r>
              <a:rPr lang="en-US" dirty="0"/>
              <a:t> </a:t>
            </a:r>
            <a:r>
              <a:rPr lang="en-US" dirty="0" err="1"/>
              <a:t>projekat</a:t>
            </a:r>
            <a:r>
              <a:rPr lang="en-US" dirty="0"/>
              <a:t>. </a:t>
            </a:r>
            <a:endParaRPr lang="sr-Latn-RS" dirty="0"/>
          </a:p>
          <a:p>
            <a:r>
              <a:rPr lang="en-US" dirty="0" err="1"/>
              <a:t>Uobičajena</a:t>
            </a:r>
            <a:r>
              <a:rPr lang="en-US" dirty="0"/>
              <a:t> </a:t>
            </a:r>
            <a:r>
              <a:rPr lang="en-US" dirty="0" err="1"/>
              <a:t>praksa</a:t>
            </a:r>
            <a:r>
              <a:rPr lang="en-US" dirty="0"/>
              <a:t> je da se </a:t>
            </a:r>
            <a:r>
              <a:rPr lang="en-US" dirty="0" err="1"/>
              <a:t>vodi</a:t>
            </a:r>
            <a:r>
              <a:rPr lang="en-US" dirty="0"/>
              <a:t> </a:t>
            </a:r>
            <a:r>
              <a:rPr lang="en-US" dirty="0" err="1"/>
              <a:t>registar</a:t>
            </a:r>
            <a:r>
              <a:rPr lang="en-US" dirty="0"/>
              <a:t> </a:t>
            </a:r>
            <a:r>
              <a:rPr lang="en-US" dirty="0" err="1"/>
              <a:t>zainteresovanih</a:t>
            </a:r>
            <a:r>
              <a:rPr lang="en-US" dirty="0"/>
              <a:t> </a:t>
            </a:r>
            <a:r>
              <a:rPr lang="en-US" dirty="0" err="1"/>
              <a:t>strana</a:t>
            </a:r>
            <a:r>
              <a:rPr lang="sr-Latn-RS" dirty="0"/>
              <a:t> (registar stejkholdera)</a:t>
            </a:r>
            <a:r>
              <a:rPr lang="en-US" dirty="0"/>
              <a:t> </a:t>
            </a:r>
            <a:r>
              <a:rPr lang="en-US" dirty="0" err="1"/>
              <a:t>ili</a:t>
            </a:r>
            <a:r>
              <a:rPr lang="en-US" dirty="0"/>
              <a:t> </a:t>
            </a:r>
            <a:r>
              <a:rPr lang="en-US" dirty="0" err="1"/>
              <a:t>mapa</a:t>
            </a:r>
            <a:r>
              <a:rPr lang="en-US" dirty="0"/>
              <a:t> </a:t>
            </a:r>
            <a:r>
              <a:rPr lang="en-US" dirty="0" err="1"/>
              <a:t>zainteresovanih</a:t>
            </a:r>
            <a:r>
              <a:rPr lang="en-US" dirty="0"/>
              <a:t> </a:t>
            </a:r>
            <a:r>
              <a:rPr lang="en-US" dirty="0" err="1"/>
              <a:t>strana</a:t>
            </a:r>
            <a:r>
              <a:rPr lang="en-US" dirty="0"/>
              <a:t> </a:t>
            </a:r>
            <a:r>
              <a:rPr lang="en-US" dirty="0" err="1"/>
              <a:t>kako</a:t>
            </a:r>
            <a:r>
              <a:rPr lang="en-US" dirty="0"/>
              <a:t> bi se </a:t>
            </a:r>
            <a:r>
              <a:rPr lang="en-US" dirty="0" err="1"/>
              <a:t>odlučil</a:t>
            </a:r>
            <a:r>
              <a:rPr lang="sr-Latn-RS" dirty="0"/>
              <a:t>o</a:t>
            </a:r>
            <a:r>
              <a:rPr lang="en-US" dirty="0"/>
              <a:t> o </a:t>
            </a:r>
            <a:r>
              <a:rPr lang="en-US" dirty="0" err="1"/>
              <a:t>učestalosti</a:t>
            </a:r>
            <a:r>
              <a:rPr lang="en-US" dirty="0"/>
              <a:t> </a:t>
            </a:r>
            <a:r>
              <a:rPr lang="en-US" dirty="0" err="1"/>
              <a:t>i</a:t>
            </a:r>
            <a:r>
              <a:rPr lang="en-US" dirty="0"/>
              <a:t> </a:t>
            </a:r>
            <a:r>
              <a:rPr lang="en-US" dirty="0" err="1"/>
              <a:t>načinu</a:t>
            </a:r>
            <a:r>
              <a:rPr lang="en-US" dirty="0"/>
              <a:t> </a:t>
            </a:r>
            <a:r>
              <a:rPr lang="en-US" dirty="0" err="1"/>
              <a:t>komunikacije</a:t>
            </a:r>
            <a:r>
              <a:rPr lang="en-US" dirty="0"/>
              <a:t> </a:t>
            </a:r>
            <a:r>
              <a:rPr lang="en-US" dirty="0" err="1"/>
              <a:t>za</a:t>
            </a:r>
            <a:r>
              <a:rPr lang="en-US" dirty="0"/>
              <a:t> </a:t>
            </a:r>
            <a:r>
              <a:rPr lang="en-US" dirty="0" err="1"/>
              <a:t>svaku</a:t>
            </a:r>
            <a:r>
              <a:rPr lang="en-US" dirty="0"/>
              <a:t> </a:t>
            </a:r>
            <a:r>
              <a:rPr lang="en-US" dirty="0" err="1"/>
              <a:t>zainteresovanu</a:t>
            </a:r>
            <a:r>
              <a:rPr lang="en-US" dirty="0"/>
              <a:t> </a:t>
            </a:r>
            <a:r>
              <a:rPr lang="en-US" dirty="0" err="1"/>
              <a:t>stranu</a:t>
            </a:r>
            <a:r>
              <a:rPr lang="en-US" dirty="0"/>
              <a:t> u </a:t>
            </a:r>
            <a:r>
              <a:rPr lang="en-US" dirty="0" err="1"/>
              <a:t>skladu</a:t>
            </a:r>
            <a:r>
              <a:rPr lang="en-US" dirty="0"/>
              <a:t> </a:t>
            </a:r>
            <a:r>
              <a:rPr lang="en-US" dirty="0" err="1"/>
              <a:t>sa</a:t>
            </a:r>
            <a:r>
              <a:rPr lang="en-US" dirty="0"/>
              <a:t> </a:t>
            </a:r>
            <a:r>
              <a:rPr lang="en-US" dirty="0" err="1"/>
              <a:t>njihovim</a:t>
            </a:r>
            <a:r>
              <a:rPr lang="en-US" dirty="0"/>
              <a:t> </a:t>
            </a:r>
            <a:r>
              <a:rPr lang="en-US" dirty="0" err="1"/>
              <a:t>uticajem</a:t>
            </a:r>
            <a:r>
              <a:rPr lang="en-US" dirty="0"/>
              <a:t> </a:t>
            </a:r>
            <a:r>
              <a:rPr lang="en-US" dirty="0" err="1"/>
              <a:t>i</a:t>
            </a:r>
            <a:r>
              <a:rPr lang="en-US" dirty="0"/>
              <a:t> </a:t>
            </a:r>
            <a:r>
              <a:rPr lang="en-US" dirty="0" err="1"/>
              <a:t>interesom</a:t>
            </a:r>
            <a:r>
              <a:rPr lang="en-US" dirty="0"/>
              <a:t> </a:t>
            </a:r>
            <a:r>
              <a:rPr lang="en-US" dirty="0" err="1"/>
              <a:t>za</a:t>
            </a:r>
            <a:r>
              <a:rPr lang="en-US" dirty="0"/>
              <a:t> </a:t>
            </a:r>
            <a:r>
              <a:rPr lang="en-US" dirty="0" err="1"/>
              <a:t>projekat</a:t>
            </a:r>
            <a:r>
              <a:rPr lang="en-US" dirty="0"/>
              <a:t>.</a:t>
            </a:r>
          </a:p>
          <a:p>
            <a:pPr marL="0" indent="0">
              <a:buNone/>
            </a:pPr>
            <a:endParaRPr lang="en-US" dirty="0"/>
          </a:p>
        </p:txBody>
      </p:sp>
    </p:spTree>
    <p:extLst>
      <p:ext uri="{BB962C8B-B14F-4D97-AF65-F5344CB8AC3E}">
        <p14:creationId xmlns:p14="http://schemas.microsoft.com/office/powerpoint/2010/main" val="187370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Kako bi se uspešno realizovao projekat, uz poštovanje i balans interesa svih interesnih grupa (stejkholdera) od suštinskog značaja je pravilna komunikacija sa svim zainteresovanim stranama.</a:t>
            </a:r>
          </a:p>
          <a:p>
            <a:r>
              <a:rPr lang="sr-Latn-RS" dirty="0"/>
              <a:t>Najveći otpor promenama, koje može doneti realizacija projekta, može se očekivati od onih segmenata zainteresovanih strana koje nisu adekvatno informisane o tome kako će te promene uticati na njih.</a:t>
            </a:r>
          </a:p>
          <a:p>
            <a:r>
              <a:rPr lang="sr-Latn-RS" dirty="0"/>
              <a:t>Iz tog razloga, faze </a:t>
            </a:r>
            <a:r>
              <a:rPr lang="sr-Latn-RS" b="1" dirty="0"/>
              <a:t>procesa u upravljanju komunikacijama na projektu</a:t>
            </a:r>
            <a:r>
              <a:rPr lang="sr-Latn-RS" dirty="0"/>
              <a:t>, uključuju:</a:t>
            </a:r>
          </a:p>
          <a:p>
            <a:pPr lvl="1"/>
            <a:r>
              <a:rPr lang="sr-Latn-RS" dirty="0"/>
              <a:t>Identifikacija interesnih grupa</a:t>
            </a:r>
          </a:p>
          <a:p>
            <a:pPr lvl="1"/>
            <a:r>
              <a:rPr lang="sr-Latn-RS" dirty="0"/>
              <a:t>Planiranje komunikacija</a:t>
            </a:r>
          </a:p>
          <a:p>
            <a:pPr lvl="1"/>
            <a:r>
              <a:rPr lang="sr-Latn-RS" dirty="0"/>
              <a:t>Distribucija informacija</a:t>
            </a:r>
          </a:p>
          <a:p>
            <a:pPr lvl="1"/>
            <a:r>
              <a:rPr lang="sr-Latn-RS" dirty="0"/>
              <a:t>Upravljanje očekivanjem interesnih grupa</a:t>
            </a:r>
          </a:p>
          <a:p>
            <a:pPr lvl="1"/>
            <a:r>
              <a:rPr lang="sr-Latn-RS" dirty="0"/>
              <a:t>Izveštavanje o realizaciji</a:t>
            </a:r>
          </a:p>
          <a:p>
            <a:endParaRPr lang="en-US" dirty="0"/>
          </a:p>
        </p:txBody>
      </p:sp>
    </p:spTree>
    <p:extLst>
      <p:ext uri="{BB962C8B-B14F-4D97-AF65-F5344CB8AC3E}">
        <p14:creationId xmlns:p14="http://schemas.microsoft.com/office/powerpoint/2010/main" val="136976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Identifikovanje interesnih grupa (stejkholdera) </a:t>
            </a:r>
            <a:r>
              <a:rPr lang="sr-Latn-RS" dirty="0"/>
              <a:t>je proces određivanja svih pojedinaca ili grupa – organizacija na koje projekat može imati uticaj i dokumentovanje odgovarajućih informacija koje se odnose na njihove interese, nivo angažovanja i uticaj na upseh projekta.</a:t>
            </a:r>
          </a:p>
          <a:p>
            <a:r>
              <a:rPr lang="sr-Latn-RS" dirty="0"/>
              <a:t>Pri tome, interesne grupe projekta mogu biti kupci-naručioci, sponzori, podizvođači koji realizuju projektne aktivnosti i javnost koja je aktivno uključena u projekat, ili čiji interesi mogu pozitivno ili negativno uticati na izvršenje i završetak projekta.</a:t>
            </a:r>
          </a:p>
          <a:p>
            <a:r>
              <a:rPr lang="sr-Latn-RS" dirty="0"/>
              <a:t>Za uspeh projekta je od izuzetnog značaja da se </a:t>
            </a:r>
            <a:r>
              <a:rPr lang="sr-Latn-RS" dirty="0" smtClean="0"/>
              <a:t>inte</a:t>
            </a:r>
            <a:r>
              <a:rPr lang="en-US" smtClean="0"/>
              <a:t>r</a:t>
            </a:r>
            <a:r>
              <a:rPr lang="sr-Latn-RS" smtClean="0"/>
              <a:t>esne </a:t>
            </a:r>
            <a:r>
              <a:rPr lang="sr-Latn-RS" dirty="0"/>
              <a:t>grupe odrede u početnoj fazi projekta (u fazi planiranja), kao i da se uradi analiza njihovih interesa, očekivanja, važnosti i uticaja. Kod velikih projekata neophodno je pripremiti strategiju za svaku interesnu grupu i odrediti nivo i vreme uticaja interesnih grupa – kako bi se postigao maksimalni pozitivni uticaj i ublažio potencijalni negativni uticaj.</a:t>
            </a:r>
            <a:endParaRPr lang="en-US" dirty="0"/>
          </a:p>
        </p:txBody>
      </p:sp>
    </p:spTree>
    <p:extLst>
      <p:ext uri="{BB962C8B-B14F-4D97-AF65-F5344CB8AC3E}">
        <p14:creationId xmlns:p14="http://schemas.microsoft.com/office/powerpoint/2010/main" val="35408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Kao ulazni podatak kod identifikacije stejkholdera može se iskoristiti analiza poslovnog slučaja (kao i urađena analiza primenom kanvasa), odakle se može dobiti informacija o planiranim unutrašnjim i spoljašnjim pojedincima i grupama, uključenim u projekat i onima koji se nalaze pod uticajem projekta, kao što su sponzori – investitori projekta, korisnici – naručioci –klijenti, članovi projektnog tima, grupe ili organizacione jedinice preduzeća koje učestvuju u realizaciji projekta (ako se projekat planira na korporativnom nivou), kao i ostali pojedinci i organizacije na koje projekat utiče.</a:t>
            </a:r>
          </a:p>
          <a:p>
            <a:r>
              <a:rPr lang="sr-Latn-RS" dirty="0"/>
              <a:t>Ukoliko je projekat rezultat aktivnosti nabavke ili se zasniva na određenom ugovoru, onda su ugovorne strane ključne interesne grupe projekta. Ostale učesnike, kao što su dobavljači, takođe treba smatrati interesnim grupama projekta – i trebaju biti deo registra stejkhodlera.</a:t>
            </a:r>
          </a:p>
          <a:p>
            <a:r>
              <a:rPr lang="sr-Latn-RS" dirty="0"/>
              <a:t>Kod kreiranja registra stejkhodlera, u slučaju zrelih organizacija, može se kao osnova koristiti znanje stečeno na prethodnim projektima – odnosno registar stejkholdera iz prethodnih projekata.</a:t>
            </a:r>
            <a:endParaRPr lang="en-US" dirty="0"/>
          </a:p>
        </p:txBody>
      </p:sp>
    </p:spTree>
    <p:extLst>
      <p:ext uri="{BB962C8B-B14F-4D97-AF65-F5344CB8AC3E}">
        <p14:creationId xmlns:p14="http://schemas.microsoft.com/office/powerpoint/2010/main" val="41812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Analiza interesnih grupa  - odnosno kreiranje registra stejkholdera je proces sistematskog sakupljanja kvantitativnih i kvalitativnih informacija kako bi se utvrdilo čije interese treba uzeti u obzir tokom projekta. </a:t>
            </a:r>
          </a:p>
          <a:p>
            <a:r>
              <a:rPr lang="sr-Latn-RS" dirty="0"/>
              <a:t>Ovom analizom se identifikuju interesi, očekivanja i uticaj pojedinih interesnih grupa i vrši se njihovo povezivanje sa svrhom projekta. </a:t>
            </a:r>
          </a:p>
          <a:p>
            <a:r>
              <a:rPr lang="sr-Latn-RS" dirty="0"/>
              <a:t>Analizom se takođe identifikuju odnosi između interesnih grupa koji se mogu iskoristiti za izgradnju potencijalnih partnerstava za povećanje mogućnosti uspeha projekta.</a:t>
            </a:r>
          </a:p>
          <a:p>
            <a:r>
              <a:rPr lang="sr-Latn-RS" dirty="0"/>
              <a:t>Ključne interesne grupe je lako odrediti. One uključuju sve koji imaju uticaj u donošenju odluka ili imaju upravljačku ulogu, sve one na koje utiče rezultat projekta (proizvod/usluga).</a:t>
            </a:r>
          </a:p>
          <a:p>
            <a:r>
              <a:rPr lang="sr-Latn-RS" dirty="0"/>
              <a:t>Identifikovanje ostalih inetersnih grupa se obično radi putem intervjua interesnih grupa i proširivanja liste stejkholdera sve dok se sve potencijalne interesne grupe ne uklkuče.</a:t>
            </a:r>
            <a:endParaRPr lang="en-US" dirty="0"/>
          </a:p>
        </p:txBody>
      </p:sp>
    </p:spTree>
    <p:extLst>
      <p:ext uri="{BB962C8B-B14F-4D97-AF65-F5344CB8AC3E}">
        <p14:creationId xmlns:p14="http://schemas.microsoft.com/office/powerpoint/2010/main" val="61653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Kako se ne bi izostavila neka od značajnih interesnih grupa, pored projektnog tima i menadžera projekta – potrebno je potražiti pomoć u njihovoj identifikaciji i od ostalih eksperata, kao što su:</a:t>
            </a:r>
          </a:p>
          <a:p>
            <a:pPr lvl="1"/>
            <a:r>
              <a:rPr lang="sr-Latn-RS" dirty="0"/>
              <a:t> Predstavnici višeg menadžmenta</a:t>
            </a:r>
          </a:p>
          <a:p>
            <a:pPr lvl="1"/>
            <a:r>
              <a:rPr lang="sr-Latn-RS" dirty="0"/>
              <a:t>Ostale organizacione jedinice unutar organizacije</a:t>
            </a:r>
          </a:p>
          <a:p>
            <a:pPr lvl="1"/>
            <a:r>
              <a:rPr lang="sr-Latn-RS" dirty="0"/>
              <a:t>Već identifikovane ključne interesne grupe</a:t>
            </a:r>
          </a:p>
          <a:p>
            <a:pPr lvl="1"/>
            <a:r>
              <a:rPr lang="sr-Latn-RS" dirty="0"/>
              <a:t>Vođe projekata koje su radile na sličnim projektima unutar organizacije ili van nje</a:t>
            </a:r>
          </a:p>
          <a:p>
            <a:pPr lvl="1"/>
            <a:r>
              <a:rPr lang="sr-Latn-RS" dirty="0"/>
              <a:t>Eksperti u specifičnim poslovima ili projektnim oblastima</a:t>
            </a:r>
          </a:p>
          <a:p>
            <a:pPr lvl="1"/>
            <a:r>
              <a:rPr lang="sr-Latn-RS" dirty="0"/>
              <a:t>Profesionalni i/ili tehnički saradnici i konsultatnti</a:t>
            </a:r>
          </a:p>
          <a:p>
            <a:r>
              <a:rPr lang="sr-Latn-RS" dirty="0"/>
              <a:t>Nakon identifikacije svih stejkholdera, potrebno je analizirati potencijalni uticaj ili podršku koju bi svaka od interesnih grupa mogla da pruži, i klasifikovati ih tako da se definišu strategije na koji način da im se pristupi.</a:t>
            </a:r>
          </a:p>
        </p:txBody>
      </p:sp>
    </p:spTree>
    <p:extLst>
      <p:ext uri="{BB962C8B-B14F-4D97-AF65-F5344CB8AC3E}">
        <p14:creationId xmlns:p14="http://schemas.microsoft.com/office/powerpoint/2010/main" val="355644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sr-Latn-RS" dirty="0"/>
              <a:t>Glavna izlazna veličina iz procesa identifikacije stejkholdera je </a:t>
            </a:r>
            <a:r>
              <a:rPr lang="sr-Latn-RS" b="1" dirty="0"/>
              <a:t>registar stejkholdera</a:t>
            </a:r>
            <a:r>
              <a:rPr lang="sr-Latn-RS" dirty="0"/>
              <a:t>. On uključuje (u svojoj osnovnoj formi):</a:t>
            </a:r>
          </a:p>
          <a:p>
            <a:pPr lvl="1"/>
            <a:r>
              <a:rPr lang="sr-Latn-RS" b="1" i="1" dirty="0"/>
              <a:t>Osnovne informacije </a:t>
            </a:r>
            <a:r>
              <a:rPr lang="sr-Latn-RS" dirty="0"/>
              <a:t>(ime, pozicija u organizaciji, položaj, uloga u projektu, kontakt informacije)</a:t>
            </a:r>
          </a:p>
          <a:p>
            <a:pPr lvl="1"/>
            <a:r>
              <a:rPr lang="sr-Latn-RS" b="1" i="1" dirty="0"/>
              <a:t>Informacije o proceni </a:t>
            </a:r>
            <a:r>
              <a:rPr lang="sr-Latn-RS" dirty="0"/>
              <a:t>(osnovni zahtevi/očekivanja stejkholdera , potencijalni uticaj na projekat, faza u životnom ciklusu projekta u kojoj se javljau interesi stejkholdera)</a:t>
            </a:r>
          </a:p>
          <a:p>
            <a:pPr lvl="1"/>
            <a:r>
              <a:rPr lang="sr-Latn-RS" b="1" i="1" dirty="0"/>
              <a:t>Klasifikacija interesnih grupa </a:t>
            </a:r>
            <a:r>
              <a:rPr lang="sr-Latn-RS" dirty="0"/>
              <a:t>(unutrašnji/spoljašnji stejkholderi, podrška/neutralni stav/otpor, itd)</a:t>
            </a:r>
          </a:p>
          <a:p>
            <a:endParaRPr lang="en-US" dirty="0"/>
          </a:p>
        </p:txBody>
      </p:sp>
    </p:spTree>
    <p:extLst>
      <p:ext uri="{BB962C8B-B14F-4D97-AF65-F5344CB8AC3E}">
        <p14:creationId xmlns:p14="http://schemas.microsoft.com/office/powerpoint/2010/main" val="195999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Planiranje komunikacija</a:t>
            </a:r>
            <a:r>
              <a:rPr lang="sr-Latn-RS" dirty="0"/>
              <a:t>, predstavlja proces određivanja potreba interesnih grupa projekta za informacijama i definisanje nivoa pristupa u komunikaciji. </a:t>
            </a:r>
          </a:p>
          <a:p>
            <a:r>
              <a:rPr lang="sr-Latn-RS" dirty="0"/>
              <a:t>Nisu sve interesne grupe istog značaja – što se tiče uspeha projekta, te stoga ne trebaju da dobijaju iste informacije vezano za projekat. </a:t>
            </a:r>
          </a:p>
          <a:p>
            <a:r>
              <a:rPr lang="sr-Latn-RS" dirty="0"/>
              <a:t> Na osnovu značaja interesnih grupa, planirati i nivo kao i način komunikacije sa predstavnicima svake od njih.</a:t>
            </a:r>
          </a:p>
          <a:p>
            <a:r>
              <a:rPr lang="sr-Latn-RS" dirty="0"/>
              <a:t>Identifikacija potreba interesnih grupa za informisanjem i određivanje odgovarajućih sredstava za ispunjenje tih potreba je važan faktor za uspeh projekta.</a:t>
            </a:r>
          </a:p>
          <a:p>
            <a:r>
              <a:rPr lang="sr-Latn-RS" dirty="0"/>
              <a:t>Efektivna komunikacija znači da je informacija data u pravilnoj formi, u pravo vreme i da ima pravi uticaj.</a:t>
            </a:r>
          </a:p>
          <a:p>
            <a:r>
              <a:rPr lang="sr-Latn-RS" dirty="0"/>
              <a:t>Efikasna komunikacija znači pružanje samo potrebnih informacija.</a:t>
            </a:r>
          </a:p>
        </p:txBody>
      </p:sp>
    </p:spTree>
    <p:extLst>
      <p:ext uri="{BB962C8B-B14F-4D97-AF65-F5344CB8AC3E}">
        <p14:creationId xmlns:p14="http://schemas.microsoft.com/office/powerpoint/2010/main" val="96014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Faktori koji mogu uticati na uspešnu komunikaciju na projektu uključuju:</a:t>
            </a:r>
          </a:p>
          <a:p>
            <a:pPr lvl="1"/>
            <a:r>
              <a:rPr lang="sr-Latn-RS" b="1" i="1" dirty="0"/>
              <a:t>Hitnost potreba za informacijom: </a:t>
            </a:r>
            <a:r>
              <a:rPr lang="sr-Latn-RS" dirty="0"/>
              <a:t>Da li uspeh projekta/projektne aktivnosti zavisi od pristupa informacijama koje se ažuriraju u trenutku nastanka promene ili je redovni pisani izveštaj dovoljan.</a:t>
            </a:r>
          </a:p>
          <a:p>
            <a:pPr lvl="1"/>
            <a:r>
              <a:rPr lang="sr-Latn-RS" b="1" i="1" dirty="0"/>
              <a:t>Dostupnost tehnologije: </a:t>
            </a:r>
            <a:r>
              <a:rPr lang="sr-Latn-RS" dirty="0"/>
              <a:t>Da li je instaliran odgovarajući ICT sistem ili je potrebno nešto promeniti na projektu? Npr. da li određena interesna grupa ima pristup određenoj informaciono – komunikacionoj tehnologiji ?</a:t>
            </a:r>
          </a:p>
          <a:p>
            <a:pPr lvl="1"/>
            <a:r>
              <a:rPr lang="sr-Latn-RS" b="1" i="1" dirty="0"/>
              <a:t>Kompetencije i znjanja:</a:t>
            </a:r>
            <a:r>
              <a:rPr lang="sr-Latn-RS" dirty="0"/>
              <a:t> Da li je predloženi komunikacioni sistem u skladu sa iskustvom i kompetencijama učesnika projekta ili su potrebne dodatne obuke i treninzi?</a:t>
            </a:r>
          </a:p>
          <a:p>
            <a:pPr lvl="1"/>
            <a:r>
              <a:rPr lang="sr-Latn-RS" b="1" i="1" dirty="0"/>
              <a:t>Trajanje projekta: </a:t>
            </a:r>
            <a:r>
              <a:rPr lang="sr-Latn-RS" dirty="0"/>
              <a:t>Da li će se dostupna tehnologija promeniti pre kraja projekta ?</a:t>
            </a:r>
          </a:p>
          <a:p>
            <a:pPr lvl="1"/>
            <a:r>
              <a:rPr lang="sr-Latn-RS" b="1" i="1" dirty="0"/>
              <a:t>Okruženje projekta: </a:t>
            </a:r>
            <a:r>
              <a:rPr lang="sr-Latn-RS" dirty="0"/>
              <a:t>Da li se tim sastaje i radi „face to face“ ili se radi „on –line“ – u virtuelnom okruženju. </a:t>
            </a:r>
          </a:p>
          <a:p>
            <a:pPr lvl="1"/>
            <a:endParaRPr lang="sr-Latn-RS" dirty="0"/>
          </a:p>
          <a:p>
            <a:pPr lvl="1"/>
            <a:endParaRPr lang="en-US" dirty="0"/>
          </a:p>
        </p:txBody>
      </p:sp>
    </p:spTree>
    <p:extLst>
      <p:ext uri="{BB962C8B-B14F-4D97-AF65-F5344CB8AC3E}">
        <p14:creationId xmlns:p14="http://schemas.microsoft.com/office/powerpoint/2010/main" val="250051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Plan upravljanja komunikacijama obično sadrži:</a:t>
            </a:r>
          </a:p>
          <a:p>
            <a:pPr lvl="1"/>
            <a:r>
              <a:rPr lang="sr-Latn-RS" dirty="0"/>
              <a:t>Zahteve za komunikacijama koje imaju interesne grupe</a:t>
            </a:r>
          </a:p>
          <a:p>
            <a:pPr lvl="1"/>
            <a:r>
              <a:rPr lang="sr-Latn-RS" dirty="0"/>
              <a:t>Informacije koje će biti predmet komunikacije, uklučujući jezik, format, sadržaj i nivo detaljnosti</a:t>
            </a:r>
          </a:p>
          <a:p>
            <a:pPr lvl="1"/>
            <a:r>
              <a:rPr lang="sr-Latn-RS" dirty="0"/>
              <a:t>Vremenski okvir i učestalost distribucije informacije</a:t>
            </a:r>
          </a:p>
          <a:p>
            <a:pPr lvl="1"/>
            <a:r>
              <a:rPr lang="sr-Latn-RS" dirty="0"/>
              <a:t>Osobu odgovornu za komunikaciju</a:t>
            </a:r>
          </a:p>
          <a:p>
            <a:pPr lvl="1"/>
            <a:r>
              <a:rPr lang="sr-Latn-RS" dirty="0"/>
              <a:t>Osobu odgovornu za odobravanje slanja poverljivih informacija</a:t>
            </a:r>
          </a:p>
          <a:p>
            <a:pPr lvl="1"/>
            <a:r>
              <a:rPr lang="sr-Latn-RS" dirty="0"/>
              <a:t>Osobu ili grupu koja će primiti informaciju</a:t>
            </a:r>
          </a:p>
          <a:p>
            <a:pPr lvl="1"/>
            <a:r>
              <a:rPr lang="sr-Latn-RS" dirty="0"/>
              <a:t>Metodu ili tehnologiju koja će se koristiti za prenos informacija (memorandum, elektronska pošta, saopštenje, društvene mreže ....)</a:t>
            </a:r>
          </a:p>
          <a:p>
            <a:pPr lvl="1"/>
            <a:r>
              <a:rPr lang="sr-Latn-RS" dirty="0"/>
              <a:t>Resurse dodeljene komunikacijonim aktivnostima, uključujući vreme, osoblje i budžet</a:t>
            </a:r>
          </a:p>
          <a:p>
            <a:pPr lvl="1"/>
            <a:r>
              <a:rPr lang="sr-Latn-RS" dirty="0"/>
              <a:t>Komunikaciona ograničenja, koja mogu nastati kao posledica određenog zakona ili regulative, tehnologije, organizacionih politika i procedura, itd</a:t>
            </a:r>
          </a:p>
          <a:p>
            <a:endParaRPr lang="en-US" dirty="0"/>
          </a:p>
        </p:txBody>
      </p:sp>
    </p:spTree>
    <p:extLst>
      <p:ext uri="{BB962C8B-B14F-4D97-AF65-F5344CB8AC3E}">
        <p14:creationId xmlns:p14="http://schemas.microsoft.com/office/powerpoint/2010/main" val="366603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121774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a:bodyPr>
          <a:lstStyle/>
          <a:p>
            <a:r>
              <a:rPr lang="sr-Latn-RS" b="1" dirty="0"/>
              <a:t>Distribucija informacija</a:t>
            </a:r>
            <a:r>
              <a:rPr lang="sr-Latn-RS" dirty="0"/>
              <a:t> je proces kojim se omogućava da odgovarajuće informacije budu dostupne interesnim grupama projekta kao što je planirano.</a:t>
            </a:r>
          </a:p>
          <a:p>
            <a:r>
              <a:rPr lang="sr-Latn-RS" dirty="0"/>
              <a:t>Izvodi se tokom čitavog životnog veka projekta i u svim procesima upravljanja. Može uključivati redovno izveštavanje kao i neočekivane zahteve za informacijama.</a:t>
            </a:r>
          </a:p>
        </p:txBody>
      </p:sp>
    </p:spTree>
    <p:extLst>
      <p:ext uri="{BB962C8B-B14F-4D97-AF65-F5344CB8AC3E}">
        <p14:creationId xmlns:p14="http://schemas.microsoft.com/office/powerpoint/2010/main" val="159575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a:bodyPr>
          <a:lstStyle/>
          <a:p>
            <a:r>
              <a:rPr lang="sr-Latn-RS" b="1" dirty="0"/>
              <a:t>Upravljanje očekivanjima interesnih grupa </a:t>
            </a:r>
            <a:r>
              <a:rPr lang="sr-Latn-RS" dirty="0"/>
              <a:t>je proces komunikacije i saradnje sa interesnim grupama kako bi se ispunile njihove potrebe i kako bi im se uputila obaveštenja o aktuelnim temama. Zahteva komunikacione aktivnosti usmerene prema projektnim interesnim grupama sa uticajem na njihova očekivanja, zabrinutost i otklanjanje problema, kao što su:</a:t>
            </a:r>
          </a:p>
          <a:p>
            <a:pPr lvl="1"/>
            <a:r>
              <a:rPr lang="sr-Latn-RS" dirty="0"/>
              <a:t>Aktivno upravljanje očekivanjima interesnih grupa u cilju povećanja verovatnoće za prihvatanje projekta uz pregovaranje i uticaj na njihove želje da se postignu i održe ciljevi projekta</a:t>
            </a:r>
          </a:p>
          <a:p>
            <a:pPr lvl="1"/>
            <a:r>
              <a:rPr lang="sr-Latn-RS" dirty="0"/>
              <a:t>Usmeravanje na pitanja koja još uvek nisu postala problemi, obično sa predviđanjem budućih problema – rizika. </a:t>
            </a:r>
          </a:p>
          <a:p>
            <a:pPr lvl="1"/>
            <a:r>
              <a:rPr lang="sr-Latn-RS" dirty="0"/>
              <a:t>Rasvetljavanje i rešavanje problema koji su identifikovani. Rešenje može dovesti do promene odnosa sa stejkholderom ili može biti razmatrano izvan projekta.</a:t>
            </a:r>
            <a:endParaRPr lang="en-US" dirty="0"/>
          </a:p>
        </p:txBody>
      </p:sp>
    </p:spTree>
    <p:extLst>
      <p:ext uri="{BB962C8B-B14F-4D97-AF65-F5344CB8AC3E}">
        <p14:creationId xmlns:p14="http://schemas.microsoft.com/office/powerpoint/2010/main" val="2757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Izveštaj o realizaciji.</a:t>
            </a:r>
            <a:r>
              <a:rPr lang="sr-Latn-RS" dirty="0"/>
              <a:t> Jedan od osnovnih načina distribucije informacije o učinku na projektu je Izveštaj o realizaciji, koji se koristi za distribuciju informacija o napredovanju i statusu projekta. Izveštaji mogu biti mesečni, kvartalni, godišnji i finalni – nakon realizacije projekta.</a:t>
            </a:r>
          </a:p>
          <a:p>
            <a:r>
              <a:rPr lang="sr-Latn-RS" dirty="0"/>
              <a:t>Izveštaji mogu biti uslov za nastavak realizacije narednih faza projekta, kao i osnov za korekciju u planu upravljanja projektima. Uključuju opis postignutih rezultata projekta – u odnosu na plan, kao i izveštaj o raalizaciji planiranog budžeta projekta.</a:t>
            </a:r>
          </a:p>
          <a:p>
            <a:r>
              <a:rPr lang="sr-Latn-RS" dirty="0"/>
              <a:t>Detaljni izveštaji mogu da uključe:</a:t>
            </a:r>
          </a:p>
          <a:p>
            <a:pPr lvl="1"/>
            <a:r>
              <a:rPr lang="sr-Latn-RS" dirty="0"/>
              <a:t>Analizu prethodnog rada na projektu</a:t>
            </a:r>
          </a:p>
          <a:p>
            <a:pPr lvl="1"/>
            <a:r>
              <a:rPr lang="sr-Latn-RS" dirty="0"/>
              <a:t>Trenutno stanje rizika i problema</a:t>
            </a:r>
          </a:p>
          <a:p>
            <a:pPr lvl="1"/>
            <a:r>
              <a:rPr lang="sr-Latn-RS" dirty="0"/>
              <a:t>Završen rad tokom projekta (procenat završetka)</a:t>
            </a:r>
          </a:p>
          <a:p>
            <a:pPr lvl="1"/>
            <a:r>
              <a:rPr lang="sr-Latn-RS" dirty="0"/>
              <a:t>Naredni posao koji treba završiti</a:t>
            </a:r>
          </a:p>
          <a:p>
            <a:pPr lvl="1"/>
            <a:r>
              <a:rPr lang="sr-Latn-RS" dirty="0"/>
              <a:t>Rezime odobrenih promena tokom perioda realizacije</a:t>
            </a:r>
          </a:p>
          <a:p>
            <a:pPr lvl="1"/>
            <a:r>
              <a:rPr lang="sr-Latn-RS" dirty="0"/>
              <a:t>Ostale važne informacije koje se moraju pregledati i o kojima se mora prodiskutovati.</a:t>
            </a:r>
          </a:p>
          <a:p>
            <a:endParaRPr lang="en-US" dirty="0"/>
          </a:p>
        </p:txBody>
      </p:sp>
    </p:spTree>
    <p:extLst>
      <p:ext uri="{BB962C8B-B14F-4D97-AF65-F5344CB8AC3E}">
        <p14:creationId xmlns:p14="http://schemas.microsoft.com/office/powerpoint/2010/main" val="125058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sr-Latn-RS" dirty="0"/>
              <a:t>Adekvatno pripremljen registar stejkholdera (interesnih grupa) je koristan ulazni podatak za buduće upravlljanje projektima ali i za analizu potrebe za pravnim formama koje je neophodno pripremiti/obezbediti pre početka realizacije projekta.</a:t>
            </a:r>
          </a:p>
          <a:p>
            <a:r>
              <a:rPr lang="sr-Latn-RS" dirty="0"/>
              <a:t>Naime, odnose sa pojedinim interesnim grupama je neophodno regulisati ugovorima, licencama, patentnim projavama, itd.</a:t>
            </a:r>
          </a:p>
          <a:p>
            <a:r>
              <a:rPr lang="sr-Latn-RS" dirty="0"/>
              <a:t>Takođe, pravna izvodljivost projekta u velikoj meri podrazumeva i poštovanje kriterijuma i normativa </a:t>
            </a:r>
            <a:r>
              <a:rPr lang="sr-Latn-RS" b="1" dirty="0"/>
              <a:t>održivog razvoja </a:t>
            </a:r>
            <a:r>
              <a:rPr lang="sr-Latn-RS" dirty="0"/>
              <a:t>sa kojima trebaju da se usaglase, kako ishodi projekta – tako i aktivnosti na projektu.</a:t>
            </a:r>
            <a:endParaRPr lang="en-US" dirty="0"/>
          </a:p>
        </p:txBody>
      </p:sp>
    </p:spTree>
    <p:extLst>
      <p:ext uri="{BB962C8B-B14F-4D97-AF65-F5344CB8AC3E}">
        <p14:creationId xmlns:p14="http://schemas.microsoft.com/office/powerpoint/2010/main" val="144739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en-US" dirty="0" err="1"/>
              <a:t>Održivi</a:t>
            </a:r>
            <a:r>
              <a:rPr lang="en-US" dirty="0"/>
              <a:t> </a:t>
            </a:r>
            <a:r>
              <a:rPr lang="en-US" dirty="0" err="1"/>
              <a:t>razvoj</a:t>
            </a:r>
            <a:r>
              <a:rPr lang="en-US" dirty="0"/>
              <a:t> se </a:t>
            </a:r>
            <a:r>
              <a:rPr lang="en-US" dirty="0" err="1"/>
              <a:t>može</a:t>
            </a:r>
            <a:r>
              <a:rPr lang="en-US" dirty="0"/>
              <a:t> </a:t>
            </a:r>
            <a:r>
              <a:rPr lang="en-US" dirty="0" err="1"/>
              <a:t>definisati</a:t>
            </a:r>
            <a:r>
              <a:rPr lang="en-US" dirty="0"/>
              <a:t> </a:t>
            </a:r>
            <a:r>
              <a:rPr lang="en-US" dirty="0" err="1"/>
              <a:t>kao</a:t>
            </a:r>
            <a:r>
              <a:rPr lang="en-US" dirty="0"/>
              <a:t> </a:t>
            </a:r>
            <a:r>
              <a:rPr lang="en-US" dirty="0" err="1"/>
              <a:t>potreba</a:t>
            </a:r>
            <a:r>
              <a:rPr lang="en-US" dirty="0"/>
              <a:t> </a:t>
            </a:r>
            <a:r>
              <a:rPr lang="en-US" dirty="0" err="1"/>
              <a:t>sadašnjosti</a:t>
            </a:r>
            <a:r>
              <a:rPr lang="en-US" dirty="0"/>
              <a:t> bez </a:t>
            </a:r>
            <a:r>
              <a:rPr lang="en-US" dirty="0" err="1"/>
              <a:t>ugrožavanja</a:t>
            </a:r>
            <a:r>
              <a:rPr lang="en-US" dirty="0"/>
              <a:t> </a:t>
            </a:r>
            <a:r>
              <a:rPr lang="en-US" dirty="0" err="1"/>
              <a:t>sposobnosti</a:t>
            </a:r>
            <a:r>
              <a:rPr lang="en-US" dirty="0"/>
              <a:t> </a:t>
            </a:r>
            <a:r>
              <a:rPr lang="en-US" dirty="0" err="1"/>
              <a:t>budućih</a:t>
            </a:r>
            <a:r>
              <a:rPr lang="en-US" dirty="0"/>
              <a:t> </a:t>
            </a:r>
            <a:r>
              <a:rPr lang="en-US" dirty="0" err="1"/>
              <a:t>generacija</a:t>
            </a:r>
            <a:r>
              <a:rPr lang="en-US" dirty="0"/>
              <a:t> da </a:t>
            </a:r>
            <a:r>
              <a:rPr lang="en-US" dirty="0" err="1"/>
              <a:t>zadovolje</a:t>
            </a:r>
            <a:r>
              <a:rPr lang="en-US" dirty="0"/>
              <a:t> </a:t>
            </a:r>
            <a:r>
              <a:rPr lang="en-US" dirty="0" err="1"/>
              <a:t>sopstvene</a:t>
            </a:r>
            <a:r>
              <a:rPr lang="en-US" dirty="0"/>
              <a:t> </a:t>
            </a:r>
            <a:r>
              <a:rPr lang="en-US" dirty="0" err="1"/>
              <a:t>potrebe</a:t>
            </a:r>
            <a:r>
              <a:rPr lang="en-US" dirty="0"/>
              <a:t> (</a:t>
            </a:r>
            <a:r>
              <a:rPr lang="en-US" dirty="0" err="1"/>
              <a:t>Barbier</a:t>
            </a:r>
            <a:r>
              <a:rPr lang="en-US" dirty="0"/>
              <a:t> &amp; Burgess, 2019). </a:t>
            </a:r>
          </a:p>
          <a:p>
            <a:r>
              <a:rPr lang="en-US" dirty="0" err="1"/>
              <a:t>Čini</a:t>
            </a:r>
            <a:r>
              <a:rPr lang="en-US" dirty="0"/>
              <a:t> se da </a:t>
            </a:r>
            <a:r>
              <a:rPr lang="en-US" dirty="0" err="1"/>
              <a:t>postoji</a:t>
            </a:r>
            <a:r>
              <a:rPr lang="en-US" dirty="0"/>
              <a:t> </a:t>
            </a:r>
            <a:r>
              <a:rPr lang="en-US" dirty="0" err="1"/>
              <a:t>nerešivi</a:t>
            </a:r>
            <a:r>
              <a:rPr lang="en-US" dirty="0"/>
              <a:t> </a:t>
            </a:r>
            <a:r>
              <a:rPr lang="en-US" dirty="0" err="1"/>
              <a:t>sukob</a:t>
            </a:r>
            <a:r>
              <a:rPr lang="en-US" dirty="0"/>
              <a:t> </a:t>
            </a:r>
            <a:r>
              <a:rPr lang="en-US" dirty="0" err="1"/>
              <a:t>između</a:t>
            </a:r>
            <a:r>
              <a:rPr lang="en-US" dirty="0"/>
              <a:t> </a:t>
            </a:r>
            <a:r>
              <a:rPr lang="en-US" dirty="0" err="1"/>
              <a:t>ekonomskog</a:t>
            </a:r>
            <a:r>
              <a:rPr lang="en-US" dirty="0"/>
              <a:t>, </a:t>
            </a:r>
            <a:r>
              <a:rPr lang="en-US" dirty="0" err="1"/>
              <a:t>tehnološkog</a:t>
            </a:r>
            <a:r>
              <a:rPr lang="en-US" dirty="0"/>
              <a:t>, </a:t>
            </a:r>
            <a:r>
              <a:rPr lang="en-US" dirty="0" err="1"/>
              <a:t>društvenog</a:t>
            </a:r>
            <a:r>
              <a:rPr lang="en-US" dirty="0"/>
              <a:t> </a:t>
            </a:r>
            <a:r>
              <a:rPr lang="en-US" dirty="0" err="1"/>
              <a:t>i</a:t>
            </a:r>
            <a:r>
              <a:rPr lang="en-US" dirty="0"/>
              <a:t> </a:t>
            </a:r>
            <a:r>
              <a:rPr lang="en-US" dirty="0" err="1"/>
              <a:t>ekološkog</a:t>
            </a:r>
            <a:r>
              <a:rPr lang="en-US" dirty="0"/>
              <a:t> </a:t>
            </a:r>
            <a:r>
              <a:rPr lang="en-US" dirty="0" err="1"/>
              <a:t>razvoja</a:t>
            </a:r>
            <a:r>
              <a:rPr lang="en-US" dirty="0"/>
              <a:t>.</a:t>
            </a:r>
          </a:p>
          <a:p>
            <a:r>
              <a:rPr lang="en-US" dirty="0"/>
              <a:t>U </a:t>
            </a:r>
            <a:r>
              <a:rPr lang="en-US" dirty="0" err="1"/>
              <a:t>savremenom</a:t>
            </a:r>
            <a:r>
              <a:rPr lang="en-US" dirty="0"/>
              <a:t> </a:t>
            </a:r>
            <a:r>
              <a:rPr lang="en-US" dirty="0" err="1"/>
              <a:t>poslovanju</a:t>
            </a:r>
            <a:r>
              <a:rPr lang="en-US" dirty="0"/>
              <a:t>, </a:t>
            </a:r>
            <a:r>
              <a:rPr lang="en-US" dirty="0" err="1"/>
              <a:t>nije</a:t>
            </a:r>
            <a:r>
              <a:rPr lang="en-US" dirty="0"/>
              <a:t> </a:t>
            </a:r>
            <a:r>
              <a:rPr lang="en-US" dirty="0" err="1"/>
              <a:t>dovoljno</a:t>
            </a:r>
            <a:r>
              <a:rPr lang="en-US" dirty="0"/>
              <a:t> </a:t>
            </a:r>
            <a:r>
              <a:rPr lang="en-US" dirty="0" err="1"/>
              <a:t>postići</a:t>
            </a:r>
            <a:r>
              <a:rPr lang="en-US" dirty="0"/>
              <a:t> </a:t>
            </a:r>
            <a:r>
              <a:rPr lang="en-US" dirty="0" err="1"/>
              <a:t>određeni</a:t>
            </a:r>
            <a:r>
              <a:rPr lang="en-US" dirty="0"/>
              <a:t> </a:t>
            </a:r>
            <a:r>
              <a:rPr lang="en-US" dirty="0" err="1"/>
              <a:t>nivo</a:t>
            </a:r>
            <a:r>
              <a:rPr lang="en-US" dirty="0"/>
              <a:t> </a:t>
            </a:r>
            <a:r>
              <a:rPr lang="en-US" dirty="0" err="1"/>
              <a:t>razvoja</a:t>
            </a:r>
            <a:r>
              <a:rPr lang="en-US" dirty="0"/>
              <a:t> u </a:t>
            </a:r>
            <a:r>
              <a:rPr lang="en-US" dirty="0" err="1"/>
              <a:t>datom</a:t>
            </a:r>
            <a:r>
              <a:rPr lang="en-US" dirty="0"/>
              <a:t> </a:t>
            </a:r>
            <a:r>
              <a:rPr lang="en-US" dirty="0" err="1"/>
              <a:t>momentu</a:t>
            </a:r>
            <a:r>
              <a:rPr lang="en-US" dirty="0"/>
              <a:t> </a:t>
            </a:r>
            <a:r>
              <a:rPr lang="en-US" dirty="0" err="1"/>
              <a:t>vremena</a:t>
            </a:r>
            <a:r>
              <a:rPr lang="en-US" dirty="0"/>
              <a:t>. </a:t>
            </a:r>
            <a:r>
              <a:rPr lang="en-US" dirty="0" err="1"/>
              <a:t>Razvoj</a:t>
            </a:r>
            <a:r>
              <a:rPr lang="en-US" dirty="0"/>
              <a:t> mora </a:t>
            </a:r>
            <a:r>
              <a:rPr lang="en-US" dirty="0" err="1"/>
              <a:t>biti</a:t>
            </a:r>
            <a:r>
              <a:rPr lang="en-US" dirty="0"/>
              <a:t> </a:t>
            </a:r>
            <a:r>
              <a:rPr lang="en-US" dirty="0" err="1"/>
              <a:t>i</a:t>
            </a:r>
            <a:r>
              <a:rPr lang="en-US" dirty="0"/>
              <a:t> </a:t>
            </a:r>
            <a:r>
              <a:rPr lang="en-US" dirty="0" err="1"/>
              <a:t>održiv</a:t>
            </a:r>
            <a:r>
              <a:rPr lang="en-US" dirty="0"/>
              <a:t> </a:t>
            </a:r>
            <a:r>
              <a:rPr lang="en-US" dirty="0" err="1"/>
              <a:t>tokom</a:t>
            </a:r>
            <a:r>
              <a:rPr lang="en-US" dirty="0"/>
              <a:t> </a:t>
            </a:r>
            <a:r>
              <a:rPr lang="en-US" dirty="0" err="1"/>
              <a:t>vremena</a:t>
            </a:r>
            <a:r>
              <a:rPr lang="en-US" dirty="0"/>
              <a:t>.</a:t>
            </a:r>
            <a:r>
              <a:rPr lang="sr-Latn-RS" dirty="0"/>
              <a:t> To posebno treba imati u vidu prilokom planiranje neophodnih resursa projekta, kao i kod izbora tehniologija koje će se koristiti u realizaciji projektih aktivnosti.</a:t>
            </a:r>
            <a:endParaRPr lang="en-US" dirty="0"/>
          </a:p>
          <a:p>
            <a:endParaRPr lang="en-US" dirty="0"/>
          </a:p>
        </p:txBody>
      </p:sp>
    </p:spTree>
    <p:extLst>
      <p:ext uri="{BB962C8B-B14F-4D97-AF65-F5344CB8AC3E}">
        <p14:creationId xmlns:p14="http://schemas.microsoft.com/office/powerpoint/2010/main" val="400255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solidFill>
                  <a:srgbClr val="00B0F0"/>
                </a:solidFill>
              </a:rPr>
              <a:t>Zadatak za studente # VIII: - </a:t>
            </a:r>
            <a:r>
              <a:rPr lang="sr-Latn-RS" b="1" dirty="0">
                <a:solidFill>
                  <a:srgbClr val="FF0000"/>
                </a:solidFill>
              </a:rPr>
              <a:t>OBAVEZNI ZADATAK ZA SVE STUDENTE</a:t>
            </a:r>
          </a:p>
          <a:p>
            <a:r>
              <a:rPr lang="sr-Latn-RS" dirty="0">
                <a:solidFill>
                  <a:srgbClr val="00B0F0"/>
                </a:solidFill>
              </a:rPr>
              <a:t>Završiti izradu studije izvodljivosti razmatrane projektne ideje.</a:t>
            </a:r>
          </a:p>
          <a:p>
            <a:r>
              <a:rPr lang="sr-Latn-RS" dirty="0">
                <a:solidFill>
                  <a:srgbClr val="00B0F0"/>
                </a:solidFill>
              </a:rPr>
              <a:t>U okviru ovog zadatka, analizirati potencijalne stejkholdere na projektu i kreirati registar stejkhodlera.</a:t>
            </a:r>
          </a:p>
          <a:p>
            <a:r>
              <a:rPr lang="sr-Latn-RS" dirty="0">
                <a:solidFill>
                  <a:srgbClr val="00B0F0"/>
                </a:solidFill>
              </a:rPr>
              <a:t>Za svaku od grupa stejkholdera definisati način komunikacije i periodičnost komunikacije.</a:t>
            </a:r>
          </a:p>
          <a:p>
            <a:r>
              <a:rPr lang="sr-Latn-RS" dirty="0">
                <a:solidFill>
                  <a:srgbClr val="00B0F0"/>
                </a:solidFill>
              </a:rPr>
              <a:t>Opisati način kako će biti regulisani odnosi sa pojedinim stejkholderima (ugovori, licence, patenti, ....)</a:t>
            </a:r>
          </a:p>
          <a:p>
            <a:r>
              <a:rPr lang="sr-Latn-RS" dirty="0">
                <a:solidFill>
                  <a:srgbClr val="00B0F0"/>
                </a:solidFill>
              </a:rPr>
              <a:t>Identifikovati potencijalne pravne rizike na koje treba obratiti pažnju.</a:t>
            </a:r>
          </a:p>
          <a:p>
            <a:r>
              <a:rPr lang="sr-Latn-RS" dirty="0">
                <a:solidFill>
                  <a:srgbClr val="00B0F0"/>
                </a:solidFill>
              </a:rPr>
              <a:t>Opisati održivost projektne ideje i eventualne uticaje na društvenu zajednicu i životnu sredinu.</a:t>
            </a:r>
          </a:p>
        </p:txBody>
      </p:sp>
    </p:spTree>
    <p:extLst>
      <p:ext uri="{BB962C8B-B14F-4D97-AF65-F5344CB8AC3E}">
        <p14:creationId xmlns:p14="http://schemas.microsoft.com/office/powerpoint/2010/main" val="291868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3717-7FA3-4F60-A43E-9F5726DDB92A}"/>
              </a:ext>
            </a:extLst>
          </p:cNvPr>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a:extLst>
              <a:ext uri="{FF2B5EF4-FFF2-40B4-BE49-F238E27FC236}">
                <a16:creationId xmlns:a16="http://schemas.microsoft.com/office/drawing/2014/main" id="{6A2CEA36-4B99-47F5-9922-99EE61530A93}"/>
              </a:ext>
            </a:extLst>
          </p:cNvPr>
          <p:cNvSpPr>
            <a:spLocks noGrp="1"/>
          </p:cNvSpPr>
          <p:nvPr>
            <p:ph idx="1"/>
          </p:nvPr>
        </p:nvSpPr>
        <p:spPr/>
        <p:txBody>
          <a:bodyPr/>
          <a:lstStyle/>
          <a:p>
            <a:r>
              <a:rPr lang="en-US" b="1" dirty="0" err="1"/>
              <a:t>Pravna</a:t>
            </a:r>
            <a:r>
              <a:rPr lang="en-US" b="1" dirty="0"/>
              <a:t> </a:t>
            </a:r>
            <a:r>
              <a:rPr lang="en-US" b="1" dirty="0" err="1"/>
              <a:t>izvodljivost</a:t>
            </a:r>
            <a:r>
              <a:rPr lang="sr-Latn-RS" b="1" dirty="0"/>
              <a:t>: </a:t>
            </a:r>
            <a:r>
              <a:rPr lang="en-US" dirty="0"/>
              <a:t>U </a:t>
            </a:r>
            <a:r>
              <a:rPr lang="sr-Latn-RS" dirty="0"/>
              <a:t>ovo delu </a:t>
            </a:r>
            <a:r>
              <a:rPr lang="en-US" dirty="0" err="1"/>
              <a:t>studij</a:t>
            </a:r>
            <a:r>
              <a:rPr lang="sr-Latn-RS" dirty="0"/>
              <a:t>e</a:t>
            </a:r>
            <a:r>
              <a:rPr lang="en-US" dirty="0"/>
              <a:t> </a:t>
            </a:r>
            <a:r>
              <a:rPr lang="en-US" dirty="0" err="1"/>
              <a:t>izvodljivosti</a:t>
            </a:r>
            <a:r>
              <a:rPr lang="en-US" dirty="0"/>
              <a:t> </a:t>
            </a:r>
            <a:r>
              <a:rPr lang="en-US" dirty="0" err="1"/>
              <a:t>projekat</a:t>
            </a:r>
            <a:r>
              <a:rPr lang="en-US" dirty="0"/>
              <a:t> je </a:t>
            </a:r>
            <a:r>
              <a:rPr lang="en-US" dirty="0" err="1"/>
              <a:t>analiziran</a:t>
            </a:r>
            <a:r>
              <a:rPr lang="en-US" dirty="0"/>
              <a:t> </a:t>
            </a:r>
            <a:r>
              <a:rPr lang="en-US" dirty="0" err="1"/>
              <a:t>sa</a:t>
            </a:r>
            <a:r>
              <a:rPr lang="en-US" dirty="0"/>
              <a:t> </a:t>
            </a:r>
            <a:r>
              <a:rPr lang="en-US" dirty="0" err="1"/>
              <a:t>stanovišta</a:t>
            </a:r>
            <a:r>
              <a:rPr lang="en-US" dirty="0"/>
              <a:t> </a:t>
            </a:r>
            <a:r>
              <a:rPr lang="en-US" dirty="0" err="1"/>
              <a:t>zakonitosti</a:t>
            </a:r>
            <a:r>
              <a:rPr lang="sr-Latn-RS" dirty="0"/>
              <a:t> – zakonskih okvira</a:t>
            </a:r>
            <a:r>
              <a:rPr lang="en-US" dirty="0"/>
              <a:t>. </a:t>
            </a:r>
            <a:r>
              <a:rPr lang="en-US" dirty="0" err="1"/>
              <a:t>Ovo</a:t>
            </a:r>
            <a:r>
              <a:rPr lang="en-US" dirty="0"/>
              <a:t> </a:t>
            </a:r>
            <a:r>
              <a:rPr lang="en-US" dirty="0" err="1"/>
              <a:t>uključuje</a:t>
            </a:r>
            <a:r>
              <a:rPr lang="en-US" dirty="0"/>
              <a:t> </a:t>
            </a:r>
            <a:r>
              <a:rPr lang="en-US" dirty="0" err="1"/>
              <a:t>analizu</a:t>
            </a:r>
            <a:r>
              <a:rPr lang="en-US" dirty="0"/>
              <a:t> </a:t>
            </a:r>
            <a:r>
              <a:rPr lang="sr-Latn-RS" dirty="0"/>
              <a:t>eventualnih </a:t>
            </a:r>
            <a:r>
              <a:rPr lang="en-US" dirty="0" err="1"/>
              <a:t>prepreka</a:t>
            </a:r>
            <a:r>
              <a:rPr lang="en-US" dirty="0"/>
              <a:t> </a:t>
            </a:r>
            <a:r>
              <a:rPr lang="en-US" dirty="0" err="1"/>
              <a:t>zakonskoj</a:t>
            </a:r>
            <a:r>
              <a:rPr lang="en-US" dirty="0"/>
              <a:t> </a:t>
            </a:r>
            <a:r>
              <a:rPr lang="en-US" dirty="0" err="1"/>
              <a:t>implementaciji</a:t>
            </a:r>
            <a:r>
              <a:rPr lang="en-US" dirty="0"/>
              <a:t> </a:t>
            </a:r>
            <a:r>
              <a:rPr lang="en-US" dirty="0" err="1"/>
              <a:t>projekta</a:t>
            </a:r>
            <a:r>
              <a:rPr lang="sr-Latn-RS" dirty="0"/>
              <a:t> – ukoliko postoje (i kako ih rešiti)</a:t>
            </a:r>
            <a:r>
              <a:rPr lang="en-US" dirty="0"/>
              <a:t>, </a:t>
            </a:r>
            <a:r>
              <a:rPr lang="sr-Latn-RS" dirty="0"/>
              <a:t>analizu neophodnih </a:t>
            </a:r>
            <a:r>
              <a:rPr lang="en-US" dirty="0" err="1"/>
              <a:t>akata</a:t>
            </a:r>
            <a:r>
              <a:rPr lang="en-US" dirty="0"/>
              <a:t> o </a:t>
            </a:r>
            <a:r>
              <a:rPr lang="en-US" dirty="0" err="1"/>
              <a:t>zaštiti</a:t>
            </a:r>
            <a:r>
              <a:rPr lang="en-US" dirty="0"/>
              <a:t> </a:t>
            </a:r>
            <a:r>
              <a:rPr lang="en-US" dirty="0" err="1"/>
              <a:t>podataka</a:t>
            </a:r>
            <a:r>
              <a:rPr lang="en-US" dirty="0"/>
              <a:t> </a:t>
            </a:r>
            <a:r>
              <a:rPr lang="en-US" dirty="0" err="1"/>
              <a:t>ili</a:t>
            </a:r>
            <a:r>
              <a:rPr lang="en-US" dirty="0"/>
              <a:t> </a:t>
            </a:r>
            <a:r>
              <a:rPr lang="en-US" dirty="0" err="1"/>
              <a:t>zakon</a:t>
            </a:r>
            <a:r>
              <a:rPr lang="sr-Latn-RS" dirty="0"/>
              <a:t>skih normativa</a:t>
            </a:r>
            <a:r>
              <a:rPr lang="en-US" dirty="0"/>
              <a:t> o </a:t>
            </a:r>
            <a:r>
              <a:rPr lang="en-US" dirty="0" err="1"/>
              <a:t>društvenim</a:t>
            </a:r>
            <a:r>
              <a:rPr lang="en-US" dirty="0"/>
              <a:t> </a:t>
            </a:r>
            <a:r>
              <a:rPr lang="en-US" dirty="0" err="1"/>
              <a:t>medijima</a:t>
            </a:r>
            <a:r>
              <a:rPr lang="en-US" dirty="0"/>
              <a:t>, </a:t>
            </a:r>
            <a:r>
              <a:rPr lang="sr-Latn-RS" dirty="0"/>
              <a:t>analizu neophodnih </a:t>
            </a:r>
            <a:r>
              <a:rPr lang="en-US" dirty="0" err="1"/>
              <a:t>sertifikata</a:t>
            </a:r>
            <a:r>
              <a:rPr lang="en-US" dirty="0"/>
              <a:t> </a:t>
            </a:r>
            <a:r>
              <a:rPr lang="en-US" dirty="0" err="1"/>
              <a:t>projekta</a:t>
            </a:r>
            <a:r>
              <a:rPr lang="en-US" dirty="0"/>
              <a:t>, </a:t>
            </a:r>
            <a:r>
              <a:rPr lang="sr-Latn-RS" dirty="0"/>
              <a:t>neophodne </a:t>
            </a:r>
            <a:r>
              <a:rPr lang="en-US" dirty="0" err="1"/>
              <a:t>licence</a:t>
            </a:r>
            <a:r>
              <a:rPr lang="en-US" dirty="0"/>
              <a:t>, </a:t>
            </a:r>
            <a:r>
              <a:rPr lang="sr-Latn-RS" dirty="0"/>
              <a:t>analizu </a:t>
            </a:r>
            <a:r>
              <a:rPr lang="en-US" dirty="0" err="1"/>
              <a:t>autorskih</a:t>
            </a:r>
            <a:r>
              <a:rPr lang="en-US" dirty="0"/>
              <a:t> </a:t>
            </a:r>
            <a:r>
              <a:rPr lang="en-US" dirty="0" err="1"/>
              <a:t>prava</a:t>
            </a:r>
            <a:r>
              <a:rPr lang="en-US" dirty="0"/>
              <a:t> </a:t>
            </a:r>
            <a:r>
              <a:rPr lang="en-US" dirty="0" err="1"/>
              <a:t>itd</a:t>
            </a:r>
            <a:r>
              <a:rPr lang="en-US" dirty="0"/>
              <a:t>. </a:t>
            </a:r>
            <a:endParaRPr lang="sr-Latn-RS" dirty="0"/>
          </a:p>
          <a:p>
            <a:r>
              <a:rPr lang="en-US" dirty="0" err="1"/>
              <a:t>Sve</a:t>
            </a:r>
            <a:r>
              <a:rPr lang="en-US" dirty="0"/>
              <a:t> u </a:t>
            </a:r>
            <a:r>
              <a:rPr lang="en-US" dirty="0" err="1"/>
              <a:t>svemu</a:t>
            </a:r>
            <a:r>
              <a:rPr lang="en-US" dirty="0"/>
              <a:t>, </a:t>
            </a:r>
            <a:r>
              <a:rPr lang="en-US" dirty="0" err="1"/>
              <a:t>može</a:t>
            </a:r>
            <a:r>
              <a:rPr lang="en-US" dirty="0"/>
              <a:t> se </a:t>
            </a:r>
            <a:r>
              <a:rPr lang="en-US" dirty="0" err="1"/>
              <a:t>reći</a:t>
            </a:r>
            <a:r>
              <a:rPr lang="en-US" dirty="0"/>
              <a:t> da je </a:t>
            </a:r>
            <a:r>
              <a:rPr lang="en-US" dirty="0" err="1"/>
              <a:t>Studija</a:t>
            </a:r>
            <a:r>
              <a:rPr lang="en-US" dirty="0"/>
              <a:t> </a:t>
            </a:r>
            <a:r>
              <a:rPr lang="en-US" dirty="0" err="1"/>
              <a:t>pravne</a:t>
            </a:r>
            <a:r>
              <a:rPr lang="en-US" dirty="0"/>
              <a:t> </a:t>
            </a:r>
            <a:r>
              <a:rPr lang="en-US" dirty="0" err="1"/>
              <a:t>izvodljivosti</a:t>
            </a:r>
            <a:r>
              <a:rPr lang="sr-Latn-RS" dirty="0"/>
              <a:t>,</a:t>
            </a:r>
            <a:r>
              <a:rPr lang="en-US" dirty="0"/>
              <a:t> </a:t>
            </a:r>
            <a:r>
              <a:rPr lang="en-US" dirty="0" err="1"/>
              <a:t>studija</a:t>
            </a:r>
            <a:r>
              <a:rPr lang="en-US" dirty="0"/>
              <a:t> </a:t>
            </a:r>
            <a:r>
              <a:rPr lang="sr-Latn-RS" dirty="0"/>
              <a:t>koja se sprovodi </a:t>
            </a:r>
            <a:r>
              <a:rPr lang="en-US" dirty="0"/>
              <a:t>da bi se </a:t>
            </a:r>
            <a:r>
              <a:rPr lang="en-US" dirty="0" err="1"/>
              <a:t>saznalo</a:t>
            </a:r>
            <a:r>
              <a:rPr lang="en-US" dirty="0"/>
              <a:t> da li je </a:t>
            </a:r>
            <a:r>
              <a:rPr lang="en-US" dirty="0" err="1"/>
              <a:t>predloženi</a:t>
            </a:r>
            <a:r>
              <a:rPr lang="en-US" dirty="0"/>
              <a:t> </a:t>
            </a:r>
            <a:r>
              <a:rPr lang="en-US" dirty="0" err="1"/>
              <a:t>projekat</a:t>
            </a:r>
            <a:r>
              <a:rPr lang="en-US" dirty="0"/>
              <a:t> u </a:t>
            </a:r>
            <a:r>
              <a:rPr lang="en-US" dirty="0" err="1"/>
              <a:t>skladu</a:t>
            </a:r>
            <a:r>
              <a:rPr lang="en-US" dirty="0"/>
              <a:t> </a:t>
            </a:r>
            <a:r>
              <a:rPr lang="en-US" dirty="0" err="1"/>
              <a:t>sa</a:t>
            </a:r>
            <a:r>
              <a:rPr lang="en-US" dirty="0"/>
              <a:t> </a:t>
            </a:r>
            <a:r>
              <a:rPr lang="en-US" dirty="0" err="1"/>
              <a:t>pravnim</a:t>
            </a:r>
            <a:r>
              <a:rPr lang="en-US" dirty="0"/>
              <a:t> </a:t>
            </a:r>
            <a:r>
              <a:rPr lang="en-US" dirty="0" err="1"/>
              <a:t>i</a:t>
            </a:r>
            <a:r>
              <a:rPr lang="en-US" dirty="0"/>
              <a:t> </a:t>
            </a:r>
            <a:r>
              <a:rPr lang="en-US" dirty="0" err="1"/>
              <a:t>etičkim</a:t>
            </a:r>
            <a:r>
              <a:rPr lang="en-US" dirty="0"/>
              <a:t> </a:t>
            </a:r>
            <a:r>
              <a:rPr lang="en-US" dirty="0" err="1"/>
              <a:t>zahtevima</a:t>
            </a:r>
            <a:r>
              <a:rPr lang="en-US" dirty="0"/>
              <a:t>.</a:t>
            </a:r>
          </a:p>
        </p:txBody>
      </p:sp>
    </p:spTree>
    <p:extLst>
      <p:ext uri="{BB962C8B-B14F-4D97-AF65-F5344CB8AC3E}">
        <p14:creationId xmlns:p14="http://schemas.microsoft.com/office/powerpoint/2010/main" val="167239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lnSpcReduction="10000"/>
          </a:bodyPr>
          <a:lstStyle/>
          <a:p>
            <a:r>
              <a:rPr lang="sr-Latn-RS" dirty="0"/>
              <a:t>Svakako, kod savremenog koncepta upravljanja projektom, u okviru pravnog segmenta, od suštinskog značaja je razmotriti i društvena dimenzija odgovornosti – u smislu etičkog pristupa iz ugla:</a:t>
            </a:r>
          </a:p>
          <a:p>
            <a:pPr lvl="1"/>
            <a:r>
              <a:rPr lang="sr-Latn-RS" dirty="0"/>
              <a:t>Ekološke dimenzije,</a:t>
            </a:r>
          </a:p>
          <a:p>
            <a:pPr lvl="1"/>
            <a:r>
              <a:rPr lang="sr-Latn-RS" dirty="0"/>
              <a:t>Društvene dimenzije,</a:t>
            </a:r>
          </a:p>
          <a:p>
            <a:pPr lvl="1"/>
            <a:r>
              <a:rPr lang="sr-Latn-RS" dirty="0"/>
              <a:t>Ekonomske dimenzije,</a:t>
            </a:r>
          </a:p>
          <a:p>
            <a:pPr lvl="1"/>
            <a:r>
              <a:rPr lang="sr-Latn-RS" dirty="0"/>
              <a:t>Dimenzije stejkholdera i</a:t>
            </a:r>
          </a:p>
          <a:p>
            <a:pPr lvl="1"/>
            <a:r>
              <a:rPr lang="sr-Latn-RS" dirty="0"/>
              <a:t>Dimenzije volonterizma.</a:t>
            </a:r>
          </a:p>
          <a:p>
            <a:r>
              <a:rPr lang="sr-Latn-RS" dirty="0"/>
              <a:t>Navedene dimenzije predstavljaju srž savremenog koncepta </a:t>
            </a:r>
            <a:r>
              <a:rPr lang="sr-Latn-RS" b="1" dirty="0"/>
              <a:t>korporativne društvene odgovornosti </a:t>
            </a:r>
            <a:r>
              <a:rPr lang="sr-Latn-RS" dirty="0"/>
              <a:t>i osnovu za definisanje ciljeva globalnog </a:t>
            </a:r>
            <a:r>
              <a:rPr lang="sr-Latn-RS" b="1" dirty="0"/>
              <a:t>održivog razvoja</a:t>
            </a:r>
            <a:r>
              <a:rPr lang="sr-Latn-RS" dirty="0"/>
              <a:t>.</a:t>
            </a:r>
          </a:p>
        </p:txBody>
      </p:sp>
    </p:spTree>
    <p:extLst>
      <p:ext uri="{BB962C8B-B14F-4D97-AF65-F5344CB8AC3E}">
        <p14:creationId xmlns:p14="http://schemas.microsoft.com/office/powerpoint/2010/main" val="348067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lnSpcReduction="10000"/>
          </a:bodyPr>
          <a:lstStyle/>
          <a:p>
            <a:r>
              <a:rPr lang="sr-Latn-RS" dirty="0"/>
              <a:t>Samim time, pored finansijskog i tehničko/tehnološkog aspekta projektne ideje, od suštinskog je značaja da je projekat održiv i iz pravnog aspekta – odnosno da je moguće dobiti sve neophodne dozvole i licence za realizaciju projektnih aktivnosti – kako to kasnije ne bi predstavljalo problem u njihovoj realizaciji.</a:t>
            </a:r>
          </a:p>
          <a:p>
            <a:r>
              <a:rPr lang="sr-Latn-RS" dirty="0"/>
              <a:t>Neophodnost licenci, patentiranja, kao i dobijanje potrebnih pravnih saglasnosti, potrebno je razmotriti još u fazi planiranja projekta.</a:t>
            </a:r>
          </a:p>
          <a:p>
            <a:r>
              <a:rPr lang="sr-Latn-RS" dirty="0"/>
              <a:t>Takođe, značajno je da rezultati projekta ne narušavaju životnu sredinu, da nemaju negativan uticaj na širu i užu društveni zajednicu. Poželjno je da – gde je to primenjivo – rezultati projekta doprinose boljitku društvene zajednice u regionu u kojem se realizuju.</a:t>
            </a:r>
            <a:endParaRPr lang="en-US" dirty="0"/>
          </a:p>
        </p:txBody>
      </p:sp>
    </p:spTree>
    <p:extLst>
      <p:ext uri="{BB962C8B-B14F-4D97-AF65-F5344CB8AC3E}">
        <p14:creationId xmlns:p14="http://schemas.microsoft.com/office/powerpoint/2010/main" val="249428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lnSpcReduction="10000"/>
          </a:bodyPr>
          <a:lstStyle/>
          <a:p>
            <a:r>
              <a:rPr lang="sr-Latn-RS" dirty="0"/>
              <a:t>Svakako, za uspešnu realizaciju projekta, neophodno je ostvariti adekvatan balans interesa svih stejkhodlera na projektu.</a:t>
            </a:r>
          </a:p>
          <a:p>
            <a:r>
              <a:rPr lang="sr-Latn-RS" dirty="0"/>
              <a:t>U te svrhe, neophodno je u fazi planiranja projekta formirati i listu stejkholdera projekta.</a:t>
            </a:r>
          </a:p>
          <a:p>
            <a:r>
              <a:rPr lang="sr-Latn-RS" dirty="0"/>
              <a:t>Poslovno-proizvodni sistemi, koji mogu biti kompanije ili preduzeća (uključujući i MSP-e), - koji realizuju projektnu aktivnost, ne mogu se posmatrati izolovano – već su u stalnoj interakciji sa svojim poslovnim okruženjem.</a:t>
            </a:r>
          </a:p>
          <a:p>
            <a:r>
              <a:rPr lang="sr-Latn-RS" dirty="0"/>
              <a:t>U okruženju preduzeća/kompanije, nalazi se značajna grupa stejkholdera – eksterni stejkholderi. Pored eksternih, postoje i interestne grupacije, koje predstavljaju interne stejkholdere:</a:t>
            </a:r>
            <a:endParaRPr lang="en-US" dirty="0"/>
          </a:p>
          <a:p>
            <a:endParaRPr lang="en-US" dirty="0"/>
          </a:p>
        </p:txBody>
      </p:sp>
    </p:spTree>
    <p:extLst>
      <p:ext uri="{BB962C8B-B14F-4D97-AF65-F5344CB8AC3E}">
        <p14:creationId xmlns:p14="http://schemas.microsoft.com/office/powerpoint/2010/main" val="5236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pic>
        <p:nvPicPr>
          <p:cNvPr id="4" name="Picture 3"/>
          <p:cNvPicPr>
            <a:picLocks noChangeAspect="1"/>
          </p:cNvPicPr>
          <p:nvPr/>
        </p:nvPicPr>
        <p:blipFill>
          <a:blip r:embed="rId2"/>
          <a:stretch>
            <a:fillRect/>
          </a:stretch>
        </p:blipFill>
        <p:spPr>
          <a:xfrm>
            <a:off x="1047925" y="1597382"/>
            <a:ext cx="9349921" cy="4825000"/>
          </a:xfrm>
          <a:prstGeom prst="rect">
            <a:avLst/>
          </a:prstGeom>
        </p:spPr>
      </p:pic>
      <p:sp>
        <p:nvSpPr>
          <p:cNvPr id="5" name="TextBox 4"/>
          <p:cNvSpPr txBox="1"/>
          <p:nvPr/>
        </p:nvSpPr>
        <p:spPr>
          <a:xfrm>
            <a:off x="838200" y="6515688"/>
            <a:ext cx="9521414" cy="369332"/>
          </a:xfrm>
          <a:prstGeom prst="rect">
            <a:avLst/>
          </a:prstGeom>
          <a:noFill/>
        </p:spPr>
        <p:txBody>
          <a:bodyPr wrap="square" rtlCol="0">
            <a:spAutoFit/>
          </a:bodyPr>
          <a:lstStyle/>
          <a:p>
            <a:r>
              <a:rPr lang="sr-Latn-RS" dirty="0"/>
              <a:t>N. Slack, et al., Operations Management, sixt edition, Prentice Hall, 2010.</a:t>
            </a:r>
            <a:endParaRPr lang="en-US" dirty="0"/>
          </a:p>
        </p:txBody>
      </p:sp>
    </p:spTree>
    <p:extLst>
      <p:ext uri="{BB962C8B-B14F-4D97-AF65-F5344CB8AC3E}">
        <p14:creationId xmlns:p14="http://schemas.microsoft.com/office/powerpoint/2010/main" val="424280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sr-Latn-RS" dirty="0"/>
              <a:t>Definicija stejkholdera je da su to pojedinci ili grupe koji imaju legitimni interes u aktivnostima poslovnih operacija peduzeća – uključujući i projekte koje preduzeće realizuje. </a:t>
            </a:r>
          </a:p>
          <a:p>
            <a:r>
              <a:rPr lang="sr-Latn-RS" dirty="0"/>
              <a:t>Potrebno je istaći da iako sve grupe stejkholdera, sa prethodne slike, imaju svoje legitimne interese u poslovanju preduzeća, njihovi interesi svakako mogu biti dosta razičiti a po nekad čak i suprotstavljeni.</a:t>
            </a:r>
          </a:p>
          <a:p>
            <a:r>
              <a:rPr lang="sr-Latn-RS" dirty="0"/>
              <a:t>Uspešan menadžment projekta mora zeti u obzir interes svih grupacija stejkholdera, u okviru poslovnog okruženja preduzeća i uspostaviti njihov optimalan balans.</a:t>
            </a:r>
            <a:endParaRPr lang="en-US" dirty="0"/>
          </a:p>
          <a:p>
            <a:endParaRPr lang="en-US" dirty="0"/>
          </a:p>
        </p:txBody>
      </p:sp>
    </p:spTree>
    <p:extLst>
      <p:ext uri="{BB962C8B-B14F-4D97-AF65-F5344CB8AC3E}">
        <p14:creationId xmlns:p14="http://schemas.microsoft.com/office/powerpoint/2010/main" val="189030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1927798424"/>
              </p:ext>
            </p:extLst>
          </p:nvPr>
        </p:nvGraphicFramePr>
        <p:xfrm>
          <a:off x="0" y="0"/>
          <a:ext cx="11974284" cy="6802120"/>
        </p:xfrm>
        <a:graphic>
          <a:graphicData uri="http://schemas.openxmlformats.org/drawingml/2006/table">
            <a:tbl>
              <a:tblPr firstRow="1" bandRow="1">
                <a:tableStyleId>{5C22544A-7EE6-4342-B048-85BDC9FD1C3A}</a:tableStyleId>
              </a:tblPr>
              <a:tblGrid>
                <a:gridCol w="3271933">
                  <a:extLst>
                    <a:ext uri="{9D8B030D-6E8A-4147-A177-3AD203B41FA5}">
                      <a16:colId xmlns:a16="http://schemas.microsoft.com/office/drawing/2014/main" val="20000"/>
                    </a:ext>
                  </a:extLst>
                </a:gridCol>
                <a:gridCol w="4710923">
                  <a:extLst>
                    <a:ext uri="{9D8B030D-6E8A-4147-A177-3AD203B41FA5}">
                      <a16:colId xmlns:a16="http://schemas.microsoft.com/office/drawing/2014/main" val="20001"/>
                    </a:ext>
                  </a:extLst>
                </a:gridCol>
                <a:gridCol w="3991428">
                  <a:extLst>
                    <a:ext uri="{9D8B030D-6E8A-4147-A177-3AD203B41FA5}">
                      <a16:colId xmlns:a16="http://schemas.microsoft.com/office/drawing/2014/main" val="20002"/>
                    </a:ext>
                  </a:extLst>
                </a:gridCol>
              </a:tblGrid>
              <a:tr h="370840">
                <a:tc>
                  <a:txBody>
                    <a:bodyPr/>
                    <a:lstStyle/>
                    <a:p>
                      <a:r>
                        <a:rPr lang="sr-Latn-RS" sz="1600" dirty="0"/>
                        <a:t>Stejkholderi</a:t>
                      </a:r>
                      <a:endParaRPr lang="en-US" sz="1600" dirty="0"/>
                    </a:p>
                  </a:txBody>
                  <a:tcPr/>
                </a:tc>
                <a:tc>
                  <a:txBody>
                    <a:bodyPr/>
                    <a:lstStyle/>
                    <a:p>
                      <a:r>
                        <a:rPr lang="sr-Latn-RS" sz="1600" dirty="0"/>
                        <a:t>Šta stejkholderi žele od preduzeća/kompanije</a:t>
                      </a:r>
                      <a:endParaRPr lang="en-US" sz="1600" dirty="0"/>
                    </a:p>
                  </a:txBody>
                  <a:tcPr/>
                </a:tc>
                <a:tc>
                  <a:txBody>
                    <a:bodyPr/>
                    <a:lstStyle/>
                    <a:p>
                      <a:r>
                        <a:rPr lang="sr-Latn-RS" sz="1600" dirty="0"/>
                        <a:t>Šta preduzeće/kompanija želi od stejkholdera</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Akcionari/Sponzori projekta</a:t>
                      </a:r>
                      <a:endParaRPr lang="en-US" sz="1600" dirty="0"/>
                    </a:p>
                  </a:txBody>
                  <a:tcPr/>
                </a:tc>
                <a:tc>
                  <a:txBody>
                    <a:bodyPr/>
                    <a:lstStyle/>
                    <a:p>
                      <a:r>
                        <a:rPr lang="en-US" sz="1600" dirty="0" err="1"/>
                        <a:t>Povrat</a:t>
                      </a:r>
                      <a:r>
                        <a:rPr lang="en-US" sz="1600" dirty="0"/>
                        <a:t> </a:t>
                      </a:r>
                      <a:r>
                        <a:rPr lang="en-US" sz="1600" dirty="0" err="1"/>
                        <a:t>ulaganja</a:t>
                      </a:r>
                      <a:r>
                        <a:rPr lang="sr-Latn-RS" sz="1600" dirty="0"/>
                        <a:t>;</a:t>
                      </a:r>
                      <a:r>
                        <a:rPr lang="en-US" sz="1600" dirty="0"/>
                        <a:t> </a:t>
                      </a:r>
                      <a:r>
                        <a:rPr lang="en-US" sz="1600" dirty="0" err="1"/>
                        <a:t>Stabilnost</a:t>
                      </a:r>
                      <a:r>
                        <a:rPr lang="en-US" sz="1600" dirty="0"/>
                        <a:t> </a:t>
                      </a:r>
                      <a:r>
                        <a:rPr lang="en-US" sz="1600" dirty="0" err="1"/>
                        <a:t>zarade</a:t>
                      </a:r>
                      <a:r>
                        <a:rPr lang="sr-Latn-RS" sz="1600" dirty="0"/>
                        <a:t>;</a:t>
                      </a:r>
                      <a:r>
                        <a:rPr lang="en-US" sz="1600" dirty="0"/>
                        <a:t> </a:t>
                      </a:r>
                      <a:r>
                        <a:rPr lang="en-US" sz="1600" dirty="0" err="1"/>
                        <a:t>Likvidnost</a:t>
                      </a:r>
                      <a:r>
                        <a:rPr lang="en-US" sz="1600" dirty="0"/>
                        <a:t> </a:t>
                      </a:r>
                      <a:r>
                        <a:rPr lang="en-US" sz="1600" dirty="0" err="1"/>
                        <a:t>ulaganja</a:t>
                      </a:r>
                      <a:endParaRPr lang="en-US" sz="1600" dirty="0"/>
                    </a:p>
                  </a:txBody>
                  <a:tcPr/>
                </a:tc>
                <a:tc>
                  <a:txBody>
                    <a:bodyPr/>
                    <a:lstStyle/>
                    <a:p>
                      <a:r>
                        <a:rPr lang="en-US" sz="1600" dirty="0" err="1"/>
                        <a:t>Investicioni</a:t>
                      </a:r>
                      <a:r>
                        <a:rPr lang="en-US" sz="1600" dirty="0"/>
                        <a:t> </a:t>
                      </a:r>
                      <a:r>
                        <a:rPr lang="en-US" sz="1600" dirty="0" err="1"/>
                        <a:t>kapital</a:t>
                      </a:r>
                      <a:r>
                        <a:rPr lang="sr-Latn-RS" sz="1600" dirty="0"/>
                        <a:t>;</a:t>
                      </a:r>
                      <a:r>
                        <a:rPr lang="en-US" sz="1600" dirty="0"/>
                        <a:t> </a:t>
                      </a:r>
                      <a:r>
                        <a:rPr lang="en-US" sz="1600" dirty="0" err="1"/>
                        <a:t>Dugoročn</a:t>
                      </a:r>
                      <a:r>
                        <a:rPr lang="sr-Latn-RS" sz="1600" dirty="0"/>
                        <a:t>u</a:t>
                      </a:r>
                      <a:r>
                        <a:rPr lang="en-US" sz="1600" dirty="0"/>
                        <a:t> </a:t>
                      </a:r>
                      <a:r>
                        <a:rPr lang="en-US" sz="1600" dirty="0" err="1"/>
                        <a:t>posvećenost</a:t>
                      </a:r>
                      <a:endParaRPr lang="en-US" sz="1600" dirty="0"/>
                    </a:p>
                  </a:txBody>
                  <a:tcPr/>
                </a:tc>
                <a:extLst>
                  <a:ext uri="{0D108BD9-81ED-4DB2-BD59-A6C34878D82A}">
                    <a16:rowId xmlns:a16="http://schemas.microsoft.com/office/drawing/2014/main" val="10001"/>
                  </a:ext>
                </a:extLst>
              </a:tr>
              <a:tr h="370840">
                <a:tc>
                  <a:txBody>
                    <a:bodyPr/>
                    <a:lstStyle/>
                    <a:p>
                      <a:r>
                        <a:rPr lang="sr-Latn-RS" sz="1600" dirty="0"/>
                        <a:t>Direktori/Top menadžment</a:t>
                      </a:r>
                      <a:endParaRPr lang="en-US" sz="1600" dirty="0"/>
                    </a:p>
                  </a:txBody>
                  <a:tcPr/>
                </a:tc>
                <a:tc>
                  <a:txBody>
                    <a:bodyPr/>
                    <a:lstStyle/>
                    <a:p>
                      <a:r>
                        <a:rPr lang="en-US" sz="1600" dirty="0" err="1"/>
                        <a:t>Niski</a:t>
                      </a:r>
                      <a:r>
                        <a:rPr lang="en-US" sz="1600" dirty="0"/>
                        <a:t>/</a:t>
                      </a:r>
                      <a:r>
                        <a:rPr lang="en-US" sz="1600" dirty="0" err="1"/>
                        <a:t>prihvatljivi</a:t>
                      </a:r>
                      <a:r>
                        <a:rPr lang="en-US" sz="1600" dirty="0"/>
                        <a:t> </a:t>
                      </a:r>
                      <a:r>
                        <a:rPr lang="en-US" sz="1600" dirty="0" err="1"/>
                        <a:t>operativni</a:t>
                      </a:r>
                      <a:r>
                        <a:rPr lang="en-US" sz="1600" dirty="0"/>
                        <a:t> </a:t>
                      </a:r>
                      <a:r>
                        <a:rPr lang="en-US" sz="1600" dirty="0" err="1"/>
                        <a:t>troškovi</a:t>
                      </a:r>
                      <a:r>
                        <a:rPr lang="sr-Latn-RS" sz="1600" dirty="0"/>
                        <a:t>;</a:t>
                      </a:r>
                      <a:r>
                        <a:rPr lang="en-US" sz="1600" dirty="0"/>
                        <a:t> </a:t>
                      </a:r>
                      <a:r>
                        <a:rPr lang="en-US" sz="1600" dirty="0" err="1"/>
                        <a:t>Siguran</a:t>
                      </a:r>
                      <a:r>
                        <a:rPr lang="en-US" sz="1600" dirty="0"/>
                        <a:t> </a:t>
                      </a:r>
                      <a:r>
                        <a:rPr lang="en-US" sz="1600" dirty="0" err="1"/>
                        <a:t>prihod</a:t>
                      </a:r>
                      <a:r>
                        <a:rPr lang="sr-Latn-RS" sz="1600" dirty="0"/>
                        <a:t>;</a:t>
                      </a:r>
                      <a:r>
                        <a:rPr lang="en-US" sz="1600" dirty="0"/>
                        <a:t> Dobro </a:t>
                      </a:r>
                      <a:r>
                        <a:rPr lang="en-US" sz="1600" dirty="0" err="1"/>
                        <a:t>ciljana</a:t>
                      </a:r>
                      <a:r>
                        <a:rPr lang="en-US" sz="1600" dirty="0"/>
                        <a:t> </a:t>
                      </a:r>
                      <a:r>
                        <a:rPr lang="en-US" sz="1600" dirty="0" err="1"/>
                        <a:t>investicija</a:t>
                      </a:r>
                      <a:r>
                        <a:rPr lang="sr-Latn-RS" sz="1600" dirty="0"/>
                        <a:t>;</a:t>
                      </a:r>
                      <a:r>
                        <a:rPr lang="en-US" sz="1600" dirty="0"/>
                        <a:t> </a:t>
                      </a:r>
                      <a:r>
                        <a:rPr lang="en-US" sz="1600" dirty="0" err="1"/>
                        <a:t>Nizak</a:t>
                      </a:r>
                      <a:r>
                        <a:rPr lang="en-US" sz="1600" dirty="0"/>
                        <a:t> </a:t>
                      </a:r>
                      <a:r>
                        <a:rPr lang="en-US" sz="1600" dirty="0" err="1"/>
                        <a:t>rizik</a:t>
                      </a:r>
                      <a:r>
                        <a:rPr lang="en-US" sz="1600" dirty="0"/>
                        <a:t> od </a:t>
                      </a:r>
                      <a:r>
                        <a:rPr lang="en-US" sz="1600" dirty="0" err="1"/>
                        <a:t>neuspeha</a:t>
                      </a:r>
                      <a:r>
                        <a:rPr lang="sr-Latn-RS" sz="1600" dirty="0"/>
                        <a:t>;</a:t>
                      </a:r>
                      <a:r>
                        <a:rPr lang="en-US" sz="1600" dirty="0"/>
                        <a:t> </a:t>
                      </a:r>
                      <a:r>
                        <a:rPr lang="en-US" sz="1600" dirty="0" err="1"/>
                        <a:t>Buduća</a:t>
                      </a:r>
                      <a:r>
                        <a:rPr lang="en-US" sz="1600" dirty="0"/>
                        <a:t> </a:t>
                      </a:r>
                      <a:r>
                        <a:rPr lang="en-US" sz="1600" dirty="0" err="1"/>
                        <a:t>inovacija</a:t>
                      </a:r>
                      <a:endParaRPr lang="en-US" sz="1600" dirty="0"/>
                    </a:p>
                  </a:txBody>
                  <a:tcPr/>
                </a:tc>
                <a:tc>
                  <a:txBody>
                    <a:bodyPr/>
                    <a:lstStyle/>
                    <a:p>
                      <a:r>
                        <a:rPr lang="en-US" sz="1600" dirty="0" err="1"/>
                        <a:t>Koherentn</a:t>
                      </a:r>
                      <a:r>
                        <a:rPr lang="sr-Latn-RS" sz="1600" dirty="0"/>
                        <a:t>e</a:t>
                      </a:r>
                      <a:r>
                        <a:rPr lang="en-US" sz="1600" dirty="0"/>
                        <a:t>, </a:t>
                      </a:r>
                      <a:r>
                        <a:rPr lang="en-US" sz="1600" dirty="0" err="1"/>
                        <a:t>dosledn</a:t>
                      </a:r>
                      <a:r>
                        <a:rPr lang="sr-Latn-RS" sz="1600" dirty="0"/>
                        <a:t>e</a:t>
                      </a:r>
                      <a:r>
                        <a:rPr lang="en-US" sz="1600" dirty="0"/>
                        <a:t>, </a:t>
                      </a:r>
                      <a:r>
                        <a:rPr lang="en-US" sz="1600" dirty="0" err="1"/>
                        <a:t>jasn</a:t>
                      </a:r>
                      <a:r>
                        <a:rPr lang="sr-Latn-RS" sz="1600" dirty="0"/>
                        <a:t>e</a:t>
                      </a:r>
                      <a:r>
                        <a:rPr lang="en-US" sz="1600" dirty="0"/>
                        <a:t> </a:t>
                      </a:r>
                      <a:r>
                        <a:rPr lang="en-US" sz="1600" dirty="0" err="1"/>
                        <a:t>i</a:t>
                      </a:r>
                      <a:r>
                        <a:rPr lang="en-US" sz="1600" dirty="0"/>
                        <a:t> </a:t>
                      </a:r>
                      <a:r>
                        <a:rPr lang="en-US" sz="1600" dirty="0" err="1"/>
                        <a:t>ostvarive</a:t>
                      </a:r>
                      <a:r>
                        <a:rPr lang="en-US" sz="1600" dirty="0"/>
                        <a:t> </a:t>
                      </a:r>
                      <a:r>
                        <a:rPr lang="en-US" sz="1600" dirty="0" err="1"/>
                        <a:t>strategije</a:t>
                      </a:r>
                      <a:r>
                        <a:rPr lang="sr-Latn-RS" sz="1600" dirty="0"/>
                        <a:t>; Iznalaženje</a:t>
                      </a:r>
                      <a:r>
                        <a:rPr lang="en-US" sz="1600" dirty="0"/>
                        <a:t> </a:t>
                      </a:r>
                      <a:r>
                        <a:rPr lang="sr-Latn-RS" sz="1600" dirty="0"/>
                        <a:t>o</a:t>
                      </a:r>
                      <a:r>
                        <a:rPr lang="en-US" sz="1600" dirty="0" err="1"/>
                        <a:t>dgovarajuc</a:t>
                      </a:r>
                      <a:r>
                        <a:rPr lang="en-US" sz="1600" dirty="0"/>
                        <a:t>́</a:t>
                      </a:r>
                      <a:r>
                        <a:rPr lang="sr-Latn-RS" sz="1600" dirty="0"/>
                        <a:t>ih</a:t>
                      </a:r>
                      <a:r>
                        <a:rPr lang="en-US" sz="1600" dirty="0"/>
                        <a:t> </a:t>
                      </a:r>
                      <a:r>
                        <a:rPr lang="en-US" sz="1600" dirty="0" err="1"/>
                        <a:t>investicija</a:t>
                      </a:r>
                      <a:endParaRPr lang="en-US" sz="1600" dirty="0"/>
                    </a:p>
                  </a:txBody>
                  <a:tcPr/>
                </a:tc>
                <a:extLst>
                  <a:ext uri="{0D108BD9-81ED-4DB2-BD59-A6C34878D82A}">
                    <a16:rowId xmlns:a16="http://schemas.microsoft.com/office/drawing/2014/main" val="10002"/>
                  </a:ext>
                </a:extLst>
              </a:tr>
              <a:tr h="370840">
                <a:tc>
                  <a:txBody>
                    <a:bodyPr/>
                    <a:lstStyle/>
                    <a:p>
                      <a:r>
                        <a:rPr lang="sr-Latn-RS" sz="1600" dirty="0"/>
                        <a:t>Osoblje/Zaposleni/Projektni</a:t>
                      </a:r>
                      <a:r>
                        <a:rPr lang="sr-Latn-RS" sz="1600" baseline="0" dirty="0"/>
                        <a:t> tim</a:t>
                      </a:r>
                      <a:endParaRPr lang="en-US" sz="1600" dirty="0"/>
                    </a:p>
                  </a:txBody>
                  <a:tcPr/>
                </a:tc>
                <a:tc>
                  <a:txBody>
                    <a:bodyPr/>
                    <a:lstStyle/>
                    <a:p>
                      <a:r>
                        <a:rPr lang="en-US" sz="1600" dirty="0" err="1"/>
                        <a:t>Poštene</a:t>
                      </a:r>
                      <a:r>
                        <a:rPr lang="en-US" sz="1600" dirty="0"/>
                        <a:t> plate</a:t>
                      </a:r>
                      <a:r>
                        <a:rPr lang="sr-Latn-RS" sz="1600" dirty="0"/>
                        <a:t>;</a:t>
                      </a:r>
                      <a:r>
                        <a:rPr lang="en-US" sz="1600" dirty="0"/>
                        <a:t> </a:t>
                      </a:r>
                      <a:r>
                        <a:rPr lang="en-US" sz="1600" dirty="0" err="1"/>
                        <a:t>Dobri</a:t>
                      </a:r>
                      <a:r>
                        <a:rPr lang="en-US" sz="1600" dirty="0"/>
                        <a:t> </a:t>
                      </a:r>
                      <a:r>
                        <a:rPr lang="en-US" sz="1600" dirty="0" err="1"/>
                        <a:t>uslovi</a:t>
                      </a:r>
                      <a:r>
                        <a:rPr lang="en-US" sz="1600" dirty="0"/>
                        <a:t> </a:t>
                      </a:r>
                      <a:r>
                        <a:rPr lang="en-US" sz="1600" dirty="0" err="1"/>
                        <a:t>za</a:t>
                      </a:r>
                      <a:r>
                        <a:rPr lang="en-US" sz="1600" dirty="0"/>
                        <a:t> rad</a:t>
                      </a:r>
                      <a:r>
                        <a:rPr lang="sr-Latn-RS" sz="1600" dirty="0"/>
                        <a:t>;</a:t>
                      </a:r>
                      <a:r>
                        <a:rPr lang="en-US" sz="1600" dirty="0"/>
                        <a:t> </a:t>
                      </a:r>
                      <a:r>
                        <a:rPr lang="en-US" sz="1600" dirty="0" err="1"/>
                        <a:t>Bezbedno</a:t>
                      </a:r>
                      <a:r>
                        <a:rPr lang="en-US" sz="1600" dirty="0"/>
                        <a:t> </a:t>
                      </a:r>
                      <a:r>
                        <a:rPr lang="en-US" sz="1600" dirty="0" err="1"/>
                        <a:t>radno</a:t>
                      </a:r>
                      <a:r>
                        <a:rPr lang="en-US" sz="1600" dirty="0"/>
                        <a:t> </a:t>
                      </a:r>
                      <a:r>
                        <a:rPr lang="en-US" sz="1600" dirty="0" err="1"/>
                        <a:t>okruženje</a:t>
                      </a:r>
                      <a:r>
                        <a:rPr lang="sr-Latn-RS" sz="1600" dirty="0"/>
                        <a:t>;</a:t>
                      </a:r>
                      <a:r>
                        <a:rPr lang="en-US" sz="1600" dirty="0"/>
                        <a:t> </a:t>
                      </a:r>
                      <a:r>
                        <a:rPr lang="en-US" sz="1600" dirty="0" err="1"/>
                        <a:t>Lični</a:t>
                      </a:r>
                      <a:r>
                        <a:rPr lang="en-US" sz="1600" dirty="0"/>
                        <a:t> </a:t>
                      </a:r>
                      <a:r>
                        <a:rPr lang="en-US" sz="1600" dirty="0" err="1"/>
                        <a:t>i</a:t>
                      </a:r>
                      <a:r>
                        <a:rPr lang="en-US" sz="1600" dirty="0"/>
                        <a:t> </a:t>
                      </a:r>
                      <a:r>
                        <a:rPr lang="en-US" sz="1600" dirty="0" err="1"/>
                        <a:t>karijerni</a:t>
                      </a:r>
                      <a:r>
                        <a:rPr lang="en-US" sz="1600" dirty="0"/>
                        <a:t> </a:t>
                      </a:r>
                      <a:r>
                        <a:rPr lang="en-US" sz="1600" dirty="0" err="1"/>
                        <a:t>razvoj</a:t>
                      </a:r>
                      <a:endParaRPr lang="en-US" sz="1600" dirty="0"/>
                    </a:p>
                  </a:txBody>
                  <a:tcPr/>
                </a:tc>
                <a:tc>
                  <a:txBody>
                    <a:bodyPr/>
                    <a:lstStyle/>
                    <a:p>
                      <a:r>
                        <a:rPr lang="sr-Latn-RS" sz="1600" dirty="0"/>
                        <a:t>Prisutnost;</a:t>
                      </a:r>
                      <a:r>
                        <a:rPr lang="en-US" sz="1600" dirty="0"/>
                        <a:t> </a:t>
                      </a:r>
                      <a:r>
                        <a:rPr lang="en-US" sz="1600" dirty="0" err="1"/>
                        <a:t>Marljivost</a:t>
                      </a:r>
                      <a:r>
                        <a:rPr lang="en-US" sz="1600" dirty="0"/>
                        <a:t>/</a:t>
                      </a:r>
                      <a:r>
                        <a:rPr lang="en-US" sz="1600" dirty="0" err="1"/>
                        <a:t>najbolji</a:t>
                      </a:r>
                      <a:r>
                        <a:rPr lang="en-US" sz="1600" dirty="0"/>
                        <a:t> </a:t>
                      </a:r>
                      <a:r>
                        <a:rPr lang="en-US" sz="1600" dirty="0" err="1"/>
                        <a:t>napori</a:t>
                      </a:r>
                      <a:r>
                        <a:rPr lang="sr-Latn-RS" sz="1600" dirty="0"/>
                        <a:t>;</a:t>
                      </a:r>
                      <a:r>
                        <a:rPr lang="en-US" sz="1600" dirty="0"/>
                        <a:t> </a:t>
                      </a:r>
                      <a:r>
                        <a:rPr lang="en-US" sz="1600" dirty="0" err="1"/>
                        <a:t>Iskrenost</a:t>
                      </a:r>
                      <a:r>
                        <a:rPr lang="sr-Latn-RS" sz="1600" dirty="0"/>
                        <a:t>;</a:t>
                      </a:r>
                      <a:r>
                        <a:rPr lang="en-US" sz="1600" dirty="0"/>
                        <a:t> </a:t>
                      </a:r>
                      <a:r>
                        <a:rPr lang="en-US" sz="1600" dirty="0" err="1"/>
                        <a:t>Angažovanje</a:t>
                      </a:r>
                      <a:r>
                        <a:rPr lang="sr-Latn-RS" sz="1600" dirty="0"/>
                        <a:t>; Lojalnost</a:t>
                      </a:r>
                      <a:endParaRPr lang="en-US" sz="1600" dirty="0"/>
                    </a:p>
                  </a:txBody>
                  <a:tcPr/>
                </a:tc>
                <a:extLst>
                  <a:ext uri="{0D108BD9-81ED-4DB2-BD59-A6C34878D82A}">
                    <a16:rowId xmlns:a16="http://schemas.microsoft.com/office/drawing/2014/main" val="10003"/>
                  </a:ext>
                </a:extLst>
              </a:tr>
              <a:tr h="370840">
                <a:tc>
                  <a:txBody>
                    <a:bodyPr/>
                    <a:lstStyle/>
                    <a:p>
                      <a:r>
                        <a:rPr lang="sv-SE" sz="1600" dirty="0"/>
                        <a:t>Predstavni</a:t>
                      </a:r>
                      <a:r>
                        <a:rPr lang="sr-Latn-RS" sz="1600" dirty="0"/>
                        <a:t>ci tela</a:t>
                      </a:r>
                      <a:r>
                        <a:rPr lang="sv-SE" sz="1600" dirty="0"/>
                        <a:t> osoblja</a:t>
                      </a:r>
                      <a:r>
                        <a:rPr lang="sr-Latn-RS" sz="1600" dirty="0"/>
                        <a:t>,</a:t>
                      </a:r>
                      <a:r>
                        <a:rPr lang="sr-Latn-RS" sz="1600" baseline="0" dirty="0"/>
                        <a:t> </a:t>
                      </a:r>
                      <a:r>
                        <a:rPr lang="sv-SE" sz="1600" dirty="0"/>
                        <a:t>na primer sindikati</a:t>
                      </a:r>
                      <a:endParaRPr lang="en-US" sz="1600" dirty="0"/>
                    </a:p>
                  </a:txBody>
                  <a:tcPr/>
                </a:tc>
                <a:tc>
                  <a:txBody>
                    <a:bodyPr/>
                    <a:lstStyle/>
                    <a:p>
                      <a:r>
                        <a:rPr lang="pl-PL" sz="1600" dirty="0"/>
                        <a:t>Usklađenost sa nacionalnim sporazumima; Konsultacije</a:t>
                      </a:r>
                      <a:endParaRPr lang="en-US" sz="1600" dirty="0"/>
                    </a:p>
                  </a:txBody>
                  <a:tcPr/>
                </a:tc>
                <a:tc>
                  <a:txBody>
                    <a:bodyPr/>
                    <a:lstStyle/>
                    <a:p>
                      <a:r>
                        <a:rPr lang="en-US" sz="1600" dirty="0" err="1"/>
                        <a:t>Razumevanje</a:t>
                      </a:r>
                      <a:r>
                        <a:rPr lang="sr-Latn-RS" sz="1600" dirty="0"/>
                        <a:t>;</a:t>
                      </a:r>
                      <a:r>
                        <a:rPr lang="en-US" sz="1600" dirty="0"/>
                        <a:t> </a:t>
                      </a:r>
                      <a:r>
                        <a:rPr lang="sr-Latn-RS" sz="1600" dirty="0"/>
                        <a:t>Fer pristup;</a:t>
                      </a:r>
                      <a:r>
                        <a:rPr lang="en-US" sz="1600" dirty="0"/>
                        <a:t> </a:t>
                      </a:r>
                      <a:r>
                        <a:rPr lang="en-US" sz="1600" dirty="0" err="1"/>
                        <a:t>Pomoc</a:t>
                      </a:r>
                      <a:r>
                        <a:rPr lang="en-US" sz="1600" dirty="0"/>
                        <a:t>́ u </a:t>
                      </a:r>
                      <a:r>
                        <a:rPr lang="en-US" sz="1600" dirty="0" err="1"/>
                        <a:t>rešavanju</a:t>
                      </a:r>
                      <a:r>
                        <a:rPr lang="en-US" sz="1600" dirty="0"/>
                        <a:t> </a:t>
                      </a:r>
                      <a:r>
                        <a:rPr lang="en-US" sz="1600" dirty="0" err="1"/>
                        <a:t>problema</a:t>
                      </a:r>
                      <a:endParaRPr lang="en-US" sz="1600" dirty="0"/>
                    </a:p>
                  </a:txBody>
                  <a:tcPr/>
                </a:tc>
                <a:extLst>
                  <a:ext uri="{0D108BD9-81ED-4DB2-BD59-A6C34878D82A}">
                    <a16:rowId xmlns:a16="http://schemas.microsoft.com/office/drawing/2014/main" val="10004"/>
                  </a:ext>
                </a:extLst>
              </a:tr>
              <a:tr h="370840">
                <a:tc>
                  <a:txBody>
                    <a:bodyPr/>
                    <a:lstStyle/>
                    <a:p>
                      <a:r>
                        <a:rPr lang="sr-Latn-RS" sz="1600" dirty="0"/>
                        <a:t>Snabdevači materijalom, uslugama, opremom, podizvođači, itd</a:t>
                      </a:r>
                      <a:endParaRPr lang="en-US" sz="1600" dirty="0"/>
                    </a:p>
                  </a:txBody>
                  <a:tcPr/>
                </a:tc>
                <a:tc>
                  <a:txBody>
                    <a:bodyPr/>
                    <a:lstStyle/>
                    <a:p>
                      <a:r>
                        <a:rPr lang="sr-Latn-RS" sz="1600" dirty="0"/>
                        <a:t>Blagovremeno</a:t>
                      </a:r>
                      <a:r>
                        <a:rPr lang="en-US" sz="1600" dirty="0"/>
                        <a:t> </a:t>
                      </a:r>
                      <a:r>
                        <a:rPr lang="en-US" sz="1600" dirty="0" err="1"/>
                        <a:t>obaveštenje</a:t>
                      </a:r>
                      <a:r>
                        <a:rPr lang="en-US" sz="1600" dirty="0"/>
                        <a:t> o </a:t>
                      </a:r>
                      <a:r>
                        <a:rPr lang="en-US" sz="1600" dirty="0" err="1"/>
                        <a:t>zahtevima</a:t>
                      </a:r>
                      <a:r>
                        <a:rPr lang="sr-Latn-RS" sz="1600" dirty="0"/>
                        <a:t>;</a:t>
                      </a:r>
                      <a:r>
                        <a:rPr lang="en-US" sz="1600" dirty="0"/>
                        <a:t> </a:t>
                      </a:r>
                      <a:r>
                        <a:rPr lang="en-US" sz="1600" dirty="0" err="1"/>
                        <a:t>Dugoročne</a:t>
                      </a:r>
                      <a:r>
                        <a:rPr lang="en-US" sz="1600" dirty="0"/>
                        <a:t> </a:t>
                      </a:r>
                      <a:r>
                        <a:rPr lang="en-US" sz="1600" dirty="0" err="1"/>
                        <a:t>porudžbine</a:t>
                      </a:r>
                      <a:r>
                        <a:rPr lang="sr-Latn-RS" sz="1600" dirty="0"/>
                        <a:t>;</a:t>
                      </a:r>
                      <a:r>
                        <a:rPr lang="en-US" sz="1600" dirty="0"/>
                        <a:t> </a:t>
                      </a:r>
                      <a:r>
                        <a:rPr lang="sr-Latn-RS" sz="1600" dirty="0"/>
                        <a:t>Realna</a:t>
                      </a:r>
                      <a:r>
                        <a:rPr lang="en-US" sz="1600" dirty="0"/>
                        <a:t> </a:t>
                      </a:r>
                      <a:r>
                        <a:rPr lang="en-US" sz="1600" dirty="0" err="1"/>
                        <a:t>cena</a:t>
                      </a:r>
                      <a:r>
                        <a:rPr lang="sr-Latn-RS" sz="1600" dirty="0"/>
                        <a:t>;</a:t>
                      </a:r>
                      <a:r>
                        <a:rPr lang="en-US" sz="1600" dirty="0"/>
                        <a:t> </a:t>
                      </a:r>
                      <a:r>
                        <a:rPr lang="en-US" sz="1600" dirty="0" err="1"/>
                        <a:t>Plaćanje</a:t>
                      </a:r>
                      <a:r>
                        <a:rPr lang="en-US" sz="1600" dirty="0"/>
                        <a:t> </a:t>
                      </a:r>
                      <a:r>
                        <a:rPr lang="en-US" sz="1600" dirty="0" err="1"/>
                        <a:t>na</a:t>
                      </a:r>
                      <a:r>
                        <a:rPr lang="en-US" sz="1600" dirty="0"/>
                        <a:t> </a:t>
                      </a:r>
                      <a:r>
                        <a:rPr lang="en-US" sz="1600" dirty="0" err="1"/>
                        <a:t>vreme</a:t>
                      </a:r>
                      <a:endParaRPr lang="en-US" sz="1600" dirty="0"/>
                    </a:p>
                  </a:txBody>
                  <a:tcPr/>
                </a:tc>
                <a:tc>
                  <a:txBody>
                    <a:bodyPr/>
                    <a:lstStyle/>
                    <a:p>
                      <a:r>
                        <a:rPr lang="en-US" sz="1600" dirty="0" err="1"/>
                        <a:t>Integritet</a:t>
                      </a:r>
                      <a:r>
                        <a:rPr lang="en-US" sz="1600" dirty="0"/>
                        <a:t> </a:t>
                      </a:r>
                      <a:r>
                        <a:rPr lang="en-US" sz="1600" dirty="0" err="1"/>
                        <a:t>isporuke</a:t>
                      </a:r>
                      <a:r>
                        <a:rPr lang="sr-Latn-RS" sz="1600" dirty="0"/>
                        <a:t>,</a:t>
                      </a:r>
                      <a:r>
                        <a:rPr lang="en-US" sz="1600" dirty="0"/>
                        <a:t> </a:t>
                      </a:r>
                      <a:r>
                        <a:rPr lang="en-US" sz="1600" dirty="0" err="1"/>
                        <a:t>kvalitet</a:t>
                      </a:r>
                      <a:r>
                        <a:rPr lang="en-US" sz="1600" dirty="0"/>
                        <a:t> </a:t>
                      </a:r>
                      <a:r>
                        <a:rPr lang="en-US" sz="1600" dirty="0" err="1"/>
                        <a:t>i</a:t>
                      </a:r>
                      <a:r>
                        <a:rPr lang="en-US" sz="1600" dirty="0"/>
                        <a:t> </a:t>
                      </a:r>
                      <a:r>
                        <a:rPr lang="en-US" sz="1600" dirty="0" err="1"/>
                        <a:t>obim</a:t>
                      </a:r>
                      <a:r>
                        <a:rPr lang="sr-Latn-RS" sz="1600" dirty="0"/>
                        <a:t>;</a:t>
                      </a:r>
                      <a:r>
                        <a:rPr lang="en-US" sz="1600" dirty="0"/>
                        <a:t> </a:t>
                      </a:r>
                      <a:r>
                        <a:rPr lang="en-US" sz="1600" dirty="0" err="1"/>
                        <a:t>Inovacija</a:t>
                      </a:r>
                      <a:r>
                        <a:rPr lang="sr-Latn-RS" sz="1600" dirty="0"/>
                        <a:t>;</a:t>
                      </a:r>
                      <a:r>
                        <a:rPr lang="en-US" sz="1600" dirty="0"/>
                        <a:t> </a:t>
                      </a:r>
                      <a:r>
                        <a:rPr lang="sr-Latn-RS" sz="1600" dirty="0"/>
                        <a:t>Odgovornost;</a:t>
                      </a:r>
                      <a:r>
                        <a:rPr lang="en-US" sz="1600" dirty="0"/>
                        <a:t> </a:t>
                      </a:r>
                      <a:r>
                        <a:rPr lang="en-US" sz="1600" dirty="0" err="1"/>
                        <a:t>Progresivna</a:t>
                      </a:r>
                      <a:r>
                        <a:rPr lang="en-US" sz="1600" dirty="0"/>
                        <a:t> </a:t>
                      </a:r>
                      <a:r>
                        <a:rPr lang="en-US" sz="1600" dirty="0" err="1"/>
                        <a:t>sniženja</a:t>
                      </a:r>
                      <a:r>
                        <a:rPr lang="en-US" sz="1600" dirty="0"/>
                        <a:t> </a:t>
                      </a:r>
                      <a:r>
                        <a:rPr lang="en-US" sz="1600" dirty="0" err="1"/>
                        <a:t>cena</a:t>
                      </a:r>
                      <a:endParaRPr lang="en-US" sz="1600" dirty="0"/>
                    </a:p>
                  </a:txBody>
                  <a:tcPr/>
                </a:tc>
                <a:extLst>
                  <a:ext uri="{0D108BD9-81ED-4DB2-BD59-A6C34878D82A}">
                    <a16:rowId xmlns:a16="http://schemas.microsoft.com/office/drawing/2014/main" val="10005"/>
                  </a:ext>
                </a:extLst>
              </a:tr>
              <a:tr h="370840">
                <a:tc>
                  <a:txBody>
                    <a:bodyPr/>
                    <a:lstStyle/>
                    <a:p>
                      <a:r>
                        <a:rPr lang="pl-PL" sz="1600" dirty="0"/>
                        <a:t>Regulatorna</a:t>
                      </a:r>
                      <a:r>
                        <a:rPr lang="pl-PL" sz="1600" baseline="0" dirty="0"/>
                        <a:t> tela,</a:t>
                      </a:r>
                      <a:r>
                        <a:rPr lang="pl-PL" sz="1600" dirty="0"/>
                        <a:t> na primer finansijska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propisima</a:t>
                      </a:r>
                      <a:r>
                        <a:rPr lang="sr-Latn-RS" sz="1600" dirty="0"/>
                        <a:t>;</a:t>
                      </a:r>
                      <a:r>
                        <a:rPr lang="en-US" sz="1600" dirty="0"/>
                        <a:t> </a:t>
                      </a:r>
                      <a:r>
                        <a:rPr lang="en-US" sz="1600" dirty="0" err="1"/>
                        <a:t>Povratne</a:t>
                      </a:r>
                      <a:r>
                        <a:rPr lang="en-US" sz="1600" dirty="0"/>
                        <a:t> </a:t>
                      </a:r>
                      <a:r>
                        <a:rPr lang="en-US" sz="1600" dirty="0" err="1"/>
                        <a:t>informacije</a:t>
                      </a:r>
                      <a:r>
                        <a:rPr lang="en-US" sz="1600" dirty="0"/>
                        <a:t> o </a:t>
                      </a:r>
                      <a:r>
                        <a:rPr lang="en-US" sz="1600" dirty="0" err="1"/>
                        <a:t>efikasnosti</a:t>
                      </a:r>
                      <a:r>
                        <a:rPr lang="en-US" sz="1600" dirty="0"/>
                        <a:t> </a:t>
                      </a:r>
                      <a:r>
                        <a:rPr lang="en-US" sz="1600" dirty="0" err="1"/>
                        <a:t>propis</a:t>
                      </a:r>
                      <a:r>
                        <a:rPr lang="sr-Latn-RS" sz="1600" dirty="0"/>
                        <a:t>a</a:t>
                      </a:r>
                      <a:endParaRPr lang="en-US" sz="1600" dirty="0"/>
                    </a:p>
                  </a:txBody>
                  <a:tcPr/>
                </a:tc>
                <a:tc>
                  <a:txBody>
                    <a:bodyPr/>
                    <a:lstStyle/>
                    <a:p>
                      <a:r>
                        <a:rPr lang="en-US" sz="1600" dirty="0" err="1"/>
                        <a:t>Konzistentnost</a:t>
                      </a:r>
                      <a:r>
                        <a:rPr lang="en-US" sz="1600" dirty="0"/>
                        <a:t> </a:t>
                      </a:r>
                      <a:r>
                        <a:rPr lang="en-US" sz="1600" dirty="0" err="1"/>
                        <a:t>propisa</a:t>
                      </a:r>
                      <a:r>
                        <a:rPr lang="sr-Latn-RS" sz="1600" dirty="0"/>
                        <a:t>;</a:t>
                      </a:r>
                      <a:r>
                        <a:rPr lang="en-US" sz="1600" dirty="0"/>
                        <a:t> </a:t>
                      </a:r>
                      <a:r>
                        <a:rPr lang="en-US" sz="1600" dirty="0" err="1"/>
                        <a:t>Doslednost</a:t>
                      </a:r>
                      <a:r>
                        <a:rPr lang="en-US" sz="1600" dirty="0"/>
                        <a:t> </a:t>
                      </a:r>
                      <a:r>
                        <a:rPr lang="en-US" sz="1600" dirty="0" err="1"/>
                        <a:t>primene</a:t>
                      </a:r>
                      <a:r>
                        <a:rPr lang="en-US" sz="1600" dirty="0"/>
                        <a:t> </a:t>
                      </a:r>
                      <a:r>
                        <a:rPr lang="en-US" sz="1600" dirty="0" err="1"/>
                        <a:t>propis</a:t>
                      </a:r>
                      <a:r>
                        <a:rPr lang="sr-Latn-RS" sz="1600" dirty="0"/>
                        <a:t>a;</a:t>
                      </a:r>
                      <a:r>
                        <a:rPr lang="en-US" sz="1600" dirty="0"/>
                        <a:t> </a:t>
                      </a:r>
                      <a:r>
                        <a:rPr lang="en-US" sz="1600" dirty="0" err="1"/>
                        <a:t>Reagovanje</a:t>
                      </a:r>
                      <a:r>
                        <a:rPr lang="en-US" sz="1600" dirty="0"/>
                        <a:t> </a:t>
                      </a:r>
                      <a:r>
                        <a:rPr lang="en-US" sz="1600" dirty="0" err="1"/>
                        <a:t>na</a:t>
                      </a:r>
                      <a:r>
                        <a:rPr lang="en-US" sz="1600" dirty="0"/>
                        <a:t> </a:t>
                      </a:r>
                      <a:r>
                        <a:rPr lang="sr-Latn-RS" sz="1600" dirty="0"/>
                        <a:t>reakcije iz</a:t>
                      </a:r>
                      <a:r>
                        <a:rPr lang="en-US" sz="1600" dirty="0"/>
                        <a:t> </a:t>
                      </a:r>
                      <a:r>
                        <a:rPr lang="en-US" sz="1600" dirty="0" err="1"/>
                        <a:t>industrije</a:t>
                      </a:r>
                      <a:endParaRPr lang="en-US" sz="1600" dirty="0"/>
                    </a:p>
                  </a:txBody>
                  <a:tcPr/>
                </a:tc>
                <a:extLst>
                  <a:ext uri="{0D108BD9-81ED-4DB2-BD59-A6C34878D82A}">
                    <a16:rowId xmlns:a16="http://schemas.microsoft.com/office/drawing/2014/main" val="10006"/>
                  </a:ext>
                </a:extLst>
              </a:tr>
              <a:tr h="370840">
                <a:tc>
                  <a:txBody>
                    <a:bodyPr/>
                    <a:lstStyle/>
                    <a:p>
                      <a:r>
                        <a:rPr lang="en-US" sz="1600" dirty="0" err="1"/>
                        <a:t>Vla</a:t>
                      </a:r>
                      <a:r>
                        <a:rPr lang="sr-Latn-RS" sz="1600" dirty="0"/>
                        <a:t>st</a:t>
                      </a:r>
                      <a:r>
                        <a:rPr lang="en-US" sz="1600" dirty="0"/>
                        <a:t>: </a:t>
                      </a:r>
                      <a:r>
                        <a:rPr lang="en-US" sz="1600" dirty="0" err="1"/>
                        <a:t>lokalna</a:t>
                      </a:r>
                      <a:r>
                        <a:rPr lang="en-US" sz="1600" dirty="0"/>
                        <a:t>, </a:t>
                      </a:r>
                      <a:r>
                        <a:rPr lang="en-US" sz="1600" dirty="0" err="1"/>
                        <a:t>nacionaln</a:t>
                      </a:r>
                      <a:r>
                        <a:rPr lang="sr-Latn-RS" sz="1600" dirty="0"/>
                        <a:t>a</a:t>
                      </a:r>
                      <a:r>
                        <a:rPr lang="en-US" sz="1600" dirty="0"/>
                        <a:t>, </a:t>
                      </a:r>
                      <a:r>
                        <a:rPr lang="en-US" sz="1600" dirty="0" err="1"/>
                        <a:t>regionaln</a:t>
                      </a:r>
                      <a:r>
                        <a:rPr lang="sr-Latn-RS" sz="1600" dirty="0"/>
                        <a:t>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zakonskim</a:t>
                      </a:r>
                      <a:r>
                        <a:rPr lang="en-US" sz="1600" dirty="0"/>
                        <a:t> </a:t>
                      </a:r>
                      <a:r>
                        <a:rPr lang="en-US" sz="1600" dirty="0" err="1"/>
                        <a:t>zahtevima</a:t>
                      </a:r>
                      <a:r>
                        <a:rPr lang="sr-Latn-RS" sz="1600" dirty="0"/>
                        <a:t>;</a:t>
                      </a:r>
                      <a:r>
                        <a:rPr lang="en-US" sz="1600" dirty="0"/>
                        <a:t> </a:t>
                      </a:r>
                      <a:r>
                        <a:rPr lang="en-US" sz="1600" dirty="0" err="1"/>
                        <a:t>Doprinos</a:t>
                      </a:r>
                      <a:r>
                        <a:rPr lang="sr-Latn-RS" sz="1600" dirty="0"/>
                        <a:t>i</a:t>
                      </a:r>
                      <a:r>
                        <a:rPr lang="en-US" sz="1600" dirty="0"/>
                        <a:t> (</a:t>
                      </a:r>
                      <a:r>
                        <a:rPr lang="en-US" sz="1600" dirty="0" err="1"/>
                        <a:t>lokaln</a:t>
                      </a:r>
                      <a:r>
                        <a:rPr lang="sr-Latn-RS" sz="1600" dirty="0"/>
                        <a:t>oj</a:t>
                      </a:r>
                      <a:r>
                        <a:rPr lang="en-US" sz="1600" dirty="0"/>
                        <a:t>/</a:t>
                      </a:r>
                      <a:r>
                        <a:rPr lang="en-US" sz="1600" dirty="0" err="1"/>
                        <a:t>nacionaln</a:t>
                      </a:r>
                      <a:r>
                        <a:rPr lang="sr-Latn-RS" sz="1600" dirty="0"/>
                        <a:t>oj</a:t>
                      </a:r>
                      <a:r>
                        <a:rPr lang="en-US" sz="1600" dirty="0"/>
                        <a:t>/ </a:t>
                      </a:r>
                      <a:r>
                        <a:rPr lang="en-US" sz="1600" dirty="0" err="1"/>
                        <a:t>regionaln</a:t>
                      </a:r>
                      <a:r>
                        <a:rPr lang="sr-Latn-RS" sz="1600" dirty="0"/>
                        <a:t>oj</a:t>
                      </a:r>
                      <a:r>
                        <a:rPr lang="en-US" sz="1600" dirty="0"/>
                        <a:t>) </a:t>
                      </a:r>
                      <a:r>
                        <a:rPr lang="sr-Latn-RS" sz="1600" dirty="0"/>
                        <a:t>ekonomiji</a:t>
                      </a:r>
                      <a:endParaRPr lang="en-US" sz="1600" dirty="0"/>
                    </a:p>
                  </a:txBody>
                  <a:tcPr/>
                </a:tc>
                <a:tc>
                  <a:txBody>
                    <a:bodyPr/>
                    <a:lstStyle/>
                    <a:p>
                      <a:r>
                        <a:rPr lang="en-US" sz="1600" dirty="0" err="1"/>
                        <a:t>Nisko</a:t>
                      </a:r>
                      <a:r>
                        <a:rPr lang="en-US" sz="1600" dirty="0"/>
                        <a:t>/</a:t>
                      </a:r>
                      <a:r>
                        <a:rPr lang="en-US" sz="1600" dirty="0" err="1"/>
                        <a:t>jednostavno</a:t>
                      </a:r>
                      <a:r>
                        <a:rPr lang="en-US" sz="1600" dirty="0"/>
                        <a:t> </a:t>
                      </a:r>
                      <a:r>
                        <a:rPr lang="en-US" sz="1600" dirty="0" err="1"/>
                        <a:t>oporezivanje</a:t>
                      </a:r>
                      <a:r>
                        <a:rPr lang="sr-Latn-RS" sz="1600" dirty="0"/>
                        <a:t>;</a:t>
                      </a:r>
                      <a:r>
                        <a:rPr lang="en-US" sz="1600" dirty="0"/>
                        <a:t> </a:t>
                      </a:r>
                      <a:r>
                        <a:rPr lang="en-US" sz="1600" dirty="0" err="1"/>
                        <a:t>Zastupanje</a:t>
                      </a:r>
                      <a:r>
                        <a:rPr lang="en-US" sz="1600" dirty="0"/>
                        <a:t> </a:t>
                      </a:r>
                      <a:r>
                        <a:rPr lang="en-US" sz="1600" dirty="0" err="1"/>
                        <a:t>lokalnih</a:t>
                      </a:r>
                      <a:r>
                        <a:rPr lang="en-US" sz="1600" dirty="0"/>
                        <a:t> </a:t>
                      </a:r>
                      <a:r>
                        <a:rPr lang="sr-Latn-RS" sz="1600" dirty="0"/>
                        <a:t>interesa;</a:t>
                      </a:r>
                      <a:r>
                        <a:rPr lang="en-US" sz="1600" dirty="0"/>
                        <a:t> </a:t>
                      </a:r>
                      <a:r>
                        <a:rPr lang="en-US" sz="1600" dirty="0" err="1"/>
                        <a:t>Odgovarajuća</a:t>
                      </a:r>
                      <a:r>
                        <a:rPr lang="en-US" sz="1600" dirty="0"/>
                        <a:t> </a:t>
                      </a:r>
                      <a:r>
                        <a:rPr lang="en-US" sz="1600" dirty="0" err="1"/>
                        <a:t>infrastruktura</a:t>
                      </a:r>
                      <a:endParaRPr lang="en-US" sz="1600" dirty="0"/>
                    </a:p>
                  </a:txBody>
                  <a:tcPr/>
                </a:tc>
                <a:extLst>
                  <a:ext uri="{0D108BD9-81ED-4DB2-BD59-A6C34878D82A}">
                    <a16:rowId xmlns:a16="http://schemas.microsoft.com/office/drawing/2014/main" val="10007"/>
                  </a:ext>
                </a:extLst>
              </a:tr>
              <a:tr h="370840">
                <a:tc>
                  <a:txBody>
                    <a:bodyPr/>
                    <a:lstStyle/>
                    <a:p>
                      <a:r>
                        <a:rPr lang="nb-NO" sz="1600" dirty="0"/>
                        <a:t>Lobi grupe na primer. ekološki </a:t>
                      </a:r>
                      <a:r>
                        <a:rPr lang="sr-Latn-RS" sz="1600" dirty="0"/>
                        <a:t>pokreti</a:t>
                      </a:r>
                      <a:r>
                        <a:rPr lang="sr-Latn-RS" sz="1600" baseline="0" dirty="0"/>
                        <a:t> i</a:t>
                      </a:r>
                      <a:r>
                        <a:rPr lang="nb-NO" sz="1600" dirty="0"/>
                        <a:t> grupe</a:t>
                      </a:r>
                      <a:endParaRPr lang="en-US" sz="1600" dirty="0"/>
                    </a:p>
                  </a:txBody>
                  <a:tcPr/>
                </a:tc>
                <a:tc>
                  <a:txBody>
                    <a:bodyPr/>
                    <a:lstStyle/>
                    <a:p>
                      <a:r>
                        <a:rPr lang="en-US" sz="1600" dirty="0" err="1"/>
                        <a:t>Usklađenost</a:t>
                      </a:r>
                      <a:r>
                        <a:rPr lang="en-US" sz="1600" dirty="0"/>
                        <a:t> </a:t>
                      </a:r>
                      <a:r>
                        <a:rPr lang="en-US" sz="1600" dirty="0" err="1"/>
                        <a:t>aktivnosti</a:t>
                      </a:r>
                      <a:r>
                        <a:rPr lang="en-US" sz="1600" dirty="0"/>
                        <a:t> </a:t>
                      </a:r>
                      <a:r>
                        <a:rPr lang="sr-Latn-RS" sz="1600" dirty="0"/>
                        <a:t> poslovanja</a:t>
                      </a:r>
                      <a:r>
                        <a:rPr lang="sr-Latn-RS" sz="1600" baseline="0" dirty="0"/>
                        <a:t> </a:t>
                      </a:r>
                      <a:r>
                        <a:rPr lang="en-US" sz="1600" dirty="0" err="1"/>
                        <a:t>sa</a:t>
                      </a:r>
                      <a:r>
                        <a:rPr lang="en-US" sz="1600" dirty="0"/>
                        <a:t> </a:t>
                      </a:r>
                      <a:r>
                        <a:rPr lang="sr-Latn-RS" sz="1600" dirty="0"/>
                        <a:t>principima </a:t>
                      </a:r>
                      <a:r>
                        <a:rPr lang="en-US" sz="1600" dirty="0" err="1"/>
                        <a:t>koj</a:t>
                      </a:r>
                      <a:r>
                        <a:rPr lang="sr-Latn-RS" sz="1600" dirty="0"/>
                        <a:t>e</a:t>
                      </a:r>
                      <a:r>
                        <a:rPr lang="en-US" sz="1600" dirty="0"/>
                        <a:t> </a:t>
                      </a:r>
                      <a:r>
                        <a:rPr lang="en-US" sz="1600" dirty="0" err="1"/>
                        <a:t>grup</a:t>
                      </a:r>
                      <a:r>
                        <a:rPr lang="sr-Latn-RS" sz="1600" dirty="0"/>
                        <a:t>a</a:t>
                      </a:r>
                      <a:r>
                        <a:rPr lang="en-US" sz="1600" dirty="0"/>
                        <a:t> </a:t>
                      </a:r>
                      <a:r>
                        <a:rPr lang="en-US" sz="1600" dirty="0" err="1"/>
                        <a:t>promoviše</a:t>
                      </a:r>
                      <a:endParaRPr lang="en-US" sz="1600" dirty="0"/>
                    </a:p>
                  </a:txBody>
                  <a:tcPr/>
                </a:tc>
                <a:tc>
                  <a:txBody>
                    <a:bodyPr/>
                    <a:lstStyle/>
                    <a:p>
                      <a:r>
                        <a:rPr lang="sr-Latn-RS" sz="1600" dirty="0"/>
                        <a:t>Bez</a:t>
                      </a:r>
                      <a:r>
                        <a:rPr lang="en-US" sz="1600" dirty="0"/>
                        <a:t> </a:t>
                      </a:r>
                      <a:r>
                        <a:rPr lang="en-US" sz="1600" dirty="0" err="1"/>
                        <a:t>nepravednog</a:t>
                      </a:r>
                      <a:r>
                        <a:rPr lang="en-US" sz="1600" dirty="0"/>
                        <a:t> </a:t>
                      </a:r>
                      <a:r>
                        <a:rPr lang="sr-Latn-RS" sz="1600" dirty="0"/>
                        <a:t>targetiranja; </a:t>
                      </a:r>
                      <a:r>
                        <a:rPr lang="en-US" sz="1600" dirty="0" err="1"/>
                        <a:t>Praktična</a:t>
                      </a:r>
                      <a:r>
                        <a:rPr lang="en-US" sz="1600" dirty="0"/>
                        <a:t> </a:t>
                      </a:r>
                      <a:r>
                        <a:rPr lang="en-US" sz="1600" dirty="0" err="1"/>
                        <a:t>pomoc</a:t>
                      </a:r>
                      <a:r>
                        <a:rPr lang="en-US" sz="1600" dirty="0"/>
                        <a:t>́ u </a:t>
                      </a:r>
                      <a:r>
                        <a:rPr lang="en-US" sz="1600" dirty="0" err="1"/>
                        <a:t>postizanju</a:t>
                      </a:r>
                      <a:r>
                        <a:rPr lang="en-US" sz="1600" dirty="0"/>
                        <a:t> </a:t>
                      </a:r>
                      <a:r>
                        <a:rPr lang="sr-Latn-RS" sz="1600" dirty="0"/>
                        <a:t>ciljeva </a:t>
                      </a:r>
                      <a:r>
                        <a:rPr lang="en-US" sz="1600" dirty="0" err="1"/>
                        <a:t>stejkholdera</a:t>
                      </a:r>
                      <a:r>
                        <a:rPr lang="en-US" sz="1600" dirty="0"/>
                        <a:t> (</a:t>
                      </a:r>
                      <a:r>
                        <a:rPr lang="en-US" sz="1600" dirty="0" err="1"/>
                        <a:t>ako</a:t>
                      </a:r>
                      <a:r>
                        <a:rPr lang="en-US" sz="1600" dirty="0"/>
                        <a:t> </a:t>
                      </a:r>
                      <a:r>
                        <a:rPr lang="sr-Latn-RS" sz="1600" dirty="0"/>
                        <a:t>ih </a:t>
                      </a:r>
                      <a:r>
                        <a:rPr lang="en-US" sz="1600" dirty="0" err="1"/>
                        <a:t>organizacija</a:t>
                      </a:r>
                      <a:r>
                        <a:rPr lang="en-US" sz="1600" dirty="0"/>
                        <a:t> </a:t>
                      </a:r>
                      <a:r>
                        <a:rPr lang="en-US" sz="1600" dirty="0" err="1"/>
                        <a:t>želi</a:t>
                      </a:r>
                      <a:r>
                        <a:rPr lang="en-US" sz="1600" dirty="0"/>
                        <a:t> </a:t>
                      </a:r>
                      <a:r>
                        <a:rPr lang="en-US" sz="1600" dirty="0" err="1"/>
                        <a:t>postići</a:t>
                      </a:r>
                      <a:r>
                        <a:rPr lang="en-US" sz="1600" dirty="0"/>
                        <a:t>)</a:t>
                      </a:r>
                    </a:p>
                  </a:txBody>
                  <a:tcPr/>
                </a:tc>
                <a:extLst>
                  <a:ext uri="{0D108BD9-81ED-4DB2-BD59-A6C34878D82A}">
                    <a16:rowId xmlns:a16="http://schemas.microsoft.com/office/drawing/2014/main" val="10008"/>
                  </a:ext>
                </a:extLst>
              </a:tr>
              <a:tr h="370840">
                <a:tc>
                  <a:txBody>
                    <a:bodyPr/>
                    <a:lstStyle/>
                    <a:p>
                      <a:r>
                        <a:rPr lang="sr-Latn-RS" sz="1600" dirty="0"/>
                        <a:t>Šira društvena zajednica</a:t>
                      </a:r>
                      <a:endParaRPr lang="en-US" sz="1600" dirty="0"/>
                    </a:p>
                  </a:txBody>
                  <a:tcPr/>
                </a:tc>
                <a:tc>
                  <a:txBody>
                    <a:bodyPr/>
                    <a:lstStyle/>
                    <a:p>
                      <a:r>
                        <a:rPr lang="en-US" sz="1600" dirty="0" err="1"/>
                        <a:t>Smanj</a:t>
                      </a:r>
                      <a:r>
                        <a:rPr lang="sr-Latn-RS" sz="1600" dirty="0"/>
                        <a:t>enje</a:t>
                      </a:r>
                      <a:r>
                        <a:rPr lang="en-US" sz="1600" dirty="0"/>
                        <a:t> </a:t>
                      </a:r>
                      <a:r>
                        <a:rPr lang="en-US" sz="1600" dirty="0" err="1"/>
                        <a:t>negativn</a:t>
                      </a:r>
                      <a:r>
                        <a:rPr lang="sr-Latn-RS" sz="1600" dirty="0"/>
                        <a:t>ih</a:t>
                      </a:r>
                      <a:r>
                        <a:rPr lang="en-US" sz="1600" dirty="0"/>
                        <a:t> </a:t>
                      </a:r>
                      <a:r>
                        <a:rPr lang="en-US" sz="1600" dirty="0" err="1"/>
                        <a:t>efek</a:t>
                      </a:r>
                      <a:r>
                        <a:rPr lang="sr-Latn-RS" sz="1600" dirty="0"/>
                        <a:t>ata</a:t>
                      </a:r>
                      <a:r>
                        <a:rPr lang="en-US" sz="1600" dirty="0"/>
                        <a:t> od rad</a:t>
                      </a:r>
                      <a:r>
                        <a:rPr lang="sr-Latn-RS" sz="1600" dirty="0"/>
                        <a:t>a kompanije/preduzeća – projektnih aktivnosti</a:t>
                      </a:r>
                      <a:r>
                        <a:rPr lang="en-US" sz="1600" dirty="0"/>
                        <a:t> (</a:t>
                      </a:r>
                      <a:r>
                        <a:rPr lang="en-US" sz="1600" dirty="0" err="1"/>
                        <a:t>buka</a:t>
                      </a:r>
                      <a:r>
                        <a:rPr lang="en-US" sz="1600" dirty="0"/>
                        <a:t>, </a:t>
                      </a:r>
                      <a:r>
                        <a:rPr lang="en-US" sz="1600" dirty="0" err="1"/>
                        <a:t>saobraćaj</a:t>
                      </a:r>
                      <a:r>
                        <a:rPr lang="sr-Latn-RS" sz="1600" dirty="0"/>
                        <a:t>na gužva, zagađenje,</a:t>
                      </a:r>
                      <a:r>
                        <a:rPr lang="en-US" sz="1600" dirty="0"/>
                        <a:t> </a:t>
                      </a:r>
                      <a:r>
                        <a:rPr lang="en-US" sz="1600" dirty="0" err="1"/>
                        <a:t>itd</a:t>
                      </a:r>
                      <a:r>
                        <a:rPr lang="en-US" sz="1600" dirty="0"/>
                        <a:t>.) </a:t>
                      </a:r>
                      <a:r>
                        <a:rPr lang="en-US" sz="1600" dirty="0" err="1"/>
                        <a:t>i</a:t>
                      </a:r>
                      <a:r>
                        <a:rPr lang="en-US" sz="1600" dirty="0"/>
                        <a:t> </a:t>
                      </a:r>
                      <a:r>
                        <a:rPr lang="en-US" sz="1600" dirty="0" err="1"/>
                        <a:t>maksimizirati</a:t>
                      </a:r>
                      <a:r>
                        <a:rPr lang="en-US" sz="1600" dirty="0"/>
                        <a:t> </a:t>
                      </a:r>
                      <a:r>
                        <a:rPr lang="en-US" sz="1600" dirty="0" err="1"/>
                        <a:t>pozitivne</a:t>
                      </a:r>
                      <a:r>
                        <a:rPr lang="en-US" sz="1600" dirty="0"/>
                        <a:t> </a:t>
                      </a:r>
                      <a:r>
                        <a:rPr lang="en-US" sz="1600" dirty="0" err="1"/>
                        <a:t>efekte</a:t>
                      </a:r>
                      <a:r>
                        <a:rPr lang="en-US" sz="1600" dirty="0"/>
                        <a:t> (</a:t>
                      </a:r>
                      <a:r>
                        <a:rPr lang="sr-Latn-RS" sz="1600" dirty="0"/>
                        <a:t>nova radna</a:t>
                      </a:r>
                      <a:r>
                        <a:rPr lang="sr-Latn-RS" sz="1600" baseline="0" dirty="0"/>
                        <a:t> mesta</a:t>
                      </a:r>
                      <a:r>
                        <a:rPr lang="en-US" sz="1600" dirty="0"/>
                        <a:t>, </a:t>
                      </a:r>
                      <a:r>
                        <a:rPr lang="en-US" sz="1600" dirty="0" err="1"/>
                        <a:t>lokalno</a:t>
                      </a:r>
                      <a:r>
                        <a:rPr lang="en-US" sz="1600" dirty="0"/>
                        <a:t> </a:t>
                      </a:r>
                      <a:r>
                        <a:rPr lang="en-US" sz="1600" dirty="0" err="1"/>
                        <a:t>sponzorstvo</a:t>
                      </a:r>
                      <a:r>
                        <a:rPr lang="en-US" sz="1600" dirty="0"/>
                        <a:t>, </a:t>
                      </a:r>
                      <a:r>
                        <a:rPr lang="en-US" sz="1600" dirty="0" err="1"/>
                        <a:t>itd</a:t>
                      </a:r>
                      <a:r>
                        <a:rPr lang="en-US" sz="1600" dirty="0"/>
                        <a:t>.)</a:t>
                      </a:r>
                    </a:p>
                  </a:txBody>
                  <a:tcPr/>
                </a:tc>
                <a:tc>
                  <a:txBody>
                    <a:bodyPr/>
                    <a:lstStyle/>
                    <a:p>
                      <a:r>
                        <a:rPr lang="sr-Latn-RS" sz="1600" dirty="0"/>
                        <a:t>Podrška organizacionih planova i strategija</a:t>
                      </a:r>
                      <a:endParaRPr lang="en-US"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744291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473</TotalTime>
  <Words>2818</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ie 16 9</vt:lpstr>
      <vt:lpstr>VREDNOVANJE PROJEKATA U OBLASTI INFORMACIONIH TEHNOLOGIJA</vt:lpstr>
      <vt:lpstr>Sadržaj predmeta</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SJM</dc:creator>
  <cp:lastModifiedBy>Ivan Mihajlovic</cp:lastModifiedBy>
  <cp:revision>95</cp:revision>
  <dcterms:created xsi:type="dcterms:W3CDTF">2022-07-21T06:58:43Z</dcterms:created>
  <dcterms:modified xsi:type="dcterms:W3CDTF">2024-12-03T19:17:18Z</dcterms:modified>
</cp:coreProperties>
</file>