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0" r:id="rId4"/>
    <p:sldId id="278" r:id="rId5"/>
    <p:sldId id="281" r:id="rId6"/>
    <p:sldId id="279" r:id="rId7"/>
    <p:sldId id="283" r:id="rId8"/>
    <p:sldId id="284" r:id="rId9"/>
    <p:sldId id="285" r:id="rId10"/>
    <p:sldId id="286" r:id="rId11"/>
    <p:sldId id="304" r:id="rId12"/>
    <p:sldId id="306" r:id="rId13"/>
    <p:sldId id="308" r:id="rId14"/>
    <p:sldId id="309" r:id="rId15"/>
    <p:sldId id="310" r:id="rId16"/>
    <p:sldId id="311" r:id="rId17"/>
    <p:sldId id="312" r:id="rId18"/>
    <p:sldId id="313"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50" y="2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7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99891-6A80-4CAC-8D9E-855F4F76248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64785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99891-6A80-4CAC-8D9E-855F4F76248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722888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552032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3874239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a:xfrm>
            <a:off x="838200" y="1690688"/>
            <a:ext cx="10515600" cy="4351338"/>
          </a:xfrm>
        </p:spPr>
        <p:txBody>
          <a:bodyPr>
            <a:normAutofit fontScale="85000" lnSpcReduction="10000"/>
          </a:bodyPr>
          <a:lstStyle/>
          <a:p>
            <a:r>
              <a:rPr lang="sr-Latn-RS" dirty="0"/>
              <a:t>Još jedna od definicija Industrije je: „</a:t>
            </a:r>
            <a:r>
              <a:rPr lang="en-US" b="1" i="1" dirty="0" err="1"/>
              <a:t>Industrija</a:t>
            </a:r>
            <a:r>
              <a:rPr lang="en-US" b="1" i="1" dirty="0"/>
              <a:t> je </a:t>
            </a:r>
            <a:r>
              <a:rPr lang="sr-Latn-RS" b="1" i="1" dirty="0"/>
              <a:t>skup</a:t>
            </a:r>
            <a:r>
              <a:rPr lang="en-US" b="1" i="1" dirty="0"/>
              <a:t> </a:t>
            </a:r>
            <a:r>
              <a:rPr lang="sr-Latn-RS" b="1" i="1" dirty="0"/>
              <a:t>koji sačinjavaju </a:t>
            </a:r>
            <a:r>
              <a:rPr lang="en-US" b="1" i="1" dirty="0" err="1"/>
              <a:t>nekoliko</a:t>
            </a:r>
            <a:r>
              <a:rPr lang="en-US" b="1" i="1" dirty="0"/>
              <a:t> </a:t>
            </a:r>
            <a:r>
              <a:rPr lang="sr-Latn-RS" b="1" i="1" dirty="0"/>
              <a:t>činioca </a:t>
            </a:r>
            <a:r>
              <a:rPr lang="en-US" b="1" i="1" dirty="0" err="1"/>
              <a:t>lanaca</a:t>
            </a:r>
            <a:r>
              <a:rPr lang="en-US" b="1" i="1" dirty="0"/>
              <a:t> </a:t>
            </a:r>
            <a:r>
              <a:rPr lang="en-US" b="1" i="1" dirty="0" err="1"/>
              <a:t>vrednosti</a:t>
            </a:r>
            <a:r>
              <a:rPr lang="sr-Latn-RS" b="1" i="1" dirty="0"/>
              <a:t> ili </a:t>
            </a:r>
            <a:r>
              <a:rPr lang="en-US" b="1" i="1" dirty="0" err="1"/>
              <a:t>tržiš</a:t>
            </a:r>
            <a:r>
              <a:rPr lang="sr-Latn-RS" b="1" i="1" dirty="0"/>
              <a:t>nih činioca</a:t>
            </a:r>
            <a:r>
              <a:rPr lang="en-US" b="1" i="1" dirty="0"/>
              <a:t> </a:t>
            </a:r>
            <a:r>
              <a:rPr lang="en-US" b="1" i="1" dirty="0" err="1"/>
              <a:t>koj</a:t>
            </a:r>
            <a:r>
              <a:rPr lang="sr-Latn-RS" b="1" i="1" dirty="0"/>
              <a:t>i</a:t>
            </a:r>
            <a:r>
              <a:rPr lang="en-US" b="1" i="1" dirty="0"/>
              <a:t> </a:t>
            </a:r>
            <a:r>
              <a:rPr lang="en-US" b="1" i="1" dirty="0" err="1"/>
              <a:t>su</a:t>
            </a:r>
            <a:r>
              <a:rPr lang="en-US" b="1" i="1" dirty="0"/>
              <a:t> </a:t>
            </a:r>
            <a:r>
              <a:rPr lang="en-US" b="1" i="1" dirty="0" err="1"/>
              <a:t>povezan</a:t>
            </a:r>
            <a:r>
              <a:rPr lang="sr-Latn-RS" b="1" i="1" dirty="0"/>
              <a:t>i</a:t>
            </a:r>
            <a:r>
              <a:rPr lang="en-US" b="1" i="1" dirty="0"/>
              <a:t> </a:t>
            </a:r>
            <a:r>
              <a:rPr lang="en-US" b="1" i="1" dirty="0" err="1"/>
              <a:t>horizontalno</a:t>
            </a:r>
            <a:r>
              <a:rPr lang="en-US" b="1" i="1" dirty="0"/>
              <a:t> </a:t>
            </a:r>
            <a:r>
              <a:rPr lang="en-US" b="1" i="1" dirty="0" err="1"/>
              <a:t>ili</a:t>
            </a:r>
            <a:r>
              <a:rPr lang="en-US" b="1" i="1" dirty="0"/>
              <a:t> </a:t>
            </a:r>
            <a:r>
              <a:rPr lang="en-US" b="1" i="1" dirty="0" err="1"/>
              <a:t>vertikalno</a:t>
            </a:r>
            <a:r>
              <a:rPr lang="en-US" i="1" dirty="0"/>
              <a:t>”</a:t>
            </a:r>
            <a:r>
              <a:rPr lang="en-US" dirty="0"/>
              <a:t>. </a:t>
            </a:r>
            <a:endParaRPr lang="sr-Latn-RS" dirty="0"/>
          </a:p>
          <a:p>
            <a:r>
              <a:rPr lang="en-US" dirty="0" err="1"/>
              <a:t>Ov</a:t>
            </a:r>
            <a:r>
              <a:rPr lang="sr-Latn-RS" dirty="0"/>
              <a:t>a definicija</a:t>
            </a:r>
            <a:r>
              <a:rPr lang="en-US" dirty="0"/>
              <a:t> </a:t>
            </a:r>
            <a:r>
              <a:rPr lang="en-US" dirty="0" err="1"/>
              <a:t>sledi</a:t>
            </a:r>
            <a:r>
              <a:rPr lang="en-US" dirty="0"/>
              <a:t> </a:t>
            </a:r>
            <a:r>
              <a:rPr lang="en-US" dirty="0" err="1"/>
              <a:t>klasifikaciju</a:t>
            </a:r>
            <a:r>
              <a:rPr lang="en-US" dirty="0"/>
              <a:t> </a:t>
            </a:r>
            <a:r>
              <a:rPr lang="en-US" dirty="0" err="1"/>
              <a:t>Portera</a:t>
            </a:r>
            <a:r>
              <a:rPr lang="en-US" dirty="0"/>
              <a:t> </a:t>
            </a:r>
            <a:r>
              <a:rPr lang="en-US" dirty="0" err="1"/>
              <a:t>i</a:t>
            </a:r>
            <a:r>
              <a:rPr lang="en-US" dirty="0"/>
              <a:t> </a:t>
            </a:r>
            <a:r>
              <a:rPr lang="en-US" dirty="0" err="1"/>
              <a:t>Rivkina</a:t>
            </a:r>
            <a:r>
              <a:rPr lang="en-US" dirty="0"/>
              <a:t> (2000), </a:t>
            </a:r>
            <a:r>
              <a:rPr lang="en-US" dirty="0" err="1"/>
              <a:t>koji</a:t>
            </a:r>
            <a:r>
              <a:rPr lang="en-US" dirty="0"/>
              <a:t> </a:t>
            </a:r>
            <a:r>
              <a:rPr lang="en-US" dirty="0" err="1"/>
              <a:t>definišu</a:t>
            </a:r>
            <a:r>
              <a:rPr lang="en-US" dirty="0"/>
              <a:t> </a:t>
            </a:r>
            <a:r>
              <a:rPr lang="en-US" dirty="0" err="1"/>
              <a:t>industriju</a:t>
            </a:r>
            <a:r>
              <a:rPr lang="sr-Latn-RS" dirty="0"/>
              <a:t> </a:t>
            </a:r>
            <a:r>
              <a:rPr lang="en-US" dirty="0" err="1"/>
              <a:t>kao</a:t>
            </a:r>
            <a:r>
              <a:rPr lang="en-US" dirty="0"/>
              <a:t> '. . .</a:t>
            </a:r>
            <a:r>
              <a:rPr lang="sr-Latn-RS" dirty="0"/>
              <a:t>kompleksnu</a:t>
            </a:r>
            <a:r>
              <a:rPr lang="en-US" dirty="0"/>
              <a:t> </a:t>
            </a:r>
            <a:r>
              <a:rPr lang="en-US" dirty="0" err="1"/>
              <a:t>mrež</a:t>
            </a:r>
            <a:r>
              <a:rPr lang="sr-Latn-RS" dirty="0"/>
              <a:t>u</a:t>
            </a:r>
            <a:r>
              <a:rPr lang="en-US" dirty="0"/>
              <a:t> </a:t>
            </a:r>
            <a:r>
              <a:rPr lang="en-US" dirty="0" err="1"/>
              <a:t>odnosa</a:t>
            </a:r>
            <a:r>
              <a:rPr lang="en-US" dirty="0"/>
              <a:t> </a:t>
            </a:r>
            <a:r>
              <a:rPr lang="en-US" dirty="0" err="1"/>
              <a:t>između</a:t>
            </a:r>
            <a:r>
              <a:rPr lang="en-US" dirty="0"/>
              <a:t> </a:t>
            </a:r>
            <a:r>
              <a:rPr lang="en-US" dirty="0" err="1"/>
              <a:t>kompanija</a:t>
            </a:r>
            <a:r>
              <a:rPr lang="en-US" dirty="0"/>
              <a:t>, </a:t>
            </a:r>
            <a:r>
              <a:rPr lang="en-US" dirty="0" err="1"/>
              <a:t>kupaca</a:t>
            </a:r>
            <a:r>
              <a:rPr lang="en-US" dirty="0"/>
              <a:t>, </a:t>
            </a:r>
            <a:r>
              <a:rPr lang="en-US" dirty="0" err="1"/>
              <a:t>dobavljača</a:t>
            </a:r>
            <a:r>
              <a:rPr lang="en-US" dirty="0"/>
              <a:t>,</a:t>
            </a:r>
            <a:r>
              <a:rPr lang="sr-Latn-RS" dirty="0"/>
              <a:t> </a:t>
            </a:r>
            <a:r>
              <a:rPr lang="en-US" dirty="0" err="1"/>
              <a:t>i</a:t>
            </a:r>
            <a:r>
              <a:rPr lang="en-US" dirty="0"/>
              <a:t> </a:t>
            </a:r>
            <a:r>
              <a:rPr lang="sr-Latn-RS" dirty="0"/>
              <a:t>snabdevača</a:t>
            </a:r>
            <a:r>
              <a:rPr lang="en-US" dirty="0"/>
              <a:t> </a:t>
            </a:r>
            <a:r>
              <a:rPr lang="sr-Latn-RS" dirty="0"/>
              <a:t>primarnih, </a:t>
            </a:r>
            <a:r>
              <a:rPr lang="en-US" dirty="0" err="1"/>
              <a:t>zamenskih</a:t>
            </a:r>
            <a:r>
              <a:rPr lang="en-US" dirty="0"/>
              <a:t> </a:t>
            </a:r>
            <a:r>
              <a:rPr lang="en-US" dirty="0" err="1"/>
              <a:t>i</a:t>
            </a:r>
            <a:r>
              <a:rPr lang="en-US" dirty="0"/>
              <a:t> </a:t>
            </a:r>
            <a:r>
              <a:rPr lang="en-US" dirty="0" err="1"/>
              <a:t>komplementarnih</a:t>
            </a:r>
            <a:r>
              <a:rPr lang="en-US" dirty="0"/>
              <a:t> </a:t>
            </a:r>
            <a:r>
              <a:rPr lang="en-US" dirty="0" err="1"/>
              <a:t>dobara</a:t>
            </a:r>
            <a:r>
              <a:rPr lang="en-US" dirty="0"/>
              <a:t>. . . .’</a:t>
            </a:r>
            <a:endParaRPr lang="sr-Latn-RS" dirty="0"/>
          </a:p>
          <a:p>
            <a:r>
              <a:rPr lang="sr-Latn-RS" dirty="0"/>
              <a:t>Kojoj industriji će  pripadati jedan poslovni sistem zavisiće od analize poslovnog fokusa. Na primer preduzeće za preradu čelika može se shvatiti kao deo logističke mreže industrije čelika, ali i kao deo logističke mreže automobilske industrije.</a:t>
            </a:r>
          </a:p>
          <a:p>
            <a:r>
              <a:rPr lang="sr-Latn-RS" dirty="0"/>
              <a:t>Sama kompleksnost i istovremena pripadnost većem broju logističkih mreža(većem broju industrijskih sektora ili podsektora) dovodi do toga, da su organizacije podložne permanentnom uticaju promene poslovnog okruženja, koje dolaze iz više različitih pravaca.</a:t>
            </a:r>
          </a:p>
        </p:txBody>
      </p:sp>
      <p:sp>
        <p:nvSpPr>
          <p:cNvPr id="6" name="Rectangle 5"/>
          <p:cNvSpPr/>
          <p:nvPr/>
        </p:nvSpPr>
        <p:spPr>
          <a:xfrm>
            <a:off x="550506" y="6042026"/>
            <a:ext cx="11476653" cy="646331"/>
          </a:xfrm>
          <a:prstGeom prst="rect">
            <a:avLst/>
          </a:prstGeom>
        </p:spPr>
        <p:txBody>
          <a:bodyPr wrap="square">
            <a:spAutoFit/>
          </a:bodyPr>
          <a:lstStyle/>
          <a:p>
            <a:r>
              <a:rPr lang="en-GB" dirty="0">
                <a:solidFill>
                  <a:srgbClr val="141314"/>
                </a:solidFill>
                <a:latin typeface="Times-Roman"/>
              </a:rPr>
              <a:t>Porter, M. E. and </a:t>
            </a:r>
            <a:r>
              <a:rPr lang="en-GB" dirty="0" err="1">
                <a:solidFill>
                  <a:srgbClr val="141314"/>
                </a:solidFill>
                <a:latin typeface="Times-Roman"/>
              </a:rPr>
              <a:t>Rivkin</a:t>
            </a:r>
            <a:r>
              <a:rPr lang="en-GB" dirty="0">
                <a:solidFill>
                  <a:srgbClr val="141314"/>
                </a:solidFill>
                <a:latin typeface="Times-Roman"/>
              </a:rPr>
              <a:t>, J. W. (2000): Industry Transformation, Note 9–701-008, Harvard Business</a:t>
            </a:r>
            <a:r>
              <a:rPr lang="sr-Latn-RS" dirty="0">
                <a:solidFill>
                  <a:srgbClr val="141314"/>
                </a:solidFill>
                <a:latin typeface="Times-Roman"/>
              </a:rPr>
              <a:t> </a:t>
            </a:r>
            <a:r>
              <a:rPr lang="en-GB" dirty="0">
                <a:solidFill>
                  <a:srgbClr val="141314"/>
                </a:solidFill>
                <a:latin typeface="Times-Roman"/>
              </a:rPr>
              <a:t>School.</a:t>
            </a:r>
            <a:r>
              <a:rPr lang="en-GB" dirty="0"/>
              <a:t> </a:t>
            </a:r>
            <a:br>
              <a:rPr lang="en-GB" dirty="0"/>
            </a:br>
            <a:endParaRPr lang="en-US" dirty="0"/>
          </a:p>
        </p:txBody>
      </p:sp>
    </p:spTree>
    <p:extLst>
      <p:ext uri="{BB962C8B-B14F-4D97-AF65-F5344CB8AC3E}">
        <p14:creationId xmlns:p14="http://schemas.microsoft.com/office/powerpoint/2010/main" val="296554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F930-A965-467B-986C-5A33CA899D67}"/>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17B6D82D-D08C-4E8C-BE64-72CE44FFB000}"/>
              </a:ext>
            </a:extLst>
          </p:cNvPr>
          <p:cNvSpPr>
            <a:spLocks noGrp="1"/>
          </p:cNvSpPr>
          <p:nvPr>
            <p:ph idx="1"/>
          </p:nvPr>
        </p:nvSpPr>
        <p:spPr/>
        <p:txBody>
          <a:bodyPr/>
          <a:lstStyle/>
          <a:p>
            <a:r>
              <a:rPr lang="sr-Latn-CS" i="1" dirty="0"/>
              <a:t>Detaljniji prikaz transformacionog procesa jednog Industrijskog sistema</a:t>
            </a:r>
            <a:endParaRPr lang="en-US" dirty="0"/>
          </a:p>
        </p:txBody>
      </p:sp>
      <p:sp>
        <p:nvSpPr>
          <p:cNvPr id="4" name="Rectangle 2">
            <a:extLst>
              <a:ext uri="{FF2B5EF4-FFF2-40B4-BE49-F238E27FC236}">
                <a16:creationId xmlns:a16="http://schemas.microsoft.com/office/drawing/2014/main" id="{2D2E2852-28F4-4DE2-8C87-498F07EAEAE6}"/>
              </a:ext>
            </a:extLst>
          </p:cNvPr>
          <p:cNvSpPr>
            <a:spLocks noChangeArrowheads="1"/>
          </p:cNvSpPr>
          <p:nvPr/>
        </p:nvSpPr>
        <p:spPr bwMode="auto">
          <a:xfrm>
            <a:off x="3559629"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12B1A5D-B7C2-4FA6-AB8F-6F29AEE2FD14}"/>
              </a:ext>
            </a:extLst>
          </p:cNvPr>
          <p:cNvGraphicFramePr>
            <a:graphicFrameLocks noChangeAspect="1"/>
          </p:cNvGraphicFramePr>
          <p:nvPr/>
        </p:nvGraphicFramePr>
        <p:xfrm>
          <a:off x="2286000" y="2824841"/>
          <a:ext cx="7406776" cy="2873829"/>
        </p:xfrm>
        <a:graphic>
          <a:graphicData uri="http://schemas.openxmlformats.org/presentationml/2006/ole">
            <mc:AlternateContent xmlns:mc="http://schemas.openxmlformats.org/markup-compatibility/2006">
              <mc:Choice xmlns:v="urn:schemas-microsoft-com:vml" Requires="v">
                <p:oleObj spid="_x0000_s2097" r:id="rId3" imgW="7816119" imgH="3031354" progId="Visio.Drawing.11">
                  <p:embed/>
                </p:oleObj>
              </mc:Choice>
              <mc:Fallback>
                <p:oleObj r:id="rId3" imgW="7816119" imgH="303135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24841"/>
                        <a:ext cx="7406776" cy="2873829"/>
                      </a:xfrm>
                      <a:prstGeom prst="rect">
                        <a:avLst/>
                      </a:prstGeom>
                      <a:noFill/>
                    </p:spPr>
                  </p:pic>
                </p:oleObj>
              </mc:Fallback>
            </mc:AlternateContent>
          </a:graphicData>
        </a:graphic>
      </p:graphicFrame>
    </p:spTree>
    <p:extLst>
      <p:ext uri="{BB962C8B-B14F-4D97-AF65-F5344CB8AC3E}">
        <p14:creationId xmlns:p14="http://schemas.microsoft.com/office/powerpoint/2010/main" val="719860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C4DF8B-3B74-415B-B3AD-3DB5BC971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3A6C1D11-0DFA-451C-B005-5B92C6D600BA}"/>
              </a:ext>
            </a:extLst>
          </p:cNvPr>
          <p:cNvGrpSpPr/>
          <p:nvPr/>
        </p:nvGrpSpPr>
        <p:grpSpPr>
          <a:xfrm>
            <a:off x="1559378" y="73479"/>
            <a:ext cx="8156121" cy="6711042"/>
            <a:chOff x="1559378" y="73479"/>
            <a:chExt cx="8156121" cy="6711042"/>
          </a:xfrm>
        </p:grpSpPr>
        <p:graphicFrame>
          <p:nvGraphicFramePr>
            <p:cNvPr id="5" name="Object 4" descr="image19">
              <a:extLst>
                <a:ext uri="{FF2B5EF4-FFF2-40B4-BE49-F238E27FC236}">
                  <a16:creationId xmlns:a16="http://schemas.microsoft.com/office/drawing/2014/main" id="{EC7C97B2-9724-41F1-9939-AD8CDF6B9958}"/>
                </a:ext>
              </a:extLst>
            </p:cNvPr>
            <p:cNvGraphicFramePr>
              <a:graphicFrameLocks/>
            </p:cNvGraphicFramePr>
            <p:nvPr/>
          </p:nvGraphicFramePr>
          <p:xfrm>
            <a:off x="1559378" y="73479"/>
            <a:ext cx="8156121" cy="6711042"/>
          </p:xfrm>
          <a:graphic>
            <a:graphicData uri="http://schemas.openxmlformats.org/presentationml/2006/ole">
              <mc:AlternateContent xmlns:mc="http://schemas.openxmlformats.org/markup-compatibility/2006">
                <mc:Choice xmlns:v="urn:schemas-microsoft-com:vml" Requires="v">
                  <p:oleObj spid="_x0000_s3120" r:id="rId3" imgW="6810498" imgH="7318169" progId="Microsoft">
                    <p:embed/>
                  </p:oleObj>
                </mc:Choice>
                <mc:Fallback>
                  <p:oleObj r:id="rId3" imgW="6810498" imgH="7318169" progId="Microsoft">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378" y="73479"/>
                          <a:ext cx="8156121" cy="6711042"/>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67F5883-87A9-420F-814A-3DBC98F7601B}"/>
                </a:ext>
              </a:extLst>
            </p:cNvPr>
            <p:cNvSpPr txBox="1"/>
            <p:nvPr/>
          </p:nvSpPr>
          <p:spPr>
            <a:xfrm>
              <a:off x="5519058" y="1453241"/>
              <a:ext cx="1461407" cy="947057"/>
            </a:xfrm>
            <a:prstGeom prst="rect">
              <a:avLst/>
            </a:prstGeom>
            <a:solidFill>
              <a:schemeClr val="accent1">
                <a:lumMod val="20000"/>
                <a:lumOff val="80000"/>
              </a:schemeClr>
            </a:solidFill>
            <a:ln>
              <a:solidFill>
                <a:schemeClr val="tx1"/>
              </a:solidFill>
            </a:ln>
          </p:spPr>
          <p:txBody>
            <a:bodyPr wrap="square" rtlCol="0">
              <a:spAutoFit/>
            </a:bodyPr>
            <a:lstStyle/>
            <a:p>
              <a:pPr algn="ctr"/>
              <a:r>
                <a:rPr lang="sr-Latn-RS" dirty="0"/>
                <a:t>Operacije u</a:t>
              </a:r>
            </a:p>
            <a:p>
              <a:pPr algn="ctr"/>
              <a:r>
                <a:rPr lang="sr-Latn-RS" dirty="0"/>
                <a:t>industrijskom sistemu</a:t>
              </a:r>
              <a:endParaRPr lang="en-US" dirty="0"/>
            </a:p>
          </p:txBody>
        </p:sp>
      </p:grpSp>
      <p:sp>
        <p:nvSpPr>
          <p:cNvPr id="8" name="TextBox 7">
            <a:extLst>
              <a:ext uri="{FF2B5EF4-FFF2-40B4-BE49-F238E27FC236}">
                <a16:creationId xmlns:a16="http://schemas.microsoft.com/office/drawing/2014/main" id="{38BAB584-9703-4C49-9311-BD3C12D8126B}"/>
              </a:ext>
            </a:extLst>
          </p:cNvPr>
          <p:cNvSpPr txBox="1"/>
          <p:nvPr/>
        </p:nvSpPr>
        <p:spPr>
          <a:xfrm>
            <a:off x="8866414" y="5755821"/>
            <a:ext cx="3110593" cy="646331"/>
          </a:xfrm>
          <a:prstGeom prst="rect">
            <a:avLst/>
          </a:prstGeom>
          <a:noFill/>
        </p:spPr>
        <p:txBody>
          <a:bodyPr wrap="square" rtlCol="0">
            <a:spAutoFit/>
          </a:bodyPr>
          <a:lstStyle/>
          <a:p>
            <a:r>
              <a:rPr lang="sr-Latn-RS" i="1" dirty="0"/>
              <a:t>Industrijski sistem u okviru logističke mreže</a:t>
            </a:r>
            <a:endParaRPr lang="en-US" i="1" dirty="0"/>
          </a:p>
        </p:txBody>
      </p:sp>
    </p:spTree>
    <p:extLst>
      <p:ext uri="{BB962C8B-B14F-4D97-AF65-F5344CB8AC3E}">
        <p14:creationId xmlns:p14="http://schemas.microsoft.com/office/powerpoint/2010/main" val="2452688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B520-3E17-4C76-96E9-E98718450006}"/>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09698324-C44C-4C89-A678-7DCF2028F86F}"/>
              </a:ext>
            </a:extLst>
          </p:cNvPr>
          <p:cNvSpPr>
            <a:spLocks noGrp="1"/>
          </p:cNvSpPr>
          <p:nvPr>
            <p:ph idx="1"/>
          </p:nvPr>
        </p:nvSpPr>
        <p:spPr/>
        <p:txBody>
          <a:bodyPr>
            <a:normAutofit fontScale="62500" lnSpcReduction="20000"/>
          </a:bodyPr>
          <a:lstStyle/>
          <a:p>
            <a:r>
              <a:rPr lang="sr-Latn-RS" dirty="0"/>
              <a:t>Pored PROIZVODNJE, kao centralnog dela industrijskog sistema, kojim se upravlja i vrši optimizacija kroz adekvatan ORGANIZACIONI okvir, od suštinkog značaja su i aktivnosti koje pružaju podršku procesima proizvodnje, koje se zajedničkim imenom mogu nazvati LOGISTIKA.</a:t>
            </a:r>
          </a:p>
          <a:p>
            <a:r>
              <a:rPr lang="sr-Latn-RS" dirty="0"/>
              <a:t>p</a:t>
            </a:r>
            <a:r>
              <a:rPr lang="en-US" dirty="0" err="1"/>
              <a:t>rvo</a:t>
            </a:r>
            <a:r>
              <a:rPr lang="en-US" dirty="0"/>
              <a:t> </a:t>
            </a:r>
            <a:r>
              <a:rPr lang="en-US" dirty="0" err="1"/>
              <a:t>pojavljivanje</a:t>
            </a:r>
            <a:r>
              <a:rPr lang="en-US" dirty="0"/>
              <a:t> </a:t>
            </a:r>
            <a:r>
              <a:rPr lang="en-US" dirty="0" err="1"/>
              <a:t>termina</a:t>
            </a:r>
            <a:r>
              <a:rPr lang="en-US" dirty="0"/>
              <a:t> </a:t>
            </a:r>
            <a:r>
              <a:rPr lang="en-US" b="1" dirty="0" err="1"/>
              <a:t>logistika</a:t>
            </a:r>
            <a:r>
              <a:rPr lang="en-US" dirty="0"/>
              <a:t> se </a:t>
            </a:r>
            <a:r>
              <a:rPr lang="en-US" dirty="0" err="1"/>
              <a:t>vezuje</a:t>
            </a:r>
            <a:r>
              <a:rPr lang="en-US" dirty="0"/>
              <a:t> za </a:t>
            </a:r>
            <a:r>
              <a:rPr lang="en-US" dirty="0" err="1"/>
              <a:t>primenu</a:t>
            </a:r>
            <a:r>
              <a:rPr lang="en-US" dirty="0"/>
              <a:t> u </a:t>
            </a:r>
            <a:r>
              <a:rPr lang="en-US" dirty="0" err="1"/>
              <a:t>vojnim</a:t>
            </a:r>
            <a:r>
              <a:rPr lang="en-US" dirty="0"/>
              <a:t> </a:t>
            </a:r>
            <a:r>
              <a:rPr lang="en-US" dirty="0" err="1"/>
              <a:t>operacijama</a:t>
            </a:r>
            <a:r>
              <a:rPr lang="en-US" dirty="0"/>
              <a:t> </a:t>
            </a:r>
            <a:r>
              <a:rPr lang="en-US" dirty="0" err="1"/>
              <a:t>francuske</a:t>
            </a:r>
            <a:r>
              <a:rPr lang="en-US" dirty="0"/>
              <a:t> </a:t>
            </a:r>
            <a:r>
              <a:rPr lang="en-US" dirty="0" err="1"/>
              <a:t>vojske</a:t>
            </a:r>
            <a:r>
              <a:rPr lang="en-US" dirty="0"/>
              <a:t>, u 19. </a:t>
            </a:r>
            <a:r>
              <a:rPr lang="en-US" dirty="0" err="1"/>
              <a:t>veku</a:t>
            </a:r>
            <a:r>
              <a:rPr lang="en-US" dirty="0"/>
              <a:t>, </a:t>
            </a:r>
            <a:r>
              <a:rPr lang="en-US" dirty="0" err="1"/>
              <a:t>te</a:t>
            </a:r>
            <a:r>
              <a:rPr lang="en-US" dirty="0"/>
              <a:t> se </a:t>
            </a:r>
            <a:r>
              <a:rPr lang="en-US" dirty="0" err="1"/>
              <a:t>smatra</a:t>
            </a:r>
            <a:r>
              <a:rPr lang="en-US" dirty="0"/>
              <a:t> da </a:t>
            </a:r>
            <a:r>
              <a:rPr lang="en-US" dirty="0" err="1"/>
              <a:t>ovaj</a:t>
            </a:r>
            <a:r>
              <a:rPr lang="en-US" dirty="0"/>
              <a:t> </a:t>
            </a:r>
            <a:r>
              <a:rPr lang="en-US" dirty="0" err="1"/>
              <a:t>termin</a:t>
            </a:r>
            <a:r>
              <a:rPr lang="en-US" dirty="0"/>
              <a:t> </a:t>
            </a:r>
            <a:r>
              <a:rPr lang="en-US" dirty="0" err="1"/>
              <a:t>potiče</a:t>
            </a:r>
            <a:r>
              <a:rPr lang="en-US" dirty="0"/>
              <a:t> od </a:t>
            </a:r>
            <a:r>
              <a:rPr lang="en-US" dirty="0" err="1"/>
              <a:t>francuske</a:t>
            </a:r>
            <a:r>
              <a:rPr lang="en-US" dirty="0"/>
              <a:t> </a:t>
            </a:r>
            <a:r>
              <a:rPr lang="en-US" dirty="0" err="1"/>
              <a:t>reči</a:t>
            </a:r>
            <a:r>
              <a:rPr lang="en-US" dirty="0"/>
              <a:t> „</a:t>
            </a:r>
            <a:r>
              <a:rPr lang="en-US" i="1" dirty="0" err="1"/>
              <a:t>logistique</a:t>
            </a:r>
            <a:r>
              <a:rPr lang="en-US" i="1" dirty="0"/>
              <a:t>”.</a:t>
            </a:r>
            <a:r>
              <a:rPr lang="en-US" dirty="0"/>
              <a:t> </a:t>
            </a:r>
            <a:endParaRPr lang="sr-Latn-RS" dirty="0"/>
          </a:p>
          <a:p>
            <a:r>
              <a:rPr lang="en-US" dirty="0" err="1"/>
              <a:t>Prema</a:t>
            </a:r>
            <a:r>
              <a:rPr lang="en-US" dirty="0"/>
              <a:t> Cambridge </a:t>
            </a:r>
            <a:r>
              <a:rPr lang="en-US" dirty="0" err="1"/>
              <a:t>zvaničnom</a:t>
            </a:r>
            <a:r>
              <a:rPr lang="en-US" dirty="0"/>
              <a:t> </a:t>
            </a:r>
            <a:r>
              <a:rPr lang="en-US" dirty="0" err="1"/>
              <a:t>rečniku</a:t>
            </a:r>
            <a:r>
              <a:rPr lang="en-US" dirty="0"/>
              <a:t>, </a:t>
            </a:r>
            <a:r>
              <a:rPr lang="en-US" dirty="0" err="1"/>
              <a:t>definicija</a:t>
            </a:r>
            <a:r>
              <a:rPr lang="en-US" dirty="0"/>
              <a:t> </a:t>
            </a:r>
            <a:r>
              <a:rPr lang="en-US" dirty="0" err="1"/>
              <a:t>logistike</a:t>
            </a:r>
            <a:r>
              <a:rPr lang="en-US" dirty="0"/>
              <a:t> je: „</a:t>
            </a:r>
            <a:r>
              <a:rPr lang="en-US" i="1" dirty="0" err="1"/>
              <a:t>Pažljiva</a:t>
            </a:r>
            <a:r>
              <a:rPr lang="en-US" i="1" dirty="0"/>
              <a:t> </a:t>
            </a:r>
            <a:r>
              <a:rPr lang="en-US" i="1" dirty="0" err="1"/>
              <a:t>organizacija</a:t>
            </a:r>
            <a:r>
              <a:rPr lang="en-US" i="1" dirty="0"/>
              <a:t> </a:t>
            </a:r>
            <a:r>
              <a:rPr lang="en-US" i="1" dirty="0" err="1"/>
              <a:t>kompleksnih</a:t>
            </a:r>
            <a:r>
              <a:rPr lang="en-US" i="1" dirty="0"/>
              <a:t> </a:t>
            </a:r>
            <a:r>
              <a:rPr lang="en-US" i="1" dirty="0" err="1"/>
              <a:t>aktivnosti</a:t>
            </a:r>
            <a:r>
              <a:rPr lang="en-US" i="1" dirty="0"/>
              <a:t> </a:t>
            </a:r>
            <a:r>
              <a:rPr lang="en-US" i="1" dirty="0" err="1"/>
              <a:t>tako</a:t>
            </a:r>
            <a:r>
              <a:rPr lang="en-US" i="1" dirty="0"/>
              <a:t> da se one </a:t>
            </a:r>
            <a:r>
              <a:rPr lang="en-US" i="1" dirty="0" err="1"/>
              <a:t>odvijaju</a:t>
            </a:r>
            <a:r>
              <a:rPr lang="en-US" i="1" dirty="0"/>
              <a:t> </a:t>
            </a:r>
            <a:r>
              <a:rPr lang="en-US" i="1" dirty="0" err="1"/>
              <a:t>na</a:t>
            </a:r>
            <a:r>
              <a:rPr lang="en-US" i="1" dirty="0"/>
              <a:t> </a:t>
            </a:r>
            <a:r>
              <a:rPr lang="en-US" i="1" dirty="0" err="1"/>
              <a:t>uspešan</a:t>
            </a:r>
            <a:r>
              <a:rPr lang="en-US" i="1" dirty="0"/>
              <a:t> </a:t>
            </a:r>
            <a:r>
              <a:rPr lang="en-US" i="1" dirty="0" err="1"/>
              <a:t>i</a:t>
            </a:r>
            <a:r>
              <a:rPr lang="en-US" i="1" dirty="0"/>
              <a:t> </a:t>
            </a:r>
            <a:r>
              <a:rPr lang="en-US" i="1" dirty="0" err="1"/>
              <a:t>efektivni</a:t>
            </a:r>
            <a:r>
              <a:rPr lang="en-US" i="1" dirty="0"/>
              <a:t> </a:t>
            </a:r>
            <a:r>
              <a:rPr lang="en-US" i="1" dirty="0" err="1"/>
              <a:t>način</a:t>
            </a:r>
            <a:r>
              <a:rPr lang="en-US" dirty="0"/>
              <a:t>“. </a:t>
            </a:r>
            <a:r>
              <a:rPr lang="en-US" dirty="0" err="1"/>
              <a:t>Prema</a:t>
            </a:r>
            <a:r>
              <a:rPr lang="en-US" dirty="0"/>
              <a:t> </a:t>
            </a:r>
            <a:r>
              <a:rPr lang="en-US" dirty="0" err="1"/>
              <a:t>poslovnom</a:t>
            </a:r>
            <a:r>
              <a:rPr lang="en-US" dirty="0"/>
              <a:t> </a:t>
            </a:r>
            <a:r>
              <a:rPr lang="en-US" dirty="0" err="1"/>
              <a:t>rečniku</a:t>
            </a:r>
            <a:r>
              <a:rPr lang="en-US" dirty="0"/>
              <a:t>, </a:t>
            </a:r>
            <a:r>
              <a:rPr lang="en-US" dirty="0" err="1"/>
              <a:t>definicija</a:t>
            </a:r>
            <a:r>
              <a:rPr lang="en-US" dirty="0"/>
              <a:t> </a:t>
            </a:r>
            <a:r>
              <a:rPr lang="en-US" dirty="0" err="1"/>
              <a:t>logistike</a:t>
            </a:r>
            <a:r>
              <a:rPr lang="en-US" dirty="0"/>
              <a:t> je: „</a:t>
            </a:r>
            <a:r>
              <a:rPr lang="en-US" b="1" i="1" dirty="0" err="1"/>
              <a:t>Planiranje</a:t>
            </a:r>
            <a:r>
              <a:rPr lang="en-US" b="1" i="1" dirty="0"/>
              <a:t>, </a:t>
            </a:r>
            <a:r>
              <a:rPr lang="en-US" b="1" i="1" dirty="0" err="1"/>
              <a:t>izvršenje</a:t>
            </a:r>
            <a:r>
              <a:rPr lang="en-US" b="1" i="1" dirty="0"/>
              <a:t> </a:t>
            </a:r>
            <a:r>
              <a:rPr lang="en-US" b="1" i="1" dirty="0" err="1"/>
              <a:t>i</a:t>
            </a:r>
            <a:r>
              <a:rPr lang="en-US" b="1" i="1" dirty="0"/>
              <a:t> </a:t>
            </a:r>
            <a:r>
              <a:rPr lang="en-US" b="1" i="1" dirty="0" err="1"/>
              <a:t>kontrola</a:t>
            </a:r>
            <a:r>
              <a:rPr lang="en-US" b="1" i="1" dirty="0"/>
              <a:t> </a:t>
            </a:r>
            <a:r>
              <a:rPr lang="en-US" b="1" i="1" dirty="0" err="1"/>
              <a:t>nabavke</a:t>
            </a:r>
            <a:r>
              <a:rPr lang="en-US" b="1" i="1" dirty="0"/>
              <a:t>, </a:t>
            </a:r>
            <a:r>
              <a:rPr lang="en-US" b="1" i="1" dirty="0" err="1"/>
              <a:t>kretanja</a:t>
            </a:r>
            <a:r>
              <a:rPr lang="en-US" b="1" i="1" dirty="0"/>
              <a:t> </a:t>
            </a:r>
            <a:r>
              <a:rPr lang="en-US" b="1" i="1" dirty="0" err="1"/>
              <a:t>i</a:t>
            </a:r>
            <a:r>
              <a:rPr lang="en-US" b="1" i="1" dirty="0"/>
              <a:t> </a:t>
            </a:r>
            <a:r>
              <a:rPr lang="en-US" b="1" i="1" dirty="0" err="1"/>
              <a:t>mirovanja</a:t>
            </a:r>
            <a:r>
              <a:rPr lang="en-US" b="1" i="1" dirty="0"/>
              <a:t> </a:t>
            </a:r>
            <a:r>
              <a:rPr lang="en-US" b="1" i="1" dirty="0" err="1"/>
              <a:t>osoblja</a:t>
            </a:r>
            <a:r>
              <a:rPr lang="en-US" b="1" i="1" dirty="0"/>
              <a:t>, </a:t>
            </a:r>
            <a:r>
              <a:rPr lang="en-US" b="1" i="1" dirty="0" err="1"/>
              <a:t>materijala</a:t>
            </a:r>
            <a:r>
              <a:rPr lang="en-US" b="1" i="1" dirty="0"/>
              <a:t> </a:t>
            </a:r>
            <a:r>
              <a:rPr lang="en-US" b="1" i="1" dirty="0" err="1"/>
              <a:t>i</a:t>
            </a:r>
            <a:r>
              <a:rPr lang="en-US" b="1" i="1" dirty="0"/>
              <a:t> </a:t>
            </a:r>
            <a:r>
              <a:rPr lang="en-US" b="1" i="1" dirty="0" err="1"/>
              <a:t>drugih</a:t>
            </a:r>
            <a:r>
              <a:rPr lang="en-US" b="1" i="1" dirty="0"/>
              <a:t> </a:t>
            </a:r>
            <a:r>
              <a:rPr lang="en-US" b="1" i="1" dirty="0" err="1"/>
              <a:t>resursa</a:t>
            </a:r>
            <a:r>
              <a:rPr lang="en-US" b="1" i="1" dirty="0"/>
              <a:t>, </a:t>
            </a:r>
            <a:r>
              <a:rPr lang="en-US" b="1" i="1" dirty="0" err="1"/>
              <a:t>kako</a:t>
            </a:r>
            <a:r>
              <a:rPr lang="en-US" b="1" i="1" dirty="0"/>
              <a:t> bi se </a:t>
            </a:r>
            <a:r>
              <a:rPr lang="en-US" b="1" i="1" dirty="0" err="1"/>
              <a:t>postigli</a:t>
            </a:r>
            <a:r>
              <a:rPr lang="en-US" b="1" i="1" dirty="0"/>
              <a:t> </a:t>
            </a:r>
            <a:r>
              <a:rPr lang="en-US" b="1" i="1" dirty="0" err="1"/>
              <a:t>ciljevi</a:t>
            </a:r>
            <a:r>
              <a:rPr lang="en-US" b="1" i="1" dirty="0"/>
              <a:t> pod</a:t>
            </a:r>
            <a:r>
              <a:rPr lang="sr-Latn-RS" b="1" i="1" dirty="0"/>
              <a:t>u</a:t>
            </a:r>
            <a:r>
              <a:rPr lang="en-US" b="1" i="1" dirty="0" err="1"/>
              <a:t>hvata</a:t>
            </a:r>
            <a:r>
              <a:rPr lang="en-US" b="1" i="1" dirty="0"/>
              <a:t>, plana, </a:t>
            </a:r>
            <a:r>
              <a:rPr lang="en-US" b="1" i="1" dirty="0" err="1"/>
              <a:t>projekta</a:t>
            </a:r>
            <a:r>
              <a:rPr lang="en-US" b="1" i="1" dirty="0"/>
              <a:t> </a:t>
            </a:r>
            <a:r>
              <a:rPr lang="en-US" b="1" i="1" dirty="0" err="1"/>
              <a:t>ili</a:t>
            </a:r>
            <a:r>
              <a:rPr lang="en-US" b="1" i="1" dirty="0"/>
              <a:t> </a:t>
            </a:r>
            <a:r>
              <a:rPr lang="en-US" b="1" i="1" dirty="0" err="1"/>
              <a:t>strategije</a:t>
            </a:r>
            <a:r>
              <a:rPr lang="en-US" dirty="0"/>
              <a:t>“. </a:t>
            </a:r>
            <a:r>
              <a:rPr lang="en-US" dirty="0" err="1"/>
              <a:t>Takođe</a:t>
            </a:r>
            <a:r>
              <a:rPr lang="en-US" dirty="0"/>
              <a:t>, </a:t>
            </a:r>
            <a:r>
              <a:rPr lang="en-US" dirty="0" err="1"/>
              <a:t>može</a:t>
            </a:r>
            <a:r>
              <a:rPr lang="en-US" dirty="0"/>
              <a:t> se </a:t>
            </a:r>
            <a:r>
              <a:rPr lang="en-US" dirty="0" err="1"/>
              <a:t>posmatrati</a:t>
            </a:r>
            <a:r>
              <a:rPr lang="en-US" dirty="0"/>
              <a:t> </a:t>
            </a:r>
            <a:r>
              <a:rPr lang="en-US" dirty="0" err="1"/>
              <a:t>i</a:t>
            </a:r>
            <a:r>
              <a:rPr lang="en-US" dirty="0"/>
              <a:t> </a:t>
            </a:r>
            <a:r>
              <a:rPr lang="en-US" dirty="0" err="1"/>
              <a:t>kao</a:t>
            </a:r>
            <a:r>
              <a:rPr lang="en-US" dirty="0"/>
              <a:t> </a:t>
            </a:r>
            <a:r>
              <a:rPr lang="en-US" dirty="0" err="1"/>
              <a:t>upravljanje</a:t>
            </a:r>
            <a:r>
              <a:rPr lang="en-US" dirty="0"/>
              <a:t> </a:t>
            </a:r>
            <a:r>
              <a:rPr lang="en-US" dirty="0" err="1"/>
              <a:t>zalihama</a:t>
            </a:r>
            <a:r>
              <a:rPr lang="en-US" dirty="0"/>
              <a:t> u </a:t>
            </a:r>
            <a:r>
              <a:rPr lang="en-US" dirty="0" err="1"/>
              <a:t>kretanju</a:t>
            </a:r>
            <a:r>
              <a:rPr lang="en-US" dirty="0"/>
              <a:t> </a:t>
            </a:r>
            <a:r>
              <a:rPr lang="en-US" dirty="0" err="1"/>
              <a:t>i</a:t>
            </a:r>
            <a:r>
              <a:rPr lang="en-US" dirty="0"/>
              <a:t> </a:t>
            </a:r>
            <a:r>
              <a:rPr lang="en-US" dirty="0" err="1"/>
              <a:t>mirovanju</a:t>
            </a:r>
            <a:r>
              <a:rPr lang="en-US" dirty="0"/>
              <a:t>. </a:t>
            </a:r>
            <a:r>
              <a:rPr lang="en-US" dirty="0" err="1"/>
              <a:t>Ipak</a:t>
            </a:r>
            <a:r>
              <a:rPr lang="en-US" dirty="0"/>
              <a:t>, u </a:t>
            </a:r>
            <a:r>
              <a:rPr lang="en-US" dirty="0" err="1"/>
              <a:t>okviru</a:t>
            </a:r>
            <a:r>
              <a:rPr lang="en-US" dirty="0"/>
              <a:t> </a:t>
            </a:r>
            <a:r>
              <a:rPr lang="en-US" dirty="0" err="1"/>
              <a:t>ovog</a:t>
            </a:r>
            <a:r>
              <a:rPr lang="en-US" dirty="0"/>
              <a:t> </a:t>
            </a:r>
            <a:r>
              <a:rPr lang="en-US" dirty="0" err="1"/>
              <a:t>kursa</a:t>
            </a:r>
            <a:r>
              <a:rPr lang="en-US" dirty="0"/>
              <a:t> </a:t>
            </a:r>
            <a:r>
              <a:rPr lang="en-US" dirty="0" err="1"/>
              <a:t>biće</a:t>
            </a:r>
            <a:r>
              <a:rPr lang="en-US" dirty="0"/>
              <a:t> </a:t>
            </a:r>
            <a:r>
              <a:rPr lang="en-US" dirty="0" err="1"/>
              <a:t>razmatrana</a:t>
            </a:r>
            <a:r>
              <a:rPr lang="en-US" dirty="0"/>
              <a:t> </a:t>
            </a:r>
            <a:r>
              <a:rPr lang="en-US" dirty="0" err="1"/>
              <a:t>logistika</a:t>
            </a:r>
            <a:r>
              <a:rPr lang="en-US" dirty="0"/>
              <a:t> </a:t>
            </a:r>
            <a:r>
              <a:rPr lang="sr-Latn-RS" dirty="0"/>
              <a:t>industrijske </a:t>
            </a:r>
            <a:r>
              <a:rPr lang="en-US" dirty="0" err="1"/>
              <a:t>proizvodnje</a:t>
            </a:r>
            <a:r>
              <a:rPr lang="en-US" dirty="0"/>
              <a:t> </a:t>
            </a:r>
            <a:r>
              <a:rPr lang="en-US" dirty="0" err="1"/>
              <a:t>koja</a:t>
            </a:r>
            <a:r>
              <a:rPr lang="en-US" dirty="0"/>
              <a:t> u </a:t>
            </a:r>
            <a:r>
              <a:rPr lang="en-US" dirty="0" err="1"/>
              <a:t>savremenim</a:t>
            </a:r>
            <a:r>
              <a:rPr lang="en-US" dirty="0"/>
              <a:t> </a:t>
            </a:r>
            <a:r>
              <a:rPr lang="en-US" dirty="0" err="1"/>
              <a:t>uslovima</a:t>
            </a:r>
            <a:r>
              <a:rPr lang="en-US" dirty="0"/>
              <a:t> </a:t>
            </a:r>
            <a:r>
              <a:rPr lang="en-US" dirty="0" err="1"/>
              <a:t>predstavlja</a:t>
            </a:r>
            <a:r>
              <a:rPr lang="en-US" dirty="0"/>
              <a:t>: „</a:t>
            </a:r>
            <a:r>
              <a:rPr lang="en-US" b="1" i="1" u="sng" dirty="0" err="1"/>
              <a:t>Funkcionalni</a:t>
            </a:r>
            <a:r>
              <a:rPr lang="en-US" b="1" i="1" u="sng" dirty="0"/>
              <a:t> most </a:t>
            </a:r>
            <a:r>
              <a:rPr lang="en-US" b="1" i="1" u="sng" dirty="0" err="1"/>
              <a:t>preko</a:t>
            </a:r>
            <a:r>
              <a:rPr lang="en-US" b="1" i="1" u="sng" dirty="0"/>
              <a:t> </a:t>
            </a:r>
            <a:r>
              <a:rPr lang="en-US" b="1" i="1" u="sng" dirty="0" err="1"/>
              <a:t>kojeg</a:t>
            </a:r>
            <a:r>
              <a:rPr lang="en-US" b="1" i="1" u="sng" dirty="0"/>
              <a:t> se </a:t>
            </a:r>
            <a:r>
              <a:rPr lang="en-US" b="1" i="1" u="sng" dirty="0" err="1"/>
              <a:t>ostvaruje</a:t>
            </a:r>
            <a:r>
              <a:rPr lang="en-US" b="1" i="1" u="sng" dirty="0"/>
              <a:t> </a:t>
            </a:r>
            <a:r>
              <a:rPr lang="en-US" b="1" i="1" u="sng" dirty="0" err="1"/>
              <a:t>fizičko</a:t>
            </a:r>
            <a:r>
              <a:rPr lang="en-US" b="1" i="1" u="sng" dirty="0"/>
              <a:t> </a:t>
            </a:r>
            <a:r>
              <a:rPr lang="en-US" b="1" i="1" u="sng" dirty="0" err="1"/>
              <a:t>kretanje</a:t>
            </a:r>
            <a:r>
              <a:rPr lang="en-US" b="1" i="1" u="sng" dirty="0"/>
              <a:t> (</a:t>
            </a:r>
            <a:r>
              <a:rPr lang="en-US" b="1" i="1" u="sng" dirty="0" err="1"/>
              <a:t>i</a:t>
            </a:r>
            <a:r>
              <a:rPr lang="en-US" b="1" i="1" u="sng" dirty="0"/>
              <a:t> </a:t>
            </a:r>
            <a:r>
              <a:rPr lang="en-US" b="1" i="1" u="sng" dirty="0" err="1"/>
              <a:t>koordinacija</a:t>
            </a:r>
            <a:r>
              <a:rPr lang="en-US" b="1" i="1" u="sng" dirty="0"/>
              <a:t>) </a:t>
            </a:r>
            <a:r>
              <a:rPr lang="en-US" b="1" i="1" u="sng" dirty="0" err="1"/>
              <a:t>roba</a:t>
            </a:r>
            <a:r>
              <a:rPr lang="en-US" b="1" i="1" u="sng" dirty="0"/>
              <a:t> </a:t>
            </a:r>
            <a:r>
              <a:rPr lang="en-US" b="1" i="1" u="sng" dirty="0" err="1"/>
              <a:t>i</a:t>
            </a:r>
            <a:r>
              <a:rPr lang="en-US" b="1" i="1" u="sng" dirty="0"/>
              <a:t> </a:t>
            </a:r>
            <a:r>
              <a:rPr lang="en-US" b="1" i="1" u="sng" dirty="0" err="1"/>
              <a:t>metarijala</a:t>
            </a:r>
            <a:r>
              <a:rPr lang="en-US" b="1" i="1" u="sng" dirty="0"/>
              <a:t> pre u </a:t>
            </a:r>
            <a:r>
              <a:rPr lang="en-US" b="1" i="1" u="sng" dirty="0" err="1"/>
              <a:t>toku</a:t>
            </a:r>
            <a:r>
              <a:rPr lang="en-US" b="1" i="1" u="sng" dirty="0"/>
              <a:t> </a:t>
            </a:r>
            <a:r>
              <a:rPr lang="en-US" b="1" i="1" u="sng" dirty="0" err="1"/>
              <a:t>i</a:t>
            </a:r>
            <a:r>
              <a:rPr lang="en-US" b="1" i="1" u="sng" dirty="0"/>
              <a:t> </a:t>
            </a:r>
            <a:r>
              <a:rPr lang="en-US" b="1" i="1" u="sng" dirty="0" err="1"/>
              <a:t>nakon</a:t>
            </a:r>
            <a:r>
              <a:rPr lang="en-US" b="1" i="1" u="sng" dirty="0"/>
              <a:t> </a:t>
            </a:r>
            <a:r>
              <a:rPr lang="en-US" b="1" i="1" u="sng" dirty="0" err="1"/>
              <a:t>proizvodnog</a:t>
            </a:r>
            <a:r>
              <a:rPr lang="en-US" b="1" i="1" u="sng" dirty="0"/>
              <a:t> </a:t>
            </a:r>
            <a:r>
              <a:rPr lang="en-US" b="1" i="1" u="sng" dirty="0" err="1"/>
              <a:t>procesa</a:t>
            </a:r>
            <a:r>
              <a:rPr lang="en-US" dirty="0"/>
              <a:t>“.</a:t>
            </a:r>
            <a:r>
              <a:rPr lang="sr-Latn-RS" dirty="0"/>
              <a:t> </a:t>
            </a:r>
            <a:r>
              <a:rPr lang="sr-Latn-RS" dirty="0">
                <a:solidFill>
                  <a:srgbClr val="FF0000"/>
                </a:solidFill>
              </a:rPr>
              <a:t>4Wh + 1H</a:t>
            </a:r>
            <a:endParaRPr lang="en-US" dirty="0">
              <a:solidFill>
                <a:srgbClr val="FF0000"/>
              </a:solidFill>
            </a:endParaRPr>
          </a:p>
          <a:p>
            <a:r>
              <a:rPr lang="sr-Latn-RS" dirty="0"/>
              <a:t>M</a:t>
            </a:r>
            <a:r>
              <a:rPr lang="en-US" dirty="0" err="1"/>
              <a:t>enadžment</a:t>
            </a:r>
            <a:r>
              <a:rPr lang="en-US" dirty="0"/>
              <a:t> </a:t>
            </a:r>
            <a:r>
              <a:rPr lang="sr-Latn-RS" dirty="0"/>
              <a:t>proizvodnih </a:t>
            </a:r>
            <a:r>
              <a:rPr lang="en-US" dirty="0" err="1"/>
              <a:t>operacija</a:t>
            </a:r>
            <a:r>
              <a:rPr lang="en-US" dirty="0"/>
              <a:t> </a:t>
            </a:r>
            <a:r>
              <a:rPr lang="en-US" dirty="0" err="1"/>
              <a:t>bavi</a:t>
            </a:r>
            <a:r>
              <a:rPr lang="en-US" dirty="0"/>
              <a:t> </a:t>
            </a:r>
            <a:r>
              <a:rPr lang="sr-Latn-RS" dirty="0"/>
              <a:t>se </a:t>
            </a:r>
            <a:r>
              <a:rPr lang="en-US" dirty="0" err="1"/>
              <a:t>resursima</a:t>
            </a:r>
            <a:r>
              <a:rPr lang="en-US" dirty="0"/>
              <a:t> </a:t>
            </a:r>
            <a:r>
              <a:rPr lang="en-US" dirty="0" err="1"/>
              <a:t>na</a:t>
            </a:r>
            <a:r>
              <a:rPr lang="en-US" dirty="0"/>
              <a:t> </a:t>
            </a:r>
            <a:r>
              <a:rPr lang="en-US" dirty="0" err="1"/>
              <a:t>takav</a:t>
            </a:r>
            <a:r>
              <a:rPr lang="en-US" dirty="0"/>
              <a:t> </a:t>
            </a:r>
            <a:r>
              <a:rPr lang="en-US" dirty="0" err="1"/>
              <a:t>način</a:t>
            </a:r>
            <a:r>
              <a:rPr lang="en-US" dirty="0"/>
              <a:t> da </a:t>
            </a:r>
            <a:r>
              <a:rPr lang="en-US" dirty="0" err="1"/>
              <a:t>upotrebom</a:t>
            </a:r>
            <a:r>
              <a:rPr lang="en-US" dirty="0"/>
              <a:t> </a:t>
            </a:r>
            <a:r>
              <a:rPr lang="en-US" dirty="0" err="1"/>
              <a:t>resursa</a:t>
            </a:r>
            <a:r>
              <a:rPr lang="en-US" dirty="0"/>
              <a:t> </a:t>
            </a:r>
            <a:r>
              <a:rPr lang="en-US" dirty="0" err="1"/>
              <a:t>adekvatno</a:t>
            </a:r>
            <a:r>
              <a:rPr lang="en-US" dirty="0"/>
              <a:t> </a:t>
            </a:r>
            <a:r>
              <a:rPr lang="en-US" dirty="0" err="1"/>
              <a:t>kreira</a:t>
            </a:r>
            <a:r>
              <a:rPr lang="en-US" dirty="0"/>
              <a:t> </a:t>
            </a:r>
            <a:r>
              <a:rPr lang="en-US" dirty="0" err="1"/>
              <a:t>ishode</a:t>
            </a:r>
            <a:r>
              <a:rPr lang="en-US" dirty="0"/>
              <a:t> </a:t>
            </a:r>
            <a:r>
              <a:rPr lang="en-US" dirty="0" err="1"/>
              <a:t>procesa</a:t>
            </a:r>
            <a:r>
              <a:rPr lang="en-US" dirty="0"/>
              <a:t> (</a:t>
            </a:r>
            <a:r>
              <a:rPr lang="en-US" dirty="0" err="1"/>
              <a:t>proizvode</a:t>
            </a:r>
            <a:r>
              <a:rPr lang="en-US" dirty="0"/>
              <a:t>/</a:t>
            </a:r>
            <a:r>
              <a:rPr lang="en-US" dirty="0" err="1"/>
              <a:t>usluge</a:t>
            </a:r>
            <a:r>
              <a:rPr lang="en-US" dirty="0"/>
              <a:t>) </a:t>
            </a:r>
            <a:r>
              <a:rPr lang="en-US" dirty="0" err="1"/>
              <a:t>kako</a:t>
            </a:r>
            <a:r>
              <a:rPr lang="en-US" dirty="0"/>
              <a:t> bi </a:t>
            </a:r>
            <a:r>
              <a:rPr lang="en-US" dirty="0" err="1"/>
              <a:t>ispunio</a:t>
            </a:r>
            <a:r>
              <a:rPr lang="en-US" dirty="0"/>
              <a:t> </a:t>
            </a:r>
            <a:r>
              <a:rPr lang="en-US" dirty="0" err="1"/>
              <a:t>određene</a:t>
            </a:r>
            <a:r>
              <a:rPr lang="en-US" dirty="0"/>
              <a:t> </a:t>
            </a:r>
            <a:r>
              <a:rPr lang="en-US" dirty="0" err="1"/>
              <a:t>ili</a:t>
            </a:r>
            <a:r>
              <a:rPr lang="en-US" dirty="0"/>
              <a:t> </a:t>
            </a:r>
            <a:r>
              <a:rPr lang="en-US" dirty="0" err="1"/>
              <a:t>pretpostavljene</a:t>
            </a:r>
            <a:r>
              <a:rPr lang="en-US" dirty="0"/>
              <a:t> </a:t>
            </a:r>
            <a:r>
              <a:rPr lang="en-US" dirty="0" err="1"/>
              <a:t>potrebe</a:t>
            </a:r>
            <a:r>
              <a:rPr lang="en-US" dirty="0"/>
              <a:t> </a:t>
            </a:r>
            <a:r>
              <a:rPr lang="en-US" dirty="0" err="1"/>
              <a:t>tržišta</a:t>
            </a:r>
            <a:r>
              <a:rPr lang="en-US" dirty="0"/>
              <a:t>. </a:t>
            </a:r>
            <a:r>
              <a:rPr lang="en-US" dirty="0" err="1"/>
              <a:t>Samim</a:t>
            </a:r>
            <a:r>
              <a:rPr lang="en-US" dirty="0"/>
              <a:t> time, </a:t>
            </a:r>
            <a:r>
              <a:rPr lang="en-US" i="1" u="sng" dirty="0" err="1"/>
              <a:t>logističke</a:t>
            </a:r>
            <a:r>
              <a:rPr lang="en-US" i="1" u="sng" dirty="0"/>
              <a:t> </a:t>
            </a:r>
            <a:r>
              <a:rPr lang="en-US" i="1" u="sng" dirty="0" err="1"/>
              <a:t>aktivnosti</a:t>
            </a:r>
            <a:r>
              <a:rPr lang="en-US" i="1" u="sng" dirty="0"/>
              <a:t> </a:t>
            </a:r>
            <a:r>
              <a:rPr lang="en-US" i="1" u="sng" dirty="0" err="1"/>
              <a:t>daju</a:t>
            </a:r>
            <a:r>
              <a:rPr lang="en-US" i="1" u="sng" dirty="0"/>
              <a:t> </a:t>
            </a:r>
            <a:r>
              <a:rPr lang="en-US" i="1" u="sng" dirty="0" err="1"/>
              <a:t>podršku</a:t>
            </a:r>
            <a:r>
              <a:rPr lang="en-US" i="1" u="sng" dirty="0"/>
              <a:t> </a:t>
            </a:r>
            <a:r>
              <a:rPr lang="en-US" i="1" u="sng" dirty="0" err="1"/>
              <a:t>navedenim</a:t>
            </a:r>
            <a:r>
              <a:rPr lang="en-US" i="1" u="sng" dirty="0"/>
              <a:t> </a:t>
            </a:r>
            <a:r>
              <a:rPr lang="en-US" i="1" u="sng" dirty="0" err="1"/>
              <a:t>operacijama</a:t>
            </a:r>
            <a:r>
              <a:rPr lang="en-US" i="1" u="sng" dirty="0"/>
              <a:t> </a:t>
            </a:r>
            <a:r>
              <a:rPr lang="en-US" i="1" u="sng" dirty="0" err="1"/>
              <a:t>kako</a:t>
            </a:r>
            <a:r>
              <a:rPr lang="en-US" i="1" u="sng" dirty="0"/>
              <a:t> bi </a:t>
            </a:r>
            <a:r>
              <a:rPr lang="en-US" i="1" u="sng" dirty="0" err="1"/>
              <a:t>osigurale</a:t>
            </a:r>
            <a:r>
              <a:rPr lang="en-US" i="1" u="sng" dirty="0"/>
              <a:t> da </a:t>
            </a:r>
            <a:r>
              <a:rPr lang="en-US" i="1" u="sng" dirty="0" err="1"/>
              <a:t>će</a:t>
            </a:r>
            <a:r>
              <a:rPr lang="en-US" i="1" u="sng" dirty="0"/>
              <a:t> </a:t>
            </a:r>
            <a:r>
              <a:rPr lang="en-US" i="1" u="sng" dirty="0" err="1"/>
              <a:t>svi</a:t>
            </a:r>
            <a:r>
              <a:rPr lang="en-US" i="1" u="sng" dirty="0"/>
              <a:t> </a:t>
            </a:r>
            <a:r>
              <a:rPr lang="en-US" i="1" u="sng" dirty="0" err="1"/>
              <a:t>neophodni</a:t>
            </a:r>
            <a:r>
              <a:rPr lang="en-US" i="1" u="sng" dirty="0"/>
              <a:t> </a:t>
            </a:r>
            <a:r>
              <a:rPr lang="en-US" i="1" u="sng" dirty="0" err="1"/>
              <a:t>resursi</a:t>
            </a:r>
            <a:r>
              <a:rPr lang="en-US" i="1" u="sng" dirty="0"/>
              <a:t> </a:t>
            </a:r>
            <a:r>
              <a:rPr lang="en-US" i="1" u="sng" dirty="0" err="1"/>
              <a:t>biti</a:t>
            </a:r>
            <a:r>
              <a:rPr lang="en-US" i="1" u="sng" dirty="0"/>
              <a:t> </a:t>
            </a:r>
            <a:r>
              <a:rPr lang="en-US" i="1" u="sng" dirty="0" err="1"/>
              <a:t>na</a:t>
            </a:r>
            <a:r>
              <a:rPr lang="en-US" i="1" u="sng" dirty="0"/>
              <a:t> </a:t>
            </a:r>
            <a:r>
              <a:rPr lang="en-US" i="1" u="sng" dirty="0" err="1"/>
              <a:t>raspolaganju</a:t>
            </a:r>
            <a:r>
              <a:rPr lang="en-US" i="1" u="sng" dirty="0"/>
              <a:t> u </a:t>
            </a:r>
            <a:r>
              <a:rPr lang="en-US" i="1" u="sng" dirty="0" err="1"/>
              <a:t>pravoj</a:t>
            </a:r>
            <a:r>
              <a:rPr lang="en-US" i="1" u="sng" dirty="0"/>
              <a:t> </a:t>
            </a:r>
            <a:r>
              <a:rPr lang="en-US" i="1" u="sng" dirty="0" err="1"/>
              <a:t>količini</a:t>
            </a:r>
            <a:r>
              <a:rPr lang="en-US" i="1" u="sng" dirty="0"/>
              <a:t>, </a:t>
            </a:r>
            <a:r>
              <a:rPr lang="en-US" i="1" u="sng" dirty="0" err="1"/>
              <a:t>na</a:t>
            </a:r>
            <a:r>
              <a:rPr lang="en-US" i="1" u="sng" dirty="0"/>
              <a:t> </a:t>
            </a:r>
            <a:r>
              <a:rPr lang="en-US" i="1" u="sng" dirty="0" err="1"/>
              <a:t>pravom</a:t>
            </a:r>
            <a:r>
              <a:rPr lang="en-US" i="1" u="sng" dirty="0"/>
              <a:t> </a:t>
            </a:r>
            <a:r>
              <a:rPr lang="en-US" i="1" u="sng" dirty="0" err="1"/>
              <a:t>mestu</a:t>
            </a:r>
            <a:r>
              <a:rPr lang="en-US" i="1" u="sng" dirty="0"/>
              <a:t> </a:t>
            </a:r>
            <a:r>
              <a:rPr lang="en-US" i="1" u="sng" dirty="0" err="1"/>
              <a:t>i</a:t>
            </a:r>
            <a:r>
              <a:rPr lang="en-US" i="1" u="sng" dirty="0"/>
              <a:t> u </a:t>
            </a:r>
            <a:r>
              <a:rPr lang="en-US" i="1" u="sng" dirty="0" err="1"/>
              <a:t>unapred</a:t>
            </a:r>
            <a:r>
              <a:rPr lang="en-US" i="1" u="sng" dirty="0"/>
              <a:t> </a:t>
            </a:r>
            <a:r>
              <a:rPr lang="en-US" i="1" u="sng" dirty="0" err="1"/>
              <a:t>planiranom</a:t>
            </a:r>
            <a:r>
              <a:rPr lang="en-US" i="1" u="sng" dirty="0"/>
              <a:t> </a:t>
            </a:r>
            <a:r>
              <a:rPr lang="en-US" i="1" u="sng" dirty="0" err="1"/>
              <a:t>momentu</a:t>
            </a:r>
            <a:r>
              <a:rPr lang="en-US" i="1" u="sng" dirty="0"/>
              <a:t> </a:t>
            </a:r>
            <a:r>
              <a:rPr lang="en-US" i="1" u="sng" dirty="0" err="1"/>
              <a:t>vremena</a:t>
            </a:r>
            <a:r>
              <a:rPr lang="en-US" dirty="0"/>
              <a:t>. </a:t>
            </a:r>
            <a:endParaRPr lang="sr-Latn-RS" dirty="0"/>
          </a:p>
          <a:p>
            <a:r>
              <a:rPr lang="en-US" dirty="0"/>
              <a:t>Pored toga, </a:t>
            </a:r>
            <a:r>
              <a:rPr lang="en-US" dirty="0" err="1"/>
              <a:t>logističke</a:t>
            </a:r>
            <a:r>
              <a:rPr lang="en-US" dirty="0"/>
              <a:t> </a:t>
            </a:r>
            <a:r>
              <a:rPr lang="en-US" dirty="0" err="1"/>
              <a:t>aktivnosti</a:t>
            </a:r>
            <a:r>
              <a:rPr lang="en-US" dirty="0"/>
              <a:t> </a:t>
            </a:r>
            <a:r>
              <a:rPr lang="en-US" dirty="0" err="1"/>
              <a:t>obezbeđuju</a:t>
            </a:r>
            <a:r>
              <a:rPr lang="en-US" dirty="0"/>
              <a:t> </a:t>
            </a:r>
            <a:r>
              <a:rPr lang="en-US" dirty="0" err="1"/>
              <a:t>neometan</a:t>
            </a:r>
            <a:r>
              <a:rPr lang="en-US" dirty="0"/>
              <a:t> </a:t>
            </a:r>
            <a:r>
              <a:rPr lang="en-US" dirty="0" err="1"/>
              <a:t>tok</a:t>
            </a:r>
            <a:r>
              <a:rPr lang="en-US" dirty="0"/>
              <a:t> </a:t>
            </a:r>
            <a:r>
              <a:rPr lang="en-US" dirty="0" err="1"/>
              <a:t>materijala</a:t>
            </a:r>
            <a:r>
              <a:rPr lang="en-US" dirty="0"/>
              <a:t> </a:t>
            </a:r>
            <a:r>
              <a:rPr lang="en-US" dirty="0" err="1"/>
              <a:t>kroz</a:t>
            </a:r>
            <a:r>
              <a:rPr lang="en-US" dirty="0"/>
              <a:t> </a:t>
            </a:r>
            <a:r>
              <a:rPr lang="en-US" dirty="0" err="1"/>
              <a:t>transformacioni</a:t>
            </a:r>
            <a:r>
              <a:rPr lang="en-US" dirty="0"/>
              <a:t> </a:t>
            </a:r>
            <a:r>
              <a:rPr lang="en-US" dirty="0" err="1"/>
              <a:t>proces</a:t>
            </a:r>
            <a:r>
              <a:rPr lang="en-US" dirty="0"/>
              <a:t> </a:t>
            </a:r>
            <a:r>
              <a:rPr lang="en-US" dirty="0" err="1"/>
              <a:t>i</a:t>
            </a:r>
            <a:r>
              <a:rPr lang="en-US" dirty="0"/>
              <a:t> </a:t>
            </a:r>
            <a:r>
              <a:rPr lang="en-US" dirty="0" err="1"/>
              <a:t>na</a:t>
            </a:r>
            <a:r>
              <a:rPr lang="en-US" dirty="0"/>
              <a:t> </a:t>
            </a:r>
            <a:r>
              <a:rPr lang="en-US" dirty="0" err="1"/>
              <a:t>kraju</a:t>
            </a:r>
            <a:r>
              <a:rPr lang="en-US" dirty="0"/>
              <a:t> </a:t>
            </a:r>
            <a:r>
              <a:rPr lang="en-US" dirty="0" err="1"/>
              <a:t>planski</a:t>
            </a:r>
            <a:r>
              <a:rPr lang="en-US" dirty="0"/>
              <a:t> </a:t>
            </a:r>
            <a:r>
              <a:rPr lang="en-US" dirty="0" err="1"/>
              <a:t>organizovanu</a:t>
            </a:r>
            <a:r>
              <a:rPr lang="en-US" dirty="0"/>
              <a:t> </a:t>
            </a:r>
            <a:r>
              <a:rPr lang="en-US" dirty="0" err="1"/>
              <a:t>distribuciju</a:t>
            </a:r>
            <a:r>
              <a:rPr lang="en-US" dirty="0"/>
              <a:t> </a:t>
            </a:r>
            <a:r>
              <a:rPr lang="en-US" dirty="0" err="1"/>
              <a:t>finalnih</a:t>
            </a:r>
            <a:r>
              <a:rPr lang="en-US" dirty="0"/>
              <a:t> </a:t>
            </a:r>
            <a:r>
              <a:rPr lang="en-US" dirty="0" err="1"/>
              <a:t>proizvoda</a:t>
            </a:r>
            <a:r>
              <a:rPr lang="en-US" dirty="0"/>
              <a:t> ka </a:t>
            </a:r>
            <a:r>
              <a:rPr lang="en-US" dirty="0" err="1"/>
              <a:t>krajnjim</a:t>
            </a:r>
            <a:r>
              <a:rPr lang="en-US" dirty="0"/>
              <a:t> </a:t>
            </a:r>
            <a:r>
              <a:rPr lang="en-US" dirty="0" err="1"/>
              <a:t>korisnicima</a:t>
            </a:r>
            <a:r>
              <a:rPr lang="en-US" dirty="0"/>
              <a:t> – </a:t>
            </a:r>
            <a:r>
              <a:rPr lang="en-US" dirty="0" err="1"/>
              <a:t>potrošačima</a:t>
            </a:r>
            <a:r>
              <a:rPr lang="en-US" dirty="0"/>
              <a:t>.</a:t>
            </a:r>
            <a:r>
              <a:rPr lang="sr-Latn-RS" dirty="0"/>
              <a:t> </a:t>
            </a:r>
          </a:p>
        </p:txBody>
      </p:sp>
    </p:spTree>
    <p:extLst>
      <p:ext uri="{BB962C8B-B14F-4D97-AF65-F5344CB8AC3E}">
        <p14:creationId xmlns:p14="http://schemas.microsoft.com/office/powerpoint/2010/main" val="2837016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8CC9-F59F-45FE-9EB2-659BB0E00F12}"/>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783D1682-1104-4F8C-B4E7-6D3A33B2501F}"/>
              </a:ext>
            </a:extLst>
          </p:cNvPr>
          <p:cNvSpPr>
            <a:spLocks noGrp="1"/>
          </p:cNvSpPr>
          <p:nvPr>
            <p:ph idx="1"/>
          </p:nvPr>
        </p:nvSpPr>
        <p:spPr/>
        <p:txBody>
          <a:bodyPr>
            <a:normAutofit fontScale="62500" lnSpcReduction="20000"/>
          </a:bodyPr>
          <a:lstStyle/>
          <a:p>
            <a:r>
              <a:rPr lang="en-US" dirty="0"/>
              <a:t>Na </a:t>
            </a:r>
            <a:r>
              <a:rPr lang="en-US" dirty="0" err="1"/>
              <a:t>osnovu</a:t>
            </a:r>
            <a:r>
              <a:rPr lang="en-US" dirty="0"/>
              <a:t> </a:t>
            </a:r>
            <a:r>
              <a:rPr lang="sr-Latn-RS" dirty="0"/>
              <a:t>prethodnih definicija</a:t>
            </a:r>
            <a:r>
              <a:rPr lang="en-US" dirty="0"/>
              <a:t>, </a:t>
            </a:r>
            <a:r>
              <a:rPr lang="en-US" dirty="0" err="1"/>
              <a:t>može</a:t>
            </a:r>
            <a:r>
              <a:rPr lang="en-US" dirty="0"/>
              <a:t> se </a:t>
            </a:r>
            <a:r>
              <a:rPr lang="en-US" dirty="0" err="1"/>
              <a:t>zaključiti</a:t>
            </a:r>
            <a:r>
              <a:rPr lang="en-US" dirty="0"/>
              <a:t> da se </a:t>
            </a:r>
            <a:r>
              <a:rPr lang="en-US" dirty="0" err="1"/>
              <a:t>logističke</a:t>
            </a:r>
            <a:r>
              <a:rPr lang="en-US" dirty="0"/>
              <a:t> </a:t>
            </a:r>
            <a:r>
              <a:rPr lang="en-US" dirty="0" err="1"/>
              <a:t>aktivnosti</a:t>
            </a:r>
            <a:r>
              <a:rPr lang="en-US" dirty="0"/>
              <a:t> </a:t>
            </a:r>
            <a:r>
              <a:rPr lang="en-US" dirty="0" err="1"/>
              <a:t>javljaju</a:t>
            </a:r>
            <a:r>
              <a:rPr lang="en-US" dirty="0"/>
              <a:t> </a:t>
            </a:r>
            <a:r>
              <a:rPr lang="en-US" dirty="0" err="1"/>
              <a:t>kako</a:t>
            </a:r>
            <a:r>
              <a:rPr lang="en-US" dirty="0"/>
              <a:t> </a:t>
            </a:r>
            <a:r>
              <a:rPr lang="en-US" dirty="0" err="1"/>
              <a:t>unutar</a:t>
            </a:r>
            <a:r>
              <a:rPr lang="en-US" dirty="0"/>
              <a:t> </a:t>
            </a:r>
            <a:r>
              <a:rPr lang="en-US" dirty="0" err="1"/>
              <a:t>samog</a:t>
            </a:r>
            <a:r>
              <a:rPr lang="en-US" dirty="0"/>
              <a:t> </a:t>
            </a:r>
            <a:r>
              <a:rPr lang="en-US" dirty="0" err="1"/>
              <a:t>poslovno</a:t>
            </a:r>
            <a:r>
              <a:rPr lang="en-US" dirty="0"/>
              <a:t> </a:t>
            </a:r>
            <a:r>
              <a:rPr lang="en-US" dirty="0" err="1"/>
              <a:t>proizv</a:t>
            </a:r>
            <a:r>
              <a:rPr lang="sr-Latn-RS" dirty="0"/>
              <a:t>o</a:t>
            </a:r>
            <a:r>
              <a:rPr lang="en-US" dirty="0" err="1"/>
              <a:t>dnog</a:t>
            </a:r>
            <a:r>
              <a:rPr lang="en-US" dirty="0"/>
              <a:t> </a:t>
            </a:r>
            <a:r>
              <a:rPr lang="en-US" dirty="0" err="1"/>
              <a:t>sistema</a:t>
            </a:r>
            <a:r>
              <a:rPr lang="en-US" dirty="0"/>
              <a:t>, </a:t>
            </a:r>
            <a:r>
              <a:rPr lang="en-US" dirty="0" err="1"/>
              <a:t>tako</a:t>
            </a:r>
            <a:r>
              <a:rPr lang="en-US" dirty="0"/>
              <a:t> </a:t>
            </a:r>
            <a:r>
              <a:rPr lang="en-US" dirty="0" err="1"/>
              <a:t>i</a:t>
            </a:r>
            <a:r>
              <a:rPr lang="en-US" dirty="0"/>
              <a:t> u </a:t>
            </a:r>
            <a:r>
              <a:rPr lang="en-US" dirty="0" err="1"/>
              <a:t>smislu</a:t>
            </a:r>
            <a:r>
              <a:rPr lang="en-US" dirty="0"/>
              <a:t> </a:t>
            </a:r>
            <a:r>
              <a:rPr lang="en-US" dirty="0" err="1"/>
              <a:t>interakcije</a:t>
            </a:r>
            <a:r>
              <a:rPr lang="en-US" dirty="0"/>
              <a:t> </a:t>
            </a:r>
            <a:r>
              <a:rPr lang="sr-Latn-RS" dirty="0"/>
              <a:t>industrijskog sistema</a:t>
            </a:r>
            <a:r>
              <a:rPr lang="en-US" dirty="0"/>
              <a:t> </a:t>
            </a:r>
            <a:r>
              <a:rPr lang="en-US" dirty="0" err="1"/>
              <a:t>sa</a:t>
            </a:r>
            <a:r>
              <a:rPr lang="en-US" dirty="0"/>
              <a:t> </a:t>
            </a:r>
            <a:r>
              <a:rPr lang="en-US" dirty="0" err="1"/>
              <a:t>njegovim</a:t>
            </a:r>
            <a:r>
              <a:rPr lang="en-US" dirty="0"/>
              <a:t> </a:t>
            </a:r>
            <a:r>
              <a:rPr lang="en-US" dirty="0" err="1"/>
              <a:t>poslovnim</a:t>
            </a:r>
            <a:r>
              <a:rPr lang="en-US" dirty="0"/>
              <a:t> </a:t>
            </a:r>
            <a:r>
              <a:rPr lang="en-US" dirty="0" err="1"/>
              <a:t>okruženjem</a:t>
            </a:r>
            <a:r>
              <a:rPr lang="en-US" dirty="0"/>
              <a:t> -  </a:t>
            </a:r>
            <a:r>
              <a:rPr lang="en-US" dirty="0" err="1"/>
              <a:t>tržištem</a:t>
            </a:r>
            <a:r>
              <a:rPr lang="en-US" dirty="0"/>
              <a:t>. Na </a:t>
            </a:r>
            <a:r>
              <a:rPr lang="en-US" dirty="0" err="1"/>
              <a:t>taj</a:t>
            </a:r>
            <a:r>
              <a:rPr lang="en-US" dirty="0"/>
              <a:t> </a:t>
            </a:r>
            <a:r>
              <a:rPr lang="en-US" dirty="0" err="1"/>
              <a:t>način</a:t>
            </a:r>
            <a:r>
              <a:rPr lang="en-US" dirty="0"/>
              <a:t>, </a:t>
            </a:r>
            <a:r>
              <a:rPr lang="en-US" dirty="0" err="1"/>
              <a:t>navedena</a:t>
            </a:r>
            <a:r>
              <a:rPr lang="en-US" dirty="0"/>
              <a:t> </a:t>
            </a:r>
            <a:r>
              <a:rPr lang="en-US" dirty="0" err="1"/>
              <a:t>interpretacija</a:t>
            </a:r>
            <a:r>
              <a:rPr lang="en-US" dirty="0"/>
              <a:t> se u </a:t>
            </a:r>
            <a:r>
              <a:rPr lang="en-US" dirty="0" err="1"/>
              <a:t>potpunosti</a:t>
            </a:r>
            <a:r>
              <a:rPr lang="en-US" dirty="0"/>
              <a:t> </a:t>
            </a:r>
            <a:r>
              <a:rPr lang="en-US" dirty="0" err="1"/>
              <a:t>može</a:t>
            </a:r>
            <a:r>
              <a:rPr lang="en-US" dirty="0"/>
              <a:t> </a:t>
            </a:r>
            <a:r>
              <a:rPr lang="en-US" dirty="0" err="1"/>
              <a:t>oslikati</a:t>
            </a:r>
            <a:r>
              <a:rPr lang="en-US" dirty="0"/>
              <a:t> </a:t>
            </a:r>
            <a:r>
              <a:rPr lang="en-US" dirty="0" err="1"/>
              <a:t>još</a:t>
            </a:r>
            <a:r>
              <a:rPr lang="en-US" dirty="0"/>
              <a:t> </a:t>
            </a:r>
            <a:r>
              <a:rPr lang="en-US" dirty="0" err="1"/>
              <a:t>jednom</a:t>
            </a:r>
            <a:r>
              <a:rPr lang="en-US" dirty="0"/>
              <a:t> </a:t>
            </a:r>
            <a:r>
              <a:rPr lang="en-US" dirty="0" err="1"/>
              <a:t>definicijom</a:t>
            </a:r>
            <a:r>
              <a:rPr lang="en-US" dirty="0"/>
              <a:t> </a:t>
            </a:r>
            <a:r>
              <a:rPr lang="en-US" dirty="0" err="1"/>
              <a:t>logistike</a:t>
            </a:r>
            <a:r>
              <a:rPr lang="en-US" dirty="0"/>
              <a:t> </a:t>
            </a:r>
            <a:r>
              <a:rPr lang="en-US" dirty="0" err="1"/>
              <a:t>proizvodnje</a:t>
            </a:r>
            <a:r>
              <a:rPr lang="en-US" dirty="0"/>
              <a:t>, </a:t>
            </a:r>
            <a:r>
              <a:rPr lang="en-US" dirty="0" err="1"/>
              <a:t>koju</a:t>
            </a:r>
            <a:r>
              <a:rPr lang="en-US" dirty="0"/>
              <a:t> je </a:t>
            </a:r>
            <a:r>
              <a:rPr lang="en-US" dirty="0" err="1"/>
              <a:t>predložio</a:t>
            </a:r>
            <a:r>
              <a:rPr lang="en-US" dirty="0"/>
              <a:t> Maynard, </a:t>
            </a:r>
            <a:r>
              <a:rPr lang="en-US" dirty="0" err="1"/>
              <a:t>i</a:t>
            </a:r>
            <a:r>
              <a:rPr lang="en-US" dirty="0"/>
              <a:t> </a:t>
            </a:r>
            <a:r>
              <a:rPr lang="en-US" dirty="0" err="1"/>
              <a:t>koja</a:t>
            </a:r>
            <a:r>
              <a:rPr lang="en-US" dirty="0"/>
              <a:t> </a:t>
            </a:r>
            <a:r>
              <a:rPr lang="en-US" dirty="0" err="1"/>
              <a:t>glasi</a:t>
            </a:r>
            <a:r>
              <a:rPr lang="en-US" dirty="0"/>
              <a:t>: „</a:t>
            </a:r>
            <a:r>
              <a:rPr lang="en-US" b="1" i="1" dirty="0"/>
              <a:t>Pod </a:t>
            </a:r>
            <a:r>
              <a:rPr lang="en-US" b="1" i="1" dirty="0" err="1"/>
              <a:t>logistikom</a:t>
            </a:r>
            <a:r>
              <a:rPr lang="en-US" b="1" i="1" dirty="0"/>
              <a:t> (u </a:t>
            </a:r>
            <a:r>
              <a:rPr lang="en-US" b="1" i="1" dirty="0" err="1"/>
              <a:t>industriji</a:t>
            </a:r>
            <a:r>
              <a:rPr lang="en-US" b="1" i="1" dirty="0"/>
              <a:t>) </a:t>
            </a:r>
            <a:r>
              <a:rPr lang="en-US" b="1" i="1" dirty="0" err="1"/>
              <a:t>podrazumeva</a:t>
            </a:r>
            <a:r>
              <a:rPr lang="en-US" b="1" i="1" dirty="0"/>
              <a:t> se </a:t>
            </a:r>
            <a:r>
              <a:rPr lang="en-US" b="1" i="1" dirty="0" err="1"/>
              <a:t>proučavanje</a:t>
            </a:r>
            <a:r>
              <a:rPr lang="en-US" b="1" i="1" dirty="0"/>
              <a:t> </a:t>
            </a:r>
            <a:r>
              <a:rPr lang="en-US" b="1" i="1" dirty="0" err="1"/>
              <a:t>tokova</a:t>
            </a:r>
            <a:r>
              <a:rPr lang="en-US" b="1" i="1" dirty="0"/>
              <a:t> </a:t>
            </a:r>
            <a:r>
              <a:rPr lang="en-US" b="1" i="1" dirty="0" err="1"/>
              <a:t>materijala</a:t>
            </a:r>
            <a:r>
              <a:rPr lang="en-US" b="1" i="1" dirty="0"/>
              <a:t> </a:t>
            </a:r>
            <a:r>
              <a:rPr lang="en-US" b="1" i="1" dirty="0" err="1"/>
              <a:t>počevši</a:t>
            </a:r>
            <a:r>
              <a:rPr lang="en-US" b="1" i="1" dirty="0"/>
              <a:t> od </a:t>
            </a:r>
            <a:r>
              <a:rPr lang="en-US" b="1" i="1" dirty="0" err="1"/>
              <a:t>izvora</a:t>
            </a:r>
            <a:r>
              <a:rPr lang="en-US" b="1" i="1" dirty="0"/>
              <a:t> </a:t>
            </a:r>
            <a:r>
              <a:rPr lang="en-US" b="1" i="1" dirty="0" err="1"/>
              <a:t>sirovina</a:t>
            </a:r>
            <a:r>
              <a:rPr lang="en-US" b="1" i="1" dirty="0"/>
              <a:t> pa </a:t>
            </a:r>
            <a:r>
              <a:rPr lang="en-US" b="1" i="1" dirty="0" err="1"/>
              <a:t>završno</a:t>
            </a:r>
            <a:r>
              <a:rPr lang="en-US" b="1" i="1" dirty="0"/>
              <a:t> </a:t>
            </a:r>
            <a:r>
              <a:rPr lang="en-US" b="1" i="1" dirty="0" err="1"/>
              <a:t>sa</a:t>
            </a:r>
            <a:r>
              <a:rPr lang="en-US" b="1" i="1" dirty="0"/>
              <a:t> </a:t>
            </a:r>
            <a:r>
              <a:rPr lang="en-US" b="1" i="1" dirty="0" err="1"/>
              <a:t>isporukom</a:t>
            </a:r>
            <a:r>
              <a:rPr lang="en-US" b="1" i="1" dirty="0"/>
              <a:t> </a:t>
            </a:r>
            <a:r>
              <a:rPr lang="en-US" b="1" i="1" dirty="0" err="1"/>
              <a:t>gotovih</a:t>
            </a:r>
            <a:r>
              <a:rPr lang="en-US" b="1" i="1" dirty="0"/>
              <a:t> </a:t>
            </a:r>
            <a:r>
              <a:rPr lang="en-US" b="1" i="1" dirty="0" err="1"/>
              <a:t>proizvoda</a:t>
            </a:r>
            <a:r>
              <a:rPr lang="en-US" b="1" i="1" dirty="0"/>
              <a:t> </a:t>
            </a:r>
            <a:r>
              <a:rPr lang="en-US" b="1" i="1" dirty="0" err="1"/>
              <a:t>krajnjim</a:t>
            </a:r>
            <a:r>
              <a:rPr lang="en-US" b="1" i="1" dirty="0"/>
              <a:t> </a:t>
            </a:r>
            <a:r>
              <a:rPr lang="en-US" b="1" i="1" dirty="0" err="1"/>
              <a:t>korisnicima</a:t>
            </a:r>
            <a:r>
              <a:rPr lang="en-US" dirty="0"/>
              <a:t>“. Ova </a:t>
            </a:r>
            <a:r>
              <a:rPr lang="en-US" dirty="0" err="1"/>
              <a:t>definicija</a:t>
            </a:r>
            <a:r>
              <a:rPr lang="en-US" dirty="0"/>
              <a:t> </a:t>
            </a:r>
            <a:r>
              <a:rPr lang="en-US" dirty="0" err="1"/>
              <a:t>može</a:t>
            </a:r>
            <a:r>
              <a:rPr lang="en-US" dirty="0"/>
              <a:t> da </a:t>
            </a:r>
            <a:r>
              <a:rPr lang="en-US" dirty="0" err="1"/>
              <a:t>posluži</a:t>
            </a:r>
            <a:r>
              <a:rPr lang="en-US" dirty="0"/>
              <a:t> </a:t>
            </a:r>
            <a:r>
              <a:rPr lang="en-US" dirty="0" err="1"/>
              <a:t>i</a:t>
            </a:r>
            <a:r>
              <a:rPr lang="en-US" dirty="0"/>
              <a:t> </a:t>
            </a:r>
            <a:r>
              <a:rPr lang="en-US" dirty="0" err="1"/>
              <a:t>kao</a:t>
            </a:r>
            <a:r>
              <a:rPr lang="en-US" dirty="0"/>
              <a:t> </a:t>
            </a:r>
            <a:r>
              <a:rPr lang="en-US" dirty="0" err="1"/>
              <a:t>osnov</a:t>
            </a:r>
            <a:r>
              <a:rPr lang="en-US" dirty="0"/>
              <a:t> </a:t>
            </a:r>
            <a:r>
              <a:rPr lang="en-US" dirty="0" err="1"/>
              <a:t>opisivanja</a:t>
            </a:r>
            <a:r>
              <a:rPr lang="en-US" dirty="0"/>
              <a:t> </a:t>
            </a:r>
            <a:r>
              <a:rPr lang="en-US" dirty="0" err="1"/>
              <a:t>osnovnih</a:t>
            </a:r>
            <a:r>
              <a:rPr lang="en-US" dirty="0"/>
              <a:t> </a:t>
            </a:r>
            <a:r>
              <a:rPr lang="en-US" dirty="0" err="1"/>
              <a:t>elemenata</a:t>
            </a:r>
            <a:r>
              <a:rPr lang="en-US" dirty="0"/>
              <a:t>/</a:t>
            </a:r>
            <a:r>
              <a:rPr lang="en-US" dirty="0" err="1"/>
              <a:t>podsistema</a:t>
            </a:r>
            <a:r>
              <a:rPr lang="en-US" dirty="0"/>
              <a:t> </a:t>
            </a:r>
            <a:r>
              <a:rPr lang="en-US" dirty="0" err="1"/>
              <a:t>koji</a:t>
            </a:r>
            <a:r>
              <a:rPr lang="en-US" dirty="0"/>
              <a:t> </a:t>
            </a:r>
            <a:r>
              <a:rPr lang="en-US" dirty="0" err="1"/>
              <a:t>sačinjavaju</a:t>
            </a:r>
            <a:r>
              <a:rPr lang="en-US" dirty="0"/>
              <a:t> </a:t>
            </a:r>
            <a:r>
              <a:rPr lang="en-US" dirty="0" err="1"/>
              <a:t>sistem</a:t>
            </a:r>
            <a:r>
              <a:rPr lang="en-US" dirty="0"/>
              <a:t> </a:t>
            </a:r>
            <a:r>
              <a:rPr lang="en-US" dirty="0" err="1"/>
              <a:t>logistike</a:t>
            </a:r>
            <a:r>
              <a:rPr lang="en-US" dirty="0"/>
              <a:t>. </a:t>
            </a:r>
            <a:r>
              <a:rPr lang="en-US" dirty="0" err="1"/>
              <a:t>Činioci</a:t>
            </a:r>
            <a:r>
              <a:rPr lang="en-US" dirty="0"/>
              <a:t> </a:t>
            </a:r>
            <a:r>
              <a:rPr lang="en-US" dirty="0" err="1"/>
              <a:t>ovog</a:t>
            </a:r>
            <a:r>
              <a:rPr lang="en-US" dirty="0"/>
              <a:t> </a:t>
            </a:r>
            <a:r>
              <a:rPr lang="en-US" dirty="0" err="1"/>
              <a:t>sistema</a:t>
            </a:r>
            <a:r>
              <a:rPr lang="en-US" dirty="0"/>
              <a:t>, u </a:t>
            </a:r>
            <a:r>
              <a:rPr lang="en-US" dirty="0" err="1"/>
              <a:t>najopštijem</a:t>
            </a:r>
            <a:r>
              <a:rPr lang="en-US" dirty="0"/>
              <a:t> </a:t>
            </a:r>
            <a:r>
              <a:rPr lang="en-US" dirty="0" err="1"/>
              <a:t>obliku</a:t>
            </a:r>
            <a:r>
              <a:rPr lang="en-US" dirty="0"/>
              <a:t> </a:t>
            </a:r>
            <a:r>
              <a:rPr lang="en-US" dirty="0" err="1"/>
              <a:t>su</a:t>
            </a:r>
            <a:r>
              <a:rPr lang="en-US" dirty="0"/>
              <a:t> :</a:t>
            </a:r>
          </a:p>
          <a:p>
            <a:pPr lvl="1"/>
            <a:r>
              <a:rPr lang="en-US" dirty="0"/>
              <a:t> </a:t>
            </a:r>
            <a:r>
              <a:rPr lang="en-US" b="1" dirty="0" err="1"/>
              <a:t>Izvori</a:t>
            </a:r>
            <a:r>
              <a:rPr lang="en-US" b="1" dirty="0"/>
              <a:t> </a:t>
            </a:r>
            <a:r>
              <a:rPr lang="en-US" b="1" dirty="0" err="1"/>
              <a:t>sirovina</a:t>
            </a:r>
            <a:r>
              <a:rPr lang="en-US" dirty="0"/>
              <a:t>, </a:t>
            </a:r>
            <a:r>
              <a:rPr lang="en-US" dirty="0" err="1"/>
              <a:t>odnosno</a:t>
            </a:r>
            <a:r>
              <a:rPr lang="en-US" dirty="0"/>
              <a:t> </a:t>
            </a:r>
            <a:r>
              <a:rPr lang="en-US" dirty="0" err="1"/>
              <a:t>snabdevači</a:t>
            </a:r>
            <a:r>
              <a:rPr lang="en-US" dirty="0"/>
              <a:t> </a:t>
            </a:r>
            <a:r>
              <a:rPr lang="en-US" dirty="0" err="1"/>
              <a:t>neophodnim</a:t>
            </a:r>
            <a:r>
              <a:rPr lang="en-US" dirty="0"/>
              <a:t> </a:t>
            </a:r>
            <a:r>
              <a:rPr lang="en-US" dirty="0" err="1"/>
              <a:t>repromaterijalima</a:t>
            </a:r>
            <a:r>
              <a:rPr lang="en-US" dirty="0"/>
              <a:t> </a:t>
            </a:r>
            <a:r>
              <a:rPr lang="en-US" dirty="0" err="1"/>
              <a:t>ili</a:t>
            </a:r>
            <a:r>
              <a:rPr lang="en-US" dirty="0"/>
              <a:t> </a:t>
            </a:r>
            <a:r>
              <a:rPr lang="en-US" dirty="0" err="1"/>
              <a:t>komponentama</a:t>
            </a:r>
            <a:r>
              <a:rPr lang="en-US" dirty="0"/>
              <a:t>, </a:t>
            </a:r>
            <a:r>
              <a:rPr lang="sr-Latn-RS" dirty="0"/>
              <a:t>koji </a:t>
            </a:r>
            <a:r>
              <a:rPr lang="en-US" dirty="0" err="1"/>
              <a:t>predstavljaju</a:t>
            </a:r>
            <a:r>
              <a:rPr lang="en-US" dirty="0"/>
              <a:t> </a:t>
            </a:r>
            <a:r>
              <a:rPr lang="en-US" dirty="0" err="1"/>
              <a:t>prvi</a:t>
            </a:r>
            <a:r>
              <a:rPr lang="en-US" dirty="0"/>
              <a:t> </a:t>
            </a:r>
            <a:r>
              <a:rPr lang="en-US" dirty="0" err="1"/>
              <a:t>činioc</a:t>
            </a:r>
            <a:r>
              <a:rPr lang="en-US" dirty="0"/>
              <a:t> </a:t>
            </a:r>
            <a:r>
              <a:rPr lang="en-US" dirty="0" err="1"/>
              <a:t>sistema</a:t>
            </a:r>
            <a:r>
              <a:rPr lang="en-US" dirty="0"/>
              <a:t> </a:t>
            </a:r>
            <a:r>
              <a:rPr lang="en-US" dirty="0" err="1"/>
              <a:t>logistike</a:t>
            </a:r>
            <a:r>
              <a:rPr lang="en-US" dirty="0"/>
              <a:t>. Oni </a:t>
            </a:r>
            <a:r>
              <a:rPr lang="en-US" dirty="0" err="1"/>
              <a:t>mogu</a:t>
            </a:r>
            <a:r>
              <a:rPr lang="en-US" dirty="0"/>
              <a:t> </a:t>
            </a:r>
            <a:r>
              <a:rPr lang="en-US" dirty="0" err="1"/>
              <a:t>biti</a:t>
            </a:r>
            <a:r>
              <a:rPr lang="en-US" dirty="0"/>
              <a:t> </a:t>
            </a:r>
            <a:r>
              <a:rPr lang="en-US" dirty="0" err="1"/>
              <a:t>snabdevači</a:t>
            </a:r>
            <a:r>
              <a:rPr lang="en-US" dirty="0"/>
              <a:t> </a:t>
            </a:r>
            <a:r>
              <a:rPr lang="en-US" dirty="0" err="1"/>
              <a:t>prvog</a:t>
            </a:r>
            <a:r>
              <a:rPr lang="en-US" dirty="0"/>
              <a:t> </a:t>
            </a:r>
            <a:r>
              <a:rPr lang="en-US" dirty="0" err="1"/>
              <a:t>nivoa</a:t>
            </a:r>
            <a:r>
              <a:rPr lang="en-US" dirty="0"/>
              <a:t> </a:t>
            </a:r>
            <a:r>
              <a:rPr lang="en-US" dirty="0" err="1"/>
              <a:t>koji</a:t>
            </a:r>
            <a:r>
              <a:rPr lang="en-US" dirty="0"/>
              <a:t> </a:t>
            </a:r>
            <a:r>
              <a:rPr lang="en-US" dirty="0" err="1"/>
              <a:t>su</a:t>
            </a:r>
            <a:r>
              <a:rPr lang="en-US" dirty="0"/>
              <a:t> u </a:t>
            </a:r>
            <a:r>
              <a:rPr lang="en-US" dirty="0" err="1"/>
              <a:t>direktnoj</a:t>
            </a:r>
            <a:r>
              <a:rPr lang="en-US" dirty="0"/>
              <a:t> </a:t>
            </a:r>
            <a:r>
              <a:rPr lang="en-US" dirty="0" err="1"/>
              <a:t>sprezi</a:t>
            </a:r>
            <a:r>
              <a:rPr lang="en-US" dirty="0"/>
              <a:t> </a:t>
            </a:r>
            <a:r>
              <a:rPr lang="en-US" dirty="0" err="1"/>
              <a:t>sa</a:t>
            </a:r>
            <a:r>
              <a:rPr lang="en-US" dirty="0"/>
              <a:t> </a:t>
            </a:r>
            <a:r>
              <a:rPr lang="en-US" dirty="0" err="1"/>
              <a:t>razmatranim</a:t>
            </a:r>
            <a:r>
              <a:rPr lang="en-US" dirty="0"/>
              <a:t> PPS-om, </a:t>
            </a:r>
            <a:r>
              <a:rPr lang="en-US" dirty="0" err="1"/>
              <a:t>ili</a:t>
            </a:r>
            <a:r>
              <a:rPr lang="en-US" dirty="0"/>
              <a:t> </a:t>
            </a:r>
            <a:r>
              <a:rPr lang="en-US" dirty="0" err="1"/>
              <a:t>snabdevači</a:t>
            </a:r>
            <a:r>
              <a:rPr lang="en-US" dirty="0"/>
              <a:t> </a:t>
            </a:r>
            <a:r>
              <a:rPr lang="en-US" dirty="0" err="1"/>
              <a:t>drugog</a:t>
            </a:r>
            <a:r>
              <a:rPr lang="en-US" dirty="0"/>
              <a:t> </a:t>
            </a:r>
            <a:r>
              <a:rPr lang="en-US" dirty="0" err="1"/>
              <a:t>novoa</a:t>
            </a:r>
            <a:r>
              <a:rPr lang="en-US" dirty="0"/>
              <a:t>, </a:t>
            </a:r>
            <a:r>
              <a:rPr lang="en-US" dirty="0" err="1"/>
              <a:t>koji</a:t>
            </a:r>
            <a:r>
              <a:rPr lang="en-US" dirty="0"/>
              <a:t> </a:t>
            </a:r>
            <a:r>
              <a:rPr lang="en-US" dirty="0" err="1"/>
              <a:t>su</a:t>
            </a:r>
            <a:r>
              <a:rPr lang="en-US" dirty="0"/>
              <a:t> u </a:t>
            </a:r>
            <a:r>
              <a:rPr lang="en-US" dirty="0" err="1"/>
              <a:t>indirektnoj</a:t>
            </a:r>
            <a:r>
              <a:rPr lang="en-US" dirty="0"/>
              <a:t> </a:t>
            </a:r>
            <a:r>
              <a:rPr lang="en-US" dirty="0" err="1"/>
              <a:t>vezi</a:t>
            </a:r>
            <a:r>
              <a:rPr lang="en-US" dirty="0"/>
              <a:t> </a:t>
            </a:r>
            <a:r>
              <a:rPr lang="en-US" dirty="0" err="1"/>
              <a:t>sa</a:t>
            </a:r>
            <a:r>
              <a:rPr lang="en-US" dirty="0"/>
              <a:t> PPS-</a:t>
            </a:r>
            <a:r>
              <a:rPr lang="en-US" dirty="0" err="1"/>
              <a:t>om.</a:t>
            </a:r>
            <a:r>
              <a:rPr lang="en-US" dirty="0"/>
              <a:t> </a:t>
            </a:r>
            <a:r>
              <a:rPr lang="en-US" dirty="0" err="1"/>
              <a:t>Izvori</a:t>
            </a:r>
            <a:r>
              <a:rPr lang="en-US" dirty="0"/>
              <a:t> </a:t>
            </a:r>
            <a:r>
              <a:rPr lang="en-US" dirty="0" err="1"/>
              <a:t>sirovina</a:t>
            </a:r>
            <a:r>
              <a:rPr lang="en-US" dirty="0"/>
              <a:t>/</a:t>
            </a:r>
            <a:r>
              <a:rPr lang="en-US" dirty="0" err="1"/>
              <a:t>komponenti</a:t>
            </a:r>
            <a:r>
              <a:rPr lang="en-US" dirty="0"/>
              <a:t> </a:t>
            </a:r>
            <a:r>
              <a:rPr lang="en-US" dirty="0" err="1"/>
              <a:t>su</a:t>
            </a:r>
            <a:r>
              <a:rPr lang="en-US" dirty="0"/>
              <a:t> </a:t>
            </a:r>
            <a:r>
              <a:rPr lang="en-US" dirty="0" err="1"/>
              <a:t>najčešće</a:t>
            </a:r>
            <a:r>
              <a:rPr lang="en-US" dirty="0"/>
              <a:t> van </a:t>
            </a:r>
            <a:r>
              <a:rPr lang="sr-Latn-RS" dirty="0"/>
              <a:t>okvira posmatranog</a:t>
            </a:r>
            <a:r>
              <a:rPr lang="en-US" dirty="0"/>
              <a:t> </a:t>
            </a:r>
            <a:r>
              <a:rPr lang="sr-Latn-RS" dirty="0"/>
              <a:t>industrijskog</a:t>
            </a:r>
            <a:r>
              <a:rPr lang="en-US" dirty="0"/>
              <a:t> </a:t>
            </a:r>
            <a:r>
              <a:rPr lang="en-US" dirty="0" err="1"/>
              <a:t>sistema</a:t>
            </a:r>
            <a:r>
              <a:rPr lang="sr-Latn-RS" dirty="0"/>
              <a:t> (preduzeća ili fabrike)</a:t>
            </a:r>
            <a:r>
              <a:rPr lang="en-US" dirty="0"/>
              <a:t> </a:t>
            </a:r>
            <a:r>
              <a:rPr lang="en-US" dirty="0" err="1"/>
              <a:t>i</a:t>
            </a:r>
            <a:r>
              <a:rPr lang="en-US" dirty="0"/>
              <a:t> </a:t>
            </a:r>
            <a:r>
              <a:rPr lang="en-US" dirty="0" err="1"/>
              <a:t>pripadaju</a:t>
            </a:r>
            <a:r>
              <a:rPr lang="en-US" dirty="0"/>
              <a:t> </a:t>
            </a:r>
            <a:r>
              <a:rPr lang="en-US" dirty="0" err="1"/>
              <a:t>okruženju</a:t>
            </a:r>
            <a:r>
              <a:rPr lang="en-US" dirty="0"/>
              <a:t>, </a:t>
            </a:r>
            <a:r>
              <a:rPr lang="en-US" dirty="0" err="1"/>
              <a:t>odnosno</a:t>
            </a:r>
            <a:r>
              <a:rPr lang="en-US" dirty="0"/>
              <a:t> </a:t>
            </a:r>
            <a:r>
              <a:rPr lang="en-US" dirty="0" err="1"/>
              <a:t>tržišta</a:t>
            </a:r>
            <a:r>
              <a:rPr lang="en-US" dirty="0"/>
              <a:t> </a:t>
            </a:r>
            <a:r>
              <a:rPr lang="en-US" dirty="0" err="1"/>
              <a:t>nabavke</a:t>
            </a:r>
            <a:r>
              <a:rPr lang="en-US" dirty="0"/>
              <a:t>,</a:t>
            </a:r>
          </a:p>
          <a:p>
            <a:pPr lvl="1"/>
            <a:r>
              <a:rPr lang="en-US" dirty="0" err="1"/>
              <a:t>Drugi</a:t>
            </a:r>
            <a:r>
              <a:rPr lang="en-US" dirty="0"/>
              <a:t> </a:t>
            </a:r>
            <a:r>
              <a:rPr lang="en-US" dirty="0" err="1"/>
              <a:t>činioc</a:t>
            </a:r>
            <a:r>
              <a:rPr lang="en-US" dirty="0"/>
              <a:t> </a:t>
            </a:r>
            <a:r>
              <a:rPr lang="en-US" dirty="0" err="1"/>
              <a:t>predstavljaju</a:t>
            </a:r>
            <a:r>
              <a:rPr lang="en-US" dirty="0"/>
              <a:t> </a:t>
            </a:r>
            <a:r>
              <a:rPr lang="en-US" b="1" dirty="0" err="1"/>
              <a:t>skladišta</a:t>
            </a:r>
            <a:r>
              <a:rPr lang="en-US" b="1" dirty="0"/>
              <a:t> </a:t>
            </a:r>
            <a:r>
              <a:rPr lang="en-US" b="1" dirty="0" err="1"/>
              <a:t>repromaterijala</a:t>
            </a:r>
            <a:r>
              <a:rPr lang="en-US" b="1" dirty="0"/>
              <a:t> </a:t>
            </a:r>
            <a:r>
              <a:rPr lang="en-US" dirty="0"/>
              <a:t>(SRM), </a:t>
            </a:r>
            <a:r>
              <a:rPr lang="en-US" dirty="0" err="1"/>
              <a:t>ovaj</a:t>
            </a:r>
            <a:r>
              <a:rPr lang="en-US" dirty="0"/>
              <a:t> </a:t>
            </a:r>
            <a:r>
              <a:rPr lang="en-US" dirty="0" err="1"/>
              <a:t>podsistem</a:t>
            </a:r>
            <a:r>
              <a:rPr lang="en-US" dirty="0"/>
              <a:t> </a:t>
            </a:r>
            <a:r>
              <a:rPr lang="en-US" dirty="0" err="1"/>
              <a:t>pripada</a:t>
            </a:r>
            <a:r>
              <a:rPr lang="sr-Latn-RS" dirty="0"/>
              <a:t> razmatranom industrijskom</a:t>
            </a:r>
            <a:r>
              <a:rPr lang="en-US" dirty="0"/>
              <a:t> </a:t>
            </a:r>
            <a:r>
              <a:rPr lang="en-US" dirty="0" err="1"/>
              <a:t>sistemu</a:t>
            </a:r>
            <a:r>
              <a:rPr lang="en-US" dirty="0"/>
              <a:t>. </a:t>
            </a:r>
            <a:r>
              <a:rPr lang="en-US" dirty="0" err="1"/>
              <a:t>Broj</a:t>
            </a:r>
            <a:r>
              <a:rPr lang="en-US" dirty="0"/>
              <a:t> </a:t>
            </a:r>
            <a:r>
              <a:rPr lang="en-US" dirty="0" err="1"/>
              <a:t>i</a:t>
            </a:r>
            <a:r>
              <a:rPr lang="en-US" dirty="0"/>
              <a:t> </a:t>
            </a:r>
            <a:r>
              <a:rPr lang="en-US" dirty="0" err="1"/>
              <a:t>lokacija</a:t>
            </a:r>
            <a:r>
              <a:rPr lang="en-US" dirty="0"/>
              <a:t> </a:t>
            </a:r>
            <a:r>
              <a:rPr lang="en-US" dirty="0" err="1"/>
              <a:t>navedenih</a:t>
            </a:r>
            <a:r>
              <a:rPr lang="en-US" dirty="0"/>
              <a:t> </a:t>
            </a:r>
            <a:r>
              <a:rPr lang="en-US" dirty="0" err="1"/>
              <a:t>skladišta</a:t>
            </a:r>
            <a:r>
              <a:rPr lang="en-US" dirty="0"/>
              <a:t> </a:t>
            </a:r>
            <a:r>
              <a:rPr lang="en-US" dirty="0" err="1"/>
              <a:t>zavisi</a:t>
            </a:r>
            <a:r>
              <a:rPr lang="en-US" dirty="0"/>
              <a:t> od </a:t>
            </a:r>
            <a:r>
              <a:rPr lang="en-US" dirty="0" err="1"/>
              <a:t>modela</a:t>
            </a:r>
            <a:r>
              <a:rPr lang="en-US" dirty="0"/>
              <a:t> </a:t>
            </a:r>
            <a:r>
              <a:rPr lang="en-US" dirty="0" err="1"/>
              <a:t>zaliha</a:t>
            </a:r>
            <a:r>
              <a:rPr lang="en-US" dirty="0"/>
              <a:t> </a:t>
            </a:r>
            <a:r>
              <a:rPr lang="en-US" dirty="0" err="1"/>
              <a:t>kojima</a:t>
            </a:r>
            <a:r>
              <a:rPr lang="en-US" dirty="0"/>
              <a:t> </a:t>
            </a:r>
            <a:r>
              <a:rPr lang="en-US" dirty="0" err="1"/>
              <a:t>će</a:t>
            </a:r>
            <a:r>
              <a:rPr lang="en-US" dirty="0"/>
              <a:t> </a:t>
            </a:r>
            <a:r>
              <a:rPr lang="en-US" dirty="0" err="1"/>
              <a:t>upravljati</a:t>
            </a:r>
            <a:r>
              <a:rPr lang="en-US" dirty="0"/>
              <a:t> </a:t>
            </a:r>
            <a:r>
              <a:rPr lang="sr-Latn-RS" dirty="0"/>
              <a:t>u okviru sistema</a:t>
            </a:r>
            <a:r>
              <a:rPr lang="en-US" dirty="0"/>
              <a:t>, od </a:t>
            </a:r>
            <a:r>
              <a:rPr lang="en-US" dirty="0" err="1"/>
              <a:t>vrste</a:t>
            </a:r>
            <a:r>
              <a:rPr lang="en-US" dirty="0"/>
              <a:t> </a:t>
            </a:r>
            <a:r>
              <a:rPr lang="en-US" dirty="0" err="1"/>
              <a:t>samih</a:t>
            </a:r>
            <a:r>
              <a:rPr lang="en-US" dirty="0"/>
              <a:t> </a:t>
            </a:r>
            <a:r>
              <a:rPr lang="en-US" dirty="0" err="1"/>
              <a:t>repromaterijala</a:t>
            </a:r>
            <a:r>
              <a:rPr lang="en-US" dirty="0"/>
              <a:t>, </a:t>
            </a:r>
            <a:r>
              <a:rPr lang="en-US" dirty="0" err="1"/>
              <a:t>kao</a:t>
            </a:r>
            <a:r>
              <a:rPr lang="en-US" dirty="0"/>
              <a:t> </a:t>
            </a:r>
            <a:r>
              <a:rPr lang="en-US" dirty="0" err="1"/>
              <a:t>i</a:t>
            </a:r>
            <a:r>
              <a:rPr lang="en-US" dirty="0"/>
              <a:t> od </a:t>
            </a:r>
            <a:r>
              <a:rPr lang="en-US" dirty="0" err="1"/>
              <a:t>obima</a:t>
            </a:r>
            <a:r>
              <a:rPr lang="en-US" dirty="0"/>
              <a:t> </a:t>
            </a:r>
            <a:r>
              <a:rPr lang="en-US" dirty="0" err="1"/>
              <a:t>proizvodnje</a:t>
            </a:r>
            <a:r>
              <a:rPr lang="en-US" dirty="0"/>
              <a:t>.</a:t>
            </a:r>
          </a:p>
          <a:p>
            <a:pPr lvl="1"/>
            <a:r>
              <a:rPr lang="en-US" dirty="0" err="1"/>
              <a:t>Treći</a:t>
            </a:r>
            <a:r>
              <a:rPr lang="en-US" dirty="0"/>
              <a:t> </a:t>
            </a:r>
            <a:r>
              <a:rPr lang="en-US" dirty="0" err="1"/>
              <a:t>činioc</a:t>
            </a:r>
            <a:r>
              <a:rPr lang="en-US" dirty="0"/>
              <a:t> </a:t>
            </a:r>
            <a:r>
              <a:rPr lang="en-US" dirty="0" err="1"/>
              <a:t>čine</a:t>
            </a:r>
            <a:r>
              <a:rPr lang="en-US" dirty="0"/>
              <a:t> </a:t>
            </a:r>
            <a:r>
              <a:rPr lang="en-US" b="1" dirty="0" err="1"/>
              <a:t>proizvodni</a:t>
            </a:r>
            <a:r>
              <a:rPr lang="en-US" b="1" dirty="0"/>
              <a:t> </a:t>
            </a:r>
            <a:r>
              <a:rPr lang="en-US" b="1" dirty="0" err="1"/>
              <a:t>pogoni</a:t>
            </a:r>
            <a:r>
              <a:rPr lang="en-US" b="1" dirty="0"/>
              <a:t> </a:t>
            </a:r>
            <a:r>
              <a:rPr lang="en-US" dirty="0"/>
              <a:t>(PP) </a:t>
            </a:r>
            <a:r>
              <a:rPr lang="en-US" dirty="0" err="1"/>
              <a:t>i</a:t>
            </a:r>
            <a:r>
              <a:rPr lang="en-US" dirty="0"/>
              <a:t> </a:t>
            </a:r>
            <a:r>
              <a:rPr lang="en-US" dirty="0" err="1"/>
              <a:t>unutrašnji</a:t>
            </a:r>
            <a:r>
              <a:rPr lang="en-US" dirty="0"/>
              <a:t> je deo </a:t>
            </a:r>
            <a:r>
              <a:rPr lang="sr-Latn-RS" dirty="0"/>
              <a:t>industrijskog sistema</a:t>
            </a:r>
            <a:r>
              <a:rPr lang="en-US" dirty="0"/>
              <a:t>. U </a:t>
            </a:r>
            <a:r>
              <a:rPr lang="sr-Latn-RS" dirty="0"/>
              <a:t>o</a:t>
            </a:r>
            <a:r>
              <a:rPr lang="en-US" dirty="0" err="1"/>
              <a:t>kviru</a:t>
            </a:r>
            <a:r>
              <a:rPr lang="en-US" dirty="0"/>
              <a:t> </a:t>
            </a:r>
            <a:r>
              <a:rPr lang="en-US" dirty="0" err="1"/>
              <a:t>proizvodnih</a:t>
            </a:r>
            <a:r>
              <a:rPr lang="en-US" dirty="0"/>
              <a:t> pogona </a:t>
            </a:r>
            <a:r>
              <a:rPr lang="en-US" dirty="0" err="1"/>
              <a:t>vrše</a:t>
            </a:r>
            <a:r>
              <a:rPr lang="en-US" dirty="0"/>
              <a:t> se same </a:t>
            </a:r>
            <a:r>
              <a:rPr lang="en-US" dirty="0" err="1"/>
              <a:t>operacije</a:t>
            </a:r>
            <a:r>
              <a:rPr lang="en-US" dirty="0"/>
              <a:t> </a:t>
            </a:r>
            <a:r>
              <a:rPr lang="en-US" dirty="0" err="1"/>
              <a:t>transformacije</a:t>
            </a:r>
            <a:r>
              <a:rPr lang="en-US" dirty="0"/>
              <a:t> </a:t>
            </a:r>
            <a:r>
              <a:rPr lang="en-US" dirty="0" err="1"/>
              <a:t>ulaznih</a:t>
            </a:r>
            <a:r>
              <a:rPr lang="en-US" dirty="0"/>
              <a:t> </a:t>
            </a:r>
            <a:r>
              <a:rPr lang="en-US" dirty="0" err="1"/>
              <a:t>repromaterijala</a:t>
            </a:r>
            <a:r>
              <a:rPr lang="en-US" dirty="0"/>
              <a:t> u </a:t>
            </a:r>
            <a:r>
              <a:rPr lang="en-US" dirty="0" err="1"/>
              <a:t>finalne</a:t>
            </a:r>
            <a:r>
              <a:rPr lang="en-US" dirty="0"/>
              <a:t> </a:t>
            </a:r>
            <a:r>
              <a:rPr lang="en-US" dirty="0" err="1"/>
              <a:t>proizvode</a:t>
            </a:r>
            <a:r>
              <a:rPr lang="en-US" dirty="0"/>
              <a:t>/us</a:t>
            </a:r>
            <a:r>
              <a:rPr lang="sr-Latn-RS" dirty="0"/>
              <a:t>lu</a:t>
            </a:r>
            <a:r>
              <a:rPr lang="en-US" dirty="0" err="1"/>
              <a:t>ge</a:t>
            </a:r>
            <a:r>
              <a:rPr lang="en-US" dirty="0"/>
              <a:t>, </a:t>
            </a:r>
            <a:r>
              <a:rPr lang="en-US" dirty="0" err="1"/>
              <a:t>prema</a:t>
            </a:r>
            <a:r>
              <a:rPr lang="en-US" dirty="0"/>
              <a:t> </a:t>
            </a:r>
            <a:r>
              <a:rPr lang="en-US" dirty="0" err="1"/>
              <a:t>planu</a:t>
            </a:r>
            <a:r>
              <a:rPr lang="en-US" dirty="0"/>
              <a:t> </a:t>
            </a:r>
            <a:r>
              <a:rPr lang="en-US" dirty="0" err="1"/>
              <a:t>i</a:t>
            </a:r>
            <a:r>
              <a:rPr lang="en-US" dirty="0"/>
              <a:t> </a:t>
            </a:r>
            <a:r>
              <a:rPr lang="en-US" dirty="0" err="1"/>
              <a:t>programu</a:t>
            </a:r>
            <a:r>
              <a:rPr lang="en-US" dirty="0"/>
              <a:t> </a:t>
            </a:r>
            <a:r>
              <a:rPr lang="en-US" dirty="0" err="1"/>
              <a:t>proizvodnje</a:t>
            </a:r>
            <a:r>
              <a:rPr lang="en-US" dirty="0"/>
              <a:t> </a:t>
            </a:r>
            <a:r>
              <a:rPr lang="en-US" dirty="0" err="1"/>
              <a:t>samog</a:t>
            </a:r>
            <a:r>
              <a:rPr lang="en-US" dirty="0"/>
              <a:t> </a:t>
            </a:r>
            <a:r>
              <a:rPr lang="sr-Latn-RS" dirty="0"/>
              <a:t>preduzeća - kompanije</a:t>
            </a:r>
            <a:r>
              <a:rPr lang="en-US" dirty="0"/>
              <a:t>.</a:t>
            </a:r>
          </a:p>
          <a:p>
            <a:pPr lvl="1"/>
            <a:r>
              <a:rPr lang="en-US" dirty="0" err="1"/>
              <a:t>Četvrti</a:t>
            </a:r>
            <a:r>
              <a:rPr lang="en-US" dirty="0"/>
              <a:t> </a:t>
            </a:r>
            <a:r>
              <a:rPr lang="en-US" dirty="0" err="1"/>
              <a:t>činioc</a:t>
            </a:r>
            <a:r>
              <a:rPr lang="en-US" dirty="0"/>
              <a:t> je u </a:t>
            </a:r>
            <a:r>
              <a:rPr lang="en-US" dirty="0" err="1"/>
              <a:t>najvećem</a:t>
            </a:r>
            <a:r>
              <a:rPr lang="en-US" dirty="0"/>
              <a:t> </a:t>
            </a:r>
            <a:r>
              <a:rPr lang="en-US" dirty="0" err="1"/>
              <a:t>broju</a:t>
            </a:r>
            <a:r>
              <a:rPr lang="en-US" dirty="0"/>
              <a:t> </a:t>
            </a:r>
            <a:r>
              <a:rPr lang="en-US" dirty="0" err="1"/>
              <a:t>slučajeva</a:t>
            </a:r>
            <a:r>
              <a:rPr lang="en-US" dirty="0"/>
              <a:t> </a:t>
            </a:r>
            <a:r>
              <a:rPr lang="en-US" dirty="0" err="1"/>
              <a:t>takođe</a:t>
            </a:r>
            <a:r>
              <a:rPr lang="en-US" dirty="0"/>
              <a:t> </a:t>
            </a:r>
            <a:r>
              <a:rPr lang="en-US" dirty="0" err="1"/>
              <a:t>unutrašnji</a:t>
            </a:r>
            <a:r>
              <a:rPr lang="en-US" dirty="0"/>
              <a:t> </a:t>
            </a:r>
            <a:r>
              <a:rPr lang="en-US" dirty="0" err="1"/>
              <a:t>i</a:t>
            </a:r>
            <a:r>
              <a:rPr lang="en-US" dirty="0"/>
              <a:t> </a:t>
            </a:r>
            <a:r>
              <a:rPr lang="en-US" dirty="0" err="1"/>
              <a:t>čine</a:t>
            </a:r>
            <a:r>
              <a:rPr lang="en-US" dirty="0"/>
              <a:t> </a:t>
            </a:r>
            <a:r>
              <a:rPr lang="en-US" dirty="0" err="1"/>
              <a:t>ga</a:t>
            </a:r>
            <a:r>
              <a:rPr lang="en-US" dirty="0"/>
              <a:t> </a:t>
            </a:r>
            <a:r>
              <a:rPr lang="en-US" b="1" dirty="0" err="1"/>
              <a:t>skladišta</a:t>
            </a:r>
            <a:r>
              <a:rPr lang="en-US" b="1" dirty="0"/>
              <a:t> </a:t>
            </a:r>
            <a:r>
              <a:rPr lang="en-US" b="1" dirty="0" err="1"/>
              <a:t>gotovih</a:t>
            </a:r>
            <a:r>
              <a:rPr lang="en-US" b="1" dirty="0"/>
              <a:t> </a:t>
            </a:r>
            <a:r>
              <a:rPr lang="en-US" b="1" dirty="0" err="1"/>
              <a:t>proizvoda</a:t>
            </a:r>
            <a:r>
              <a:rPr lang="en-US" b="1" dirty="0"/>
              <a:t> </a:t>
            </a:r>
            <a:r>
              <a:rPr lang="en-US" dirty="0"/>
              <a:t>(SGP). U </a:t>
            </a:r>
            <a:r>
              <a:rPr lang="en-US" dirty="0" err="1"/>
              <a:t>ovim</a:t>
            </a:r>
            <a:r>
              <a:rPr lang="en-US" dirty="0"/>
              <a:t> </a:t>
            </a:r>
            <a:r>
              <a:rPr lang="en-US" dirty="0" err="1"/>
              <a:t>skladištima</a:t>
            </a:r>
            <a:r>
              <a:rPr lang="en-US" dirty="0"/>
              <a:t> se </a:t>
            </a:r>
            <a:r>
              <a:rPr lang="en-US" dirty="0" err="1"/>
              <a:t>zadržavaju</a:t>
            </a:r>
            <a:r>
              <a:rPr lang="en-US" dirty="0"/>
              <a:t> (</a:t>
            </a:r>
            <a:r>
              <a:rPr lang="en-US" dirty="0" err="1"/>
              <a:t>kraći</a:t>
            </a:r>
            <a:r>
              <a:rPr lang="en-US" dirty="0"/>
              <a:t> </a:t>
            </a:r>
            <a:r>
              <a:rPr lang="en-US" dirty="0" err="1"/>
              <a:t>ili</a:t>
            </a:r>
            <a:r>
              <a:rPr lang="en-US" dirty="0"/>
              <a:t> </a:t>
            </a:r>
            <a:r>
              <a:rPr lang="en-US" dirty="0" err="1"/>
              <a:t>duži</a:t>
            </a:r>
            <a:r>
              <a:rPr lang="en-US" dirty="0"/>
              <a:t> </a:t>
            </a:r>
            <a:r>
              <a:rPr lang="en-US" dirty="0" err="1"/>
              <a:t>vremenski</a:t>
            </a:r>
            <a:r>
              <a:rPr lang="en-US" dirty="0"/>
              <a:t> period) </a:t>
            </a:r>
            <a:r>
              <a:rPr lang="en-US" dirty="0" err="1"/>
              <a:t>finalni</a:t>
            </a:r>
            <a:r>
              <a:rPr lang="en-US" dirty="0"/>
              <a:t> </a:t>
            </a:r>
            <a:r>
              <a:rPr lang="en-US" dirty="0" err="1"/>
              <a:t>proizvodi</a:t>
            </a:r>
            <a:r>
              <a:rPr lang="en-US" dirty="0"/>
              <a:t>, pre </a:t>
            </a:r>
            <a:r>
              <a:rPr lang="en-US" dirty="0" err="1"/>
              <a:t>njihove</a:t>
            </a:r>
            <a:r>
              <a:rPr lang="en-US" dirty="0"/>
              <a:t> </a:t>
            </a:r>
            <a:r>
              <a:rPr lang="en-US" dirty="0" err="1"/>
              <a:t>isporuke</a:t>
            </a:r>
            <a:r>
              <a:rPr lang="en-US" dirty="0"/>
              <a:t> </a:t>
            </a:r>
            <a:r>
              <a:rPr lang="en-US" dirty="0" err="1"/>
              <a:t>krajnjim</a:t>
            </a:r>
            <a:r>
              <a:rPr lang="en-US" dirty="0"/>
              <a:t> </a:t>
            </a:r>
            <a:r>
              <a:rPr lang="en-US" dirty="0" err="1"/>
              <a:t>korisnicima</a:t>
            </a:r>
            <a:r>
              <a:rPr lang="en-US" dirty="0"/>
              <a:t>.</a:t>
            </a:r>
          </a:p>
          <a:p>
            <a:pPr lvl="1"/>
            <a:r>
              <a:rPr lang="en-US" dirty="0" err="1"/>
              <a:t>Peti</a:t>
            </a:r>
            <a:r>
              <a:rPr lang="en-US" dirty="0"/>
              <a:t> </a:t>
            </a:r>
            <a:r>
              <a:rPr lang="en-US" dirty="0" err="1"/>
              <a:t>činioc</a:t>
            </a:r>
            <a:r>
              <a:rPr lang="en-US" dirty="0"/>
              <a:t> </a:t>
            </a:r>
            <a:r>
              <a:rPr lang="en-US" dirty="0" err="1"/>
              <a:t>predstavljaju</a:t>
            </a:r>
            <a:r>
              <a:rPr lang="en-US" dirty="0"/>
              <a:t> </a:t>
            </a:r>
            <a:r>
              <a:rPr lang="en-US" b="1" dirty="0" err="1"/>
              <a:t>kupci</a:t>
            </a:r>
            <a:r>
              <a:rPr lang="en-US" b="1" dirty="0"/>
              <a:t> </a:t>
            </a:r>
            <a:r>
              <a:rPr lang="en-US" b="1" dirty="0" err="1"/>
              <a:t>gotovih</a:t>
            </a:r>
            <a:r>
              <a:rPr lang="en-US" b="1" dirty="0"/>
              <a:t> </a:t>
            </a:r>
            <a:r>
              <a:rPr lang="en-US" b="1" dirty="0" err="1"/>
              <a:t>proizvoda</a:t>
            </a:r>
            <a:r>
              <a:rPr lang="en-US" b="1" dirty="0"/>
              <a:t> - </a:t>
            </a:r>
            <a:r>
              <a:rPr lang="en-US" b="1" dirty="0" err="1"/>
              <a:t>klijenti</a:t>
            </a:r>
            <a:r>
              <a:rPr lang="en-US" dirty="0"/>
              <a:t>, </a:t>
            </a:r>
            <a:r>
              <a:rPr lang="en-US" dirty="0" err="1"/>
              <a:t>koji</a:t>
            </a:r>
            <a:r>
              <a:rPr lang="en-US" dirty="0"/>
              <a:t> </a:t>
            </a:r>
            <a:r>
              <a:rPr lang="en-US" dirty="0" err="1"/>
              <a:t>su</a:t>
            </a:r>
            <a:r>
              <a:rPr lang="en-US" dirty="0"/>
              <a:t> </a:t>
            </a:r>
            <a:r>
              <a:rPr lang="en-US" dirty="0" err="1"/>
              <a:t>povezani</a:t>
            </a:r>
            <a:r>
              <a:rPr lang="en-US" dirty="0"/>
              <a:t> </a:t>
            </a:r>
            <a:r>
              <a:rPr lang="en-US" dirty="0" err="1"/>
              <a:t>sa</a:t>
            </a:r>
            <a:r>
              <a:rPr lang="en-US" dirty="0"/>
              <a:t> </a:t>
            </a:r>
            <a:r>
              <a:rPr lang="sr-Latn-RS" dirty="0"/>
              <a:t>industrijskim sistemom</a:t>
            </a:r>
            <a:r>
              <a:rPr lang="en-US" dirty="0"/>
              <a:t> </a:t>
            </a:r>
            <a:r>
              <a:rPr lang="en-US" dirty="0" err="1"/>
              <a:t>preko</a:t>
            </a:r>
            <a:r>
              <a:rPr lang="en-US" dirty="0"/>
              <a:t> </a:t>
            </a:r>
            <a:r>
              <a:rPr lang="en-US" dirty="0" err="1"/>
              <a:t>distributivne</a:t>
            </a:r>
            <a:r>
              <a:rPr lang="en-US" dirty="0"/>
              <a:t> </a:t>
            </a:r>
            <a:r>
              <a:rPr lang="en-US" dirty="0" err="1"/>
              <a:t>mreže</a:t>
            </a:r>
            <a:r>
              <a:rPr lang="en-US" dirty="0"/>
              <a:t> (</a:t>
            </a:r>
            <a:r>
              <a:rPr lang="en-US" dirty="0" err="1"/>
              <a:t>preko</a:t>
            </a:r>
            <a:r>
              <a:rPr lang="en-US" dirty="0"/>
              <a:t> </a:t>
            </a:r>
            <a:r>
              <a:rPr lang="en-US" dirty="0" err="1"/>
              <a:t>distributera</a:t>
            </a:r>
            <a:r>
              <a:rPr lang="en-US" dirty="0"/>
              <a:t>). Oni se </a:t>
            </a:r>
            <a:r>
              <a:rPr lang="en-US" dirty="0" err="1"/>
              <a:t>nalaze</a:t>
            </a:r>
            <a:r>
              <a:rPr lang="en-US" dirty="0"/>
              <a:t> van </a:t>
            </a:r>
            <a:r>
              <a:rPr lang="sr-Latn-RS" dirty="0"/>
              <a:t>posmatranog industrijskog </a:t>
            </a:r>
            <a:r>
              <a:rPr lang="en-US" dirty="0" err="1"/>
              <a:t>sistema</a:t>
            </a:r>
            <a:r>
              <a:rPr lang="en-US" dirty="0"/>
              <a:t>, </a:t>
            </a:r>
            <a:r>
              <a:rPr lang="en-US" dirty="0" err="1"/>
              <a:t>i</a:t>
            </a:r>
            <a:r>
              <a:rPr lang="en-US" dirty="0"/>
              <a:t> </a:t>
            </a:r>
            <a:r>
              <a:rPr lang="en-US" dirty="0" err="1"/>
              <a:t>pripadaju</a:t>
            </a:r>
            <a:r>
              <a:rPr lang="en-US" dirty="0"/>
              <a:t> </a:t>
            </a:r>
            <a:r>
              <a:rPr lang="en-US" dirty="0" err="1"/>
              <a:t>okruženju</a:t>
            </a:r>
            <a:r>
              <a:rPr lang="en-US" dirty="0"/>
              <a:t> </a:t>
            </a:r>
            <a:r>
              <a:rPr lang="en-US" dirty="0" err="1"/>
              <a:t>sistema</a:t>
            </a:r>
            <a:r>
              <a:rPr lang="en-US" dirty="0"/>
              <a:t>, </a:t>
            </a:r>
            <a:r>
              <a:rPr lang="en-US" dirty="0" err="1"/>
              <a:t>odnosno</a:t>
            </a:r>
            <a:r>
              <a:rPr lang="en-US" dirty="0"/>
              <a:t> </a:t>
            </a:r>
            <a:r>
              <a:rPr lang="en-US" dirty="0" err="1"/>
              <a:t>tržištu</a:t>
            </a:r>
            <a:r>
              <a:rPr lang="en-US" dirty="0"/>
              <a:t> </a:t>
            </a:r>
            <a:r>
              <a:rPr lang="en-US" dirty="0" err="1"/>
              <a:t>prodaje</a:t>
            </a:r>
            <a:r>
              <a:rPr lang="en-US" dirty="0"/>
              <a:t>. </a:t>
            </a:r>
          </a:p>
          <a:p>
            <a:endParaRPr lang="en-US" dirty="0"/>
          </a:p>
        </p:txBody>
      </p:sp>
    </p:spTree>
    <p:extLst>
      <p:ext uri="{BB962C8B-B14F-4D97-AF65-F5344CB8AC3E}">
        <p14:creationId xmlns:p14="http://schemas.microsoft.com/office/powerpoint/2010/main" val="3814529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012B-53CD-4FE5-A2A3-99472962238F}"/>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33B98177-373E-4B01-B1E2-725F54190C5C}"/>
              </a:ext>
            </a:extLst>
          </p:cNvPr>
          <p:cNvSpPr>
            <a:spLocks noGrp="1"/>
          </p:cNvSpPr>
          <p:nvPr>
            <p:ph idx="1"/>
          </p:nvPr>
        </p:nvSpPr>
        <p:spPr>
          <a:xfrm>
            <a:off x="322729" y="1759643"/>
            <a:ext cx="11280161" cy="4733231"/>
          </a:xfrm>
        </p:spPr>
        <p:txBody>
          <a:bodyPr>
            <a:normAutofit fontScale="70000" lnSpcReduction="20000"/>
          </a:bodyPr>
          <a:lstStyle/>
          <a:p>
            <a:r>
              <a:rPr lang="en-US" dirty="0" err="1"/>
              <a:t>Logistički</a:t>
            </a:r>
            <a:r>
              <a:rPr lang="en-US" dirty="0"/>
              <a:t> </a:t>
            </a:r>
            <a:r>
              <a:rPr lang="en-US" dirty="0" err="1"/>
              <a:t>proces</a:t>
            </a:r>
            <a:r>
              <a:rPr lang="en-US" dirty="0"/>
              <a:t> se </a:t>
            </a:r>
            <a:r>
              <a:rPr lang="en-US" dirty="0" err="1"/>
              <a:t>odvija</a:t>
            </a:r>
            <a:r>
              <a:rPr lang="en-US" dirty="0"/>
              <a:t> u </a:t>
            </a:r>
            <a:r>
              <a:rPr lang="en-US" dirty="0" err="1"/>
              <a:t>okviru</a:t>
            </a:r>
            <a:r>
              <a:rPr lang="en-US" dirty="0"/>
              <a:t> </a:t>
            </a:r>
            <a:r>
              <a:rPr lang="en-US" dirty="0" err="1"/>
              <a:t>logističke</a:t>
            </a:r>
            <a:r>
              <a:rPr lang="en-US" dirty="0"/>
              <a:t> </a:t>
            </a:r>
            <a:r>
              <a:rPr lang="en-US" dirty="0" err="1"/>
              <a:t>mreže</a:t>
            </a:r>
            <a:r>
              <a:rPr lang="en-US" dirty="0"/>
              <a:t> PPS-a. </a:t>
            </a:r>
            <a:r>
              <a:rPr lang="en-US" dirty="0" err="1"/>
              <a:t>Viši</a:t>
            </a:r>
            <a:r>
              <a:rPr lang="en-US" dirty="0"/>
              <a:t> </a:t>
            </a:r>
            <a:r>
              <a:rPr lang="en-US" dirty="0" err="1"/>
              <a:t>nivo</a:t>
            </a:r>
            <a:r>
              <a:rPr lang="en-US" dirty="0"/>
              <a:t> </a:t>
            </a:r>
            <a:r>
              <a:rPr lang="en-US" dirty="0" err="1"/>
              <a:t>organizacije</a:t>
            </a:r>
            <a:r>
              <a:rPr lang="en-US" dirty="0"/>
              <a:t> </a:t>
            </a:r>
            <a:r>
              <a:rPr lang="en-US" dirty="0" err="1"/>
              <a:t>logističke</a:t>
            </a:r>
            <a:r>
              <a:rPr lang="en-US" dirty="0"/>
              <a:t> </a:t>
            </a:r>
            <a:r>
              <a:rPr lang="en-US" dirty="0" err="1"/>
              <a:t>mreže</a:t>
            </a:r>
            <a:r>
              <a:rPr lang="en-US" dirty="0"/>
              <a:t>, </a:t>
            </a:r>
            <a:r>
              <a:rPr lang="en-US" dirty="0" err="1"/>
              <a:t>odnosno</a:t>
            </a:r>
            <a:r>
              <a:rPr lang="en-US" dirty="0"/>
              <a:t> </a:t>
            </a:r>
            <a:r>
              <a:rPr lang="en-US" dirty="0" err="1"/>
              <a:t>logističkog</a:t>
            </a:r>
            <a:r>
              <a:rPr lang="en-US" dirty="0"/>
              <a:t> </a:t>
            </a:r>
            <a:r>
              <a:rPr lang="en-US" dirty="0" err="1"/>
              <a:t>sistema</a:t>
            </a:r>
            <a:r>
              <a:rPr lang="en-US" dirty="0"/>
              <a:t>, </a:t>
            </a:r>
            <a:r>
              <a:rPr lang="en-US" dirty="0" err="1"/>
              <a:t>predstavlja</a:t>
            </a:r>
            <a:r>
              <a:rPr lang="en-US" dirty="0"/>
              <a:t> </a:t>
            </a:r>
            <a:r>
              <a:rPr lang="en-US" dirty="0" err="1"/>
              <a:t>takozvani</a:t>
            </a:r>
            <a:r>
              <a:rPr lang="en-US" dirty="0"/>
              <a:t> </a:t>
            </a:r>
            <a:r>
              <a:rPr lang="en-US" b="1" dirty="0" err="1"/>
              <a:t>lanac</a:t>
            </a:r>
            <a:r>
              <a:rPr lang="en-US" b="1" dirty="0"/>
              <a:t> </a:t>
            </a:r>
            <a:r>
              <a:rPr lang="en-US" b="1" dirty="0" err="1"/>
              <a:t>snabdevanja</a:t>
            </a:r>
            <a:r>
              <a:rPr lang="en-US" b="1" dirty="0"/>
              <a:t> </a:t>
            </a:r>
            <a:r>
              <a:rPr lang="en-US" dirty="0"/>
              <a:t>(u </a:t>
            </a:r>
            <a:r>
              <a:rPr lang="en-US" dirty="0" err="1"/>
              <a:t>stranoj</a:t>
            </a:r>
            <a:r>
              <a:rPr lang="en-US" dirty="0"/>
              <a:t> </a:t>
            </a:r>
            <a:r>
              <a:rPr lang="en-US" dirty="0" err="1"/>
              <a:t>literaturi</a:t>
            </a:r>
            <a:r>
              <a:rPr lang="en-US" dirty="0"/>
              <a:t> </a:t>
            </a:r>
            <a:r>
              <a:rPr lang="en-US" dirty="0" err="1"/>
              <a:t>predstavljen</a:t>
            </a:r>
            <a:r>
              <a:rPr lang="en-US" dirty="0"/>
              <a:t> </a:t>
            </a:r>
            <a:r>
              <a:rPr lang="en-US" dirty="0" err="1"/>
              <a:t>kao</a:t>
            </a:r>
            <a:r>
              <a:rPr lang="en-US" dirty="0"/>
              <a:t> </a:t>
            </a:r>
            <a:r>
              <a:rPr lang="en-US" b="1" dirty="0"/>
              <a:t>supply chain</a:t>
            </a:r>
            <a:r>
              <a:rPr lang="en-US" dirty="0"/>
              <a:t>). </a:t>
            </a:r>
            <a:r>
              <a:rPr lang="en-US" dirty="0" err="1"/>
              <a:t>Savremeni</a:t>
            </a:r>
            <a:r>
              <a:rPr lang="en-US" dirty="0"/>
              <a:t> </a:t>
            </a:r>
            <a:r>
              <a:rPr lang="en-US" dirty="0" err="1"/>
              <a:t>menadžment</a:t>
            </a:r>
            <a:r>
              <a:rPr lang="en-US" dirty="0"/>
              <a:t> </a:t>
            </a:r>
            <a:r>
              <a:rPr lang="en-US" dirty="0" err="1"/>
              <a:t>logističkog</a:t>
            </a:r>
            <a:r>
              <a:rPr lang="en-US" dirty="0"/>
              <a:t> </a:t>
            </a:r>
            <a:r>
              <a:rPr lang="en-US" dirty="0" err="1"/>
              <a:t>sistema</a:t>
            </a:r>
            <a:r>
              <a:rPr lang="en-US" dirty="0"/>
              <a:t> se </a:t>
            </a:r>
            <a:r>
              <a:rPr lang="en-US" dirty="0" err="1"/>
              <a:t>odvija</a:t>
            </a:r>
            <a:r>
              <a:rPr lang="en-US" dirty="0"/>
              <a:t> u </a:t>
            </a:r>
            <a:r>
              <a:rPr lang="en-US" dirty="0" err="1"/>
              <a:t>okviru</a:t>
            </a:r>
            <a:r>
              <a:rPr lang="en-US" dirty="0"/>
              <a:t> </a:t>
            </a:r>
            <a:r>
              <a:rPr lang="en-US" dirty="0" err="1"/>
              <a:t>menadžmenta</a:t>
            </a:r>
            <a:r>
              <a:rPr lang="en-US" dirty="0"/>
              <a:t> </a:t>
            </a:r>
            <a:r>
              <a:rPr lang="en-US" dirty="0" err="1"/>
              <a:t>lanaca</a:t>
            </a:r>
            <a:r>
              <a:rPr lang="en-US" dirty="0"/>
              <a:t> </a:t>
            </a:r>
            <a:r>
              <a:rPr lang="en-US" dirty="0" err="1"/>
              <a:t>snabdevanja</a:t>
            </a:r>
            <a:r>
              <a:rPr lang="en-US" dirty="0"/>
              <a:t>.</a:t>
            </a:r>
          </a:p>
          <a:p>
            <a:r>
              <a:rPr lang="en-US" dirty="0" err="1"/>
              <a:t>Poznato</a:t>
            </a:r>
            <a:r>
              <a:rPr lang="en-US" dirty="0"/>
              <a:t> je da </a:t>
            </a:r>
            <a:r>
              <a:rPr lang="en-US" dirty="0" err="1"/>
              <a:t>svaki</a:t>
            </a:r>
            <a:r>
              <a:rPr lang="en-US" dirty="0"/>
              <a:t> </a:t>
            </a:r>
            <a:r>
              <a:rPr lang="en-US" dirty="0" err="1"/>
              <a:t>lanac</a:t>
            </a:r>
            <a:r>
              <a:rPr lang="en-US" dirty="0"/>
              <a:t> </a:t>
            </a:r>
            <a:r>
              <a:rPr lang="en-US" dirty="0" err="1"/>
              <a:t>ostaje</a:t>
            </a:r>
            <a:r>
              <a:rPr lang="en-US" dirty="0"/>
              <a:t> </a:t>
            </a:r>
            <a:r>
              <a:rPr lang="en-US" dirty="0" err="1"/>
              <a:t>čvrst</a:t>
            </a:r>
            <a:r>
              <a:rPr lang="en-US" dirty="0"/>
              <a:t> </a:t>
            </a:r>
            <a:r>
              <a:rPr lang="en-US" dirty="0" err="1"/>
              <a:t>samo</a:t>
            </a:r>
            <a:r>
              <a:rPr lang="en-US" dirty="0"/>
              <a:t> </a:t>
            </a:r>
            <a:r>
              <a:rPr lang="en-US" dirty="0" err="1"/>
              <a:t>dok</a:t>
            </a:r>
            <a:r>
              <a:rPr lang="en-US" dirty="0"/>
              <a:t> </a:t>
            </a:r>
            <a:r>
              <a:rPr lang="en-US" dirty="0" err="1"/>
              <a:t>karike</a:t>
            </a:r>
            <a:r>
              <a:rPr lang="en-US" dirty="0"/>
              <a:t> u </a:t>
            </a:r>
            <a:r>
              <a:rPr lang="en-US" dirty="0" err="1"/>
              <a:t>njemu</a:t>
            </a:r>
            <a:r>
              <a:rPr lang="en-US" dirty="0"/>
              <a:t> </a:t>
            </a:r>
            <a:r>
              <a:rPr lang="en-US" dirty="0" err="1"/>
              <a:t>ostaju</a:t>
            </a:r>
            <a:r>
              <a:rPr lang="en-US" dirty="0"/>
              <a:t> </a:t>
            </a:r>
            <a:r>
              <a:rPr lang="en-US" dirty="0" err="1"/>
              <a:t>povezane</a:t>
            </a:r>
            <a:r>
              <a:rPr lang="en-US" dirty="0"/>
              <a:t>. </a:t>
            </a:r>
            <a:r>
              <a:rPr lang="en-US" dirty="0" err="1"/>
              <a:t>Njegova</a:t>
            </a:r>
            <a:r>
              <a:rPr lang="en-US" dirty="0"/>
              <a:t> </a:t>
            </a:r>
            <a:r>
              <a:rPr lang="en-US" dirty="0" err="1"/>
              <a:t>snaga</a:t>
            </a:r>
            <a:r>
              <a:rPr lang="en-US" dirty="0"/>
              <a:t> </a:t>
            </a:r>
            <a:r>
              <a:rPr lang="en-US" dirty="0" err="1"/>
              <a:t>zavisi</a:t>
            </a:r>
            <a:r>
              <a:rPr lang="en-US" dirty="0"/>
              <a:t> od </a:t>
            </a:r>
            <a:r>
              <a:rPr lang="en-US" dirty="0" err="1"/>
              <a:t>snage</a:t>
            </a:r>
            <a:r>
              <a:rPr lang="en-US" dirty="0"/>
              <a:t> </a:t>
            </a:r>
            <a:r>
              <a:rPr lang="en-US" dirty="0" err="1"/>
              <a:t>svake</a:t>
            </a:r>
            <a:r>
              <a:rPr lang="en-US" dirty="0"/>
              <a:t> </a:t>
            </a:r>
            <a:r>
              <a:rPr lang="en-US" dirty="0" err="1"/>
              <a:t>karike</a:t>
            </a:r>
            <a:r>
              <a:rPr lang="en-US" dirty="0"/>
              <a:t>, </a:t>
            </a:r>
            <a:r>
              <a:rPr lang="en-US" dirty="0" err="1"/>
              <a:t>odnosno</a:t>
            </a:r>
            <a:r>
              <a:rPr lang="en-US" dirty="0"/>
              <a:t> </a:t>
            </a:r>
            <a:r>
              <a:rPr lang="en-US" dirty="0" err="1"/>
              <a:t>nijedan</a:t>
            </a:r>
            <a:r>
              <a:rPr lang="en-US" dirty="0"/>
              <a:t> </a:t>
            </a:r>
            <a:r>
              <a:rPr lang="en-US" dirty="0" err="1"/>
              <a:t>lanac</a:t>
            </a:r>
            <a:r>
              <a:rPr lang="en-US" dirty="0"/>
              <a:t> </a:t>
            </a:r>
            <a:r>
              <a:rPr lang="en-US" dirty="0" err="1"/>
              <a:t>nije</a:t>
            </a:r>
            <a:r>
              <a:rPr lang="en-US" dirty="0"/>
              <a:t> </a:t>
            </a:r>
            <a:r>
              <a:rPr lang="en-US" dirty="0" err="1"/>
              <a:t>jači</a:t>
            </a:r>
            <a:r>
              <a:rPr lang="en-US" dirty="0"/>
              <a:t> od </a:t>
            </a:r>
            <a:r>
              <a:rPr lang="en-US" dirty="0" err="1"/>
              <a:t>njegove</a:t>
            </a:r>
            <a:r>
              <a:rPr lang="en-US" dirty="0"/>
              <a:t> </a:t>
            </a:r>
            <a:r>
              <a:rPr lang="en-US" dirty="0" err="1"/>
              <a:t>najslabije</a:t>
            </a:r>
            <a:r>
              <a:rPr lang="en-US" dirty="0"/>
              <a:t> </a:t>
            </a:r>
            <a:r>
              <a:rPr lang="en-US" dirty="0" err="1"/>
              <a:t>karike</a:t>
            </a:r>
            <a:r>
              <a:rPr lang="en-US" dirty="0"/>
              <a:t>. </a:t>
            </a:r>
            <a:r>
              <a:rPr lang="en-US" dirty="0" err="1"/>
              <a:t>Slično</a:t>
            </a:r>
            <a:r>
              <a:rPr lang="en-US" dirty="0"/>
              <a:t>, </a:t>
            </a:r>
            <a:r>
              <a:rPr lang="en-US" dirty="0" err="1"/>
              <a:t>snabdevači</a:t>
            </a:r>
            <a:r>
              <a:rPr lang="en-US" dirty="0"/>
              <a:t>, </a:t>
            </a:r>
            <a:r>
              <a:rPr lang="en-US" dirty="0" err="1"/>
              <a:t>proizvođači</a:t>
            </a:r>
            <a:r>
              <a:rPr lang="en-US" dirty="0"/>
              <a:t>, </a:t>
            </a:r>
            <a:r>
              <a:rPr lang="en-US" dirty="0" err="1"/>
              <a:t>distributeri</a:t>
            </a:r>
            <a:r>
              <a:rPr lang="en-US" dirty="0"/>
              <a:t> </a:t>
            </a:r>
            <a:r>
              <a:rPr lang="en-US" dirty="0" err="1"/>
              <a:t>i</a:t>
            </a:r>
            <a:r>
              <a:rPr lang="en-US" dirty="0"/>
              <a:t> </a:t>
            </a:r>
            <a:r>
              <a:rPr lang="en-US" dirty="0" err="1"/>
              <a:t>potrošači</a:t>
            </a:r>
            <a:r>
              <a:rPr lang="en-US" dirty="0"/>
              <a:t> </a:t>
            </a:r>
            <a:r>
              <a:rPr lang="en-US" dirty="0" err="1"/>
              <a:t>zavise</a:t>
            </a:r>
            <a:r>
              <a:rPr lang="en-US" dirty="0"/>
              <a:t> </a:t>
            </a:r>
            <a:r>
              <a:rPr lang="en-US" dirty="0" err="1"/>
              <a:t>jedni</a:t>
            </a:r>
            <a:r>
              <a:rPr lang="en-US" dirty="0"/>
              <a:t> od </a:t>
            </a:r>
            <a:r>
              <a:rPr lang="en-US" dirty="0" err="1"/>
              <a:t>drugih</a:t>
            </a:r>
            <a:r>
              <a:rPr lang="en-US" dirty="0"/>
              <a:t> </a:t>
            </a:r>
            <a:r>
              <a:rPr lang="en-US" dirty="0" err="1"/>
              <a:t>tokom</a:t>
            </a:r>
            <a:r>
              <a:rPr lang="en-US" dirty="0"/>
              <a:t> </a:t>
            </a:r>
            <a:r>
              <a:rPr lang="en-US" dirty="0" err="1"/>
              <a:t>snabdevanja</a:t>
            </a:r>
            <a:r>
              <a:rPr lang="en-US" dirty="0"/>
              <a:t> </a:t>
            </a:r>
            <a:r>
              <a:rPr lang="en-US" dirty="0" err="1"/>
              <a:t>i</a:t>
            </a:r>
            <a:r>
              <a:rPr lang="en-US" dirty="0"/>
              <a:t> </a:t>
            </a:r>
            <a:r>
              <a:rPr lang="en-US" dirty="0" err="1"/>
              <a:t>potrošnje</a:t>
            </a:r>
            <a:r>
              <a:rPr lang="en-US" dirty="0"/>
              <a:t> </a:t>
            </a:r>
            <a:r>
              <a:rPr lang="en-US" dirty="0" err="1"/>
              <a:t>dobara</a:t>
            </a:r>
            <a:r>
              <a:rPr lang="en-US" dirty="0"/>
              <a:t> </a:t>
            </a:r>
            <a:r>
              <a:rPr lang="en-US" dirty="0" err="1"/>
              <a:t>i</a:t>
            </a:r>
            <a:r>
              <a:rPr lang="en-US" dirty="0"/>
              <a:t> </a:t>
            </a:r>
            <a:r>
              <a:rPr lang="en-US" dirty="0" err="1"/>
              <a:t>usluga</a:t>
            </a:r>
            <a:r>
              <a:rPr lang="en-US" dirty="0"/>
              <a:t>. </a:t>
            </a:r>
          </a:p>
          <a:p>
            <a:pPr algn="just"/>
            <a:r>
              <a:rPr lang="en-US" dirty="0" err="1"/>
              <a:t>Definicije</a:t>
            </a:r>
            <a:r>
              <a:rPr lang="en-US" dirty="0"/>
              <a:t> </a:t>
            </a:r>
            <a:r>
              <a:rPr lang="en-US" dirty="0" err="1"/>
              <a:t>lanaca</a:t>
            </a:r>
            <a:r>
              <a:rPr lang="en-US" dirty="0"/>
              <a:t> </a:t>
            </a:r>
            <a:r>
              <a:rPr lang="en-US" dirty="0" err="1"/>
              <a:t>snabdevanja</a:t>
            </a:r>
            <a:r>
              <a:rPr lang="en-US" dirty="0"/>
              <a:t> </a:t>
            </a:r>
            <a:r>
              <a:rPr lang="en-US" dirty="0" err="1"/>
              <a:t>mogu</a:t>
            </a:r>
            <a:r>
              <a:rPr lang="en-US" dirty="0"/>
              <a:t> </a:t>
            </a:r>
            <a:r>
              <a:rPr lang="en-US" dirty="0" err="1"/>
              <a:t>varirati</a:t>
            </a:r>
            <a:r>
              <a:rPr lang="en-US" dirty="0"/>
              <a:t>, </a:t>
            </a:r>
            <a:r>
              <a:rPr lang="en-US" dirty="0" err="1"/>
              <a:t>ali</a:t>
            </a:r>
            <a:r>
              <a:rPr lang="en-US" dirty="0"/>
              <a:t> </a:t>
            </a:r>
            <a:r>
              <a:rPr lang="en-US" dirty="0" err="1"/>
              <a:t>zbog</a:t>
            </a:r>
            <a:r>
              <a:rPr lang="en-US" dirty="0"/>
              <a:t> </a:t>
            </a:r>
            <a:r>
              <a:rPr lang="en-US" dirty="0" err="1"/>
              <a:t>jasnijeg</a:t>
            </a:r>
            <a:r>
              <a:rPr lang="en-US" dirty="0"/>
              <a:t> </a:t>
            </a:r>
            <a:r>
              <a:rPr lang="en-US" dirty="0" err="1"/>
              <a:t>prikaza</a:t>
            </a:r>
            <a:r>
              <a:rPr lang="en-US" dirty="0"/>
              <a:t> </a:t>
            </a:r>
            <a:r>
              <a:rPr lang="en-US" dirty="0" err="1"/>
              <a:t>biće</a:t>
            </a:r>
            <a:r>
              <a:rPr lang="en-US" dirty="0"/>
              <a:t> </a:t>
            </a:r>
            <a:r>
              <a:rPr lang="en-US" dirty="0" err="1"/>
              <a:t>korišćena</a:t>
            </a:r>
            <a:r>
              <a:rPr lang="en-US" dirty="0"/>
              <a:t> </a:t>
            </a:r>
            <a:r>
              <a:rPr lang="en-US" dirty="0" err="1"/>
              <a:t>sledeća</a:t>
            </a:r>
            <a:r>
              <a:rPr lang="en-US" dirty="0"/>
              <a:t>: </a:t>
            </a:r>
            <a:r>
              <a:rPr lang="en-US" b="1" i="1" dirty="0" err="1"/>
              <a:t>Proces</a:t>
            </a:r>
            <a:r>
              <a:rPr lang="sr-Latn-RS" b="1" i="1" dirty="0"/>
              <a:t> </a:t>
            </a:r>
            <a:r>
              <a:rPr lang="en-US" b="1" i="1" dirty="0" err="1"/>
              <a:t>planiranja</a:t>
            </a:r>
            <a:r>
              <a:rPr lang="en-US" b="1" i="1" dirty="0"/>
              <a:t>, </a:t>
            </a:r>
            <a:r>
              <a:rPr lang="en-US" b="1" i="1" dirty="0" err="1"/>
              <a:t>organizovanja</a:t>
            </a:r>
            <a:r>
              <a:rPr lang="en-US" b="1" i="1" dirty="0"/>
              <a:t>, </a:t>
            </a:r>
            <a:r>
              <a:rPr lang="en-US" b="1" i="1" dirty="0" err="1"/>
              <a:t>i</a:t>
            </a:r>
            <a:r>
              <a:rPr lang="en-US" b="1" i="1" dirty="0"/>
              <a:t> </a:t>
            </a:r>
            <a:r>
              <a:rPr lang="en-US" b="1" i="1" dirty="0" err="1"/>
              <a:t>kontrole</a:t>
            </a:r>
            <a:r>
              <a:rPr lang="en-US" b="1" i="1" dirty="0"/>
              <a:t> </a:t>
            </a:r>
            <a:r>
              <a:rPr lang="en-US" b="1" i="1" dirty="0" err="1"/>
              <a:t>toka</a:t>
            </a:r>
            <a:r>
              <a:rPr lang="en-US" b="1" i="1" dirty="0"/>
              <a:t> </a:t>
            </a:r>
            <a:r>
              <a:rPr lang="en-US" b="1" i="1" dirty="0" err="1"/>
              <a:t>materijala</a:t>
            </a:r>
            <a:r>
              <a:rPr lang="en-US" b="1" i="1" dirty="0"/>
              <a:t> </a:t>
            </a:r>
            <a:r>
              <a:rPr lang="en-US" b="1" i="1" dirty="0" err="1"/>
              <a:t>i</a:t>
            </a:r>
            <a:r>
              <a:rPr lang="en-US" b="1" i="1" dirty="0"/>
              <a:t> </a:t>
            </a:r>
            <a:r>
              <a:rPr lang="en-US" b="1" i="1" dirty="0" err="1"/>
              <a:t>usluga</a:t>
            </a:r>
            <a:r>
              <a:rPr lang="en-US" b="1" i="1" dirty="0"/>
              <a:t> od </a:t>
            </a:r>
            <a:r>
              <a:rPr lang="en-US" b="1" i="1" dirty="0" err="1"/>
              <a:t>snabdevača</a:t>
            </a:r>
            <a:r>
              <a:rPr lang="en-US" b="1" i="1" dirty="0"/>
              <a:t> do </a:t>
            </a:r>
            <a:r>
              <a:rPr lang="en-US" b="1" i="1" dirty="0" err="1"/>
              <a:t>krajnjih</a:t>
            </a:r>
            <a:r>
              <a:rPr lang="sr-Latn-RS" b="1" i="1" dirty="0"/>
              <a:t> </a:t>
            </a:r>
            <a:r>
              <a:rPr lang="en-US" b="1" i="1" dirty="0" err="1"/>
              <a:t>korisnika</a:t>
            </a:r>
            <a:r>
              <a:rPr lang="en-US" b="1" i="1" dirty="0"/>
              <a:t>/</a:t>
            </a:r>
            <a:r>
              <a:rPr lang="en-US" b="1" i="1" dirty="0" err="1"/>
              <a:t>kupaca</a:t>
            </a:r>
            <a:r>
              <a:rPr lang="en-US" b="1" i="1" dirty="0"/>
              <a:t>. </a:t>
            </a:r>
            <a:r>
              <a:rPr lang="en-US" b="1" i="1" dirty="0" err="1"/>
              <a:t>Ovako</a:t>
            </a:r>
            <a:r>
              <a:rPr lang="en-US" b="1" i="1" dirty="0"/>
              <a:t> </a:t>
            </a:r>
            <a:r>
              <a:rPr lang="en-US" b="1" i="1" dirty="0" err="1"/>
              <a:t>integrisan</a:t>
            </a:r>
            <a:r>
              <a:rPr lang="en-US" b="1" i="1" dirty="0"/>
              <a:t> </a:t>
            </a:r>
            <a:r>
              <a:rPr lang="en-US" b="1" i="1" dirty="0" err="1"/>
              <a:t>pristup</a:t>
            </a:r>
            <a:r>
              <a:rPr lang="en-US" b="1" i="1" dirty="0"/>
              <a:t> </a:t>
            </a:r>
            <a:r>
              <a:rPr lang="en-US" b="1" i="1" dirty="0" err="1"/>
              <a:t>uključuje</a:t>
            </a:r>
            <a:r>
              <a:rPr lang="en-US" b="1" i="1" dirty="0"/>
              <a:t> </a:t>
            </a:r>
            <a:r>
              <a:rPr lang="en-US" b="1" i="1" dirty="0" err="1"/>
              <a:t>snabdevače</a:t>
            </a:r>
            <a:r>
              <a:rPr lang="en-US" b="1" i="1" dirty="0"/>
              <a:t>, </a:t>
            </a:r>
            <a:r>
              <a:rPr lang="en-US" b="1" i="1" dirty="0" err="1"/>
              <a:t>menadžment</a:t>
            </a:r>
            <a:r>
              <a:rPr lang="en-US" b="1" i="1" dirty="0"/>
              <a:t> </a:t>
            </a:r>
            <a:r>
              <a:rPr lang="en-US" b="1" i="1" dirty="0" err="1"/>
              <a:t>snabdevanja</a:t>
            </a:r>
            <a:r>
              <a:rPr lang="en-US" b="1" i="1" dirty="0"/>
              <a:t>, </a:t>
            </a:r>
            <a:r>
              <a:rPr lang="en-US" b="1" i="1" dirty="0" err="1"/>
              <a:t>integrisanu</a:t>
            </a:r>
            <a:r>
              <a:rPr lang="en-US" b="1" i="1" dirty="0"/>
              <a:t> </a:t>
            </a:r>
            <a:r>
              <a:rPr lang="en-US" b="1" i="1" dirty="0" err="1"/>
              <a:t>logistiku</a:t>
            </a:r>
            <a:r>
              <a:rPr lang="en-US" b="1" i="1" dirty="0"/>
              <a:t> </a:t>
            </a:r>
            <a:r>
              <a:rPr lang="en-US" b="1" i="1" dirty="0" err="1"/>
              <a:t>i</a:t>
            </a:r>
            <a:r>
              <a:rPr lang="en-US" b="1" i="1" dirty="0"/>
              <a:t> </a:t>
            </a:r>
            <a:r>
              <a:rPr lang="en-US" b="1" i="1" dirty="0" err="1"/>
              <a:t>operacije</a:t>
            </a:r>
            <a:r>
              <a:rPr lang="en-US" dirty="0"/>
              <a:t>. </a:t>
            </a:r>
          </a:p>
          <a:p>
            <a:pPr algn="just"/>
            <a:r>
              <a:rPr lang="en-US" dirty="0" err="1"/>
              <a:t>Kada</a:t>
            </a:r>
            <a:r>
              <a:rPr lang="en-US" dirty="0"/>
              <a:t> se </a:t>
            </a:r>
            <a:r>
              <a:rPr lang="en-US" dirty="0" err="1"/>
              <a:t>upravlja</a:t>
            </a:r>
            <a:r>
              <a:rPr lang="en-US" dirty="0"/>
              <a:t> </a:t>
            </a:r>
            <a:r>
              <a:rPr lang="en-US" dirty="0" err="1"/>
              <a:t>lancem</a:t>
            </a:r>
            <a:r>
              <a:rPr lang="en-US" dirty="0"/>
              <a:t> </a:t>
            </a:r>
            <a:r>
              <a:rPr lang="en-US" dirty="0" err="1"/>
              <a:t>snabdevanja</a:t>
            </a:r>
            <a:r>
              <a:rPr lang="en-US" dirty="0"/>
              <a:t>, </a:t>
            </a:r>
            <a:r>
              <a:rPr lang="en-US" dirty="0" err="1"/>
              <a:t>koordinira</a:t>
            </a:r>
            <a:r>
              <a:rPr lang="en-US" dirty="0"/>
              <a:t> se </a:t>
            </a:r>
            <a:r>
              <a:rPr lang="en-US" dirty="0" err="1"/>
              <a:t>menadžment</a:t>
            </a:r>
            <a:r>
              <a:rPr lang="en-US" dirty="0"/>
              <a:t> </a:t>
            </a:r>
            <a:r>
              <a:rPr lang="en-US" dirty="0" err="1"/>
              <a:t>snabdevanja</a:t>
            </a:r>
            <a:r>
              <a:rPr lang="en-US" dirty="0"/>
              <a:t>, </a:t>
            </a:r>
            <a:r>
              <a:rPr lang="en-US" dirty="0" err="1"/>
              <a:t>operacije</a:t>
            </a:r>
            <a:r>
              <a:rPr lang="en-US" dirty="0"/>
              <a:t>, </a:t>
            </a:r>
            <a:r>
              <a:rPr lang="en-US" dirty="0" err="1"/>
              <a:t>i</a:t>
            </a:r>
            <a:r>
              <a:rPr lang="en-US" dirty="0"/>
              <a:t> </a:t>
            </a:r>
            <a:r>
              <a:rPr lang="en-US" dirty="0" err="1"/>
              <a:t>integrisana</a:t>
            </a:r>
            <a:r>
              <a:rPr lang="en-US" dirty="0"/>
              <a:t> </a:t>
            </a:r>
            <a:r>
              <a:rPr lang="en-US" dirty="0" err="1"/>
              <a:t>logistika</a:t>
            </a:r>
            <a:r>
              <a:rPr lang="en-US" dirty="0"/>
              <a:t> u </a:t>
            </a:r>
            <a:r>
              <a:rPr lang="en-US" dirty="0" err="1"/>
              <a:t>smisaoni</a:t>
            </a:r>
            <a:r>
              <a:rPr lang="en-US" dirty="0"/>
              <a:t> </a:t>
            </a:r>
            <a:r>
              <a:rPr lang="en-US" dirty="0" err="1"/>
              <a:t>niz</a:t>
            </a:r>
            <a:r>
              <a:rPr lang="en-US" dirty="0"/>
              <a:t> </a:t>
            </a:r>
            <a:r>
              <a:rPr lang="en-US" dirty="0" err="1"/>
              <a:t>kako</a:t>
            </a:r>
            <a:r>
              <a:rPr lang="en-US" dirty="0"/>
              <a:t> bi se </a:t>
            </a:r>
            <a:r>
              <a:rPr lang="en-US" dirty="0" err="1"/>
              <a:t>održao</a:t>
            </a:r>
            <a:r>
              <a:rPr lang="en-US" dirty="0"/>
              <a:t> </a:t>
            </a:r>
            <a:r>
              <a:rPr lang="en-US" dirty="0" err="1"/>
              <a:t>kontinualni</a:t>
            </a:r>
            <a:r>
              <a:rPr lang="en-US" dirty="0"/>
              <a:t> </a:t>
            </a:r>
            <a:r>
              <a:rPr lang="en-US" dirty="0" err="1"/>
              <a:t>tok</a:t>
            </a:r>
            <a:r>
              <a:rPr lang="en-US" dirty="0"/>
              <a:t> </a:t>
            </a:r>
            <a:r>
              <a:rPr lang="en-US" dirty="0" err="1"/>
              <a:t>proizvoda</a:t>
            </a:r>
            <a:r>
              <a:rPr lang="en-US" dirty="0"/>
              <a:t> </a:t>
            </a:r>
            <a:r>
              <a:rPr lang="en-US" dirty="0" err="1"/>
              <a:t>i</a:t>
            </a:r>
            <a:r>
              <a:rPr lang="en-US" dirty="0"/>
              <a:t> </a:t>
            </a:r>
            <a:r>
              <a:rPr lang="en-US" dirty="0" err="1"/>
              <a:t>usluga</a:t>
            </a:r>
            <a:r>
              <a:rPr lang="en-US" dirty="0"/>
              <a:t>. Na </a:t>
            </a:r>
            <a:r>
              <a:rPr lang="en-US" dirty="0" err="1"/>
              <a:t>taj</a:t>
            </a:r>
            <a:r>
              <a:rPr lang="en-US" dirty="0"/>
              <a:t> </a:t>
            </a:r>
            <a:r>
              <a:rPr lang="en-US" dirty="0" err="1"/>
              <a:t>način</a:t>
            </a:r>
            <a:r>
              <a:rPr lang="en-US" dirty="0"/>
              <a:t> se </a:t>
            </a:r>
            <a:r>
              <a:rPr lang="en-US" dirty="0" err="1"/>
              <a:t>povećava</a:t>
            </a:r>
            <a:r>
              <a:rPr lang="en-US" dirty="0"/>
              <a:t> </a:t>
            </a:r>
            <a:r>
              <a:rPr lang="en-US" dirty="0" err="1"/>
              <a:t>domet</a:t>
            </a:r>
            <a:r>
              <a:rPr lang="en-US" dirty="0"/>
              <a:t> </a:t>
            </a:r>
            <a:r>
              <a:rPr lang="en-US" dirty="0" err="1"/>
              <a:t>iznad</a:t>
            </a:r>
            <a:r>
              <a:rPr lang="en-US" dirty="0"/>
              <a:t> </a:t>
            </a:r>
            <a:r>
              <a:rPr lang="en-US" dirty="0" err="1"/>
              <a:t>granica</a:t>
            </a:r>
            <a:r>
              <a:rPr lang="en-US" dirty="0"/>
              <a:t> </a:t>
            </a:r>
            <a:r>
              <a:rPr lang="en-US" dirty="0" err="1"/>
              <a:t>jedne</a:t>
            </a:r>
            <a:r>
              <a:rPr lang="en-US" dirty="0"/>
              <a:t> </a:t>
            </a:r>
            <a:r>
              <a:rPr lang="en-US" dirty="0" err="1"/>
              <a:t>firme</a:t>
            </a:r>
            <a:r>
              <a:rPr lang="en-US" dirty="0"/>
              <a:t> </a:t>
            </a:r>
            <a:r>
              <a:rPr lang="en-US" dirty="0" err="1"/>
              <a:t>kako</a:t>
            </a:r>
            <a:r>
              <a:rPr lang="en-US" dirty="0"/>
              <a:t> bi se </a:t>
            </a:r>
            <a:r>
              <a:rPr lang="en-US" dirty="0" err="1"/>
              <a:t>isporučili</a:t>
            </a:r>
            <a:r>
              <a:rPr lang="en-US" dirty="0"/>
              <a:t> </a:t>
            </a:r>
            <a:r>
              <a:rPr lang="en-US" dirty="0" err="1"/>
              <a:t>proizvodi</a:t>
            </a:r>
            <a:r>
              <a:rPr lang="en-US" dirty="0"/>
              <a:t> </a:t>
            </a:r>
            <a:r>
              <a:rPr lang="en-US" dirty="0" err="1"/>
              <a:t>i</a:t>
            </a:r>
            <a:r>
              <a:rPr lang="en-US" dirty="0"/>
              <a:t> </a:t>
            </a:r>
            <a:r>
              <a:rPr lang="en-US" dirty="0" err="1"/>
              <a:t>usluge</a:t>
            </a:r>
            <a:r>
              <a:rPr lang="en-US" dirty="0"/>
              <a:t> </a:t>
            </a:r>
            <a:r>
              <a:rPr lang="en-US" dirty="0" err="1"/>
              <a:t>uz</a:t>
            </a:r>
            <a:r>
              <a:rPr lang="en-US" dirty="0"/>
              <a:t> </a:t>
            </a:r>
            <a:r>
              <a:rPr lang="en-US" dirty="0" err="1"/>
              <a:t>razmatranje</a:t>
            </a:r>
            <a:r>
              <a:rPr lang="en-US" dirty="0"/>
              <a:t> </a:t>
            </a:r>
            <a:r>
              <a:rPr lang="en-US" dirty="0" err="1"/>
              <a:t>svih</a:t>
            </a:r>
            <a:r>
              <a:rPr lang="en-US" dirty="0"/>
              <a:t> </a:t>
            </a:r>
            <a:r>
              <a:rPr lang="en-US" dirty="0" err="1"/>
              <a:t>uključenih</a:t>
            </a:r>
            <a:r>
              <a:rPr lang="en-US" dirty="0"/>
              <a:t> </a:t>
            </a:r>
            <a:r>
              <a:rPr lang="en-US" dirty="0" err="1"/>
              <a:t>firmi</a:t>
            </a:r>
            <a:r>
              <a:rPr lang="en-US" dirty="0"/>
              <a:t> u </a:t>
            </a:r>
            <a:r>
              <a:rPr lang="en-US" dirty="0" err="1"/>
              <a:t>lancu</a:t>
            </a:r>
            <a:r>
              <a:rPr lang="en-US" dirty="0"/>
              <a:t>, od </a:t>
            </a:r>
            <a:r>
              <a:rPr lang="en-US" dirty="0" err="1"/>
              <a:t>resursa</a:t>
            </a:r>
            <a:r>
              <a:rPr lang="en-US" dirty="0"/>
              <a:t> </a:t>
            </a:r>
            <a:r>
              <a:rPr lang="en-US" dirty="0" err="1"/>
              <a:t>sirovina</a:t>
            </a:r>
            <a:r>
              <a:rPr lang="en-US" dirty="0"/>
              <a:t> do </a:t>
            </a:r>
            <a:r>
              <a:rPr lang="en-US" dirty="0" err="1"/>
              <a:t>konačnog</a:t>
            </a:r>
            <a:r>
              <a:rPr lang="en-US" dirty="0"/>
              <a:t> </a:t>
            </a:r>
            <a:r>
              <a:rPr lang="en-US" dirty="0" err="1"/>
              <a:t>korisnika</a:t>
            </a:r>
            <a:r>
              <a:rPr lang="en-US" dirty="0"/>
              <a:t>. SCM </a:t>
            </a:r>
            <a:r>
              <a:rPr lang="en-US" dirty="0" err="1"/>
              <a:t>i</a:t>
            </a:r>
            <a:r>
              <a:rPr lang="en-US" dirty="0"/>
              <a:t> </a:t>
            </a:r>
            <a:r>
              <a:rPr lang="en-US" dirty="0" err="1"/>
              <a:t>njegove</a:t>
            </a:r>
            <a:r>
              <a:rPr lang="en-US" dirty="0"/>
              <a:t> </a:t>
            </a:r>
            <a:r>
              <a:rPr lang="en-US" dirty="0" err="1"/>
              <a:t>komponente</a:t>
            </a:r>
            <a:r>
              <a:rPr lang="en-US" dirty="0"/>
              <a:t> </a:t>
            </a:r>
            <a:r>
              <a:rPr lang="en-US" dirty="0" err="1"/>
              <a:t>spajaju</a:t>
            </a:r>
            <a:r>
              <a:rPr lang="en-US" dirty="0"/>
              <a:t> se u </a:t>
            </a:r>
            <a:r>
              <a:rPr lang="en-US" dirty="0" err="1"/>
              <a:t>integrisanu</a:t>
            </a:r>
            <a:r>
              <a:rPr lang="en-US" dirty="0"/>
              <a:t> </a:t>
            </a:r>
            <a:r>
              <a:rPr lang="en-US" dirty="0" err="1"/>
              <a:t>funkciju</a:t>
            </a:r>
            <a:r>
              <a:rPr lang="en-US" dirty="0"/>
              <a:t> </a:t>
            </a:r>
            <a:r>
              <a:rPr lang="en-US" dirty="0" err="1"/>
              <a:t>usluge</a:t>
            </a:r>
            <a:r>
              <a:rPr lang="en-US" dirty="0"/>
              <a:t>.</a:t>
            </a:r>
          </a:p>
          <a:p>
            <a:pPr algn="just"/>
            <a:r>
              <a:rPr lang="en-US" dirty="0" err="1"/>
              <a:t>Prema</a:t>
            </a:r>
            <a:r>
              <a:rPr lang="en-US" dirty="0"/>
              <a:t> tome, </a:t>
            </a:r>
            <a:r>
              <a:rPr lang="en-US" dirty="0" err="1"/>
              <a:t>kompleksni</a:t>
            </a:r>
            <a:r>
              <a:rPr lang="en-US" dirty="0"/>
              <a:t> model SCM-a </a:t>
            </a:r>
            <a:r>
              <a:rPr lang="en-US" dirty="0" err="1"/>
              <a:t>integriše</a:t>
            </a:r>
            <a:r>
              <a:rPr lang="en-US" dirty="0"/>
              <a:t> </a:t>
            </a:r>
            <a:r>
              <a:rPr lang="en-US" dirty="0" err="1"/>
              <a:t>veći</a:t>
            </a:r>
            <a:r>
              <a:rPr lang="en-US" dirty="0"/>
              <a:t> </a:t>
            </a:r>
            <a:r>
              <a:rPr lang="en-US" dirty="0" err="1"/>
              <a:t>broj</a:t>
            </a:r>
            <a:r>
              <a:rPr lang="en-US" dirty="0"/>
              <a:t> </a:t>
            </a:r>
            <a:r>
              <a:rPr lang="en-US" dirty="0" err="1"/>
              <a:t>korporativnih</a:t>
            </a:r>
            <a:r>
              <a:rPr lang="en-US" dirty="0"/>
              <a:t> </a:t>
            </a:r>
            <a:r>
              <a:rPr lang="en-US" dirty="0" err="1"/>
              <a:t>funkcija</a:t>
            </a:r>
            <a:r>
              <a:rPr lang="en-US" dirty="0"/>
              <a:t> (</a:t>
            </a:r>
            <a:r>
              <a:rPr lang="en-US" dirty="0" err="1"/>
              <a:t>finansije</a:t>
            </a:r>
            <a:r>
              <a:rPr lang="en-US" dirty="0"/>
              <a:t> </a:t>
            </a:r>
            <a:r>
              <a:rPr lang="en-US" dirty="0" err="1"/>
              <a:t>i</a:t>
            </a:r>
            <a:r>
              <a:rPr lang="en-US" dirty="0"/>
              <a:t> </a:t>
            </a:r>
            <a:r>
              <a:rPr lang="en-US" dirty="0" err="1"/>
              <a:t>računovodstvo</a:t>
            </a:r>
            <a:r>
              <a:rPr lang="en-US" dirty="0"/>
              <a:t>, </a:t>
            </a:r>
            <a:r>
              <a:rPr lang="en-US" dirty="0" err="1"/>
              <a:t>menadžment</a:t>
            </a:r>
            <a:r>
              <a:rPr lang="en-US" dirty="0"/>
              <a:t> </a:t>
            </a:r>
            <a:r>
              <a:rPr lang="en-US" dirty="0" err="1"/>
              <a:t>ljudskim</a:t>
            </a:r>
            <a:r>
              <a:rPr lang="en-US" dirty="0"/>
              <a:t> </a:t>
            </a:r>
            <a:r>
              <a:rPr lang="en-US" dirty="0" err="1"/>
              <a:t>resursima</a:t>
            </a:r>
            <a:r>
              <a:rPr lang="en-US" dirty="0"/>
              <a:t>, </a:t>
            </a:r>
            <a:r>
              <a:rPr lang="en-US" dirty="0" err="1"/>
              <a:t>ekonomiju</a:t>
            </a:r>
            <a:r>
              <a:rPr lang="en-US" dirty="0"/>
              <a:t>, </a:t>
            </a:r>
            <a:r>
              <a:rPr lang="en-US" dirty="0" err="1"/>
              <a:t>i</a:t>
            </a:r>
            <a:r>
              <a:rPr lang="en-US" dirty="0"/>
              <a:t> </a:t>
            </a:r>
            <a:r>
              <a:rPr lang="en-US" dirty="0" err="1"/>
              <a:t>sistem</a:t>
            </a:r>
            <a:r>
              <a:rPr lang="en-US" dirty="0"/>
              <a:t>) u </a:t>
            </a:r>
            <a:r>
              <a:rPr lang="en-US" dirty="0" err="1"/>
              <a:t>strukturu</a:t>
            </a:r>
            <a:r>
              <a:rPr lang="en-US" dirty="0"/>
              <a:t> </a:t>
            </a:r>
            <a:r>
              <a:rPr lang="en-US" dirty="0" err="1"/>
              <a:t>koja</a:t>
            </a:r>
            <a:r>
              <a:rPr lang="en-US" dirty="0"/>
              <a:t> </a:t>
            </a:r>
            <a:r>
              <a:rPr lang="en-US" dirty="0" err="1"/>
              <a:t>zavisi</a:t>
            </a:r>
            <a:r>
              <a:rPr lang="en-US" dirty="0"/>
              <a:t> od </a:t>
            </a:r>
            <a:r>
              <a:rPr lang="en-US" dirty="0" err="1"/>
              <a:t>marketinga</a:t>
            </a:r>
            <a:r>
              <a:rPr lang="en-US" dirty="0"/>
              <a:t>, </a:t>
            </a:r>
            <a:r>
              <a:rPr lang="en-US" dirty="0" err="1"/>
              <a:t>operacija</a:t>
            </a:r>
            <a:r>
              <a:rPr lang="en-US" dirty="0"/>
              <a:t> (</a:t>
            </a:r>
            <a:r>
              <a:rPr lang="en-US" dirty="0" err="1"/>
              <a:t>uključujući</a:t>
            </a:r>
            <a:r>
              <a:rPr lang="en-US" dirty="0"/>
              <a:t> </a:t>
            </a:r>
            <a:r>
              <a:rPr lang="en-US" dirty="0" err="1"/>
              <a:t>inženjering</a:t>
            </a:r>
            <a:r>
              <a:rPr lang="en-US" dirty="0"/>
              <a:t>), </a:t>
            </a:r>
            <a:r>
              <a:rPr lang="en-US" dirty="0" err="1"/>
              <a:t>integrisanu</a:t>
            </a:r>
            <a:r>
              <a:rPr lang="en-US" dirty="0"/>
              <a:t> </a:t>
            </a:r>
            <a:r>
              <a:rPr lang="en-US" dirty="0" err="1"/>
              <a:t>logistiku</a:t>
            </a:r>
            <a:r>
              <a:rPr lang="en-US" dirty="0"/>
              <a:t> </a:t>
            </a:r>
            <a:r>
              <a:rPr lang="en-US" dirty="0" err="1"/>
              <a:t>i</a:t>
            </a:r>
            <a:r>
              <a:rPr lang="en-US" dirty="0"/>
              <a:t> </a:t>
            </a:r>
            <a:r>
              <a:rPr lang="en-US" dirty="0" err="1"/>
              <a:t>upravljanje</a:t>
            </a:r>
            <a:r>
              <a:rPr lang="en-US" dirty="0"/>
              <a:t> </a:t>
            </a:r>
            <a:r>
              <a:rPr lang="en-US" dirty="0" err="1"/>
              <a:t>snabdevanjem</a:t>
            </a:r>
            <a:endParaRPr lang="en-US" dirty="0"/>
          </a:p>
        </p:txBody>
      </p:sp>
      <p:sp>
        <p:nvSpPr>
          <p:cNvPr id="4" name="Rectangle 3">
            <a:extLst>
              <a:ext uri="{FF2B5EF4-FFF2-40B4-BE49-F238E27FC236}">
                <a16:creationId xmlns:a16="http://schemas.microsoft.com/office/drawing/2014/main" id="{5E481816-56D3-44C1-9877-9E7BD4DF8D4F}"/>
              </a:ext>
            </a:extLst>
          </p:cNvPr>
          <p:cNvSpPr/>
          <p:nvPr/>
        </p:nvSpPr>
        <p:spPr>
          <a:xfrm>
            <a:off x="773526" y="6423329"/>
            <a:ext cx="11095745" cy="276999"/>
          </a:xfrm>
          <a:prstGeom prst="rect">
            <a:avLst/>
          </a:prstGeom>
        </p:spPr>
        <p:txBody>
          <a:bodyPr wrap="square">
            <a:spAutoFit/>
          </a:bodyPr>
          <a:lstStyle/>
          <a:p>
            <a:r>
              <a:rPr lang="en-US" sz="1200" dirty="0" err="1"/>
              <a:t>Ovu</a:t>
            </a:r>
            <a:r>
              <a:rPr lang="en-US" sz="1200" dirty="0"/>
              <a:t> </a:t>
            </a:r>
            <a:r>
              <a:rPr lang="en-US" sz="1200" dirty="0" err="1"/>
              <a:t>definiciju</a:t>
            </a:r>
            <a:r>
              <a:rPr lang="en-US" sz="1200" dirty="0"/>
              <a:t> supply chain management-a je </a:t>
            </a:r>
            <a:r>
              <a:rPr lang="en-US" sz="1200" dirty="0" err="1"/>
              <a:t>predložio</a:t>
            </a:r>
            <a:r>
              <a:rPr lang="en-US" sz="1200" dirty="0"/>
              <a:t> </a:t>
            </a:r>
            <a:r>
              <a:rPr lang="en-US" sz="1200" dirty="0" err="1"/>
              <a:t>profesor</a:t>
            </a:r>
            <a:r>
              <a:rPr lang="en-US" sz="1200" dirty="0"/>
              <a:t> Russell Morey, C.P.M, Western Illinois University, Macomb, Illinois, 1997.</a:t>
            </a:r>
          </a:p>
        </p:txBody>
      </p:sp>
    </p:spTree>
    <p:extLst>
      <p:ext uri="{BB962C8B-B14F-4D97-AF65-F5344CB8AC3E}">
        <p14:creationId xmlns:p14="http://schemas.microsoft.com/office/powerpoint/2010/main" val="3117640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B768-45A6-4172-8735-5A5E52F1A420}"/>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789825FD-CB7E-46E5-A043-F4D409A2E275}"/>
              </a:ext>
            </a:extLst>
          </p:cNvPr>
          <p:cNvSpPr>
            <a:spLocks noGrp="1"/>
          </p:cNvSpPr>
          <p:nvPr>
            <p:ph idx="1"/>
          </p:nvPr>
        </p:nvSpPr>
        <p:spPr/>
        <p:txBody>
          <a:bodyPr>
            <a:normAutofit fontScale="92500"/>
          </a:bodyPr>
          <a:lstStyle/>
          <a:p>
            <a:r>
              <a:rPr lang="en-US" b="1" dirty="0" err="1"/>
              <a:t>Integrisana</a:t>
            </a:r>
            <a:r>
              <a:rPr lang="en-US" b="1" dirty="0"/>
              <a:t> </a:t>
            </a:r>
            <a:r>
              <a:rPr lang="en-US" b="1" dirty="0" err="1"/>
              <a:t>logistika</a:t>
            </a:r>
            <a:r>
              <a:rPr lang="en-US" b="1" dirty="0"/>
              <a:t> </a:t>
            </a:r>
            <a:r>
              <a:rPr lang="en-US" dirty="0"/>
              <a:t>se </a:t>
            </a:r>
            <a:r>
              <a:rPr lang="en-US" dirty="0" err="1"/>
              <a:t>može</a:t>
            </a:r>
            <a:r>
              <a:rPr lang="en-US" dirty="0"/>
              <a:t> </a:t>
            </a:r>
            <a:r>
              <a:rPr lang="en-US" dirty="0" err="1"/>
              <a:t>definisati</a:t>
            </a:r>
            <a:r>
              <a:rPr lang="en-US" dirty="0"/>
              <a:t> </a:t>
            </a:r>
            <a:r>
              <a:rPr lang="en-US" dirty="0" err="1"/>
              <a:t>kao</a:t>
            </a:r>
            <a:r>
              <a:rPr lang="en-US" dirty="0"/>
              <a:t>:</a:t>
            </a:r>
            <a:r>
              <a:rPr lang="sr-Latn-RS" dirty="0"/>
              <a:t> </a:t>
            </a:r>
            <a:r>
              <a:rPr lang="en-US" b="1" i="1" dirty="0" err="1"/>
              <a:t>Proces</a:t>
            </a:r>
            <a:r>
              <a:rPr lang="en-US" b="1" i="1" dirty="0"/>
              <a:t> </a:t>
            </a:r>
            <a:r>
              <a:rPr lang="en-US" b="1" i="1" dirty="0" err="1"/>
              <a:t>predviđanja</a:t>
            </a:r>
            <a:r>
              <a:rPr lang="en-US" b="1" i="1" dirty="0"/>
              <a:t> </a:t>
            </a:r>
            <a:r>
              <a:rPr lang="en-US" b="1" i="1" dirty="0" err="1"/>
              <a:t>potreba</a:t>
            </a:r>
            <a:r>
              <a:rPr lang="en-US" b="1" i="1" dirty="0"/>
              <a:t> </a:t>
            </a:r>
            <a:r>
              <a:rPr lang="en-US" b="1" i="1" dirty="0" err="1"/>
              <a:t>i</a:t>
            </a:r>
            <a:r>
              <a:rPr lang="en-US" b="1" i="1" dirty="0"/>
              <a:t> </a:t>
            </a:r>
            <a:r>
              <a:rPr lang="en-US" b="1" i="1" dirty="0" err="1"/>
              <a:t>želja</a:t>
            </a:r>
            <a:r>
              <a:rPr lang="en-US" b="1" i="1" dirty="0"/>
              <a:t> </a:t>
            </a:r>
            <a:r>
              <a:rPr lang="en-US" b="1" i="1" dirty="0" err="1"/>
              <a:t>kupaca</a:t>
            </a:r>
            <a:r>
              <a:rPr lang="en-US" b="1" i="1" dirty="0"/>
              <a:t>; </a:t>
            </a:r>
            <a:r>
              <a:rPr lang="en-US" b="1" i="1" dirty="0" err="1"/>
              <a:t>dobavljanja</a:t>
            </a:r>
            <a:r>
              <a:rPr lang="en-US" b="1" i="1" dirty="0"/>
              <a:t> </a:t>
            </a:r>
            <a:r>
              <a:rPr lang="en-US" b="1" i="1" dirty="0" err="1"/>
              <a:t>kapitala</a:t>
            </a:r>
            <a:r>
              <a:rPr lang="en-US" b="1" i="1" dirty="0"/>
              <a:t>, </a:t>
            </a:r>
            <a:r>
              <a:rPr lang="en-US" b="1" i="1" dirty="0" err="1"/>
              <a:t>materijala</a:t>
            </a:r>
            <a:r>
              <a:rPr lang="en-US" b="1" i="1" dirty="0"/>
              <a:t>, </a:t>
            </a:r>
            <a:r>
              <a:rPr lang="en-US" b="1" i="1" dirty="0" err="1"/>
              <a:t>ljudi</a:t>
            </a:r>
            <a:r>
              <a:rPr lang="en-US" b="1" i="1" dirty="0"/>
              <a:t>, </a:t>
            </a:r>
            <a:r>
              <a:rPr lang="en-US" b="1" i="1" dirty="0" err="1"/>
              <a:t>tehnologija</a:t>
            </a:r>
            <a:r>
              <a:rPr lang="en-US" b="1" i="1" dirty="0"/>
              <a:t>, </a:t>
            </a:r>
            <a:r>
              <a:rPr lang="en-US" b="1" i="1" dirty="0" err="1"/>
              <a:t>i</a:t>
            </a:r>
            <a:r>
              <a:rPr lang="en-US" b="1" i="1" dirty="0"/>
              <a:t> </a:t>
            </a:r>
            <a:r>
              <a:rPr lang="en-US" b="1" i="1" dirty="0" err="1"/>
              <a:t>informacija</a:t>
            </a:r>
            <a:r>
              <a:rPr lang="en-US" b="1" i="1" dirty="0"/>
              <a:t> </a:t>
            </a:r>
            <a:r>
              <a:rPr lang="en-US" b="1" i="1" dirty="0" err="1"/>
              <a:t>neophodnih</a:t>
            </a:r>
            <a:r>
              <a:rPr lang="en-US" b="1" i="1" dirty="0"/>
              <a:t> da se </a:t>
            </a:r>
            <a:r>
              <a:rPr lang="en-US" b="1" i="1" dirty="0" err="1"/>
              <a:t>ispune</a:t>
            </a:r>
            <a:r>
              <a:rPr lang="en-US" b="1" i="1" dirty="0"/>
              <a:t> </a:t>
            </a:r>
            <a:r>
              <a:rPr lang="en-US" b="1" i="1" dirty="0" err="1"/>
              <a:t>ovi</a:t>
            </a:r>
            <a:r>
              <a:rPr lang="en-US" b="1" i="1" dirty="0"/>
              <a:t> </a:t>
            </a:r>
            <a:r>
              <a:rPr lang="en-US" b="1" i="1" dirty="0" err="1"/>
              <a:t>zahtevi</a:t>
            </a:r>
            <a:r>
              <a:rPr lang="en-US" b="1" i="1" dirty="0"/>
              <a:t> </a:t>
            </a:r>
            <a:r>
              <a:rPr lang="en-US" b="1" i="1" dirty="0" err="1"/>
              <a:t>i</a:t>
            </a:r>
            <a:r>
              <a:rPr lang="en-US" b="1" i="1" dirty="0"/>
              <a:t> </a:t>
            </a:r>
            <a:r>
              <a:rPr lang="en-US" b="1" i="1" dirty="0" err="1"/>
              <a:t>želje</a:t>
            </a:r>
            <a:r>
              <a:rPr lang="en-US" b="1" i="1" dirty="0"/>
              <a:t>; </a:t>
            </a:r>
            <a:r>
              <a:rPr lang="en-US" b="1" i="1" dirty="0" err="1"/>
              <a:t>optimizacija</a:t>
            </a:r>
            <a:r>
              <a:rPr lang="en-US" b="1" i="1" dirty="0"/>
              <a:t> </a:t>
            </a:r>
            <a:r>
              <a:rPr lang="en-US" b="1" i="1" dirty="0" err="1"/>
              <a:t>mreže</a:t>
            </a:r>
            <a:r>
              <a:rPr lang="en-US" b="1" i="1" dirty="0"/>
              <a:t> </a:t>
            </a:r>
            <a:r>
              <a:rPr lang="en-US" b="1" i="1" dirty="0" err="1"/>
              <a:t>proizvodnje</a:t>
            </a:r>
            <a:r>
              <a:rPr lang="en-US" b="1" i="1" dirty="0"/>
              <a:t> </a:t>
            </a:r>
            <a:r>
              <a:rPr lang="en-US" b="1" i="1" dirty="0" err="1"/>
              <a:t>dobara</a:t>
            </a:r>
            <a:r>
              <a:rPr lang="en-US" b="1" i="1" dirty="0"/>
              <a:t> </a:t>
            </a:r>
            <a:r>
              <a:rPr lang="en-US" b="1" i="1" dirty="0" err="1"/>
              <a:t>i</a:t>
            </a:r>
            <a:r>
              <a:rPr lang="en-US" b="1" i="1" dirty="0"/>
              <a:t> </a:t>
            </a:r>
            <a:r>
              <a:rPr lang="en-US" b="1" i="1" dirty="0" err="1"/>
              <a:t>usluga</a:t>
            </a:r>
            <a:r>
              <a:rPr lang="en-US" b="1" i="1" dirty="0"/>
              <a:t> </a:t>
            </a:r>
            <a:r>
              <a:rPr lang="en-US" b="1" i="1" dirty="0" err="1"/>
              <a:t>kako</a:t>
            </a:r>
            <a:r>
              <a:rPr lang="en-US" b="1" i="1" dirty="0"/>
              <a:t> bi se </a:t>
            </a:r>
            <a:r>
              <a:rPr lang="en-US" b="1" i="1" dirty="0" err="1"/>
              <a:t>ispunili</a:t>
            </a:r>
            <a:r>
              <a:rPr lang="en-US" b="1" i="1" dirty="0"/>
              <a:t> </a:t>
            </a:r>
            <a:r>
              <a:rPr lang="en-US" b="1" i="1" dirty="0" err="1"/>
              <a:t>zahtevi</a:t>
            </a:r>
            <a:r>
              <a:rPr lang="en-US" b="1" i="1" dirty="0"/>
              <a:t> </a:t>
            </a:r>
            <a:r>
              <a:rPr lang="en-US" b="1" i="1" dirty="0" err="1"/>
              <a:t>kupaca</a:t>
            </a:r>
            <a:r>
              <a:rPr lang="en-US" b="1" i="1" dirty="0"/>
              <a:t>; </a:t>
            </a:r>
            <a:r>
              <a:rPr lang="en-US" b="1" i="1" dirty="0" err="1"/>
              <a:t>i</a:t>
            </a:r>
            <a:r>
              <a:rPr lang="en-US" b="1" i="1" dirty="0"/>
              <a:t> </a:t>
            </a:r>
            <a:r>
              <a:rPr lang="en-US" b="1" i="1" dirty="0" err="1"/>
              <a:t>upotreba</a:t>
            </a:r>
            <a:r>
              <a:rPr lang="en-US" b="1" i="1" dirty="0"/>
              <a:t> </a:t>
            </a:r>
            <a:r>
              <a:rPr lang="en-US" b="1" i="1" dirty="0" err="1"/>
              <a:t>mreže</a:t>
            </a:r>
            <a:r>
              <a:rPr lang="en-US" b="1" i="1" dirty="0"/>
              <a:t> </a:t>
            </a:r>
            <a:r>
              <a:rPr lang="en-US" b="1" i="1" dirty="0" err="1"/>
              <a:t>kako</a:t>
            </a:r>
            <a:r>
              <a:rPr lang="en-US" b="1" i="1" dirty="0"/>
              <a:t> bi se </a:t>
            </a:r>
            <a:r>
              <a:rPr lang="en-US" b="1" i="1" dirty="0" err="1"/>
              <a:t>ispunili</a:t>
            </a:r>
            <a:r>
              <a:rPr lang="en-US" b="1" i="1" dirty="0"/>
              <a:t> </a:t>
            </a:r>
            <a:r>
              <a:rPr lang="en-US" b="1" i="1" dirty="0" err="1"/>
              <a:t>zahtevi</a:t>
            </a:r>
            <a:r>
              <a:rPr lang="en-US" b="1" i="1" dirty="0"/>
              <a:t> </a:t>
            </a:r>
            <a:r>
              <a:rPr lang="en-US" b="1" i="1" dirty="0" err="1"/>
              <a:t>kupaca</a:t>
            </a:r>
            <a:r>
              <a:rPr lang="en-US" b="1" i="1" dirty="0"/>
              <a:t> </a:t>
            </a:r>
            <a:r>
              <a:rPr lang="en-US" b="1" i="1" dirty="0" err="1"/>
              <a:t>na</a:t>
            </a:r>
            <a:r>
              <a:rPr lang="en-US" b="1" i="1" dirty="0"/>
              <a:t> </a:t>
            </a:r>
            <a:r>
              <a:rPr lang="en-US" b="1" i="1" dirty="0" err="1"/>
              <a:t>vreme</a:t>
            </a:r>
            <a:r>
              <a:rPr lang="en-US" b="1" dirty="0"/>
              <a:t>.</a:t>
            </a:r>
          </a:p>
          <a:p>
            <a:r>
              <a:rPr lang="en-US" dirty="0" err="1"/>
              <a:t>Prema</a:t>
            </a:r>
            <a:r>
              <a:rPr lang="en-US" dirty="0"/>
              <a:t> tome, </a:t>
            </a:r>
            <a:r>
              <a:rPr lang="en-US" dirty="0" err="1"/>
              <a:t>integrisana</a:t>
            </a:r>
            <a:r>
              <a:rPr lang="en-US" dirty="0"/>
              <a:t> </a:t>
            </a:r>
            <a:r>
              <a:rPr lang="en-US" dirty="0" err="1"/>
              <a:t>logistika</a:t>
            </a:r>
            <a:r>
              <a:rPr lang="en-US" dirty="0"/>
              <a:t> se </a:t>
            </a:r>
            <a:r>
              <a:rPr lang="en-US" dirty="0" err="1"/>
              <a:t>sastoji</a:t>
            </a:r>
            <a:r>
              <a:rPr lang="en-US" dirty="0"/>
              <a:t> od </a:t>
            </a:r>
            <a:r>
              <a:rPr lang="en-US" dirty="0" err="1"/>
              <a:t>ulazne</a:t>
            </a:r>
            <a:r>
              <a:rPr lang="en-US" dirty="0"/>
              <a:t> </a:t>
            </a:r>
            <a:r>
              <a:rPr lang="en-US" dirty="0" err="1"/>
              <a:t>logistike</a:t>
            </a:r>
            <a:r>
              <a:rPr lang="en-US" dirty="0"/>
              <a:t>, </a:t>
            </a:r>
            <a:r>
              <a:rPr lang="en-US" dirty="0" err="1"/>
              <a:t>operacija</a:t>
            </a:r>
            <a:r>
              <a:rPr lang="en-US" dirty="0"/>
              <a:t> </a:t>
            </a:r>
            <a:r>
              <a:rPr lang="en-US" dirty="0" err="1"/>
              <a:t>konverzije</a:t>
            </a:r>
            <a:r>
              <a:rPr lang="en-US" dirty="0"/>
              <a:t> (</a:t>
            </a:r>
            <a:r>
              <a:rPr lang="en-US" dirty="0" err="1"/>
              <a:t>transformacije</a:t>
            </a:r>
            <a:r>
              <a:rPr lang="en-US" dirty="0"/>
              <a:t>), </a:t>
            </a:r>
            <a:r>
              <a:rPr lang="en-US" dirty="0" err="1"/>
              <a:t>i</a:t>
            </a:r>
            <a:r>
              <a:rPr lang="en-US" dirty="0"/>
              <a:t> </a:t>
            </a:r>
            <a:r>
              <a:rPr lang="en-US" dirty="0" err="1"/>
              <a:t>izlazne</a:t>
            </a:r>
            <a:r>
              <a:rPr lang="en-US" dirty="0"/>
              <a:t> </a:t>
            </a:r>
            <a:r>
              <a:rPr lang="en-US" dirty="0" err="1"/>
              <a:t>logistike</a:t>
            </a:r>
            <a:r>
              <a:rPr lang="en-US" dirty="0"/>
              <a:t>. </a:t>
            </a:r>
            <a:r>
              <a:rPr lang="en-US" dirty="0" err="1"/>
              <a:t>Ulazna</a:t>
            </a:r>
            <a:r>
              <a:rPr lang="en-US" dirty="0"/>
              <a:t> </a:t>
            </a:r>
            <a:r>
              <a:rPr lang="en-US" dirty="0" err="1"/>
              <a:t>logistika</a:t>
            </a:r>
            <a:r>
              <a:rPr lang="en-US" dirty="0"/>
              <a:t> je </a:t>
            </a:r>
            <a:r>
              <a:rPr lang="en-US" dirty="0" err="1"/>
              <a:t>pokretanje</a:t>
            </a:r>
            <a:r>
              <a:rPr lang="en-US" dirty="0"/>
              <a:t> </a:t>
            </a:r>
            <a:r>
              <a:rPr lang="en-US" dirty="0" err="1"/>
              <a:t>proizvoda</a:t>
            </a:r>
            <a:r>
              <a:rPr lang="en-US" dirty="0"/>
              <a:t> ka </a:t>
            </a:r>
            <a:r>
              <a:rPr lang="en-US" dirty="0" err="1"/>
              <a:t>firmi</a:t>
            </a:r>
            <a:r>
              <a:rPr lang="en-US" dirty="0"/>
              <a:t>. </a:t>
            </a:r>
            <a:r>
              <a:rPr lang="en-US" dirty="0" err="1"/>
              <a:t>Operacije</a:t>
            </a:r>
            <a:r>
              <a:rPr lang="en-US" dirty="0"/>
              <a:t> </a:t>
            </a:r>
            <a:r>
              <a:rPr lang="en-US" dirty="0" err="1"/>
              <a:t>konverzije</a:t>
            </a:r>
            <a:r>
              <a:rPr lang="en-US" dirty="0"/>
              <a:t> </a:t>
            </a:r>
            <a:r>
              <a:rPr lang="en-US" dirty="0" err="1"/>
              <a:t>uključuju</a:t>
            </a:r>
            <a:r>
              <a:rPr lang="en-US" dirty="0"/>
              <a:t> </a:t>
            </a:r>
            <a:r>
              <a:rPr lang="en-US" dirty="0" err="1"/>
              <a:t>kretanje</a:t>
            </a:r>
            <a:r>
              <a:rPr lang="en-US" dirty="0"/>
              <a:t> </a:t>
            </a:r>
            <a:r>
              <a:rPr lang="en-US" dirty="0" err="1"/>
              <a:t>proizvoda</a:t>
            </a:r>
            <a:r>
              <a:rPr lang="en-US" dirty="0"/>
              <a:t> u </a:t>
            </a:r>
            <a:r>
              <a:rPr lang="en-US" dirty="0" err="1"/>
              <a:t>okviru</a:t>
            </a:r>
            <a:r>
              <a:rPr lang="en-US" dirty="0"/>
              <a:t> </a:t>
            </a:r>
            <a:r>
              <a:rPr lang="en-US" dirty="0" err="1"/>
              <a:t>fabrike</a:t>
            </a:r>
            <a:r>
              <a:rPr lang="en-US" dirty="0"/>
              <a:t> </a:t>
            </a:r>
            <a:r>
              <a:rPr lang="en-US" dirty="0" err="1"/>
              <a:t>i</a:t>
            </a:r>
            <a:r>
              <a:rPr lang="en-US" dirty="0"/>
              <a:t>/</a:t>
            </a:r>
            <a:r>
              <a:rPr lang="en-US" dirty="0" err="1"/>
              <a:t>ili</a:t>
            </a:r>
            <a:r>
              <a:rPr lang="en-US" dirty="0"/>
              <a:t> </a:t>
            </a:r>
            <a:r>
              <a:rPr lang="en-US" dirty="0" err="1"/>
              <a:t>skladišta</a:t>
            </a:r>
            <a:r>
              <a:rPr lang="en-US" dirty="0"/>
              <a:t>, </a:t>
            </a:r>
            <a:r>
              <a:rPr lang="en-US" dirty="0" err="1"/>
              <a:t>kroz</a:t>
            </a:r>
            <a:r>
              <a:rPr lang="en-US" dirty="0"/>
              <a:t> </a:t>
            </a:r>
            <a:r>
              <a:rPr lang="en-US" dirty="0" err="1"/>
              <a:t>transformacioni</a:t>
            </a:r>
            <a:r>
              <a:rPr lang="en-US" dirty="0"/>
              <a:t> </a:t>
            </a:r>
            <a:r>
              <a:rPr lang="en-US" dirty="0" err="1"/>
              <a:t>proces</a:t>
            </a:r>
            <a:r>
              <a:rPr lang="en-US" dirty="0"/>
              <a:t>. </a:t>
            </a:r>
            <a:r>
              <a:rPr lang="en-US" dirty="0" err="1"/>
              <a:t>Izlazna</a:t>
            </a:r>
            <a:r>
              <a:rPr lang="en-US" dirty="0"/>
              <a:t> </a:t>
            </a:r>
            <a:r>
              <a:rPr lang="en-US" dirty="0" err="1"/>
              <a:t>logistika</a:t>
            </a:r>
            <a:r>
              <a:rPr lang="en-US" dirty="0"/>
              <a:t> je </a:t>
            </a:r>
            <a:r>
              <a:rPr lang="en-US" dirty="0" err="1"/>
              <a:t>pokretanje</a:t>
            </a:r>
            <a:r>
              <a:rPr lang="en-US" dirty="0"/>
              <a:t> </a:t>
            </a:r>
            <a:r>
              <a:rPr lang="en-US" dirty="0" err="1"/>
              <a:t>proizvoda</a:t>
            </a:r>
            <a:r>
              <a:rPr lang="en-US" dirty="0"/>
              <a:t> od </a:t>
            </a:r>
            <a:r>
              <a:rPr lang="en-US" dirty="0" err="1"/>
              <a:t>fabrike</a:t>
            </a:r>
            <a:r>
              <a:rPr lang="en-US" dirty="0"/>
              <a:t> ka </a:t>
            </a:r>
            <a:r>
              <a:rPr lang="en-US" dirty="0" err="1"/>
              <a:t>kupcima</a:t>
            </a:r>
            <a:r>
              <a:rPr lang="en-US" dirty="0"/>
              <a:t>. </a:t>
            </a:r>
            <a:endParaRPr lang="sr-Latn-RS" dirty="0"/>
          </a:p>
          <a:p>
            <a:r>
              <a:rPr lang="sr-Latn-RS" dirty="0"/>
              <a:t>Sledeća s</a:t>
            </a:r>
            <a:r>
              <a:rPr lang="en-US" dirty="0" err="1"/>
              <a:t>lika</a:t>
            </a:r>
            <a:r>
              <a:rPr lang="en-US" dirty="0"/>
              <a:t> </a:t>
            </a:r>
            <a:r>
              <a:rPr lang="en-US" dirty="0" err="1"/>
              <a:t>predstavlja</a:t>
            </a:r>
            <a:r>
              <a:rPr lang="en-US" dirty="0"/>
              <a:t> </a:t>
            </a:r>
            <a:r>
              <a:rPr lang="en-US" dirty="0" err="1"/>
              <a:t>proces</a:t>
            </a:r>
            <a:r>
              <a:rPr lang="en-US" dirty="0"/>
              <a:t> </a:t>
            </a:r>
            <a:r>
              <a:rPr lang="en-US" dirty="0" err="1"/>
              <a:t>integrisane</a:t>
            </a:r>
            <a:r>
              <a:rPr lang="en-US" dirty="0"/>
              <a:t> </a:t>
            </a:r>
            <a:r>
              <a:rPr lang="en-US" dirty="0" err="1"/>
              <a:t>logistike</a:t>
            </a:r>
            <a:r>
              <a:rPr lang="sr-Latn-RS" dirty="0"/>
              <a:t>:</a:t>
            </a:r>
            <a:endParaRPr lang="en-US" dirty="0"/>
          </a:p>
          <a:p>
            <a:endParaRPr lang="en-US" dirty="0"/>
          </a:p>
        </p:txBody>
      </p:sp>
    </p:spTree>
    <p:extLst>
      <p:ext uri="{BB962C8B-B14F-4D97-AF65-F5344CB8AC3E}">
        <p14:creationId xmlns:p14="http://schemas.microsoft.com/office/powerpoint/2010/main" val="3101843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0D48EE-D75A-4111-BCBE-7211E19A1120}"/>
              </a:ext>
            </a:extLst>
          </p:cNvPr>
          <p:cNvPicPr/>
          <p:nvPr/>
        </p:nvPicPr>
        <p:blipFill>
          <a:blip r:embed="rId3"/>
          <a:stretch>
            <a:fillRect/>
          </a:stretch>
        </p:blipFill>
        <p:spPr>
          <a:xfrm>
            <a:off x="-2562" y="528277"/>
            <a:ext cx="5780954" cy="5801445"/>
          </a:xfrm>
          <a:prstGeom prst="rect">
            <a:avLst/>
          </a:prstGeom>
          <a:noFill/>
          <a:ln w="12700">
            <a:noFill/>
          </a:ln>
        </p:spPr>
      </p:pic>
      <p:grpSp>
        <p:nvGrpSpPr>
          <p:cNvPr id="5" name="Group 4">
            <a:extLst>
              <a:ext uri="{FF2B5EF4-FFF2-40B4-BE49-F238E27FC236}">
                <a16:creationId xmlns:a16="http://schemas.microsoft.com/office/drawing/2014/main" id="{C16ACF04-FE68-47EB-8DFB-8DD5AEBB487D}"/>
              </a:ext>
            </a:extLst>
          </p:cNvPr>
          <p:cNvGrpSpPr/>
          <p:nvPr/>
        </p:nvGrpSpPr>
        <p:grpSpPr>
          <a:xfrm>
            <a:off x="5778392" y="429305"/>
            <a:ext cx="6634202" cy="5701072"/>
            <a:chOff x="1559378" y="73479"/>
            <a:chExt cx="8156121" cy="6711042"/>
          </a:xfrm>
        </p:grpSpPr>
        <p:graphicFrame>
          <p:nvGraphicFramePr>
            <p:cNvPr id="6" name="Object 5" descr="image19">
              <a:extLst>
                <a:ext uri="{FF2B5EF4-FFF2-40B4-BE49-F238E27FC236}">
                  <a16:creationId xmlns:a16="http://schemas.microsoft.com/office/drawing/2014/main" id="{E46D12FB-C319-4DC9-A511-E9216E015B4B}"/>
                </a:ext>
              </a:extLst>
            </p:cNvPr>
            <p:cNvGraphicFramePr>
              <a:graphicFrameLocks/>
            </p:cNvGraphicFramePr>
            <p:nvPr/>
          </p:nvGraphicFramePr>
          <p:xfrm>
            <a:off x="1559378" y="73479"/>
            <a:ext cx="8156121" cy="6711042"/>
          </p:xfrm>
          <a:graphic>
            <a:graphicData uri="http://schemas.openxmlformats.org/presentationml/2006/ole">
              <mc:AlternateContent xmlns:mc="http://schemas.openxmlformats.org/markup-compatibility/2006">
                <mc:Choice xmlns:v="urn:schemas-microsoft-com:vml" Requires="v">
                  <p:oleObj spid="_x0000_s4104" r:id="rId4" imgW="6810498" imgH="7318169" progId="Microsoft">
                    <p:embed/>
                  </p:oleObj>
                </mc:Choice>
                <mc:Fallback>
                  <p:oleObj r:id="rId4" imgW="6810498" imgH="7318169" progId="Microsoft">
                    <p:embed/>
                    <p:pic>
                      <p:nvPicPr>
                        <p:cNvPr id="6" name="Object 5" descr="image19">
                          <a:extLst>
                            <a:ext uri="{FF2B5EF4-FFF2-40B4-BE49-F238E27FC236}">
                              <a16:creationId xmlns:a16="http://schemas.microsoft.com/office/drawing/2014/main" id="{E46D12FB-C319-4DC9-A511-E9216E015B4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378" y="73479"/>
                          <a:ext cx="8156121" cy="6711042"/>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B667A461-7580-49D6-9334-A61022F1A468}"/>
                </a:ext>
              </a:extLst>
            </p:cNvPr>
            <p:cNvSpPr txBox="1"/>
            <p:nvPr/>
          </p:nvSpPr>
          <p:spPr>
            <a:xfrm>
              <a:off x="5519058" y="1453241"/>
              <a:ext cx="1461407" cy="7608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sr-Latn-RS" sz="1200" dirty="0"/>
                <a:t>Operacije u</a:t>
              </a:r>
            </a:p>
            <a:p>
              <a:pPr algn="ctr"/>
              <a:r>
                <a:rPr lang="sr-Latn-RS" sz="1200" dirty="0"/>
                <a:t>industrijskom sistemu</a:t>
              </a:r>
              <a:endParaRPr lang="en-US" sz="1200" dirty="0"/>
            </a:p>
          </p:txBody>
        </p:sp>
      </p:grpSp>
      <p:sp>
        <p:nvSpPr>
          <p:cNvPr id="9" name="Title 1">
            <a:extLst>
              <a:ext uri="{FF2B5EF4-FFF2-40B4-BE49-F238E27FC236}">
                <a16:creationId xmlns:a16="http://schemas.microsoft.com/office/drawing/2014/main" id="{044A2A26-D75E-48CD-9E41-E9E998637F85}"/>
              </a:ext>
            </a:extLst>
          </p:cNvPr>
          <p:cNvSpPr>
            <a:spLocks noGrp="1"/>
          </p:cNvSpPr>
          <p:nvPr>
            <p:ph type="title"/>
          </p:nvPr>
        </p:nvSpPr>
        <p:spPr>
          <a:xfrm>
            <a:off x="2351955" y="6329722"/>
            <a:ext cx="8874418" cy="426330"/>
          </a:xfrm>
        </p:spPr>
        <p:txBody>
          <a:bodyPr>
            <a:normAutofit fontScale="90000"/>
          </a:bodyPr>
          <a:lstStyle/>
          <a:p>
            <a:r>
              <a:rPr lang="sr-Latn-RS" b="1" dirty="0"/>
              <a:t>Lanac snabdevanja vs Logistička mreža</a:t>
            </a:r>
            <a:endParaRPr lang="en-US" b="1" dirty="0"/>
          </a:p>
        </p:txBody>
      </p:sp>
    </p:spTree>
    <p:extLst>
      <p:ext uri="{BB962C8B-B14F-4D97-AF65-F5344CB8AC3E}">
        <p14:creationId xmlns:p14="http://schemas.microsoft.com/office/powerpoint/2010/main" val="1200573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F34A-FA94-49C5-8B56-B5ECA1C71E89}"/>
              </a:ext>
            </a:extLst>
          </p:cNvPr>
          <p:cNvSpPr>
            <a:spLocks noGrp="1"/>
          </p:cNvSpPr>
          <p:nvPr>
            <p:ph type="title"/>
          </p:nvPr>
        </p:nvSpPr>
        <p:spPr/>
        <p:txBody>
          <a:bodyPr/>
          <a:lstStyle/>
          <a:p>
            <a:r>
              <a:rPr lang="sr-Latn-RS" b="1" dirty="0">
                <a:solidFill>
                  <a:srgbClr val="002060"/>
                </a:solidFill>
              </a:rPr>
              <a:t>Industrija i njena transformacija</a:t>
            </a:r>
            <a:endParaRPr lang="en-US" b="1" dirty="0"/>
          </a:p>
        </p:txBody>
      </p:sp>
      <p:sp>
        <p:nvSpPr>
          <p:cNvPr id="3" name="Content Placeholder 2">
            <a:extLst>
              <a:ext uri="{FF2B5EF4-FFF2-40B4-BE49-F238E27FC236}">
                <a16:creationId xmlns:a16="http://schemas.microsoft.com/office/drawing/2014/main" id="{F78BDC1B-5560-45D7-A090-9F954BBCCD6A}"/>
              </a:ext>
            </a:extLst>
          </p:cNvPr>
          <p:cNvSpPr>
            <a:spLocks noGrp="1"/>
          </p:cNvSpPr>
          <p:nvPr>
            <p:ph idx="1"/>
          </p:nvPr>
        </p:nvSpPr>
        <p:spPr/>
        <p:txBody>
          <a:bodyPr>
            <a:normAutofit fontScale="77500" lnSpcReduction="20000"/>
          </a:bodyPr>
          <a:lstStyle/>
          <a:p>
            <a:r>
              <a:rPr lang="en-US" dirty="0" err="1">
                <a:latin typeface="Times New Roman" panose="02020603050405020304" pitchFamily="18" charset="0"/>
                <a:ea typeface="Times New Roman" panose="02020603050405020304" pitchFamily="18" charset="0"/>
              </a:rPr>
              <a:t>Postavlja</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pitanje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koja</a:t>
            </a:r>
            <a:r>
              <a:rPr lang="en-US" dirty="0">
                <a:latin typeface="Times New Roman" panose="02020603050405020304" pitchFamily="18" charset="0"/>
                <a:ea typeface="Times New Roman" panose="02020603050405020304" pitchFamily="18" charset="0"/>
              </a:rPr>
              <a:t> je </a:t>
            </a:r>
            <a:r>
              <a:rPr lang="en-US" dirty="0" err="1">
                <a:latin typeface="Times New Roman" panose="02020603050405020304" pitchFamily="18" charset="0"/>
                <a:ea typeface="Times New Roman" panose="02020603050405020304" pitchFamily="18" charset="0"/>
              </a:rPr>
              <a:t>razlika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između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mreže</a:t>
            </a:r>
            <a:r>
              <a:rPr lang="sr-Latn-R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integrisane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logistike</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lancu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snabdevanja</a:t>
            </a:r>
            <a:r>
              <a:rPr lang="en-US" dirty="0">
                <a:latin typeface="Times New Roman" panose="02020603050405020304" pitchFamily="18" charset="0"/>
                <a:ea typeface="Times New Roman" panose="02020603050405020304" pitchFamily="18" charset="0"/>
              </a:rPr>
              <a:t>, date </a:t>
            </a:r>
            <a:r>
              <a:rPr lang="en-US" dirty="0" err="1">
                <a:latin typeface="Times New Roman" panose="02020603050405020304" pitchFamily="18" charset="0"/>
                <a:ea typeface="Times New Roman" panose="02020603050405020304" pitchFamily="18" charset="0"/>
              </a:rPr>
              <a:t>na</a:t>
            </a:r>
            <a:r>
              <a:rPr lang="sr-Latn-RS" dirty="0">
                <a:latin typeface="Times New Roman" panose="02020603050405020304" pitchFamily="18" charset="0"/>
                <a:ea typeface="Times New Roman" panose="02020603050405020304" pitchFamily="18" charset="0"/>
              </a:rPr>
              <a:t> prethodnoj </a:t>
            </a:r>
            <a:r>
              <a:rPr lang="en-US" dirty="0" err="1">
                <a:latin typeface="Times New Roman" panose="02020603050405020304" pitchFamily="18" charset="0"/>
                <a:ea typeface="Times New Roman" panose="02020603050405020304" pitchFamily="18" charset="0"/>
              </a:rPr>
              <a:t>slici</a:t>
            </a:r>
            <a:r>
              <a:rPr lang="sr-Latn-RS" dirty="0">
                <a:latin typeface="Times New Roman" panose="02020603050405020304" pitchFamily="18" charset="0"/>
                <a:ea typeface="Times New Roman" panose="02020603050405020304" pitchFamily="18" charset="0"/>
              </a:rPr>
              <a:t> ?</a:t>
            </a:r>
          </a:p>
          <a:p>
            <a:r>
              <a:rPr lang="en-US" dirty="0" err="1">
                <a:latin typeface="Times New Roman" panose="02020603050405020304" pitchFamily="18" charset="0"/>
                <a:ea typeface="Times New Roman" panose="02020603050405020304" pitchFamily="18" charset="0"/>
              </a:rPr>
              <a:t>Suština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razlike</a:t>
            </a:r>
            <a:r>
              <a:rPr lang="en-US" dirty="0">
                <a:latin typeface="Times New Roman" panose="02020603050405020304" pitchFamily="18" charset="0"/>
                <a:ea typeface="Times New Roman" panose="02020603050405020304" pitchFamily="18" charset="0"/>
              </a:rPr>
              <a:t> je u </a:t>
            </a:r>
            <a:r>
              <a:rPr lang="en-US" dirty="0" err="1">
                <a:latin typeface="Times New Roman" panose="02020603050405020304" pitchFamily="18" charset="0"/>
                <a:ea typeface="Times New Roman" panose="02020603050405020304" pitchFamily="18" charset="0"/>
              </a:rPr>
              <a:t>sledećem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mrežu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odnosno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svako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preduzeće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jer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nabavlja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određene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resurse</a:t>
            </a:r>
            <a:r>
              <a:rPr lang="en-US" dirty="0">
                <a:latin typeface="Times New Roman" panose="02020603050405020304" pitchFamily="18" charset="0"/>
                <a:ea typeface="Times New Roman" panose="02020603050405020304" pitchFamily="18" charset="0"/>
              </a:rPr>
              <a:t> od </a:t>
            </a:r>
            <a:r>
              <a:rPr lang="en-US" dirty="0" err="1">
                <a:latin typeface="Times New Roman" panose="02020603050405020304" pitchFamily="18" charset="0"/>
                <a:ea typeface="Times New Roman" panose="02020603050405020304" pitchFamily="18" charset="0"/>
              </a:rPr>
              <a:t>dobavljača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kroz</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proces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kupovine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potom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transformiše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vidu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finalnih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proizvoda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plasira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kupcima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Ukoliko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svako</a:t>
            </a:r>
            <a:r>
              <a:rPr lang="en-US" dirty="0">
                <a:latin typeface="Times New Roman" panose="02020603050405020304" pitchFamily="18" charset="0"/>
                <a:ea typeface="Times New Roman" panose="02020603050405020304" pitchFamily="18" charset="0"/>
              </a:rPr>
              <a:t> od </a:t>
            </a:r>
            <a:r>
              <a:rPr lang="en-US" dirty="0" err="1">
                <a:latin typeface="Times New Roman" panose="02020603050405020304" pitchFamily="18" charset="0"/>
                <a:ea typeface="Times New Roman" panose="02020603050405020304" pitchFamily="18" charset="0"/>
              </a:rPr>
              <a:t>preduzeća</a:t>
            </a:r>
            <a:r>
              <a:rPr lang="en-US" dirty="0">
                <a:latin typeface="Times New Roman" panose="02020603050405020304" pitchFamily="18" charset="0"/>
                <a:ea typeface="Times New Roman" panose="02020603050405020304" pitchFamily="18" charset="0"/>
              </a:rPr>
              <a:t> u tom </a:t>
            </a:r>
            <a:r>
              <a:rPr lang="en-US" dirty="0" err="1">
                <a:latin typeface="Times New Roman" panose="02020603050405020304" pitchFamily="18" charset="0"/>
                <a:ea typeface="Times New Roman" panose="02020603050405020304" pitchFamily="18" charset="0"/>
              </a:rPr>
              <a:t>nizu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funkcioniše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zasebna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celina</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tok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materijala</a:t>
            </a:r>
            <a:r>
              <a:rPr lang="en-US" dirty="0">
                <a:latin typeface="Times New Roman" panose="02020603050405020304" pitchFamily="18" charset="0"/>
                <a:ea typeface="Times New Roman" panose="02020603050405020304" pitchFamily="18" charset="0"/>
              </a:rPr>
              <a:t> je </a:t>
            </a:r>
            <a:r>
              <a:rPr lang="en-US" dirty="0" err="1">
                <a:latin typeface="Times New Roman" panose="02020603050405020304" pitchFamily="18" charset="0"/>
                <a:ea typeface="Times New Roman" panose="02020603050405020304" pitchFamily="18" charset="0"/>
              </a:rPr>
              <a:t>definisan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ugovorima</a:t>
            </a:r>
            <a:r>
              <a:rPr lang="en-US" dirty="0">
                <a:latin typeface="Times New Roman" panose="02020603050405020304" pitchFamily="18" charset="0"/>
                <a:ea typeface="Times New Roman" panose="02020603050405020304" pitchFamily="18" charset="0"/>
              </a:rPr>
              <a:t>, to je </a:t>
            </a:r>
            <a:r>
              <a:rPr lang="en-US" dirty="0" err="1">
                <a:latin typeface="Times New Roman" panose="02020603050405020304" pitchFamily="18" charset="0"/>
                <a:ea typeface="Times New Roman" panose="02020603050405020304" pitchFamily="18" charset="0"/>
              </a:rPr>
              <a:t>klasičan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endParaRPr lang="sr-Latn-R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Da bi </a:t>
            </a:r>
            <a:r>
              <a:rPr lang="en-US" dirty="0" err="1">
                <a:latin typeface="Times New Roman" panose="02020603050405020304" pitchFamily="18" charset="0"/>
                <a:ea typeface="Times New Roman" panose="02020603050405020304" pitchFamily="18" charset="0"/>
              </a:rPr>
              <a:t>logistički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prerastao</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lanac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snabdevanja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neophodno</a:t>
            </a:r>
            <a:r>
              <a:rPr lang="en-US" dirty="0">
                <a:latin typeface="Times New Roman" panose="02020603050405020304" pitchFamily="18" charset="0"/>
                <a:ea typeface="Times New Roman" panose="02020603050405020304" pitchFamily="18" charset="0"/>
              </a:rPr>
              <a:t> je da se </a:t>
            </a:r>
            <a:r>
              <a:rPr lang="en-US" dirty="0" err="1">
                <a:latin typeface="Times New Roman" panose="02020603050405020304" pitchFamily="18" charset="0"/>
                <a:ea typeface="Times New Roman" panose="02020603050405020304" pitchFamily="18" charset="0"/>
              </a:rPr>
              <a:t>firme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koje</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nalaze</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logističkoj</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mreži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međusobno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povežu</a:t>
            </a:r>
            <a:r>
              <a:rPr lang="en-US" dirty="0">
                <a:latin typeface="Times New Roman" panose="02020603050405020304" pitchFamily="18" charset="0"/>
                <a:ea typeface="Times New Roman" panose="02020603050405020304" pitchFamily="18" charset="0"/>
              </a:rPr>
              <a:t> ne </a:t>
            </a:r>
            <a:r>
              <a:rPr lang="en-US" dirty="0" err="1">
                <a:latin typeface="Times New Roman" panose="02020603050405020304" pitchFamily="18" charset="0"/>
                <a:ea typeface="Times New Roman" panose="02020603050405020304" pitchFamily="18" charset="0"/>
              </a:rPr>
              <a:t>samo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kupoprodajnim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ugovorima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već</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jačim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vezama</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vidu</a:t>
            </a:r>
            <a:r>
              <a:rPr lang="en-US" dirty="0">
                <a:latin typeface="Times New Roman" panose="02020603050405020304" pitchFamily="18" charset="0"/>
                <a:ea typeface="Times New Roman" panose="02020603050405020304" pitchFamily="18" charset="0"/>
              </a:rPr>
              <a:t> </a:t>
            </a:r>
            <a:r>
              <a:rPr lang="sr-Latn-RS" dirty="0">
                <a:latin typeface="Times New Roman" panose="02020603050405020304" pitchFamily="18" charset="0"/>
                <a:ea typeface="Times New Roman" panose="02020603050405020304" pitchFamily="18" charset="0"/>
              </a:rPr>
              <a:t>integracije</a:t>
            </a:r>
            <a:r>
              <a:rPr lang="en-US" dirty="0">
                <a:latin typeface="Times New Roman" panose="02020603050405020304" pitchFamily="18" charset="0"/>
                <a:ea typeface="Times New Roman" panose="02020603050405020304" pitchFamily="18" charset="0"/>
              </a:rPr>
              <a:t>. </a:t>
            </a:r>
            <a:endParaRPr lang="sr-Latn-RS" dirty="0">
              <a:latin typeface="Times New Roman" panose="02020603050405020304" pitchFamily="18" charset="0"/>
              <a:ea typeface="Times New Roman" panose="02020603050405020304" pitchFamily="18" charset="0"/>
            </a:endParaRPr>
          </a:p>
          <a:p>
            <a:r>
              <a:rPr lang="en-US" dirty="0" err="1">
                <a:latin typeface="Times New Roman" panose="02020603050405020304" pitchFamily="18" charset="0"/>
                <a:ea typeface="Times New Roman" panose="02020603050405020304" pitchFamily="18" charset="0"/>
              </a:rPr>
              <a:t>Naime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povezane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firme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funkcionišu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jedna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celiina</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korporacija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zajedno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učestvuje</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troškovima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poslovanja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shodno</a:t>
            </a:r>
            <a:r>
              <a:rPr lang="en-US" dirty="0">
                <a:latin typeface="Times New Roman" panose="02020603050405020304" pitchFamily="18" charset="0"/>
                <a:ea typeface="Times New Roman" panose="02020603050405020304" pitchFamily="18" charset="0"/>
              </a:rPr>
              <a:t> tome </a:t>
            </a:r>
            <a:r>
              <a:rPr lang="en-US" dirty="0" err="1">
                <a:latin typeface="Times New Roman" panose="02020603050405020304" pitchFamily="18" charset="0"/>
                <a:ea typeface="Times New Roman" panose="02020603050405020304" pitchFamily="18" charset="0"/>
              </a:rPr>
              <a:t>zajedno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učestvuje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ostvarenoj</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dobiti</a:t>
            </a:r>
            <a:r>
              <a:rPr lang="en-US" dirty="0">
                <a:latin typeface="Times New Roman" panose="02020603050405020304" pitchFamily="18" charset="0"/>
                <a:ea typeface="Times New Roman" panose="02020603050405020304" pitchFamily="18" charset="0"/>
              </a:rPr>
              <a:t>. </a:t>
            </a:r>
            <a:endParaRPr lang="sr-Latn-R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Da bi se </a:t>
            </a:r>
            <a:r>
              <a:rPr lang="en-US" dirty="0" err="1">
                <a:latin typeface="Times New Roman" panose="02020603050405020304" pitchFamily="18" charset="0"/>
                <a:ea typeface="Times New Roman" panose="02020603050405020304" pitchFamily="18" charset="0"/>
              </a:rPr>
              <a:t>moglo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upravljati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kompleksnim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aktivnostima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složenih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celiha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formira</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zajednički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integrisane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logistike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objedinjuje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funkcije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analize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optimizacije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protoka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materijala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čitavom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nivou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lanca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snabdevanja</a:t>
            </a:r>
            <a:r>
              <a:rPr lang="en-US" dirty="0">
                <a:latin typeface="Times New Roman" panose="02020603050405020304" pitchFamily="18" charset="0"/>
                <a:ea typeface="Times New Roman" panose="02020603050405020304" pitchFamily="18" charset="0"/>
              </a:rPr>
              <a:t>. </a:t>
            </a:r>
            <a:endParaRPr lang="en-US" dirty="0"/>
          </a:p>
          <a:p>
            <a:endParaRPr lang="en-US" dirty="0"/>
          </a:p>
        </p:txBody>
      </p:sp>
    </p:spTree>
    <p:extLst>
      <p:ext uri="{BB962C8B-B14F-4D97-AF65-F5344CB8AC3E}">
        <p14:creationId xmlns:p14="http://schemas.microsoft.com/office/powerpoint/2010/main" val="3369111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lnSpcReduction="10000"/>
          </a:bodyPr>
          <a:lstStyle/>
          <a:p>
            <a:r>
              <a:rPr lang="sr-Latn-RS" b="1" dirty="0"/>
              <a:t>Industrijska </a:t>
            </a:r>
            <a:r>
              <a:rPr lang="en-US" b="1" dirty="0" err="1"/>
              <a:t>transformacija</a:t>
            </a:r>
            <a:r>
              <a:rPr lang="sr-Latn-RS" dirty="0"/>
              <a:t>, posmatrana na osnovu prethodnog tumačenja industrije, </a:t>
            </a:r>
            <a:r>
              <a:rPr lang="en-US" dirty="0" err="1"/>
              <a:t>može</a:t>
            </a:r>
            <a:r>
              <a:rPr lang="en-US" dirty="0"/>
              <a:t> se</a:t>
            </a:r>
            <a:r>
              <a:rPr lang="sr-Latn-RS" dirty="0"/>
              <a:t> </a:t>
            </a:r>
            <a:r>
              <a:rPr lang="en-US" dirty="0" err="1"/>
              <a:t>preciznij</a:t>
            </a:r>
            <a:r>
              <a:rPr lang="sr-Latn-RS" dirty="0"/>
              <a:t>e</a:t>
            </a:r>
            <a:r>
              <a:rPr lang="en-US" dirty="0"/>
              <a:t> </a:t>
            </a:r>
            <a:r>
              <a:rPr lang="en-US" dirty="0" err="1"/>
              <a:t>formul</a:t>
            </a:r>
            <a:r>
              <a:rPr lang="sr-Latn-RS" dirty="0"/>
              <a:t>isati</a:t>
            </a:r>
            <a:r>
              <a:rPr lang="en-US" dirty="0"/>
              <a:t>, </a:t>
            </a:r>
            <a:r>
              <a:rPr lang="en-US" dirty="0" err="1"/>
              <a:t>kao</a:t>
            </a:r>
            <a:r>
              <a:rPr lang="en-US" dirty="0"/>
              <a:t> </a:t>
            </a:r>
            <a:r>
              <a:rPr lang="en-US" b="1" i="1" dirty="0" err="1"/>
              <a:t>efektivno</a:t>
            </a:r>
            <a:r>
              <a:rPr lang="en-US" b="1" i="1" dirty="0"/>
              <a:t> </a:t>
            </a:r>
            <a:r>
              <a:rPr lang="en-US" b="1" i="1" dirty="0" err="1"/>
              <a:t>prekoračenje</a:t>
            </a:r>
            <a:r>
              <a:rPr lang="en-US" b="1" i="1" dirty="0"/>
              <a:t> </a:t>
            </a:r>
            <a:r>
              <a:rPr lang="en-US" b="1" i="1" dirty="0" err="1"/>
              <a:t>određenog</a:t>
            </a:r>
            <a:r>
              <a:rPr lang="en-US" b="1" i="1" dirty="0"/>
              <a:t> </a:t>
            </a:r>
            <a:r>
              <a:rPr lang="en-US" b="1" i="1" dirty="0" err="1"/>
              <a:t>praga</a:t>
            </a:r>
            <a:r>
              <a:rPr lang="en-US" b="1" i="1" dirty="0"/>
              <a:t> u </a:t>
            </a:r>
            <a:r>
              <a:rPr lang="en-US" b="1" i="1" dirty="0" err="1"/>
              <a:t>pogledu</a:t>
            </a:r>
            <a:r>
              <a:rPr lang="en-US" b="1" i="1" dirty="0"/>
              <a:t> </a:t>
            </a:r>
            <a:r>
              <a:rPr lang="en-US" b="1" i="1" dirty="0" err="1"/>
              <a:t>promena</a:t>
            </a:r>
            <a:r>
              <a:rPr lang="en-US" b="1" i="1" dirty="0"/>
              <a:t> </a:t>
            </a:r>
            <a:r>
              <a:rPr lang="en-US" b="1" i="1" dirty="0" err="1"/>
              <a:t>relevantnih</a:t>
            </a:r>
            <a:r>
              <a:rPr lang="en-US" b="1" i="1" dirty="0"/>
              <a:t> „</a:t>
            </a:r>
            <a:r>
              <a:rPr lang="en-US" b="1" i="1" dirty="0" err="1"/>
              <a:t>elemenata</a:t>
            </a:r>
            <a:r>
              <a:rPr lang="en-US" b="1" i="1" dirty="0"/>
              <a:t>“ </a:t>
            </a:r>
            <a:r>
              <a:rPr lang="en-US" b="1" i="1" dirty="0" err="1"/>
              <a:t>i</a:t>
            </a:r>
            <a:r>
              <a:rPr lang="en-US" b="1" i="1" dirty="0"/>
              <a:t> „</a:t>
            </a:r>
            <a:r>
              <a:rPr lang="en-US" b="1" i="1" dirty="0" err="1"/>
              <a:t>odnosa</a:t>
            </a:r>
            <a:r>
              <a:rPr lang="en-US" b="1" i="1" dirty="0"/>
              <a:t>“ </a:t>
            </a:r>
            <a:r>
              <a:rPr lang="en-US" b="1" i="1" dirty="0" err="1"/>
              <a:t>na</a:t>
            </a:r>
            <a:r>
              <a:rPr lang="en-US" b="1" i="1" dirty="0"/>
              <a:t> </a:t>
            </a:r>
            <a:r>
              <a:rPr lang="en-US" b="1" i="1" dirty="0" err="1"/>
              <a:t>tržišt</a:t>
            </a:r>
            <a:r>
              <a:rPr lang="sr-Latn-RS" b="1" i="1" dirty="0"/>
              <a:t>u</a:t>
            </a:r>
            <a:r>
              <a:rPr lang="en-US" b="1" i="1" dirty="0"/>
              <a:t>, </a:t>
            </a:r>
            <a:r>
              <a:rPr lang="en-US" b="1" i="1" dirty="0" err="1"/>
              <a:t>odnosno</a:t>
            </a:r>
            <a:r>
              <a:rPr lang="en-US" b="1" i="1" dirty="0"/>
              <a:t> </a:t>
            </a:r>
            <a:r>
              <a:rPr lang="sr-Latn-RS" b="1" i="1" dirty="0"/>
              <a:t>segmenata </a:t>
            </a:r>
            <a:r>
              <a:rPr lang="en-US" b="1" i="1" dirty="0" err="1"/>
              <a:t>tržišta</a:t>
            </a:r>
            <a:r>
              <a:rPr lang="en-US" b="1" i="1" dirty="0"/>
              <a:t> </a:t>
            </a:r>
            <a:r>
              <a:rPr lang="en-US" b="1" i="1" dirty="0" err="1"/>
              <a:t>unutar</a:t>
            </a:r>
            <a:r>
              <a:rPr lang="en-US" b="1" i="1" dirty="0"/>
              <a:t> </a:t>
            </a:r>
            <a:r>
              <a:rPr lang="en-US" b="1" i="1" dirty="0" err="1"/>
              <a:t>industrijskog</a:t>
            </a:r>
            <a:r>
              <a:rPr lang="en-US" b="1" i="1" dirty="0"/>
              <a:t> </a:t>
            </a:r>
            <a:r>
              <a:rPr lang="en-US" b="1" i="1" dirty="0" err="1"/>
              <a:t>lanca</a:t>
            </a:r>
            <a:r>
              <a:rPr lang="en-US" b="1" i="1" dirty="0"/>
              <a:t> </a:t>
            </a:r>
            <a:r>
              <a:rPr lang="en-US" b="1" i="1" dirty="0" err="1"/>
              <a:t>vrednosti</a:t>
            </a:r>
            <a:r>
              <a:rPr lang="en-US" b="1" i="1" dirty="0"/>
              <a:t> (</a:t>
            </a:r>
            <a:r>
              <a:rPr lang="en-US" b="1" i="1" dirty="0" err="1"/>
              <a:t>između</a:t>
            </a:r>
            <a:r>
              <a:rPr lang="en-US" b="1" i="1" dirty="0"/>
              <a:t> dv</a:t>
            </a:r>
            <a:r>
              <a:rPr lang="sr-Latn-RS" b="1" i="1" dirty="0"/>
              <a:t>a različita momenta vremena</a:t>
            </a:r>
            <a:r>
              <a:rPr lang="en-US" b="1" i="1" dirty="0"/>
              <a:t>)</a:t>
            </a:r>
            <a:r>
              <a:rPr lang="sr-Latn-RS" i="1" dirty="0"/>
              <a:t>.</a:t>
            </a:r>
          </a:p>
          <a:p>
            <a:r>
              <a:rPr lang="en-US" dirty="0" err="1"/>
              <a:t>Ekonomska</a:t>
            </a:r>
            <a:r>
              <a:rPr lang="en-US" dirty="0"/>
              <a:t> </a:t>
            </a:r>
            <a:r>
              <a:rPr lang="en-US" dirty="0" err="1"/>
              <a:t>literatura</a:t>
            </a:r>
            <a:r>
              <a:rPr lang="en-US" dirty="0"/>
              <a:t> </a:t>
            </a:r>
            <a:r>
              <a:rPr lang="en-US" dirty="0" err="1"/>
              <a:t>nudi</a:t>
            </a:r>
            <a:r>
              <a:rPr lang="en-US" dirty="0"/>
              <a:t> </a:t>
            </a:r>
            <a:r>
              <a:rPr lang="sr-Latn-RS" dirty="0"/>
              <a:t>dugačku </a:t>
            </a:r>
            <a:r>
              <a:rPr lang="en-US" dirty="0" err="1"/>
              <a:t>listu</a:t>
            </a:r>
            <a:r>
              <a:rPr lang="en-US" dirty="0"/>
              <a:t> </a:t>
            </a:r>
            <a:r>
              <a:rPr lang="sr-Latn-RS" dirty="0"/>
              <a:t>kriterijuma</a:t>
            </a:r>
            <a:r>
              <a:rPr lang="en-US" dirty="0"/>
              <a:t> </a:t>
            </a:r>
            <a:r>
              <a:rPr lang="sr-Latn-RS" dirty="0"/>
              <a:t>putem kojih može da se procene i </a:t>
            </a:r>
            <a:r>
              <a:rPr lang="en-US" dirty="0" err="1"/>
              <a:t>mer</a:t>
            </a:r>
            <a:r>
              <a:rPr lang="sr-Latn-RS" dirty="0"/>
              <a:t>e</a:t>
            </a:r>
            <a:r>
              <a:rPr lang="en-US" dirty="0"/>
              <a:t> </a:t>
            </a:r>
            <a:r>
              <a:rPr lang="en-US" dirty="0" err="1"/>
              <a:t>promene</a:t>
            </a:r>
            <a:r>
              <a:rPr lang="en-US" dirty="0"/>
              <a:t> </a:t>
            </a:r>
            <a:r>
              <a:rPr lang="sr-Latn-RS" dirty="0"/>
              <a:t>u poslovanju organizacija, izazvane industrijskom transformacijom </a:t>
            </a:r>
            <a:r>
              <a:rPr lang="en-US" dirty="0" err="1"/>
              <a:t>tokom</a:t>
            </a:r>
            <a:r>
              <a:rPr lang="en-US" dirty="0"/>
              <a:t> </a:t>
            </a:r>
            <a:r>
              <a:rPr lang="en-US" dirty="0" err="1"/>
              <a:t>vremena</a:t>
            </a:r>
            <a:r>
              <a:rPr lang="sr-Latn-RS" dirty="0"/>
              <a:t>. Većina navedenih kriterijuma, može da se klasifikuje u jednu od dve osnovne grupacije:</a:t>
            </a:r>
          </a:p>
          <a:p>
            <a:pPr lvl="1"/>
            <a:r>
              <a:rPr lang="sr-Latn-RS" dirty="0"/>
              <a:t>Kva</a:t>
            </a:r>
            <a:r>
              <a:rPr lang="en-GB" dirty="0" err="1"/>
              <a:t>ntita</a:t>
            </a:r>
            <a:r>
              <a:rPr lang="sr-Latn-RS" dirty="0"/>
              <a:t>tivni indikatori transformacije</a:t>
            </a:r>
          </a:p>
          <a:p>
            <a:pPr lvl="1"/>
            <a:r>
              <a:rPr lang="sr-Latn-RS" dirty="0"/>
              <a:t>Kvalitativni indikatori transformacije</a:t>
            </a:r>
            <a:endParaRPr lang="en-US" dirty="0"/>
          </a:p>
        </p:txBody>
      </p:sp>
    </p:spTree>
    <p:extLst>
      <p:ext uri="{BB962C8B-B14F-4D97-AF65-F5344CB8AC3E}">
        <p14:creationId xmlns:p14="http://schemas.microsoft.com/office/powerpoint/2010/main" val="1227361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609600" y="1432560"/>
            <a:ext cx="11582400" cy="5252720"/>
          </a:xfrm>
        </p:spPr>
        <p:txBody>
          <a:bodyPr>
            <a:normAutofit fontScale="62500" lnSpcReduction="20000"/>
          </a:bodyPr>
          <a:lstStyle/>
          <a:p>
            <a:r>
              <a:rPr lang="sr-Latn-RS"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b="1" dirty="0">
                <a:solidFill>
                  <a:srgbClr val="002060"/>
                </a:solidFill>
              </a:rPr>
              <a:t>Industrija i njena transformacija. </a:t>
            </a:r>
          </a:p>
          <a:p>
            <a:r>
              <a:rPr lang="sr-Latn-RS" dirty="0">
                <a:solidFill>
                  <a:srgbClr val="002060"/>
                </a:solidFill>
              </a:rPr>
              <a:t>Planiranje, strateško planiranje i strateški menadžment. </a:t>
            </a:r>
          </a:p>
          <a:p>
            <a:r>
              <a:rPr lang="sr-Latn-RS" dirty="0">
                <a:solidFill>
                  <a:srgbClr val="002060"/>
                </a:solidFill>
              </a:rPr>
              <a:t>Predviđanje i prognoziranje. </a:t>
            </a:r>
          </a:p>
          <a:p>
            <a:r>
              <a:rPr lang="sr-Latn-RS" dirty="0">
                <a:solidFill>
                  <a:srgbClr val="002060"/>
                </a:solidFill>
              </a:rPr>
              <a:t>Organizacija i organizovanje kao menadžerski resurs. </a:t>
            </a:r>
          </a:p>
          <a:p>
            <a:r>
              <a:rPr lang="sr-Latn-RS"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1030696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a:xfrm>
            <a:off x="838200" y="1825625"/>
            <a:ext cx="11353800" cy="4929738"/>
          </a:xfrm>
        </p:spPr>
        <p:txBody>
          <a:bodyPr>
            <a:normAutofit fontScale="77500" lnSpcReduction="20000"/>
          </a:bodyPr>
          <a:lstStyle/>
          <a:p>
            <a:r>
              <a:rPr lang="sr-Latn-RS" b="1" dirty="0"/>
              <a:t>Kvantitativni indikatori, odnosno i</a:t>
            </a:r>
            <a:r>
              <a:rPr lang="en-US" b="1" dirty="0" err="1"/>
              <a:t>ndikatori</a:t>
            </a:r>
            <a:r>
              <a:rPr lang="en-US" b="1" dirty="0"/>
              <a:t> </a:t>
            </a:r>
            <a:r>
              <a:rPr lang="en-US" b="1" dirty="0" err="1"/>
              <a:t>koji</a:t>
            </a:r>
            <a:r>
              <a:rPr lang="en-US" b="1" dirty="0"/>
              <a:t> se </a:t>
            </a:r>
            <a:r>
              <a:rPr lang="en-US" b="1" dirty="0" err="1"/>
              <a:t>mogu</a:t>
            </a:r>
            <a:r>
              <a:rPr lang="en-US" b="1" dirty="0"/>
              <a:t> </a:t>
            </a:r>
            <a:r>
              <a:rPr lang="en-US" b="1" dirty="0" err="1"/>
              <a:t>meriti</a:t>
            </a:r>
            <a:r>
              <a:rPr lang="en-US" dirty="0"/>
              <a:t>: Oni </a:t>
            </a:r>
            <a:r>
              <a:rPr lang="en-US" dirty="0" err="1"/>
              <a:t>indikatori</a:t>
            </a:r>
            <a:r>
              <a:rPr lang="en-US" dirty="0"/>
              <a:t> </a:t>
            </a:r>
            <a:r>
              <a:rPr lang="en-US" dirty="0" err="1"/>
              <a:t>koji</a:t>
            </a:r>
            <a:r>
              <a:rPr lang="en-US" dirty="0"/>
              <a:t> se </a:t>
            </a:r>
            <a:r>
              <a:rPr lang="en-US" dirty="0" err="1"/>
              <a:t>mogu</a:t>
            </a:r>
            <a:r>
              <a:rPr lang="en-US" dirty="0"/>
              <a:t> </a:t>
            </a:r>
            <a:r>
              <a:rPr lang="en-US" dirty="0" err="1"/>
              <a:t>direktno</a:t>
            </a:r>
            <a:r>
              <a:rPr lang="en-US" dirty="0"/>
              <a:t> </a:t>
            </a:r>
            <a:r>
              <a:rPr lang="en-US" dirty="0" err="1"/>
              <a:t>meriti</a:t>
            </a:r>
            <a:r>
              <a:rPr lang="en-US" dirty="0"/>
              <a:t> </a:t>
            </a:r>
            <a:r>
              <a:rPr lang="en-US" dirty="0" err="1"/>
              <a:t>i</a:t>
            </a:r>
            <a:r>
              <a:rPr lang="sr-Latn-RS" dirty="0"/>
              <a:t> </a:t>
            </a:r>
            <a:r>
              <a:rPr lang="en-US" dirty="0" err="1"/>
              <a:t>skalira</a:t>
            </a:r>
            <a:r>
              <a:rPr lang="sr-Latn-RS" dirty="0"/>
              <a:t>t</a:t>
            </a:r>
            <a:r>
              <a:rPr lang="en-US" dirty="0" err="1"/>
              <a:t>i</a:t>
            </a:r>
            <a:r>
              <a:rPr lang="en-US" dirty="0"/>
              <a:t> </a:t>
            </a:r>
            <a:r>
              <a:rPr lang="en-US" dirty="0" err="1"/>
              <a:t>daju</a:t>
            </a:r>
            <a:r>
              <a:rPr lang="en-US" dirty="0"/>
              <a:t> </a:t>
            </a:r>
            <a:r>
              <a:rPr lang="en-US" dirty="0" err="1"/>
              <a:t>informacije</a:t>
            </a:r>
            <a:r>
              <a:rPr lang="en-US" dirty="0"/>
              <a:t> </a:t>
            </a:r>
            <a:r>
              <a:rPr lang="en-US" dirty="0" err="1"/>
              <a:t>sa</a:t>
            </a:r>
            <a:r>
              <a:rPr lang="en-US" dirty="0"/>
              <a:t> </a:t>
            </a:r>
            <a:r>
              <a:rPr lang="en-US" dirty="0" err="1"/>
              <a:t>karakterom</a:t>
            </a:r>
            <a:r>
              <a:rPr lang="en-US" dirty="0"/>
              <a:t> </a:t>
            </a:r>
            <a:r>
              <a:rPr lang="sr-Latn-RS" dirty="0"/>
              <a:t>direktnog stanja </a:t>
            </a:r>
            <a:r>
              <a:rPr lang="en-US" dirty="0"/>
              <a:t>o </a:t>
            </a:r>
            <a:r>
              <a:rPr lang="en-US" dirty="0" err="1"/>
              <a:t>trenutnoj</a:t>
            </a:r>
            <a:r>
              <a:rPr lang="en-US" dirty="0"/>
              <a:t> </a:t>
            </a:r>
            <a:r>
              <a:rPr lang="en-US" dirty="0" err="1"/>
              <a:t>situaciji</a:t>
            </a:r>
            <a:r>
              <a:rPr lang="en-US" dirty="0"/>
              <a:t> u </a:t>
            </a:r>
            <a:r>
              <a:rPr lang="en-US" dirty="0" err="1"/>
              <a:t>industriji</a:t>
            </a:r>
            <a:r>
              <a:rPr lang="en-US" dirty="0"/>
              <a:t>. </a:t>
            </a:r>
            <a:endParaRPr lang="sr-Latn-RS" dirty="0"/>
          </a:p>
          <a:p>
            <a:r>
              <a:rPr lang="en-US" dirty="0" err="1"/>
              <a:t>Koristeći</a:t>
            </a:r>
            <a:r>
              <a:rPr lang="en-US" dirty="0"/>
              <a:t> </a:t>
            </a:r>
            <a:r>
              <a:rPr lang="en-US" dirty="0" err="1"/>
              <a:t>ih</a:t>
            </a:r>
            <a:r>
              <a:rPr lang="en-US" dirty="0"/>
              <a:t> </a:t>
            </a:r>
            <a:r>
              <a:rPr lang="sr-Latn-RS" dirty="0"/>
              <a:t>kao osnovu daljih </a:t>
            </a:r>
            <a:r>
              <a:rPr lang="en-US" dirty="0" err="1"/>
              <a:t>analiza</a:t>
            </a:r>
            <a:r>
              <a:rPr lang="en-US" dirty="0"/>
              <a:t> </a:t>
            </a:r>
            <a:r>
              <a:rPr lang="en-US" dirty="0" err="1"/>
              <a:t>i</a:t>
            </a:r>
            <a:r>
              <a:rPr lang="en-US" dirty="0"/>
              <a:t> </a:t>
            </a:r>
            <a:r>
              <a:rPr lang="en-US" dirty="0" err="1"/>
              <a:t>upoređujući</a:t>
            </a:r>
            <a:r>
              <a:rPr lang="en-US" dirty="0"/>
              <a:t> </a:t>
            </a:r>
            <a:r>
              <a:rPr lang="sr-Latn-RS" dirty="0"/>
              <a:t>promenu</a:t>
            </a:r>
            <a:r>
              <a:rPr lang="en-US" dirty="0"/>
              <a:t> </a:t>
            </a:r>
            <a:r>
              <a:rPr lang="en-US" dirty="0" err="1"/>
              <a:t>vrednosti</a:t>
            </a:r>
            <a:r>
              <a:rPr lang="en-US" dirty="0"/>
              <a:t> </a:t>
            </a:r>
            <a:r>
              <a:rPr lang="en-US" dirty="0" err="1"/>
              <a:t>tokom</a:t>
            </a:r>
            <a:r>
              <a:rPr lang="en-US" dirty="0"/>
              <a:t> </a:t>
            </a:r>
            <a:r>
              <a:rPr lang="en-US" dirty="0" err="1"/>
              <a:t>vremena</a:t>
            </a:r>
            <a:r>
              <a:rPr lang="en-US" dirty="0"/>
              <a:t>,</a:t>
            </a:r>
            <a:r>
              <a:rPr lang="sr-Latn-RS" dirty="0"/>
              <a:t> </a:t>
            </a:r>
            <a:r>
              <a:rPr lang="en-US" dirty="0" err="1"/>
              <a:t>moguće</a:t>
            </a:r>
            <a:r>
              <a:rPr lang="en-US" dirty="0"/>
              <a:t> je </a:t>
            </a:r>
            <a:r>
              <a:rPr lang="en-US" dirty="0" err="1"/>
              <a:t>otkriti</a:t>
            </a:r>
            <a:r>
              <a:rPr lang="en-US" dirty="0"/>
              <a:t> </a:t>
            </a:r>
            <a:r>
              <a:rPr lang="en-US" dirty="0" err="1"/>
              <a:t>korisne</a:t>
            </a:r>
            <a:r>
              <a:rPr lang="en-US" dirty="0"/>
              <a:t> </a:t>
            </a:r>
            <a:r>
              <a:rPr lang="en-US" dirty="0" err="1"/>
              <a:t>informacije</a:t>
            </a:r>
            <a:r>
              <a:rPr lang="en-US" dirty="0"/>
              <a:t> o </a:t>
            </a:r>
            <a:r>
              <a:rPr lang="en-US" dirty="0" err="1"/>
              <a:t>procesu</a:t>
            </a:r>
            <a:r>
              <a:rPr lang="en-US" dirty="0"/>
              <a:t> </a:t>
            </a:r>
            <a:r>
              <a:rPr lang="en-US" dirty="0" err="1"/>
              <a:t>evolutivnog</a:t>
            </a:r>
            <a:r>
              <a:rPr lang="en-US" dirty="0"/>
              <a:t> </a:t>
            </a:r>
            <a:r>
              <a:rPr lang="en-US" dirty="0" err="1"/>
              <a:t>razvoja</a:t>
            </a:r>
            <a:r>
              <a:rPr lang="sr-Latn-RS" dirty="0"/>
              <a:t> </a:t>
            </a:r>
            <a:r>
              <a:rPr lang="en-US" dirty="0" err="1"/>
              <a:t>industrija</a:t>
            </a:r>
            <a:r>
              <a:rPr lang="en-US" dirty="0"/>
              <a:t>: Ima li </a:t>
            </a:r>
            <a:r>
              <a:rPr lang="en-US" dirty="0" err="1"/>
              <a:t>uopšte</a:t>
            </a:r>
            <a:r>
              <a:rPr lang="en-US" dirty="0"/>
              <a:t> </a:t>
            </a:r>
            <a:r>
              <a:rPr lang="en-US" dirty="0" err="1"/>
              <a:t>promena</a:t>
            </a:r>
            <a:r>
              <a:rPr lang="en-US" dirty="0"/>
              <a:t>? Koji </a:t>
            </a:r>
            <a:r>
              <a:rPr lang="en-US" dirty="0" err="1"/>
              <a:t>karakter</a:t>
            </a:r>
            <a:r>
              <a:rPr lang="en-US" dirty="0"/>
              <a:t>/</a:t>
            </a:r>
            <a:r>
              <a:rPr lang="en-US" dirty="0" err="1"/>
              <a:t>smer</a:t>
            </a:r>
            <a:r>
              <a:rPr lang="en-US" dirty="0"/>
              <a:t> </a:t>
            </a:r>
            <a:r>
              <a:rPr lang="sr-Latn-RS" dirty="0"/>
              <a:t>promena se događa u datoj industriji</a:t>
            </a:r>
            <a:r>
              <a:rPr lang="en-US" dirty="0" err="1"/>
              <a:t>i</a:t>
            </a:r>
            <a:r>
              <a:rPr lang="en-US" dirty="0"/>
              <a:t>? </a:t>
            </a:r>
            <a:r>
              <a:rPr lang="en-US" dirty="0" err="1"/>
              <a:t>Koje</a:t>
            </a:r>
            <a:r>
              <a:rPr lang="en-US" dirty="0"/>
              <a:t> </a:t>
            </a:r>
            <a:r>
              <a:rPr lang="en-US" dirty="0" err="1"/>
              <a:t>su</a:t>
            </a:r>
            <a:r>
              <a:rPr lang="en-US" dirty="0"/>
              <a:t> </a:t>
            </a:r>
            <a:r>
              <a:rPr lang="en-US" dirty="0" err="1"/>
              <a:t>posledice</a:t>
            </a:r>
            <a:r>
              <a:rPr lang="en-US" dirty="0"/>
              <a:t> </a:t>
            </a:r>
            <a:r>
              <a:rPr lang="en-US" dirty="0" err="1"/>
              <a:t>koje</a:t>
            </a:r>
            <a:r>
              <a:rPr lang="en-US" dirty="0"/>
              <a:t> se </a:t>
            </a:r>
            <a:r>
              <a:rPr lang="en-US" dirty="0" err="1"/>
              <a:t>mogu</a:t>
            </a:r>
            <a:r>
              <a:rPr lang="en-US" dirty="0"/>
              <a:t> </a:t>
            </a:r>
            <a:r>
              <a:rPr lang="en-US" dirty="0" err="1"/>
              <a:t>uočiti</a:t>
            </a:r>
            <a:r>
              <a:rPr lang="en-US" dirty="0"/>
              <a:t>? </a:t>
            </a:r>
            <a:endParaRPr lang="sr-Latn-RS" dirty="0"/>
          </a:p>
          <a:p>
            <a:r>
              <a:rPr lang="en-US" dirty="0" err="1"/>
              <a:t>Uvažavajući</a:t>
            </a:r>
            <a:r>
              <a:rPr lang="en-US" dirty="0"/>
              <a:t> </a:t>
            </a:r>
            <a:r>
              <a:rPr lang="en-US" dirty="0" err="1"/>
              <a:t>specifičnosti</a:t>
            </a:r>
            <a:r>
              <a:rPr lang="en-US" dirty="0"/>
              <a:t> </a:t>
            </a:r>
            <a:r>
              <a:rPr lang="en-US" dirty="0" err="1"/>
              <a:t>svakog</a:t>
            </a:r>
            <a:r>
              <a:rPr lang="en-US" dirty="0"/>
              <a:t> </a:t>
            </a:r>
            <a:r>
              <a:rPr lang="en-US" dirty="0" err="1"/>
              <a:t>sektora</a:t>
            </a:r>
            <a:r>
              <a:rPr lang="en-US" dirty="0"/>
              <a:t> </a:t>
            </a:r>
            <a:r>
              <a:rPr lang="en-US" dirty="0" err="1"/>
              <a:t>i</a:t>
            </a:r>
            <a:r>
              <a:rPr lang="en-US" dirty="0"/>
              <a:t> </a:t>
            </a:r>
            <a:r>
              <a:rPr lang="en-US" dirty="0" err="1"/>
              <a:t>neophodn</a:t>
            </a:r>
            <a:r>
              <a:rPr lang="sr-Latn-RS" dirty="0"/>
              <a:t>e</a:t>
            </a:r>
            <a:r>
              <a:rPr lang="en-US" dirty="0"/>
              <a:t> </a:t>
            </a:r>
            <a:r>
              <a:rPr lang="sr-Latn-RS" dirty="0"/>
              <a:t>modifikacije</a:t>
            </a:r>
            <a:r>
              <a:rPr lang="en-US" dirty="0"/>
              <a:t> – </a:t>
            </a:r>
            <a:r>
              <a:rPr lang="en-US" dirty="0" err="1"/>
              <a:t>i</a:t>
            </a:r>
            <a:r>
              <a:rPr lang="en-US" dirty="0"/>
              <a:t> </a:t>
            </a:r>
            <a:r>
              <a:rPr lang="en-US" dirty="0" err="1"/>
              <a:t>činjenicu</a:t>
            </a:r>
            <a:r>
              <a:rPr lang="en-US" dirty="0"/>
              <a:t> da </a:t>
            </a:r>
            <a:r>
              <a:rPr lang="en-US" dirty="0" err="1"/>
              <a:t>su</a:t>
            </a:r>
            <a:r>
              <a:rPr lang="en-US" dirty="0"/>
              <a:t> </a:t>
            </a:r>
            <a:r>
              <a:rPr lang="en-US" dirty="0" err="1"/>
              <a:t>pragovi</a:t>
            </a:r>
            <a:r>
              <a:rPr lang="en-US" dirty="0"/>
              <a:t> </a:t>
            </a:r>
            <a:r>
              <a:rPr lang="en-US" dirty="0" err="1"/>
              <a:t>za</a:t>
            </a:r>
            <a:r>
              <a:rPr lang="en-US" dirty="0"/>
              <a:t> </a:t>
            </a:r>
            <a:r>
              <a:rPr lang="en-US" dirty="0" err="1"/>
              <a:t>identifikaciju</a:t>
            </a:r>
            <a:r>
              <a:rPr lang="en-US" dirty="0"/>
              <a:t> </a:t>
            </a:r>
            <a:r>
              <a:rPr lang="en-US" dirty="0" err="1"/>
              <a:t>i</a:t>
            </a:r>
            <a:r>
              <a:rPr lang="sr-Latn-RS" dirty="0"/>
              <a:t> karakterizaciju</a:t>
            </a:r>
            <a:r>
              <a:rPr lang="en-US" dirty="0"/>
              <a:t> </a:t>
            </a:r>
            <a:r>
              <a:rPr lang="en-US" dirty="0" err="1"/>
              <a:t>proces</a:t>
            </a:r>
            <a:r>
              <a:rPr lang="sr-Latn-RS" dirty="0"/>
              <a:t>a</a:t>
            </a:r>
            <a:r>
              <a:rPr lang="en-US" dirty="0"/>
              <a:t> </a:t>
            </a:r>
            <a:r>
              <a:rPr lang="en-US" dirty="0" err="1"/>
              <a:t>transformacije</a:t>
            </a:r>
            <a:r>
              <a:rPr lang="en-US" dirty="0"/>
              <a:t> </a:t>
            </a:r>
            <a:r>
              <a:rPr lang="en-US" dirty="0" err="1"/>
              <a:t>mogu</a:t>
            </a:r>
            <a:r>
              <a:rPr lang="en-US" dirty="0"/>
              <a:t> </a:t>
            </a:r>
            <a:r>
              <a:rPr lang="en-US" dirty="0" err="1"/>
              <a:t>postaviti</a:t>
            </a:r>
            <a:r>
              <a:rPr lang="en-US" dirty="0"/>
              <a:t> </a:t>
            </a:r>
            <a:r>
              <a:rPr lang="en-US" dirty="0" err="1"/>
              <a:t>samo</a:t>
            </a:r>
            <a:r>
              <a:rPr lang="en-US" dirty="0"/>
              <a:t> </a:t>
            </a:r>
            <a:r>
              <a:rPr lang="sr-Latn-RS" dirty="0"/>
              <a:t>kao </a:t>
            </a:r>
            <a:r>
              <a:rPr lang="en-US" dirty="0" err="1"/>
              <a:t>specifični</a:t>
            </a:r>
            <a:r>
              <a:rPr lang="en-US" dirty="0"/>
              <a:t> </a:t>
            </a:r>
            <a:r>
              <a:rPr lang="en-US" dirty="0" err="1"/>
              <a:t>za</a:t>
            </a:r>
            <a:r>
              <a:rPr lang="sr-Latn-RS" dirty="0"/>
              <a:t> određenu</a:t>
            </a:r>
            <a:r>
              <a:rPr lang="en-US" dirty="0"/>
              <a:t> </a:t>
            </a:r>
            <a:r>
              <a:rPr lang="en-US" dirty="0" err="1"/>
              <a:t>industriju</a:t>
            </a:r>
            <a:r>
              <a:rPr lang="en-US" dirty="0"/>
              <a:t> – </a:t>
            </a:r>
            <a:r>
              <a:rPr lang="en-US" dirty="0" err="1"/>
              <a:t>autori</a:t>
            </a:r>
            <a:r>
              <a:rPr lang="en-US" dirty="0"/>
              <a:t> </a:t>
            </a:r>
            <a:r>
              <a:rPr lang="en-US" dirty="0" err="1"/>
              <a:t>predlažu</a:t>
            </a:r>
            <a:r>
              <a:rPr lang="en-US" dirty="0"/>
              <a:t> da se </a:t>
            </a:r>
            <a:r>
              <a:rPr lang="en-US" dirty="0" err="1"/>
              <a:t>uzmu</a:t>
            </a:r>
            <a:r>
              <a:rPr lang="en-US" dirty="0"/>
              <a:t> u </a:t>
            </a:r>
            <a:r>
              <a:rPr lang="en-US" dirty="0" err="1"/>
              <a:t>obzir</a:t>
            </a:r>
            <a:r>
              <a:rPr lang="en-US" dirty="0"/>
              <a:t> </a:t>
            </a:r>
            <a:r>
              <a:rPr lang="en-US" dirty="0" err="1"/>
              <a:t>sledeće</a:t>
            </a:r>
            <a:r>
              <a:rPr lang="en-US" dirty="0"/>
              <a:t> </a:t>
            </a:r>
            <a:r>
              <a:rPr lang="en-US" dirty="0" err="1"/>
              <a:t>dimenzije</a:t>
            </a:r>
            <a:r>
              <a:rPr lang="sr-Latn-RS" dirty="0"/>
              <a:t>, kao mere industrijske transformacije</a:t>
            </a:r>
            <a:r>
              <a:rPr lang="en-US" dirty="0"/>
              <a:t>:</a:t>
            </a:r>
            <a:endParaRPr lang="sr-Latn-RS" dirty="0"/>
          </a:p>
          <a:p>
            <a:pPr lvl="1"/>
            <a:r>
              <a:rPr lang="en-US" b="1" dirty="0" err="1"/>
              <a:t>Broj</a:t>
            </a:r>
            <a:r>
              <a:rPr lang="en-US" b="1" dirty="0"/>
              <a:t>, </a:t>
            </a:r>
            <a:r>
              <a:rPr lang="en-US" b="1" dirty="0" err="1"/>
              <a:t>karakter</a:t>
            </a:r>
            <a:r>
              <a:rPr lang="en-US" b="1" dirty="0"/>
              <a:t> </a:t>
            </a:r>
            <a:r>
              <a:rPr lang="en-US" b="1" dirty="0" err="1"/>
              <a:t>i</a:t>
            </a:r>
            <a:r>
              <a:rPr lang="en-US" b="1" dirty="0"/>
              <a:t> </a:t>
            </a:r>
            <a:r>
              <a:rPr lang="en-US" b="1" dirty="0" err="1"/>
              <a:t>odnos</a:t>
            </a:r>
            <a:r>
              <a:rPr lang="en-US" b="1" dirty="0"/>
              <a:t> </a:t>
            </a:r>
            <a:r>
              <a:rPr lang="en-US" b="1" dirty="0" err="1"/>
              <a:t>između</a:t>
            </a:r>
            <a:r>
              <a:rPr lang="en-US" b="1" dirty="0"/>
              <a:t> </a:t>
            </a:r>
            <a:r>
              <a:rPr lang="sr-Latn-RS" b="1" dirty="0"/>
              <a:t>elemenata</a:t>
            </a:r>
            <a:r>
              <a:rPr lang="en-US" b="1" dirty="0"/>
              <a:t> </a:t>
            </a:r>
            <a:r>
              <a:rPr lang="en-US" b="1" dirty="0" err="1"/>
              <a:t>lanca</a:t>
            </a:r>
            <a:r>
              <a:rPr lang="en-US" b="1" dirty="0"/>
              <a:t> </a:t>
            </a:r>
            <a:r>
              <a:rPr lang="en-US" b="1" dirty="0" err="1"/>
              <a:t>vrednosti</a:t>
            </a:r>
            <a:r>
              <a:rPr lang="en-US" b="1" dirty="0"/>
              <a:t> u </a:t>
            </a:r>
            <a:r>
              <a:rPr lang="en-US" b="1" dirty="0" err="1"/>
              <a:t>industriji</a:t>
            </a:r>
            <a:r>
              <a:rPr lang="en-US" dirty="0"/>
              <a:t>. </a:t>
            </a:r>
            <a:r>
              <a:rPr lang="en-US" dirty="0" err="1"/>
              <a:t>Promene</a:t>
            </a:r>
            <a:r>
              <a:rPr lang="en-US" dirty="0"/>
              <a:t> u </a:t>
            </a:r>
            <a:r>
              <a:rPr lang="en-US" dirty="0" err="1"/>
              <a:t>ovoj</a:t>
            </a:r>
            <a:r>
              <a:rPr lang="en-US" dirty="0"/>
              <a:t> </a:t>
            </a:r>
            <a:r>
              <a:rPr lang="en-US" dirty="0" err="1"/>
              <a:t>dimenziji</a:t>
            </a:r>
            <a:r>
              <a:rPr lang="en-US" dirty="0"/>
              <a:t> </a:t>
            </a:r>
            <a:r>
              <a:rPr lang="en-US" dirty="0" err="1"/>
              <a:t>mogu</a:t>
            </a:r>
            <a:r>
              <a:rPr lang="en-US" dirty="0"/>
              <a:t> </a:t>
            </a:r>
            <a:r>
              <a:rPr lang="en-US" dirty="0" err="1"/>
              <a:t>biti</a:t>
            </a:r>
            <a:r>
              <a:rPr lang="en-US" dirty="0"/>
              <a:t> </a:t>
            </a:r>
            <a:r>
              <a:rPr lang="en-US" dirty="0" err="1"/>
              <a:t>posledice</a:t>
            </a:r>
            <a:r>
              <a:rPr lang="en-US" dirty="0"/>
              <a:t> </a:t>
            </a:r>
            <a:r>
              <a:rPr lang="sr-Latn-RS" dirty="0"/>
              <a:t>rekonstrukcije ili razmeštaja </a:t>
            </a:r>
            <a:r>
              <a:rPr lang="en-US" dirty="0" err="1"/>
              <a:t>lan</a:t>
            </a:r>
            <a:r>
              <a:rPr lang="sr-Latn-RS" dirty="0"/>
              <a:t>a</a:t>
            </a:r>
            <a:r>
              <a:rPr lang="en-US" dirty="0"/>
              <a:t>ca </a:t>
            </a:r>
            <a:r>
              <a:rPr lang="en-US" dirty="0" err="1"/>
              <a:t>vrednosti</a:t>
            </a:r>
            <a:endParaRPr lang="sr-Latn-RS" dirty="0"/>
          </a:p>
          <a:p>
            <a:pPr lvl="1"/>
            <a:r>
              <a:rPr lang="en-US" b="1" dirty="0" err="1"/>
              <a:t>Broj</a:t>
            </a:r>
            <a:r>
              <a:rPr lang="en-US" b="1" dirty="0"/>
              <a:t>, </a:t>
            </a:r>
            <a:r>
              <a:rPr lang="en-US" b="1" dirty="0" err="1"/>
              <a:t>karakter</a:t>
            </a:r>
            <a:r>
              <a:rPr lang="en-US" b="1" dirty="0"/>
              <a:t> </a:t>
            </a:r>
            <a:r>
              <a:rPr lang="en-US" b="1" dirty="0" err="1"/>
              <a:t>i</a:t>
            </a:r>
            <a:r>
              <a:rPr lang="en-US" b="1" dirty="0"/>
              <a:t> </a:t>
            </a:r>
            <a:r>
              <a:rPr lang="en-US" b="1" dirty="0" err="1"/>
              <a:t>odnos</a:t>
            </a:r>
            <a:r>
              <a:rPr lang="en-US" b="1" dirty="0"/>
              <a:t> </a:t>
            </a:r>
            <a:r>
              <a:rPr lang="en-US" b="1" dirty="0" err="1"/>
              <a:t>između</a:t>
            </a:r>
            <a:r>
              <a:rPr lang="en-US" b="1" dirty="0"/>
              <a:t> </a:t>
            </a:r>
            <a:r>
              <a:rPr lang="sr-Latn-RS" b="1" dirty="0"/>
              <a:t>entiteta</a:t>
            </a:r>
            <a:r>
              <a:rPr lang="en-US" b="1" dirty="0"/>
              <a:t> </a:t>
            </a:r>
            <a:r>
              <a:rPr lang="en-US" b="1" dirty="0" err="1"/>
              <a:t>na</a:t>
            </a:r>
            <a:r>
              <a:rPr lang="en-US" b="1" dirty="0"/>
              <a:t> </a:t>
            </a:r>
            <a:r>
              <a:rPr lang="en-US" b="1" dirty="0" err="1"/>
              <a:t>tržištu</a:t>
            </a:r>
            <a:r>
              <a:rPr lang="en-US" b="1" dirty="0"/>
              <a:t> </a:t>
            </a:r>
            <a:r>
              <a:rPr lang="en-US" b="1" dirty="0" err="1"/>
              <a:t>i</a:t>
            </a:r>
            <a:r>
              <a:rPr lang="en-US" b="1" dirty="0"/>
              <a:t> </a:t>
            </a:r>
            <a:r>
              <a:rPr lang="sr-Latn-RS" b="1" dirty="0"/>
              <a:t>u </a:t>
            </a:r>
            <a:r>
              <a:rPr lang="en-US" b="1" dirty="0" err="1"/>
              <a:t>industriji</a:t>
            </a:r>
            <a:r>
              <a:rPr lang="en-US" dirty="0"/>
              <a:t>. Ova </a:t>
            </a:r>
            <a:r>
              <a:rPr lang="en-US" dirty="0" err="1"/>
              <a:t>stavka</a:t>
            </a:r>
            <a:r>
              <a:rPr lang="en-US" dirty="0"/>
              <a:t> </a:t>
            </a:r>
            <a:r>
              <a:rPr lang="sr-Latn-RS" dirty="0"/>
              <a:t>m</a:t>
            </a:r>
            <a:r>
              <a:rPr lang="en-US" dirty="0" err="1"/>
              <a:t>ože</a:t>
            </a:r>
            <a:r>
              <a:rPr lang="sr-Latn-RS" dirty="0"/>
              <a:t> </a:t>
            </a:r>
            <a:r>
              <a:rPr lang="en-US" dirty="0" err="1"/>
              <a:t>biti</a:t>
            </a:r>
            <a:r>
              <a:rPr lang="en-US" dirty="0"/>
              <a:t> </a:t>
            </a:r>
            <a:r>
              <a:rPr lang="sr-Latn-RS" dirty="0"/>
              <a:t>merena preko</a:t>
            </a:r>
            <a:r>
              <a:rPr lang="en-US" dirty="0"/>
              <a:t> </a:t>
            </a:r>
            <a:r>
              <a:rPr lang="en-US" dirty="0" err="1"/>
              <a:t>broj</a:t>
            </a:r>
            <a:r>
              <a:rPr lang="sr-Latn-RS" dirty="0"/>
              <a:t>a</a:t>
            </a:r>
            <a:r>
              <a:rPr lang="en-US" dirty="0"/>
              <a:t> </a:t>
            </a:r>
            <a:r>
              <a:rPr lang="en-US" dirty="0" err="1"/>
              <a:t>i</a:t>
            </a:r>
            <a:r>
              <a:rPr lang="en-US" dirty="0"/>
              <a:t> </a:t>
            </a:r>
            <a:r>
              <a:rPr lang="en-US" dirty="0" err="1"/>
              <a:t>karakter</a:t>
            </a:r>
            <a:r>
              <a:rPr lang="sr-Latn-RS" dirty="0"/>
              <a:t>a </a:t>
            </a:r>
            <a:r>
              <a:rPr lang="en-US" dirty="0" err="1"/>
              <a:t>aktivni</a:t>
            </a:r>
            <a:r>
              <a:rPr lang="sr-Latn-RS" dirty="0"/>
              <a:t>h</a:t>
            </a:r>
            <a:r>
              <a:rPr lang="en-US" dirty="0"/>
              <a:t> </a:t>
            </a:r>
            <a:r>
              <a:rPr lang="en-US" dirty="0" err="1"/>
              <a:t>poslovni</a:t>
            </a:r>
            <a:r>
              <a:rPr lang="sr-Latn-RS" dirty="0"/>
              <a:t>h</a:t>
            </a:r>
            <a:r>
              <a:rPr lang="en-US" dirty="0"/>
              <a:t> </a:t>
            </a:r>
            <a:r>
              <a:rPr lang="en-US" dirty="0" err="1"/>
              <a:t>sistem</a:t>
            </a:r>
            <a:r>
              <a:rPr lang="sr-Latn-RS" dirty="0"/>
              <a:t>a u datom industrijskom sektoru</a:t>
            </a:r>
            <a:r>
              <a:rPr lang="en-US" dirty="0"/>
              <a:t>,</a:t>
            </a:r>
            <a:r>
              <a:rPr lang="sr-Latn-RS" dirty="0"/>
              <a:t> kao i preko</a:t>
            </a:r>
            <a:r>
              <a:rPr lang="en-US" dirty="0"/>
              <a:t> </a:t>
            </a:r>
            <a:r>
              <a:rPr lang="en-US" dirty="0" err="1"/>
              <a:t>broj</a:t>
            </a:r>
            <a:r>
              <a:rPr lang="sr-Latn-RS" dirty="0"/>
              <a:t>a osnovanih</a:t>
            </a:r>
            <a:r>
              <a:rPr lang="en-US" dirty="0"/>
              <a:t> </a:t>
            </a:r>
            <a:r>
              <a:rPr lang="en-US" dirty="0" err="1"/>
              <a:t>i</a:t>
            </a:r>
            <a:r>
              <a:rPr lang="en-US" dirty="0"/>
              <a:t> </a:t>
            </a:r>
            <a:r>
              <a:rPr lang="sr-Latn-RS" dirty="0"/>
              <a:t>ugašenih</a:t>
            </a:r>
            <a:r>
              <a:rPr lang="en-US" dirty="0"/>
              <a:t> </a:t>
            </a:r>
            <a:r>
              <a:rPr lang="en-US" dirty="0" err="1"/>
              <a:t>firmi</a:t>
            </a:r>
            <a:r>
              <a:rPr lang="en-US" dirty="0"/>
              <a:t>.</a:t>
            </a:r>
            <a:endParaRPr lang="sr-Latn-RS" dirty="0"/>
          </a:p>
          <a:p>
            <a:pPr lvl="1"/>
            <a:r>
              <a:rPr lang="en-US" b="1" dirty="0" err="1"/>
              <a:t>Promet</a:t>
            </a:r>
            <a:r>
              <a:rPr lang="en-US" b="1" dirty="0"/>
              <a:t> </a:t>
            </a:r>
            <a:r>
              <a:rPr lang="sr-Latn-RS" b="1" dirty="0"/>
              <a:t>postojećih</a:t>
            </a:r>
            <a:r>
              <a:rPr lang="en-US" b="1" dirty="0"/>
              <a:t> </a:t>
            </a:r>
            <a:r>
              <a:rPr lang="en-US" b="1" dirty="0" err="1"/>
              <a:t>i</a:t>
            </a:r>
            <a:r>
              <a:rPr lang="en-US" b="1" dirty="0"/>
              <a:t> </a:t>
            </a:r>
            <a:r>
              <a:rPr lang="en-US" b="1" dirty="0" err="1"/>
              <a:t>novih</a:t>
            </a:r>
            <a:r>
              <a:rPr lang="en-US" b="1" dirty="0"/>
              <a:t> </a:t>
            </a:r>
            <a:r>
              <a:rPr lang="en-US" b="1" dirty="0" err="1"/>
              <a:t>poslovnih</a:t>
            </a:r>
            <a:r>
              <a:rPr lang="en-US" b="1" dirty="0"/>
              <a:t> </a:t>
            </a:r>
            <a:r>
              <a:rPr lang="en-US" b="1" dirty="0" err="1"/>
              <a:t>sistema</a:t>
            </a:r>
            <a:r>
              <a:rPr lang="sr-Latn-RS" dirty="0"/>
              <a:t>. U okviru ove stavke se meri promet </a:t>
            </a:r>
            <a:r>
              <a:rPr lang="en-US" dirty="0" err="1"/>
              <a:t>koji</a:t>
            </a:r>
            <a:r>
              <a:rPr lang="en-US" dirty="0"/>
              <a:t> se </a:t>
            </a:r>
            <a:r>
              <a:rPr lang="en-US" dirty="0" err="1"/>
              <a:t>odnos</a:t>
            </a:r>
            <a:r>
              <a:rPr lang="sr-Latn-RS" dirty="0"/>
              <a:t>i</a:t>
            </a:r>
            <a:r>
              <a:rPr lang="en-US" dirty="0"/>
              <a:t> </a:t>
            </a:r>
            <a:r>
              <a:rPr lang="en-US" dirty="0" err="1"/>
              <a:t>na</a:t>
            </a:r>
            <a:r>
              <a:rPr lang="en-US" dirty="0"/>
              <a:t> </a:t>
            </a:r>
            <a:r>
              <a:rPr lang="en-US" dirty="0" err="1"/>
              <a:t>tradicionalna</a:t>
            </a:r>
            <a:r>
              <a:rPr lang="en-US" dirty="0"/>
              <a:t> </a:t>
            </a:r>
            <a:r>
              <a:rPr lang="en-US" dirty="0" err="1"/>
              <a:t>i</a:t>
            </a:r>
            <a:r>
              <a:rPr lang="en-US" dirty="0"/>
              <a:t> nova dobra </a:t>
            </a:r>
            <a:r>
              <a:rPr lang="en-US" dirty="0" err="1"/>
              <a:t>i</a:t>
            </a:r>
            <a:r>
              <a:rPr lang="en-US" dirty="0"/>
              <a:t> </a:t>
            </a:r>
            <a:r>
              <a:rPr lang="en-US" dirty="0" err="1"/>
              <a:t>usluge</a:t>
            </a:r>
            <a:r>
              <a:rPr lang="en-US" dirty="0"/>
              <a:t> </a:t>
            </a:r>
            <a:r>
              <a:rPr lang="en-US" dirty="0" err="1"/>
              <a:t>i</a:t>
            </a:r>
            <a:r>
              <a:rPr lang="en-US" dirty="0"/>
              <a:t>/</a:t>
            </a:r>
            <a:r>
              <a:rPr lang="en-US" dirty="0" err="1"/>
              <a:t>ili</a:t>
            </a:r>
            <a:r>
              <a:rPr lang="sr-Latn-RS" dirty="0"/>
              <a:t> promet postojećih</a:t>
            </a:r>
            <a:r>
              <a:rPr lang="en-US" dirty="0"/>
              <a:t> </a:t>
            </a:r>
            <a:r>
              <a:rPr lang="en-US" dirty="0" err="1"/>
              <a:t>ili</a:t>
            </a:r>
            <a:r>
              <a:rPr lang="en-US" dirty="0"/>
              <a:t> </a:t>
            </a:r>
            <a:r>
              <a:rPr lang="en-US" dirty="0" err="1"/>
              <a:t>novih</a:t>
            </a:r>
            <a:r>
              <a:rPr lang="en-US" dirty="0"/>
              <a:t> </a:t>
            </a:r>
            <a:r>
              <a:rPr lang="en-US" dirty="0" err="1"/>
              <a:t>kanala</a:t>
            </a:r>
            <a:r>
              <a:rPr lang="en-US" dirty="0"/>
              <a:t> </a:t>
            </a:r>
            <a:r>
              <a:rPr lang="en-US" dirty="0" err="1"/>
              <a:t>distribucije</a:t>
            </a:r>
            <a:r>
              <a:rPr lang="en-US" dirty="0"/>
              <a:t>.</a:t>
            </a:r>
            <a:endParaRPr lang="sr-Latn-RS" dirty="0"/>
          </a:p>
          <a:p>
            <a:pPr lvl="1"/>
            <a:r>
              <a:rPr lang="pl-PL" b="1" dirty="0"/>
              <a:t>Promene u profitabilnosti</a:t>
            </a:r>
            <a:r>
              <a:rPr lang="pl-PL" dirty="0"/>
              <a:t> pojedinačnih aktera ili na nivou proseka cele grane industrije,</a:t>
            </a:r>
            <a:endParaRPr lang="en-US" dirty="0"/>
          </a:p>
        </p:txBody>
      </p:sp>
    </p:spTree>
    <p:extLst>
      <p:ext uri="{BB962C8B-B14F-4D97-AF65-F5344CB8AC3E}">
        <p14:creationId xmlns:p14="http://schemas.microsoft.com/office/powerpoint/2010/main" val="2117475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Kvalitativni</a:t>
            </a:r>
            <a:r>
              <a:rPr lang="en-US" b="1" dirty="0"/>
              <a:t> </a:t>
            </a:r>
            <a:r>
              <a:rPr lang="en-US" b="1" dirty="0" err="1"/>
              <a:t>indikatori</a:t>
            </a:r>
            <a:r>
              <a:rPr lang="en-US" dirty="0"/>
              <a:t>. Oni </a:t>
            </a:r>
            <a:r>
              <a:rPr lang="en-US" dirty="0" err="1"/>
              <a:t>mogu</a:t>
            </a:r>
            <a:r>
              <a:rPr lang="en-US" dirty="0"/>
              <a:t> da </a:t>
            </a:r>
            <a:r>
              <a:rPr lang="sr-Latn-RS" dirty="0"/>
              <a:t>se upotrebe za </a:t>
            </a:r>
            <a:r>
              <a:rPr lang="en-US" dirty="0" err="1"/>
              <a:t>direktnu</a:t>
            </a:r>
            <a:r>
              <a:rPr lang="en-US" dirty="0"/>
              <a:t> </a:t>
            </a:r>
            <a:r>
              <a:rPr lang="en-US" dirty="0" err="1"/>
              <a:t>funkciju</a:t>
            </a:r>
            <a:r>
              <a:rPr lang="en-US" dirty="0"/>
              <a:t> </a:t>
            </a:r>
            <a:r>
              <a:rPr lang="en-US" dirty="0" err="1"/>
              <a:t>praćenja</a:t>
            </a:r>
            <a:r>
              <a:rPr lang="en-US" dirty="0"/>
              <a:t> </a:t>
            </a:r>
            <a:r>
              <a:rPr lang="en-US" dirty="0" err="1"/>
              <a:t>trenutnih</a:t>
            </a:r>
            <a:r>
              <a:rPr lang="en-US" dirty="0"/>
              <a:t> </a:t>
            </a:r>
            <a:r>
              <a:rPr lang="en-US" dirty="0" err="1"/>
              <a:t>transformacionih</a:t>
            </a:r>
            <a:r>
              <a:rPr lang="en-US" dirty="0"/>
              <a:t> </a:t>
            </a:r>
            <a:r>
              <a:rPr lang="en-US" dirty="0" err="1"/>
              <a:t>procesa</a:t>
            </a:r>
            <a:r>
              <a:rPr lang="en-US" dirty="0"/>
              <a:t> </a:t>
            </a:r>
            <a:r>
              <a:rPr lang="sr-Latn-RS" dirty="0"/>
              <a:t>u</a:t>
            </a:r>
            <a:r>
              <a:rPr lang="en-US" dirty="0"/>
              <a:t> </a:t>
            </a:r>
            <a:r>
              <a:rPr lang="en-US" dirty="0" err="1"/>
              <a:t>funkciju</a:t>
            </a:r>
            <a:r>
              <a:rPr lang="en-US" dirty="0"/>
              <a:t> „</a:t>
            </a:r>
            <a:r>
              <a:rPr lang="en-US" dirty="0" err="1"/>
              <a:t>mekih</a:t>
            </a:r>
            <a:r>
              <a:rPr lang="en-US" dirty="0"/>
              <a:t> </a:t>
            </a:r>
            <a:r>
              <a:rPr lang="sr-Latn-RS" dirty="0"/>
              <a:t>pokazatelja</a:t>
            </a:r>
            <a:r>
              <a:rPr lang="en-US" dirty="0"/>
              <a:t>“</a:t>
            </a:r>
            <a:r>
              <a:rPr lang="sr-Latn-RS" dirty="0"/>
              <a:t> – „okidača“ promene,</a:t>
            </a:r>
            <a:r>
              <a:rPr lang="en-US" dirty="0"/>
              <a:t> </a:t>
            </a:r>
            <a:r>
              <a:rPr lang="en-US" dirty="0" err="1"/>
              <a:t>jer</a:t>
            </a:r>
            <a:r>
              <a:rPr lang="en-US" dirty="0"/>
              <a:t> </a:t>
            </a:r>
            <a:r>
              <a:rPr lang="en-US" dirty="0" err="1"/>
              <a:t>su</a:t>
            </a:r>
            <a:r>
              <a:rPr lang="en-US" dirty="0"/>
              <a:t> </a:t>
            </a:r>
            <a:r>
              <a:rPr lang="en-US" dirty="0" err="1"/>
              <a:t>uočljivi</a:t>
            </a:r>
            <a:r>
              <a:rPr lang="en-US" dirty="0"/>
              <a:t> pre </a:t>
            </a:r>
            <a:r>
              <a:rPr lang="en-US" dirty="0" err="1"/>
              <a:t>nego</a:t>
            </a:r>
            <a:r>
              <a:rPr lang="en-US" dirty="0"/>
              <a:t> </a:t>
            </a:r>
            <a:r>
              <a:rPr lang="en-US" dirty="0" err="1"/>
              <a:t>što</a:t>
            </a:r>
            <a:r>
              <a:rPr lang="en-US" dirty="0"/>
              <a:t> „</a:t>
            </a:r>
            <a:r>
              <a:rPr lang="en-US" dirty="0" err="1"/>
              <a:t>tvrde</a:t>
            </a:r>
            <a:r>
              <a:rPr lang="en-US" dirty="0"/>
              <a:t> </a:t>
            </a:r>
            <a:r>
              <a:rPr lang="en-US" dirty="0" err="1"/>
              <a:t>činjenice</a:t>
            </a:r>
            <a:r>
              <a:rPr lang="en-US" dirty="0"/>
              <a:t>“ (u </a:t>
            </a:r>
            <a:r>
              <a:rPr lang="en-US" dirty="0" err="1"/>
              <a:t>obliku</a:t>
            </a:r>
            <a:r>
              <a:rPr lang="en-US" dirty="0"/>
              <a:t> </a:t>
            </a:r>
            <a:r>
              <a:rPr lang="en-US" dirty="0" err="1"/>
              <a:t>kvantitativnih</a:t>
            </a:r>
            <a:r>
              <a:rPr lang="en-US" dirty="0"/>
              <a:t> </a:t>
            </a:r>
            <a:r>
              <a:rPr lang="en-US" dirty="0" err="1"/>
              <a:t>indikatora</a:t>
            </a:r>
            <a:r>
              <a:rPr lang="en-US" dirty="0"/>
              <a:t>) </a:t>
            </a:r>
            <a:r>
              <a:rPr lang="en-US" dirty="0" err="1"/>
              <a:t>postanu</a:t>
            </a:r>
            <a:r>
              <a:rPr lang="en-US" dirty="0"/>
              <a:t> </a:t>
            </a:r>
            <a:r>
              <a:rPr lang="sr-Latn-RS" dirty="0"/>
              <a:t>uočljive</a:t>
            </a:r>
            <a:r>
              <a:rPr lang="en-US" dirty="0"/>
              <a:t>.</a:t>
            </a:r>
          </a:p>
          <a:p>
            <a:r>
              <a:rPr lang="en-US" dirty="0" err="1"/>
              <a:t>Relevantni</a:t>
            </a:r>
            <a:r>
              <a:rPr lang="en-US" dirty="0"/>
              <a:t> </a:t>
            </a:r>
            <a:r>
              <a:rPr lang="en-US" dirty="0" err="1"/>
              <a:t>podaci</a:t>
            </a:r>
            <a:r>
              <a:rPr lang="en-US" dirty="0"/>
              <a:t> u </a:t>
            </a:r>
            <a:r>
              <a:rPr lang="en-US" dirty="0" err="1"/>
              <a:t>ovom</a:t>
            </a:r>
            <a:r>
              <a:rPr lang="en-US" dirty="0"/>
              <a:t> </a:t>
            </a:r>
            <a:r>
              <a:rPr lang="en-US" dirty="0" err="1"/>
              <a:t>kontekstu</a:t>
            </a:r>
            <a:r>
              <a:rPr lang="en-US" dirty="0"/>
              <a:t> </a:t>
            </a:r>
            <a:r>
              <a:rPr lang="en-US" dirty="0" err="1"/>
              <a:t>su</a:t>
            </a:r>
            <a:r>
              <a:rPr lang="en-US" dirty="0"/>
              <a:t>:</a:t>
            </a:r>
            <a:endParaRPr lang="sr-Latn-RS" dirty="0"/>
          </a:p>
          <a:p>
            <a:pPr lvl="1"/>
            <a:r>
              <a:rPr lang="en-US" b="1" dirty="0" err="1"/>
              <a:t>Promene</a:t>
            </a:r>
            <a:r>
              <a:rPr lang="en-US" b="1" dirty="0"/>
              <a:t> u </a:t>
            </a:r>
            <a:r>
              <a:rPr lang="en-US" b="1" dirty="0" err="1"/>
              <a:t>relevantnom</a:t>
            </a:r>
            <a:r>
              <a:rPr lang="en-US" b="1" dirty="0"/>
              <a:t> </a:t>
            </a:r>
            <a:r>
              <a:rPr lang="en-US" b="1" dirty="0" err="1"/>
              <a:t>poslovnom</a:t>
            </a:r>
            <a:r>
              <a:rPr lang="en-US" b="1" dirty="0"/>
              <a:t> </a:t>
            </a:r>
            <a:r>
              <a:rPr lang="en-US" b="1" dirty="0" err="1"/>
              <a:t>okruženju</a:t>
            </a:r>
            <a:r>
              <a:rPr lang="en-US" dirty="0"/>
              <a:t>: </a:t>
            </a:r>
            <a:r>
              <a:rPr lang="sr-Latn-RS" dirty="0"/>
              <a:t>One </a:t>
            </a:r>
            <a:r>
              <a:rPr lang="en-US" dirty="0" err="1"/>
              <a:t>obuhvata</a:t>
            </a:r>
            <a:r>
              <a:rPr lang="sr-Latn-RS" dirty="0"/>
              <a:t>ju</a:t>
            </a:r>
            <a:r>
              <a:rPr lang="en-US" dirty="0"/>
              <a:t> </a:t>
            </a:r>
            <a:r>
              <a:rPr lang="en-US" dirty="0" err="1"/>
              <a:t>zakonske</a:t>
            </a:r>
            <a:r>
              <a:rPr lang="en-US" dirty="0"/>
              <a:t> </a:t>
            </a:r>
            <a:r>
              <a:rPr lang="en-US" dirty="0" err="1"/>
              <a:t>promene</a:t>
            </a:r>
            <a:r>
              <a:rPr lang="en-US" dirty="0"/>
              <a:t> </a:t>
            </a:r>
            <a:r>
              <a:rPr lang="sr-Latn-RS" dirty="0"/>
              <a:t>u određenom sektoru</a:t>
            </a:r>
            <a:r>
              <a:rPr lang="en-US" dirty="0"/>
              <a:t>, </a:t>
            </a:r>
            <a:r>
              <a:rPr lang="en-US" dirty="0" err="1"/>
              <a:t>tehnološke</a:t>
            </a:r>
            <a:r>
              <a:rPr lang="en-US" dirty="0"/>
              <a:t> </a:t>
            </a:r>
            <a:r>
              <a:rPr lang="en-US" dirty="0" err="1"/>
              <a:t>inovacije</a:t>
            </a:r>
            <a:r>
              <a:rPr lang="en-US" dirty="0"/>
              <a:t>,</a:t>
            </a:r>
            <a:r>
              <a:rPr lang="sr-Latn-RS" dirty="0"/>
              <a:t> </a:t>
            </a:r>
            <a:r>
              <a:rPr lang="en-US" dirty="0" err="1"/>
              <a:t>globalizacij</a:t>
            </a:r>
            <a:r>
              <a:rPr lang="sr-Latn-RS" dirty="0"/>
              <a:t>u</a:t>
            </a:r>
            <a:r>
              <a:rPr lang="en-US" dirty="0"/>
              <a:t>, </a:t>
            </a:r>
            <a:r>
              <a:rPr lang="en-US" dirty="0" err="1"/>
              <a:t>nove</a:t>
            </a:r>
            <a:r>
              <a:rPr lang="en-US" dirty="0"/>
              <a:t> </a:t>
            </a:r>
            <a:r>
              <a:rPr lang="en-US" dirty="0" err="1"/>
              <a:t>potrebe</a:t>
            </a:r>
            <a:r>
              <a:rPr lang="en-US" dirty="0"/>
              <a:t> </a:t>
            </a:r>
            <a:r>
              <a:rPr lang="en-US" dirty="0" err="1"/>
              <a:t>kupaca</a:t>
            </a:r>
            <a:r>
              <a:rPr lang="sr-Latn-RS" dirty="0"/>
              <a:t>, </a:t>
            </a:r>
            <a:r>
              <a:rPr lang="en-US" dirty="0" err="1"/>
              <a:t>promenjene</a:t>
            </a:r>
            <a:r>
              <a:rPr lang="en-US" dirty="0"/>
              <a:t> </a:t>
            </a:r>
            <a:r>
              <a:rPr lang="en-US" dirty="0" err="1"/>
              <a:t>strategije</a:t>
            </a:r>
            <a:r>
              <a:rPr lang="sr-Latn-RS" dirty="0"/>
              <a:t> ključnih predstavnika industrije</a:t>
            </a:r>
            <a:r>
              <a:rPr lang="en-US" dirty="0"/>
              <a:t> </a:t>
            </a:r>
            <a:r>
              <a:rPr lang="en-US" dirty="0" err="1"/>
              <a:t>i</a:t>
            </a:r>
            <a:r>
              <a:rPr lang="en-US" dirty="0"/>
              <a:t> </a:t>
            </a:r>
            <a:r>
              <a:rPr lang="en-US" dirty="0" err="1"/>
              <a:t>inovacije</a:t>
            </a:r>
            <a:r>
              <a:rPr lang="en-US" dirty="0"/>
              <a:t> </a:t>
            </a:r>
            <a:r>
              <a:rPr lang="en-US" dirty="0" err="1"/>
              <a:t>poslovn</a:t>
            </a:r>
            <a:r>
              <a:rPr lang="sr-Latn-RS" dirty="0"/>
              <a:t>ih</a:t>
            </a:r>
            <a:r>
              <a:rPr lang="en-US" dirty="0"/>
              <a:t> </a:t>
            </a:r>
            <a:r>
              <a:rPr lang="en-US" dirty="0" err="1"/>
              <a:t>sistema</a:t>
            </a:r>
            <a:r>
              <a:rPr lang="en-US" dirty="0"/>
              <a:t>.</a:t>
            </a:r>
            <a:endParaRPr lang="sr-Latn-RS" dirty="0"/>
          </a:p>
          <a:p>
            <a:pPr lvl="1"/>
            <a:r>
              <a:rPr lang="en-US" b="1" dirty="0" err="1"/>
              <a:t>Prepoznavanje</a:t>
            </a:r>
            <a:r>
              <a:rPr lang="en-US" b="1" dirty="0"/>
              <a:t> </a:t>
            </a:r>
            <a:r>
              <a:rPr lang="en-US" b="1" dirty="0" err="1"/>
              <a:t>obrazaca</a:t>
            </a:r>
            <a:r>
              <a:rPr lang="en-US" b="1" dirty="0"/>
              <a:t> </a:t>
            </a:r>
            <a:r>
              <a:rPr lang="en-US" b="1" dirty="0" err="1"/>
              <a:t>razvoja</a:t>
            </a:r>
            <a:r>
              <a:rPr lang="en-US" dirty="0"/>
              <a:t>: </a:t>
            </a:r>
            <a:r>
              <a:rPr lang="en-US" dirty="0" err="1"/>
              <a:t>Učiti</a:t>
            </a:r>
            <a:r>
              <a:rPr lang="en-US" dirty="0"/>
              <a:t> od </a:t>
            </a:r>
            <a:r>
              <a:rPr lang="en-US" dirty="0" err="1"/>
              <a:t>drugih</a:t>
            </a:r>
            <a:r>
              <a:rPr lang="en-US" dirty="0"/>
              <a:t> – </a:t>
            </a:r>
            <a:r>
              <a:rPr lang="en-US" dirty="0" err="1"/>
              <a:t>upore</a:t>
            </a:r>
            <a:r>
              <a:rPr lang="sr-Latn-RS" dirty="0"/>
              <a:t>đivanjem</a:t>
            </a:r>
            <a:r>
              <a:rPr lang="en-US" dirty="0"/>
              <a:t> –</a:t>
            </a:r>
            <a:r>
              <a:rPr lang="sr-Latn-RS" dirty="0"/>
              <a:t> što može</a:t>
            </a:r>
            <a:r>
              <a:rPr lang="en-US" dirty="0"/>
              <a:t> </a:t>
            </a:r>
            <a:r>
              <a:rPr lang="en-US" dirty="0" err="1"/>
              <a:t>olakšati</a:t>
            </a:r>
            <a:r>
              <a:rPr lang="en-US" dirty="0"/>
              <a:t> </a:t>
            </a:r>
            <a:r>
              <a:rPr lang="en-US" dirty="0" err="1"/>
              <a:t>primenu</a:t>
            </a:r>
            <a:r>
              <a:rPr lang="en-US" dirty="0"/>
              <a:t> </a:t>
            </a:r>
            <a:r>
              <a:rPr lang="sr-Latn-RS" dirty="0"/>
              <a:t>stečenog </a:t>
            </a:r>
            <a:r>
              <a:rPr lang="en-US" dirty="0" err="1"/>
              <a:t>znanja</a:t>
            </a:r>
            <a:r>
              <a:rPr lang="en-US" dirty="0"/>
              <a:t> </a:t>
            </a:r>
            <a:r>
              <a:rPr lang="sr-Latn-RS" dirty="0"/>
              <a:t>za buduću promenu u </a:t>
            </a:r>
            <a:r>
              <a:rPr lang="en-US" dirty="0" err="1"/>
              <a:t>sopstven</a:t>
            </a:r>
            <a:r>
              <a:rPr lang="sr-Latn-RS" dirty="0"/>
              <a:t>oj</a:t>
            </a:r>
            <a:r>
              <a:rPr lang="en-US" dirty="0"/>
              <a:t> </a:t>
            </a:r>
            <a:r>
              <a:rPr lang="sr-Latn-RS" dirty="0"/>
              <a:t>grani</a:t>
            </a:r>
            <a:r>
              <a:rPr lang="en-US" dirty="0"/>
              <a:t> </a:t>
            </a:r>
            <a:r>
              <a:rPr lang="en-US" dirty="0" err="1"/>
              <a:t>industrije</a:t>
            </a:r>
            <a:r>
              <a:rPr lang="en-US" dirty="0"/>
              <a:t> </a:t>
            </a:r>
            <a:r>
              <a:rPr lang="en-US" dirty="0" err="1"/>
              <a:t>ili</a:t>
            </a:r>
            <a:r>
              <a:rPr lang="en-US" dirty="0"/>
              <a:t> </a:t>
            </a:r>
            <a:r>
              <a:rPr lang="sr-Latn-RS" dirty="0"/>
              <a:t>za promenu industrije jedne </a:t>
            </a:r>
            <a:r>
              <a:rPr lang="en-US" dirty="0" err="1"/>
              <a:t>zemlje</a:t>
            </a:r>
            <a:r>
              <a:rPr lang="sr-Latn-RS" dirty="0"/>
              <a:t>, na osnovu praćenja promena u drugoj</a:t>
            </a:r>
            <a:r>
              <a:rPr lang="en-US" dirty="0"/>
              <a:t>. </a:t>
            </a:r>
            <a:endParaRPr lang="sr-Latn-RS" dirty="0"/>
          </a:p>
          <a:p>
            <a:pPr lvl="1"/>
            <a:r>
              <a:rPr lang="en-US" b="1" dirty="0" err="1"/>
              <a:t>Promene</a:t>
            </a:r>
            <a:r>
              <a:rPr lang="en-US" b="1" dirty="0"/>
              <a:t> </a:t>
            </a:r>
            <a:r>
              <a:rPr lang="sr-Latn-RS" b="1" dirty="0"/>
              <a:t>traženih</a:t>
            </a:r>
            <a:r>
              <a:rPr lang="en-US" b="1" dirty="0"/>
              <a:t> </a:t>
            </a:r>
            <a:r>
              <a:rPr lang="en-US" b="1" dirty="0" err="1"/>
              <a:t>i</a:t>
            </a:r>
            <a:r>
              <a:rPr lang="en-US" b="1" dirty="0"/>
              <a:t> </a:t>
            </a:r>
            <a:r>
              <a:rPr lang="sr-Latn-RS" b="1" dirty="0"/>
              <a:t>dostupnih</a:t>
            </a:r>
            <a:r>
              <a:rPr lang="en-US" b="1" dirty="0"/>
              <a:t> </a:t>
            </a:r>
            <a:r>
              <a:rPr lang="en-US" b="1" dirty="0" err="1"/>
              <a:t>resursa</a:t>
            </a:r>
            <a:endParaRPr lang="sr-Latn-RS" b="1" dirty="0"/>
          </a:p>
          <a:p>
            <a:pPr lvl="1"/>
            <a:r>
              <a:rPr lang="sr-Latn-RS" b="1" dirty="0"/>
              <a:t>Promena traženih k</a:t>
            </a:r>
            <a:r>
              <a:rPr lang="en-US" b="1" dirty="0" err="1"/>
              <a:t>ompetencija</a:t>
            </a:r>
            <a:r>
              <a:rPr lang="sr-Latn-RS" b="1" dirty="0"/>
              <a:t> ljudskih resursa</a:t>
            </a:r>
            <a:r>
              <a:rPr lang="en-US" b="1" dirty="0"/>
              <a:t> </a:t>
            </a:r>
            <a:r>
              <a:rPr lang="en-US" dirty="0" err="1"/>
              <a:t>pojedinačnih</a:t>
            </a:r>
            <a:r>
              <a:rPr lang="en-US" dirty="0"/>
              <a:t> </a:t>
            </a:r>
            <a:r>
              <a:rPr lang="en-US" dirty="0" err="1"/>
              <a:t>poslovnih</a:t>
            </a:r>
            <a:r>
              <a:rPr lang="en-US" dirty="0"/>
              <a:t> </a:t>
            </a:r>
            <a:r>
              <a:rPr lang="en-US" dirty="0" err="1"/>
              <a:t>sistema</a:t>
            </a:r>
            <a:endParaRPr lang="en-US" dirty="0"/>
          </a:p>
        </p:txBody>
      </p:sp>
    </p:spTree>
    <p:extLst>
      <p:ext uri="{BB962C8B-B14F-4D97-AF65-F5344CB8AC3E}">
        <p14:creationId xmlns:p14="http://schemas.microsoft.com/office/powerpoint/2010/main" val="51629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sr-Latn-RS" dirty="0"/>
              <a:t>Zašto je važno blagovremeno uočiti transformaciju industrije ?</a:t>
            </a:r>
          </a:p>
          <a:p>
            <a:pPr lvl="1"/>
            <a:r>
              <a:rPr lang="en-US" dirty="0"/>
              <a:t>Ne </a:t>
            </a:r>
            <a:r>
              <a:rPr lang="en-US" dirty="0" err="1"/>
              <a:t>može</a:t>
            </a:r>
            <a:r>
              <a:rPr lang="sr-Latn-RS" dirty="0"/>
              <a:t> se</a:t>
            </a:r>
            <a:r>
              <a:rPr lang="en-US" dirty="0"/>
              <a:t> </a:t>
            </a:r>
            <a:r>
              <a:rPr lang="en-US" dirty="0" err="1"/>
              <a:t>inteligentno</a:t>
            </a:r>
            <a:r>
              <a:rPr lang="en-US" dirty="0"/>
              <a:t> </a:t>
            </a:r>
            <a:r>
              <a:rPr lang="sr-Latn-RS" dirty="0"/>
              <a:t>investirati u poslovne procese </a:t>
            </a:r>
            <a:r>
              <a:rPr lang="en-US" dirty="0" err="1"/>
              <a:t>organizaciju</a:t>
            </a:r>
            <a:r>
              <a:rPr lang="en-US" dirty="0"/>
              <a:t> </a:t>
            </a:r>
            <a:r>
              <a:rPr lang="en-US" dirty="0" err="1"/>
              <a:t>osim</a:t>
            </a:r>
            <a:r>
              <a:rPr lang="en-US" dirty="0"/>
              <a:t> </a:t>
            </a:r>
            <a:r>
              <a:rPr lang="en-US" dirty="0" err="1"/>
              <a:t>ako</a:t>
            </a:r>
            <a:r>
              <a:rPr lang="en-US" dirty="0"/>
              <a:t> </a:t>
            </a:r>
            <a:r>
              <a:rPr lang="sr-Latn-RS" dirty="0"/>
              <a:t>se blagovremeno ne spozna </a:t>
            </a:r>
            <a:r>
              <a:rPr lang="en-US" dirty="0" err="1"/>
              <a:t>kako</a:t>
            </a:r>
            <a:r>
              <a:rPr lang="en-US" dirty="0"/>
              <a:t> se </a:t>
            </a:r>
            <a:r>
              <a:rPr lang="en-US" dirty="0" err="1"/>
              <a:t>cela</a:t>
            </a:r>
            <a:r>
              <a:rPr lang="en-US" dirty="0"/>
              <a:t> </a:t>
            </a:r>
            <a:r>
              <a:rPr lang="sr-Latn-RS" dirty="0"/>
              <a:t>grana date</a:t>
            </a:r>
            <a:r>
              <a:rPr lang="en-US" dirty="0"/>
              <a:t> </a:t>
            </a:r>
            <a:r>
              <a:rPr lang="en-US" dirty="0" err="1"/>
              <a:t>industrij</a:t>
            </a:r>
            <a:r>
              <a:rPr lang="sr-Latn-RS" dirty="0"/>
              <a:t>e</a:t>
            </a:r>
            <a:r>
              <a:rPr lang="en-US" dirty="0"/>
              <a:t> </a:t>
            </a:r>
            <a:r>
              <a:rPr lang="en-US" dirty="0" err="1"/>
              <a:t>menja</a:t>
            </a:r>
            <a:r>
              <a:rPr lang="en-US" dirty="0"/>
              <a:t>.</a:t>
            </a:r>
            <a:endParaRPr lang="sr-Latn-RS" dirty="0"/>
          </a:p>
          <a:p>
            <a:r>
              <a:rPr lang="sr-Latn-RS" dirty="0"/>
              <a:t>Na osnovu d</a:t>
            </a:r>
            <a:r>
              <a:rPr lang="en-GB" dirty="0"/>
              <a:t>u</a:t>
            </a:r>
            <a:r>
              <a:rPr lang="sr-Latn-RS" dirty="0"/>
              <a:t>gogodišnjeg istraživanja Anita M. McGahan je zaključila da se industrije menjaju – evoluiraju u četiri potencijalna pravca: </a:t>
            </a:r>
          </a:p>
          <a:p>
            <a:pPr lvl="1"/>
            <a:r>
              <a:rPr lang="en-US" dirty="0" err="1"/>
              <a:t>radikaln</a:t>
            </a:r>
            <a:r>
              <a:rPr lang="sr-Latn-RS" dirty="0"/>
              <a:t>i</a:t>
            </a:r>
            <a:r>
              <a:rPr lang="en-US" dirty="0"/>
              <a:t>, </a:t>
            </a:r>
            <a:endParaRPr lang="sr-Latn-RS" dirty="0"/>
          </a:p>
          <a:p>
            <a:pPr lvl="1"/>
            <a:r>
              <a:rPr lang="en-US" dirty="0" err="1"/>
              <a:t>progresivn</a:t>
            </a:r>
            <a:r>
              <a:rPr lang="sr-Latn-RS" dirty="0"/>
              <a:t>i</a:t>
            </a:r>
            <a:r>
              <a:rPr lang="en-US" dirty="0"/>
              <a:t>, </a:t>
            </a:r>
            <a:endParaRPr lang="sr-Latn-RS" dirty="0"/>
          </a:p>
          <a:p>
            <a:pPr lvl="1"/>
            <a:r>
              <a:rPr lang="en-US" dirty="0" err="1"/>
              <a:t>kreativn</a:t>
            </a:r>
            <a:r>
              <a:rPr lang="sr-Latn-RS" dirty="0"/>
              <a:t>i</a:t>
            </a:r>
            <a:r>
              <a:rPr lang="en-US" dirty="0"/>
              <a:t> </a:t>
            </a:r>
            <a:r>
              <a:rPr lang="en-US" dirty="0" err="1"/>
              <a:t>i</a:t>
            </a:r>
            <a:r>
              <a:rPr lang="en-US" dirty="0"/>
              <a:t> </a:t>
            </a:r>
            <a:endParaRPr lang="sr-Latn-RS" dirty="0"/>
          </a:p>
          <a:p>
            <a:pPr lvl="1"/>
            <a:r>
              <a:rPr lang="en-US" dirty="0" err="1"/>
              <a:t>posredni</a:t>
            </a:r>
            <a:r>
              <a:rPr lang="sr-Latn-RS" dirty="0"/>
              <a:t>.</a:t>
            </a:r>
            <a:endParaRPr lang="en-US" dirty="0"/>
          </a:p>
        </p:txBody>
      </p:sp>
      <p:sp>
        <p:nvSpPr>
          <p:cNvPr id="6" name="TextBox 5"/>
          <p:cNvSpPr txBox="1"/>
          <p:nvPr/>
        </p:nvSpPr>
        <p:spPr>
          <a:xfrm>
            <a:off x="1156996" y="5626360"/>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a:t>
            </a:r>
            <a:r>
              <a:rPr lang="sr-Latn-RS" dirty="0" smtClean="0"/>
              <a:t>Pres</a:t>
            </a:r>
            <a:r>
              <a:rPr lang="en-US" dirty="0" smtClean="0"/>
              <a:t>s</a:t>
            </a:r>
            <a:r>
              <a:rPr lang="sr-Latn-RS" dirty="0" smtClean="0"/>
              <a:t>, </a:t>
            </a:r>
            <a:r>
              <a:rPr lang="sr-Latn-RS" dirty="0"/>
              <a:t>2004</a:t>
            </a:r>
            <a:endParaRPr lang="en-US" dirty="0"/>
          </a:p>
        </p:txBody>
      </p:sp>
    </p:spTree>
    <p:extLst>
      <p:ext uri="{BB962C8B-B14F-4D97-AF65-F5344CB8AC3E}">
        <p14:creationId xmlns:p14="http://schemas.microsoft.com/office/powerpoint/2010/main" val="2816153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a:bodyPr>
          <a:lstStyle/>
          <a:p>
            <a:r>
              <a:rPr lang="sr-Latn-RS" dirty="0"/>
              <a:t>Navedeni pravci su definisani prema dvema vrstama pretnji od zastarelosti:</a:t>
            </a:r>
          </a:p>
          <a:p>
            <a:pPr lvl="1"/>
            <a:r>
              <a:rPr lang="sr-Latn-RS" dirty="0"/>
              <a:t>Drugi je </a:t>
            </a:r>
            <a:r>
              <a:rPr lang="sr-Latn-RS" b="1" dirty="0"/>
              <a:t>pretnja ključnim sredstvima</a:t>
            </a:r>
            <a:r>
              <a:rPr lang="en-GB" b="1" dirty="0"/>
              <a:t>/</a:t>
            </a:r>
            <a:r>
              <a:rPr lang="en-GB" b="1" dirty="0" err="1"/>
              <a:t>imovini</a:t>
            </a:r>
            <a:r>
              <a:rPr lang="sr-Latn-RS" b="1" dirty="0"/>
              <a:t> industrije </a:t>
            </a:r>
            <a:r>
              <a:rPr lang="sr-Latn-RS" dirty="0"/>
              <a:t>— proizvodima, resursima, znanju i kapitalu brenda koji su istorijski činili organizaciju jedinstvenom. Oni su ugroženi ako ne uspeju da generišu vrednost kao što su to nekada činili. U farmaceutskoj industriji, na primer, uspešni lekovi su stalno pod pretnjom kako patenti ističu a razvijaju se novi lekovi.</a:t>
            </a:r>
          </a:p>
          <a:p>
            <a:pPr lvl="1"/>
            <a:r>
              <a:rPr lang="sr-Latn-RS" dirty="0"/>
              <a:t>Prvi je </a:t>
            </a:r>
            <a:r>
              <a:rPr lang="sr-Latn-RS" b="1" dirty="0"/>
              <a:t>pretnja ključnim delatnostima</a:t>
            </a:r>
            <a:r>
              <a:rPr lang="en-GB" b="1" dirty="0"/>
              <a:t>/</a:t>
            </a:r>
            <a:r>
              <a:rPr lang="en-GB" b="1" dirty="0" err="1"/>
              <a:t>aktivnostima</a:t>
            </a:r>
            <a:r>
              <a:rPr lang="sr-Latn-RS" b="1" dirty="0"/>
              <a:t> industrije </a:t>
            </a:r>
            <a:r>
              <a:rPr lang="sr-Latn-RS" dirty="0"/>
              <a:t>- aktivnostima koje su istorijski generisale profit za industriju. One su ugrožene kada postanu manje relevantne za dobavljače i kupce zbog neke nove, spoljne alternative. U automobilskoj industriji, na primer, mnogi zastupnici otkrivaju da se njihove tradicionalne prodajne aktivnosti sve manje cene od strane potrošača, koji traže podatke o karakteristikama, performansama i cenama automobila koje žele- preko interneta. </a:t>
            </a:r>
          </a:p>
          <a:p>
            <a:pPr marL="457200" lvl="1" indent="0">
              <a:buNone/>
            </a:pPr>
            <a:endParaRPr lang="sr-Latn-RS" dirty="0"/>
          </a:p>
        </p:txBody>
      </p:sp>
    </p:spTree>
    <p:extLst>
      <p:ext uri="{BB962C8B-B14F-4D97-AF65-F5344CB8AC3E}">
        <p14:creationId xmlns:p14="http://schemas.microsoft.com/office/powerpoint/2010/main" val="1283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Radikalna</a:t>
            </a:r>
            <a:r>
              <a:rPr lang="en-US" dirty="0"/>
              <a:t> </a:t>
            </a:r>
            <a:r>
              <a:rPr lang="en-US" dirty="0" err="1"/>
              <a:t>promena</a:t>
            </a:r>
            <a:r>
              <a:rPr lang="en-US" dirty="0"/>
              <a:t> se </a:t>
            </a:r>
            <a:r>
              <a:rPr lang="en-US" dirty="0" err="1"/>
              <a:t>dešava</a:t>
            </a:r>
            <a:r>
              <a:rPr lang="en-US" dirty="0"/>
              <a:t> </a:t>
            </a:r>
            <a:r>
              <a:rPr lang="en-US" dirty="0" err="1"/>
              <a:t>kada</a:t>
            </a:r>
            <a:r>
              <a:rPr lang="en-US" dirty="0"/>
              <a:t> </a:t>
            </a:r>
            <a:r>
              <a:rPr lang="en-US" dirty="0" err="1"/>
              <a:t>su</a:t>
            </a:r>
            <a:r>
              <a:rPr lang="en-US" dirty="0"/>
              <a:t> </a:t>
            </a:r>
            <a:r>
              <a:rPr lang="sr-Latn-RS" b="1" dirty="0"/>
              <a:t>istovremeno ugrožena ključna</a:t>
            </a:r>
            <a:r>
              <a:rPr lang="en-US" b="1" dirty="0"/>
              <a:t> </a:t>
            </a:r>
            <a:r>
              <a:rPr lang="en-US" b="1" dirty="0" err="1"/>
              <a:t>sredstva</a:t>
            </a:r>
            <a:r>
              <a:rPr lang="en-US" b="1" dirty="0"/>
              <a:t> </a:t>
            </a:r>
            <a:r>
              <a:rPr lang="en-US" b="1" dirty="0" err="1"/>
              <a:t>i</a:t>
            </a:r>
            <a:r>
              <a:rPr lang="en-US" b="1" dirty="0"/>
              <a:t> </a:t>
            </a:r>
            <a:r>
              <a:rPr lang="sr-Latn-RS" b="1" dirty="0"/>
              <a:t>ključne</a:t>
            </a:r>
            <a:r>
              <a:rPr lang="en-US" b="1" dirty="0"/>
              <a:t> </a:t>
            </a:r>
            <a:r>
              <a:rPr lang="en-US" b="1" dirty="0" err="1"/>
              <a:t>aktivnosti</a:t>
            </a:r>
            <a:r>
              <a:rPr lang="en-US" b="1" dirty="0"/>
              <a:t> </a:t>
            </a:r>
            <a:r>
              <a:rPr lang="sr-Latn-RS" b="1" dirty="0"/>
              <a:t>industrije</a:t>
            </a:r>
            <a:r>
              <a:rPr lang="en-US" dirty="0"/>
              <a:t>. </a:t>
            </a:r>
            <a:r>
              <a:rPr lang="en-US" dirty="0" err="1"/>
              <a:t>Prema</a:t>
            </a:r>
            <a:r>
              <a:rPr lang="en-US" dirty="0"/>
              <a:t> </a:t>
            </a:r>
            <a:r>
              <a:rPr lang="en-US" dirty="0" err="1"/>
              <a:t>ovom</a:t>
            </a:r>
            <a:r>
              <a:rPr lang="en-US" dirty="0"/>
              <a:t> </a:t>
            </a:r>
            <a:r>
              <a:rPr lang="en-US" dirty="0" err="1"/>
              <a:t>scenariju</a:t>
            </a:r>
            <a:r>
              <a:rPr lang="en-US" dirty="0"/>
              <a:t>, </a:t>
            </a:r>
            <a:r>
              <a:rPr lang="sr-Latn-RS" dirty="0"/>
              <a:t>prozvodi, </a:t>
            </a:r>
            <a:r>
              <a:rPr lang="en-US" dirty="0" err="1"/>
              <a:t>znanje</a:t>
            </a:r>
            <a:r>
              <a:rPr lang="en-US" dirty="0"/>
              <a:t> </a:t>
            </a:r>
            <a:r>
              <a:rPr lang="en-US" dirty="0" err="1"/>
              <a:t>i</a:t>
            </a:r>
            <a:r>
              <a:rPr lang="en-US" dirty="0"/>
              <a:t> </a:t>
            </a:r>
            <a:r>
              <a:rPr lang="en-US" dirty="0" err="1"/>
              <a:t>kapital</a:t>
            </a:r>
            <a:r>
              <a:rPr lang="en-US" dirty="0"/>
              <a:t> </a:t>
            </a:r>
            <a:r>
              <a:rPr lang="en-US" dirty="0" err="1"/>
              <a:t>brenda</a:t>
            </a:r>
            <a:r>
              <a:rPr lang="en-US" dirty="0"/>
              <a:t> </a:t>
            </a:r>
            <a:r>
              <a:rPr lang="en-US" dirty="0" err="1"/>
              <a:t>izgrađen</a:t>
            </a:r>
            <a:r>
              <a:rPr lang="sr-Latn-RS" dirty="0"/>
              <a:t>i</a:t>
            </a:r>
            <a:r>
              <a:rPr lang="en-US" dirty="0"/>
              <a:t> u </a:t>
            </a:r>
            <a:r>
              <a:rPr lang="en-US" dirty="0" err="1"/>
              <a:t>industriji</a:t>
            </a:r>
            <a:r>
              <a:rPr lang="en-US" dirty="0"/>
              <a:t> </a:t>
            </a:r>
            <a:r>
              <a:rPr lang="sr-Latn-RS" dirty="0"/>
              <a:t>zastarevaju</a:t>
            </a:r>
            <a:r>
              <a:rPr lang="en-US" dirty="0"/>
              <a:t>, </a:t>
            </a:r>
            <a:r>
              <a:rPr lang="en-US" dirty="0" err="1"/>
              <a:t>kao</a:t>
            </a:r>
            <a:r>
              <a:rPr lang="en-US" dirty="0"/>
              <a:t> </a:t>
            </a:r>
            <a:r>
              <a:rPr lang="en-US" dirty="0" err="1"/>
              <a:t>i</a:t>
            </a:r>
            <a:r>
              <a:rPr lang="en-US" dirty="0"/>
              <a:t> </a:t>
            </a:r>
            <a:r>
              <a:rPr lang="en-US" dirty="0" err="1"/>
              <a:t>odnosi</a:t>
            </a:r>
            <a:r>
              <a:rPr lang="en-US" dirty="0"/>
              <a:t> </a:t>
            </a:r>
            <a:r>
              <a:rPr lang="en-US" dirty="0" err="1"/>
              <a:t>sa</a:t>
            </a:r>
            <a:r>
              <a:rPr lang="en-US" dirty="0"/>
              <a:t> </a:t>
            </a:r>
            <a:r>
              <a:rPr lang="en-US" dirty="0" err="1"/>
              <a:t>kupcima</a:t>
            </a:r>
            <a:r>
              <a:rPr lang="en-US" dirty="0"/>
              <a:t> </a:t>
            </a:r>
            <a:r>
              <a:rPr lang="en-US" dirty="0" err="1"/>
              <a:t>i</a:t>
            </a:r>
            <a:r>
              <a:rPr lang="en-US" dirty="0"/>
              <a:t> </a:t>
            </a:r>
            <a:r>
              <a:rPr lang="en-US" dirty="0" err="1"/>
              <a:t>dobavljačima</a:t>
            </a:r>
            <a:r>
              <a:rPr lang="en-US" dirty="0"/>
              <a:t>. </a:t>
            </a:r>
            <a:endParaRPr lang="sr-Latn-RS" dirty="0"/>
          </a:p>
          <a:p>
            <a:r>
              <a:rPr lang="en-US" dirty="0" err="1"/>
              <a:t>Tokom</a:t>
            </a:r>
            <a:r>
              <a:rPr lang="en-US" dirty="0"/>
              <a:t> 1980-ih </a:t>
            </a:r>
            <a:r>
              <a:rPr lang="en-US" dirty="0" err="1"/>
              <a:t>i</a:t>
            </a:r>
            <a:r>
              <a:rPr lang="en-US" dirty="0"/>
              <a:t> 1990-ih, </a:t>
            </a:r>
            <a:r>
              <a:rPr lang="en-US" dirty="0" err="1"/>
              <a:t>procenjuje</a:t>
            </a:r>
            <a:r>
              <a:rPr lang="en-US" dirty="0"/>
              <a:t> se da je 19% </a:t>
            </a:r>
            <a:r>
              <a:rPr lang="en-US" dirty="0" err="1"/>
              <a:t>američkih</a:t>
            </a:r>
            <a:r>
              <a:rPr lang="en-US" dirty="0"/>
              <a:t> </a:t>
            </a:r>
            <a:r>
              <a:rPr lang="en-US" dirty="0" err="1"/>
              <a:t>industrija</a:t>
            </a:r>
            <a:r>
              <a:rPr lang="en-US" dirty="0"/>
              <a:t> </a:t>
            </a:r>
            <a:r>
              <a:rPr lang="en-US" dirty="0" err="1"/>
              <a:t>prošlo</a:t>
            </a:r>
            <a:r>
              <a:rPr lang="en-US" dirty="0"/>
              <a:t> </a:t>
            </a:r>
            <a:r>
              <a:rPr lang="en-US" dirty="0" err="1"/>
              <a:t>kroz</a:t>
            </a:r>
            <a:r>
              <a:rPr lang="en-US" dirty="0"/>
              <a:t> </a:t>
            </a:r>
            <a:r>
              <a:rPr lang="sr-Latn-RS" dirty="0"/>
              <a:t>određeni</a:t>
            </a:r>
            <a:r>
              <a:rPr lang="en-US" dirty="0"/>
              <a:t> </a:t>
            </a:r>
            <a:r>
              <a:rPr lang="sr-Latn-RS" dirty="0"/>
              <a:t>nivo</a:t>
            </a:r>
            <a:r>
              <a:rPr lang="en-US" dirty="0"/>
              <a:t> </a:t>
            </a:r>
            <a:r>
              <a:rPr lang="en-US" dirty="0" err="1"/>
              <a:t>radikalnih</a:t>
            </a:r>
            <a:r>
              <a:rPr lang="en-US" dirty="0"/>
              <a:t> </a:t>
            </a:r>
            <a:r>
              <a:rPr lang="en-US" dirty="0" err="1"/>
              <a:t>promena</a:t>
            </a:r>
            <a:r>
              <a:rPr lang="en-US" dirty="0"/>
              <a:t>. </a:t>
            </a:r>
            <a:endParaRPr lang="sr-Latn-RS" dirty="0"/>
          </a:p>
          <a:p>
            <a:r>
              <a:rPr lang="en-US" b="1" dirty="0" err="1"/>
              <a:t>Dobar</a:t>
            </a:r>
            <a:r>
              <a:rPr lang="en-US" b="1" dirty="0"/>
              <a:t> primer je </a:t>
            </a:r>
            <a:r>
              <a:rPr lang="en-US" b="1" dirty="0" err="1"/>
              <a:t>turistički</a:t>
            </a:r>
            <a:r>
              <a:rPr lang="en-US" b="1" dirty="0"/>
              <a:t> </a:t>
            </a:r>
            <a:r>
              <a:rPr lang="en-US" b="1" dirty="0" err="1"/>
              <a:t>biznis</a:t>
            </a:r>
            <a:r>
              <a:rPr lang="en-US" dirty="0"/>
              <a:t>. </a:t>
            </a:r>
            <a:r>
              <a:rPr lang="en-GB" dirty="0"/>
              <a:t>K</a:t>
            </a:r>
            <a:r>
              <a:rPr lang="sr-Latn-RS" dirty="0"/>
              <a:t>ljučna</a:t>
            </a:r>
            <a:r>
              <a:rPr lang="en-US" dirty="0"/>
              <a:t> </a:t>
            </a:r>
            <a:r>
              <a:rPr lang="en-US" dirty="0" err="1"/>
              <a:t>imovina</a:t>
            </a:r>
            <a:r>
              <a:rPr lang="en-US" dirty="0"/>
              <a:t> </a:t>
            </a:r>
            <a:r>
              <a:rPr lang="en-US" dirty="0" err="1"/>
              <a:t>i</a:t>
            </a:r>
            <a:r>
              <a:rPr lang="en-US" dirty="0"/>
              <a:t> </a:t>
            </a:r>
            <a:r>
              <a:rPr lang="en-GB" dirty="0"/>
              <a:t>k</a:t>
            </a:r>
            <a:r>
              <a:rPr lang="sr-Latn-RS" dirty="0"/>
              <a:t>ljučne</a:t>
            </a:r>
            <a:r>
              <a:rPr lang="en-US" dirty="0"/>
              <a:t> </a:t>
            </a:r>
            <a:r>
              <a:rPr lang="en-US" dirty="0" err="1"/>
              <a:t>aktivnosti</a:t>
            </a:r>
            <a:r>
              <a:rPr lang="en-US" dirty="0"/>
              <a:t>  </a:t>
            </a:r>
            <a:r>
              <a:rPr lang="en-US" dirty="0" err="1"/>
              <a:t>agencija</a:t>
            </a:r>
            <a:r>
              <a:rPr lang="en-US" dirty="0"/>
              <a:t> </a:t>
            </a:r>
            <a:r>
              <a:rPr lang="en-US" dirty="0" err="1"/>
              <a:t>našle</a:t>
            </a:r>
            <a:r>
              <a:rPr lang="en-US" dirty="0"/>
              <a:t> </a:t>
            </a:r>
            <a:r>
              <a:rPr lang="en-US" dirty="0" err="1"/>
              <a:t>su</a:t>
            </a:r>
            <a:r>
              <a:rPr lang="en-US" dirty="0"/>
              <a:t> se </a:t>
            </a:r>
            <a:r>
              <a:rPr lang="en-US" dirty="0" err="1"/>
              <a:t>na</a:t>
            </a:r>
            <a:r>
              <a:rPr lang="en-US" dirty="0"/>
              <a:t> </a:t>
            </a:r>
            <a:r>
              <a:rPr lang="en-US" dirty="0" err="1"/>
              <a:t>udaru</a:t>
            </a:r>
            <a:r>
              <a:rPr lang="en-US" dirty="0"/>
              <a:t> </a:t>
            </a:r>
            <a:r>
              <a:rPr lang="sr-Latn-RS" dirty="0"/>
              <a:t>gubitaka</a:t>
            </a:r>
            <a:r>
              <a:rPr lang="en-US" dirty="0"/>
              <a:t> </a:t>
            </a:r>
            <a:r>
              <a:rPr lang="en-US" dirty="0" err="1"/>
              <a:t>pošto</a:t>
            </a:r>
            <a:r>
              <a:rPr lang="en-US" dirty="0"/>
              <a:t> </a:t>
            </a:r>
            <a:r>
              <a:rPr lang="en-US" dirty="0" err="1"/>
              <a:t>su</a:t>
            </a:r>
            <a:r>
              <a:rPr lang="en-US" dirty="0"/>
              <a:t> </a:t>
            </a:r>
            <a:r>
              <a:rPr lang="en-US" dirty="0" err="1"/>
              <a:t>avio-kompanije</a:t>
            </a:r>
            <a:r>
              <a:rPr lang="en-US" dirty="0"/>
              <a:t> </a:t>
            </a:r>
            <a:r>
              <a:rPr lang="en-US" dirty="0" err="1"/>
              <a:t>implementirale</a:t>
            </a:r>
            <a:r>
              <a:rPr lang="en-US" dirty="0"/>
              <a:t> </a:t>
            </a:r>
            <a:r>
              <a:rPr lang="en-US" dirty="0" err="1"/>
              <a:t>sisteme</a:t>
            </a:r>
            <a:r>
              <a:rPr lang="en-US" dirty="0"/>
              <a:t> </a:t>
            </a:r>
            <a:r>
              <a:rPr lang="en-US" dirty="0" err="1"/>
              <a:t>za</a:t>
            </a:r>
            <a:r>
              <a:rPr lang="en-US" dirty="0"/>
              <a:t> </a:t>
            </a:r>
            <a:r>
              <a:rPr lang="en-US" dirty="0" err="1"/>
              <a:t>poboljšanje</a:t>
            </a:r>
            <a:r>
              <a:rPr lang="en-US" dirty="0"/>
              <a:t> </a:t>
            </a:r>
            <a:r>
              <a:rPr lang="en-US" dirty="0" err="1"/>
              <a:t>direktne</a:t>
            </a:r>
            <a:r>
              <a:rPr lang="en-US" dirty="0"/>
              <a:t> </a:t>
            </a:r>
            <a:r>
              <a:rPr lang="sr-Latn-RS" dirty="0"/>
              <a:t>komunikacije sa kupcima </a:t>
            </a:r>
            <a:r>
              <a:rPr lang="en-US" dirty="0" err="1"/>
              <a:t>i</a:t>
            </a:r>
            <a:r>
              <a:rPr lang="en-US" dirty="0"/>
              <a:t> </a:t>
            </a:r>
            <a:r>
              <a:rPr lang="en-US" dirty="0" err="1"/>
              <a:t>pošto</a:t>
            </a:r>
            <a:r>
              <a:rPr lang="en-US" dirty="0"/>
              <a:t> </a:t>
            </a:r>
            <a:r>
              <a:rPr lang="en-US" dirty="0" err="1"/>
              <a:t>su</a:t>
            </a:r>
            <a:r>
              <a:rPr lang="en-US" dirty="0"/>
              <a:t> se </a:t>
            </a:r>
            <a:r>
              <a:rPr lang="sr-Latn-RS" dirty="0"/>
              <a:t>dotadašnji </a:t>
            </a:r>
            <a:r>
              <a:rPr lang="en-US" dirty="0" err="1"/>
              <a:t>klijenti</a:t>
            </a:r>
            <a:r>
              <a:rPr lang="en-US" dirty="0"/>
              <a:t> </a:t>
            </a:r>
            <a:r>
              <a:rPr lang="sr-Latn-RS" dirty="0"/>
              <a:t>turističkih </a:t>
            </a:r>
            <a:r>
              <a:rPr lang="en-US" dirty="0" err="1"/>
              <a:t>agencija</a:t>
            </a:r>
            <a:r>
              <a:rPr lang="en-US" dirty="0"/>
              <a:t> </a:t>
            </a:r>
            <a:r>
              <a:rPr lang="en-US" dirty="0" err="1"/>
              <a:t>okrenuli</a:t>
            </a:r>
            <a:r>
              <a:rPr lang="en-US" dirty="0"/>
              <a:t> </a:t>
            </a:r>
            <a:r>
              <a:rPr lang="en-US" dirty="0" err="1"/>
              <a:t>sistemima</a:t>
            </a:r>
            <a:r>
              <a:rPr lang="en-US" dirty="0"/>
              <a:t> </a:t>
            </a:r>
            <a:r>
              <a:rPr lang="sr-Latn-RS" dirty="0"/>
              <a:t>samih avio kompanija </a:t>
            </a:r>
            <a:r>
              <a:rPr lang="en-US" dirty="0" err="1"/>
              <a:t>omogućenim</a:t>
            </a:r>
            <a:r>
              <a:rPr lang="en-US" dirty="0"/>
              <a:t> </a:t>
            </a:r>
            <a:r>
              <a:rPr lang="en-US" dirty="0" err="1"/>
              <a:t>na</a:t>
            </a:r>
            <a:r>
              <a:rPr lang="en-US" dirty="0"/>
              <a:t> </a:t>
            </a:r>
            <a:r>
              <a:rPr lang="sr-Latn-RS" dirty="0"/>
              <a:t>w</a:t>
            </a:r>
            <a:r>
              <a:rPr lang="en-US" dirty="0" err="1"/>
              <a:t>eb</a:t>
            </a:r>
            <a:r>
              <a:rPr lang="sr-Latn-RS" dirty="0"/>
              <a:t> -u</a:t>
            </a:r>
            <a:r>
              <a:rPr lang="en-US" dirty="0"/>
              <a:t> </a:t>
            </a:r>
            <a:r>
              <a:rPr lang="en-US" dirty="0" err="1"/>
              <a:t>koji</a:t>
            </a:r>
            <a:r>
              <a:rPr lang="en-US" dirty="0"/>
              <a:t> je </a:t>
            </a:r>
            <a:r>
              <a:rPr lang="en-US" dirty="0" err="1"/>
              <a:t>ponudio</a:t>
            </a:r>
            <a:r>
              <a:rPr lang="en-US" dirty="0"/>
              <a:t> </a:t>
            </a:r>
            <a:r>
              <a:rPr lang="en-US" dirty="0" err="1"/>
              <a:t>novu</a:t>
            </a:r>
            <a:r>
              <a:rPr lang="en-US" dirty="0"/>
              <a:t> </a:t>
            </a:r>
            <a:r>
              <a:rPr lang="en-US" dirty="0" err="1"/>
              <a:t>vrednost</a:t>
            </a:r>
            <a:r>
              <a:rPr lang="en-US" dirty="0"/>
              <a:t> (</a:t>
            </a:r>
            <a:r>
              <a:rPr lang="en-US" dirty="0" err="1"/>
              <a:t>onlajn</a:t>
            </a:r>
            <a:r>
              <a:rPr lang="en-US" dirty="0"/>
              <a:t> </a:t>
            </a:r>
            <a:r>
              <a:rPr lang="en-US" dirty="0" err="1"/>
              <a:t>praćenje</a:t>
            </a:r>
            <a:r>
              <a:rPr lang="en-US" dirty="0"/>
              <a:t> </a:t>
            </a:r>
            <a:r>
              <a:rPr lang="en-US" dirty="0" err="1"/>
              <a:t>dostupnih</a:t>
            </a:r>
            <a:r>
              <a:rPr lang="en-US" dirty="0"/>
              <a:t> </a:t>
            </a:r>
            <a:r>
              <a:rPr lang="en-US" dirty="0" err="1"/>
              <a:t>letova</a:t>
            </a:r>
            <a:r>
              <a:rPr lang="sr-Latn-RS" dirty="0"/>
              <a:t>,</a:t>
            </a:r>
            <a:r>
              <a:rPr lang="en-US" dirty="0"/>
              <a:t> </a:t>
            </a:r>
            <a:r>
              <a:rPr lang="en-US" dirty="0" err="1"/>
              <a:t>cena</a:t>
            </a:r>
            <a:r>
              <a:rPr lang="en-US" dirty="0"/>
              <a:t> </a:t>
            </a:r>
            <a:r>
              <a:rPr lang="en-US" dirty="0" err="1"/>
              <a:t>karata</a:t>
            </a:r>
            <a:r>
              <a:rPr lang="en-US" dirty="0"/>
              <a:t>, </a:t>
            </a:r>
            <a:r>
              <a:rPr lang="sr-Latn-RS" dirty="0"/>
              <a:t>rezervaciju i prodaju</a:t>
            </a:r>
            <a:r>
              <a:rPr lang="en-US" dirty="0"/>
              <a:t>).</a:t>
            </a:r>
          </a:p>
          <a:p>
            <a:endParaRPr lang="en-US" dirty="0"/>
          </a:p>
        </p:txBody>
      </p:sp>
      <p:sp>
        <p:nvSpPr>
          <p:cNvPr id="5" name="TextBox 4"/>
          <p:cNvSpPr txBox="1"/>
          <p:nvPr/>
        </p:nvSpPr>
        <p:spPr>
          <a:xfrm>
            <a:off x="1101012" y="6176963"/>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3573761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Kada</a:t>
            </a:r>
            <a:r>
              <a:rPr lang="en-US" dirty="0"/>
              <a:t> </a:t>
            </a:r>
            <a:r>
              <a:rPr lang="en-US" dirty="0" err="1"/>
              <a:t>ni</a:t>
            </a:r>
            <a:r>
              <a:rPr lang="en-US" dirty="0"/>
              <a:t> </a:t>
            </a:r>
            <a:r>
              <a:rPr lang="sr-Latn-RS" dirty="0"/>
              <a:t>ključna</a:t>
            </a:r>
            <a:r>
              <a:rPr lang="en-US" dirty="0"/>
              <a:t> </a:t>
            </a:r>
            <a:r>
              <a:rPr lang="en-US" dirty="0" err="1"/>
              <a:t>sredstva</a:t>
            </a:r>
            <a:r>
              <a:rPr lang="en-US" dirty="0"/>
              <a:t> </a:t>
            </a:r>
            <a:r>
              <a:rPr lang="en-US" dirty="0" err="1"/>
              <a:t>ni</a:t>
            </a:r>
            <a:r>
              <a:rPr lang="en-US" dirty="0"/>
              <a:t> </a:t>
            </a:r>
            <a:r>
              <a:rPr lang="sr-Latn-RS" dirty="0"/>
              <a:t>ključne</a:t>
            </a:r>
            <a:r>
              <a:rPr lang="en-US" dirty="0"/>
              <a:t> </a:t>
            </a:r>
            <a:r>
              <a:rPr lang="en-US" dirty="0" err="1"/>
              <a:t>aktivnosti</a:t>
            </a:r>
            <a:r>
              <a:rPr lang="en-US" dirty="0"/>
              <a:t> </a:t>
            </a:r>
            <a:r>
              <a:rPr lang="en-US" dirty="0" err="1"/>
              <a:t>nisu</a:t>
            </a:r>
            <a:r>
              <a:rPr lang="en-US" dirty="0"/>
              <a:t> </a:t>
            </a:r>
            <a:r>
              <a:rPr lang="en-US" dirty="0" err="1"/>
              <a:t>ugrožene</a:t>
            </a:r>
            <a:r>
              <a:rPr lang="en-US" dirty="0"/>
              <a:t>, </a:t>
            </a:r>
            <a:r>
              <a:rPr lang="sr-Latn-RS" dirty="0"/>
              <a:t>pravac</a:t>
            </a:r>
            <a:r>
              <a:rPr lang="en-US" dirty="0"/>
              <a:t> </a:t>
            </a:r>
            <a:r>
              <a:rPr lang="en-US" dirty="0" err="1"/>
              <a:t>promene</a:t>
            </a:r>
            <a:r>
              <a:rPr lang="en-US" dirty="0"/>
              <a:t> u </a:t>
            </a:r>
            <a:r>
              <a:rPr lang="en-US" dirty="0" err="1"/>
              <a:t>industriji</a:t>
            </a:r>
            <a:r>
              <a:rPr lang="en-US" dirty="0"/>
              <a:t> je </a:t>
            </a:r>
            <a:r>
              <a:rPr lang="en-US" b="1" dirty="0" err="1"/>
              <a:t>progresiv</a:t>
            </a:r>
            <a:r>
              <a:rPr lang="sr-Latn-RS" b="1" dirty="0"/>
              <a:t>a</a:t>
            </a:r>
            <a:r>
              <a:rPr lang="en-US" b="1" dirty="0"/>
              <a:t>n</a:t>
            </a:r>
            <a:r>
              <a:rPr lang="en-US" dirty="0"/>
              <a:t>. </a:t>
            </a:r>
            <a:endParaRPr lang="sr-Latn-RS" dirty="0"/>
          </a:p>
          <a:p>
            <a:r>
              <a:rPr lang="en-US" dirty="0" err="1"/>
              <a:t>Tokom</a:t>
            </a:r>
            <a:r>
              <a:rPr lang="en-US" dirty="0"/>
              <a:t> </a:t>
            </a:r>
            <a:r>
              <a:rPr lang="en-US" dirty="0" err="1"/>
              <a:t>proteklih</a:t>
            </a:r>
            <a:r>
              <a:rPr lang="en-US" dirty="0"/>
              <a:t> 20 </a:t>
            </a:r>
            <a:r>
              <a:rPr lang="en-US" dirty="0" err="1"/>
              <a:t>godina</a:t>
            </a:r>
            <a:r>
              <a:rPr lang="en-US" dirty="0"/>
              <a:t>, </a:t>
            </a:r>
            <a:r>
              <a:rPr lang="en-US" dirty="0" err="1"/>
              <a:t>ovo</a:t>
            </a:r>
            <a:r>
              <a:rPr lang="en-US" dirty="0"/>
              <a:t> je bi</a:t>
            </a:r>
            <a:r>
              <a:rPr lang="sr-Latn-RS" dirty="0"/>
              <a:t>o</a:t>
            </a:r>
            <a:r>
              <a:rPr lang="en-US" dirty="0"/>
              <a:t> </a:t>
            </a:r>
            <a:r>
              <a:rPr lang="en-US" dirty="0" err="1"/>
              <a:t>daleko</a:t>
            </a:r>
            <a:r>
              <a:rPr lang="en-US" dirty="0"/>
              <a:t> </a:t>
            </a:r>
            <a:r>
              <a:rPr lang="en-US" dirty="0" err="1"/>
              <a:t>najčešc</a:t>
            </a:r>
            <a:r>
              <a:rPr lang="en-US" dirty="0"/>
              <a:t>́</a:t>
            </a:r>
            <a:r>
              <a:rPr lang="sr-Latn-RS" dirty="0"/>
              <a:t>i</a:t>
            </a:r>
            <a:r>
              <a:rPr lang="en-US" dirty="0"/>
              <a:t> </a:t>
            </a:r>
            <a:r>
              <a:rPr lang="sr-Latn-RS" dirty="0"/>
              <a:t>pravac. Kod p</a:t>
            </a:r>
            <a:r>
              <a:rPr lang="en-US" dirty="0" err="1"/>
              <a:t>rogresivn</a:t>
            </a:r>
            <a:r>
              <a:rPr lang="sr-Latn-RS" dirty="0"/>
              <a:t>e</a:t>
            </a:r>
            <a:r>
              <a:rPr lang="en-US" dirty="0"/>
              <a:t> </a:t>
            </a:r>
            <a:r>
              <a:rPr lang="en-US" dirty="0" err="1"/>
              <a:t>evolucij</a:t>
            </a:r>
            <a:r>
              <a:rPr lang="sr-Latn-RS" dirty="0"/>
              <a:t>e</a:t>
            </a:r>
            <a:r>
              <a:rPr lang="en-US" dirty="0"/>
              <a:t> </a:t>
            </a:r>
            <a:r>
              <a:rPr lang="sr-Latn-RS" dirty="0"/>
              <a:t>n</a:t>
            </a:r>
            <a:r>
              <a:rPr lang="en-US" dirty="0" err="1"/>
              <a:t>apredak</a:t>
            </a:r>
            <a:r>
              <a:rPr lang="en-US" dirty="0"/>
              <a:t> se </a:t>
            </a:r>
            <a:r>
              <a:rPr lang="en-US" dirty="0" err="1"/>
              <a:t>dešava</a:t>
            </a:r>
            <a:r>
              <a:rPr lang="en-US" dirty="0"/>
              <a:t> </a:t>
            </a:r>
            <a:r>
              <a:rPr lang="en-US" dirty="0" err="1"/>
              <a:t>i</a:t>
            </a:r>
            <a:r>
              <a:rPr lang="en-US" dirty="0"/>
              <a:t> </a:t>
            </a:r>
            <a:r>
              <a:rPr lang="en-US" dirty="0" err="1"/>
              <a:t>tehnologija</a:t>
            </a:r>
            <a:r>
              <a:rPr lang="en-US" dirty="0"/>
              <a:t> </a:t>
            </a:r>
            <a:r>
              <a:rPr lang="en-US" dirty="0" err="1"/>
              <a:t>može</a:t>
            </a:r>
            <a:r>
              <a:rPr lang="en-US" dirty="0"/>
              <a:t> </a:t>
            </a:r>
            <a:r>
              <a:rPr lang="en-US" dirty="0" err="1"/>
              <a:t>imati</a:t>
            </a:r>
            <a:r>
              <a:rPr lang="en-US" dirty="0"/>
              <a:t> </a:t>
            </a:r>
            <a:r>
              <a:rPr lang="en-US" dirty="0" err="1"/>
              <a:t>ogroman</a:t>
            </a:r>
            <a:r>
              <a:rPr lang="en-US" dirty="0"/>
              <a:t> </a:t>
            </a:r>
            <a:r>
              <a:rPr lang="en-US" dirty="0" err="1"/>
              <a:t>uticaj</a:t>
            </a:r>
            <a:r>
              <a:rPr lang="en-US" dirty="0"/>
              <a:t>, </a:t>
            </a:r>
            <a:r>
              <a:rPr lang="en-US" dirty="0" err="1"/>
              <a:t>ali</a:t>
            </a:r>
            <a:r>
              <a:rPr lang="en-US" dirty="0"/>
              <a:t> to se </a:t>
            </a:r>
            <a:r>
              <a:rPr lang="en-US" dirty="0" err="1"/>
              <a:t>dešava</a:t>
            </a:r>
            <a:r>
              <a:rPr lang="en-US" dirty="0"/>
              <a:t> u </a:t>
            </a:r>
            <a:r>
              <a:rPr lang="en-US" dirty="0" err="1"/>
              <a:t>okviru</a:t>
            </a:r>
            <a:r>
              <a:rPr lang="en-US" dirty="0"/>
              <a:t> </a:t>
            </a:r>
            <a:r>
              <a:rPr lang="en-US" dirty="0" err="1"/>
              <a:t>postojećeg</a:t>
            </a:r>
            <a:r>
              <a:rPr lang="en-US" dirty="0"/>
              <a:t> </a:t>
            </a:r>
            <a:r>
              <a:rPr lang="en-US" dirty="0" err="1"/>
              <a:t>poslovanja</a:t>
            </a:r>
            <a:r>
              <a:rPr lang="en-US" dirty="0"/>
              <a:t>. </a:t>
            </a:r>
            <a:r>
              <a:rPr lang="en-US" dirty="0" err="1"/>
              <a:t>Progresivna</a:t>
            </a:r>
            <a:r>
              <a:rPr lang="en-US" dirty="0"/>
              <a:t> </a:t>
            </a:r>
            <a:r>
              <a:rPr lang="en-US" dirty="0" err="1"/>
              <a:t>promena</a:t>
            </a:r>
            <a:r>
              <a:rPr lang="en-US" dirty="0"/>
              <a:t> ne </a:t>
            </a:r>
            <a:r>
              <a:rPr lang="en-US" dirty="0" err="1"/>
              <a:t>znači</a:t>
            </a:r>
            <a:r>
              <a:rPr lang="en-US" dirty="0"/>
              <a:t> da je </a:t>
            </a:r>
            <a:r>
              <a:rPr lang="en-US" dirty="0" err="1"/>
              <a:t>promena</a:t>
            </a:r>
            <a:r>
              <a:rPr lang="en-US" dirty="0"/>
              <a:t> mala </a:t>
            </a:r>
            <a:r>
              <a:rPr lang="en-US" dirty="0" err="1"/>
              <a:t>ili</a:t>
            </a:r>
            <a:r>
              <a:rPr lang="en-US" dirty="0"/>
              <a:t> </a:t>
            </a:r>
            <a:r>
              <a:rPr lang="en-US" dirty="0" err="1"/>
              <a:t>čak</a:t>
            </a:r>
            <a:r>
              <a:rPr lang="en-US" dirty="0"/>
              <a:t> da je </a:t>
            </a:r>
            <a:r>
              <a:rPr lang="en-US" dirty="0" err="1"/>
              <a:t>spora</a:t>
            </a:r>
            <a:r>
              <a:rPr lang="en-US" dirty="0"/>
              <a:t>. </a:t>
            </a:r>
            <a:r>
              <a:rPr lang="en-US" dirty="0" err="1"/>
              <a:t>Vremenom</a:t>
            </a:r>
            <a:r>
              <a:rPr lang="en-US" dirty="0"/>
              <a:t>, </a:t>
            </a:r>
            <a:r>
              <a:rPr lang="sr-Latn-RS" dirty="0"/>
              <a:t>postepene</a:t>
            </a:r>
            <a:r>
              <a:rPr lang="en-US" dirty="0"/>
              <a:t> </a:t>
            </a:r>
            <a:r>
              <a:rPr lang="en-US" dirty="0" err="1"/>
              <a:t>promene</a:t>
            </a:r>
            <a:r>
              <a:rPr lang="en-US" dirty="0"/>
              <a:t> </a:t>
            </a:r>
            <a:r>
              <a:rPr lang="en-US" dirty="0" err="1"/>
              <a:t>mogu</a:t>
            </a:r>
            <a:r>
              <a:rPr lang="en-US" dirty="0"/>
              <a:t> </a:t>
            </a:r>
            <a:r>
              <a:rPr lang="en-US" dirty="0" err="1"/>
              <a:t>dovesti</a:t>
            </a:r>
            <a:r>
              <a:rPr lang="en-US" dirty="0"/>
              <a:t> do </a:t>
            </a:r>
            <a:r>
              <a:rPr lang="en-US" dirty="0" err="1"/>
              <a:t>velikih</a:t>
            </a:r>
            <a:r>
              <a:rPr lang="en-US" dirty="0"/>
              <a:t> </a:t>
            </a:r>
            <a:r>
              <a:rPr lang="en-US" dirty="0" err="1"/>
              <a:t>poboljšanja</a:t>
            </a:r>
            <a:r>
              <a:rPr lang="en-US" dirty="0"/>
              <a:t> </a:t>
            </a:r>
            <a:r>
              <a:rPr lang="en-US" dirty="0" err="1"/>
              <a:t>i</a:t>
            </a:r>
            <a:r>
              <a:rPr lang="en-US" dirty="0"/>
              <a:t> </a:t>
            </a:r>
            <a:r>
              <a:rPr lang="en-US" dirty="0" err="1"/>
              <a:t>velikih</a:t>
            </a:r>
            <a:r>
              <a:rPr lang="en-US" dirty="0"/>
              <a:t> </a:t>
            </a:r>
            <a:r>
              <a:rPr lang="en-US" dirty="0" err="1"/>
              <a:t>promena</a:t>
            </a:r>
            <a:r>
              <a:rPr lang="en-US" dirty="0"/>
              <a:t>. </a:t>
            </a:r>
            <a:r>
              <a:rPr lang="sr-Latn-RS" dirty="0"/>
              <a:t>Kao primer ovakve promene može se uzeti postepeni porast vrednosti Wal-Mart-a. </a:t>
            </a:r>
            <a:r>
              <a:rPr lang="en-US" dirty="0" err="1"/>
              <a:t>Kumulativni</a:t>
            </a:r>
            <a:r>
              <a:rPr lang="en-US" dirty="0"/>
              <a:t> </a:t>
            </a:r>
            <a:r>
              <a:rPr lang="sr-Latn-RS" dirty="0"/>
              <a:t>tržišni </a:t>
            </a:r>
            <a:r>
              <a:rPr lang="en-US" dirty="0" err="1"/>
              <a:t>uticaj</a:t>
            </a:r>
            <a:r>
              <a:rPr lang="en-US" dirty="0"/>
              <a:t> </a:t>
            </a:r>
            <a:r>
              <a:rPr lang="sr-Latn-RS" dirty="0"/>
              <a:t>ove kompanije</a:t>
            </a:r>
            <a:r>
              <a:rPr lang="en-US" dirty="0"/>
              <a:t> je </a:t>
            </a:r>
            <a:r>
              <a:rPr lang="en-US" dirty="0" err="1"/>
              <a:t>izvanredan</a:t>
            </a:r>
            <a:r>
              <a:rPr lang="en-US" dirty="0"/>
              <a:t>, </a:t>
            </a:r>
            <a:r>
              <a:rPr lang="sr-Latn-RS" dirty="0"/>
              <a:t>pri čemu je ovaj</a:t>
            </a:r>
            <a:r>
              <a:rPr lang="en-US" dirty="0"/>
              <a:t> </a:t>
            </a:r>
            <a:r>
              <a:rPr lang="en-US" dirty="0" err="1"/>
              <a:t>trgova</a:t>
            </a:r>
            <a:r>
              <a:rPr lang="sr-Latn-RS" dirty="0"/>
              <a:t>čki lanac</a:t>
            </a:r>
            <a:r>
              <a:rPr lang="en-US" dirty="0"/>
              <a:t> </a:t>
            </a:r>
            <a:r>
              <a:rPr lang="en-US" dirty="0" err="1"/>
              <a:t>tu</a:t>
            </a:r>
            <a:r>
              <a:rPr lang="en-US" dirty="0"/>
              <a:t> </a:t>
            </a:r>
            <a:r>
              <a:rPr lang="en-US" dirty="0" err="1"/>
              <a:t>prednost</a:t>
            </a:r>
            <a:r>
              <a:rPr lang="en-US" dirty="0"/>
              <a:t> </a:t>
            </a:r>
            <a:r>
              <a:rPr lang="en-US" dirty="0" err="1"/>
              <a:t>razvio</a:t>
            </a:r>
            <a:r>
              <a:rPr lang="en-US" dirty="0"/>
              <a:t> </a:t>
            </a:r>
            <a:r>
              <a:rPr lang="en-US" dirty="0" err="1"/>
              <a:t>produbljujući</a:t>
            </a:r>
            <a:r>
              <a:rPr lang="en-US" dirty="0"/>
              <a:t> </a:t>
            </a:r>
            <a:r>
              <a:rPr lang="en-US" dirty="0" err="1"/>
              <a:t>postojeće</a:t>
            </a:r>
            <a:r>
              <a:rPr lang="en-US" dirty="0"/>
              <a:t> </a:t>
            </a:r>
            <a:r>
              <a:rPr lang="en-US" dirty="0" err="1"/>
              <a:t>odnose</a:t>
            </a:r>
            <a:r>
              <a:rPr lang="en-US" dirty="0"/>
              <a:t> </a:t>
            </a:r>
            <a:r>
              <a:rPr lang="en-US" dirty="0" err="1"/>
              <a:t>sa</a:t>
            </a:r>
            <a:r>
              <a:rPr lang="en-US" dirty="0"/>
              <a:t> </a:t>
            </a:r>
            <a:r>
              <a:rPr lang="en-US" dirty="0" err="1"/>
              <a:t>kupcima</a:t>
            </a:r>
            <a:r>
              <a:rPr lang="en-US" dirty="0"/>
              <a:t> </a:t>
            </a:r>
            <a:r>
              <a:rPr lang="en-US" dirty="0" err="1"/>
              <a:t>i</a:t>
            </a:r>
            <a:r>
              <a:rPr lang="en-US" dirty="0"/>
              <a:t> </a:t>
            </a:r>
            <a:r>
              <a:rPr lang="en-US" dirty="0" err="1"/>
              <a:t>dobavljačima</a:t>
            </a:r>
            <a:r>
              <a:rPr lang="en-US" dirty="0"/>
              <a:t>,</a:t>
            </a:r>
            <a:r>
              <a:rPr lang="sr-Latn-RS" dirty="0"/>
              <a:t> uz postepen razvoj novih proizvoda i u</a:t>
            </a:r>
            <a:r>
              <a:rPr lang="en-GB" dirty="0"/>
              <a:t>s</a:t>
            </a:r>
            <a:r>
              <a:rPr lang="sr-Latn-RS" dirty="0"/>
              <a:t>luga,</a:t>
            </a:r>
            <a:r>
              <a:rPr lang="en-US" dirty="0"/>
              <a:t> a ne </a:t>
            </a:r>
            <a:r>
              <a:rPr lang="en-US" dirty="0" err="1"/>
              <a:t>tražeći</a:t>
            </a:r>
            <a:r>
              <a:rPr lang="en-US" dirty="0"/>
              <a:t> </a:t>
            </a:r>
            <a:r>
              <a:rPr lang="en-US" dirty="0" err="1"/>
              <a:t>potpuno</a:t>
            </a:r>
            <a:r>
              <a:rPr lang="en-US" dirty="0"/>
              <a:t> </a:t>
            </a:r>
            <a:r>
              <a:rPr lang="en-US" dirty="0" err="1"/>
              <a:t>nove</a:t>
            </a:r>
            <a:r>
              <a:rPr lang="sr-Latn-RS" dirty="0"/>
              <a:t> kanale distribucije ili nove segmente tražišta</a:t>
            </a:r>
            <a:r>
              <a:rPr lang="en-US" dirty="0"/>
              <a:t>.</a:t>
            </a:r>
          </a:p>
        </p:txBody>
      </p:sp>
      <p:sp>
        <p:nvSpPr>
          <p:cNvPr id="5" name="TextBox 4"/>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3101799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Kreativna</a:t>
            </a:r>
            <a:r>
              <a:rPr lang="en-US" b="1" dirty="0"/>
              <a:t> </a:t>
            </a:r>
            <a:r>
              <a:rPr lang="en-US" b="1" dirty="0" err="1"/>
              <a:t>promena</a:t>
            </a:r>
            <a:r>
              <a:rPr lang="en-US" b="1" dirty="0"/>
              <a:t> </a:t>
            </a:r>
            <a:r>
              <a:rPr lang="en-US" dirty="0"/>
              <a:t>se </a:t>
            </a:r>
            <a:r>
              <a:rPr lang="en-US" dirty="0" err="1"/>
              <a:t>dešava</a:t>
            </a:r>
            <a:r>
              <a:rPr lang="en-US" dirty="0"/>
              <a:t> </a:t>
            </a:r>
            <a:r>
              <a:rPr lang="en-US" dirty="0" err="1"/>
              <a:t>kada</a:t>
            </a:r>
            <a:r>
              <a:rPr lang="en-US" dirty="0"/>
              <a:t> </a:t>
            </a:r>
            <a:r>
              <a:rPr lang="en-US" dirty="0" err="1"/>
              <a:t>su</a:t>
            </a:r>
            <a:r>
              <a:rPr lang="en-US" dirty="0"/>
              <a:t> </a:t>
            </a:r>
            <a:r>
              <a:rPr lang="sr-Latn-RS" dirty="0"/>
              <a:t>ključna</a:t>
            </a:r>
            <a:r>
              <a:rPr lang="en-US" dirty="0"/>
              <a:t> </a:t>
            </a:r>
            <a:r>
              <a:rPr lang="en-US" dirty="0" err="1"/>
              <a:t>sredstva</a:t>
            </a:r>
            <a:r>
              <a:rPr lang="en-US" dirty="0"/>
              <a:t> </a:t>
            </a:r>
            <a:r>
              <a:rPr lang="en-US" dirty="0" err="1"/>
              <a:t>ugrožena</a:t>
            </a:r>
            <a:r>
              <a:rPr lang="en-US" dirty="0"/>
              <a:t>, </a:t>
            </a:r>
            <a:r>
              <a:rPr lang="en-US" dirty="0" err="1"/>
              <a:t>ali</a:t>
            </a:r>
            <a:r>
              <a:rPr lang="en-US" dirty="0"/>
              <a:t> </a:t>
            </a:r>
            <a:r>
              <a:rPr lang="en-US" dirty="0" err="1"/>
              <a:t>su</a:t>
            </a:r>
            <a:r>
              <a:rPr lang="en-US" dirty="0"/>
              <a:t> </a:t>
            </a:r>
            <a:r>
              <a:rPr lang="en-US" dirty="0" err="1"/>
              <a:t>ključne</a:t>
            </a:r>
            <a:r>
              <a:rPr lang="en-US" dirty="0"/>
              <a:t> </a:t>
            </a:r>
            <a:r>
              <a:rPr lang="en-US" dirty="0" err="1"/>
              <a:t>aktivnosti</a:t>
            </a:r>
            <a:r>
              <a:rPr lang="en-US" dirty="0"/>
              <a:t> </a:t>
            </a:r>
            <a:r>
              <a:rPr lang="en-US" dirty="0" err="1"/>
              <a:t>stabilne</a:t>
            </a:r>
            <a:r>
              <a:rPr lang="en-US" dirty="0"/>
              <a:t>. </a:t>
            </a:r>
            <a:endParaRPr lang="sr-Latn-RS" dirty="0"/>
          </a:p>
          <a:p>
            <a:r>
              <a:rPr lang="en-US" dirty="0"/>
              <a:t>To </a:t>
            </a:r>
            <a:r>
              <a:rPr lang="en-US" dirty="0" err="1"/>
              <a:t>znači</a:t>
            </a:r>
            <a:r>
              <a:rPr lang="en-US" dirty="0"/>
              <a:t> da </a:t>
            </a:r>
            <a:r>
              <a:rPr lang="en-US" dirty="0" err="1"/>
              <a:t>kompanije</a:t>
            </a:r>
            <a:r>
              <a:rPr lang="en-US" dirty="0"/>
              <a:t> </a:t>
            </a:r>
            <a:r>
              <a:rPr lang="en-US" dirty="0" err="1"/>
              <a:t>moraju</a:t>
            </a:r>
            <a:r>
              <a:rPr lang="en-US" dirty="0"/>
              <a:t> </a:t>
            </a:r>
            <a:r>
              <a:rPr lang="en-US" dirty="0" err="1"/>
              <a:t>stalno</a:t>
            </a:r>
            <a:r>
              <a:rPr lang="en-US" dirty="0"/>
              <a:t> da </a:t>
            </a:r>
            <a:r>
              <a:rPr lang="en-US" dirty="0" err="1"/>
              <a:t>pronalaze</a:t>
            </a:r>
            <a:r>
              <a:rPr lang="en-US" dirty="0"/>
              <a:t> </a:t>
            </a:r>
            <a:r>
              <a:rPr lang="en-US" dirty="0" err="1"/>
              <a:t>načine</a:t>
            </a:r>
            <a:r>
              <a:rPr lang="en-US" dirty="0"/>
              <a:t> da </a:t>
            </a:r>
            <a:r>
              <a:rPr lang="en-US" dirty="0" err="1"/>
              <a:t>povrate</a:t>
            </a:r>
            <a:r>
              <a:rPr lang="en-US" dirty="0"/>
              <a:t> </a:t>
            </a:r>
            <a:r>
              <a:rPr lang="sr-Latn-RS" dirty="0"/>
              <a:t>tražnju za </a:t>
            </a:r>
            <a:r>
              <a:rPr lang="en-US" dirty="0" err="1"/>
              <a:t>svoj</a:t>
            </a:r>
            <a:r>
              <a:rPr lang="sr-Latn-RS" dirty="0"/>
              <a:t>im</a:t>
            </a:r>
            <a:r>
              <a:rPr lang="en-US" dirty="0"/>
              <a:t> </a:t>
            </a:r>
            <a:r>
              <a:rPr lang="en-US" dirty="0" err="1"/>
              <a:t>sredstv</a:t>
            </a:r>
            <a:r>
              <a:rPr lang="sr-Latn-RS" dirty="0"/>
              <a:t>ima – ili da razvijau nove proizvode</a:t>
            </a:r>
            <a:r>
              <a:rPr lang="en-US" dirty="0"/>
              <a:t>, </a:t>
            </a:r>
            <a:r>
              <a:rPr lang="en-US" dirty="0" err="1"/>
              <a:t>istovremeno</a:t>
            </a:r>
            <a:r>
              <a:rPr lang="en-US" dirty="0"/>
              <a:t> </a:t>
            </a:r>
            <a:r>
              <a:rPr lang="en-US" dirty="0" err="1"/>
              <a:t>štiteći</a:t>
            </a:r>
            <a:r>
              <a:rPr lang="en-US" dirty="0"/>
              <a:t> </a:t>
            </a:r>
            <a:r>
              <a:rPr lang="en-US" dirty="0" err="1"/>
              <a:t>tekuće</a:t>
            </a:r>
            <a:r>
              <a:rPr lang="en-US" dirty="0"/>
              <a:t> </a:t>
            </a:r>
            <a:r>
              <a:rPr lang="en-US" dirty="0" err="1"/>
              <a:t>odnose</a:t>
            </a:r>
            <a:r>
              <a:rPr lang="en-US" dirty="0"/>
              <a:t> </a:t>
            </a:r>
            <a:r>
              <a:rPr lang="en-US" dirty="0" err="1"/>
              <a:t>sa</a:t>
            </a:r>
            <a:r>
              <a:rPr lang="en-US" dirty="0"/>
              <a:t> </a:t>
            </a:r>
            <a:r>
              <a:rPr lang="en-US" dirty="0" err="1"/>
              <a:t>kupcima</a:t>
            </a:r>
            <a:r>
              <a:rPr lang="en-US" dirty="0"/>
              <a:t> </a:t>
            </a:r>
            <a:r>
              <a:rPr lang="en-US" dirty="0" err="1"/>
              <a:t>i</a:t>
            </a:r>
            <a:r>
              <a:rPr lang="en-US" dirty="0"/>
              <a:t> </a:t>
            </a:r>
            <a:r>
              <a:rPr lang="en-US" dirty="0" err="1"/>
              <a:t>dobavljačima</a:t>
            </a:r>
            <a:r>
              <a:rPr lang="sr-Latn-RS" dirty="0"/>
              <a:t>. Primer ovakvih promena je npr. industrija softverskih aplikacija. U ovoj industriji programeri kreiraju i testiraju veliki broj aplikacija – ključnih sredstava u nadi da će jedna ili više njih postati tražene na tržištu. Primenom dobro usavršenih ključnih aktivnosti, kao što su veština razvoja softvera, kao i tehnike istraživanja tržišta i marketinga, lideri u industriji održavaju svoj uspeh – iako su njihova ključna sredstva – sami softveri – permanentno izloženi potencijalnom neuspehu ili zastarevanju.</a:t>
            </a:r>
            <a:endParaRPr lang="en-US" dirty="0"/>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840279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a:t>Posredna</a:t>
            </a:r>
            <a:r>
              <a:rPr lang="en-US" dirty="0"/>
              <a:t> </a:t>
            </a:r>
            <a:r>
              <a:rPr lang="en-US" dirty="0" err="1"/>
              <a:t>promena</a:t>
            </a:r>
            <a:r>
              <a:rPr lang="en-US" dirty="0"/>
              <a:t> se </a:t>
            </a:r>
            <a:r>
              <a:rPr lang="en-US" dirty="0" err="1"/>
              <a:t>dešava</a:t>
            </a:r>
            <a:r>
              <a:rPr lang="en-US" dirty="0"/>
              <a:t> </a:t>
            </a:r>
            <a:r>
              <a:rPr lang="en-US" dirty="0" err="1"/>
              <a:t>kada</a:t>
            </a:r>
            <a:r>
              <a:rPr lang="en-US" dirty="0"/>
              <a:t> </a:t>
            </a:r>
            <a:r>
              <a:rPr lang="en-US" dirty="0" err="1"/>
              <a:t>kupci</a:t>
            </a:r>
            <a:r>
              <a:rPr lang="en-US" dirty="0"/>
              <a:t> </a:t>
            </a:r>
            <a:r>
              <a:rPr lang="en-US" dirty="0" err="1"/>
              <a:t>i</a:t>
            </a:r>
            <a:r>
              <a:rPr lang="en-US" dirty="0"/>
              <a:t> </a:t>
            </a:r>
            <a:r>
              <a:rPr lang="en-US" dirty="0" err="1"/>
              <a:t>dobavljači</a:t>
            </a:r>
            <a:r>
              <a:rPr lang="en-US" dirty="0"/>
              <a:t> </a:t>
            </a:r>
            <a:r>
              <a:rPr lang="en-US" dirty="0" err="1"/>
              <a:t>imaju</a:t>
            </a:r>
            <a:r>
              <a:rPr lang="en-US" dirty="0"/>
              <a:t> </a:t>
            </a:r>
            <a:r>
              <a:rPr lang="en-US" dirty="0" err="1"/>
              <a:t>nove</a:t>
            </a:r>
            <a:r>
              <a:rPr lang="en-US" dirty="0"/>
              <a:t> </a:t>
            </a:r>
            <a:r>
              <a:rPr lang="en-US" dirty="0" err="1"/>
              <a:t>opcije</a:t>
            </a:r>
            <a:r>
              <a:rPr lang="en-US" dirty="0"/>
              <a:t> </a:t>
            </a:r>
            <a:r>
              <a:rPr lang="en-US" dirty="0" err="1"/>
              <a:t>jer</a:t>
            </a:r>
            <a:r>
              <a:rPr lang="en-US" dirty="0"/>
              <a:t> </a:t>
            </a:r>
            <a:r>
              <a:rPr lang="en-US" dirty="0" err="1"/>
              <a:t>su</a:t>
            </a:r>
            <a:r>
              <a:rPr lang="en-US" dirty="0"/>
              <a:t> </a:t>
            </a:r>
            <a:r>
              <a:rPr lang="en-US" dirty="0" err="1"/>
              <a:t>dobili</a:t>
            </a:r>
            <a:r>
              <a:rPr lang="en-US" dirty="0"/>
              <a:t> </a:t>
            </a:r>
            <a:r>
              <a:rPr lang="en-US" dirty="0" err="1"/>
              <a:t>pristup</a:t>
            </a:r>
            <a:r>
              <a:rPr lang="en-US" dirty="0"/>
              <a:t> </a:t>
            </a:r>
            <a:r>
              <a:rPr lang="sr-Latn-RS" dirty="0"/>
              <a:t>uslugama koje ranije nisu postojale na tržištu</a:t>
            </a:r>
            <a:r>
              <a:rPr lang="en-US" dirty="0"/>
              <a:t>. </a:t>
            </a:r>
            <a:r>
              <a:rPr lang="en-US" dirty="0" err="1"/>
              <a:t>Ugrožene</a:t>
            </a:r>
            <a:r>
              <a:rPr lang="en-US" dirty="0"/>
              <a:t> </a:t>
            </a:r>
            <a:r>
              <a:rPr lang="en-US" dirty="0" err="1"/>
              <a:t>su</a:t>
            </a:r>
            <a:r>
              <a:rPr lang="en-US" dirty="0"/>
              <a:t> </a:t>
            </a:r>
            <a:r>
              <a:rPr lang="sr-Latn-RS" dirty="0"/>
              <a:t>ključne</a:t>
            </a:r>
            <a:r>
              <a:rPr lang="en-US" dirty="0"/>
              <a:t> </a:t>
            </a:r>
            <a:r>
              <a:rPr lang="en-US" dirty="0" err="1"/>
              <a:t>aktivnosti</a:t>
            </a:r>
            <a:r>
              <a:rPr lang="en-US" dirty="0"/>
              <a:t> </a:t>
            </a:r>
            <a:r>
              <a:rPr lang="en-US" dirty="0" err="1"/>
              <a:t>industrija</a:t>
            </a:r>
            <a:r>
              <a:rPr lang="sr-Latn-RS" dirty="0"/>
              <a:t>, koje su se našle</a:t>
            </a:r>
            <a:r>
              <a:rPr lang="en-US" dirty="0"/>
              <a:t> </a:t>
            </a:r>
            <a:r>
              <a:rPr lang="en-US" dirty="0" err="1"/>
              <a:t>na</a:t>
            </a:r>
            <a:r>
              <a:rPr lang="en-US" dirty="0"/>
              <a:t> </a:t>
            </a:r>
            <a:r>
              <a:rPr lang="en-US" dirty="0" err="1"/>
              <a:t>posrednoj</a:t>
            </a:r>
            <a:r>
              <a:rPr lang="en-US" dirty="0"/>
              <a:t> </a:t>
            </a:r>
            <a:r>
              <a:rPr lang="en-US" dirty="0" err="1"/>
              <a:t>putanji</a:t>
            </a:r>
            <a:r>
              <a:rPr lang="en-US" dirty="0"/>
              <a:t> </a:t>
            </a:r>
            <a:r>
              <a:rPr lang="en-US" dirty="0" err="1"/>
              <a:t>promene</a:t>
            </a:r>
            <a:r>
              <a:rPr lang="en-US" dirty="0"/>
              <a:t>. </a:t>
            </a:r>
            <a:r>
              <a:rPr lang="sr-Latn-RS" dirty="0"/>
              <a:t>Međutim</a:t>
            </a:r>
            <a:r>
              <a:rPr lang="en-US" dirty="0"/>
              <a:t> </a:t>
            </a:r>
            <a:r>
              <a:rPr lang="sr-Latn-RS" dirty="0"/>
              <a:t>ključna</a:t>
            </a:r>
            <a:r>
              <a:rPr lang="en-US" dirty="0"/>
              <a:t> </a:t>
            </a:r>
            <a:r>
              <a:rPr lang="en-US" dirty="0" err="1"/>
              <a:t>sredstva</a:t>
            </a:r>
            <a:r>
              <a:rPr lang="en-US" dirty="0"/>
              <a:t> </a:t>
            </a:r>
            <a:r>
              <a:rPr lang="en-US" dirty="0" err="1"/>
              <a:t>ovih</a:t>
            </a:r>
            <a:r>
              <a:rPr lang="en-US" dirty="0"/>
              <a:t> </a:t>
            </a:r>
            <a:r>
              <a:rPr lang="en-US" dirty="0" err="1"/>
              <a:t>industrija</a:t>
            </a:r>
            <a:r>
              <a:rPr lang="en-US" dirty="0"/>
              <a:t> – </a:t>
            </a:r>
            <a:r>
              <a:rPr lang="sr-Latn-RS" dirty="0"/>
              <a:t>proizvodi, resursi, </a:t>
            </a:r>
            <a:r>
              <a:rPr lang="en-US" dirty="0" err="1"/>
              <a:t>znanje</a:t>
            </a:r>
            <a:r>
              <a:rPr lang="en-US" dirty="0"/>
              <a:t>, </a:t>
            </a:r>
            <a:r>
              <a:rPr lang="en-US" dirty="0" err="1"/>
              <a:t>kapital</a:t>
            </a:r>
            <a:r>
              <a:rPr lang="en-US" dirty="0"/>
              <a:t> </a:t>
            </a:r>
            <a:r>
              <a:rPr lang="en-US" dirty="0" err="1"/>
              <a:t>brenda</a:t>
            </a:r>
            <a:r>
              <a:rPr lang="en-US" dirty="0"/>
              <a:t>, </a:t>
            </a:r>
            <a:r>
              <a:rPr lang="en-US" dirty="0" err="1"/>
              <a:t>patenti</a:t>
            </a:r>
            <a:r>
              <a:rPr lang="en-US" dirty="0"/>
              <a:t> </a:t>
            </a:r>
            <a:r>
              <a:rPr lang="en-US" dirty="0" err="1"/>
              <a:t>ili</a:t>
            </a:r>
            <a:r>
              <a:rPr lang="en-US" dirty="0"/>
              <a:t> </a:t>
            </a:r>
            <a:r>
              <a:rPr lang="en-US" dirty="0" err="1"/>
              <a:t>čak</a:t>
            </a:r>
            <a:r>
              <a:rPr lang="en-US" dirty="0"/>
              <a:t> </a:t>
            </a:r>
            <a:r>
              <a:rPr lang="en-US" dirty="0" err="1"/>
              <a:t>specijalizovana</a:t>
            </a:r>
            <a:r>
              <a:rPr lang="en-US" dirty="0"/>
              <a:t> </a:t>
            </a:r>
            <a:r>
              <a:rPr lang="en-US" dirty="0" err="1"/>
              <a:t>fabrička</a:t>
            </a:r>
            <a:r>
              <a:rPr lang="en-US" dirty="0"/>
              <a:t> </a:t>
            </a:r>
            <a:r>
              <a:rPr lang="en-US" dirty="0" err="1"/>
              <a:t>oprema</a:t>
            </a:r>
            <a:r>
              <a:rPr lang="en-US" dirty="0"/>
              <a:t> – </a:t>
            </a:r>
            <a:r>
              <a:rPr lang="en-US" dirty="0" err="1"/>
              <a:t>zadržavaju</a:t>
            </a:r>
            <a:r>
              <a:rPr lang="en-US" dirty="0"/>
              <a:t> </a:t>
            </a:r>
            <a:r>
              <a:rPr lang="en-US" dirty="0" err="1"/>
              <a:t>većinu</a:t>
            </a:r>
            <a:r>
              <a:rPr lang="en-US" dirty="0"/>
              <a:t> </a:t>
            </a:r>
            <a:r>
              <a:rPr lang="en-US" dirty="0" err="1"/>
              <a:t>svoje</a:t>
            </a:r>
            <a:r>
              <a:rPr lang="en-US" dirty="0"/>
              <a:t> </a:t>
            </a:r>
            <a:r>
              <a:rPr lang="en-US" dirty="0" err="1"/>
              <a:t>vrednosti</a:t>
            </a:r>
            <a:r>
              <a:rPr lang="en-US" dirty="0"/>
              <a:t> </a:t>
            </a:r>
            <a:r>
              <a:rPr lang="sr-Latn-RS" dirty="0"/>
              <a:t>ukoliko je moguće da</a:t>
            </a:r>
            <a:r>
              <a:rPr lang="en-US" dirty="0"/>
              <a:t> se </a:t>
            </a:r>
            <a:r>
              <a:rPr lang="en-US" dirty="0" err="1"/>
              <a:t>koriste</a:t>
            </a:r>
            <a:r>
              <a:rPr lang="en-US" dirty="0"/>
              <a:t> </a:t>
            </a:r>
            <a:r>
              <a:rPr lang="en-US" dirty="0" err="1"/>
              <a:t>na</a:t>
            </a:r>
            <a:r>
              <a:rPr lang="en-US" dirty="0"/>
              <a:t> </a:t>
            </a:r>
            <a:r>
              <a:rPr lang="en-US" dirty="0" err="1"/>
              <a:t>nove</a:t>
            </a:r>
            <a:r>
              <a:rPr lang="en-US" dirty="0"/>
              <a:t> </a:t>
            </a:r>
            <a:r>
              <a:rPr lang="en-US" dirty="0" err="1"/>
              <a:t>načine</a:t>
            </a:r>
            <a:r>
              <a:rPr lang="en-US" dirty="0"/>
              <a:t>.</a:t>
            </a:r>
            <a:endParaRPr lang="sr-Latn-RS" dirty="0"/>
          </a:p>
          <a:p>
            <a:r>
              <a:rPr lang="sr-Latn-RS" dirty="0"/>
              <a:t>Posredne promene se dešavaju kod segmenta auto industrije, koji se odnosi na auto dilere, na primer, iz više razloga. Prvo, tradicionalne aktivnosti prodaje automobila postaju manje relevantne zbog interneta. Drugo, proizvođači automobila traže bliže odnose sa vozačima i, kao rezultat, počinju da sami upravljaju odnosima sa svojim kupcima, što je ranije bilo povereno dilerima; u nekim slučajevima pokušavaju da u potpunosti preuzmu odnose sa kupcima. Konačno, pojedinačni dileri gube kontrolu nad upravljanjem zalihama vozila, jer IT sistemi i sofisticirano upravljanje finansijama kreiraju ekonomije obima koje mogu da iskoriste samo veće, integrisane kompanije.</a:t>
            </a:r>
          </a:p>
          <a:p>
            <a:pPr marL="0" indent="0">
              <a:buNone/>
            </a:pPr>
            <a:endParaRPr lang="en-US" dirty="0"/>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956687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Teško</a:t>
            </a:r>
            <a:r>
              <a:rPr lang="en-US" dirty="0"/>
              <a:t> je </a:t>
            </a:r>
            <a:r>
              <a:rPr lang="en-US" dirty="0" err="1"/>
              <a:t>identifikovati</a:t>
            </a:r>
            <a:r>
              <a:rPr lang="en-US" dirty="0"/>
              <a:t> </a:t>
            </a:r>
            <a:r>
              <a:rPr lang="sr-Latn-RS" dirty="0"/>
              <a:t>na kom </a:t>
            </a:r>
            <a:r>
              <a:rPr lang="en-US" dirty="0" err="1"/>
              <a:t>evolucion</a:t>
            </a:r>
            <a:r>
              <a:rPr lang="sr-Latn-RS" dirty="0"/>
              <a:t>om</a:t>
            </a:r>
            <a:r>
              <a:rPr lang="en-US" dirty="0"/>
              <a:t> p</a:t>
            </a:r>
            <a:r>
              <a:rPr lang="sr-Latn-RS" dirty="0"/>
              <a:t>ravcu se nalazi konkretna </a:t>
            </a:r>
            <a:r>
              <a:rPr lang="en-US" dirty="0"/>
              <a:t> </a:t>
            </a:r>
            <a:r>
              <a:rPr lang="en-US" dirty="0" err="1"/>
              <a:t>industrija</a:t>
            </a:r>
            <a:r>
              <a:rPr lang="en-US" dirty="0"/>
              <a:t>. Da bi se </a:t>
            </a:r>
            <a:r>
              <a:rPr lang="en-US" dirty="0" err="1"/>
              <a:t>osigurala</a:t>
            </a:r>
            <a:r>
              <a:rPr lang="en-US" dirty="0"/>
              <a:t> </a:t>
            </a:r>
            <a:r>
              <a:rPr lang="en-US" dirty="0" err="1"/>
              <a:t>tačnost</a:t>
            </a:r>
            <a:r>
              <a:rPr lang="en-US" dirty="0"/>
              <a:t>, </a:t>
            </a:r>
            <a:r>
              <a:rPr lang="en-US" dirty="0" err="1"/>
              <a:t>analiza</a:t>
            </a:r>
            <a:r>
              <a:rPr lang="en-US" dirty="0"/>
              <a:t> </a:t>
            </a:r>
            <a:r>
              <a:rPr lang="sr-Latn-RS" dirty="0"/>
              <a:t>pravca transformacije industrije </a:t>
            </a:r>
            <a:r>
              <a:rPr lang="en-US" dirty="0"/>
              <a:t>mora </a:t>
            </a:r>
            <a:r>
              <a:rPr lang="en-US" dirty="0" err="1"/>
              <a:t>biti</a:t>
            </a:r>
            <a:r>
              <a:rPr lang="en-US" dirty="0"/>
              <a:t> </a:t>
            </a:r>
            <a:r>
              <a:rPr lang="en-US" dirty="0" err="1"/>
              <a:t>fokusirana</a:t>
            </a:r>
            <a:r>
              <a:rPr lang="en-US" dirty="0"/>
              <a:t> </a:t>
            </a:r>
            <a:r>
              <a:rPr lang="en-US" dirty="0" err="1"/>
              <a:t>i</a:t>
            </a:r>
            <a:r>
              <a:rPr lang="en-US" dirty="0"/>
              <a:t> </a:t>
            </a:r>
            <a:r>
              <a:rPr lang="en-US" dirty="0" err="1"/>
              <a:t>sistematična</a:t>
            </a:r>
            <a:r>
              <a:rPr lang="en-US" dirty="0"/>
              <a:t>.</a:t>
            </a:r>
            <a:endParaRPr lang="sr-Latn-RS" dirty="0"/>
          </a:p>
          <a:p>
            <a:r>
              <a:rPr lang="en-US" b="1" i="1" dirty="0" err="1"/>
              <a:t>Prvi</a:t>
            </a:r>
            <a:r>
              <a:rPr lang="en-US" b="1" i="1" dirty="0"/>
              <a:t> </a:t>
            </a:r>
            <a:r>
              <a:rPr lang="en-US" b="1" i="1" dirty="0" err="1"/>
              <a:t>korak</a:t>
            </a:r>
            <a:r>
              <a:rPr lang="en-US" b="1" i="1" dirty="0"/>
              <a:t> </a:t>
            </a:r>
            <a:r>
              <a:rPr lang="en-US" dirty="0"/>
              <a:t>je da </a:t>
            </a:r>
            <a:r>
              <a:rPr lang="sr-Latn-RS" dirty="0"/>
              <a:t>se tačno </a:t>
            </a:r>
            <a:r>
              <a:rPr lang="en-US" u="sng" dirty="0" err="1"/>
              <a:t>definiše</a:t>
            </a:r>
            <a:r>
              <a:rPr lang="en-US" u="sng" dirty="0"/>
              <a:t> </a:t>
            </a:r>
            <a:r>
              <a:rPr lang="en-US" u="sng" dirty="0" err="1"/>
              <a:t>industrij</a:t>
            </a:r>
            <a:r>
              <a:rPr lang="sr-Latn-RS" u="sng" dirty="0"/>
              <a:t>a u kojoj je organizacija</a:t>
            </a:r>
            <a:r>
              <a:rPr lang="en-US" dirty="0"/>
              <a:t>. </a:t>
            </a:r>
            <a:r>
              <a:rPr lang="en-US" dirty="0" err="1"/>
              <a:t>Može</a:t>
            </a:r>
            <a:r>
              <a:rPr lang="sr-Latn-RS" dirty="0"/>
              <a:t> se</a:t>
            </a:r>
            <a:r>
              <a:rPr lang="en-US" dirty="0"/>
              <a:t> </a:t>
            </a:r>
            <a:r>
              <a:rPr lang="en-US" dirty="0" err="1"/>
              <a:t>početi</a:t>
            </a:r>
            <a:r>
              <a:rPr lang="en-US" dirty="0"/>
              <a:t> </a:t>
            </a:r>
            <a:r>
              <a:rPr lang="en-US" dirty="0" err="1"/>
              <a:t>tako</a:t>
            </a:r>
            <a:r>
              <a:rPr lang="en-US" dirty="0"/>
              <a:t> </a:t>
            </a:r>
            <a:r>
              <a:rPr lang="en-US" dirty="0" err="1"/>
              <a:t>što</a:t>
            </a:r>
            <a:r>
              <a:rPr lang="en-US" dirty="0"/>
              <a:t> </a:t>
            </a:r>
            <a:r>
              <a:rPr lang="en-US" dirty="0" err="1"/>
              <a:t>će</a:t>
            </a:r>
            <a:r>
              <a:rPr lang="sr-Latn-RS" dirty="0"/>
              <a:t> se</a:t>
            </a:r>
            <a:r>
              <a:rPr lang="en-US" dirty="0"/>
              <a:t> </a:t>
            </a:r>
            <a:r>
              <a:rPr lang="en-US" dirty="0" err="1"/>
              <a:t>identifikovati</a:t>
            </a:r>
            <a:r>
              <a:rPr lang="en-US" dirty="0"/>
              <a:t> </a:t>
            </a:r>
            <a:r>
              <a:rPr lang="en-US" dirty="0" err="1"/>
              <a:t>kompanije</a:t>
            </a:r>
            <a:r>
              <a:rPr lang="en-US" dirty="0"/>
              <a:t> u </a:t>
            </a:r>
            <a:r>
              <a:rPr lang="sr-Latn-RS" dirty="0"/>
              <a:t>datoj</a:t>
            </a:r>
            <a:r>
              <a:rPr lang="en-US" dirty="0"/>
              <a:t> </a:t>
            </a:r>
            <a:r>
              <a:rPr lang="en-US" dirty="0" err="1"/>
              <a:t>industriji</a:t>
            </a:r>
            <a:r>
              <a:rPr lang="en-US" dirty="0"/>
              <a:t> </a:t>
            </a:r>
            <a:r>
              <a:rPr lang="en-US" dirty="0" err="1"/>
              <a:t>koje</a:t>
            </a:r>
            <a:r>
              <a:rPr lang="en-US" dirty="0"/>
              <a:t> dele </a:t>
            </a:r>
            <a:r>
              <a:rPr lang="en-US" dirty="0" err="1"/>
              <a:t>zajedničke</a:t>
            </a:r>
            <a:r>
              <a:rPr lang="en-US" dirty="0"/>
              <a:t> </a:t>
            </a:r>
            <a:r>
              <a:rPr lang="en-US" dirty="0" err="1"/>
              <a:t>kupce</a:t>
            </a:r>
            <a:r>
              <a:rPr lang="en-US" dirty="0"/>
              <a:t> </a:t>
            </a:r>
            <a:r>
              <a:rPr lang="en-US" dirty="0" err="1"/>
              <a:t>i</a:t>
            </a:r>
            <a:r>
              <a:rPr lang="en-US" dirty="0"/>
              <a:t> </a:t>
            </a:r>
            <a:r>
              <a:rPr lang="en-US" dirty="0" err="1"/>
              <a:t>dobavljače</a:t>
            </a:r>
            <a:r>
              <a:rPr lang="en-US" dirty="0"/>
              <a:t>. </a:t>
            </a:r>
            <a:r>
              <a:rPr lang="en-US" dirty="0" err="1"/>
              <a:t>Mnogi</a:t>
            </a:r>
            <a:r>
              <a:rPr lang="en-US" dirty="0"/>
              <a:t> </a:t>
            </a:r>
            <a:r>
              <a:rPr lang="en-US" dirty="0" err="1"/>
              <a:t>ekonomisti</a:t>
            </a:r>
            <a:r>
              <a:rPr lang="en-US" dirty="0"/>
              <a:t> </a:t>
            </a:r>
            <a:r>
              <a:rPr lang="en-US" dirty="0" err="1"/>
              <a:t>koriste</a:t>
            </a:r>
            <a:r>
              <a:rPr lang="en-US" dirty="0"/>
              <a:t> </a:t>
            </a:r>
            <a:r>
              <a:rPr lang="en-US" dirty="0" err="1"/>
              <a:t>pravilo</a:t>
            </a:r>
            <a:r>
              <a:rPr lang="en-US" dirty="0"/>
              <a:t> od 5% da bi </a:t>
            </a:r>
            <a:r>
              <a:rPr lang="en-US" dirty="0" err="1"/>
              <a:t>procenili</a:t>
            </a:r>
            <a:r>
              <a:rPr lang="en-US" dirty="0"/>
              <a:t> da li je </a:t>
            </a:r>
            <a:r>
              <a:rPr lang="en-US" dirty="0" err="1"/>
              <a:t>zajedništvo</a:t>
            </a:r>
            <a:r>
              <a:rPr lang="en-US" dirty="0"/>
              <a:t> </a:t>
            </a:r>
            <a:r>
              <a:rPr lang="en-US" dirty="0" err="1"/>
              <a:t>dovoljno</a:t>
            </a:r>
            <a:r>
              <a:rPr lang="en-US" dirty="0"/>
              <a:t> da se </a:t>
            </a:r>
            <a:r>
              <a:rPr lang="en-US" dirty="0" err="1"/>
              <a:t>firme</a:t>
            </a:r>
            <a:r>
              <a:rPr lang="en-US" dirty="0"/>
              <a:t> </a:t>
            </a:r>
            <a:r>
              <a:rPr lang="en-US" dirty="0" err="1"/>
              <a:t>kvalifikuju</a:t>
            </a:r>
            <a:r>
              <a:rPr lang="en-US" dirty="0"/>
              <a:t> </a:t>
            </a:r>
            <a:r>
              <a:rPr lang="en-US" dirty="0" err="1"/>
              <a:t>kao</a:t>
            </a:r>
            <a:r>
              <a:rPr lang="en-US" dirty="0"/>
              <a:t> </a:t>
            </a:r>
            <a:r>
              <a:rPr lang="en-US" dirty="0" err="1"/>
              <a:t>direktni</a:t>
            </a:r>
            <a:r>
              <a:rPr lang="en-US" dirty="0"/>
              <a:t> </a:t>
            </a:r>
            <a:r>
              <a:rPr lang="en-US" dirty="0" err="1"/>
              <a:t>konkurenti</a:t>
            </a:r>
            <a:r>
              <a:rPr lang="sr-Latn-RS" dirty="0"/>
              <a:t> – u okviru iste industrije</a:t>
            </a:r>
            <a:r>
              <a:rPr lang="en-US" dirty="0"/>
              <a:t>: </a:t>
            </a:r>
            <a:r>
              <a:rPr lang="en-US" dirty="0" err="1"/>
              <a:t>Ako</a:t>
            </a:r>
            <a:r>
              <a:rPr lang="en-US" dirty="0"/>
              <a:t> </a:t>
            </a:r>
            <a:r>
              <a:rPr lang="en-US" dirty="0" err="1"/>
              <a:t>fluktuacija</a:t>
            </a:r>
            <a:r>
              <a:rPr lang="en-US" dirty="0"/>
              <a:t> </a:t>
            </a:r>
            <a:r>
              <a:rPr lang="en-US" dirty="0" err="1"/>
              <a:t>cena</a:t>
            </a:r>
            <a:r>
              <a:rPr lang="en-US" dirty="0"/>
              <a:t> od 5% od </a:t>
            </a:r>
            <a:r>
              <a:rPr lang="en-US" dirty="0" err="1"/>
              <a:t>strane</a:t>
            </a:r>
            <a:r>
              <a:rPr lang="en-US" dirty="0"/>
              <a:t> </a:t>
            </a:r>
            <a:r>
              <a:rPr lang="en-US" dirty="0" err="1"/>
              <a:t>jedne</a:t>
            </a:r>
            <a:r>
              <a:rPr lang="en-US" dirty="0"/>
              <a:t> </a:t>
            </a:r>
            <a:r>
              <a:rPr lang="en-US" dirty="0" err="1"/>
              <a:t>kompanije</a:t>
            </a:r>
            <a:r>
              <a:rPr lang="en-US" dirty="0"/>
              <a:t> </a:t>
            </a:r>
            <a:r>
              <a:rPr lang="en-US" dirty="0" err="1"/>
              <a:t>uzrokuje</a:t>
            </a:r>
            <a:r>
              <a:rPr lang="en-US" dirty="0"/>
              <a:t> da </a:t>
            </a:r>
            <a:r>
              <a:rPr lang="en-US" dirty="0" err="1"/>
              <a:t>kupci</a:t>
            </a:r>
            <a:r>
              <a:rPr lang="en-US" dirty="0"/>
              <a:t> </a:t>
            </a:r>
            <a:r>
              <a:rPr lang="en-US" dirty="0" err="1"/>
              <a:t>ili</a:t>
            </a:r>
            <a:r>
              <a:rPr lang="en-US" dirty="0"/>
              <a:t> </a:t>
            </a:r>
            <a:r>
              <a:rPr lang="en-US" dirty="0" err="1"/>
              <a:t>dobavljači</a:t>
            </a:r>
            <a:r>
              <a:rPr lang="en-US" dirty="0"/>
              <a:t> </a:t>
            </a:r>
            <a:r>
              <a:rPr lang="en-US" dirty="0" err="1"/>
              <a:t>pređu</a:t>
            </a:r>
            <a:r>
              <a:rPr lang="en-US" dirty="0"/>
              <a:t> u </a:t>
            </a:r>
            <a:r>
              <a:rPr lang="en-US" dirty="0" err="1"/>
              <a:t>drugu</a:t>
            </a:r>
            <a:r>
              <a:rPr lang="en-US" dirty="0"/>
              <a:t> </a:t>
            </a:r>
            <a:r>
              <a:rPr lang="en-US" dirty="0" err="1"/>
              <a:t>kompaniju</a:t>
            </a:r>
            <a:r>
              <a:rPr lang="en-US" dirty="0"/>
              <a:t>, </a:t>
            </a:r>
            <a:r>
              <a:rPr lang="en-US" dirty="0" err="1"/>
              <a:t>preduzeća</a:t>
            </a:r>
            <a:r>
              <a:rPr lang="en-US" dirty="0"/>
              <a:t> se </a:t>
            </a:r>
            <a:r>
              <a:rPr lang="en-US" dirty="0" err="1"/>
              <a:t>kvalifikuju</a:t>
            </a:r>
            <a:r>
              <a:rPr lang="en-US" dirty="0"/>
              <a:t> </a:t>
            </a:r>
            <a:r>
              <a:rPr lang="en-US" dirty="0" err="1"/>
              <a:t>kao</a:t>
            </a:r>
            <a:r>
              <a:rPr lang="en-US" dirty="0"/>
              <a:t> </a:t>
            </a:r>
            <a:r>
              <a:rPr lang="en-US" dirty="0" err="1"/>
              <a:t>direktni</a:t>
            </a:r>
            <a:r>
              <a:rPr lang="en-US" dirty="0"/>
              <a:t> </a:t>
            </a:r>
            <a:r>
              <a:rPr lang="en-US" dirty="0" err="1"/>
              <a:t>konkurenti</a:t>
            </a:r>
            <a:r>
              <a:rPr lang="en-US" dirty="0"/>
              <a:t>. </a:t>
            </a:r>
            <a:r>
              <a:rPr lang="en-US" dirty="0" err="1"/>
              <a:t>Kada</a:t>
            </a:r>
            <a:r>
              <a:rPr lang="en-US" dirty="0"/>
              <a:t> </a:t>
            </a:r>
            <a:r>
              <a:rPr lang="en-US" dirty="0" err="1"/>
              <a:t>grupa</a:t>
            </a:r>
            <a:r>
              <a:rPr lang="en-US" dirty="0"/>
              <a:t> </a:t>
            </a:r>
            <a:r>
              <a:rPr lang="en-US" dirty="0" err="1"/>
              <a:t>kompanija</a:t>
            </a:r>
            <a:r>
              <a:rPr lang="en-US" dirty="0"/>
              <a:t> </a:t>
            </a:r>
            <a:r>
              <a:rPr lang="en-US" dirty="0" err="1"/>
              <a:t>namerava</a:t>
            </a:r>
            <a:r>
              <a:rPr lang="en-US" dirty="0"/>
              <a:t> da se </a:t>
            </a:r>
            <a:r>
              <a:rPr lang="en-US" dirty="0" err="1"/>
              <a:t>obrati</a:t>
            </a:r>
            <a:r>
              <a:rPr lang="en-US" dirty="0"/>
              <a:t> </a:t>
            </a:r>
            <a:r>
              <a:rPr lang="en-US" dirty="0" err="1"/>
              <a:t>istim</a:t>
            </a:r>
            <a:r>
              <a:rPr lang="en-US" dirty="0"/>
              <a:t> </a:t>
            </a:r>
            <a:r>
              <a:rPr lang="en-US" dirty="0" err="1"/>
              <a:t>kupcima</a:t>
            </a:r>
            <a:r>
              <a:rPr lang="en-US" dirty="0"/>
              <a:t> </a:t>
            </a:r>
            <a:r>
              <a:rPr lang="en-US" dirty="0" err="1"/>
              <a:t>i</a:t>
            </a:r>
            <a:r>
              <a:rPr lang="en-US" dirty="0"/>
              <a:t> </a:t>
            </a:r>
            <a:r>
              <a:rPr lang="en-US" dirty="0" err="1"/>
              <a:t>osloni</a:t>
            </a:r>
            <a:r>
              <a:rPr lang="en-US" dirty="0"/>
              <a:t> se </a:t>
            </a:r>
            <a:r>
              <a:rPr lang="en-US" dirty="0" err="1"/>
              <a:t>na</a:t>
            </a:r>
            <a:r>
              <a:rPr lang="en-US" dirty="0"/>
              <a:t> </a:t>
            </a:r>
            <a:r>
              <a:rPr lang="en-US" dirty="0" err="1"/>
              <a:t>iste</a:t>
            </a:r>
            <a:r>
              <a:rPr lang="en-US" dirty="0"/>
              <a:t> </a:t>
            </a:r>
            <a:r>
              <a:rPr lang="en-US" dirty="0" err="1"/>
              <a:t>dobavljače</a:t>
            </a:r>
            <a:r>
              <a:rPr lang="en-US" dirty="0"/>
              <a:t>, </a:t>
            </a:r>
            <a:r>
              <a:rPr lang="en-US" dirty="0" err="1"/>
              <a:t>imate</a:t>
            </a:r>
            <a:r>
              <a:rPr lang="en-US" dirty="0"/>
              <a:t> </a:t>
            </a:r>
            <a:r>
              <a:rPr lang="en-US" dirty="0" err="1"/>
              <a:t>dodatne</a:t>
            </a:r>
            <a:r>
              <a:rPr lang="en-US" dirty="0"/>
              <a:t> </a:t>
            </a:r>
            <a:r>
              <a:rPr lang="en-US" dirty="0" err="1"/>
              <a:t>dokaze</a:t>
            </a:r>
            <a:r>
              <a:rPr lang="en-US" dirty="0"/>
              <a:t> da </a:t>
            </a:r>
            <a:r>
              <a:rPr lang="en-US" dirty="0" err="1"/>
              <a:t>su</a:t>
            </a:r>
            <a:r>
              <a:rPr lang="en-US" dirty="0"/>
              <a:t> </a:t>
            </a:r>
            <a:r>
              <a:rPr lang="en-US" dirty="0" err="1"/>
              <a:t>oni</a:t>
            </a:r>
            <a:r>
              <a:rPr lang="en-US" dirty="0"/>
              <a:t> </a:t>
            </a:r>
            <a:r>
              <a:rPr lang="en-US" dirty="0" err="1"/>
              <a:t>direktni</a:t>
            </a:r>
            <a:r>
              <a:rPr lang="en-US" dirty="0"/>
              <a:t> </a:t>
            </a:r>
            <a:r>
              <a:rPr lang="en-US" dirty="0" err="1"/>
              <a:t>konkurenti</a:t>
            </a:r>
            <a:r>
              <a:rPr lang="en-US" dirty="0"/>
              <a:t>. A </a:t>
            </a:r>
            <a:r>
              <a:rPr lang="en-US" dirty="0" err="1"/>
              <a:t>kada</a:t>
            </a:r>
            <a:r>
              <a:rPr lang="en-US" dirty="0"/>
              <a:t> </a:t>
            </a:r>
            <a:r>
              <a:rPr lang="en-US" dirty="0" err="1"/>
              <a:t>kompanije</a:t>
            </a:r>
            <a:r>
              <a:rPr lang="en-US" dirty="0"/>
              <a:t> </a:t>
            </a:r>
            <a:r>
              <a:rPr lang="en-US" dirty="0" err="1"/>
              <a:t>koriste</a:t>
            </a:r>
            <a:r>
              <a:rPr lang="en-US" dirty="0"/>
              <a:t> </a:t>
            </a:r>
            <a:r>
              <a:rPr lang="en-US" dirty="0" err="1"/>
              <a:t>slične</a:t>
            </a:r>
            <a:r>
              <a:rPr lang="en-US" dirty="0"/>
              <a:t> </a:t>
            </a:r>
            <a:r>
              <a:rPr lang="en-US" dirty="0" err="1"/>
              <a:t>tehnologije</a:t>
            </a:r>
            <a:r>
              <a:rPr lang="en-US" dirty="0"/>
              <a:t> </a:t>
            </a:r>
            <a:r>
              <a:rPr lang="en-US" dirty="0" err="1"/>
              <a:t>za</a:t>
            </a:r>
            <a:r>
              <a:rPr lang="en-US" dirty="0"/>
              <a:t> </a:t>
            </a:r>
            <a:r>
              <a:rPr lang="en-US" dirty="0" err="1"/>
              <a:t>stvaranje</a:t>
            </a:r>
            <a:r>
              <a:rPr lang="en-US" dirty="0"/>
              <a:t> </a:t>
            </a:r>
            <a:r>
              <a:rPr lang="en-US" dirty="0" err="1"/>
              <a:t>vrednosti</a:t>
            </a:r>
            <a:r>
              <a:rPr lang="en-US" dirty="0"/>
              <a:t>, </a:t>
            </a:r>
            <a:r>
              <a:rPr lang="en-US" dirty="0" err="1"/>
              <a:t>verovatno</a:t>
            </a:r>
            <a:r>
              <a:rPr lang="en-US" dirty="0"/>
              <a:t> </a:t>
            </a:r>
            <a:r>
              <a:rPr lang="en-US" dirty="0" err="1"/>
              <a:t>će</a:t>
            </a:r>
            <a:r>
              <a:rPr lang="en-US" dirty="0"/>
              <a:t> se </a:t>
            </a:r>
            <a:r>
              <a:rPr lang="en-US" dirty="0" err="1"/>
              <a:t>kvalifikovati</a:t>
            </a:r>
            <a:r>
              <a:rPr lang="en-US" dirty="0"/>
              <a:t> </a:t>
            </a:r>
            <a:r>
              <a:rPr lang="en-US" dirty="0" err="1"/>
              <a:t>kao</a:t>
            </a:r>
            <a:r>
              <a:rPr lang="en-US" dirty="0"/>
              <a:t> </a:t>
            </a:r>
            <a:r>
              <a:rPr lang="en-US" dirty="0" err="1"/>
              <a:t>direktni</a:t>
            </a:r>
            <a:r>
              <a:rPr lang="en-US" dirty="0"/>
              <a:t> </a:t>
            </a:r>
            <a:r>
              <a:rPr lang="en-US" dirty="0" err="1"/>
              <a:t>konkurenti</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2878539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a:bodyPr>
          <a:lstStyle/>
          <a:p>
            <a:r>
              <a:rPr lang="en-US" b="1" i="1" dirty="0" err="1"/>
              <a:t>Drugi</a:t>
            </a:r>
            <a:r>
              <a:rPr lang="en-US" b="1" i="1" dirty="0"/>
              <a:t> </a:t>
            </a:r>
            <a:r>
              <a:rPr lang="en-US" b="1" i="1" dirty="0" err="1"/>
              <a:t>korak</a:t>
            </a:r>
            <a:r>
              <a:rPr lang="en-US" b="1" i="1" dirty="0"/>
              <a:t> </a:t>
            </a:r>
            <a:r>
              <a:rPr lang="en-US" dirty="0"/>
              <a:t>je </a:t>
            </a:r>
            <a:r>
              <a:rPr lang="en-US" u="sng" dirty="0" err="1"/>
              <a:t>definisanje</a:t>
            </a:r>
            <a:r>
              <a:rPr lang="en-US" u="sng" dirty="0"/>
              <a:t> </a:t>
            </a:r>
            <a:r>
              <a:rPr lang="sr-Latn-RS" u="sng" dirty="0"/>
              <a:t>ključnih</a:t>
            </a:r>
            <a:r>
              <a:rPr lang="en-US" u="sng" dirty="0"/>
              <a:t> </a:t>
            </a:r>
            <a:r>
              <a:rPr lang="en-US" u="sng" dirty="0" err="1"/>
              <a:t>sredstava</a:t>
            </a:r>
            <a:r>
              <a:rPr lang="en-US" u="sng" dirty="0"/>
              <a:t> </a:t>
            </a:r>
            <a:r>
              <a:rPr lang="en-US" u="sng" dirty="0" err="1"/>
              <a:t>i</a:t>
            </a:r>
            <a:r>
              <a:rPr lang="en-US" u="sng" dirty="0"/>
              <a:t> </a:t>
            </a:r>
            <a:r>
              <a:rPr lang="sr-Latn-RS" u="sng" dirty="0"/>
              <a:t>ključnih </a:t>
            </a:r>
            <a:r>
              <a:rPr lang="en-US" u="sng" dirty="0" err="1"/>
              <a:t>aktivnosti</a:t>
            </a:r>
            <a:r>
              <a:rPr lang="en-US" u="sng" dirty="0"/>
              <a:t> </a:t>
            </a:r>
            <a:r>
              <a:rPr lang="en-US" u="sng" dirty="0" err="1"/>
              <a:t>industrije</a:t>
            </a:r>
            <a:r>
              <a:rPr lang="en-US" dirty="0"/>
              <a:t>. </a:t>
            </a:r>
          </a:p>
          <a:p>
            <a:r>
              <a:rPr lang="sr-Latn-RS" dirty="0"/>
              <a:t>Naj</a:t>
            </a:r>
            <a:r>
              <a:rPr lang="en-US" dirty="0" err="1"/>
              <a:t>jednostavn</a:t>
            </a:r>
            <a:r>
              <a:rPr lang="sr-Latn-RS" dirty="0"/>
              <a:t>iji</a:t>
            </a:r>
            <a:r>
              <a:rPr lang="en-US" dirty="0"/>
              <a:t> </a:t>
            </a:r>
            <a:r>
              <a:rPr lang="en-US" dirty="0" err="1"/>
              <a:t>načina</a:t>
            </a:r>
            <a:r>
              <a:rPr lang="en-US" dirty="0"/>
              <a:t> da se </a:t>
            </a:r>
            <a:r>
              <a:rPr lang="en-US" dirty="0" err="1"/>
              <a:t>testira</a:t>
            </a:r>
            <a:r>
              <a:rPr lang="en-US" dirty="0"/>
              <a:t> da li je </a:t>
            </a:r>
            <a:r>
              <a:rPr lang="en-US" dirty="0" err="1"/>
              <a:t>nešto</a:t>
            </a:r>
            <a:r>
              <a:rPr lang="en-US" dirty="0"/>
              <a:t> </a:t>
            </a:r>
            <a:r>
              <a:rPr lang="sr-Latn-RS" dirty="0"/>
              <a:t>ključno</a:t>
            </a:r>
            <a:r>
              <a:rPr lang="en-US" dirty="0"/>
              <a:t>: </a:t>
            </a:r>
            <a:r>
              <a:rPr lang="sr-Latn-RS" dirty="0"/>
              <a:t>ukoliko bi danas bilo povučeno sa tržišta</a:t>
            </a:r>
            <a:r>
              <a:rPr lang="en-US" dirty="0"/>
              <a:t>, da li bi profit bio </a:t>
            </a:r>
            <a:r>
              <a:rPr lang="en-US" dirty="0" err="1"/>
              <a:t>manji</a:t>
            </a:r>
            <a:r>
              <a:rPr lang="en-US" dirty="0"/>
              <a:t> </a:t>
            </a:r>
            <a:r>
              <a:rPr lang="en-US" dirty="0" err="1"/>
              <a:t>za</a:t>
            </a:r>
            <a:r>
              <a:rPr lang="en-US" dirty="0"/>
              <a:t> </a:t>
            </a:r>
            <a:r>
              <a:rPr lang="en-US" dirty="0" err="1"/>
              <a:t>godinu</a:t>
            </a:r>
            <a:r>
              <a:rPr lang="en-US" dirty="0"/>
              <a:t> dana od </a:t>
            </a:r>
            <a:r>
              <a:rPr lang="en-US" dirty="0" err="1"/>
              <a:t>sada</a:t>
            </a:r>
            <a:r>
              <a:rPr lang="en-US" dirty="0"/>
              <a:t>, </a:t>
            </a:r>
            <a:r>
              <a:rPr lang="en-US" dirty="0" err="1"/>
              <a:t>uprkos</a:t>
            </a:r>
            <a:r>
              <a:rPr lang="en-US" dirty="0"/>
              <a:t> </a:t>
            </a:r>
            <a:r>
              <a:rPr lang="en-US" dirty="0" err="1"/>
              <a:t>naporima</a:t>
            </a:r>
            <a:r>
              <a:rPr lang="en-US" dirty="0"/>
              <a:t> da se </a:t>
            </a:r>
            <a:r>
              <a:rPr lang="sr-Latn-RS" dirty="0"/>
              <a:t>ono što nedostaje zameni nečim novim</a:t>
            </a:r>
            <a:r>
              <a:rPr lang="en-US" dirty="0"/>
              <a:t>? </a:t>
            </a:r>
          </a:p>
          <a:p>
            <a:r>
              <a:rPr lang="en-US" dirty="0" err="1"/>
              <a:t>Ako</a:t>
            </a:r>
            <a:r>
              <a:rPr lang="en-US" dirty="0"/>
              <a:t> je </a:t>
            </a:r>
            <a:r>
              <a:rPr lang="en-US" dirty="0" err="1"/>
              <a:t>odgovor</a:t>
            </a:r>
            <a:r>
              <a:rPr lang="en-US" dirty="0"/>
              <a:t> da, </a:t>
            </a:r>
            <a:r>
              <a:rPr lang="en-US" dirty="0" err="1"/>
              <a:t>onda</a:t>
            </a:r>
            <a:r>
              <a:rPr lang="en-US" dirty="0"/>
              <a:t> se </a:t>
            </a:r>
            <a:r>
              <a:rPr lang="sr-Latn-RS" dirty="0"/>
              <a:t>to sredstvo ili ta aktivnost </a:t>
            </a:r>
            <a:r>
              <a:rPr lang="en-US" dirty="0" err="1"/>
              <a:t>definitivno</a:t>
            </a:r>
            <a:r>
              <a:rPr lang="en-US" dirty="0"/>
              <a:t> </a:t>
            </a:r>
            <a:r>
              <a:rPr lang="en-US" dirty="0" err="1"/>
              <a:t>kvalifikuje</a:t>
            </a:r>
            <a:r>
              <a:rPr lang="sr-Latn-RS" dirty="0"/>
              <a:t> da bude ključna</a:t>
            </a:r>
            <a:r>
              <a:rPr lang="en-US" dirty="0"/>
              <a:t>. U </a:t>
            </a:r>
            <a:r>
              <a:rPr lang="en-US" dirty="0" err="1"/>
              <a:t>aukcijskoj</a:t>
            </a:r>
            <a:r>
              <a:rPr lang="en-US" dirty="0"/>
              <a:t> </a:t>
            </a:r>
            <a:r>
              <a:rPr lang="en-US" dirty="0" err="1"/>
              <a:t>industriji</a:t>
            </a:r>
            <a:r>
              <a:rPr lang="en-US" dirty="0"/>
              <a:t>, </a:t>
            </a:r>
            <a:r>
              <a:rPr lang="en-US" dirty="0" err="1"/>
              <a:t>na</a:t>
            </a:r>
            <a:r>
              <a:rPr lang="en-US" dirty="0"/>
              <a:t> primer, </a:t>
            </a:r>
            <a:r>
              <a:rPr lang="en-US" dirty="0" err="1"/>
              <a:t>sposobnost</a:t>
            </a:r>
            <a:r>
              <a:rPr lang="en-US" dirty="0"/>
              <a:t> </a:t>
            </a:r>
            <a:r>
              <a:rPr lang="en-US" dirty="0" err="1"/>
              <a:t>procene</a:t>
            </a:r>
            <a:r>
              <a:rPr lang="en-US" dirty="0"/>
              <a:t> </a:t>
            </a:r>
            <a:r>
              <a:rPr lang="en-US" dirty="0" err="1"/>
              <a:t>umetničkih</a:t>
            </a:r>
            <a:r>
              <a:rPr lang="en-US" dirty="0"/>
              <a:t> </a:t>
            </a:r>
            <a:r>
              <a:rPr lang="en-US" dirty="0" err="1"/>
              <a:t>dela</a:t>
            </a:r>
            <a:r>
              <a:rPr lang="en-US" dirty="0"/>
              <a:t> je </a:t>
            </a:r>
            <a:r>
              <a:rPr lang="en-US" dirty="0" err="1"/>
              <a:t>osnovna</a:t>
            </a:r>
            <a:r>
              <a:rPr lang="en-US" dirty="0"/>
              <a:t> </a:t>
            </a:r>
            <a:r>
              <a:rPr lang="en-US" dirty="0" err="1"/>
              <a:t>delatnost</a:t>
            </a:r>
            <a:r>
              <a:rPr lang="en-US" dirty="0"/>
              <a:t>. U </a:t>
            </a:r>
            <a:r>
              <a:rPr lang="en-US" dirty="0" err="1"/>
              <a:t>industriji</a:t>
            </a:r>
            <a:r>
              <a:rPr lang="en-US" dirty="0"/>
              <a:t> </a:t>
            </a:r>
            <a:r>
              <a:rPr lang="en-US" dirty="0" err="1"/>
              <a:t>bezalkoholnih</a:t>
            </a:r>
            <a:r>
              <a:rPr lang="en-US" dirty="0"/>
              <a:t> </a:t>
            </a:r>
            <a:r>
              <a:rPr lang="en-US" dirty="0" err="1"/>
              <a:t>pića</a:t>
            </a:r>
            <a:r>
              <a:rPr lang="en-US" dirty="0"/>
              <a:t>, Coca-Cola</a:t>
            </a:r>
            <a:r>
              <a:rPr lang="sr-Latn-RS" dirty="0"/>
              <a:t> kao</a:t>
            </a:r>
            <a:r>
              <a:rPr lang="en-US" dirty="0"/>
              <a:t> </a:t>
            </a:r>
            <a:r>
              <a:rPr lang="en-US" dirty="0" err="1"/>
              <a:t>brend</a:t>
            </a:r>
            <a:r>
              <a:rPr lang="en-US" dirty="0"/>
              <a:t> je </a:t>
            </a:r>
            <a:r>
              <a:rPr lang="en-US" dirty="0" err="1"/>
              <a:t>ključn</a:t>
            </a:r>
            <a:r>
              <a:rPr lang="sr-Latn-RS" dirty="0"/>
              <a:t>o sredstvo</a:t>
            </a:r>
            <a:r>
              <a:rPr lang="en-US" dirty="0"/>
              <a:t>. </a:t>
            </a:r>
            <a:r>
              <a:rPr lang="en-US" dirty="0" err="1"/>
              <a:t>Nestanak</a:t>
            </a:r>
            <a:r>
              <a:rPr lang="en-US" dirty="0"/>
              <a:t> </a:t>
            </a:r>
            <a:r>
              <a:rPr lang="en-US" dirty="0" err="1"/>
              <a:t>bilo</a:t>
            </a:r>
            <a:r>
              <a:rPr lang="en-US" dirty="0"/>
              <a:t> </a:t>
            </a:r>
            <a:r>
              <a:rPr lang="en-US" dirty="0" err="1"/>
              <a:t>koje</a:t>
            </a:r>
            <a:r>
              <a:rPr lang="en-US" dirty="0"/>
              <a:t> od </a:t>
            </a:r>
            <a:r>
              <a:rPr lang="sr-Latn-RS" dirty="0"/>
              <a:t>navedenih </a:t>
            </a:r>
            <a:r>
              <a:rPr lang="en-US" dirty="0"/>
              <a:t>bi </a:t>
            </a:r>
            <a:r>
              <a:rPr lang="en-US" dirty="0" err="1"/>
              <a:t>ozbiljno</a:t>
            </a:r>
            <a:r>
              <a:rPr lang="en-US" dirty="0"/>
              <a:t> </a:t>
            </a:r>
            <a:r>
              <a:rPr lang="en-US" dirty="0" err="1"/>
              <a:t>oštetio</a:t>
            </a:r>
            <a:r>
              <a:rPr lang="en-US" dirty="0"/>
              <a:t> </a:t>
            </a:r>
            <a:r>
              <a:rPr lang="en-US" dirty="0" err="1"/>
              <a:t>profitabilnost</a:t>
            </a:r>
            <a:r>
              <a:rPr lang="sr-Latn-RS" dirty="0"/>
              <a:t> kompanijama</a:t>
            </a:r>
            <a:r>
              <a:rPr lang="en-US" dirty="0"/>
              <a:t> u </a:t>
            </a:r>
            <a:r>
              <a:rPr lang="en-US" dirty="0" err="1"/>
              <a:t>njihovim</a:t>
            </a:r>
            <a:r>
              <a:rPr lang="en-US" dirty="0"/>
              <a:t> </a:t>
            </a:r>
            <a:r>
              <a:rPr lang="en-US" dirty="0" err="1"/>
              <a:t>industrijama</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470006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sr-Latn-RS" dirty="0"/>
              <a:t>Prema Encyclopedia Britannica, definicija industrije je: „</a:t>
            </a:r>
            <a:r>
              <a:rPr lang="sr-Latn-RS" b="1" i="1" dirty="0"/>
              <a:t>grupa proizvodnih preduzeća ili organizacija koje proizvode ili isporučuju dobra, usluge, odnosno novu vrednost (izvore prihoda)</a:t>
            </a:r>
            <a:r>
              <a:rPr lang="en-GB" b="1" i="1" dirty="0"/>
              <a:t>”</a:t>
            </a:r>
            <a:r>
              <a:rPr lang="sr-Latn-RS" dirty="0"/>
              <a:t>.</a:t>
            </a:r>
          </a:p>
          <a:p>
            <a:r>
              <a:rPr lang="sr-Latn-RS" dirty="0"/>
              <a:t> U ekonomiji, industrija se generalno klasifikuje kao </a:t>
            </a:r>
            <a:r>
              <a:rPr lang="sr-Latn-RS" b="1" dirty="0"/>
              <a:t>primarna, sekundarna, tercijarna i kvartarna</a:t>
            </a:r>
            <a:r>
              <a:rPr lang="sr-Latn-RS" dirty="0"/>
              <a:t>“</a:t>
            </a:r>
          </a:p>
          <a:p>
            <a:r>
              <a:rPr lang="sr-Latn-RS" dirty="0"/>
              <a:t>Treba napomenuti, da se u savremenoj literatiri javlja i takozvani „</a:t>
            </a:r>
            <a:r>
              <a:rPr lang="sr-Latn-RS" b="1" dirty="0"/>
              <a:t>kvinarni</a:t>
            </a:r>
            <a:r>
              <a:rPr lang="sr-Latn-RS" dirty="0"/>
              <a:t>“ sektor industrije.</a:t>
            </a:r>
            <a:endParaRPr lang="en-US" dirty="0"/>
          </a:p>
        </p:txBody>
      </p:sp>
      <p:sp>
        <p:nvSpPr>
          <p:cNvPr id="5" name="Rectangle 4"/>
          <p:cNvSpPr/>
          <p:nvPr/>
        </p:nvSpPr>
        <p:spPr>
          <a:xfrm>
            <a:off x="1129457" y="5138449"/>
            <a:ext cx="4838569" cy="369332"/>
          </a:xfrm>
          <a:prstGeom prst="rect">
            <a:avLst/>
          </a:prstGeom>
        </p:spPr>
        <p:txBody>
          <a:bodyPr wrap="none">
            <a:spAutoFit/>
          </a:bodyPr>
          <a:lstStyle/>
          <a:p>
            <a:r>
              <a:rPr lang="en-US" dirty="0"/>
              <a:t>https://www.britannica.com/technology/industry</a:t>
            </a:r>
          </a:p>
        </p:txBody>
      </p:sp>
    </p:spTree>
    <p:extLst>
      <p:ext uri="{BB962C8B-B14F-4D97-AF65-F5344CB8AC3E}">
        <p14:creationId xmlns:p14="http://schemas.microsoft.com/office/powerpoint/2010/main" val="758637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en-US" b="1" i="1" dirty="0" err="1"/>
              <a:t>Treći</a:t>
            </a:r>
            <a:r>
              <a:rPr lang="en-US" b="1" i="1" dirty="0"/>
              <a:t> </a:t>
            </a:r>
            <a:r>
              <a:rPr lang="en-US" b="1" i="1" dirty="0" err="1"/>
              <a:t>korak</a:t>
            </a:r>
            <a:r>
              <a:rPr lang="en-US" b="1" i="1" dirty="0"/>
              <a:t> </a:t>
            </a:r>
            <a:r>
              <a:rPr lang="en-US" dirty="0"/>
              <a:t>je da se </a:t>
            </a:r>
            <a:r>
              <a:rPr lang="en-US" u="sng" dirty="0" err="1"/>
              <a:t>utvrdi</a:t>
            </a:r>
            <a:r>
              <a:rPr lang="en-US" u="sng" dirty="0"/>
              <a:t> da li </a:t>
            </a:r>
            <a:r>
              <a:rPr lang="sr-Latn-RS" u="sng" dirty="0"/>
              <a:t>ključnim sredstvima/imovini</a:t>
            </a:r>
            <a:r>
              <a:rPr lang="en-US" u="sng" dirty="0"/>
              <a:t> </a:t>
            </a:r>
            <a:r>
              <a:rPr lang="en-US" u="sng" dirty="0" err="1"/>
              <a:t>imovini</a:t>
            </a:r>
            <a:r>
              <a:rPr lang="en-US" u="sng" dirty="0"/>
              <a:t> </a:t>
            </a:r>
            <a:r>
              <a:rPr lang="en-US" u="sng" dirty="0" err="1"/>
              <a:t>i</a:t>
            </a:r>
            <a:r>
              <a:rPr lang="en-US" u="sng" dirty="0"/>
              <a:t> </a:t>
            </a:r>
            <a:r>
              <a:rPr lang="en-US" u="sng" dirty="0" err="1"/>
              <a:t>aktivnostima</a:t>
            </a:r>
            <a:r>
              <a:rPr lang="en-US" u="sng" dirty="0"/>
              <a:t> </a:t>
            </a:r>
            <a:r>
              <a:rPr lang="en-US" u="sng" dirty="0" err="1"/>
              <a:t>preti</a:t>
            </a:r>
            <a:r>
              <a:rPr lang="en-US" u="sng" dirty="0"/>
              <a:t> </a:t>
            </a:r>
            <a:r>
              <a:rPr lang="en-US" u="sng" dirty="0" err="1"/>
              <a:t>zastarelost</a:t>
            </a:r>
            <a:r>
              <a:rPr lang="en-US" dirty="0"/>
              <a:t>. Da bi se </a:t>
            </a:r>
            <a:r>
              <a:rPr lang="en-US" dirty="0" err="1"/>
              <a:t>kvalifikovala</a:t>
            </a:r>
            <a:r>
              <a:rPr lang="en-US" dirty="0"/>
              <a:t>, </a:t>
            </a:r>
            <a:r>
              <a:rPr lang="en-US" dirty="0" err="1"/>
              <a:t>pretnja</a:t>
            </a:r>
            <a:r>
              <a:rPr lang="en-US" dirty="0"/>
              <a:t> mora </a:t>
            </a:r>
            <a:r>
              <a:rPr lang="en-US" dirty="0" err="1"/>
              <a:t>učiniti</a:t>
            </a:r>
            <a:r>
              <a:rPr lang="en-US" dirty="0"/>
              <a:t> da </a:t>
            </a:r>
            <a:r>
              <a:rPr lang="sr-Latn-RS" dirty="0"/>
              <a:t>ključna</a:t>
            </a:r>
            <a:r>
              <a:rPr lang="en-US" dirty="0"/>
              <a:t> </a:t>
            </a:r>
            <a:r>
              <a:rPr lang="en-US" dirty="0" err="1"/>
              <a:t>sredstva</a:t>
            </a:r>
            <a:r>
              <a:rPr lang="en-US" dirty="0"/>
              <a:t> </a:t>
            </a:r>
            <a:r>
              <a:rPr lang="en-US" dirty="0" err="1"/>
              <a:t>i</a:t>
            </a:r>
            <a:r>
              <a:rPr lang="en-US" dirty="0"/>
              <a:t> </a:t>
            </a:r>
            <a:r>
              <a:rPr lang="en-US" dirty="0" err="1"/>
              <a:t>aktivnosti</a:t>
            </a:r>
            <a:r>
              <a:rPr lang="en-US" dirty="0"/>
              <a:t> </a:t>
            </a:r>
            <a:r>
              <a:rPr lang="sr-Latn-RS" dirty="0"/>
              <a:t>mogu postati</a:t>
            </a:r>
            <a:r>
              <a:rPr lang="en-US" dirty="0"/>
              <a:t> </a:t>
            </a:r>
            <a:r>
              <a:rPr lang="en-US" dirty="0" err="1"/>
              <a:t>potencijalno</a:t>
            </a:r>
            <a:r>
              <a:rPr lang="en-US" dirty="0"/>
              <a:t> </a:t>
            </a:r>
            <a:r>
              <a:rPr lang="en-US" dirty="0" err="1"/>
              <a:t>irelevantni</a:t>
            </a:r>
            <a:r>
              <a:rPr lang="en-US" dirty="0"/>
              <a:t> </a:t>
            </a:r>
            <a:r>
              <a:rPr lang="en-US" dirty="0" err="1"/>
              <a:t>za</a:t>
            </a:r>
            <a:r>
              <a:rPr lang="en-US" dirty="0"/>
              <a:t> </a:t>
            </a:r>
            <a:r>
              <a:rPr lang="en-US" dirty="0" err="1"/>
              <a:t>profitabilnost</a:t>
            </a:r>
            <a:r>
              <a:rPr lang="sr-Latn-RS" dirty="0"/>
              <a:t> organizacije</a:t>
            </a:r>
            <a:r>
              <a:rPr lang="en-US" dirty="0"/>
              <a:t>. </a:t>
            </a:r>
            <a:r>
              <a:rPr lang="sr-Latn-RS" dirty="0"/>
              <a:t>Zastarelost sredstava/aktivnosti mora</a:t>
            </a:r>
            <a:r>
              <a:rPr lang="en-US" dirty="0"/>
              <a:t> </a:t>
            </a:r>
            <a:r>
              <a:rPr lang="en-US" dirty="0" err="1"/>
              <a:t>biti</a:t>
            </a:r>
            <a:r>
              <a:rPr lang="en-US" dirty="0"/>
              <a:t> </a:t>
            </a:r>
            <a:r>
              <a:rPr lang="en-US" dirty="0" err="1"/>
              <a:t>dovoljno</a:t>
            </a:r>
            <a:r>
              <a:rPr lang="en-US" dirty="0"/>
              <a:t> </a:t>
            </a:r>
            <a:r>
              <a:rPr lang="en-US" dirty="0" err="1"/>
              <a:t>značajn</a:t>
            </a:r>
            <a:r>
              <a:rPr lang="sr-Latn-RS" dirty="0"/>
              <a:t>a</a:t>
            </a:r>
            <a:r>
              <a:rPr lang="en-US" dirty="0"/>
              <a:t> da </a:t>
            </a:r>
            <a:r>
              <a:rPr lang="en-US" dirty="0" err="1"/>
              <a:t>ugrozi</a:t>
            </a:r>
            <a:r>
              <a:rPr lang="en-US" dirty="0"/>
              <a:t> </a:t>
            </a:r>
            <a:r>
              <a:rPr lang="en-US" dirty="0" err="1"/>
              <a:t>opstanak</a:t>
            </a:r>
            <a:r>
              <a:rPr lang="en-US" dirty="0"/>
              <a:t> </a:t>
            </a:r>
            <a:r>
              <a:rPr lang="en-US" dirty="0" err="1"/>
              <a:t>najmanje</a:t>
            </a:r>
            <a:r>
              <a:rPr lang="en-US" dirty="0"/>
              <a:t> </a:t>
            </a:r>
            <a:r>
              <a:rPr lang="en-US" dirty="0" err="1"/>
              <a:t>jednog</a:t>
            </a:r>
            <a:r>
              <a:rPr lang="en-US" dirty="0"/>
              <a:t> </a:t>
            </a:r>
            <a:r>
              <a:rPr lang="en-US" dirty="0" err="1"/>
              <a:t>lidera</a:t>
            </a:r>
            <a:r>
              <a:rPr lang="en-US" dirty="0"/>
              <a:t> u </a:t>
            </a:r>
            <a:r>
              <a:rPr lang="en-US" dirty="0" err="1"/>
              <a:t>industriji</a:t>
            </a:r>
            <a:r>
              <a:rPr lang="en-US" dirty="0"/>
              <a:t> </a:t>
            </a:r>
            <a:r>
              <a:rPr lang="en-US" dirty="0" err="1"/>
              <a:t>i</a:t>
            </a:r>
            <a:r>
              <a:rPr lang="en-US" dirty="0"/>
              <a:t> </a:t>
            </a:r>
            <a:r>
              <a:rPr lang="en-US" dirty="0" err="1"/>
              <a:t>dovoljno</a:t>
            </a:r>
            <a:r>
              <a:rPr lang="en-US" dirty="0"/>
              <a:t> </a:t>
            </a:r>
            <a:r>
              <a:rPr lang="en-US" dirty="0" err="1"/>
              <a:t>rasprostranjen</a:t>
            </a:r>
            <a:r>
              <a:rPr lang="sr-Latn-RS" dirty="0"/>
              <a:t>a</a:t>
            </a:r>
            <a:r>
              <a:rPr lang="en-US" dirty="0"/>
              <a:t> da </a:t>
            </a:r>
            <a:r>
              <a:rPr lang="en-US" dirty="0" err="1"/>
              <a:t>utiče</a:t>
            </a:r>
            <a:r>
              <a:rPr lang="en-US" dirty="0"/>
              <a:t> </a:t>
            </a:r>
            <a:r>
              <a:rPr lang="en-US" dirty="0" err="1"/>
              <a:t>na</a:t>
            </a:r>
            <a:r>
              <a:rPr lang="en-US" dirty="0"/>
              <a:t> </a:t>
            </a:r>
            <a:r>
              <a:rPr lang="en-US" dirty="0" err="1"/>
              <a:t>svaku</a:t>
            </a:r>
            <a:r>
              <a:rPr lang="en-US" dirty="0"/>
              <a:t> </a:t>
            </a:r>
            <a:r>
              <a:rPr lang="en-US" dirty="0" err="1"/>
              <a:t>kompaniju</a:t>
            </a:r>
            <a:r>
              <a:rPr lang="en-US" dirty="0"/>
              <a:t> u </a:t>
            </a:r>
            <a:r>
              <a:rPr lang="en-US" dirty="0" err="1"/>
              <a:t>industriji</a:t>
            </a:r>
            <a:r>
              <a:rPr lang="en-US" dirty="0"/>
              <a:t>. </a:t>
            </a:r>
            <a:endParaRPr lang="sr-Latn-RS" dirty="0"/>
          </a:p>
          <a:p>
            <a:r>
              <a:rPr lang="en-US" dirty="0" err="1"/>
              <a:t>Kada</a:t>
            </a:r>
            <a:r>
              <a:rPr lang="en-US" dirty="0"/>
              <a:t> </a:t>
            </a:r>
            <a:r>
              <a:rPr lang="en-US" dirty="0" err="1"/>
              <a:t>saznate</a:t>
            </a:r>
            <a:r>
              <a:rPr lang="en-US" dirty="0"/>
              <a:t> da li </a:t>
            </a:r>
            <a:r>
              <a:rPr lang="en-US" dirty="0" err="1"/>
              <a:t>su</a:t>
            </a:r>
            <a:r>
              <a:rPr lang="en-US" dirty="0"/>
              <a:t> </a:t>
            </a:r>
            <a:r>
              <a:rPr lang="en-US" dirty="0" err="1"/>
              <a:t>ključne</a:t>
            </a:r>
            <a:r>
              <a:rPr lang="en-US" dirty="0"/>
              <a:t> </a:t>
            </a:r>
            <a:r>
              <a:rPr lang="en-US" dirty="0" err="1"/>
              <a:t>aktivnosti</a:t>
            </a:r>
            <a:r>
              <a:rPr lang="en-US" dirty="0"/>
              <a:t> </a:t>
            </a:r>
            <a:r>
              <a:rPr lang="en-US" dirty="0" err="1"/>
              <a:t>i</a:t>
            </a:r>
            <a:r>
              <a:rPr lang="sr-Latn-RS" dirty="0"/>
              <a:t>/ili</a:t>
            </a:r>
            <a:r>
              <a:rPr lang="en-US" dirty="0"/>
              <a:t> </a:t>
            </a:r>
            <a:r>
              <a:rPr lang="en-US" dirty="0" err="1"/>
              <a:t>sredstva</a:t>
            </a:r>
            <a:r>
              <a:rPr lang="en-US" dirty="0"/>
              <a:t> </a:t>
            </a:r>
            <a:r>
              <a:rPr lang="en-US" dirty="0" err="1"/>
              <a:t>ugroženi</a:t>
            </a:r>
            <a:r>
              <a:rPr lang="en-US" dirty="0"/>
              <a:t>, </a:t>
            </a:r>
            <a:r>
              <a:rPr lang="en-US" dirty="0" err="1"/>
              <a:t>možete</a:t>
            </a:r>
            <a:r>
              <a:rPr lang="en-US" dirty="0"/>
              <a:t> </a:t>
            </a:r>
            <a:r>
              <a:rPr lang="en-US" dirty="0" err="1"/>
              <a:t>identifikovati</a:t>
            </a:r>
            <a:r>
              <a:rPr lang="en-US" dirty="0"/>
              <a:t> </a:t>
            </a:r>
            <a:r>
              <a:rPr lang="en-US" dirty="0" err="1"/>
              <a:t>koji</a:t>
            </a:r>
            <a:r>
              <a:rPr lang="en-US" dirty="0"/>
              <a:t> od </a:t>
            </a:r>
            <a:r>
              <a:rPr lang="en-US" dirty="0" err="1"/>
              <a:t>četiri</a:t>
            </a:r>
            <a:r>
              <a:rPr lang="en-US" dirty="0"/>
              <a:t> </a:t>
            </a:r>
            <a:r>
              <a:rPr lang="sr-Latn-RS" dirty="0"/>
              <a:t>pravca</a:t>
            </a:r>
            <a:r>
              <a:rPr lang="en-US" dirty="0"/>
              <a:t> se </a:t>
            </a:r>
            <a:r>
              <a:rPr lang="en-US" dirty="0" err="1"/>
              <a:t>odnosi</a:t>
            </a:r>
            <a:r>
              <a:rPr lang="en-US" dirty="0"/>
              <a:t> </a:t>
            </a:r>
            <a:r>
              <a:rPr lang="en-US" dirty="0" err="1"/>
              <a:t>na</a:t>
            </a:r>
            <a:r>
              <a:rPr lang="en-US" dirty="0"/>
              <a:t> </a:t>
            </a:r>
            <a:r>
              <a:rPr lang="en-US" dirty="0" err="1"/>
              <a:t>industriju</a:t>
            </a:r>
            <a:r>
              <a:rPr lang="en-US" dirty="0"/>
              <a:t> </a:t>
            </a:r>
            <a:r>
              <a:rPr lang="en-US" dirty="0" err="1"/>
              <a:t>koju</a:t>
            </a:r>
            <a:r>
              <a:rPr lang="en-US" dirty="0"/>
              <a:t> </a:t>
            </a:r>
            <a:r>
              <a:rPr lang="en-US" dirty="0" err="1"/>
              <a:t>proučavate</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4137965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a:xfrm>
            <a:off x="838199" y="1825625"/>
            <a:ext cx="10853057" cy="4593836"/>
          </a:xfrm>
        </p:spPr>
        <p:txBody>
          <a:bodyPr>
            <a:normAutofit fontScale="85000" lnSpcReduction="20000"/>
          </a:bodyPr>
          <a:lstStyle/>
          <a:p>
            <a:r>
              <a:rPr lang="en-US" b="1" i="1" dirty="0" err="1"/>
              <a:t>Poslednji</a:t>
            </a:r>
            <a:r>
              <a:rPr lang="en-US" b="1" i="1" dirty="0"/>
              <a:t> </a:t>
            </a:r>
            <a:r>
              <a:rPr lang="en-US" b="1" i="1" dirty="0" err="1"/>
              <a:t>korak</a:t>
            </a:r>
            <a:r>
              <a:rPr lang="en-US" i="1" dirty="0"/>
              <a:t> </a:t>
            </a:r>
            <a:r>
              <a:rPr lang="en-US" dirty="0"/>
              <a:t>u </a:t>
            </a:r>
            <a:r>
              <a:rPr lang="en-US" dirty="0" err="1"/>
              <a:t>dijagnozi</a:t>
            </a:r>
            <a:r>
              <a:rPr lang="en-US" dirty="0"/>
              <a:t> je </a:t>
            </a:r>
            <a:r>
              <a:rPr lang="en-US" u="sng" dirty="0" err="1"/>
              <a:t>procena</a:t>
            </a:r>
            <a:r>
              <a:rPr lang="en-US" u="sng" dirty="0"/>
              <a:t> faze </a:t>
            </a:r>
            <a:r>
              <a:rPr lang="en-US" u="sng" dirty="0" err="1"/>
              <a:t>evolucione</a:t>
            </a:r>
            <a:r>
              <a:rPr lang="en-US" u="sng" dirty="0"/>
              <a:t> </a:t>
            </a:r>
            <a:r>
              <a:rPr lang="en-US" u="sng" dirty="0" err="1"/>
              <a:t>putanje</a:t>
            </a:r>
            <a:r>
              <a:rPr lang="en-US" dirty="0"/>
              <a:t>. </a:t>
            </a:r>
            <a:r>
              <a:rPr lang="en-US" dirty="0" err="1"/>
              <a:t>Ovaj</a:t>
            </a:r>
            <a:r>
              <a:rPr lang="en-US" dirty="0"/>
              <a:t> </a:t>
            </a:r>
            <a:r>
              <a:rPr lang="en-US" dirty="0" err="1"/>
              <a:t>korak</a:t>
            </a:r>
            <a:r>
              <a:rPr lang="en-US" dirty="0"/>
              <a:t> je </a:t>
            </a:r>
            <a:r>
              <a:rPr lang="en-US" dirty="0" err="1"/>
              <a:t>važan</a:t>
            </a:r>
            <a:r>
              <a:rPr lang="en-US" dirty="0"/>
              <a:t>: </a:t>
            </a:r>
            <a:r>
              <a:rPr lang="sr-Latn-RS" dirty="0"/>
              <a:t>transformacija</a:t>
            </a:r>
            <a:r>
              <a:rPr lang="en-US" dirty="0"/>
              <a:t> </a:t>
            </a:r>
            <a:r>
              <a:rPr lang="en-US" dirty="0" err="1"/>
              <a:t>industrije</a:t>
            </a:r>
            <a:r>
              <a:rPr lang="en-US" dirty="0"/>
              <a:t> se </a:t>
            </a:r>
            <a:r>
              <a:rPr lang="en-US" dirty="0" err="1"/>
              <a:t>generalno</a:t>
            </a:r>
            <a:r>
              <a:rPr lang="en-US" dirty="0"/>
              <a:t> </a:t>
            </a:r>
            <a:r>
              <a:rPr lang="en-US" dirty="0" err="1"/>
              <a:t>dešava</a:t>
            </a:r>
            <a:r>
              <a:rPr lang="en-US" dirty="0"/>
              <a:t> </a:t>
            </a:r>
            <a:r>
              <a:rPr lang="en-US" dirty="0" err="1"/>
              <a:t>tokom</a:t>
            </a:r>
            <a:r>
              <a:rPr lang="en-US" dirty="0"/>
              <a:t> </a:t>
            </a:r>
            <a:r>
              <a:rPr lang="en-US" dirty="0" err="1"/>
              <a:t>dugog</a:t>
            </a:r>
            <a:r>
              <a:rPr lang="en-US" dirty="0"/>
              <a:t> </a:t>
            </a:r>
            <a:r>
              <a:rPr lang="en-US" dirty="0" err="1"/>
              <a:t>perioda</a:t>
            </a:r>
            <a:r>
              <a:rPr lang="en-US" dirty="0"/>
              <a:t>, a </a:t>
            </a:r>
            <a:r>
              <a:rPr lang="en-US" dirty="0" err="1"/>
              <a:t>opcije</a:t>
            </a:r>
            <a:r>
              <a:rPr lang="en-US" dirty="0"/>
              <a:t> </a:t>
            </a:r>
            <a:r>
              <a:rPr lang="en-US" dirty="0" err="1"/>
              <a:t>za</a:t>
            </a:r>
            <a:r>
              <a:rPr lang="en-US" dirty="0"/>
              <a:t> </a:t>
            </a:r>
            <a:r>
              <a:rPr lang="en-US" dirty="0" err="1"/>
              <a:t>suočavanje</a:t>
            </a:r>
            <a:r>
              <a:rPr lang="en-US" dirty="0"/>
              <a:t> </a:t>
            </a:r>
            <a:r>
              <a:rPr lang="en-US" dirty="0" err="1"/>
              <a:t>sa</a:t>
            </a:r>
            <a:r>
              <a:rPr lang="en-US" dirty="0"/>
              <a:t> </a:t>
            </a:r>
            <a:r>
              <a:rPr lang="en-US" dirty="0" err="1"/>
              <a:t>promenama</a:t>
            </a:r>
            <a:r>
              <a:rPr lang="en-US" dirty="0"/>
              <a:t> </a:t>
            </a:r>
            <a:r>
              <a:rPr lang="en-US" dirty="0" err="1"/>
              <a:t>obično</a:t>
            </a:r>
            <a:r>
              <a:rPr lang="en-US" dirty="0"/>
              <a:t> </a:t>
            </a:r>
            <a:r>
              <a:rPr lang="en-US" dirty="0" err="1"/>
              <a:t>naglo</a:t>
            </a:r>
            <a:r>
              <a:rPr lang="en-US" dirty="0"/>
              <a:t> </a:t>
            </a:r>
            <a:r>
              <a:rPr lang="en-US" dirty="0" err="1"/>
              <a:t>opadaju</a:t>
            </a:r>
            <a:r>
              <a:rPr lang="en-US" dirty="0"/>
              <a:t> </a:t>
            </a:r>
            <a:r>
              <a:rPr lang="en-US" dirty="0" err="1"/>
              <a:t>tokom</a:t>
            </a:r>
            <a:r>
              <a:rPr lang="en-US" dirty="0"/>
              <a:t> </a:t>
            </a:r>
            <a:r>
              <a:rPr lang="en-US" dirty="0" err="1"/>
              <a:t>svake</a:t>
            </a:r>
            <a:r>
              <a:rPr lang="en-US" dirty="0"/>
              <a:t> faze. </a:t>
            </a:r>
            <a:r>
              <a:rPr lang="en-US" dirty="0" err="1"/>
              <a:t>Takođe</a:t>
            </a:r>
            <a:r>
              <a:rPr lang="en-US" dirty="0"/>
              <a:t> je </a:t>
            </a:r>
            <a:r>
              <a:rPr lang="en-US" dirty="0" err="1"/>
              <a:t>bitno</a:t>
            </a:r>
            <a:r>
              <a:rPr lang="en-US" dirty="0"/>
              <a:t> </a:t>
            </a:r>
            <a:r>
              <a:rPr lang="en-US" dirty="0" err="1"/>
              <a:t>napomenuti</a:t>
            </a:r>
            <a:r>
              <a:rPr lang="en-US" dirty="0"/>
              <a:t> da se </a:t>
            </a:r>
            <a:r>
              <a:rPr lang="en-US" dirty="0" err="1"/>
              <a:t>industrija</a:t>
            </a:r>
            <a:r>
              <a:rPr lang="en-US" dirty="0"/>
              <a:t> </a:t>
            </a:r>
            <a:r>
              <a:rPr lang="en-US" dirty="0" err="1"/>
              <a:t>generalno</a:t>
            </a:r>
            <a:r>
              <a:rPr lang="en-US" dirty="0"/>
              <a:t> </a:t>
            </a:r>
            <a:r>
              <a:rPr lang="en-US" dirty="0" err="1"/>
              <a:t>razvija</a:t>
            </a:r>
            <a:r>
              <a:rPr lang="en-US" dirty="0"/>
              <a:t> </a:t>
            </a:r>
            <a:r>
              <a:rPr lang="en-US" dirty="0" err="1"/>
              <a:t>samo</a:t>
            </a:r>
            <a:r>
              <a:rPr lang="en-US" dirty="0"/>
              <a:t> </a:t>
            </a:r>
            <a:r>
              <a:rPr lang="en-US" dirty="0" err="1"/>
              <a:t>po</a:t>
            </a:r>
            <a:r>
              <a:rPr lang="en-US" dirty="0"/>
              <a:t> </a:t>
            </a:r>
            <a:r>
              <a:rPr lang="en-US" dirty="0" err="1"/>
              <a:t>jednoj</a:t>
            </a:r>
            <a:r>
              <a:rPr lang="en-US" dirty="0"/>
              <a:t> </a:t>
            </a:r>
            <a:r>
              <a:rPr lang="en-US" dirty="0" err="1"/>
              <a:t>putanji</a:t>
            </a:r>
            <a:r>
              <a:rPr lang="en-US" dirty="0"/>
              <a:t>. </a:t>
            </a:r>
            <a:endParaRPr lang="sr-Latn-RS" dirty="0"/>
          </a:p>
          <a:p>
            <a:r>
              <a:rPr lang="en-US" dirty="0" err="1"/>
              <a:t>Skoro</a:t>
            </a:r>
            <a:r>
              <a:rPr lang="en-US" dirty="0"/>
              <a:t> </a:t>
            </a:r>
            <a:r>
              <a:rPr lang="en-US" dirty="0" err="1"/>
              <a:t>uvek</a:t>
            </a:r>
            <a:r>
              <a:rPr lang="en-US" dirty="0"/>
              <a:t> </a:t>
            </a:r>
            <a:r>
              <a:rPr lang="en-US" dirty="0" err="1"/>
              <a:t>počinje</a:t>
            </a:r>
            <a:r>
              <a:rPr lang="en-US" dirty="0"/>
              <a:t> </a:t>
            </a:r>
            <a:r>
              <a:rPr lang="en-US" dirty="0" err="1"/>
              <a:t>na</a:t>
            </a:r>
            <a:r>
              <a:rPr lang="en-US" dirty="0"/>
              <a:t> </a:t>
            </a:r>
            <a:r>
              <a:rPr lang="en-US" dirty="0" err="1"/>
              <a:t>progresivnoj</a:t>
            </a:r>
            <a:r>
              <a:rPr lang="en-US" dirty="0"/>
              <a:t> </a:t>
            </a:r>
            <a:r>
              <a:rPr lang="en-US" dirty="0" err="1"/>
              <a:t>ili</a:t>
            </a:r>
            <a:r>
              <a:rPr lang="en-US" dirty="0"/>
              <a:t> </a:t>
            </a:r>
            <a:r>
              <a:rPr lang="en-US" dirty="0" err="1"/>
              <a:t>kreativnoj</a:t>
            </a:r>
            <a:r>
              <a:rPr lang="sr-Latn-RS" dirty="0"/>
              <a:t> (promena proizvoda)</a:t>
            </a:r>
            <a:r>
              <a:rPr lang="en-US" dirty="0"/>
              <a:t> </a:t>
            </a:r>
            <a:r>
              <a:rPr lang="en-US" dirty="0" err="1"/>
              <a:t>putanji</a:t>
            </a:r>
            <a:r>
              <a:rPr lang="en-US" dirty="0"/>
              <a:t> </a:t>
            </a:r>
            <a:r>
              <a:rPr lang="en-US" dirty="0" err="1"/>
              <a:t>jer</a:t>
            </a:r>
            <a:r>
              <a:rPr lang="en-US" dirty="0"/>
              <a:t>, </a:t>
            </a:r>
            <a:r>
              <a:rPr lang="sr-Latn-RS" dirty="0"/>
              <a:t>često</a:t>
            </a:r>
            <a:r>
              <a:rPr lang="en-US" dirty="0"/>
              <a:t>, </a:t>
            </a:r>
            <a:r>
              <a:rPr lang="en-US" dirty="0" err="1"/>
              <a:t>kompanije</a:t>
            </a:r>
            <a:r>
              <a:rPr lang="en-US" dirty="0"/>
              <a:t> u </a:t>
            </a:r>
            <a:r>
              <a:rPr lang="en-US" dirty="0" err="1"/>
              <a:t>industriji</a:t>
            </a:r>
            <a:r>
              <a:rPr lang="en-US" dirty="0"/>
              <a:t> ne </a:t>
            </a:r>
            <a:r>
              <a:rPr lang="en-US" dirty="0" err="1"/>
              <a:t>mogu</a:t>
            </a:r>
            <a:r>
              <a:rPr lang="en-US" dirty="0"/>
              <a:t> da </a:t>
            </a:r>
            <a:r>
              <a:rPr lang="en-US" dirty="0" err="1"/>
              <a:t>ostvare</a:t>
            </a:r>
            <a:r>
              <a:rPr lang="en-US" dirty="0"/>
              <a:t> </a:t>
            </a:r>
            <a:r>
              <a:rPr lang="en-US" dirty="0" err="1"/>
              <a:t>vrednost</a:t>
            </a:r>
            <a:r>
              <a:rPr lang="en-US" dirty="0"/>
              <a:t> bez </a:t>
            </a:r>
            <a:r>
              <a:rPr lang="en-US" dirty="0" err="1"/>
              <a:t>jasnog</a:t>
            </a:r>
            <a:r>
              <a:rPr lang="en-US" dirty="0"/>
              <a:t> </a:t>
            </a:r>
            <a:r>
              <a:rPr lang="en-US" dirty="0" err="1"/>
              <a:t>modela</a:t>
            </a:r>
            <a:r>
              <a:rPr lang="en-US" dirty="0"/>
              <a:t> </a:t>
            </a:r>
            <a:r>
              <a:rPr lang="en-US" dirty="0" err="1"/>
              <a:t>za</a:t>
            </a:r>
            <a:r>
              <a:rPr lang="en-US" dirty="0"/>
              <a:t> </a:t>
            </a:r>
            <a:r>
              <a:rPr lang="en-US" dirty="0" err="1"/>
              <a:t>organizovanje</a:t>
            </a:r>
            <a:r>
              <a:rPr lang="en-US" dirty="0"/>
              <a:t> </a:t>
            </a:r>
            <a:r>
              <a:rPr lang="en-US" dirty="0" err="1"/>
              <a:t>svojih</a:t>
            </a:r>
            <a:r>
              <a:rPr lang="en-US" dirty="0"/>
              <a:t> </a:t>
            </a:r>
            <a:r>
              <a:rPr lang="sr-Latn-RS" dirty="0"/>
              <a:t>ključnih</a:t>
            </a:r>
            <a:r>
              <a:rPr lang="en-US" dirty="0"/>
              <a:t> </a:t>
            </a:r>
            <a:r>
              <a:rPr lang="en-US" dirty="0" err="1"/>
              <a:t>aktivnosti</a:t>
            </a:r>
            <a:r>
              <a:rPr lang="en-US" dirty="0"/>
              <a:t>. </a:t>
            </a:r>
            <a:endParaRPr lang="sr-Latn-RS" dirty="0"/>
          </a:p>
          <a:p>
            <a:r>
              <a:rPr lang="en-US" dirty="0" err="1"/>
              <a:t>Vremenom</a:t>
            </a:r>
            <a:r>
              <a:rPr lang="en-US" dirty="0"/>
              <a:t>, </a:t>
            </a:r>
            <a:r>
              <a:rPr lang="en-US" dirty="0" err="1"/>
              <a:t>industrija</a:t>
            </a:r>
            <a:r>
              <a:rPr lang="en-US" dirty="0"/>
              <a:t> </a:t>
            </a:r>
            <a:r>
              <a:rPr lang="en-US" dirty="0" err="1"/>
              <a:t>može</a:t>
            </a:r>
            <a:r>
              <a:rPr lang="en-US" dirty="0"/>
              <a:t> </a:t>
            </a:r>
            <a:r>
              <a:rPr lang="en-US" dirty="0" err="1"/>
              <a:t>osetiti</a:t>
            </a:r>
            <a:r>
              <a:rPr lang="en-US" dirty="0"/>
              <a:t> </a:t>
            </a:r>
            <a:r>
              <a:rPr lang="en-US" dirty="0" err="1"/>
              <a:t>pritisak</a:t>
            </a:r>
            <a:r>
              <a:rPr lang="en-US" dirty="0"/>
              <a:t> da </a:t>
            </a:r>
            <a:r>
              <a:rPr lang="en-US" dirty="0" err="1"/>
              <a:t>promeni</a:t>
            </a:r>
            <a:r>
              <a:rPr lang="en-US" dirty="0"/>
              <a:t> </a:t>
            </a:r>
            <a:r>
              <a:rPr lang="sr-Latn-RS" dirty="0"/>
              <a:t>svoje</a:t>
            </a:r>
            <a:r>
              <a:rPr lang="en-US" dirty="0"/>
              <a:t> </a:t>
            </a:r>
            <a:r>
              <a:rPr lang="en-US" dirty="0" err="1"/>
              <a:t>aktivnosti</a:t>
            </a:r>
            <a:r>
              <a:rPr lang="en-US" dirty="0"/>
              <a:t> — </a:t>
            </a:r>
            <a:r>
              <a:rPr lang="en-US" dirty="0" err="1"/>
              <a:t>vođene</a:t>
            </a:r>
            <a:r>
              <a:rPr lang="en-US" dirty="0"/>
              <a:t>, </a:t>
            </a:r>
            <a:r>
              <a:rPr lang="en-US" dirty="0" err="1"/>
              <a:t>na</a:t>
            </a:r>
            <a:r>
              <a:rPr lang="en-US" dirty="0"/>
              <a:t> primer, </a:t>
            </a:r>
            <a:r>
              <a:rPr lang="en-US" dirty="0" err="1"/>
              <a:t>zahtevima</a:t>
            </a:r>
            <a:r>
              <a:rPr lang="en-US" dirty="0"/>
              <a:t> </a:t>
            </a:r>
            <a:r>
              <a:rPr lang="en-US" dirty="0" err="1"/>
              <a:t>kupaca</a:t>
            </a:r>
            <a:r>
              <a:rPr lang="en-US" dirty="0"/>
              <a:t> </a:t>
            </a:r>
            <a:r>
              <a:rPr lang="en-US" dirty="0" err="1"/>
              <a:t>i</a:t>
            </a:r>
            <a:r>
              <a:rPr lang="en-US" dirty="0"/>
              <a:t> </a:t>
            </a:r>
            <a:r>
              <a:rPr lang="en-US" dirty="0" err="1"/>
              <a:t>novim</a:t>
            </a:r>
            <a:r>
              <a:rPr lang="en-US" dirty="0"/>
              <a:t> </a:t>
            </a:r>
            <a:r>
              <a:rPr lang="en-US" dirty="0" err="1"/>
              <a:t>tehnologijama</a:t>
            </a:r>
            <a:r>
              <a:rPr lang="en-US" dirty="0"/>
              <a:t>. </a:t>
            </a:r>
            <a:r>
              <a:rPr lang="en-US" dirty="0" err="1"/>
              <a:t>Pretnja</a:t>
            </a:r>
            <a:r>
              <a:rPr lang="en-US" dirty="0"/>
              <a:t> od </a:t>
            </a:r>
            <a:r>
              <a:rPr lang="en-US" dirty="0" err="1"/>
              <a:t>zastarelosti</a:t>
            </a:r>
            <a:r>
              <a:rPr lang="en-US" dirty="0"/>
              <a:t> </a:t>
            </a:r>
            <a:r>
              <a:rPr lang="en-US" dirty="0" err="1"/>
              <a:t>može</a:t>
            </a:r>
            <a:r>
              <a:rPr lang="en-US" dirty="0"/>
              <a:t> p</a:t>
            </a:r>
            <a:r>
              <a:rPr lang="sr-Latn-RS" dirty="0"/>
              <a:t>remestiti</a:t>
            </a:r>
            <a:r>
              <a:rPr lang="en-US" dirty="0"/>
              <a:t> </a:t>
            </a:r>
            <a:r>
              <a:rPr lang="en-US" dirty="0" err="1"/>
              <a:t>industriju</a:t>
            </a:r>
            <a:r>
              <a:rPr lang="en-US" dirty="0"/>
              <a:t> </a:t>
            </a:r>
            <a:r>
              <a:rPr lang="en-US" dirty="0" err="1"/>
              <a:t>na</a:t>
            </a:r>
            <a:r>
              <a:rPr lang="en-US" dirty="0"/>
              <a:t> </a:t>
            </a:r>
            <a:r>
              <a:rPr lang="en-US" dirty="0" err="1"/>
              <a:t>radikalnu</a:t>
            </a:r>
            <a:r>
              <a:rPr lang="en-US" dirty="0"/>
              <a:t> </a:t>
            </a:r>
            <a:r>
              <a:rPr lang="en-US" dirty="0" err="1"/>
              <a:t>ili</a:t>
            </a:r>
            <a:r>
              <a:rPr lang="en-US" dirty="0"/>
              <a:t> </a:t>
            </a:r>
            <a:r>
              <a:rPr lang="en-US" dirty="0" err="1"/>
              <a:t>posrednu</a:t>
            </a:r>
            <a:r>
              <a:rPr lang="sr-Latn-RS" dirty="0"/>
              <a:t> (promena aktivnosti)</a:t>
            </a:r>
            <a:r>
              <a:rPr lang="en-US" dirty="0"/>
              <a:t> </a:t>
            </a:r>
            <a:r>
              <a:rPr lang="en-US" dirty="0" err="1"/>
              <a:t>putanju</a:t>
            </a:r>
            <a:r>
              <a:rPr lang="en-US" dirty="0"/>
              <a:t>. </a:t>
            </a:r>
            <a:endParaRPr lang="sr-Latn-RS" dirty="0"/>
          </a:p>
          <a:p>
            <a:r>
              <a:rPr lang="en-US" dirty="0" err="1"/>
              <a:t>Kako</a:t>
            </a:r>
            <a:r>
              <a:rPr lang="en-US" dirty="0"/>
              <a:t> </a:t>
            </a:r>
            <a:r>
              <a:rPr lang="en-US" dirty="0" err="1"/>
              <a:t>industrija</a:t>
            </a:r>
            <a:r>
              <a:rPr lang="en-US" dirty="0"/>
              <a:t> </a:t>
            </a:r>
            <a:r>
              <a:rPr lang="en-US" dirty="0" err="1"/>
              <a:t>restrukturira</a:t>
            </a:r>
            <a:r>
              <a:rPr lang="en-US" dirty="0"/>
              <a:t> </a:t>
            </a:r>
            <a:r>
              <a:rPr lang="en-US" dirty="0" err="1"/>
              <a:t>svoje</a:t>
            </a:r>
            <a:r>
              <a:rPr lang="en-US" dirty="0"/>
              <a:t> </a:t>
            </a:r>
            <a:r>
              <a:rPr lang="en-US" dirty="0" err="1"/>
              <a:t>osnovne</a:t>
            </a:r>
            <a:r>
              <a:rPr lang="en-US" dirty="0"/>
              <a:t> </a:t>
            </a:r>
            <a:r>
              <a:rPr lang="en-US" dirty="0" err="1"/>
              <a:t>aktivnosti</a:t>
            </a:r>
            <a:r>
              <a:rPr lang="en-US" dirty="0"/>
              <a:t> </a:t>
            </a:r>
            <a:r>
              <a:rPr lang="en-US" dirty="0" err="1"/>
              <a:t>i</a:t>
            </a:r>
            <a:r>
              <a:rPr lang="en-US" dirty="0"/>
              <a:t> </a:t>
            </a:r>
            <a:r>
              <a:rPr lang="en-US" dirty="0" err="1"/>
              <a:t>sredstva</a:t>
            </a:r>
            <a:r>
              <a:rPr lang="en-US" dirty="0"/>
              <a:t>, </a:t>
            </a:r>
            <a:r>
              <a:rPr lang="en-US" dirty="0" err="1"/>
              <a:t>opasnost</a:t>
            </a:r>
            <a:r>
              <a:rPr lang="en-US" dirty="0"/>
              <a:t> od </a:t>
            </a:r>
            <a:r>
              <a:rPr lang="en-US" dirty="0" err="1"/>
              <a:t>zastarelosti</a:t>
            </a:r>
            <a:r>
              <a:rPr lang="en-US" dirty="0"/>
              <a:t> </a:t>
            </a:r>
            <a:r>
              <a:rPr lang="en-US" dirty="0" err="1"/>
              <a:t>može</a:t>
            </a:r>
            <a:r>
              <a:rPr lang="en-US" dirty="0"/>
              <a:t> </a:t>
            </a:r>
            <a:r>
              <a:rPr lang="en-US" dirty="0" err="1"/>
              <a:t>izbledeti</a:t>
            </a:r>
            <a:r>
              <a:rPr lang="en-US" dirty="0"/>
              <a:t>, </a:t>
            </a:r>
            <a:r>
              <a:rPr lang="en-US" dirty="0" err="1"/>
              <a:t>označavajući</a:t>
            </a:r>
            <a:r>
              <a:rPr lang="en-US" dirty="0"/>
              <a:t> </a:t>
            </a:r>
            <a:r>
              <a:rPr lang="en-US" dirty="0" err="1"/>
              <a:t>tranziciju</a:t>
            </a:r>
            <a:r>
              <a:rPr lang="en-US" dirty="0"/>
              <a:t> </a:t>
            </a:r>
            <a:r>
              <a:rPr lang="en-US" dirty="0" err="1"/>
              <a:t>industrije</a:t>
            </a:r>
            <a:r>
              <a:rPr lang="en-US" dirty="0"/>
              <a:t> </a:t>
            </a:r>
            <a:r>
              <a:rPr lang="en-US" dirty="0" err="1"/>
              <a:t>nazad</a:t>
            </a:r>
            <a:r>
              <a:rPr lang="en-US" dirty="0"/>
              <a:t> </a:t>
            </a:r>
            <a:r>
              <a:rPr lang="en-US" dirty="0" err="1"/>
              <a:t>na</a:t>
            </a:r>
            <a:r>
              <a:rPr lang="en-US" dirty="0"/>
              <a:t> </a:t>
            </a:r>
            <a:r>
              <a:rPr lang="en-US" dirty="0" err="1"/>
              <a:t>progresivnu</a:t>
            </a:r>
            <a:r>
              <a:rPr lang="en-US" dirty="0"/>
              <a:t> </a:t>
            </a:r>
            <a:r>
              <a:rPr lang="en-US" dirty="0" err="1"/>
              <a:t>ili</a:t>
            </a:r>
            <a:r>
              <a:rPr lang="en-US" dirty="0"/>
              <a:t> </a:t>
            </a:r>
            <a:r>
              <a:rPr lang="en-US" dirty="0" err="1"/>
              <a:t>kreativnu</a:t>
            </a:r>
            <a:r>
              <a:rPr lang="en-US" dirty="0"/>
              <a:t> </a:t>
            </a:r>
            <a:r>
              <a:rPr lang="en-US" dirty="0" err="1"/>
              <a:t>putanju</a:t>
            </a:r>
            <a:r>
              <a:rPr lang="en-US" dirty="0"/>
              <a:t>. </a:t>
            </a:r>
            <a:r>
              <a:rPr lang="en-US" dirty="0" err="1"/>
              <a:t>Kompanija</a:t>
            </a:r>
            <a:r>
              <a:rPr lang="en-US" dirty="0"/>
              <a:t> </a:t>
            </a:r>
            <a:r>
              <a:rPr lang="en-US" dirty="0" err="1"/>
              <a:t>koja</a:t>
            </a:r>
            <a:r>
              <a:rPr lang="en-US" dirty="0"/>
              <a:t> je </a:t>
            </a:r>
            <a:r>
              <a:rPr lang="en-US" dirty="0" err="1"/>
              <a:t>preživela</a:t>
            </a:r>
            <a:r>
              <a:rPr lang="en-US" dirty="0"/>
              <a:t> </a:t>
            </a:r>
            <a:r>
              <a:rPr lang="en-US" dirty="0" err="1"/>
              <a:t>ove</a:t>
            </a:r>
            <a:r>
              <a:rPr lang="en-US" dirty="0"/>
              <a:t> </a:t>
            </a:r>
            <a:r>
              <a:rPr lang="en-US" dirty="0" err="1"/>
              <a:t>tranzicije</a:t>
            </a:r>
            <a:r>
              <a:rPr lang="en-US" dirty="0"/>
              <a:t> </a:t>
            </a:r>
            <a:r>
              <a:rPr lang="en-US" dirty="0" err="1"/>
              <a:t>ponekad</a:t>
            </a:r>
            <a:r>
              <a:rPr lang="en-US" dirty="0"/>
              <a:t> </a:t>
            </a:r>
            <a:r>
              <a:rPr lang="en-US" dirty="0" err="1"/>
              <a:t>može</a:t>
            </a:r>
            <a:r>
              <a:rPr lang="en-US" dirty="0"/>
              <a:t> da </a:t>
            </a:r>
            <a:r>
              <a:rPr lang="en-US" dirty="0" err="1"/>
              <a:t>zadrži</a:t>
            </a:r>
            <a:r>
              <a:rPr lang="en-US" dirty="0"/>
              <a:t> </a:t>
            </a:r>
            <a:r>
              <a:rPr lang="en-US" dirty="0" err="1"/>
              <a:t>profitabilnost</a:t>
            </a:r>
            <a:r>
              <a:rPr lang="en-US" dirty="0"/>
              <a:t>, </a:t>
            </a:r>
            <a:r>
              <a:rPr lang="en-US" dirty="0" err="1"/>
              <a:t>iako</a:t>
            </a:r>
            <a:r>
              <a:rPr lang="en-US" dirty="0"/>
              <a:t> </a:t>
            </a:r>
            <a:r>
              <a:rPr lang="en-US" dirty="0" err="1"/>
              <a:t>gotovo</a:t>
            </a:r>
            <a:r>
              <a:rPr lang="en-US" dirty="0"/>
              <a:t> </a:t>
            </a:r>
            <a:r>
              <a:rPr lang="en-US" dirty="0" err="1"/>
              <a:t>uvek</a:t>
            </a:r>
            <a:r>
              <a:rPr lang="en-US" dirty="0"/>
              <a:t> mora da </a:t>
            </a:r>
            <a:r>
              <a:rPr lang="en-US" dirty="0" err="1"/>
              <a:t>posluje</a:t>
            </a:r>
            <a:r>
              <a:rPr lang="en-US" dirty="0"/>
              <a:t> u </a:t>
            </a:r>
            <a:r>
              <a:rPr lang="en-US" dirty="0" err="1"/>
              <a:t>manjem</a:t>
            </a:r>
            <a:r>
              <a:rPr lang="en-US" dirty="0"/>
              <a:t> </a:t>
            </a:r>
            <a:r>
              <a:rPr lang="en-US" dirty="0" err="1"/>
              <a:t>obimu</a:t>
            </a:r>
            <a:r>
              <a:rPr lang="en-US" dirty="0"/>
              <a:t> </a:t>
            </a:r>
            <a:r>
              <a:rPr lang="en-US" dirty="0" err="1"/>
              <a:t>i</a:t>
            </a:r>
            <a:r>
              <a:rPr lang="en-US" dirty="0"/>
              <a:t> </a:t>
            </a:r>
            <a:r>
              <a:rPr lang="en-US" dirty="0" err="1"/>
              <a:t>sa</a:t>
            </a:r>
            <a:r>
              <a:rPr lang="en-US" dirty="0"/>
              <a:t> </a:t>
            </a:r>
            <a:r>
              <a:rPr lang="en-US" dirty="0" err="1"/>
              <a:t>sasvim</a:t>
            </a:r>
            <a:r>
              <a:rPr lang="en-US" dirty="0"/>
              <a:t> </a:t>
            </a:r>
            <a:r>
              <a:rPr lang="en-US" dirty="0" err="1"/>
              <a:t>drugačijim</a:t>
            </a:r>
            <a:r>
              <a:rPr lang="en-US" dirty="0"/>
              <a:t> </a:t>
            </a:r>
            <a:r>
              <a:rPr lang="en-US" dirty="0" err="1"/>
              <a:t>pristupom</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451216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en-US" dirty="0" err="1"/>
              <a:t>Industrije</a:t>
            </a:r>
            <a:r>
              <a:rPr lang="en-US" dirty="0"/>
              <a:t> ne </a:t>
            </a:r>
            <a:r>
              <a:rPr lang="en-US" dirty="0" err="1"/>
              <a:t>menjaju</a:t>
            </a:r>
            <a:r>
              <a:rPr lang="en-US" dirty="0"/>
              <a:t> </a:t>
            </a:r>
            <a:r>
              <a:rPr lang="en-US" dirty="0" err="1"/>
              <a:t>svoje</a:t>
            </a:r>
            <a:r>
              <a:rPr lang="en-US" dirty="0"/>
              <a:t> </a:t>
            </a:r>
            <a:r>
              <a:rPr lang="en-US" dirty="0" err="1"/>
              <a:t>putanje</a:t>
            </a:r>
            <a:r>
              <a:rPr lang="sr-Latn-RS" dirty="0"/>
              <a:t>/pravce transformacije</a:t>
            </a:r>
            <a:r>
              <a:rPr lang="en-US" dirty="0"/>
              <a:t> </a:t>
            </a:r>
            <a:r>
              <a:rPr lang="en-US" dirty="0" err="1"/>
              <a:t>često</a:t>
            </a:r>
            <a:r>
              <a:rPr lang="sr-Latn-RS" dirty="0"/>
              <a:t>. </a:t>
            </a:r>
            <a:r>
              <a:rPr lang="en-US" dirty="0"/>
              <a:t> </a:t>
            </a:r>
            <a:r>
              <a:rPr lang="sr-Latn-RS" dirty="0"/>
              <a:t>Najčešće industrije ne </a:t>
            </a:r>
            <a:r>
              <a:rPr lang="en-US" dirty="0" err="1"/>
              <a:t>prelaz</a:t>
            </a:r>
            <a:r>
              <a:rPr lang="sr-Latn-RS" dirty="0"/>
              <a:t>e</a:t>
            </a:r>
            <a:r>
              <a:rPr lang="en-US" dirty="0"/>
              <a:t> </a:t>
            </a:r>
            <a:r>
              <a:rPr lang="en-US" dirty="0" err="1"/>
              <a:t>između</a:t>
            </a:r>
            <a:r>
              <a:rPr lang="en-US" dirty="0"/>
              <a:t> </a:t>
            </a:r>
            <a:r>
              <a:rPr lang="en-US" dirty="0" err="1"/>
              <a:t>evolucionih</a:t>
            </a:r>
            <a:r>
              <a:rPr lang="en-US" dirty="0"/>
              <a:t> </a:t>
            </a:r>
            <a:r>
              <a:rPr lang="en-US" dirty="0" err="1"/>
              <a:t>puteva</a:t>
            </a:r>
            <a:r>
              <a:rPr lang="en-US" dirty="0"/>
              <a:t> </a:t>
            </a:r>
            <a:r>
              <a:rPr lang="en-US" dirty="0" err="1"/>
              <a:t>više</a:t>
            </a:r>
            <a:r>
              <a:rPr lang="en-US" dirty="0"/>
              <a:t> od </a:t>
            </a:r>
            <a:r>
              <a:rPr lang="en-US" dirty="0" err="1"/>
              <a:t>jednom</a:t>
            </a:r>
            <a:r>
              <a:rPr lang="en-US" dirty="0"/>
              <a:t> u </a:t>
            </a:r>
            <a:r>
              <a:rPr lang="en-US" dirty="0" err="1"/>
              <a:t>deset</a:t>
            </a:r>
            <a:r>
              <a:rPr lang="en-US" dirty="0"/>
              <a:t> </a:t>
            </a:r>
            <a:r>
              <a:rPr lang="en-US" dirty="0" err="1"/>
              <a:t>godina</a:t>
            </a:r>
            <a:r>
              <a:rPr lang="en-US" dirty="0"/>
              <a:t>. </a:t>
            </a:r>
            <a:endParaRPr lang="sr-Latn-RS" dirty="0"/>
          </a:p>
          <a:p>
            <a:r>
              <a:rPr lang="sr-Latn-RS" dirty="0"/>
              <a:t>Vrlo je verovatno </a:t>
            </a:r>
            <a:r>
              <a:rPr lang="en-US" dirty="0"/>
              <a:t>da je </a:t>
            </a:r>
            <a:r>
              <a:rPr lang="en-US" dirty="0" err="1"/>
              <a:t>određena</a:t>
            </a:r>
            <a:r>
              <a:rPr lang="en-US" dirty="0"/>
              <a:t> </a:t>
            </a:r>
            <a:r>
              <a:rPr lang="en-US" dirty="0" err="1"/>
              <a:t>industrija</a:t>
            </a:r>
            <a:r>
              <a:rPr lang="en-US" dirty="0"/>
              <a:t> </a:t>
            </a:r>
            <a:r>
              <a:rPr lang="en-US" dirty="0" err="1"/>
              <a:t>bila</a:t>
            </a:r>
            <a:r>
              <a:rPr lang="en-US" dirty="0"/>
              <a:t> </a:t>
            </a:r>
            <a:r>
              <a:rPr lang="en-US" dirty="0" err="1"/>
              <a:t>na</a:t>
            </a:r>
            <a:r>
              <a:rPr lang="en-US" dirty="0"/>
              <a:t> </a:t>
            </a:r>
            <a:r>
              <a:rPr lang="en-US" dirty="0" err="1"/>
              <a:t>jednoj</a:t>
            </a:r>
            <a:r>
              <a:rPr lang="en-US" dirty="0"/>
              <a:t> </a:t>
            </a:r>
            <a:r>
              <a:rPr lang="en-US" dirty="0" err="1"/>
              <a:t>evolucionoj</a:t>
            </a:r>
            <a:r>
              <a:rPr lang="en-US" dirty="0"/>
              <a:t> </a:t>
            </a:r>
            <a:r>
              <a:rPr lang="en-US" dirty="0" err="1"/>
              <a:t>putanji</a:t>
            </a:r>
            <a:r>
              <a:rPr lang="en-US" dirty="0"/>
              <a:t> </a:t>
            </a:r>
            <a:r>
              <a:rPr lang="en-US" dirty="0" err="1"/>
              <a:t>najmanje</a:t>
            </a:r>
            <a:r>
              <a:rPr lang="en-US" dirty="0"/>
              <a:t> </a:t>
            </a:r>
            <a:r>
              <a:rPr lang="en-US" dirty="0" err="1"/>
              <a:t>nekoliko</a:t>
            </a:r>
            <a:r>
              <a:rPr lang="en-US" dirty="0"/>
              <a:t> </a:t>
            </a:r>
            <a:r>
              <a:rPr lang="en-US" dirty="0" err="1"/>
              <a:t>godina</a:t>
            </a:r>
            <a:r>
              <a:rPr lang="sr-Latn-RS" dirty="0"/>
              <a:t>, pre nego što je prešla na neku od drugih opcija</a:t>
            </a:r>
            <a:r>
              <a:rPr lang="en-US" dirty="0"/>
              <a:t>. </a:t>
            </a:r>
            <a:endParaRPr lang="sr-Latn-RS" dirty="0"/>
          </a:p>
          <a:p>
            <a:r>
              <a:rPr lang="sr-Latn-RS" dirty="0"/>
              <a:t>Moguće je blagovremeno uočiti pravac promene u okviru bilo koje grane industrije i prilagoditi poslovanje kompanije datom pravcu, kao se ne bi dogodili gubici usled zastarelosti poslovnih modela.</a:t>
            </a:r>
            <a:endParaRPr lang="en-US" dirty="0"/>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857201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B0F0"/>
                </a:solidFill>
              </a:rPr>
              <a:t>Zadatak za studente : </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solidFill>
                  <a:srgbClr val="00B0F0"/>
                </a:solidFill>
              </a:rPr>
              <a:t>Studenti na osnovu svoje poslovne ideje, predatavljene u okviru Business Model Canvas-a razmišljaju o tome u kojem bi se sektoru  industrije mogla da smesti kompanija/preduzeće – koje bi rezultovalo iz njihove poslovne ideje.</a:t>
            </a:r>
          </a:p>
          <a:p>
            <a:r>
              <a:rPr lang="sr-Latn-RS" dirty="0">
                <a:solidFill>
                  <a:srgbClr val="00B0F0"/>
                </a:solidFill>
              </a:rPr>
              <a:t>Na osnovu identifikovanih ključnih vrednosti i ključnih partnera (iz ugla snabdevanja neophodnim repromaterijalima i plasmana gotovih proizvoda i/ili usluga) studenti skiciraju lanac vrednosti – lanac snabdevanja – (</a:t>
            </a:r>
            <a:r>
              <a:rPr lang="sr-Latn-RS" b="1" dirty="0">
                <a:solidFill>
                  <a:srgbClr val="00B0F0"/>
                </a:solidFill>
              </a:rPr>
              <a:t>logističku mrežu</a:t>
            </a:r>
            <a:r>
              <a:rPr lang="sr-Latn-RS" dirty="0">
                <a:solidFill>
                  <a:srgbClr val="00B0F0"/>
                </a:solidFill>
              </a:rPr>
              <a:t>) takvog potencijalnog preduzeća (industrijskog sistema).</a:t>
            </a:r>
          </a:p>
          <a:p>
            <a:r>
              <a:rPr lang="sr-Latn-RS" dirty="0">
                <a:solidFill>
                  <a:srgbClr val="00B0F0"/>
                </a:solidFill>
              </a:rPr>
              <a:t>Studenti bi trebali da istraže kompanije i preduzeća na tržištu, koja se bave sličnim poslovnim procesom i koja dele iste potrebe za resursima i/ili imaju iste segmente tržišta krajnjih korisnika. Nakon navedenog istraživanja, studenti predstavljaju listu potencijalnih konkurenata na tržištu.</a:t>
            </a:r>
            <a:endParaRPr lang="en-US" dirty="0"/>
          </a:p>
          <a:p>
            <a:endParaRPr lang="en-US" dirty="0"/>
          </a:p>
        </p:txBody>
      </p:sp>
    </p:spTree>
    <p:extLst>
      <p:ext uri="{BB962C8B-B14F-4D97-AF65-F5344CB8AC3E}">
        <p14:creationId xmlns:p14="http://schemas.microsoft.com/office/powerpoint/2010/main" val="2264472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Svi</a:t>
            </a:r>
            <a:r>
              <a:rPr lang="en-US" dirty="0"/>
              <a:t> </a:t>
            </a:r>
            <a:r>
              <a:rPr lang="en-US" dirty="0" err="1"/>
              <a:t>poslovi</a:t>
            </a:r>
            <a:r>
              <a:rPr lang="en-US" dirty="0"/>
              <a:t> </a:t>
            </a:r>
            <a:r>
              <a:rPr lang="sr-Latn-RS" dirty="0"/>
              <a:t>u industriji </a:t>
            </a:r>
            <a:r>
              <a:rPr lang="en-US" dirty="0"/>
              <a:t>se </a:t>
            </a:r>
            <a:r>
              <a:rPr lang="en-US" dirty="0" err="1"/>
              <a:t>mogu</a:t>
            </a:r>
            <a:r>
              <a:rPr lang="en-US" dirty="0"/>
              <a:t> </a:t>
            </a:r>
            <a:r>
              <a:rPr lang="en-US" dirty="0" err="1"/>
              <a:t>svrstati</a:t>
            </a:r>
            <a:r>
              <a:rPr lang="en-US" dirty="0"/>
              <a:t> u </a:t>
            </a:r>
            <a:r>
              <a:rPr lang="en-US" dirty="0" err="1"/>
              <a:t>jedan</a:t>
            </a:r>
            <a:r>
              <a:rPr lang="en-US" dirty="0"/>
              <a:t> od </a:t>
            </a:r>
            <a:r>
              <a:rPr lang="en-US" dirty="0" err="1"/>
              <a:t>širih</a:t>
            </a:r>
            <a:r>
              <a:rPr lang="en-US" dirty="0"/>
              <a:t> </a:t>
            </a:r>
            <a:r>
              <a:rPr lang="en-US" dirty="0" err="1"/>
              <a:t>privrednih</a:t>
            </a:r>
            <a:r>
              <a:rPr lang="en-US" dirty="0"/>
              <a:t> </a:t>
            </a:r>
            <a:r>
              <a:rPr lang="en-US" dirty="0" err="1"/>
              <a:t>sektora</a:t>
            </a:r>
            <a:r>
              <a:rPr lang="en-US" dirty="0"/>
              <a:t>: </a:t>
            </a:r>
            <a:r>
              <a:rPr lang="en-US" dirty="0" err="1"/>
              <a:t>primarni</a:t>
            </a:r>
            <a:r>
              <a:rPr lang="en-US" dirty="0"/>
              <a:t>, </a:t>
            </a:r>
            <a:r>
              <a:rPr lang="en-US" dirty="0" err="1"/>
              <a:t>sekundarni</a:t>
            </a:r>
            <a:r>
              <a:rPr lang="en-US" dirty="0"/>
              <a:t>, </a:t>
            </a:r>
            <a:r>
              <a:rPr lang="en-US" dirty="0" err="1"/>
              <a:t>tercijalni</a:t>
            </a:r>
            <a:r>
              <a:rPr lang="en-US" dirty="0"/>
              <a:t>, </a:t>
            </a:r>
            <a:r>
              <a:rPr lang="en-US" dirty="0" err="1"/>
              <a:t>kvartarni</a:t>
            </a:r>
            <a:r>
              <a:rPr lang="en-US" dirty="0"/>
              <a:t> </a:t>
            </a:r>
            <a:r>
              <a:rPr lang="en-US" dirty="0" err="1"/>
              <a:t>i</a:t>
            </a:r>
            <a:r>
              <a:rPr lang="en-US" dirty="0"/>
              <a:t> </a:t>
            </a:r>
            <a:r>
              <a:rPr lang="en-US" dirty="0" err="1"/>
              <a:t>kvinarni</a:t>
            </a:r>
            <a:r>
              <a:rPr lang="en-US" dirty="0"/>
              <a:t>.</a:t>
            </a:r>
          </a:p>
          <a:p>
            <a:pPr lvl="1"/>
            <a:r>
              <a:rPr lang="en-US" b="1" dirty="0" err="1"/>
              <a:t>Primarni</a:t>
            </a:r>
            <a:r>
              <a:rPr lang="en-US" b="1" dirty="0"/>
              <a:t> </a:t>
            </a:r>
            <a:r>
              <a:rPr lang="en-US" b="1" dirty="0" err="1"/>
              <a:t>sektor</a:t>
            </a:r>
            <a:r>
              <a:rPr lang="en-US" b="1" dirty="0"/>
              <a:t> </a:t>
            </a:r>
            <a:r>
              <a:rPr lang="en-US" dirty="0" err="1"/>
              <a:t>direktno</a:t>
            </a:r>
            <a:r>
              <a:rPr lang="en-US" dirty="0"/>
              <a:t> </a:t>
            </a:r>
            <a:r>
              <a:rPr lang="en-US" dirty="0" err="1"/>
              <a:t>eksploatiše</a:t>
            </a:r>
            <a:r>
              <a:rPr lang="en-US" dirty="0"/>
              <a:t> </a:t>
            </a:r>
            <a:r>
              <a:rPr lang="en-US" dirty="0" err="1"/>
              <a:t>prirodne</a:t>
            </a:r>
            <a:r>
              <a:rPr lang="en-US" dirty="0"/>
              <a:t> </a:t>
            </a:r>
            <a:r>
              <a:rPr lang="en-US" dirty="0" err="1"/>
              <a:t>resurse</a:t>
            </a:r>
            <a:r>
              <a:rPr lang="en-US" dirty="0"/>
              <a:t> </a:t>
            </a:r>
            <a:r>
              <a:rPr lang="en-US" dirty="0" err="1"/>
              <a:t>i</a:t>
            </a:r>
            <a:r>
              <a:rPr lang="en-US" dirty="0"/>
              <a:t> </a:t>
            </a:r>
            <a:r>
              <a:rPr lang="en-US" dirty="0" err="1"/>
              <a:t>usko</a:t>
            </a:r>
            <a:r>
              <a:rPr lang="en-US" dirty="0"/>
              <a:t> je </a:t>
            </a:r>
            <a:r>
              <a:rPr lang="en-US" dirty="0" err="1"/>
              <a:t>povezan</a:t>
            </a:r>
            <a:r>
              <a:rPr lang="en-US" dirty="0"/>
              <a:t> </a:t>
            </a:r>
            <a:r>
              <a:rPr lang="en-US" dirty="0" err="1"/>
              <a:t>sa</a:t>
            </a:r>
            <a:r>
              <a:rPr lang="en-US" dirty="0"/>
              <a:t> </a:t>
            </a:r>
            <a:r>
              <a:rPr lang="en-US" dirty="0" err="1"/>
              <a:t>prirodom</a:t>
            </a:r>
            <a:r>
              <a:rPr lang="en-US" dirty="0"/>
              <a:t>. (</a:t>
            </a:r>
            <a:r>
              <a:rPr lang="en-US" dirty="0" err="1"/>
              <a:t>osnovna</a:t>
            </a:r>
            <a:r>
              <a:rPr lang="en-US" dirty="0"/>
              <a:t> </a:t>
            </a:r>
            <a:r>
              <a:rPr lang="en-US" dirty="0" err="1"/>
              <a:t>proizvodnja</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poljoprivreda</a:t>
            </a:r>
            <a:r>
              <a:rPr lang="en-US" dirty="0"/>
              <a:t>, </a:t>
            </a:r>
            <a:r>
              <a:rPr lang="en-US" dirty="0" err="1"/>
              <a:t>šumarstvo</a:t>
            </a:r>
            <a:r>
              <a:rPr lang="en-US" dirty="0"/>
              <a:t>, </a:t>
            </a:r>
            <a:r>
              <a:rPr lang="en-US" dirty="0" err="1"/>
              <a:t>rudarstvo</a:t>
            </a:r>
            <a:r>
              <a:rPr lang="en-US" dirty="0"/>
              <a:t> </a:t>
            </a:r>
            <a:r>
              <a:rPr lang="en-US" dirty="0" err="1"/>
              <a:t>i</a:t>
            </a:r>
            <a:r>
              <a:rPr lang="en-US" dirty="0"/>
              <a:t> </a:t>
            </a:r>
            <a:r>
              <a:rPr lang="en-US" dirty="0" err="1"/>
              <a:t>ribarstvo</a:t>
            </a:r>
            <a:r>
              <a:rPr lang="en-US" dirty="0"/>
              <a:t>)</a:t>
            </a:r>
          </a:p>
          <a:p>
            <a:pPr lvl="1"/>
            <a:r>
              <a:rPr lang="en-US" b="1" dirty="0" err="1"/>
              <a:t>Sekundarni</a:t>
            </a:r>
            <a:r>
              <a:rPr lang="en-US" b="1" dirty="0"/>
              <a:t> </a:t>
            </a:r>
            <a:r>
              <a:rPr lang="en-US" b="1" dirty="0" err="1"/>
              <a:t>sektor</a:t>
            </a:r>
            <a:r>
              <a:rPr lang="en-US" b="1" dirty="0"/>
              <a:t> </a:t>
            </a:r>
            <a:r>
              <a:rPr lang="en-US" dirty="0"/>
              <a:t>(</a:t>
            </a:r>
            <a:r>
              <a:rPr lang="en-US" dirty="0" err="1"/>
              <a:t>kao</a:t>
            </a:r>
            <a:r>
              <a:rPr lang="en-US" dirty="0"/>
              <a:t> </a:t>
            </a:r>
            <a:r>
              <a:rPr lang="en-US" dirty="0" err="1"/>
              <a:t>što</a:t>
            </a:r>
            <a:r>
              <a:rPr lang="en-US" dirty="0"/>
              <a:t> je </a:t>
            </a:r>
            <a:r>
              <a:rPr lang="en-US" dirty="0" err="1"/>
              <a:t>prerada</a:t>
            </a:r>
            <a:r>
              <a:rPr lang="en-US" dirty="0"/>
              <a:t> </a:t>
            </a:r>
            <a:r>
              <a:rPr lang="en-US" dirty="0" err="1"/>
              <a:t>šećerne</a:t>
            </a:r>
            <a:r>
              <a:rPr lang="en-US" dirty="0"/>
              <a:t> </a:t>
            </a:r>
            <a:r>
              <a:rPr lang="en-US" dirty="0" err="1"/>
              <a:t>repe</a:t>
            </a:r>
            <a:r>
              <a:rPr lang="sr-Latn-RS" dirty="0"/>
              <a:t>, </a:t>
            </a:r>
            <a:r>
              <a:rPr lang="en-US" dirty="0" err="1"/>
              <a:t>industrija</a:t>
            </a:r>
            <a:r>
              <a:rPr lang="sr-Latn-RS" dirty="0"/>
              <a:t> bakra</a:t>
            </a:r>
            <a:r>
              <a:rPr lang="en-US" dirty="0"/>
              <a:t> </a:t>
            </a:r>
            <a:r>
              <a:rPr lang="sr-Latn-RS" dirty="0"/>
              <a:t>ili </a:t>
            </a:r>
            <a:r>
              <a:rPr lang="en-US" dirty="0" err="1"/>
              <a:t>gvožđa</a:t>
            </a:r>
            <a:r>
              <a:rPr lang="sr-Latn-RS" dirty="0"/>
              <a:t> i čelika</a:t>
            </a:r>
            <a:r>
              <a:rPr lang="en-US" dirty="0"/>
              <a:t>) </a:t>
            </a:r>
            <a:r>
              <a:rPr lang="en-US" dirty="0" err="1"/>
              <a:t>uključuje</a:t>
            </a:r>
            <a:r>
              <a:rPr lang="en-US" dirty="0"/>
              <a:t> </a:t>
            </a:r>
            <a:r>
              <a:rPr lang="en-US" dirty="0" err="1"/>
              <a:t>proizvodnju</a:t>
            </a:r>
            <a:r>
              <a:rPr lang="en-US" dirty="0"/>
              <a:t> </a:t>
            </a:r>
            <a:r>
              <a:rPr lang="en-US" dirty="0" err="1"/>
              <a:t>ili</a:t>
            </a:r>
            <a:r>
              <a:rPr lang="en-US" dirty="0"/>
              <a:t> </a:t>
            </a:r>
            <a:r>
              <a:rPr lang="en-US" dirty="0" err="1"/>
              <a:t>preradu</a:t>
            </a:r>
            <a:r>
              <a:rPr lang="en-US" dirty="0"/>
              <a:t> robe</a:t>
            </a:r>
            <a:r>
              <a:rPr lang="sr-Latn-RS" dirty="0"/>
              <a:t> – počevši od</a:t>
            </a:r>
            <a:r>
              <a:rPr lang="en-US" dirty="0"/>
              <a:t> od </a:t>
            </a:r>
            <a:r>
              <a:rPr lang="en-US" dirty="0" err="1"/>
              <a:t>sirovina</a:t>
            </a:r>
            <a:r>
              <a:rPr lang="en-US" dirty="0"/>
              <a:t>.</a:t>
            </a:r>
            <a:r>
              <a:rPr lang="sr-Latn-RS" dirty="0"/>
              <a:t> Sekundarni sektor se dalje klasifikuje na tešku i laku industriju</a:t>
            </a:r>
            <a:endParaRPr lang="en-US" dirty="0"/>
          </a:p>
          <a:p>
            <a:pPr lvl="1"/>
            <a:r>
              <a:rPr lang="en-US" b="1" dirty="0" err="1"/>
              <a:t>Tercijarni</a:t>
            </a:r>
            <a:r>
              <a:rPr lang="en-US" b="1" dirty="0"/>
              <a:t> </a:t>
            </a:r>
            <a:r>
              <a:rPr lang="en-US" b="1" dirty="0" err="1"/>
              <a:t>sektor</a:t>
            </a:r>
            <a:r>
              <a:rPr lang="en-US" dirty="0"/>
              <a:t> </a:t>
            </a:r>
            <a:r>
              <a:rPr lang="en-US" dirty="0" err="1"/>
              <a:t>pruža</a:t>
            </a:r>
            <a:r>
              <a:rPr lang="en-US" dirty="0"/>
              <a:t> </a:t>
            </a:r>
            <a:r>
              <a:rPr lang="en-US" dirty="0" err="1"/>
              <a:t>usluge</a:t>
            </a:r>
            <a:r>
              <a:rPr lang="en-US" dirty="0"/>
              <a:t> </a:t>
            </a:r>
            <a:r>
              <a:rPr lang="en-US" dirty="0" err="1"/>
              <a:t>stanovništvu</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trgovina</a:t>
            </a:r>
            <a:r>
              <a:rPr lang="en-US" dirty="0"/>
              <a:t>, </a:t>
            </a:r>
            <a:r>
              <a:rPr lang="en-US" dirty="0" err="1"/>
              <a:t>bankarstvo</a:t>
            </a:r>
            <a:r>
              <a:rPr lang="en-US" dirty="0"/>
              <a:t>, transport, </a:t>
            </a:r>
            <a:r>
              <a:rPr lang="en-US" dirty="0" err="1"/>
              <a:t>obrazovanje</a:t>
            </a:r>
            <a:r>
              <a:rPr lang="en-US" dirty="0"/>
              <a:t> </a:t>
            </a:r>
            <a:r>
              <a:rPr lang="en-US" dirty="0" err="1"/>
              <a:t>i</a:t>
            </a:r>
            <a:r>
              <a:rPr lang="en-US" dirty="0"/>
              <a:t> </a:t>
            </a:r>
            <a:r>
              <a:rPr lang="en-US" dirty="0" err="1"/>
              <a:t>zdravstvena</a:t>
            </a:r>
            <a:r>
              <a:rPr lang="en-US" dirty="0"/>
              <a:t> </a:t>
            </a:r>
            <a:r>
              <a:rPr lang="en-US" dirty="0" err="1"/>
              <a:t>zaštita</a:t>
            </a:r>
            <a:r>
              <a:rPr lang="en-US" dirty="0"/>
              <a:t>)</a:t>
            </a:r>
          </a:p>
          <a:p>
            <a:pPr lvl="1"/>
            <a:r>
              <a:rPr lang="en-US" b="1" dirty="0" err="1"/>
              <a:t>Kvartarni</a:t>
            </a:r>
            <a:r>
              <a:rPr lang="en-US" b="1" dirty="0"/>
              <a:t> </a:t>
            </a:r>
            <a:r>
              <a:rPr lang="en-US" b="1" dirty="0" err="1"/>
              <a:t>sektor</a:t>
            </a:r>
            <a:r>
              <a:rPr lang="en-US" b="1" dirty="0"/>
              <a:t> </a:t>
            </a:r>
            <a:r>
              <a:rPr lang="en-US" dirty="0" err="1"/>
              <a:t>uključuje</a:t>
            </a:r>
            <a:r>
              <a:rPr lang="en-US" dirty="0"/>
              <a:t> </a:t>
            </a:r>
            <a:r>
              <a:rPr lang="en-US" dirty="0" err="1"/>
              <a:t>istraživanje</a:t>
            </a:r>
            <a:r>
              <a:rPr lang="en-US" dirty="0"/>
              <a:t> </a:t>
            </a:r>
            <a:r>
              <a:rPr lang="en-US" dirty="0" err="1"/>
              <a:t>i</a:t>
            </a:r>
            <a:r>
              <a:rPr lang="en-US" dirty="0"/>
              <a:t> </a:t>
            </a:r>
            <a:r>
              <a:rPr lang="en-US" dirty="0" err="1"/>
              <a:t>razvoj</a:t>
            </a:r>
            <a:r>
              <a:rPr lang="en-US" dirty="0"/>
              <a:t> (</a:t>
            </a:r>
            <a:r>
              <a:rPr lang="en-US" dirty="0" err="1"/>
              <a:t>npr</a:t>
            </a:r>
            <a:r>
              <a:rPr lang="en-US" dirty="0"/>
              <a:t>. </a:t>
            </a:r>
            <a:r>
              <a:rPr lang="en-US" dirty="0" err="1"/>
              <a:t>informacione</a:t>
            </a:r>
            <a:r>
              <a:rPr lang="en-US" dirty="0"/>
              <a:t> </a:t>
            </a:r>
            <a:r>
              <a:rPr lang="en-US" dirty="0" err="1"/>
              <a:t>tehnologije</a:t>
            </a:r>
            <a:r>
              <a:rPr lang="en-US" dirty="0"/>
              <a:t>).</a:t>
            </a:r>
          </a:p>
          <a:p>
            <a:pPr lvl="1"/>
            <a:r>
              <a:rPr lang="en-US" b="1" dirty="0" err="1"/>
              <a:t>Kvinarni</a:t>
            </a:r>
            <a:r>
              <a:rPr lang="en-US" b="1" dirty="0"/>
              <a:t> </a:t>
            </a:r>
            <a:r>
              <a:rPr lang="en-US" b="1" dirty="0" err="1"/>
              <a:t>sektor</a:t>
            </a:r>
            <a:r>
              <a:rPr lang="en-US" b="1" dirty="0"/>
              <a:t> </a:t>
            </a:r>
            <a:r>
              <a:rPr lang="sr-Latn-RS" dirty="0"/>
              <a:t>obuhvata</a:t>
            </a:r>
            <a:r>
              <a:rPr lang="en-US" dirty="0"/>
              <a:t> </a:t>
            </a:r>
            <a:r>
              <a:rPr lang="en-US" dirty="0" err="1"/>
              <a:t>menadžment</a:t>
            </a:r>
            <a:r>
              <a:rPr lang="en-US" dirty="0"/>
              <a:t> </a:t>
            </a:r>
            <a:r>
              <a:rPr lang="en-US" dirty="0" err="1"/>
              <a:t>i</a:t>
            </a:r>
            <a:r>
              <a:rPr lang="en-US" dirty="0"/>
              <a:t> </a:t>
            </a:r>
            <a:r>
              <a:rPr lang="en-US" dirty="0" err="1"/>
              <a:t>donošenje</a:t>
            </a:r>
            <a:r>
              <a:rPr lang="en-US" dirty="0"/>
              <a:t> </a:t>
            </a:r>
            <a:r>
              <a:rPr lang="en-US" dirty="0" err="1"/>
              <a:t>odluka</a:t>
            </a:r>
            <a:r>
              <a:rPr lang="en-US" dirty="0"/>
              <a:t> </a:t>
            </a:r>
            <a:r>
              <a:rPr lang="en-US" dirty="0" err="1"/>
              <a:t>na</a:t>
            </a:r>
            <a:r>
              <a:rPr lang="en-US" dirty="0"/>
              <a:t> </a:t>
            </a:r>
            <a:r>
              <a:rPr lang="en-US" dirty="0" err="1"/>
              <a:t>najvišem</a:t>
            </a:r>
            <a:r>
              <a:rPr lang="en-US" dirty="0"/>
              <a:t> </a:t>
            </a:r>
            <a:r>
              <a:rPr lang="en-US" dirty="0" err="1"/>
              <a:t>nivou</a:t>
            </a:r>
            <a:r>
              <a:rPr lang="en-US" dirty="0"/>
              <a:t> (</a:t>
            </a:r>
            <a:r>
              <a:rPr lang="en-US" dirty="0" err="1"/>
              <a:t>npr</a:t>
            </a:r>
            <a:r>
              <a:rPr lang="en-US" dirty="0"/>
              <a:t>. </a:t>
            </a:r>
            <a:r>
              <a:rPr lang="en-US" dirty="0" err="1"/>
              <a:t>izvršni</a:t>
            </a:r>
            <a:r>
              <a:rPr lang="en-US" dirty="0"/>
              <a:t> </a:t>
            </a:r>
            <a:r>
              <a:rPr lang="en-US" dirty="0" err="1"/>
              <a:t>direktori</a:t>
            </a:r>
            <a:r>
              <a:rPr lang="en-US" dirty="0"/>
              <a:t> u </a:t>
            </a:r>
            <a:r>
              <a:rPr lang="en-US" dirty="0" err="1"/>
              <a:t>kompaniji</a:t>
            </a:r>
            <a:r>
              <a:rPr lang="en-US" dirty="0"/>
              <a:t> </a:t>
            </a:r>
            <a:r>
              <a:rPr lang="en-US" dirty="0" err="1"/>
              <a:t>ili</a:t>
            </a:r>
            <a:r>
              <a:rPr lang="en-US" dirty="0"/>
              <a:t> </a:t>
            </a:r>
            <a:r>
              <a:rPr lang="en-US" dirty="0" err="1"/>
              <a:t>politici</a:t>
            </a:r>
            <a:r>
              <a:rPr lang="en-US" dirty="0"/>
              <a:t>)</a:t>
            </a:r>
          </a:p>
          <a:p>
            <a:pPr lvl="2"/>
            <a:r>
              <a:rPr lang="en-US" dirty="0" err="1"/>
              <a:t>Često</a:t>
            </a:r>
            <a:r>
              <a:rPr lang="en-US" dirty="0"/>
              <a:t> se </a:t>
            </a:r>
            <a:r>
              <a:rPr lang="en-US" dirty="0" err="1"/>
              <a:t>kvartarna</a:t>
            </a:r>
            <a:r>
              <a:rPr lang="en-US" dirty="0"/>
              <a:t> </a:t>
            </a:r>
            <a:r>
              <a:rPr lang="en-US" dirty="0" err="1"/>
              <a:t>industrija</a:t>
            </a:r>
            <a:r>
              <a:rPr lang="en-US" dirty="0"/>
              <a:t> </a:t>
            </a:r>
            <a:r>
              <a:rPr lang="en-US" dirty="0" err="1"/>
              <a:t>i</a:t>
            </a:r>
            <a:r>
              <a:rPr lang="en-US" dirty="0"/>
              <a:t> </a:t>
            </a:r>
            <a:r>
              <a:rPr lang="en-US" dirty="0" err="1"/>
              <a:t>kvinarna</a:t>
            </a:r>
            <a:r>
              <a:rPr lang="en-US" dirty="0"/>
              <a:t> </a:t>
            </a:r>
            <a:r>
              <a:rPr lang="en-US" dirty="0" err="1"/>
              <a:t>industrija</a:t>
            </a:r>
            <a:r>
              <a:rPr lang="en-US" dirty="0"/>
              <a:t> </a:t>
            </a:r>
            <a:r>
              <a:rPr lang="en-US" dirty="0" err="1"/>
              <a:t>smatraju</a:t>
            </a:r>
            <a:r>
              <a:rPr lang="en-US" dirty="0"/>
              <a:t> </a:t>
            </a:r>
            <a:r>
              <a:rPr lang="en-US" dirty="0" err="1"/>
              <a:t>delom</a:t>
            </a:r>
            <a:r>
              <a:rPr lang="en-US" dirty="0"/>
              <a:t> </a:t>
            </a:r>
            <a:r>
              <a:rPr lang="en-US" dirty="0" err="1"/>
              <a:t>tercijarnog</a:t>
            </a:r>
            <a:r>
              <a:rPr lang="en-US" dirty="0"/>
              <a:t> </a:t>
            </a:r>
            <a:r>
              <a:rPr lang="en-US" dirty="0" err="1"/>
              <a:t>sektora</a:t>
            </a:r>
            <a:endParaRPr lang="en-US" dirty="0"/>
          </a:p>
          <a:p>
            <a:endParaRPr lang="en-US" dirty="0"/>
          </a:p>
        </p:txBody>
      </p:sp>
    </p:spTree>
    <p:extLst>
      <p:ext uri="{BB962C8B-B14F-4D97-AF65-F5344CB8AC3E}">
        <p14:creationId xmlns:p14="http://schemas.microsoft.com/office/powerpoint/2010/main" val="1117346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Tokom</a:t>
            </a:r>
            <a:r>
              <a:rPr lang="en-US" dirty="0"/>
              <a:t> </a:t>
            </a:r>
            <a:r>
              <a:rPr lang="en-US" dirty="0" err="1"/>
              <a:t>evolucije</a:t>
            </a:r>
            <a:r>
              <a:rPr lang="en-US" dirty="0"/>
              <a:t> </a:t>
            </a:r>
            <a:r>
              <a:rPr lang="en-US" dirty="0" err="1"/>
              <a:t>industrije</a:t>
            </a:r>
            <a:r>
              <a:rPr lang="en-US" dirty="0"/>
              <a:t>, </a:t>
            </a:r>
            <a:r>
              <a:rPr lang="en-US" dirty="0" err="1"/>
              <a:t>endogeni</a:t>
            </a:r>
            <a:r>
              <a:rPr lang="en-US" dirty="0"/>
              <a:t> </a:t>
            </a:r>
            <a:r>
              <a:rPr lang="en-US" dirty="0" err="1"/>
              <a:t>ili</a:t>
            </a:r>
            <a:r>
              <a:rPr lang="en-US" dirty="0"/>
              <a:t> </a:t>
            </a:r>
            <a:r>
              <a:rPr lang="en-US" dirty="0" err="1"/>
              <a:t>egzogeni</a:t>
            </a:r>
            <a:r>
              <a:rPr lang="en-US" dirty="0"/>
              <a:t> </a:t>
            </a:r>
            <a:r>
              <a:rPr lang="sr-Latn-RS" dirty="0"/>
              <a:t>događaji vezani </a:t>
            </a:r>
            <a:r>
              <a:rPr lang="en-US" dirty="0" err="1"/>
              <a:t>za</a:t>
            </a:r>
            <a:r>
              <a:rPr lang="en-US" dirty="0"/>
              <a:t> </a:t>
            </a:r>
            <a:r>
              <a:rPr lang="en-US" dirty="0" err="1"/>
              <a:t>industriju</a:t>
            </a:r>
            <a:r>
              <a:rPr lang="en-US" dirty="0"/>
              <a:t> </a:t>
            </a:r>
            <a:r>
              <a:rPr lang="en-US" dirty="0" err="1"/>
              <a:t>mogu</a:t>
            </a:r>
            <a:r>
              <a:rPr lang="en-US" dirty="0"/>
              <a:t> </a:t>
            </a:r>
            <a:r>
              <a:rPr lang="sr-Latn-RS" dirty="0"/>
              <a:t>uticati na promenu pravca</a:t>
            </a:r>
            <a:r>
              <a:rPr lang="en-US" dirty="0"/>
              <a:t> </a:t>
            </a:r>
            <a:r>
              <a:rPr lang="en-US" dirty="0" err="1"/>
              <a:t>njen</a:t>
            </a:r>
            <a:r>
              <a:rPr lang="sr-Latn-RS" dirty="0"/>
              <a:t>og</a:t>
            </a:r>
            <a:r>
              <a:rPr lang="en-US" dirty="0"/>
              <a:t> </a:t>
            </a:r>
            <a:r>
              <a:rPr lang="en-US" dirty="0" err="1"/>
              <a:t>razvoj</a:t>
            </a:r>
            <a:r>
              <a:rPr lang="sr-Latn-RS" dirty="0"/>
              <a:t>a</a:t>
            </a:r>
            <a:r>
              <a:rPr lang="en-US" dirty="0"/>
              <a:t> </a:t>
            </a:r>
            <a:r>
              <a:rPr lang="en-US" dirty="0" err="1"/>
              <a:t>i</a:t>
            </a:r>
            <a:r>
              <a:rPr lang="en-US" dirty="0"/>
              <a:t> </a:t>
            </a:r>
            <a:r>
              <a:rPr lang="en-US" dirty="0" err="1"/>
              <a:t>pokrenuti</a:t>
            </a:r>
            <a:r>
              <a:rPr lang="en-US" dirty="0"/>
              <a:t> period </a:t>
            </a:r>
            <a:r>
              <a:rPr lang="en-US" dirty="0" err="1"/>
              <a:t>transformacije</a:t>
            </a:r>
            <a:r>
              <a:rPr lang="en-US" dirty="0"/>
              <a:t>. </a:t>
            </a:r>
            <a:endParaRPr lang="sr-Latn-RS" dirty="0"/>
          </a:p>
          <a:p>
            <a:r>
              <a:rPr lang="sr-Latn-RS" dirty="0"/>
              <a:t>Od svog početka, pa do današnjih dana, industrija se nalazi u stanju permanentnog – stabilnog razvoja (evolucije), koja se zasniva na postepenom unapređenju kroz neprekidne inovacije – prvenstveno tehnoloških procesa.</a:t>
            </a:r>
          </a:p>
          <a:p>
            <a:r>
              <a:rPr lang="sr-Latn-RS" dirty="0"/>
              <a:t>Periodi ravnomernog – stabilnog razvoja, istorijski su prekidani naglim skokovima u dinamici – odnosno radikalnom transformacijom – koja je posledica invencije – odnosno revolucionarnih izuma u tehničko-tehnološkom smislu.</a:t>
            </a:r>
          </a:p>
          <a:p>
            <a:r>
              <a:rPr lang="sr-Latn-RS" dirty="0"/>
              <a:t>Takođe, okidači za značajne transformacije industrijskih sektora mogu biti globalne svetske krize i izazovi koji se javljaju kao njihova direktna posledica</a:t>
            </a:r>
          </a:p>
        </p:txBody>
      </p:sp>
    </p:spTree>
    <p:extLst>
      <p:ext uri="{BB962C8B-B14F-4D97-AF65-F5344CB8AC3E}">
        <p14:creationId xmlns:p14="http://schemas.microsoft.com/office/powerpoint/2010/main" val="687217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extLst>
              <a:ext uri="smNativeData">
                <pr:smNativeData xmlns:pr="smNativeData" xmlns:p14="http://schemas.microsoft.com/office/powerpoint/2010/main" xmlns="" val="SMDATA_16_Z8spYh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AAAAAAAAAABAOAAAAAAAABAgAAAmAAAACAAAAP//////////"/>
              </a:ext>
            </a:extLst>
          </p:cNvSpPr>
          <p:nvPr/>
        </p:nvSpPr>
        <p:spPr>
          <a:xfrm>
            <a:off x="1524000" y="0"/>
            <a:ext cx="9144000" cy="0"/>
          </a:xfrm>
          <a:prstGeom prst="rect">
            <a:avLst/>
          </a:prstGeom>
          <a:noFill/>
          <a:ln>
            <a:noFill/>
          </a:ln>
          <a:effectLst/>
        </p:spPr>
        <p:txBody>
          <a:bodyPr vert="horz" wrap="none" lIns="91440" tIns="45720" rIns="91440" bIns="45720" numCol="1" anchor="ctr"/>
          <a:lstStyle/>
          <a:p>
            <a:endParaRPr/>
          </a:p>
        </p:txBody>
      </p:sp>
      <p:graphicFrame>
        <p:nvGraphicFramePr>
          <p:cNvPr id="3" name="Object 2"/>
          <p:cNvGraphicFramePr>
            <a:extLst>
              <a:ext uri="smNativeData">
                <pr:smNativeData xmlns:pr="smNativeData" xmlns:p14="http://schemas.microsoft.com/office/powerpoint/2010/main" xmlns="" val="SMDATA_18_Z8spYhMAAAAlAAAAMg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EAAAAjAAAABAAAAGQAAAAXAAAAFAAAAAAAAAAAAAAA/38AAP9/AAAAAAAACQAAAAQAAABR/BmKDAAAABAAAAAAAAAAAAAAAAAAAAAAAAAAHgAAAGgAAAAAAAAAAAAAAAAAAAAAAAAAAAAAABAnAAAQJwAAAAAAAAAAAAAAAAAAAAAAAAAAAAAAAAAAAAAAAAAAAAAUAAAAAAAAAMDA/wAAAAAAZAAAADIAAAAAAAAAZAAAAAAAAAB/f38AAAAAACIAAAAYAAAAAAAAAAAAAAAAAAAAAAAAAAAAAAAAAAAAJAAAACQAAAAAAAAABwAAAAAAAAAAAAAAAAAAAAAAAAAAAAAAAAAAAH9/fwAlAAAAWAAAAAAAAAAAAAAAAAAAAAAAAAAAAAAAAAAAAAAAAAAAAAAAAAAAAAAAAAAAAAAAPwAAAAAAAACghgEAAAAAAAAAAAAAAAAADAAAAAEAAAAAAAAAAAAAAAAAAAAfAAAAVAAAAJnM/wX///8BAAAAAAAAAAAAAAAAAAAAAAAAAAAAAAAAAAAAAAAAAAAAAAACf39/AGaZmQPMzMwAwMD/AH9/fwAAAAAAAAAAAAAAAAD///8AAAAAACEAAAAYAAAAFAAAAEsRAADwAAAAQDgAAEApAAAQAAAAJgAAAAgAAAD//////////w=="/>
              </a:ext>
            </a:extLst>
          </p:cNvGraphicFramePr>
          <p:nvPr/>
        </p:nvGraphicFramePr>
        <p:xfrm>
          <a:off x="4335146" y="152400"/>
          <a:ext cx="6332855" cy="6553200"/>
        </p:xfrm>
        <a:graphic>
          <a:graphicData uri="http://schemas.openxmlformats.org/presentationml/2006/ole">
            <mc:AlternateContent xmlns:mc="http://schemas.openxmlformats.org/markup-compatibility/2006">
              <mc:Choice xmlns:v="urn:schemas-microsoft-com:vml" Requires="v">
                <p:oleObj spid="_x0000_s1166" name="unknown" r:id="rId3" imgW="7781925" imgH="8058150" progId="unknown">
                  <p:embed/>
                </p:oleObj>
              </mc:Choice>
              <mc:Fallback>
                <p:oleObj name="unknown" r:id="rId3" imgW="7781925" imgH="805815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146" y="152400"/>
                        <a:ext cx="633285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6"/>
          <p:cNvSpPr txBox="1">
            <a:extLst>
              <a:ext uri="smNativeData">
                <pr:smNativeData xmlns:pr="smNativeData" xmlns:p14="http://schemas.microsoft.com/office/powerpoint/2010/main" xmlns="" val="SMDATA_16_Z8spYhMAAAAlAAAAEg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0AIAAHAmAACwMQAAHywAABAgAAAmAAAACAAAAP//////////"/>
              </a:ext>
            </a:extLst>
          </p:cNvSpPr>
          <p:nvPr/>
        </p:nvSpPr>
        <p:spPr>
          <a:xfrm>
            <a:off x="970384" y="6248402"/>
            <a:ext cx="8630816" cy="528954"/>
          </a:xfrm>
          <a:prstGeom prst="rect">
            <a:avLst/>
          </a:prstGeom>
          <a:noFill/>
          <a:ln>
            <a:noFill/>
          </a:ln>
          <a:effectLst/>
        </p:spPr>
        <p:txBody>
          <a:bodyPr vert="horz" wrap="square" lIns="91440" tIns="45720" rIns="91440" bIns="45720" numCol="1" anchor="t"/>
          <a:lstStyle/>
          <a:p>
            <a:r>
              <a:rPr i="1" dirty="0" err="1"/>
              <a:t>Dinamika</a:t>
            </a:r>
            <a:r>
              <a:rPr i="1" dirty="0"/>
              <a:t> </a:t>
            </a:r>
            <a:r>
              <a:rPr i="1" dirty="0" err="1"/>
              <a:t>razvoja</a:t>
            </a:r>
            <a:r>
              <a:rPr i="1" dirty="0"/>
              <a:t> </a:t>
            </a:r>
            <a:r>
              <a:rPr i="1" dirty="0" err="1"/>
              <a:t>upravljačkih</a:t>
            </a:r>
            <a:r>
              <a:rPr i="1" dirty="0"/>
              <a:t> </a:t>
            </a:r>
            <a:r>
              <a:rPr i="1" dirty="0" err="1"/>
              <a:t>disciplina</a:t>
            </a:r>
            <a:r>
              <a:rPr i="1" dirty="0"/>
              <a:t> u </a:t>
            </a:r>
            <a:r>
              <a:rPr i="1" dirty="0" err="1"/>
              <a:t>odnosu</a:t>
            </a:r>
            <a:r>
              <a:rPr i="1" dirty="0"/>
              <a:t> </a:t>
            </a:r>
            <a:r>
              <a:rPr i="1" dirty="0" err="1"/>
              <a:t>na</a:t>
            </a:r>
            <a:r>
              <a:rPr i="1" dirty="0"/>
              <a:t> </a:t>
            </a:r>
            <a:r>
              <a:rPr i="1" dirty="0" err="1"/>
              <a:t>dinamiku</a:t>
            </a:r>
            <a:r>
              <a:rPr i="1" dirty="0"/>
              <a:t> </a:t>
            </a:r>
            <a:r>
              <a:rPr lang="sr-Latn-RS" i="1" dirty="0"/>
              <a:t>transformacije industrije</a:t>
            </a:r>
            <a:endParaRPr i="1" dirty="0"/>
          </a:p>
          <a:p>
            <a:endParaRPr i="1" dirty="0"/>
          </a:p>
        </p:txBody>
      </p:sp>
      <p:sp>
        <p:nvSpPr>
          <p:cNvPr id="5" name="Line1"/>
          <p:cNvSpPr>
            <a:extLst>
              <a:ext uri="smNativeData">
                <pr:smNativeData xmlns:pr="smNativeData" xmlns:p14="http://schemas.microsoft.com/office/powerpoint/2010/main" xmlns="" val="SMDATA_16_Z8spYhMAAAAlAAAAC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P8AAAAo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P8AAAB/f38AZpmZA8zMzADAwP8Af39/AAAAAAAAAAAAAAAAAAAAAAAAAAAAIQAAABgAAAAUAAAA2wQAAAkaAAC2CQAACxoAABAAAAAmAAAACAAAAP//////////"/>
              </a:ext>
            </a:extLst>
          </p:cNvSpPr>
          <p:nvPr/>
        </p:nvSpPr>
        <p:spPr>
          <a:xfrm>
            <a:off x="2313306" y="4232275"/>
            <a:ext cx="789305" cy="1270"/>
          </a:xfrm>
          <a:prstGeom prst="line">
            <a:avLst/>
          </a:prstGeom>
          <a:noFill/>
          <a:ln w="25400" cap="flat" cmpd="sng" algn="ctr">
            <a:solidFill>
              <a:srgbClr val="FF0000"/>
            </a:solidFill>
            <a:prstDash val="solid"/>
            <a:headEnd type="none"/>
            <a:tailEnd type="none"/>
          </a:ln>
          <a:effectLst/>
        </p:spPr>
      </p:sp>
      <p:sp>
        <p:nvSpPr>
          <p:cNvPr id="6" name="Line2"/>
          <p:cNvSpPr>
            <a:extLst>
              <a:ext uri="smNativeData">
                <pr:smNativeData xmlns:pr="smNativeData" xmlns:p14="http://schemas.microsoft.com/office/powerpoint/2010/main" xmlns="" val="SMDATA_16_Z8spYhMAAAAlAAAAC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ko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agQAAKYRAABFCQAAqBEAABAAAAAmAAAACAAAAP//////////"/>
              </a:ext>
            </a:extLst>
          </p:cNvSpPr>
          <p:nvPr/>
        </p:nvSpPr>
        <p:spPr>
          <a:xfrm>
            <a:off x="2241551" y="2868930"/>
            <a:ext cx="789305" cy="1270"/>
          </a:xfrm>
          <a:prstGeom prst="line">
            <a:avLst/>
          </a:prstGeom>
          <a:noFill/>
          <a:ln w="25400" cap="flat" cmpd="sng" algn="ctr">
            <a:solidFill>
              <a:schemeClr val="tx1"/>
            </a:solidFill>
            <a:prstDash val="solid"/>
            <a:headEnd type="none"/>
            <a:tailEnd type="none"/>
          </a:ln>
          <a:effectLst/>
        </p:spPr>
      </p:sp>
      <p:sp>
        <p:nvSpPr>
          <p:cNvPr id="7" name="Textbox1"/>
          <p:cNvSpPr txBox="1">
            <a:extLst>
              <a:ext uri="smNativeData">
                <pr:smNativeData xmlns:pr="smNativeData" xmlns:p14="http://schemas.microsoft.com/office/powerpoint/2010/main" xmlns="" val="SMDATA_16_Z8spYhMAAAAlAAAAEgAAAE8BAAAAkAAAAEgAAACQAAAASAAAAAAAAAAAAAAAAAAAAAEAAABQAAAAAAAAAAAA4D8AAAAAAADgPwAAAAAAAOA/AAAAAAAA4D8AAAAAAADgPwAAAAAAAOA/AAAAAAAA4D8AAAAAAADgPwAAAAAAAOA/AAAAAAAA4D8CAAAAjAAAAAAAAAAAAAAAT4G9DP///wgAAAAAAAAAAAAAAAAAAAAAAAAAAAAAAAAAAAAAeAAAAAEAAABAAAAAAAAAAAAAAABaAAAAAAAAAAAAAAAAAAAAAAAAAAAAAAAAAAAAAAAAAAAAAAAAAAAAAAAAAAAAAAAAAAAAAAAAAAAAAAAAAAAAAAAAAAAAAAAAAAAAFAAAADwAAAAAAAAAAAAAAAAAAAkQ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FwMAABkSAADzCwAAuRcAABAgAAAmAAAACAAAAP//////////"/>
              </a:ext>
            </a:extLst>
          </p:cNvSpPr>
          <p:nvPr/>
        </p:nvSpPr>
        <p:spPr>
          <a:xfrm>
            <a:off x="2026285" y="2941955"/>
            <a:ext cx="1440180" cy="914400"/>
          </a:xfrm>
          <a:prstGeom prst="rect">
            <a:avLst/>
          </a:prstGeom>
          <a:noFill/>
          <a:ln>
            <a:noFill/>
          </a:ln>
          <a:effectLst/>
        </p:spPr>
        <p:txBody>
          <a:bodyPr vert="horz" wrap="square" numCol="1" anchor="t"/>
          <a:lstStyle/>
          <a:p>
            <a:r>
              <a:t>dinamika tehnološkog</a:t>
            </a:r>
          </a:p>
          <a:p>
            <a:pPr algn="l"/>
            <a:r>
              <a:t>razvoja</a:t>
            </a:r>
          </a:p>
        </p:txBody>
      </p:sp>
      <p:sp>
        <p:nvSpPr>
          <p:cNvPr id="8" name="Textbox2"/>
          <p:cNvSpPr txBox="1">
            <a:extLst>
              <a:ext uri="smNativeData">
                <pr:smNativeData xmlns:pr="smNativeData" xmlns:p14="http://schemas.microsoft.com/office/powerpoint/2010/main" xmlns="" val="SMDATA_16_Z8spYhMAAAAlAAAAEgAAAE8BAAAAkAAAAEgAAACQAAAASAAAAAAAAAAAAAAAAAAAAAEAAABQAAAAAAAAAAAA4D8AAAAAAADgPwAAAAAAAOA/AAAAAAAA4D8AAAAAAADgPwAAAAAAAOA/AAAAAAAA4D8AAAAAAADgPwAAAAAAAOA/AAAAAAAA4D8CAAAAjAAAAAAAAAAAAAAAT4G9DP///wgAAAAAAAAAAAAAAAAAAAAAAAAAAAAAAAAAAAAAeAAAAAEAAABAAAAAAAAAAAAAAABaAAAAAAAAAAAAAAAAAAAAAAAAAAAAAAAAAAAAAAAAAAAAAAAAAAAAAAAAAAAAAAAAAAAAAAAAAAAAAAAAAAAAAAAAAAAAAAAAAAAAFAAAADwAAAAAAAAAAAAAAAAAAAkQ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gAMAAO0aAABcDAAAPSIAABAgAAAmAAAACAAAAP//////////"/>
              </a:ext>
            </a:extLst>
          </p:cNvSpPr>
          <p:nvPr/>
        </p:nvSpPr>
        <p:spPr>
          <a:xfrm>
            <a:off x="2092960" y="4377055"/>
            <a:ext cx="1440180" cy="1188720"/>
          </a:xfrm>
          <a:prstGeom prst="rect">
            <a:avLst/>
          </a:prstGeom>
          <a:noFill/>
          <a:ln>
            <a:noFill/>
          </a:ln>
          <a:effectLst/>
        </p:spPr>
        <p:txBody>
          <a:bodyPr vert="horz" wrap="square" numCol="1" anchor="t"/>
          <a:lstStyle/>
          <a:p>
            <a:r>
              <a:t>dinamika razvoja</a:t>
            </a:r>
          </a:p>
          <a:p>
            <a:pPr algn="l"/>
            <a:r>
              <a:t>upravljačkih</a:t>
            </a:r>
          </a:p>
          <a:p>
            <a:pPr algn="l"/>
            <a:r>
              <a:t>disciplina</a:t>
            </a:r>
          </a:p>
        </p:txBody>
      </p:sp>
      <p:sp>
        <p:nvSpPr>
          <p:cNvPr id="9" name="SlideTitle1"/>
          <p:cNvSpPr>
            <a:extLst>
              <a:ext uri="smNativeData">
                <pr:smNativeData xmlns:pr="smNativeData" xmlns:p14="http://schemas.microsoft.com/office/powerpoint/2010/main" xmlns="" val="SMDATA_16_Z8sp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0AIAACECAADANAAA2wQAABAAAAAmAAAACAAAAP//////////"/>
              </a:ext>
            </a:extLst>
          </p:cNvSpPr>
          <p:nvPr/>
        </p:nvSpPr>
        <p:spPr>
          <a:xfrm>
            <a:off x="1981200" y="346075"/>
            <a:ext cx="8117840" cy="443230"/>
          </a:xfrm>
          <a:prstGeom prst="rect">
            <a:avLst/>
          </a:prstGeom>
          <a:noFill/>
          <a:ln>
            <a:noFill/>
          </a:ln>
          <a:effectLst/>
        </p:spPr>
        <p:txBody>
          <a:bodyPr vert="horz" wrap="square" numCol="1" anchor="ctr"/>
          <a:lstStyle/>
          <a:p>
            <a:pPr algn="ctr">
              <a:defRPr sz="3800">
                <a:solidFill>
                  <a:schemeClr val="tx2"/>
                </a:solidFill>
              </a:defRPr>
            </a:pPr>
            <a:r>
              <a:rPr lang="sr-Latn-RS" b="1" dirty="0">
                <a:solidFill>
                  <a:srgbClr val="002060"/>
                </a:solidFill>
              </a:rPr>
              <a:t>Industrija i njena transformacija</a:t>
            </a:r>
            <a:endParaRPr sz="3800" dirty="0"/>
          </a:p>
        </p:txBody>
      </p:sp>
    </p:spTree>
    <p:extLst>
      <p:ext uri="{BB962C8B-B14F-4D97-AF65-F5344CB8AC3E}">
        <p14:creationId xmlns:p14="http://schemas.microsoft.com/office/powerpoint/2010/main" val="3030973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lnSpcReduction="10000"/>
          </a:bodyPr>
          <a:lstStyle/>
          <a:p>
            <a:r>
              <a:rPr lang="en-US" dirty="0" err="1"/>
              <a:t>Periodi</a:t>
            </a:r>
            <a:r>
              <a:rPr lang="en-US" dirty="0"/>
              <a:t> </a:t>
            </a:r>
            <a:r>
              <a:rPr lang="en-US" dirty="0" err="1"/>
              <a:t>transformacije</a:t>
            </a:r>
            <a:r>
              <a:rPr lang="en-US" dirty="0"/>
              <a:t> </a:t>
            </a:r>
            <a:r>
              <a:rPr lang="en-US" dirty="0" err="1"/>
              <a:t>industrije</a:t>
            </a:r>
            <a:r>
              <a:rPr lang="en-US" dirty="0"/>
              <a:t> </a:t>
            </a:r>
            <a:r>
              <a:rPr lang="en-US" dirty="0" err="1"/>
              <a:t>predstavljaju</a:t>
            </a:r>
            <a:r>
              <a:rPr lang="en-US" dirty="0"/>
              <a:t> </a:t>
            </a:r>
            <a:r>
              <a:rPr lang="en-US" dirty="0" err="1"/>
              <a:t>ogromne</a:t>
            </a:r>
            <a:r>
              <a:rPr lang="en-US" dirty="0"/>
              <a:t> </a:t>
            </a:r>
            <a:r>
              <a:rPr lang="en-US" dirty="0" err="1"/>
              <a:t>mogućnosti</a:t>
            </a:r>
            <a:r>
              <a:rPr lang="en-US" dirty="0"/>
              <a:t> </a:t>
            </a:r>
            <a:r>
              <a:rPr lang="en-US" dirty="0" err="1"/>
              <a:t>za</a:t>
            </a:r>
            <a:r>
              <a:rPr lang="en-US" dirty="0"/>
              <a:t> </a:t>
            </a:r>
            <a:r>
              <a:rPr lang="en-US" dirty="0" err="1"/>
              <a:t>kompanije</a:t>
            </a:r>
            <a:r>
              <a:rPr lang="sr-Latn-RS" dirty="0"/>
              <a:t>, ali istovemeno i </a:t>
            </a:r>
            <a:r>
              <a:rPr lang="en-US" dirty="0" err="1"/>
              <a:t>ozbiljne</a:t>
            </a:r>
            <a:r>
              <a:rPr lang="en-US" dirty="0"/>
              <a:t> </a:t>
            </a:r>
            <a:r>
              <a:rPr lang="en-US" dirty="0" err="1"/>
              <a:t>pretnje</a:t>
            </a:r>
            <a:r>
              <a:rPr lang="sr-Latn-RS" dirty="0"/>
              <a:t> za njihovu dalju egzistenciju</a:t>
            </a:r>
            <a:r>
              <a:rPr lang="en-US" dirty="0"/>
              <a:t>. </a:t>
            </a:r>
            <a:endParaRPr lang="sr-Latn-RS" dirty="0"/>
          </a:p>
          <a:p>
            <a:r>
              <a:rPr lang="en-US" dirty="0" err="1"/>
              <a:t>Organizacije</a:t>
            </a:r>
            <a:r>
              <a:rPr lang="en-US" dirty="0"/>
              <a:t> l</a:t>
            </a:r>
            <a:r>
              <a:rPr lang="sr-Latn-RS" dirty="0"/>
              <a:t>ideri u određenim industrijskim sektorima</a:t>
            </a:r>
            <a:r>
              <a:rPr lang="en-US" dirty="0"/>
              <a:t> </a:t>
            </a:r>
            <a:r>
              <a:rPr lang="en-US" dirty="0" err="1"/>
              <a:t>često</a:t>
            </a:r>
            <a:r>
              <a:rPr lang="en-US" dirty="0"/>
              <a:t> </a:t>
            </a:r>
            <a:r>
              <a:rPr lang="en-US" dirty="0" err="1"/>
              <a:t>bivaju</a:t>
            </a:r>
            <a:r>
              <a:rPr lang="en-US" dirty="0"/>
              <a:t> </a:t>
            </a:r>
            <a:r>
              <a:rPr lang="en-US" dirty="0" err="1"/>
              <a:t>smenjeni</a:t>
            </a:r>
            <a:r>
              <a:rPr lang="en-US" dirty="0"/>
              <a:t> u </a:t>
            </a:r>
            <a:r>
              <a:rPr lang="en-US" dirty="0" err="1"/>
              <a:t>takvim</a:t>
            </a:r>
            <a:r>
              <a:rPr lang="en-US" dirty="0"/>
              <a:t> </a:t>
            </a:r>
            <a:r>
              <a:rPr lang="en-US" dirty="0" err="1"/>
              <a:t>vremenima</a:t>
            </a:r>
            <a:r>
              <a:rPr lang="en-US" dirty="0"/>
              <a:t>, a </a:t>
            </a:r>
            <a:r>
              <a:rPr lang="en-US" dirty="0" err="1"/>
              <a:t>zamenjuju</a:t>
            </a:r>
            <a:r>
              <a:rPr lang="en-US" dirty="0"/>
              <a:t> </a:t>
            </a:r>
            <a:r>
              <a:rPr lang="en-US" dirty="0" err="1"/>
              <a:t>ih</a:t>
            </a:r>
            <a:r>
              <a:rPr lang="en-US" dirty="0"/>
              <a:t> </a:t>
            </a:r>
            <a:r>
              <a:rPr lang="sr-Latn-RS" dirty="0"/>
              <a:t>dotadašnji </a:t>
            </a:r>
            <a:r>
              <a:rPr lang="en-US" dirty="0" err="1"/>
              <a:t>autsajderi</a:t>
            </a:r>
            <a:r>
              <a:rPr lang="en-US" dirty="0"/>
              <a:t> </a:t>
            </a:r>
            <a:r>
              <a:rPr lang="en-US" dirty="0" err="1"/>
              <a:t>i</a:t>
            </a:r>
            <a:r>
              <a:rPr lang="en-US" dirty="0"/>
              <a:t> </a:t>
            </a:r>
            <a:r>
              <a:rPr lang="en-US" dirty="0" err="1"/>
              <a:t>početnici</a:t>
            </a:r>
            <a:r>
              <a:rPr lang="sr-Latn-RS" dirty="0"/>
              <a:t> u datoj grani</a:t>
            </a:r>
            <a:r>
              <a:rPr lang="en-US" dirty="0"/>
              <a:t>.</a:t>
            </a:r>
            <a:r>
              <a:rPr lang="sr-Latn-RS" dirty="0"/>
              <a:t> Ova činj</a:t>
            </a:r>
            <a:r>
              <a:rPr lang="en-US"/>
              <a:t>e</a:t>
            </a:r>
            <a:r>
              <a:rPr lang="sr-Latn-RS"/>
              <a:t>nica </a:t>
            </a:r>
            <a:r>
              <a:rPr lang="sr-Latn-RS" dirty="0"/>
              <a:t>je vezana za fleksibilnost i mogućnost prilagođenja organizacija, ili čitavog sektora – novim tržišnim okolnostima.</a:t>
            </a:r>
          </a:p>
          <a:p>
            <a:r>
              <a:rPr lang="sr-Latn-RS" dirty="0"/>
              <a:t>P</a:t>
            </a:r>
            <a:r>
              <a:rPr lang="en-US" dirty="0" err="1"/>
              <a:t>eriodi</a:t>
            </a:r>
            <a:r>
              <a:rPr lang="en-US" dirty="0"/>
              <a:t> </a:t>
            </a:r>
            <a:r>
              <a:rPr lang="en-US" dirty="0" err="1"/>
              <a:t>transformacije</a:t>
            </a:r>
            <a:r>
              <a:rPr lang="sr-Latn-RS" dirty="0"/>
              <a:t> u industriji</a:t>
            </a:r>
            <a:r>
              <a:rPr lang="en-US" dirty="0"/>
              <a:t> </a:t>
            </a:r>
            <a:r>
              <a:rPr lang="en-US" dirty="0" err="1"/>
              <a:t>daju</a:t>
            </a:r>
            <a:r>
              <a:rPr lang="en-US" dirty="0"/>
              <a:t> </a:t>
            </a:r>
            <a:r>
              <a:rPr lang="en-US" dirty="0" err="1"/>
              <a:t>kompanijama</a:t>
            </a:r>
            <a:r>
              <a:rPr lang="en-US" dirty="0"/>
              <a:t> </a:t>
            </a:r>
            <a:r>
              <a:rPr lang="en-US" dirty="0" err="1"/>
              <a:t>neobičnu</a:t>
            </a:r>
            <a:r>
              <a:rPr lang="en-US" dirty="0"/>
              <a:t> </a:t>
            </a:r>
            <a:r>
              <a:rPr lang="en-US" dirty="0" err="1"/>
              <a:t>slobodu</a:t>
            </a:r>
            <a:r>
              <a:rPr lang="en-US" dirty="0"/>
              <a:t> da </a:t>
            </a:r>
            <a:r>
              <a:rPr lang="en-US" dirty="0" err="1"/>
              <a:t>utiču</a:t>
            </a:r>
            <a:r>
              <a:rPr lang="en-US" dirty="0"/>
              <a:t> </a:t>
            </a:r>
            <a:r>
              <a:rPr lang="en-US" dirty="0" err="1"/>
              <a:t>na</a:t>
            </a:r>
            <a:r>
              <a:rPr lang="en-US" dirty="0"/>
              <a:t> </a:t>
            </a:r>
            <a:r>
              <a:rPr lang="en-US" dirty="0" err="1"/>
              <a:t>buduću</a:t>
            </a:r>
            <a:r>
              <a:rPr lang="en-US" dirty="0"/>
              <a:t> </a:t>
            </a:r>
            <a:r>
              <a:rPr lang="en-US" dirty="0" err="1"/>
              <a:t>strukturu</a:t>
            </a:r>
            <a:r>
              <a:rPr lang="en-US" dirty="0"/>
              <a:t> </a:t>
            </a:r>
            <a:r>
              <a:rPr lang="en-US" dirty="0" err="1"/>
              <a:t>industrije</a:t>
            </a:r>
            <a:r>
              <a:rPr lang="sr-Latn-RS" dirty="0"/>
              <a:t>, kao i na čitav pravac razvoja globalnih ekonomija</a:t>
            </a:r>
            <a:r>
              <a:rPr lang="en-US" dirty="0"/>
              <a:t>.</a:t>
            </a:r>
          </a:p>
        </p:txBody>
      </p:sp>
    </p:spTree>
    <p:extLst>
      <p:ext uri="{BB962C8B-B14F-4D97-AF65-F5344CB8AC3E}">
        <p14:creationId xmlns:p14="http://schemas.microsoft.com/office/powerpoint/2010/main" val="1435681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a:bodyPr>
          <a:lstStyle/>
          <a:p>
            <a:r>
              <a:rPr lang="sr-Latn-RS" dirty="0"/>
              <a:t>P</a:t>
            </a:r>
            <a:r>
              <a:rPr lang="en-US" dirty="0" err="1"/>
              <a:t>rocesi</a:t>
            </a:r>
            <a:r>
              <a:rPr lang="en-US" dirty="0"/>
              <a:t> </a:t>
            </a:r>
            <a:r>
              <a:rPr lang="en-US" dirty="0" err="1"/>
              <a:t>transformacije</a:t>
            </a:r>
            <a:r>
              <a:rPr lang="sr-Latn-RS" dirty="0"/>
              <a:t> industrije</a:t>
            </a:r>
            <a:r>
              <a:rPr lang="en-US" dirty="0"/>
              <a:t> </a:t>
            </a:r>
            <a:r>
              <a:rPr lang="en-US" dirty="0" err="1"/>
              <a:t>često</a:t>
            </a:r>
            <a:r>
              <a:rPr lang="en-US" dirty="0"/>
              <a:t> </a:t>
            </a:r>
            <a:r>
              <a:rPr lang="en-US" dirty="0" err="1"/>
              <a:t>dolaze</a:t>
            </a:r>
            <a:r>
              <a:rPr lang="en-US" dirty="0"/>
              <a:t> </a:t>
            </a:r>
            <a:r>
              <a:rPr lang="en-US" dirty="0" err="1"/>
              <a:t>zajedno</a:t>
            </a:r>
            <a:r>
              <a:rPr lang="en-US" dirty="0"/>
              <a:t> </a:t>
            </a:r>
            <a:r>
              <a:rPr lang="en-US" dirty="0" err="1"/>
              <a:t>sa</a:t>
            </a:r>
            <a:r>
              <a:rPr lang="en-US" dirty="0"/>
              <a:t> </a:t>
            </a:r>
            <a:r>
              <a:rPr lang="en-US" dirty="0" err="1"/>
              <a:t>značajnim</a:t>
            </a:r>
            <a:r>
              <a:rPr lang="en-US" dirty="0"/>
              <a:t> </a:t>
            </a:r>
            <a:r>
              <a:rPr lang="en-US" dirty="0" err="1"/>
              <a:t>modifikacijama</a:t>
            </a:r>
            <a:r>
              <a:rPr lang="en-US" dirty="0"/>
              <a:t> u </a:t>
            </a:r>
            <a:r>
              <a:rPr lang="en-US" dirty="0" err="1"/>
              <a:t>ustanovljenim</a:t>
            </a:r>
            <a:r>
              <a:rPr lang="sr-Latn-RS" dirty="0"/>
              <a:t> </a:t>
            </a:r>
            <a:r>
              <a:rPr lang="en-US" dirty="0" err="1"/>
              <a:t>struktur</a:t>
            </a:r>
            <a:r>
              <a:rPr lang="sr-Latn-RS" dirty="0"/>
              <a:t>ama</a:t>
            </a:r>
            <a:r>
              <a:rPr lang="en-US" dirty="0"/>
              <a:t> </a:t>
            </a:r>
            <a:r>
              <a:rPr lang="en-US" dirty="0" err="1"/>
              <a:t>industrije</a:t>
            </a:r>
            <a:r>
              <a:rPr lang="en-US" dirty="0"/>
              <a:t> </a:t>
            </a:r>
            <a:r>
              <a:rPr lang="en-US" dirty="0" err="1"/>
              <a:t>i</a:t>
            </a:r>
            <a:r>
              <a:rPr lang="en-US" dirty="0"/>
              <a:t> </a:t>
            </a:r>
            <a:r>
              <a:rPr lang="en-US" dirty="0" err="1"/>
              <a:t>strategije</a:t>
            </a:r>
            <a:r>
              <a:rPr lang="en-US" dirty="0"/>
              <a:t> </a:t>
            </a:r>
            <a:r>
              <a:rPr lang="en-US" dirty="0" err="1"/>
              <a:t>pojedinačnih</a:t>
            </a:r>
            <a:r>
              <a:rPr lang="en-US" dirty="0"/>
              <a:t> </a:t>
            </a:r>
            <a:r>
              <a:rPr lang="sr-Latn-RS" dirty="0"/>
              <a:t>organizacija</a:t>
            </a:r>
            <a:r>
              <a:rPr lang="en-US" dirty="0"/>
              <a:t> da </a:t>
            </a:r>
            <a:r>
              <a:rPr lang="en-US" dirty="0" err="1"/>
              <a:t>ostanu</a:t>
            </a:r>
            <a:r>
              <a:rPr lang="en-US" dirty="0"/>
              <a:t> </a:t>
            </a:r>
            <a:r>
              <a:rPr lang="en-US" dirty="0" err="1"/>
              <a:t>konkurentn</a:t>
            </a:r>
            <a:r>
              <a:rPr lang="sr-Latn-RS" dirty="0"/>
              <a:t>e</a:t>
            </a:r>
            <a:r>
              <a:rPr lang="en-US" dirty="0"/>
              <a:t>. </a:t>
            </a:r>
            <a:r>
              <a:rPr lang="sr-Latn-RS" dirty="0"/>
              <a:t>Konkretnije</a:t>
            </a:r>
            <a:r>
              <a:rPr lang="en-US" dirty="0"/>
              <a:t>, </a:t>
            </a:r>
            <a:r>
              <a:rPr lang="en-US" dirty="0" err="1"/>
              <a:t>promene</a:t>
            </a:r>
            <a:r>
              <a:rPr lang="en-US" dirty="0"/>
              <a:t> u </a:t>
            </a:r>
            <a:r>
              <a:rPr lang="en-US" dirty="0" err="1"/>
              <a:t>zahtevima</a:t>
            </a:r>
            <a:r>
              <a:rPr lang="en-US" dirty="0"/>
              <a:t> </a:t>
            </a:r>
            <a:r>
              <a:rPr lang="en-US" dirty="0" err="1"/>
              <a:t>tržišta</a:t>
            </a:r>
            <a:r>
              <a:rPr lang="en-US" dirty="0"/>
              <a:t>, </a:t>
            </a:r>
            <a:r>
              <a:rPr lang="en-US" dirty="0" err="1"/>
              <a:t>promene</a:t>
            </a:r>
            <a:r>
              <a:rPr lang="en-US" dirty="0"/>
              <a:t> u </a:t>
            </a:r>
            <a:r>
              <a:rPr lang="en-US" dirty="0" err="1"/>
              <a:t>strukturi</a:t>
            </a:r>
            <a:r>
              <a:rPr lang="en-US" dirty="0"/>
              <a:t> </a:t>
            </a:r>
            <a:r>
              <a:rPr lang="en-US" dirty="0" err="1"/>
              <a:t>konkurencije</a:t>
            </a:r>
            <a:r>
              <a:rPr lang="en-US" dirty="0"/>
              <a:t> –</a:t>
            </a:r>
            <a:r>
              <a:rPr lang="en-US" dirty="0" err="1"/>
              <a:t>preko</a:t>
            </a:r>
            <a:r>
              <a:rPr lang="sr-Latn-RS" dirty="0"/>
              <a:t> pojave</a:t>
            </a:r>
            <a:r>
              <a:rPr lang="en-US" dirty="0"/>
              <a:t> </a:t>
            </a:r>
            <a:r>
              <a:rPr lang="en-US" dirty="0" err="1"/>
              <a:t>novih</a:t>
            </a:r>
            <a:r>
              <a:rPr lang="en-US" dirty="0"/>
              <a:t> </a:t>
            </a:r>
            <a:r>
              <a:rPr lang="en-US" dirty="0" err="1"/>
              <a:t>konkurenata</a:t>
            </a:r>
            <a:r>
              <a:rPr lang="en-US" dirty="0"/>
              <a:t> </a:t>
            </a:r>
            <a:r>
              <a:rPr lang="en-US" dirty="0" err="1"/>
              <a:t>i</a:t>
            </a:r>
            <a:r>
              <a:rPr lang="en-US" dirty="0"/>
              <a:t> </a:t>
            </a:r>
            <a:r>
              <a:rPr lang="sr-Latn-RS" dirty="0"/>
              <a:t>promene </a:t>
            </a:r>
            <a:r>
              <a:rPr lang="en-US" dirty="0" err="1"/>
              <a:t>takmičarske</a:t>
            </a:r>
            <a:r>
              <a:rPr lang="en-US" dirty="0"/>
              <a:t> </a:t>
            </a:r>
            <a:r>
              <a:rPr lang="sr-Latn-RS" dirty="0"/>
              <a:t>klime na tržištu</a:t>
            </a:r>
            <a:r>
              <a:rPr lang="en-US" dirty="0"/>
              <a:t>. </a:t>
            </a:r>
            <a:endParaRPr lang="sr-Latn-RS" dirty="0"/>
          </a:p>
          <a:p>
            <a:r>
              <a:rPr lang="en-US" dirty="0" err="1"/>
              <a:t>Pošto</a:t>
            </a:r>
            <a:r>
              <a:rPr lang="en-US" dirty="0"/>
              <a:t> se </a:t>
            </a:r>
            <a:r>
              <a:rPr lang="en-US" dirty="0" err="1"/>
              <a:t>način</a:t>
            </a:r>
            <a:r>
              <a:rPr lang="en-US" dirty="0"/>
              <a:t> </a:t>
            </a:r>
            <a:r>
              <a:rPr lang="en-US" dirty="0" err="1"/>
              <a:t>na</a:t>
            </a:r>
            <a:r>
              <a:rPr lang="en-US" dirty="0"/>
              <a:t> </a:t>
            </a:r>
            <a:r>
              <a:rPr lang="en-US" dirty="0" err="1"/>
              <a:t>koji</a:t>
            </a:r>
            <a:r>
              <a:rPr lang="en-US" dirty="0"/>
              <a:t> se </a:t>
            </a:r>
            <a:r>
              <a:rPr lang="en-US" dirty="0" err="1"/>
              <a:t>firme</a:t>
            </a:r>
            <a:r>
              <a:rPr lang="en-US" dirty="0"/>
              <a:t> </a:t>
            </a:r>
            <a:r>
              <a:rPr lang="en-US" dirty="0" err="1"/>
              <a:t>takmiče</a:t>
            </a:r>
            <a:r>
              <a:rPr lang="sr-Latn-RS" dirty="0"/>
              <a:t> na tržištu značajno</a:t>
            </a:r>
            <a:r>
              <a:rPr lang="en-US" dirty="0"/>
              <a:t> </a:t>
            </a:r>
            <a:r>
              <a:rPr lang="en-US" dirty="0" err="1"/>
              <a:t>menja</a:t>
            </a:r>
            <a:r>
              <a:rPr lang="en-US" dirty="0"/>
              <a:t> </a:t>
            </a:r>
            <a:r>
              <a:rPr lang="en-US" dirty="0" err="1"/>
              <a:t>nakon</a:t>
            </a:r>
            <a:r>
              <a:rPr lang="en-US" dirty="0"/>
              <a:t> </a:t>
            </a:r>
            <a:r>
              <a:rPr lang="en-US" dirty="0" err="1"/>
              <a:t>što</a:t>
            </a:r>
            <a:r>
              <a:rPr lang="en-US" dirty="0"/>
              <a:t> </a:t>
            </a:r>
            <a:r>
              <a:rPr lang="en-US" dirty="0" err="1"/>
              <a:t>transformacija</a:t>
            </a:r>
            <a:r>
              <a:rPr lang="en-US" dirty="0"/>
              <a:t> </a:t>
            </a:r>
            <a:r>
              <a:rPr lang="en-US" dirty="0" err="1"/>
              <a:t>započne</a:t>
            </a:r>
            <a:r>
              <a:rPr lang="en-US" dirty="0"/>
              <a:t>, </a:t>
            </a:r>
            <a:r>
              <a:rPr lang="sr-Latn-RS" dirty="0"/>
              <a:t>organizacije se </a:t>
            </a:r>
            <a:r>
              <a:rPr lang="en-US" dirty="0" err="1"/>
              <a:t>susreću</a:t>
            </a:r>
            <a:r>
              <a:rPr lang="en-US" dirty="0"/>
              <a:t> </a:t>
            </a:r>
            <a:r>
              <a:rPr lang="en-US" dirty="0" err="1"/>
              <a:t>sa</a:t>
            </a:r>
            <a:r>
              <a:rPr lang="en-US" dirty="0"/>
              <a:t> </a:t>
            </a:r>
            <a:r>
              <a:rPr lang="en-US" dirty="0" err="1"/>
              <a:t>strateškim</a:t>
            </a:r>
            <a:r>
              <a:rPr lang="en-US" dirty="0"/>
              <a:t> </a:t>
            </a:r>
            <a:r>
              <a:rPr lang="en-US" dirty="0" err="1"/>
              <a:t>izazovima</a:t>
            </a:r>
            <a:r>
              <a:rPr lang="en-US" dirty="0"/>
              <a:t> </a:t>
            </a:r>
            <a:r>
              <a:rPr lang="en-US" dirty="0" err="1"/>
              <a:t>koji</a:t>
            </a:r>
            <a:r>
              <a:rPr lang="en-US" dirty="0"/>
              <a:t> se </a:t>
            </a:r>
            <a:r>
              <a:rPr lang="en-US" dirty="0" err="1"/>
              <a:t>razlikuju</a:t>
            </a:r>
            <a:r>
              <a:rPr lang="en-US" dirty="0"/>
              <a:t> od </a:t>
            </a:r>
            <a:r>
              <a:rPr lang="en-US" dirty="0" err="1"/>
              <a:t>onih</a:t>
            </a:r>
            <a:r>
              <a:rPr lang="en-US" dirty="0"/>
              <a:t> </a:t>
            </a:r>
            <a:r>
              <a:rPr lang="en-US" dirty="0" err="1"/>
              <a:t>sa</a:t>
            </a:r>
            <a:r>
              <a:rPr lang="en-US" dirty="0"/>
              <a:t> </a:t>
            </a:r>
            <a:r>
              <a:rPr lang="en-US" dirty="0" err="1"/>
              <a:t>kojima</a:t>
            </a:r>
            <a:r>
              <a:rPr lang="en-US" dirty="0"/>
              <a:t> </a:t>
            </a:r>
            <a:r>
              <a:rPr lang="en-US" dirty="0" err="1"/>
              <a:t>su</a:t>
            </a:r>
            <a:r>
              <a:rPr lang="en-US" dirty="0"/>
              <a:t> se on</a:t>
            </a:r>
            <a:r>
              <a:rPr lang="sr-Latn-RS" dirty="0"/>
              <a:t>e</a:t>
            </a:r>
            <a:r>
              <a:rPr lang="en-US" dirty="0"/>
              <a:t> </a:t>
            </a:r>
            <a:r>
              <a:rPr lang="en-US" dirty="0" err="1"/>
              <a:t>suoč</a:t>
            </a:r>
            <a:r>
              <a:rPr lang="sr-Latn-RS" dirty="0"/>
              <a:t>avale</a:t>
            </a:r>
            <a:r>
              <a:rPr lang="en-US" dirty="0"/>
              <a:t> pre </a:t>
            </a:r>
            <a:r>
              <a:rPr lang="en-US" dirty="0" err="1"/>
              <a:t>transformacije</a:t>
            </a:r>
            <a:r>
              <a:rPr lang="en-US" dirty="0"/>
              <a:t>. </a:t>
            </a:r>
          </a:p>
          <a:p>
            <a:endParaRPr lang="en-US" dirty="0"/>
          </a:p>
        </p:txBody>
      </p:sp>
    </p:spTree>
    <p:extLst>
      <p:ext uri="{BB962C8B-B14F-4D97-AF65-F5344CB8AC3E}">
        <p14:creationId xmlns:p14="http://schemas.microsoft.com/office/powerpoint/2010/main" val="3552728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en-US" dirty="0" err="1"/>
              <a:t>Prema</a:t>
            </a:r>
            <a:r>
              <a:rPr lang="en-US" dirty="0"/>
              <a:t> </a:t>
            </a:r>
            <a:r>
              <a:rPr lang="en-US" dirty="0" err="1"/>
              <a:t>osnovnom</a:t>
            </a:r>
            <a:r>
              <a:rPr lang="en-US" dirty="0"/>
              <a:t> </a:t>
            </a:r>
            <a:r>
              <a:rPr lang="sr-Latn-RS" dirty="0"/>
              <a:t>razmišljanju</a:t>
            </a:r>
            <a:r>
              <a:rPr lang="en-US" dirty="0"/>
              <a:t> </a:t>
            </a:r>
            <a:r>
              <a:rPr lang="en-US" dirty="0" err="1"/>
              <a:t>teorije</a:t>
            </a:r>
            <a:r>
              <a:rPr lang="en-US" dirty="0"/>
              <a:t> </a:t>
            </a:r>
            <a:r>
              <a:rPr lang="en-US" dirty="0" err="1"/>
              <a:t>tržišnih</a:t>
            </a:r>
            <a:r>
              <a:rPr lang="en-US" dirty="0"/>
              <a:t> </a:t>
            </a:r>
            <a:r>
              <a:rPr lang="en-US" dirty="0" err="1"/>
              <a:t>procesa</a:t>
            </a:r>
            <a:r>
              <a:rPr lang="en-US" dirty="0"/>
              <a:t>, </a:t>
            </a:r>
            <a:r>
              <a:rPr lang="en-US" b="1" dirty="0" err="1"/>
              <a:t>preduzetnička</a:t>
            </a:r>
            <a:r>
              <a:rPr lang="en-US" b="1" dirty="0"/>
              <a:t> </a:t>
            </a:r>
            <a:r>
              <a:rPr lang="en-US" b="1" dirty="0" err="1"/>
              <a:t>akcija</a:t>
            </a:r>
            <a:r>
              <a:rPr lang="en-US" b="1" dirty="0"/>
              <a:t> </a:t>
            </a:r>
            <a:r>
              <a:rPr lang="sr-Latn-RS" b="1" dirty="0"/>
              <a:t>se </a:t>
            </a:r>
            <a:r>
              <a:rPr lang="en-US" b="1" dirty="0" err="1"/>
              <a:t>posmatra</a:t>
            </a:r>
            <a:r>
              <a:rPr lang="en-US" b="1" dirty="0"/>
              <a:t> </a:t>
            </a:r>
            <a:r>
              <a:rPr lang="en-US" b="1" dirty="0" err="1"/>
              <a:t>kao</a:t>
            </a:r>
            <a:r>
              <a:rPr lang="en-US" b="1" dirty="0"/>
              <a:t> </a:t>
            </a:r>
            <a:r>
              <a:rPr lang="en-US" b="1" dirty="0" err="1"/>
              <a:t>primarni</a:t>
            </a:r>
            <a:r>
              <a:rPr lang="en-US" b="1" dirty="0"/>
              <a:t> </a:t>
            </a:r>
            <a:r>
              <a:rPr lang="sr-Latn-RS" b="1" dirty="0"/>
              <a:t>pokretač</a:t>
            </a:r>
            <a:r>
              <a:rPr lang="en-US" b="1" dirty="0"/>
              <a:t> </a:t>
            </a:r>
            <a:r>
              <a:rPr lang="en-US" b="1" dirty="0" err="1"/>
              <a:t>svake</a:t>
            </a:r>
            <a:r>
              <a:rPr lang="en-US" b="1" dirty="0"/>
              <a:t> </a:t>
            </a:r>
            <a:r>
              <a:rPr lang="en-US" b="1" dirty="0" err="1"/>
              <a:t>vrste</a:t>
            </a:r>
            <a:r>
              <a:rPr lang="en-US" b="1" dirty="0"/>
              <a:t> </a:t>
            </a:r>
            <a:r>
              <a:rPr lang="en-US" b="1" dirty="0" err="1"/>
              <a:t>procesa</a:t>
            </a:r>
            <a:r>
              <a:rPr lang="en-US" b="1" dirty="0"/>
              <a:t> </a:t>
            </a:r>
            <a:r>
              <a:rPr lang="en-US" b="1" dirty="0" err="1"/>
              <a:t>promene</a:t>
            </a:r>
            <a:r>
              <a:rPr lang="en-US" dirty="0"/>
              <a:t>. </a:t>
            </a:r>
            <a:endParaRPr lang="sr-Latn-RS" dirty="0"/>
          </a:p>
          <a:p>
            <a:r>
              <a:rPr lang="en-US" dirty="0"/>
              <a:t>U tom </a:t>
            </a:r>
            <a:r>
              <a:rPr lang="en-US" dirty="0" err="1"/>
              <a:t>smislu</a:t>
            </a:r>
            <a:r>
              <a:rPr lang="en-US" dirty="0"/>
              <a:t>, </a:t>
            </a:r>
            <a:r>
              <a:rPr lang="en-US" dirty="0" err="1"/>
              <a:t>poslovni</a:t>
            </a:r>
            <a:r>
              <a:rPr lang="en-US" dirty="0"/>
              <a:t> </a:t>
            </a:r>
            <a:r>
              <a:rPr lang="en-US" dirty="0" err="1"/>
              <a:t>sistemi</a:t>
            </a:r>
            <a:r>
              <a:rPr lang="en-US" dirty="0"/>
              <a:t> </a:t>
            </a:r>
            <a:r>
              <a:rPr lang="en-US" dirty="0" err="1"/>
              <a:t>mogu</a:t>
            </a:r>
            <a:r>
              <a:rPr lang="en-US" dirty="0"/>
              <a:t> </a:t>
            </a:r>
            <a:r>
              <a:rPr lang="en-US" dirty="0" err="1"/>
              <a:t>igrati</a:t>
            </a:r>
            <a:r>
              <a:rPr lang="en-US" dirty="0"/>
              <a:t> </a:t>
            </a:r>
            <a:r>
              <a:rPr lang="en-US" dirty="0" err="1"/>
              <a:t>dve</a:t>
            </a:r>
            <a:r>
              <a:rPr lang="en-US" dirty="0"/>
              <a:t> </a:t>
            </a:r>
            <a:r>
              <a:rPr lang="en-US" dirty="0" err="1"/>
              <a:t>različite</a:t>
            </a:r>
            <a:r>
              <a:rPr lang="en-US" dirty="0"/>
              <a:t> </a:t>
            </a:r>
            <a:r>
              <a:rPr lang="en-US" dirty="0" err="1"/>
              <a:t>uloge</a:t>
            </a:r>
            <a:r>
              <a:rPr lang="en-US" dirty="0"/>
              <a:t>: </a:t>
            </a:r>
            <a:r>
              <a:rPr lang="en-US" dirty="0" err="1"/>
              <a:t>oni</a:t>
            </a:r>
            <a:r>
              <a:rPr lang="en-US" dirty="0"/>
              <a:t> </a:t>
            </a:r>
            <a:r>
              <a:rPr lang="en-US" dirty="0" err="1"/>
              <a:t>mogu</a:t>
            </a:r>
            <a:r>
              <a:rPr lang="en-US" dirty="0"/>
              <a:t> s </a:t>
            </a:r>
            <a:r>
              <a:rPr lang="en-US" dirty="0" err="1"/>
              <a:t>jedne</a:t>
            </a:r>
            <a:r>
              <a:rPr lang="en-US" dirty="0"/>
              <a:t> </a:t>
            </a:r>
            <a:r>
              <a:rPr lang="en-US" dirty="0" err="1"/>
              <a:t>strane</a:t>
            </a:r>
            <a:r>
              <a:rPr lang="en-US" dirty="0"/>
              <a:t> </a:t>
            </a:r>
            <a:r>
              <a:rPr lang="en-US" b="1" i="1" dirty="0" err="1"/>
              <a:t>aktivno</a:t>
            </a:r>
            <a:r>
              <a:rPr lang="en-US" b="1" i="1" dirty="0"/>
              <a:t> </a:t>
            </a:r>
            <a:r>
              <a:rPr lang="en-US" b="1" i="1" dirty="0" err="1"/>
              <a:t>stvarati</a:t>
            </a:r>
            <a:r>
              <a:rPr lang="sr-Latn-RS" b="1" i="1" dirty="0"/>
              <a:t> </a:t>
            </a:r>
            <a:r>
              <a:rPr lang="en-US" b="1" i="1" dirty="0" err="1"/>
              <a:t>i</a:t>
            </a:r>
            <a:r>
              <a:rPr lang="en-US" b="1" i="1" dirty="0"/>
              <a:t> </a:t>
            </a:r>
            <a:r>
              <a:rPr lang="en-US" b="1" i="1" dirty="0" err="1"/>
              <a:t>pokre</a:t>
            </a:r>
            <a:r>
              <a:rPr lang="sr-Latn-RS" b="1" i="1" dirty="0"/>
              <a:t>ta</a:t>
            </a:r>
            <a:r>
              <a:rPr lang="en-US" b="1" i="1" dirty="0" err="1"/>
              <a:t>ti</a:t>
            </a:r>
            <a:r>
              <a:rPr lang="en-US" b="1" i="1" dirty="0"/>
              <a:t> </a:t>
            </a:r>
            <a:r>
              <a:rPr lang="en-US" b="1" i="1" dirty="0" err="1"/>
              <a:t>proces</a:t>
            </a:r>
            <a:r>
              <a:rPr lang="en-US" b="1" i="1" dirty="0"/>
              <a:t> </a:t>
            </a:r>
            <a:r>
              <a:rPr lang="en-US" b="1" i="1" dirty="0" err="1"/>
              <a:t>transformacije</a:t>
            </a:r>
            <a:r>
              <a:rPr lang="en-US" b="1" dirty="0"/>
              <a:t> </a:t>
            </a:r>
            <a:r>
              <a:rPr lang="en-US" dirty="0" err="1"/>
              <a:t>na</a:t>
            </a:r>
            <a:r>
              <a:rPr lang="en-US" dirty="0"/>
              <a:t> </a:t>
            </a:r>
            <a:r>
              <a:rPr lang="en-US" dirty="0" err="1"/>
              <a:t>višim</a:t>
            </a:r>
            <a:r>
              <a:rPr lang="en-US" dirty="0"/>
              <a:t> </a:t>
            </a:r>
            <a:r>
              <a:rPr lang="en-US" dirty="0" err="1"/>
              <a:t>nivoima</a:t>
            </a:r>
            <a:r>
              <a:rPr lang="en-US" dirty="0"/>
              <a:t> </a:t>
            </a:r>
            <a:r>
              <a:rPr lang="en-US" dirty="0" err="1"/>
              <a:t>agregacije</a:t>
            </a:r>
            <a:r>
              <a:rPr lang="en-US" dirty="0"/>
              <a:t>, </a:t>
            </a:r>
            <a:r>
              <a:rPr lang="en-US" dirty="0" err="1"/>
              <a:t>poput</a:t>
            </a:r>
            <a:r>
              <a:rPr lang="en-US" dirty="0"/>
              <a:t> </a:t>
            </a:r>
            <a:r>
              <a:rPr lang="en-US" dirty="0" err="1"/>
              <a:t>tržišta</a:t>
            </a:r>
            <a:r>
              <a:rPr lang="sr-Latn-RS" dirty="0"/>
              <a:t> </a:t>
            </a:r>
            <a:r>
              <a:rPr lang="en-US" dirty="0" err="1"/>
              <a:t>ili</a:t>
            </a:r>
            <a:r>
              <a:rPr lang="en-US" dirty="0"/>
              <a:t> </a:t>
            </a:r>
            <a:r>
              <a:rPr lang="en-US" dirty="0" err="1"/>
              <a:t>industrije</a:t>
            </a:r>
            <a:r>
              <a:rPr lang="en-US" dirty="0"/>
              <a:t>, </a:t>
            </a:r>
            <a:r>
              <a:rPr lang="sr-Latn-RS" dirty="0"/>
              <a:t>ili</a:t>
            </a:r>
            <a:r>
              <a:rPr lang="en-US" dirty="0"/>
              <a:t> s </a:t>
            </a:r>
            <a:r>
              <a:rPr lang="en-US" dirty="0" err="1"/>
              <a:t>druge</a:t>
            </a:r>
            <a:r>
              <a:rPr lang="en-US" dirty="0"/>
              <a:t> </a:t>
            </a:r>
            <a:r>
              <a:rPr lang="en-US" dirty="0" err="1"/>
              <a:t>strane</a:t>
            </a:r>
            <a:r>
              <a:rPr lang="en-US" dirty="0"/>
              <a:t> </a:t>
            </a:r>
            <a:r>
              <a:rPr lang="en-US" dirty="0" err="1"/>
              <a:t>oni</a:t>
            </a:r>
            <a:r>
              <a:rPr lang="en-US" dirty="0"/>
              <a:t> </a:t>
            </a:r>
            <a:r>
              <a:rPr lang="en-US" dirty="0" err="1"/>
              <a:t>mogu</a:t>
            </a:r>
            <a:r>
              <a:rPr lang="en-US" dirty="0"/>
              <a:t> </a:t>
            </a:r>
            <a:r>
              <a:rPr lang="en-US" dirty="0" err="1"/>
              <a:t>biti</a:t>
            </a:r>
            <a:r>
              <a:rPr lang="en-US" dirty="0"/>
              <a:t> </a:t>
            </a:r>
            <a:r>
              <a:rPr lang="en-US" b="1" i="1" dirty="0" err="1"/>
              <a:t>pri</a:t>
            </a:r>
            <a:r>
              <a:rPr lang="sr-Latn-RS" b="1" i="1" dirty="0"/>
              <a:t>nuđeni na promenu</a:t>
            </a:r>
            <a:r>
              <a:rPr lang="en-US" b="1" i="1" dirty="0"/>
              <a:t> </a:t>
            </a:r>
            <a:r>
              <a:rPr lang="en-US" b="1" i="1" dirty="0" err="1"/>
              <a:t>i</a:t>
            </a:r>
            <a:r>
              <a:rPr lang="en-US" b="1" i="1" dirty="0"/>
              <a:t> </a:t>
            </a:r>
            <a:r>
              <a:rPr lang="en-US" b="1" i="1" dirty="0" err="1"/>
              <a:t>vođeni</a:t>
            </a:r>
            <a:r>
              <a:rPr lang="en-US" b="1" i="1" dirty="0"/>
              <a:t> </a:t>
            </a:r>
            <a:r>
              <a:rPr lang="sr-Latn-RS" b="1" i="1" dirty="0"/>
              <a:t>promenom koja dolazi iz okruženja</a:t>
            </a:r>
            <a:r>
              <a:rPr lang="sr-Latn-RS" dirty="0"/>
              <a:t>.</a:t>
            </a:r>
            <a:endParaRPr lang="en-US" dirty="0"/>
          </a:p>
        </p:txBody>
      </p:sp>
    </p:spTree>
    <p:extLst>
      <p:ext uri="{BB962C8B-B14F-4D97-AF65-F5344CB8AC3E}">
        <p14:creationId xmlns:p14="http://schemas.microsoft.com/office/powerpoint/2010/main" val="3454239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693</TotalTime>
  <Words>3976</Words>
  <Application>Microsoft Office PowerPoint</Application>
  <PresentationFormat>Widescreen</PresentationFormat>
  <Paragraphs>178</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2" baseType="lpstr">
      <vt:lpstr>Arial</vt:lpstr>
      <vt:lpstr>Calibri</vt:lpstr>
      <vt:lpstr>Calibri Light</vt:lpstr>
      <vt:lpstr>Times New Roman</vt:lpstr>
      <vt:lpstr>Times-Roman</vt:lpstr>
      <vt:lpstr>ie 16 9</vt:lpstr>
      <vt:lpstr>unknown</vt:lpstr>
      <vt:lpstr>Visio.Drawing.11</vt:lpstr>
      <vt:lpstr>Microsoft</vt:lpstr>
      <vt:lpstr>INDUSTRIJSKI MENADŽMENT</vt:lpstr>
      <vt:lpstr>Sadržaj predmeta</vt:lpstr>
      <vt:lpstr>Industrija i njena transformacija</vt:lpstr>
      <vt:lpstr>Industrija i njena transformacija</vt:lpstr>
      <vt:lpstr>Industrija i njena transformacija</vt:lpstr>
      <vt:lpstr>PowerPoint Presentation</vt:lpstr>
      <vt:lpstr>Industrija i njena transformacija</vt:lpstr>
      <vt:lpstr>Industrija i njena transformacija</vt:lpstr>
      <vt:lpstr>Industrija i njena transformacija</vt:lpstr>
      <vt:lpstr>Industrija i njena transformacija</vt:lpstr>
      <vt:lpstr>Industrija i njena transformacija</vt:lpstr>
      <vt:lpstr>PowerPoint Presentation</vt:lpstr>
      <vt:lpstr>Industrija i njena transformacija</vt:lpstr>
      <vt:lpstr>Industrija i njena transformacija</vt:lpstr>
      <vt:lpstr>Industrija i njena transformacija</vt:lpstr>
      <vt:lpstr>Industrija i njena transformacija</vt:lpstr>
      <vt:lpstr>Lanac snabdevanja vs Logistička mreža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Zadatak za studente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SJM</dc:creator>
  <cp:lastModifiedBy>korisnik417</cp:lastModifiedBy>
  <cp:revision>193</cp:revision>
  <dcterms:created xsi:type="dcterms:W3CDTF">2022-07-20T09:42:14Z</dcterms:created>
  <dcterms:modified xsi:type="dcterms:W3CDTF">2022-10-28T07:57:47Z</dcterms:modified>
</cp:coreProperties>
</file>