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2" r:id="rId2"/>
    <p:sldId id="273" r:id="rId3"/>
    <p:sldId id="257" r:id="rId4"/>
    <p:sldId id="258" r:id="rId5"/>
    <p:sldId id="274"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5" r:id="rId19"/>
    <p:sldId id="276" r:id="rId20"/>
    <p:sldId id="2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5" autoAdjust="0"/>
    <p:restoredTop sz="94660"/>
  </p:normalViewPr>
  <p:slideViewPr>
    <p:cSldViewPr snapToGrid="0">
      <p:cViewPr varScale="1">
        <p:scale>
          <a:sx n="75" d="100"/>
          <a:sy n="75" d="100"/>
        </p:scale>
        <p:origin x="20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8994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5ED1570-CCD8-43CD-B47A-FB518F0ADD61}"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3680E-76F7-41AC-975C-51B5F9F45CA8}" type="slidenum">
              <a:rPr lang="en-US" smtClean="0"/>
              <a:t>‹#›</a:t>
            </a:fld>
            <a:endParaRPr lang="en-US"/>
          </a:p>
        </p:txBody>
      </p:sp>
    </p:spTree>
    <p:extLst>
      <p:ext uri="{BB962C8B-B14F-4D97-AF65-F5344CB8AC3E}">
        <p14:creationId xmlns:p14="http://schemas.microsoft.com/office/powerpoint/2010/main" val="4275901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ED1570-CCD8-43CD-B47A-FB518F0ADD61}"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3680E-76F7-41AC-975C-51B5F9F45CA8}" type="slidenum">
              <a:rPr lang="en-US" smtClean="0"/>
              <a:t>‹#›</a:t>
            </a:fld>
            <a:endParaRPr lang="en-US"/>
          </a:p>
        </p:txBody>
      </p:sp>
    </p:spTree>
    <p:extLst>
      <p:ext uri="{BB962C8B-B14F-4D97-AF65-F5344CB8AC3E}">
        <p14:creationId xmlns:p14="http://schemas.microsoft.com/office/powerpoint/2010/main" val="17985557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73BA34-2549-4266-B4E3-CA1BCE104F7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784FCC-8B78-450A-A98B-43E6A52C62A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1754262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mihajlovic@mas.bg.ac.r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040DDA-8E38-4B18-A6F7-053AF0E1A875}"/>
              </a:ext>
            </a:extLst>
          </p:cNvPr>
          <p:cNvSpPr>
            <a:spLocks noGrp="1"/>
          </p:cNvSpPr>
          <p:nvPr>
            <p:ph type="ctrTitle"/>
          </p:nvPr>
        </p:nvSpPr>
        <p:spPr/>
        <p:txBody>
          <a:bodyPr/>
          <a:lstStyle/>
          <a:p>
            <a:r>
              <a:rPr lang="en-US" dirty="0" err="1"/>
              <a:t>Industrijsko</a:t>
            </a:r>
            <a:r>
              <a:rPr lang="en-US" dirty="0"/>
              <a:t> in</a:t>
            </a:r>
            <a:r>
              <a:rPr lang="sr-Latn-RS" dirty="0"/>
              <a:t>ženjerstvo – projektovanje i praksa</a:t>
            </a:r>
            <a:endParaRPr lang="en-US" dirty="0"/>
          </a:p>
        </p:txBody>
      </p:sp>
      <p:sp>
        <p:nvSpPr>
          <p:cNvPr id="3" name="Subtitle 2">
            <a:extLst>
              <a:ext uri="{FF2B5EF4-FFF2-40B4-BE49-F238E27FC236}">
                <a16:creationId xmlns="" xmlns:a16="http://schemas.microsoft.com/office/drawing/2014/main" id="{E2FC2343-090B-49A7-9FD3-6233923F337D}"/>
              </a:ext>
            </a:extLst>
          </p:cNvPr>
          <p:cNvSpPr>
            <a:spLocks noGrp="1"/>
          </p:cNvSpPr>
          <p:nvPr>
            <p:ph type="subTitle" idx="1"/>
          </p:nvPr>
        </p:nvSpPr>
        <p:spPr/>
        <p:txBody>
          <a:bodyPr/>
          <a:lstStyle/>
          <a:p>
            <a:r>
              <a:rPr lang="sr-Latn-RS" dirty="0"/>
              <a:t>Prof. Dr Ivan Mihajlović</a:t>
            </a:r>
          </a:p>
          <a:p>
            <a:r>
              <a:rPr lang="sr-Latn-RS" dirty="0">
                <a:hlinkClick r:id="rId2"/>
              </a:rPr>
              <a:t>imihajlovic</a:t>
            </a:r>
            <a:r>
              <a:rPr lang="en-US" dirty="0">
                <a:hlinkClick r:id="rId2"/>
              </a:rPr>
              <a:t>@mas.bg.ac.rs</a:t>
            </a:r>
            <a:endParaRPr lang="en-US" dirty="0"/>
          </a:p>
          <a:p>
            <a:r>
              <a:rPr lang="en-US" dirty="0" err="1"/>
              <a:t>kabinet</a:t>
            </a:r>
            <a:r>
              <a:rPr lang="en-US" dirty="0"/>
              <a:t>:</a:t>
            </a:r>
            <a:r>
              <a:rPr lang="sr-Latn-RS" dirty="0"/>
              <a:t> 401</a:t>
            </a:r>
            <a:endParaRPr lang="en-US" dirty="0"/>
          </a:p>
          <a:p>
            <a:endParaRPr lang="en-US" dirty="0"/>
          </a:p>
        </p:txBody>
      </p:sp>
    </p:spTree>
    <p:extLst>
      <p:ext uri="{BB962C8B-B14F-4D97-AF65-F5344CB8AC3E}">
        <p14:creationId xmlns:p14="http://schemas.microsoft.com/office/powerpoint/2010/main" val="287958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OSNOVNI PODSISTEMI INDUSTRIJSKOG SISTEMA – OBIM PROIZVODNJE</a:t>
            </a:r>
            <a:endParaRPr lang="en-US" dirty="0"/>
          </a:p>
        </p:txBody>
      </p:sp>
      <p:sp>
        <p:nvSpPr>
          <p:cNvPr id="3" name="Content Placeholder 2"/>
          <p:cNvSpPr>
            <a:spLocks noGrp="1"/>
          </p:cNvSpPr>
          <p:nvPr>
            <p:ph idx="1"/>
          </p:nvPr>
        </p:nvSpPr>
        <p:spPr/>
        <p:txBody>
          <a:bodyPr/>
          <a:lstStyle/>
          <a:p>
            <a:r>
              <a:rPr lang="sr-Latn-RS" dirty="0"/>
              <a:t>Dakle, uvođenjem rada vikendom i praznicima, došlo bi do promene, da je za slučaj rada u jednoj smeni bila neophodna investicija u 3 mašine, umesto u  5. Za rad u dve smene, broj neophodnih mašina bi bio bi takođe promenjen i iznosio bi 2 umesto 3. Dok bi za rad u tri smene bilo neophodno investirati u samo jednu mašinu date vrste, umesto u 2. </a:t>
            </a:r>
          </a:p>
          <a:p>
            <a:r>
              <a:rPr lang="sr-Latn-RS" dirty="0"/>
              <a:t>Naravno, tu treba imati u vidu da se rad vikendom i državnim praznicima dodatno plaća, tako da bi konačna odluka podrazumevala detaljnu analizu uzimajući u obzir i troškove radne snage za svaku od alternativa.</a:t>
            </a:r>
            <a:endParaRPr lang="en-US" dirty="0"/>
          </a:p>
        </p:txBody>
      </p:sp>
    </p:spTree>
    <p:extLst>
      <p:ext uri="{BB962C8B-B14F-4D97-AF65-F5344CB8AC3E}">
        <p14:creationId xmlns:p14="http://schemas.microsoft.com/office/powerpoint/2010/main" val="2805514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OSNOVNI PODSISTEMI INDUSTRIJSKOG SISTEMA – OBIM PROIZVODNJE</a:t>
            </a:r>
            <a:endParaRPr lang="en-US" dirty="0"/>
          </a:p>
        </p:txBody>
      </p:sp>
      <p:sp>
        <p:nvSpPr>
          <p:cNvPr id="3" name="Content Placeholder 2"/>
          <p:cNvSpPr>
            <a:spLocks noGrp="1"/>
          </p:cNvSpPr>
          <p:nvPr>
            <p:ph idx="1"/>
          </p:nvPr>
        </p:nvSpPr>
        <p:spPr/>
        <p:txBody>
          <a:bodyPr>
            <a:normAutofit fontScale="85000" lnSpcReduction="20000"/>
          </a:bodyPr>
          <a:lstStyle/>
          <a:p>
            <a:r>
              <a:rPr lang="sr-Latn-RS" dirty="0"/>
              <a:t>Svakako, osim prikazanog, postoje i brojni drugi načini za proračun neophodnog broja mašina određene vrste. Svakakom najznačajniji podatak – kako bi se mogao da ostvari proračun, je </a:t>
            </a:r>
            <a:r>
              <a:rPr lang="sr-Latn-RS" b="1" dirty="0"/>
              <a:t>podatak o tehničkim mogućnostima mašine, odnosno o broju komada koji mašina može obraditi tokom jednoe smene</a:t>
            </a:r>
            <a:r>
              <a:rPr lang="sr-Latn-RS" dirty="0"/>
              <a:t>. </a:t>
            </a:r>
          </a:p>
          <a:p>
            <a:r>
              <a:rPr lang="sr-Latn-RS" dirty="0"/>
              <a:t>Do ovog podatka se može doći ili na osnovu </a:t>
            </a:r>
            <a:r>
              <a:rPr lang="sr-Latn-RS" b="1" dirty="0"/>
              <a:t>tehničkih specifikacija same mašine</a:t>
            </a:r>
            <a:r>
              <a:rPr lang="sr-Latn-RS" dirty="0"/>
              <a:t>, ili na osnovu </a:t>
            </a:r>
            <a:r>
              <a:rPr lang="sr-Latn-RS" b="1" dirty="0"/>
              <a:t>praćenja prozvodnje u prethodnim ciklusima proizvodnje</a:t>
            </a:r>
            <a:r>
              <a:rPr lang="sr-Latn-RS" dirty="0"/>
              <a:t>, te da se na osnovu toga izračunava prosečan učinak mašine. </a:t>
            </a:r>
          </a:p>
          <a:p>
            <a:r>
              <a:rPr lang="sr-Latn-RS" dirty="0"/>
              <a:t>Takođe, treba imati u vidu da u pojedinim tipovima proizvodnje nije moguće zaustaviti proizvodnju tokom vikenda i/ili praznika. U tom slučaju, eksploatacioni kapacitet svakako će biti približan tehničkom kapacitetu. To ne znači da radna snaga u tom slučaju nema predviđene pauze u radu ili odmor, jer svaki pojedinačni radnik ima pravo na navedene pauze, već samo da je potrebno predvideti veći broj proizvodnih radnika – kao i troškove rada za rad praznicima i vikendom, kako bi se obezbedila kontinualnost u procesu.</a:t>
            </a:r>
            <a:endParaRPr lang="en-US" dirty="0"/>
          </a:p>
        </p:txBody>
      </p:sp>
    </p:spTree>
    <p:extLst>
      <p:ext uri="{BB962C8B-B14F-4D97-AF65-F5344CB8AC3E}">
        <p14:creationId xmlns:p14="http://schemas.microsoft.com/office/powerpoint/2010/main" val="2702804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OSNOVNI PODSISTEMI INDUSTRIJSKOG SISTEMA – OBIM PROIZVODNJE</a:t>
            </a:r>
            <a:endParaRPr lang="en-US" dirty="0"/>
          </a:p>
        </p:txBody>
      </p:sp>
      <p:sp>
        <p:nvSpPr>
          <p:cNvPr id="3" name="Content Placeholder 2"/>
          <p:cNvSpPr>
            <a:spLocks noGrp="1"/>
          </p:cNvSpPr>
          <p:nvPr>
            <p:ph idx="1"/>
          </p:nvPr>
        </p:nvSpPr>
        <p:spPr/>
        <p:txBody>
          <a:bodyPr>
            <a:normAutofit lnSpcReduction="10000"/>
          </a:bodyPr>
          <a:lstStyle/>
          <a:p>
            <a:r>
              <a:rPr lang="sr-Latn-RS" dirty="0"/>
              <a:t>U prethodnom primeru je uzet zaista jednostavan slučaj, gde bi se celokupni proces rada zasnivao na mašinskoj obradi na samo jednoj vrsti mašine. To je svakako izuzetno redak slučaj, posebno u uslovima serijske proizvodnje, gde je za određeni tip proizvoda neophodno da se obrađuju na nekoliko različitih vidova mašina, pri čemu svaka od navedenih mašina ima svoje karakteristike u pogledu mogućnosti da u određenom periodu vremena obradi određeni broj komada. </a:t>
            </a:r>
          </a:p>
          <a:p>
            <a:r>
              <a:rPr lang="sr-Latn-RS" dirty="0"/>
              <a:t>Samim time, proračun se zasniva na prethodno opisanim principima, ali je neophodno ponoviti kalkulaciju potrebnog broja mašina za svaki od različitih tipova mašina uključenih u tehnološki proces dobijanja konačnog proizvoda.</a:t>
            </a:r>
            <a:endParaRPr lang="en-US" dirty="0"/>
          </a:p>
        </p:txBody>
      </p:sp>
    </p:spTree>
    <p:extLst>
      <p:ext uri="{BB962C8B-B14F-4D97-AF65-F5344CB8AC3E}">
        <p14:creationId xmlns:p14="http://schemas.microsoft.com/office/powerpoint/2010/main" val="1389545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OSNOVNI PODSISTEMI INDUSTRIJSKOG SISTEMA – OBIM PROIZVODNJE</a:t>
            </a:r>
            <a:endParaRPr lang="en-US" dirty="0"/>
          </a:p>
        </p:txBody>
      </p:sp>
      <p:sp>
        <p:nvSpPr>
          <p:cNvPr id="3" name="Content Placeholder 2"/>
          <p:cNvSpPr>
            <a:spLocks noGrp="1"/>
          </p:cNvSpPr>
          <p:nvPr>
            <p:ph idx="1"/>
          </p:nvPr>
        </p:nvSpPr>
        <p:spPr/>
        <p:txBody>
          <a:bodyPr>
            <a:normAutofit/>
          </a:bodyPr>
          <a:lstStyle/>
          <a:p>
            <a:pPr algn="just"/>
            <a:r>
              <a:rPr lang="sr-Latn-RS" sz="2500" b="1" dirty="0"/>
              <a:t>Primer:</a:t>
            </a:r>
            <a:r>
              <a:rPr lang="sr-Latn-RS" sz="2500" dirty="0"/>
              <a:t> kako bi se dobio konačni proizvod, za fabr</a:t>
            </a:r>
            <a:r>
              <a:rPr lang="en-US" sz="2500" dirty="0" err="1"/>
              <a:t>i</a:t>
            </a:r>
            <a:r>
              <a:rPr lang="sr-Latn-RS" sz="2500" dirty="0"/>
              <a:t>ku iz prethodnih primera, u sklopu tehnološkog procesa je neophodno vršiti obradu predmeta rada, na četiri različite vrste mašina, do dobijanja konačnih proizvoda. Usvojiti da se ne radi praznicima i da su subote i nedelje neradni dani. Takođe, iskorišćenje tehničkih kapaciteta usvojiti da je isto za svaki tip mašina. Pregled tehničkih mogućnosti obrade predmeta rada, na različitim vidovima mašina, je dat na sledećoj slici:</a:t>
            </a:r>
          </a:p>
          <a:p>
            <a:pPr algn="just"/>
            <a:endParaRPr lang="en-US" sz="2500" dirty="0"/>
          </a:p>
        </p:txBody>
      </p:sp>
      <p:pic>
        <p:nvPicPr>
          <p:cNvPr id="4" name="Picture 3"/>
          <p:cNvPicPr>
            <a:picLocks noChangeAspect="1"/>
          </p:cNvPicPr>
          <p:nvPr/>
        </p:nvPicPr>
        <p:blipFill>
          <a:blip r:embed="rId2"/>
          <a:stretch>
            <a:fillRect/>
          </a:stretch>
        </p:blipFill>
        <p:spPr>
          <a:xfrm>
            <a:off x="1873645" y="4160352"/>
            <a:ext cx="9380881" cy="2478120"/>
          </a:xfrm>
          <a:prstGeom prst="rect">
            <a:avLst/>
          </a:prstGeom>
        </p:spPr>
      </p:pic>
      <p:sp>
        <p:nvSpPr>
          <p:cNvPr id="5" name="TextBox 4">
            <a:extLst>
              <a:ext uri="{FF2B5EF4-FFF2-40B4-BE49-F238E27FC236}">
                <a16:creationId xmlns="" xmlns:a16="http://schemas.microsoft.com/office/drawing/2014/main" id="{3E3A2C61-0FB0-43E2-BAF6-D94C9E56B8EB}"/>
              </a:ext>
            </a:extLst>
          </p:cNvPr>
          <p:cNvSpPr txBox="1"/>
          <p:nvPr/>
        </p:nvSpPr>
        <p:spPr>
          <a:xfrm>
            <a:off x="2520363" y="5399412"/>
            <a:ext cx="1137237" cy="369332"/>
          </a:xfrm>
          <a:prstGeom prst="rect">
            <a:avLst/>
          </a:prstGeom>
          <a:solidFill>
            <a:srgbClr val="92D050"/>
          </a:solidFill>
        </p:spPr>
        <p:txBody>
          <a:bodyPr wrap="square" rtlCol="0">
            <a:spAutoFit/>
          </a:bodyPr>
          <a:lstStyle/>
          <a:p>
            <a:r>
              <a:rPr lang="sr-Latn-RS" dirty="0">
                <a:solidFill>
                  <a:schemeClr val="bg1"/>
                </a:solidFill>
              </a:rPr>
              <a:t>1</a:t>
            </a:r>
            <a:r>
              <a:rPr lang="en-US" dirty="0">
                <a:solidFill>
                  <a:schemeClr val="bg1"/>
                </a:solidFill>
              </a:rPr>
              <a:t>8</a:t>
            </a:r>
            <a:r>
              <a:rPr lang="sr-Latn-RS" dirty="0">
                <a:solidFill>
                  <a:schemeClr val="bg1"/>
                </a:solidFill>
              </a:rPr>
              <a:t> kom/h</a:t>
            </a:r>
            <a:endParaRPr lang="en-US" dirty="0">
              <a:solidFill>
                <a:schemeClr val="bg1"/>
              </a:solidFill>
            </a:endParaRPr>
          </a:p>
        </p:txBody>
      </p:sp>
      <p:sp>
        <p:nvSpPr>
          <p:cNvPr id="6" name="TextBox 5">
            <a:extLst>
              <a:ext uri="{FF2B5EF4-FFF2-40B4-BE49-F238E27FC236}">
                <a16:creationId xmlns="" xmlns:a16="http://schemas.microsoft.com/office/drawing/2014/main" id="{EC03DF41-0058-4931-AC47-5D4BDDAAE12B}"/>
              </a:ext>
            </a:extLst>
          </p:cNvPr>
          <p:cNvSpPr txBox="1"/>
          <p:nvPr/>
        </p:nvSpPr>
        <p:spPr>
          <a:xfrm>
            <a:off x="4824293" y="5399412"/>
            <a:ext cx="1137237" cy="338554"/>
          </a:xfrm>
          <a:prstGeom prst="rect">
            <a:avLst/>
          </a:prstGeom>
          <a:solidFill>
            <a:srgbClr val="FF0000"/>
          </a:solidFill>
        </p:spPr>
        <p:txBody>
          <a:bodyPr wrap="square" rtlCol="0">
            <a:spAutoFit/>
          </a:bodyPr>
          <a:lstStyle/>
          <a:p>
            <a:r>
              <a:rPr lang="en-US" sz="1600" dirty="0">
                <a:solidFill>
                  <a:schemeClr val="bg1"/>
                </a:solidFill>
              </a:rPr>
              <a:t>12</a:t>
            </a:r>
            <a:r>
              <a:rPr lang="sr-Latn-RS" sz="1600" dirty="0">
                <a:solidFill>
                  <a:schemeClr val="bg1"/>
                </a:solidFill>
              </a:rPr>
              <a:t> kom/h</a:t>
            </a:r>
            <a:endParaRPr lang="en-US" sz="1600" dirty="0">
              <a:solidFill>
                <a:schemeClr val="bg1"/>
              </a:solidFill>
            </a:endParaRPr>
          </a:p>
        </p:txBody>
      </p:sp>
      <p:sp>
        <p:nvSpPr>
          <p:cNvPr id="7" name="TextBox 6">
            <a:extLst>
              <a:ext uri="{FF2B5EF4-FFF2-40B4-BE49-F238E27FC236}">
                <a16:creationId xmlns="" xmlns:a16="http://schemas.microsoft.com/office/drawing/2014/main" id="{4F83735E-BD69-4DD9-A560-A1482C689DEA}"/>
              </a:ext>
            </a:extLst>
          </p:cNvPr>
          <p:cNvSpPr txBox="1"/>
          <p:nvPr/>
        </p:nvSpPr>
        <p:spPr>
          <a:xfrm>
            <a:off x="7128223" y="5404632"/>
            <a:ext cx="1137237" cy="369332"/>
          </a:xfrm>
          <a:prstGeom prst="rect">
            <a:avLst/>
          </a:prstGeom>
          <a:solidFill>
            <a:srgbClr val="FFFF00"/>
          </a:solidFill>
        </p:spPr>
        <p:txBody>
          <a:bodyPr wrap="square" rtlCol="0">
            <a:spAutoFit/>
          </a:bodyPr>
          <a:lstStyle/>
          <a:p>
            <a:r>
              <a:rPr lang="en-US" dirty="0">
                <a:solidFill>
                  <a:schemeClr val="bg1"/>
                </a:solidFill>
              </a:rPr>
              <a:t>15</a:t>
            </a:r>
            <a:r>
              <a:rPr lang="sr-Latn-RS" dirty="0">
                <a:solidFill>
                  <a:schemeClr val="bg1"/>
                </a:solidFill>
              </a:rPr>
              <a:t> kom/h</a:t>
            </a:r>
            <a:endParaRPr lang="en-US" dirty="0">
              <a:solidFill>
                <a:schemeClr val="bg1"/>
              </a:solidFill>
            </a:endParaRPr>
          </a:p>
        </p:txBody>
      </p:sp>
      <p:sp>
        <p:nvSpPr>
          <p:cNvPr id="8" name="TextBox 7">
            <a:extLst>
              <a:ext uri="{FF2B5EF4-FFF2-40B4-BE49-F238E27FC236}">
                <a16:creationId xmlns="" xmlns:a16="http://schemas.microsoft.com/office/drawing/2014/main" id="{C9E5B55F-E625-4DDE-803F-E8EBC84974D9}"/>
              </a:ext>
            </a:extLst>
          </p:cNvPr>
          <p:cNvSpPr txBox="1"/>
          <p:nvPr/>
        </p:nvSpPr>
        <p:spPr>
          <a:xfrm>
            <a:off x="9432153" y="5490340"/>
            <a:ext cx="1137237" cy="369332"/>
          </a:xfrm>
          <a:prstGeom prst="rect">
            <a:avLst/>
          </a:prstGeom>
          <a:solidFill>
            <a:srgbClr val="00B050"/>
          </a:solidFill>
        </p:spPr>
        <p:txBody>
          <a:bodyPr wrap="square" rtlCol="0">
            <a:spAutoFit/>
          </a:bodyPr>
          <a:lstStyle/>
          <a:p>
            <a:r>
              <a:rPr lang="en-US" dirty="0">
                <a:solidFill>
                  <a:schemeClr val="bg1"/>
                </a:solidFill>
              </a:rPr>
              <a:t>21</a:t>
            </a:r>
            <a:r>
              <a:rPr lang="sr-Latn-RS" dirty="0">
                <a:solidFill>
                  <a:schemeClr val="bg1"/>
                </a:solidFill>
              </a:rPr>
              <a:t> kom/h</a:t>
            </a:r>
            <a:endParaRPr lang="en-US" dirty="0">
              <a:solidFill>
                <a:schemeClr val="bg1"/>
              </a:solidFill>
            </a:endParaRPr>
          </a:p>
        </p:txBody>
      </p:sp>
    </p:spTree>
    <p:extLst>
      <p:ext uri="{BB962C8B-B14F-4D97-AF65-F5344CB8AC3E}">
        <p14:creationId xmlns:p14="http://schemas.microsoft.com/office/powerpoint/2010/main" val="790934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OSNOVNI PODSISTEMI INDUSTRIJSKOG SISTEMA – OBIM PROIZVODNJE</a:t>
            </a:r>
            <a:endParaRPr lang="en-US" dirty="0"/>
          </a:p>
        </p:txBody>
      </p:sp>
      <p:sp>
        <p:nvSpPr>
          <p:cNvPr id="3" name="Content Placeholder 2"/>
          <p:cNvSpPr>
            <a:spLocks noGrp="1"/>
          </p:cNvSpPr>
          <p:nvPr>
            <p:ph idx="1"/>
          </p:nvPr>
        </p:nvSpPr>
        <p:spPr/>
        <p:txBody>
          <a:bodyPr>
            <a:normAutofit/>
          </a:bodyPr>
          <a:lstStyle/>
          <a:p>
            <a:r>
              <a:rPr lang="sr-Latn-RS" sz="1800" b="1" dirty="0"/>
              <a:t>Rešenje: </a:t>
            </a:r>
            <a:r>
              <a:rPr lang="sr-Latn-RS" sz="1800" dirty="0"/>
              <a:t>kako bi se dobio neophodan broj mašina pojedinih tipova, koji će omogućiti da se spreči pojava „uskog grla“ usled neujednačenog broja komada proizvoda koji se mogu obraditi na pojedinim mašinama, neopphodna je sledeća kalkulacije:</a:t>
            </a:r>
            <a:endParaRPr lang="en-US" sz="1800" dirty="0"/>
          </a:p>
        </p:txBody>
      </p:sp>
      <p:graphicFrame>
        <p:nvGraphicFramePr>
          <p:cNvPr id="4" name="Table 3"/>
          <p:cNvGraphicFramePr>
            <a:graphicFrameLocks noGrp="1"/>
          </p:cNvGraphicFramePr>
          <p:nvPr>
            <p:extLst>
              <p:ext uri="{D42A27DB-BD31-4B8C-83A1-F6EECF244321}">
                <p14:modId xmlns:p14="http://schemas.microsoft.com/office/powerpoint/2010/main" val="3770075990"/>
              </p:ext>
            </p:extLst>
          </p:nvPr>
        </p:nvGraphicFramePr>
        <p:xfrm>
          <a:off x="97969" y="2602895"/>
          <a:ext cx="11996062" cy="3383280"/>
        </p:xfrm>
        <a:graphic>
          <a:graphicData uri="http://schemas.openxmlformats.org/drawingml/2006/table">
            <a:tbl>
              <a:tblPr firstRow="1" bandRow="1">
                <a:tableStyleId>{5C22544A-7EE6-4342-B048-85BDC9FD1C3A}</a:tableStyleId>
              </a:tblPr>
              <a:tblGrid>
                <a:gridCol w="999672">
                  <a:extLst>
                    <a:ext uri="{9D8B030D-6E8A-4147-A177-3AD203B41FA5}">
                      <a16:colId xmlns="" xmlns:a16="http://schemas.microsoft.com/office/drawing/2014/main" val="20000"/>
                    </a:ext>
                  </a:extLst>
                </a:gridCol>
                <a:gridCol w="714831">
                  <a:extLst>
                    <a:ext uri="{9D8B030D-6E8A-4147-A177-3AD203B41FA5}">
                      <a16:colId xmlns="" xmlns:a16="http://schemas.microsoft.com/office/drawing/2014/main" val="20001"/>
                    </a:ext>
                  </a:extLst>
                </a:gridCol>
                <a:gridCol w="1006928">
                  <a:extLst>
                    <a:ext uri="{9D8B030D-6E8A-4147-A177-3AD203B41FA5}">
                      <a16:colId xmlns="" xmlns:a16="http://schemas.microsoft.com/office/drawing/2014/main" val="20002"/>
                    </a:ext>
                  </a:extLst>
                </a:gridCol>
                <a:gridCol w="1034144">
                  <a:extLst>
                    <a:ext uri="{9D8B030D-6E8A-4147-A177-3AD203B41FA5}">
                      <a16:colId xmlns="" xmlns:a16="http://schemas.microsoft.com/office/drawing/2014/main" val="20003"/>
                    </a:ext>
                  </a:extLst>
                </a:gridCol>
                <a:gridCol w="1156446">
                  <a:extLst>
                    <a:ext uri="{9D8B030D-6E8A-4147-A177-3AD203B41FA5}">
                      <a16:colId xmlns="" xmlns:a16="http://schemas.microsoft.com/office/drawing/2014/main" val="20004"/>
                    </a:ext>
                  </a:extLst>
                </a:gridCol>
                <a:gridCol w="1086009">
                  <a:extLst>
                    <a:ext uri="{9D8B030D-6E8A-4147-A177-3AD203B41FA5}">
                      <a16:colId xmlns="" xmlns:a16="http://schemas.microsoft.com/office/drawing/2014/main" val="20005"/>
                    </a:ext>
                  </a:extLst>
                </a:gridCol>
                <a:gridCol w="999672">
                  <a:extLst>
                    <a:ext uri="{9D8B030D-6E8A-4147-A177-3AD203B41FA5}">
                      <a16:colId xmlns="" xmlns:a16="http://schemas.microsoft.com/office/drawing/2014/main" val="20006"/>
                    </a:ext>
                  </a:extLst>
                </a:gridCol>
                <a:gridCol w="999672">
                  <a:extLst>
                    <a:ext uri="{9D8B030D-6E8A-4147-A177-3AD203B41FA5}">
                      <a16:colId xmlns="" xmlns:a16="http://schemas.microsoft.com/office/drawing/2014/main" val="20007"/>
                    </a:ext>
                  </a:extLst>
                </a:gridCol>
                <a:gridCol w="999672">
                  <a:extLst>
                    <a:ext uri="{9D8B030D-6E8A-4147-A177-3AD203B41FA5}">
                      <a16:colId xmlns="" xmlns:a16="http://schemas.microsoft.com/office/drawing/2014/main" val="20008"/>
                    </a:ext>
                  </a:extLst>
                </a:gridCol>
                <a:gridCol w="999672">
                  <a:extLst>
                    <a:ext uri="{9D8B030D-6E8A-4147-A177-3AD203B41FA5}">
                      <a16:colId xmlns="" xmlns:a16="http://schemas.microsoft.com/office/drawing/2014/main" val="20009"/>
                    </a:ext>
                  </a:extLst>
                </a:gridCol>
                <a:gridCol w="999672">
                  <a:extLst>
                    <a:ext uri="{9D8B030D-6E8A-4147-A177-3AD203B41FA5}">
                      <a16:colId xmlns="" xmlns:a16="http://schemas.microsoft.com/office/drawing/2014/main" val="20010"/>
                    </a:ext>
                  </a:extLst>
                </a:gridCol>
                <a:gridCol w="999672">
                  <a:extLst>
                    <a:ext uri="{9D8B030D-6E8A-4147-A177-3AD203B41FA5}">
                      <a16:colId xmlns="" xmlns:a16="http://schemas.microsoft.com/office/drawing/2014/main" val="20011"/>
                    </a:ext>
                  </a:extLst>
                </a:gridCol>
              </a:tblGrid>
              <a:tr h="370840">
                <a:tc>
                  <a:txBody>
                    <a:bodyPr/>
                    <a:lstStyle/>
                    <a:p>
                      <a:r>
                        <a:rPr lang="sr-Latn-RS" sz="1500" dirty="0"/>
                        <a:t>Planirani broj komada proizvoda/dan</a:t>
                      </a:r>
                      <a:endParaRPr lang="en-US" sz="1500" dirty="0"/>
                    </a:p>
                  </a:txBody>
                  <a:tcPr/>
                </a:tc>
                <a:tc>
                  <a:txBody>
                    <a:bodyPr/>
                    <a:lstStyle/>
                    <a:p>
                      <a:r>
                        <a:rPr lang="sr-Latn-RS" sz="1500" dirty="0"/>
                        <a:t>Broj smena</a:t>
                      </a:r>
                      <a:endParaRPr lang="en-US" sz="1500" dirty="0"/>
                    </a:p>
                  </a:txBody>
                  <a:tcPr/>
                </a:tc>
                <a:tc>
                  <a:txBody>
                    <a:bodyPr/>
                    <a:lstStyle/>
                    <a:p>
                      <a:r>
                        <a:rPr lang="sr-Latn-RS" sz="1500" dirty="0"/>
                        <a:t>Planirani broj komada proizvoda/smeni</a:t>
                      </a:r>
                      <a:endParaRPr lang="en-US" sz="15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500" dirty="0"/>
                        <a:t>Mogućnost mašine 1 po smeni (kom/smeni)</a:t>
                      </a:r>
                      <a:endParaRPr lang="en-US" sz="1500" dirty="0"/>
                    </a:p>
                  </a:txBody>
                  <a:tcPr/>
                </a:tc>
                <a:tc>
                  <a:txBody>
                    <a:bodyPr/>
                    <a:lstStyle/>
                    <a:p>
                      <a:r>
                        <a:rPr lang="sr-Latn-RS" sz="1500" b="1" dirty="0"/>
                        <a:t>Potreban broj mašina 1</a:t>
                      </a:r>
                      <a:endParaRPr lang="en-US" sz="15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500" dirty="0"/>
                        <a:t>Mogućnost mašine 2 po smeni (kom/smeni)</a:t>
                      </a:r>
                      <a:endParaRPr lang="en-US" sz="1500" dirty="0"/>
                    </a:p>
                  </a:txBody>
                  <a:tcPr/>
                </a:tc>
                <a:tc>
                  <a:txBody>
                    <a:bodyPr/>
                    <a:lstStyle/>
                    <a:p>
                      <a:r>
                        <a:rPr lang="sr-Latn-RS" sz="1500" b="1" dirty="0"/>
                        <a:t>Potreban broj mašina 2</a:t>
                      </a:r>
                      <a:endParaRPr lang="en-US" sz="15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500" dirty="0"/>
                        <a:t>Mogućnost mašine 3 po smeni (kom/smeni)</a:t>
                      </a:r>
                      <a:endParaRPr lang="en-US" sz="1500" dirty="0"/>
                    </a:p>
                  </a:txBody>
                  <a:tcPr/>
                </a:tc>
                <a:tc>
                  <a:txBody>
                    <a:bodyPr/>
                    <a:lstStyle/>
                    <a:p>
                      <a:r>
                        <a:rPr lang="sr-Latn-RS" sz="1500" dirty="0"/>
                        <a:t>Potreban broj mašina 3</a:t>
                      </a:r>
                      <a:endParaRPr lang="en-US" sz="15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500" dirty="0"/>
                        <a:t>Mogućnost mašine 4 po smeni (kom/smeni)</a:t>
                      </a:r>
                      <a:endParaRPr lang="en-US" sz="1500" dirty="0"/>
                    </a:p>
                  </a:txBody>
                  <a:tcPr/>
                </a:tc>
                <a:tc>
                  <a:txBody>
                    <a:bodyPr/>
                    <a:lstStyle/>
                    <a:p>
                      <a:r>
                        <a:rPr lang="sr-Latn-RS" sz="1500" dirty="0"/>
                        <a:t>Potreban broj </a:t>
                      </a:r>
                      <a:r>
                        <a:rPr lang="sr-Latn-RS" sz="1500"/>
                        <a:t>mašina 4</a:t>
                      </a:r>
                      <a:endParaRPr lang="en-US" sz="1500" dirty="0"/>
                    </a:p>
                  </a:txBody>
                  <a:tcPr/>
                </a:tc>
                <a:tc>
                  <a:txBody>
                    <a:bodyPr/>
                    <a:lstStyle/>
                    <a:p>
                      <a:r>
                        <a:rPr lang="sr-Latn-RS" sz="1500" dirty="0"/>
                        <a:t>Ukupno potreban</a:t>
                      </a:r>
                      <a:r>
                        <a:rPr lang="sr-Latn-RS" sz="1500" baseline="0" dirty="0"/>
                        <a:t> broj mašina</a:t>
                      </a:r>
                      <a:endParaRPr lang="en-US" sz="1500" dirty="0"/>
                    </a:p>
                  </a:txBody>
                  <a:tcPr/>
                </a:tc>
                <a:extLst>
                  <a:ext uri="{0D108BD9-81ED-4DB2-BD59-A6C34878D82A}">
                    <a16:rowId xmlns="" xmlns:a16="http://schemas.microsoft.com/office/drawing/2014/main" val="10000"/>
                  </a:ext>
                </a:extLst>
              </a:tr>
              <a:tr h="370840">
                <a:tc>
                  <a:txBody>
                    <a:bodyPr/>
                    <a:lstStyle/>
                    <a:p>
                      <a:r>
                        <a:rPr lang="sr-Latn-RS" dirty="0"/>
                        <a:t>672</a:t>
                      </a:r>
                      <a:endParaRPr lang="en-US" dirty="0"/>
                    </a:p>
                  </a:txBody>
                  <a:tcPr/>
                </a:tc>
                <a:tc>
                  <a:txBody>
                    <a:bodyPr/>
                    <a:lstStyle/>
                    <a:p>
                      <a:r>
                        <a:rPr lang="sr-Latn-RS" dirty="0"/>
                        <a:t>1</a:t>
                      </a:r>
                      <a:endParaRPr lang="en-US" dirty="0"/>
                    </a:p>
                  </a:txBody>
                  <a:tcPr/>
                </a:tc>
                <a:tc>
                  <a:txBody>
                    <a:bodyPr/>
                    <a:lstStyle/>
                    <a:p>
                      <a:r>
                        <a:rPr lang="sr-Latn-RS" dirty="0"/>
                        <a:t>672</a:t>
                      </a:r>
                      <a:endParaRPr lang="en-US" dirty="0"/>
                    </a:p>
                  </a:txBody>
                  <a:tcPr/>
                </a:tc>
                <a:tc>
                  <a:txBody>
                    <a:bodyPr/>
                    <a:lstStyle/>
                    <a:p>
                      <a:r>
                        <a:rPr lang="en-US" dirty="0"/>
                        <a:t>144</a:t>
                      </a:r>
                    </a:p>
                  </a:txBody>
                  <a:tcPr/>
                </a:tc>
                <a:tc>
                  <a:txBody>
                    <a:bodyPr/>
                    <a:lstStyle/>
                    <a:p>
                      <a:r>
                        <a:rPr lang="sr-Latn-RS" b="1" dirty="0"/>
                        <a:t>=672/1</a:t>
                      </a:r>
                      <a:r>
                        <a:rPr lang="en-US" b="1" dirty="0"/>
                        <a:t>44</a:t>
                      </a:r>
                      <a:r>
                        <a:rPr lang="sr-Latn-RS" b="1" dirty="0"/>
                        <a:t> = 4.</a:t>
                      </a:r>
                      <a:r>
                        <a:rPr lang="en-US" b="1" dirty="0"/>
                        <a:t>66</a:t>
                      </a:r>
                      <a:r>
                        <a:rPr lang="sr-Latn-RS" b="1" dirty="0"/>
                        <a:t> = 5</a:t>
                      </a:r>
                      <a:endParaRPr lang="en-US" b="1" dirty="0"/>
                    </a:p>
                  </a:txBody>
                  <a:tcPr/>
                </a:tc>
                <a:tc>
                  <a:txBody>
                    <a:bodyPr/>
                    <a:lstStyle/>
                    <a:p>
                      <a:r>
                        <a:rPr lang="en-US" dirty="0"/>
                        <a:t>96</a:t>
                      </a:r>
                    </a:p>
                  </a:txBody>
                  <a:tcPr/>
                </a:tc>
                <a:tc>
                  <a:txBody>
                    <a:bodyPr/>
                    <a:lstStyle/>
                    <a:p>
                      <a:r>
                        <a:rPr lang="sr-Latn-RS" b="1" dirty="0"/>
                        <a:t>7</a:t>
                      </a:r>
                      <a:endParaRPr lang="en-US" b="1" dirty="0"/>
                    </a:p>
                  </a:txBody>
                  <a:tcPr/>
                </a:tc>
                <a:tc>
                  <a:txBody>
                    <a:bodyPr/>
                    <a:lstStyle/>
                    <a:p>
                      <a:r>
                        <a:rPr lang="en-US" dirty="0"/>
                        <a:t>120</a:t>
                      </a:r>
                    </a:p>
                  </a:txBody>
                  <a:tcPr/>
                </a:tc>
                <a:tc>
                  <a:txBody>
                    <a:bodyPr/>
                    <a:lstStyle/>
                    <a:p>
                      <a:r>
                        <a:rPr lang="en-US" b="1" dirty="0"/>
                        <a:t>6</a:t>
                      </a:r>
                    </a:p>
                  </a:txBody>
                  <a:tcPr/>
                </a:tc>
                <a:tc>
                  <a:txBody>
                    <a:bodyPr/>
                    <a:lstStyle/>
                    <a:p>
                      <a:r>
                        <a:rPr lang="en-US" dirty="0"/>
                        <a:t>168</a:t>
                      </a:r>
                    </a:p>
                  </a:txBody>
                  <a:tcPr/>
                </a:tc>
                <a:tc>
                  <a:txBody>
                    <a:bodyPr/>
                    <a:lstStyle/>
                    <a:p>
                      <a:r>
                        <a:rPr lang="sr-Latn-RS" b="1" dirty="0"/>
                        <a:t>4</a:t>
                      </a:r>
                      <a:endParaRPr lang="en-US" b="1" dirty="0"/>
                    </a:p>
                  </a:txBody>
                  <a:tcPr/>
                </a:tc>
                <a:tc>
                  <a:txBody>
                    <a:bodyPr/>
                    <a:lstStyle/>
                    <a:p>
                      <a:r>
                        <a:rPr lang="sr-Latn-RS" b="1" dirty="0"/>
                        <a:t>2</a:t>
                      </a:r>
                      <a:r>
                        <a:rPr lang="en-US" b="1" dirty="0"/>
                        <a:t>2</a:t>
                      </a:r>
                    </a:p>
                  </a:txBody>
                  <a:tcPr/>
                </a:tc>
                <a:extLst>
                  <a:ext uri="{0D108BD9-81ED-4DB2-BD59-A6C34878D82A}">
                    <a16:rowId xmlns="" xmlns:a16="http://schemas.microsoft.com/office/drawing/2014/main" val="10001"/>
                  </a:ext>
                </a:extLst>
              </a:tr>
              <a:tr h="370840">
                <a:tc>
                  <a:txBody>
                    <a:bodyPr/>
                    <a:lstStyle/>
                    <a:p>
                      <a:r>
                        <a:rPr lang="sr-Latn-RS" dirty="0"/>
                        <a:t>672</a:t>
                      </a:r>
                      <a:endParaRPr lang="en-US" dirty="0"/>
                    </a:p>
                  </a:txBody>
                  <a:tcPr/>
                </a:tc>
                <a:tc>
                  <a:txBody>
                    <a:bodyPr/>
                    <a:lstStyle/>
                    <a:p>
                      <a:r>
                        <a:rPr lang="sr-Latn-RS" dirty="0"/>
                        <a:t>2</a:t>
                      </a:r>
                      <a:endParaRPr lang="en-US" dirty="0"/>
                    </a:p>
                  </a:txBody>
                  <a:tcPr/>
                </a:tc>
                <a:tc>
                  <a:txBody>
                    <a:bodyPr/>
                    <a:lstStyle/>
                    <a:p>
                      <a:r>
                        <a:rPr lang="sr-Latn-RS" dirty="0"/>
                        <a:t>336</a:t>
                      </a:r>
                      <a:endParaRPr lang="en-US" dirty="0"/>
                    </a:p>
                  </a:txBody>
                  <a:tcPr/>
                </a:tc>
                <a:tc>
                  <a:txBody>
                    <a:bodyPr/>
                    <a:lstStyle/>
                    <a:p>
                      <a:r>
                        <a:rPr lang="en-US" dirty="0"/>
                        <a:t>144</a:t>
                      </a:r>
                    </a:p>
                  </a:txBody>
                  <a:tcPr/>
                </a:tc>
                <a:tc>
                  <a:txBody>
                    <a:bodyPr/>
                    <a:lstStyle/>
                    <a:p>
                      <a:r>
                        <a:rPr lang="sr-Latn-RS" b="1" dirty="0"/>
                        <a:t>= </a:t>
                      </a:r>
                      <a:r>
                        <a:rPr lang="en-US" b="1" dirty="0"/>
                        <a:t>336</a:t>
                      </a:r>
                      <a:r>
                        <a:rPr lang="sr-Latn-RS" b="1" dirty="0"/>
                        <a:t>/</a:t>
                      </a:r>
                      <a:r>
                        <a:rPr lang="en-US" b="1" dirty="0"/>
                        <a:t>144</a:t>
                      </a:r>
                      <a:r>
                        <a:rPr lang="sr-Latn-RS" b="1" baseline="0" dirty="0"/>
                        <a:t> = 2.</a:t>
                      </a:r>
                      <a:r>
                        <a:rPr lang="en-US" b="1" baseline="0" dirty="0"/>
                        <a:t>33</a:t>
                      </a:r>
                      <a:r>
                        <a:rPr lang="sr-Latn-RS" b="1" baseline="0" dirty="0"/>
                        <a:t> = 3</a:t>
                      </a:r>
                      <a:endParaRPr lang="en-US" b="1" dirty="0"/>
                    </a:p>
                  </a:txBody>
                  <a:tcPr/>
                </a:tc>
                <a:tc>
                  <a:txBody>
                    <a:bodyPr/>
                    <a:lstStyle/>
                    <a:p>
                      <a:r>
                        <a:rPr lang="en-US" dirty="0"/>
                        <a:t>96</a:t>
                      </a:r>
                    </a:p>
                  </a:txBody>
                  <a:tcPr/>
                </a:tc>
                <a:tc>
                  <a:txBody>
                    <a:bodyPr/>
                    <a:lstStyle/>
                    <a:p>
                      <a:r>
                        <a:rPr lang="sr-Latn-RS" b="1" dirty="0"/>
                        <a:t>4</a:t>
                      </a:r>
                      <a:endParaRPr lang="en-US" b="1" dirty="0"/>
                    </a:p>
                  </a:txBody>
                  <a:tcPr/>
                </a:tc>
                <a:tc>
                  <a:txBody>
                    <a:bodyPr/>
                    <a:lstStyle/>
                    <a:p>
                      <a:r>
                        <a:rPr lang="en-US" dirty="0"/>
                        <a:t>120</a:t>
                      </a:r>
                    </a:p>
                  </a:txBody>
                  <a:tcPr/>
                </a:tc>
                <a:tc>
                  <a:txBody>
                    <a:bodyPr/>
                    <a:lstStyle/>
                    <a:p>
                      <a:r>
                        <a:rPr lang="sr-Latn-RS" b="1" dirty="0"/>
                        <a:t>3</a:t>
                      </a:r>
                      <a:endParaRPr lang="en-US" b="1" dirty="0"/>
                    </a:p>
                  </a:txBody>
                  <a:tcPr/>
                </a:tc>
                <a:tc>
                  <a:txBody>
                    <a:bodyPr/>
                    <a:lstStyle/>
                    <a:p>
                      <a:r>
                        <a:rPr lang="en-US" dirty="0"/>
                        <a:t>168</a:t>
                      </a:r>
                    </a:p>
                  </a:txBody>
                  <a:tcPr/>
                </a:tc>
                <a:tc>
                  <a:txBody>
                    <a:bodyPr/>
                    <a:lstStyle/>
                    <a:p>
                      <a:r>
                        <a:rPr lang="sr-Latn-RS" b="1" dirty="0"/>
                        <a:t>2</a:t>
                      </a:r>
                      <a:endParaRPr lang="en-US" b="1" dirty="0"/>
                    </a:p>
                  </a:txBody>
                  <a:tcPr/>
                </a:tc>
                <a:tc>
                  <a:txBody>
                    <a:bodyPr/>
                    <a:lstStyle/>
                    <a:p>
                      <a:r>
                        <a:rPr lang="sr-Latn-RS" b="1" dirty="0"/>
                        <a:t>12</a:t>
                      </a:r>
                      <a:endParaRPr lang="en-US" b="1" dirty="0"/>
                    </a:p>
                  </a:txBody>
                  <a:tcPr/>
                </a:tc>
                <a:extLst>
                  <a:ext uri="{0D108BD9-81ED-4DB2-BD59-A6C34878D82A}">
                    <a16:rowId xmlns="" xmlns:a16="http://schemas.microsoft.com/office/drawing/2014/main" val="10002"/>
                  </a:ext>
                </a:extLst>
              </a:tr>
              <a:tr h="370840">
                <a:tc>
                  <a:txBody>
                    <a:bodyPr/>
                    <a:lstStyle/>
                    <a:p>
                      <a:r>
                        <a:rPr lang="sr-Latn-RS" dirty="0"/>
                        <a:t>672</a:t>
                      </a:r>
                      <a:endParaRPr lang="en-US" dirty="0"/>
                    </a:p>
                  </a:txBody>
                  <a:tcPr/>
                </a:tc>
                <a:tc>
                  <a:txBody>
                    <a:bodyPr/>
                    <a:lstStyle/>
                    <a:p>
                      <a:r>
                        <a:rPr lang="sr-Latn-RS" dirty="0"/>
                        <a:t>3</a:t>
                      </a:r>
                      <a:endParaRPr lang="en-US" dirty="0"/>
                    </a:p>
                  </a:txBody>
                  <a:tcPr/>
                </a:tc>
                <a:tc>
                  <a:txBody>
                    <a:bodyPr/>
                    <a:lstStyle/>
                    <a:p>
                      <a:r>
                        <a:rPr lang="sr-Latn-RS" dirty="0"/>
                        <a:t>224</a:t>
                      </a:r>
                      <a:endParaRPr lang="en-US" dirty="0"/>
                    </a:p>
                  </a:txBody>
                  <a:tcPr/>
                </a:tc>
                <a:tc>
                  <a:txBody>
                    <a:bodyPr/>
                    <a:lstStyle/>
                    <a:p>
                      <a:r>
                        <a:rPr lang="en-US" dirty="0"/>
                        <a:t>144</a:t>
                      </a:r>
                    </a:p>
                  </a:txBody>
                  <a:tcPr/>
                </a:tc>
                <a:tc>
                  <a:txBody>
                    <a:bodyPr/>
                    <a:lstStyle/>
                    <a:p>
                      <a:r>
                        <a:rPr lang="sr-Latn-RS" b="1" dirty="0"/>
                        <a:t>= </a:t>
                      </a:r>
                      <a:r>
                        <a:rPr lang="en-US" b="1" dirty="0"/>
                        <a:t>224</a:t>
                      </a:r>
                      <a:r>
                        <a:rPr lang="sr-Latn-RS" b="1" dirty="0"/>
                        <a:t>/</a:t>
                      </a:r>
                      <a:r>
                        <a:rPr lang="en-US" b="1" dirty="0"/>
                        <a:t>144</a:t>
                      </a:r>
                      <a:r>
                        <a:rPr lang="sr-Latn-RS" b="1" dirty="0"/>
                        <a:t> = 1.</a:t>
                      </a:r>
                      <a:r>
                        <a:rPr lang="en-US" b="1" dirty="0"/>
                        <a:t>55</a:t>
                      </a:r>
                      <a:r>
                        <a:rPr lang="sr-Latn-RS" b="1" dirty="0"/>
                        <a:t> = 2</a:t>
                      </a:r>
                      <a:endParaRPr lang="en-US" b="1" dirty="0"/>
                    </a:p>
                  </a:txBody>
                  <a:tcPr/>
                </a:tc>
                <a:tc>
                  <a:txBody>
                    <a:bodyPr/>
                    <a:lstStyle/>
                    <a:p>
                      <a:r>
                        <a:rPr lang="en-US" dirty="0"/>
                        <a:t>96</a:t>
                      </a:r>
                    </a:p>
                  </a:txBody>
                  <a:tcPr/>
                </a:tc>
                <a:tc>
                  <a:txBody>
                    <a:bodyPr/>
                    <a:lstStyle/>
                    <a:p>
                      <a:r>
                        <a:rPr lang="sr-Latn-RS" b="1" dirty="0"/>
                        <a:t>3</a:t>
                      </a:r>
                      <a:endParaRPr lang="en-US" b="1" dirty="0"/>
                    </a:p>
                  </a:txBody>
                  <a:tcPr/>
                </a:tc>
                <a:tc>
                  <a:txBody>
                    <a:bodyPr/>
                    <a:lstStyle/>
                    <a:p>
                      <a:r>
                        <a:rPr lang="en-US" dirty="0"/>
                        <a:t>120</a:t>
                      </a:r>
                    </a:p>
                  </a:txBody>
                  <a:tcPr/>
                </a:tc>
                <a:tc>
                  <a:txBody>
                    <a:bodyPr/>
                    <a:lstStyle/>
                    <a:p>
                      <a:r>
                        <a:rPr lang="sr-Latn-RS" b="1" dirty="0"/>
                        <a:t>2</a:t>
                      </a:r>
                      <a:endParaRPr lang="en-US" b="1" dirty="0"/>
                    </a:p>
                  </a:txBody>
                  <a:tcPr/>
                </a:tc>
                <a:tc>
                  <a:txBody>
                    <a:bodyPr/>
                    <a:lstStyle/>
                    <a:p>
                      <a:r>
                        <a:rPr lang="en-US" dirty="0"/>
                        <a:t>168</a:t>
                      </a:r>
                    </a:p>
                  </a:txBody>
                  <a:tcPr/>
                </a:tc>
                <a:tc>
                  <a:txBody>
                    <a:bodyPr/>
                    <a:lstStyle/>
                    <a:p>
                      <a:r>
                        <a:rPr lang="sr-Latn-RS" b="1" dirty="0"/>
                        <a:t>2</a:t>
                      </a:r>
                      <a:endParaRPr lang="en-US" b="1" dirty="0"/>
                    </a:p>
                  </a:txBody>
                  <a:tcPr/>
                </a:tc>
                <a:tc>
                  <a:txBody>
                    <a:bodyPr/>
                    <a:lstStyle/>
                    <a:p>
                      <a:r>
                        <a:rPr lang="sr-Latn-RS" b="1" dirty="0"/>
                        <a:t>9</a:t>
                      </a:r>
                      <a:endParaRPr lang="en-US" b="1" dirty="0"/>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811565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OSNOVNI PODSISTEMI INDUSTRIJSKOG SISTEMA – OBIM PROIZVODNJE</a:t>
            </a:r>
            <a:endParaRPr lang="en-US" dirty="0"/>
          </a:p>
        </p:txBody>
      </p:sp>
      <p:sp>
        <p:nvSpPr>
          <p:cNvPr id="3" name="Content Placeholder 2"/>
          <p:cNvSpPr>
            <a:spLocks noGrp="1"/>
          </p:cNvSpPr>
          <p:nvPr>
            <p:ph idx="1"/>
          </p:nvPr>
        </p:nvSpPr>
        <p:spPr/>
        <p:txBody>
          <a:bodyPr>
            <a:normAutofit fontScale="77500" lnSpcReduction="20000"/>
          </a:bodyPr>
          <a:lstStyle/>
          <a:p>
            <a:r>
              <a:rPr lang="sr-Latn-RS" b="1" dirty="0"/>
              <a:t>Proračun radne snage</a:t>
            </a:r>
          </a:p>
          <a:p>
            <a:pPr marL="0" indent="0">
              <a:buNone/>
            </a:pPr>
            <a:r>
              <a:rPr lang="sr-Latn-RS" dirty="0"/>
              <a:t>Potreban broj radnika, za rad na radnim aktivnostima u pojedinim fazama i aktivnostima proizvodnog procesa, takođe je moguće proračunati na osnovu </a:t>
            </a:r>
            <a:r>
              <a:rPr lang="sr-Latn-RS" dirty="0" smtClean="0"/>
              <a:t>sličnih </a:t>
            </a:r>
            <a:r>
              <a:rPr lang="sr-Latn-RS" dirty="0"/>
              <a:t>parametara, kao i neophodni broj mašina. Međutim, najčešći je slučaj da se prvo izvrši proračun neophodnog broja mašina, pa da se potom, za taj broj mašina vrši procena neophodnog broja operatera, po osnovu tabličnih podataka za broj operatera koji opslužuju određeni tim mašina. Za taj proračun se koristi obrazac:</a:t>
            </a:r>
          </a:p>
          <a:p>
            <a:pPr marL="0" indent="0">
              <a:buNone/>
            </a:pPr>
            <a:r>
              <a:rPr lang="sr-Latn-RS" dirty="0"/>
              <a:t>R = n</a:t>
            </a:r>
            <a:r>
              <a:rPr lang="en-US" baseline="-25000" dirty="0"/>
              <a:t>m</a:t>
            </a:r>
            <a:r>
              <a:rPr lang="sr-Latn-RS" dirty="0"/>
              <a:t>/s, gde su n</a:t>
            </a:r>
            <a:r>
              <a:rPr lang="en-US" baseline="-25000" dirty="0"/>
              <a:t>m</a:t>
            </a:r>
            <a:r>
              <a:rPr lang="sr-Latn-RS" dirty="0"/>
              <a:t> – broj mašina; s – prosečan broj mašina koje opslužuje jedan radnik</a:t>
            </a:r>
          </a:p>
          <a:p>
            <a:pPr marL="0" indent="0">
              <a:buNone/>
            </a:pPr>
            <a:r>
              <a:rPr lang="sr-Latn-RS" dirty="0"/>
              <a:t>Prema podacima iz literature, prosečan broj mašina koje opslužuje jedan radnik (s) je:</a:t>
            </a:r>
          </a:p>
          <a:p>
            <a:pPr marL="0" indent="0">
              <a:buNone/>
            </a:pPr>
            <a:r>
              <a:rPr lang="sr-Latn-RS" dirty="0"/>
              <a:t>	- u pogonima masovne proizvodnje   1.5-2.5</a:t>
            </a:r>
          </a:p>
          <a:p>
            <a:pPr marL="0" indent="0">
              <a:buNone/>
            </a:pPr>
            <a:r>
              <a:rPr lang="sr-Latn-RS" dirty="0"/>
              <a:t>	- u pogonima velikoserijske proizvodnje  1.5 – 1.8</a:t>
            </a:r>
          </a:p>
          <a:p>
            <a:pPr marL="0" indent="0">
              <a:buNone/>
            </a:pPr>
            <a:r>
              <a:rPr lang="sr-Latn-RS" dirty="0"/>
              <a:t>	- u pogonima sa poluautomatskom opremum 1.5 – 2.0</a:t>
            </a:r>
          </a:p>
          <a:p>
            <a:pPr marL="0" indent="0">
              <a:buNone/>
            </a:pPr>
            <a:r>
              <a:rPr lang="sr-Latn-RS" dirty="0"/>
              <a:t>	- u pogonima sa automatizovanom opremom  2.5 – 4.0</a:t>
            </a:r>
            <a:endParaRPr lang="en-US" dirty="0"/>
          </a:p>
        </p:txBody>
      </p:sp>
    </p:spTree>
    <p:extLst>
      <p:ext uri="{BB962C8B-B14F-4D97-AF65-F5344CB8AC3E}">
        <p14:creationId xmlns:p14="http://schemas.microsoft.com/office/powerpoint/2010/main" val="1647502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OSNOVNI PODSISTEMI INDUSTRIJSKOG SISTEMA – OBIM PROIZVODNJE</a:t>
            </a:r>
            <a:endParaRPr lang="en-US" dirty="0"/>
          </a:p>
        </p:txBody>
      </p:sp>
      <p:sp>
        <p:nvSpPr>
          <p:cNvPr id="3" name="Content Placeholder 2"/>
          <p:cNvSpPr>
            <a:spLocks noGrp="1"/>
          </p:cNvSpPr>
          <p:nvPr>
            <p:ph idx="1"/>
          </p:nvPr>
        </p:nvSpPr>
        <p:spPr/>
        <p:txBody>
          <a:bodyPr>
            <a:normAutofit fontScale="92500" lnSpcReduction="20000"/>
          </a:bodyPr>
          <a:lstStyle/>
          <a:p>
            <a:r>
              <a:rPr lang="sr-Latn-RS" dirty="0"/>
              <a:t>Prosečan broj pomoćnih radnika – radnika koji rade na opsluživanju proizvodnje, utvrđuje se na osnovu procenta od ukupnog broja proizvodnih radnika. Tako da je, na osnovu literaturnih podataka:</a:t>
            </a:r>
          </a:p>
          <a:p>
            <a:pPr lvl="1"/>
            <a:r>
              <a:rPr lang="sr-Latn-RS" dirty="0"/>
              <a:t>U masovnoj proizodnji     20 - 40 %</a:t>
            </a:r>
          </a:p>
          <a:p>
            <a:pPr lvl="1"/>
            <a:r>
              <a:rPr lang="sr-Latn-RS" dirty="0"/>
              <a:t>Serijska i velikoserijska proizvodnja  30 – 35%</a:t>
            </a:r>
          </a:p>
          <a:p>
            <a:pPr lvl="1"/>
            <a:r>
              <a:rPr lang="sr-Latn-RS" dirty="0"/>
              <a:t>Maloserijska i pojedinaćna proizvodnja  25 - 45 %</a:t>
            </a:r>
          </a:p>
          <a:p>
            <a:r>
              <a:rPr lang="sr-Latn-RS" dirty="0"/>
              <a:t>Broj zaposlenih u upravi, razvoju, tehničkim biroima, pripremi, administraciji, itd, iznosi 12-20% od ukupnog broja svih radnika. Svakako, detaljan proračun broja radnika (kao i neophodnog sastava radne snage u smislu kvalifikacija i školske spreme) je predmet sveobuhvatne analize na nivou kadrovskih odeljenja same kompanije.</a:t>
            </a:r>
          </a:p>
          <a:p>
            <a:r>
              <a:rPr lang="sr-Latn-RS" dirty="0"/>
              <a:t>Navedenim literaturnim podacima je moguće uraditi samo grubu procenu potrebnog broja radnika.</a:t>
            </a:r>
          </a:p>
        </p:txBody>
      </p:sp>
    </p:spTree>
    <p:extLst>
      <p:ext uri="{BB962C8B-B14F-4D97-AF65-F5344CB8AC3E}">
        <p14:creationId xmlns:p14="http://schemas.microsoft.com/office/powerpoint/2010/main" val="3840875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OSNOVNI PODSISTEMI INDUSTRIJSKOG SISTEMA – OBIM PROIZVODNJE</a:t>
            </a:r>
            <a:endParaRPr lang="en-US" dirty="0"/>
          </a:p>
        </p:txBody>
      </p:sp>
      <p:sp>
        <p:nvSpPr>
          <p:cNvPr id="3" name="Content Placeholder 2"/>
          <p:cNvSpPr>
            <a:spLocks noGrp="1"/>
          </p:cNvSpPr>
          <p:nvPr>
            <p:ph idx="1"/>
          </p:nvPr>
        </p:nvSpPr>
        <p:spPr/>
        <p:txBody>
          <a:bodyPr>
            <a:normAutofit/>
          </a:bodyPr>
          <a:lstStyle/>
          <a:p>
            <a:r>
              <a:rPr lang="sr-Latn-RS" sz="1800" b="1" dirty="0"/>
              <a:t>Primer: </a:t>
            </a:r>
            <a:r>
              <a:rPr lang="sr-Latn-RS" sz="1800" dirty="0"/>
              <a:t>Za fabriku iz prethodnog primera, izvršiti procenu neophodnog broja radnika, ukoliko se usvoji da prosečan broj mašina koje opslužuje jedan proizvodni radnik 1.5. Broj pomoćnih radnika u proizvodnji je 30% od broja proizvodnih radnika. Neophodan broj radnika u administraciji je 18% od ukupnog broja radnika (sume proizvodnih i pomoćnih radnika).</a:t>
            </a:r>
          </a:p>
          <a:p>
            <a:r>
              <a:rPr lang="sr-Latn-RS" sz="1800" b="1" dirty="0"/>
              <a:t>Rešenje: </a:t>
            </a:r>
            <a:endParaRPr lang="en-US" sz="1800" b="1" dirty="0"/>
          </a:p>
        </p:txBody>
      </p:sp>
      <p:graphicFrame>
        <p:nvGraphicFramePr>
          <p:cNvPr id="4" name="Table 3"/>
          <p:cNvGraphicFramePr>
            <a:graphicFrameLocks noGrp="1"/>
          </p:cNvGraphicFramePr>
          <p:nvPr>
            <p:extLst>
              <p:ext uri="{D42A27DB-BD31-4B8C-83A1-F6EECF244321}">
                <p14:modId xmlns:p14="http://schemas.microsoft.com/office/powerpoint/2010/main" val="3579264760"/>
              </p:ext>
            </p:extLst>
          </p:nvPr>
        </p:nvGraphicFramePr>
        <p:xfrm>
          <a:off x="936169" y="3528181"/>
          <a:ext cx="11070771" cy="2118360"/>
        </p:xfrm>
        <a:graphic>
          <a:graphicData uri="http://schemas.openxmlformats.org/drawingml/2006/table">
            <a:tbl>
              <a:tblPr firstRow="1" bandRow="1">
                <a:tableStyleId>{5C22544A-7EE6-4342-B048-85BDC9FD1C3A}</a:tableStyleId>
              </a:tblPr>
              <a:tblGrid>
                <a:gridCol w="1178889">
                  <a:extLst>
                    <a:ext uri="{9D8B030D-6E8A-4147-A177-3AD203B41FA5}">
                      <a16:colId xmlns="" xmlns:a16="http://schemas.microsoft.com/office/drawing/2014/main" val="20000"/>
                    </a:ext>
                  </a:extLst>
                </a:gridCol>
                <a:gridCol w="1648647">
                  <a:extLst>
                    <a:ext uri="{9D8B030D-6E8A-4147-A177-3AD203B41FA5}">
                      <a16:colId xmlns="" xmlns:a16="http://schemas.microsoft.com/office/drawing/2014/main" val="20001"/>
                    </a:ext>
                  </a:extLst>
                </a:gridCol>
                <a:gridCol w="1648647">
                  <a:extLst>
                    <a:ext uri="{9D8B030D-6E8A-4147-A177-3AD203B41FA5}">
                      <a16:colId xmlns="" xmlns:a16="http://schemas.microsoft.com/office/drawing/2014/main" val="20002"/>
                    </a:ext>
                  </a:extLst>
                </a:gridCol>
                <a:gridCol w="1648647">
                  <a:extLst>
                    <a:ext uri="{9D8B030D-6E8A-4147-A177-3AD203B41FA5}">
                      <a16:colId xmlns="" xmlns:a16="http://schemas.microsoft.com/office/drawing/2014/main" val="20003"/>
                    </a:ext>
                  </a:extLst>
                </a:gridCol>
                <a:gridCol w="1648647">
                  <a:extLst>
                    <a:ext uri="{9D8B030D-6E8A-4147-A177-3AD203B41FA5}">
                      <a16:colId xmlns="" xmlns:a16="http://schemas.microsoft.com/office/drawing/2014/main" val="20004"/>
                    </a:ext>
                  </a:extLst>
                </a:gridCol>
                <a:gridCol w="1648647">
                  <a:extLst>
                    <a:ext uri="{9D8B030D-6E8A-4147-A177-3AD203B41FA5}">
                      <a16:colId xmlns="" xmlns:a16="http://schemas.microsoft.com/office/drawing/2014/main" val="20005"/>
                    </a:ext>
                  </a:extLst>
                </a:gridCol>
                <a:gridCol w="1648647">
                  <a:extLst>
                    <a:ext uri="{9D8B030D-6E8A-4147-A177-3AD203B41FA5}">
                      <a16:colId xmlns="" xmlns:a16="http://schemas.microsoft.com/office/drawing/2014/main" val="20006"/>
                    </a:ext>
                  </a:extLst>
                </a:gridCol>
              </a:tblGrid>
              <a:tr h="370840">
                <a:tc>
                  <a:txBody>
                    <a:bodyPr/>
                    <a:lstStyle/>
                    <a:p>
                      <a:r>
                        <a:rPr lang="sr-Latn-RS" sz="1500" dirty="0"/>
                        <a:t>Broj smena</a:t>
                      </a:r>
                      <a:endParaRPr lang="en-US" sz="1500" dirty="0"/>
                    </a:p>
                  </a:txBody>
                  <a:tcPr/>
                </a:tc>
                <a:tc>
                  <a:txBody>
                    <a:bodyPr/>
                    <a:lstStyle/>
                    <a:p>
                      <a:r>
                        <a:rPr lang="sr-Latn-RS" sz="1500" dirty="0"/>
                        <a:t>Ukupno potreban</a:t>
                      </a:r>
                      <a:r>
                        <a:rPr lang="sr-Latn-RS" sz="1500" baseline="0" dirty="0"/>
                        <a:t> broj mašina</a:t>
                      </a:r>
                      <a:endParaRPr lang="en-US" sz="1500" dirty="0"/>
                    </a:p>
                  </a:txBody>
                  <a:tcPr/>
                </a:tc>
                <a:tc>
                  <a:txBody>
                    <a:bodyPr/>
                    <a:lstStyle/>
                    <a:p>
                      <a:r>
                        <a:rPr lang="sr-Latn-RS" sz="1500" dirty="0"/>
                        <a:t>Potreban broj proizvodnih radnika</a:t>
                      </a:r>
                    </a:p>
                    <a:p>
                      <a:r>
                        <a:rPr lang="sr-Latn-RS" sz="1500" dirty="0"/>
                        <a:t>= n</a:t>
                      </a:r>
                      <a:r>
                        <a:rPr lang="en-US" sz="1500" baseline="-25000" dirty="0"/>
                        <a:t>m</a:t>
                      </a:r>
                      <a:r>
                        <a:rPr lang="sr-Latn-RS" sz="1500" dirty="0"/>
                        <a:t>/s</a:t>
                      </a:r>
                      <a:endParaRPr lang="en-US" sz="1500" dirty="0"/>
                    </a:p>
                  </a:txBody>
                  <a:tcPr/>
                </a:tc>
                <a:tc>
                  <a:txBody>
                    <a:bodyPr/>
                    <a:lstStyle/>
                    <a:p>
                      <a:r>
                        <a:rPr lang="sr-Latn-RS" sz="1500" dirty="0"/>
                        <a:t>Potreban broj pomoćnih radnika</a:t>
                      </a:r>
                      <a:endParaRPr lang="en-US" sz="1500" dirty="0"/>
                    </a:p>
                  </a:txBody>
                  <a:tcPr/>
                </a:tc>
                <a:tc>
                  <a:txBody>
                    <a:bodyPr/>
                    <a:lstStyle/>
                    <a:p>
                      <a:r>
                        <a:rPr lang="sr-Latn-RS" sz="1500" dirty="0"/>
                        <a:t>Potreban broj administrativnih radnika</a:t>
                      </a:r>
                      <a:endParaRPr lang="en-US" sz="1500" dirty="0"/>
                    </a:p>
                  </a:txBody>
                  <a:tcPr/>
                </a:tc>
                <a:tc>
                  <a:txBody>
                    <a:bodyPr/>
                    <a:lstStyle/>
                    <a:p>
                      <a:r>
                        <a:rPr lang="sr-Latn-RS" sz="1500" dirty="0"/>
                        <a:t>Potrebno</a:t>
                      </a:r>
                      <a:r>
                        <a:rPr lang="sr-Latn-RS" sz="1500" baseline="0" dirty="0"/>
                        <a:t> radnika po smeni</a:t>
                      </a:r>
                      <a:endParaRPr lang="en-US" sz="1500" dirty="0"/>
                    </a:p>
                  </a:txBody>
                  <a:tcPr/>
                </a:tc>
                <a:tc>
                  <a:txBody>
                    <a:bodyPr/>
                    <a:lstStyle/>
                    <a:p>
                      <a:r>
                        <a:rPr lang="sr-Latn-RS" sz="1500" dirty="0"/>
                        <a:t>Ukupno potrebno radnika</a:t>
                      </a:r>
                      <a:endParaRPr lang="en-US" sz="1500" dirty="0"/>
                    </a:p>
                  </a:txBody>
                  <a:tcPr/>
                </a:tc>
                <a:extLst>
                  <a:ext uri="{0D108BD9-81ED-4DB2-BD59-A6C34878D82A}">
                    <a16:rowId xmlns="" xmlns:a16="http://schemas.microsoft.com/office/drawing/2014/main" val="10000"/>
                  </a:ext>
                </a:extLst>
              </a:tr>
              <a:tr h="370840">
                <a:tc>
                  <a:txBody>
                    <a:bodyPr/>
                    <a:lstStyle/>
                    <a:p>
                      <a:r>
                        <a:rPr lang="sr-Latn-RS" dirty="0"/>
                        <a:t>1</a:t>
                      </a:r>
                      <a:endParaRPr lang="en-US" dirty="0"/>
                    </a:p>
                  </a:txBody>
                  <a:tcPr/>
                </a:tc>
                <a:tc>
                  <a:txBody>
                    <a:bodyPr/>
                    <a:lstStyle/>
                    <a:p>
                      <a:r>
                        <a:rPr lang="sr-Latn-RS" b="1" dirty="0"/>
                        <a:t>2</a:t>
                      </a:r>
                      <a:r>
                        <a:rPr lang="en-US" b="1" dirty="0"/>
                        <a:t>2</a:t>
                      </a:r>
                    </a:p>
                  </a:txBody>
                  <a:tcPr/>
                </a:tc>
                <a:tc>
                  <a:txBody>
                    <a:bodyPr/>
                    <a:lstStyle/>
                    <a:p>
                      <a:r>
                        <a:rPr lang="sr-Latn-RS" b="1" dirty="0"/>
                        <a:t>2</a:t>
                      </a:r>
                      <a:r>
                        <a:rPr lang="en-US" b="1" dirty="0"/>
                        <a:t>2</a:t>
                      </a:r>
                      <a:r>
                        <a:rPr lang="sr-Latn-RS" b="1" dirty="0"/>
                        <a:t>/1.5 = 1</a:t>
                      </a:r>
                      <a:r>
                        <a:rPr lang="en-US" b="1" dirty="0"/>
                        <a:t>5</a:t>
                      </a:r>
                    </a:p>
                  </a:txBody>
                  <a:tcPr/>
                </a:tc>
                <a:tc>
                  <a:txBody>
                    <a:bodyPr/>
                    <a:lstStyle/>
                    <a:p>
                      <a:r>
                        <a:rPr lang="sr-Latn-RS" b="1" dirty="0"/>
                        <a:t>1</a:t>
                      </a:r>
                      <a:r>
                        <a:rPr lang="en-US" b="1" dirty="0"/>
                        <a:t>5</a:t>
                      </a:r>
                      <a:r>
                        <a:rPr lang="sr-Latn-RS" b="1" dirty="0"/>
                        <a:t> * 0.3 = 5</a:t>
                      </a:r>
                      <a:endParaRPr lang="en-US" b="1" dirty="0"/>
                    </a:p>
                  </a:txBody>
                  <a:tcPr/>
                </a:tc>
                <a:tc>
                  <a:txBody>
                    <a:bodyPr/>
                    <a:lstStyle/>
                    <a:p>
                      <a:r>
                        <a:rPr lang="en-US" b="1" dirty="0"/>
                        <a:t>20</a:t>
                      </a:r>
                      <a:r>
                        <a:rPr lang="sr-Latn-RS" b="1" dirty="0"/>
                        <a:t> * 0.18 = 4</a:t>
                      </a:r>
                      <a:endParaRPr lang="en-US" b="1" dirty="0"/>
                    </a:p>
                  </a:txBody>
                  <a:tcPr/>
                </a:tc>
                <a:tc>
                  <a:txBody>
                    <a:bodyPr/>
                    <a:lstStyle/>
                    <a:p>
                      <a:r>
                        <a:rPr lang="sr-Latn-RS" b="1" dirty="0"/>
                        <a:t>2</a:t>
                      </a:r>
                      <a:r>
                        <a:rPr lang="en-US" b="1" dirty="0"/>
                        <a:t>4</a:t>
                      </a:r>
                    </a:p>
                  </a:txBody>
                  <a:tcPr/>
                </a:tc>
                <a:tc>
                  <a:txBody>
                    <a:bodyPr/>
                    <a:lstStyle/>
                    <a:p>
                      <a:r>
                        <a:rPr lang="sr-Latn-RS" b="1" dirty="0"/>
                        <a:t>2</a:t>
                      </a:r>
                      <a:r>
                        <a:rPr lang="en-US" b="1" dirty="0"/>
                        <a:t>4</a:t>
                      </a:r>
                    </a:p>
                  </a:txBody>
                  <a:tcPr/>
                </a:tc>
                <a:extLst>
                  <a:ext uri="{0D108BD9-81ED-4DB2-BD59-A6C34878D82A}">
                    <a16:rowId xmlns="" xmlns:a16="http://schemas.microsoft.com/office/drawing/2014/main" val="10001"/>
                  </a:ext>
                </a:extLst>
              </a:tr>
              <a:tr h="370840">
                <a:tc>
                  <a:txBody>
                    <a:bodyPr/>
                    <a:lstStyle/>
                    <a:p>
                      <a:r>
                        <a:rPr lang="sr-Latn-RS" dirty="0"/>
                        <a:t>2</a:t>
                      </a:r>
                      <a:endParaRPr lang="en-US" dirty="0"/>
                    </a:p>
                  </a:txBody>
                  <a:tcPr/>
                </a:tc>
                <a:tc>
                  <a:txBody>
                    <a:bodyPr/>
                    <a:lstStyle/>
                    <a:p>
                      <a:r>
                        <a:rPr lang="sr-Latn-RS" b="1" dirty="0"/>
                        <a:t>12</a:t>
                      </a:r>
                      <a:endParaRPr lang="en-US" b="1" dirty="0"/>
                    </a:p>
                  </a:txBody>
                  <a:tcPr/>
                </a:tc>
                <a:tc>
                  <a:txBody>
                    <a:bodyPr/>
                    <a:lstStyle/>
                    <a:p>
                      <a:r>
                        <a:rPr lang="sr-Latn-RS" b="1" dirty="0"/>
                        <a:t>12/1.5 =</a:t>
                      </a:r>
                      <a:r>
                        <a:rPr lang="sr-Latn-RS" b="1" baseline="0" dirty="0"/>
                        <a:t> 8</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b="1" dirty="0"/>
                        <a:t>8 * 0.3 = 3</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b="1" dirty="0"/>
                        <a:t>11 * 0.18 = 2</a:t>
                      </a:r>
                      <a:endParaRPr lang="en-US" b="1" dirty="0"/>
                    </a:p>
                  </a:txBody>
                  <a:tcPr/>
                </a:tc>
                <a:tc>
                  <a:txBody>
                    <a:bodyPr/>
                    <a:lstStyle/>
                    <a:p>
                      <a:r>
                        <a:rPr lang="sr-Latn-RS" b="1" dirty="0"/>
                        <a:t>13</a:t>
                      </a:r>
                      <a:endParaRPr lang="en-US" b="1" dirty="0"/>
                    </a:p>
                  </a:txBody>
                  <a:tcPr/>
                </a:tc>
                <a:tc>
                  <a:txBody>
                    <a:bodyPr/>
                    <a:lstStyle/>
                    <a:p>
                      <a:r>
                        <a:rPr lang="sr-Latn-RS" b="1" dirty="0"/>
                        <a:t>26</a:t>
                      </a:r>
                      <a:endParaRPr lang="en-US" b="1" dirty="0"/>
                    </a:p>
                  </a:txBody>
                  <a:tcPr/>
                </a:tc>
                <a:extLst>
                  <a:ext uri="{0D108BD9-81ED-4DB2-BD59-A6C34878D82A}">
                    <a16:rowId xmlns="" xmlns:a16="http://schemas.microsoft.com/office/drawing/2014/main" val="10002"/>
                  </a:ext>
                </a:extLst>
              </a:tr>
              <a:tr h="370840">
                <a:tc>
                  <a:txBody>
                    <a:bodyPr/>
                    <a:lstStyle/>
                    <a:p>
                      <a:r>
                        <a:rPr lang="sr-Latn-RS" dirty="0"/>
                        <a:t>3</a:t>
                      </a:r>
                      <a:endParaRPr lang="en-US" dirty="0"/>
                    </a:p>
                  </a:txBody>
                  <a:tcPr/>
                </a:tc>
                <a:tc>
                  <a:txBody>
                    <a:bodyPr/>
                    <a:lstStyle/>
                    <a:p>
                      <a:r>
                        <a:rPr lang="sr-Latn-RS" b="1" dirty="0"/>
                        <a:t>9</a:t>
                      </a:r>
                      <a:endParaRPr lang="en-US" b="1" dirty="0"/>
                    </a:p>
                  </a:txBody>
                  <a:tcPr/>
                </a:tc>
                <a:tc>
                  <a:txBody>
                    <a:bodyPr/>
                    <a:lstStyle/>
                    <a:p>
                      <a:r>
                        <a:rPr lang="sr-Latn-RS" b="1" dirty="0"/>
                        <a:t>9/1.5 =</a:t>
                      </a:r>
                      <a:r>
                        <a:rPr lang="sr-Latn-RS" b="1" baseline="0" dirty="0"/>
                        <a:t> 6</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b="1" dirty="0"/>
                        <a:t>6 * 0.3 = 2</a:t>
                      </a:r>
                      <a:endParaRPr lang="en-US" b="1" dirty="0"/>
                    </a:p>
                  </a:txBody>
                  <a:tcPr/>
                </a:tc>
                <a:tc>
                  <a:txBody>
                    <a:bodyPr/>
                    <a:lstStyle/>
                    <a:p>
                      <a:r>
                        <a:rPr lang="sr-Latn-RS" b="1" dirty="0"/>
                        <a:t>8 * 0.18  = 2</a:t>
                      </a:r>
                      <a:endParaRPr lang="en-US" b="1" dirty="0"/>
                    </a:p>
                  </a:txBody>
                  <a:tcPr/>
                </a:tc>
                <a:tc>
                  <a:txBody>
                    <a:bodyPr/>
                    <a:lstStyle/>
                    <a:p>
                      <a:r>
                        <a:rPr lang="sr-Latn-RS" b="1" dirty="0"/>
                        <a:t>10</a:t>
                      </a:r>
                      <a:endParaRPr lang="en-US" b="1" dirty="0"/>
                    </a:p>
                  </a:txBody>
                  <a:tcPr/>
                </a:tc>
                <a:tc>
                  <a:txBody>
                    <a:bodyPr/>
                    <a:lstStyle/>
                    <a:p>
                      <a:r>
                        <a:rPr lang="sr-Latn-RS" b="1" dirty="0"/>
                        <a:t>30</a:t>
                      </a:r>
                      <a:endParaRPr lang="en-US" b="1" dirty="0"/>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847428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OSNOVNI PODSISTEMI INDUSTRIJSKOG SISTEMA – OBIM PROIZVODNJE</a:t>
            </a:r>
            <a:endParaRPr lang="en-US" dirty="0"/>
          </a:p>
        </p:txBody>
      </p:sp>
      <p:sp>
        <p:nvSpPr>
          <p:cNvPr id="3" name="Content Placeholder 2"/>
          <p:cNvSpPr>
            <a:spLocks noGrp="1"/>
          </p:cNvSpPr>
          <p:nvPr>
            <p:ph idx="1"/>
          </p:nvPr>
        </p:nvSpPr>
        <p:spPr/>
        <p:txBody>
          <a:bodyPr>
            <a:normAutofit fontScale="77500" lnSpcReduction="20000"/>
          </a:bodyPr>
          <a:lstStyle/>
          <a:p>
            <a:r>
              <a:rPr lang="sr-Latn-RS" b="1" dirty="0" smtClean="0"/>
              <a:t>Primer – za studente: </a:t>
            </a:r>
            <a:r>
              <a:rPr lang="sr-Latn-RS" dirty="0"/>
              <a:t>Fabrika ima potražnju od D = </a:t>
            </a:r>
            <a:r>
              <a:rPr lang="sr-Latn-RS" dirty="0" smtClean="0"/>
              <a:t>250.000 </a:t>
            </a:r>
            <a:r>
              <a:rPr lang="sr-Latn-RS" dirty="0"/>
              <a:t>kom proizvoda, tokom razmatranog perioda proizvodnje. Pripremno završni troškovi jedne proizvodne serije su S = </a:t>
            </a:r>
            <a:r>
              <a:rPr lang="sr-Latn-RS" dirty="0" smtClean="0"/>
              <a:t>220.000 </a:t>
            </a:r>
            <a:r>
              <a:rPr lang="sr-Latn-RS" dirty="0"/>
              <a:t>nj/ser. Dnevno proizvedena količina komponenti p = </a:t>
            </a:r>
            <a:r>
              <a:rPr lang="sr-Latn-RS" dirty="0" smtClean="0"/>
              <a:t>950 </a:t>
            </a:r>
            <a:r>
              <a:rPr lang="sr-Latn-RS" dirty="0"/>
              <a:t>kom. Dnevno se u konačni proizvod ugrađuje d = </a:t>
            </a:r>
            <a:r>
              <a:rPr lang="sr-Latn-RS" dirty="0" smtClean="0"/>
              <a:t>685 </a:t>
            </a:r>
            <a:r>
              <a:rPr lang="sr-Latn-RS" dirty="0"/>
              <a:t>kom komponenti. Troškovi skladištenja po komadu su H = </a:t>
            </a:r>
            <a:r>
              <a:rPr lang="sr-Latn-RS" dirty="0" smtClean="0"/>
              <a:t>500 </a:t>
            </a:r>
            <a:r>
              <a:rPr lang="sr-Latn-RS" dirty="0"/>
              <a:t>din/kom. </a:t>
            </a:r>
          </a:p>
          <a:p>
            <a:r>
              <a:rPr lang="sr-Latn-RS" dirty="0" smtClean="0"/>
              <a:t>Predmet rada obrađuju tri mašine sa sledećim tehničkim mogućnostima: mašina tip 1 – 44 kom/h, mašina tip 2 – 27 kom/h i mašina tip 3 – 48 kom/h. </a:t>
            </a:r>
            <a:r>
              <a:rPr lang="sr-Latn-RS" dirty="0"/>
              <a:t>Usvojiti da je dozvoljeni pr</a:t>
            </a:r>
            <a:r>
              <a:rPr lang="en-GB" dirty="0"/>
              <a:t>o</a:t>
            </a:r>
            <a:r>
              <a:rPr lang="sr-Latn-RS" dirty="0"/>
              <a:t>cenat škarta u proizvodnji </a:t>
            </a:r>
            <a:r>
              <a:rPr lang="sr-Latn-RS" dirty="0" smtClean="0"/>
              <a:t>2%. </a:t>
            </a:r>
            <a:r>
              <a:rPr lang="sr-Latn-RS" dirty="0"/>
              <a:t>Takođe, usvojiti da </a:t>
            </a:r>
            <a:r>
              <a:rPr lang="sr-Latn-RS" dirty="0" smtClean="0"/>
              <a:t>se radi o diskontinualnom tipu proizvodnje, odnosno </a:t>
            </a:r>
            <a:r>
              <a:rPr lang="sr-Latn-RS" dirty="0"/>
              <a:t>u fabrici </a:t>
            </a:r>
            <a:r>
              <a:rPr lang="sr-Latn-RS" dirty="0" smtClean="0"/>
              <a:t>se ne </a:t>
            </a:r>
            <a:r>
              <a:rPr lang="sr-Latn-RS" dirty="0"/>
              <a:t>radi subotom i </a:t>
            </a:r>
            <a:r>
              <a:rPr lang="sr-Latn-RS" dirty="0" smtClean="0"/>
              <a:t>nedeljom i praznicima </a:t>
            </a:r>
            <a:r>
              <a:rPr lang="sr-Latn-RS" dirty="0"/>
              <a:t>(broj neradnih dana je N = 104); broj praznika – tokom kojih se ne radi je P = 12; vreme neophodno za održavanje normalne radne sposobnosti date vrste mašina je u proseku </a:t>
            </a:r>
            <a:r>
              <a:rPr lang="sr-Latn-RS" dirty="0" smtClean="0"/>
              <a:t>290 </a:t>
            </a:r>
            <a:r>
              <a:rPr lang="sr-Latn-RS" dirty="0"/>
              <a:t>h/periodu</a:t>
            </a:r>
            <a:r>
              <a:rPr lang="sr-Latn-RS" dirty="0" smtClean="0"/>
              <a:t>).</a:t>
            </a:r>
          </a:p>
          <a:p>
            <a:r>
              <a:rPr lang="sr-Latn-RS" dirty="0" smtClean="0"/>
              <a:t>Usvojiti da je broj mašina koje opslužuje jedan proizvodni radnik 1.8, pomoćnih radnika je 20% od broja proizvodnih radika i administrativnih radnika je 15% od ukupnog broja radnika.</a:t>
            </a:r>
          </a:p>
          <a:p>
            <a:r>
              <a:rPr lang="sr-Latn-RS" dirty="0" smtClean="0"/>
              <a:t>Odrediti potreban broj mašina za rad po smenama, kao i potreban broj radnika.</a:t>
            </a:r>
            <a:endParaRPr lang="sr-Latn-RS" dirty="0"/>
          </a:p>
          <a:p>
            <a:endParaRPr lang="en-US" dirty="0"/>
          </a:p>
        </p:txBody>
      </p:sp>
    </p:spTree>
    <p:extLst>
      <p:ext uri="{BB962C8B-B14F-4D97-AF65-F5344CB8AC3E}">
        <p14:creationId xmlns:p14="http://schemas.microsoft.com/office/powerpoint/2010/main" val="3540815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OSNOVNI PODSISTEMI INDUSTRIJSKOG SISTEMA – OBIM PROIZVODNJE</a:t>
            </a:r>
            <a:endParaRPr lang="en-US" dirty="0"/>
          </a:p>
        </p:txBody>
      </p:sp>
      <p:sp>
        <p:nvSpPr>
          <p:cNvPr id="3" name="Content Placeholder 2"/>
          <p:cNvSpPr>
            <a:spLocks noGrp="1"/>
          </p:cNvSpPr>
          <p:nvPr>
            <p:ph idx="1"/>
          </p:nvPr>
        </p:nvSpPr>
        <p:spPr/>
        <p:txBody>
          <a:bodyPr>
            <a:normAutofit fontScale="85000" lnSpcReduction="20000"/>
          </a:bodyPr>
          <a:lstStyle/>
          <a:p>
            <a:r>
              <a:rPr lang="sr-Latn-RS" b="1" dirty="0" smtClean="0"/>
              <a:t>Primer – za studente: </a:t>
            </a:r>
            <a:r>
              <a:rPr lang="sr-Latn-RS" dirty="0"/>
              <a:t>Fabrika ima potražnju od D = </a:t>
            </a:r>
            <a:r>
              <a:rPr lang="sr-Latn-RS" dirty="0" smtClean="0"/>
              <a:t>180.000 </a:t>
            </a:r>
            <a:r>
              <a:rPr lang="sr-Latn-RS" dirty="0"/>
              <a:t>kom proizvoda, tokom razmatranog perioda proizvodnje. Pripremno završni troškovi jedne proizvodne serije su S = </a:t>
            </a:r>
            <a:r>
              <a:rPr lang="sr-Latn-RS" dirty="0" smtClean="0"/>
              <a:t>170.000 </a:t>
            </a:r>
            <a:r>
              <a:rPr lang="sr-Latn-RS" dirty="0"/>
              <a:t>nj/ser. Dnevno proizvedena količina komponenti p = </a:t>
            </a:r>
            <a:r>
              <a:rPr lang="sr-Latn-RS" dirty="0" smtClean="0"/>
              <a:t>570 </a:t>
            </a:r>
            <a:r>
              <a:rPr lang="sr-Latn-RS" dirty="0"/>
              <a:t>kom. Dnevno se u konačni proizvod ugrađuje d = </a:t>
            </a:r>
            <a:r>
              <a:rPr lang="sr-Latn-RS" dirty="0" smtClean="0"/>
              <a:t>493 </a:t>
            </a:r>
            <a:r>
              <a:rPr lang="sr-Latn-RS" dirty="0"/>
              <a:t>kom komponenti. Troškovi skladištenja po komadu su H = </a:t>
            </a:r>
            <a:r>
              <a:rPr lang="sr-Latn-RS" dirty="0" smtClean="0"/>
              <a:t>380 </a:t>
            </a:r>
            <a:r>
              <a:rPr lang="sr-Latn-RS" dirty="0"/>
              <a:t>din/kom. </a:t>
            </a:r>
          </a:p>
          <a:p>
            <a:r>
              <a:rPr lang="sr-Latn-RS" dirty="0" smtClean="0"/>
              <a:t>Predmet rada obrađuju tri mašine sa sledećim tehničkim mogućnostima: mašina tip 1 – 24 kom/h, mašina tip 2 – 15 kom/h i mašina tip 3 – 32 kom/h. </a:t>
            </a:r>
            <a:r>
              <a:rPr lang="sr-Latn-RS" dirty="0"/>
              <a:t>Usvojiti da je dozvoljeni pr</a:t>
            </a:r>
            <a:r>
              <a:rPr lang="en-GB" dirty="0"/>
              <a:t>o</a:t>
            </a:r>
            <a:r>
              <a:rPr lang="sr-Latn-RS" dirty="0"/>
              <a:t>cenat škarta u proizvodnji </a:t>
            </a:r>
            <a:r>
              <a:rPr lang="sr-Latn-RS" dirty="0" smtClean="0"/>
              <a:t>3%. </a:t>
            </a:r>
            <a:r>
              <a:rPr lang="sr-Latn-RS" dirty="0"/>
              <a:t>Takođe, usvojiti da </a:t>
            </a:r>
            <a:r>
              <a:rPr lang="sr-Latn-RS" dirty="0" smtClean="0"/>
              <a:t>se radi o kontinualnom tipu proizvodnje, odnosno </a:t>
            </a:r>
            <a:r>
              <a:rPr lang="sr-Latn-RS" dirty="0"/>
              <a:t>u fabrici </a:t>
            </a:r>
            <a:r>
              <a:rPr lang="sr-Latn-RS" dirty="0" smtClean="0"/>
              <a:t>se radi praznicima subotom </a:t>
            </a:r>
            <a:r>
              <a:rPr lang="sr-Latn-RS" dirty="0"/>
              <a:t>i </a:t>
            </a:r>
            <a:r>
              <a:rPr lang="sr-Latn-RS" dirty="0" smtClean="0"/>
              <a:t>nedeljom.</a:t>
            </a:r>
          </a:p>
          <a:p>
            <a:r>
              <a:rPr lang="sr-Latn-RS" dirty="0" smtClean="0"/>
              <a:t>Usvojiti da je broj mašina koje opslužuje jedan proizvodni </a:t>
            </a:r>
            <a:r>
              <a:rPr lang="sr-Latn-RS" smtClean="0"/>
              <a:t>radnik 3, </a:t>
            </a:r>
            <a:r>
              <a:rPr lang="sr-Latn-RS" dirty="0" smtClean="0"/>
              <a:t>pomoćnih radnika je 20% od broja proizvodnih radika i administrativnih radnika je 15% od ukupnog broja radnika.</a:t>
            </a:r>
          </a:p>
          <a:p>
            <a:r>
              <a:rPr lang="sr-Latn-RS" dirty="0" smtClean="0"/>
              <a:t>Odrediti potreban broj mašina za rad po smenama, kao i potreban broj radnika.</a:t>
            </a:r>
            <a:endParaRPr lang="sr-Latn-RS" dirty="0"/>
          </a:p>
          <a:p>
            <a:endParaRPr lang="en-US" dirty="0"/>
          </a:p>
        </p:txBody>
      </p:sp>
    </p:spTree>
    <p:extLst>
      <p:ext uri="{BB962C8B-B14F-4D97-AF65-F5344CB8AC3E}">
        <p14:creationId xmlns:p14="http://schemas.microsoft.com/office/powerpoint/2010/main" val="2073102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C7C7EC-A3C8-4963-A5C9-B2552DBF88EA}"/>
              </a:ext>
            </a:extLst>
          </p:cNvPr>
          <p:cNvSpPr>
            <a:spLocks noGrp="1"/>
          </p:cNvSpPr>
          <p:nvPr>
            <p:ph type="title"/>
          </p:nvPr>
        </p:nvSpPr>
        <p:spPr/>
        <p:txBody>
          <a:bodyPr/>
          <a:lstStyle/>
          <a:p>
            <a:r>
              <a:rPr lang="en-US" dirty="0"/>
              <a:t>Sadr</a:t>
            </a:r>
            <a:r>
              <a:rPr lang="sr-Latn-RS" dirty="0"/>
              <a:t>žaj predmeta</a:t>
            </a:r>
            <a:endParaRPr lang="en-US" dirty="0"/>
          </a:p>
        </p:txBody>
      </p:sp>
      <p:sp>
        <p:nvSpPr>
          <p:cNvPr id="3" name="Content Placeholder 2">
            <a:extLst>
              <a:ext uri="{FF2B5EF4-FFF2-40B4-BE49-F238E27FC236}">
                <a16:creationId xmlns="" xmlns:a16="http://schemas.microsoft.com/office/drawing/2014/main" id="{B1418685-0821-48E5-999B-97C7D99EB490}"/>
              </a:ext>
            </a:extLst>
          </p:cNvPr>
          <p:cNvSpPr>
            <a:spLocks noGrp="1"/>
          </p:cNvSpPr>
          <p:nvPr>
            <p:ph idx="1"/>
          </p:nvPr>
        </p:nvSpPr>
        <p:spPr/>
        <p:txBody>
          <a:bodyPr>
            <a:normAutofit fontScale="85000" lnSpcReduction="20000"/>
          </a:bodyPr>
          <a:lstStyle/>
          <a:p>
            <a:r>
              <a:rPr lang="sr-Latn-RS" dirty="0"/>
              <a:t>O industrijskom inženjerstvu.</a:t>
            </a:r>
          </a:p>
          <a:p>
            <a:r>
              <a:rPr lang="sr-Latn-RS" dirty="0"/>
              <a:t>Industrijski sistem u privrednom okruženju (uloga fabrike ili industrijskog sistema u privredi, funkcije koje mora da ispuni sistem i njegov benefit za privredu). </a:t>
            </a:r>
          </a:p>
          <a:p>
            <a:r>
              <a:rPr lang="sr-Latn-RS" dirty="0"/>
              <a:t>Elementi industrijskog sistema (proizvodnja, organizacija, logistika). </a:t>
            </a:r>
          </a:p>
          <a:p>
            <a:r>
              <a:rPr lang="sr-Latn-RS" b="1" dirty="0"/>
              <a:t>Osnovni podsistemi industrijskog sistema (proizvodnja sa definisanim kapacitetom, transport sa definisanom tehnologijom, skadišni podsistem, održavanje, organizacija, informacione tehnologije, menadžment, ergonomija, ekonomsko - komercijalni sektor). </a:t>
            </a:r>
          </a:p>
          <a:p>
            <a:r>
              <a:rPr lang="sr-Latn-RS" dirty="0"/>
              <a:t>Mesto i uloga svih industrijskih podsistema sa posebnim osvrtom na primere iz industrijske prakse (fabrika, distributivni centri, transportni sistemi, informacioni sistemi). </a:t>
            </a:r>
          </a:p>
          <a:p>
            <a:r>
              <a:rPr lang="sr-Latn-RS" dirty="0"/>
              <a:t>Primena i efekti primene industrijskih sistema u privredi sa konkretnim primerima iz prakse.</a:t>
            </a:r>
            <a:endParaRPr lang="en-US" dirty="0"/>
          </a:p>
        </p:txBody>
      </p:sp>
    </p:spTree>
    <p:extLst>
      <p:ext uri="{BB962C8B-B14F-4D97-AF65-F5344CB8AC3E}">
        <p14:creationId xmlns:p14="http://schemas.microsoft.com/office/powerpoint/2010/main" val="4154449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6656AD-E1DE-4DC9-AF9C-8A2FEF3C851D}"/>
              </a:ext>
            </a:extLst>
          </p:cNvPr>
          <p:cNvSpPr>
            <a:spLocks noGrp="1"/>
          </p:cNvSpPr>
          <p:nvPr>
            <p:ph type="title"/>
          </p:nvPr>
        </p:nvSpPr>
        <p:spPr/>
        <p:txBody>
          <a:bodyPr/>
          <a:lstStyle/>
          <a:p>
            <a:r>
              <a:rPr lang="sr-Latn-RS" b="1" dirty="0">
                <a:solidFill>
                  <a:srgbClr val="0070C0"/>
                </a:solidFill>
              </a:rPr>
              <a:t>ZADATAK ZA STUDENTE # 4</a:t>
            </a:r>
            <a:endParaRPr lang="en-US" dirty="0"/>
          </a:p>
        </p:txBody>
      </p:sp>
      <p:sp>
        <p:nvSpPr>
          <p:cNvPr id="3" name="Content Placeholder 2">
            <a:extLst>
              <a:ext uri="{FF2B5EF4-FFF2-40B4-BE49-F238E27FC236}">
                <a16:creationId xmlns="" xmlns:a16="http://schemas.microsoft.com/office/drawing/2014/main" id="{53B2A6EB-0C16-4D95-A8D4-EAFC04E948E6}"/>
              </a:ext>
            </a:extLst>
          </p:cNvPr>
          <p:cNvSpPr>
            <a:spLocks noGrp="1"/>
          </p:cNvSpPr>
          <p:nvPr>
            <p:ph idx="1"/>
          </p:nvPr>
        </p:nvSpPr>
        <p:spPr>
          <a:xfrm>
            <a:off x="838199" y="1825624"/>
            <a:ext cx="10918371" cy="4490651"/>
          </a:xfrm>
        </p:spPr>
        <p:txBody>
          <a:bodyPr>
            <a:normAutofit fontScale="70000" lnSpcReduction="20000"/>
          </a:bodyPr>
          <a:lstStyle/>
          <a:p>
            <a:r>
              <a:rPr lang="sr-Latn-RS" dirty="0">
                <a:solidFill>
                  <a:srgbClr val="0070C0"/>
                </a:solidFill>
              </a:rPr>
              <a:t>Za opisani proizvod iz Zadatka 1, za koji je u okviru zadatka 2 kreirana lista materijala– BOM, opisati neophodne delove opreme i mašina koje su uključene u proces proizvodnje.</a:t>
            </a:r>
          </a:p>
          <a:p>
            <a:r>
              <a:rPr lang="sr-Latn-RS" dirty="0">
                <a:solidFill>
                  <a:srgbClr val="0070C0"/>
                </a:solidFill>
              </a:rPr>
              <a:t>Za svaki od selektovanih delova opreme, istraživanjem dostupnih podataka, literature ili putem interneta, potražiti podatke o projektovanim radnim kapacitetima. Potražiti podatke o neophodnom održavanju i remontu takve vrste opreme.</a:t>
            </a:r>
          </a:p>
          <a:p>
            <a:r>
              <a:rPr lang="sr-Latn-RS" dirty="0">
                <a:solidFill>
                  <a:srgbClr val="0070C0"/>
                </a:solidFill>
              </a:rPr>
              <a:t>Analizirati i opisati potrebni broja mašina, kao i procenu neophodnog broja zaposlenih (plan radne snage) za definisani obim proizvodnje. Ukoliko </a:t>
            </a:r>
            <a:r>
              <a:rPr lang="sr-Latn-RS" dirty="0" smtClean="0">
                <a:solidFill>
                  <a:srgbClr val="0070C0"/>
                </a:solidFill>
              </a:rPr>
              <a:t>je u </a:t>
            </a:r>
            <a:r>
              <a:rPr lang="sr-Latn-RS" dirty="0">
                <a:solidFill>
                  <a:srgbClr val="0070C0"/>
                </a:solidFill>
              </a:rPr>
              <a:t>prethodnom zadatku obim proizvodnje procenjen u vidu plana obima proizvodnje (kao minimalni, optimalni i maksimalni), kao ulazni podatak koristiti optimalni procenjeni obim proizvodnje. Ukoliko se radi o postojećoj fabrici sa definisanim obimom proizvodnje, opisati trenutno angažovani broj mašina i radnika. </a:t>
            </a:r>
          </a:p>
          <a:p>
            <a:r>
              <a:rPr lang="sr-Latn-RS" dirty="0">
                <a:solidFill>
                  <a:srgbClr val="0070C0"/>
                </a:solidFill>
              </a:rPr>
              <a:t>Ukoliko je u prethodnom zadatku obim proizvodnje izračunat jednačinom modela, njega koristiti kao ulazni podatak. Tada, za proračun potrebnog broja mašina i radnika usvojiti da se proizvodnja vrši u sve tri smene i ne radi se subotom i nedeljom. Broj neradnih dana je 104; broj praznika je 12. Očekivani procenat škarta je 2%. Potrebno vreme za održavanje normalne radne sposobnosti mašina je u proseku 290 h. Broj mašina koje opslužuje jedan radnik u proizvodnji je 1.8. Broj pomoćnih radnika je 20% od broja proizvodnih radnika, dok je broj administrativnih radnika 15% od ukupnog broja proizvodnih i pomoćnih radnika. Konačni proizvod se obrađuje na 3 različite mašine, pri čemu su tehničke mogućnosti prve mašine </a:t>
            </a:r>
            <a:r>
              <a:rPr lang="en-US" dirty="0">
                <a:solidFill>
                  <a:srgbClr val="0070C0"/>
                </a:solidFill>
              </a:rPr>
              <a:t>44</a:t>
            </a:r>
            <a:r>
              <a:rPr lang="sr-Latn-RS" dirty="0">
                <a:solidFill>
                  <a:srgbClr val="0070C0"/>
                </a:solidFill>
              </a:rPr>
              <a:t> kom/h; druge </a:t>
            </a:r>
            <a:r>
              <a:rPr lang="en-US" dirty="0">
                <a:solidFill>
                  <a:srgbClr val="0070C0"/>
                </a:solidFill>
              </a:rPr>
              <a:t>27</a:t>
            </a:r>
            <a:r>
              <a:rPr lang="sr-Latn-RS" dirty="0">
                <a:solidFill>
                  <a:srgbClr val="0070C0"/>
                </a:solidFill>
              </a:rPr>
              <a:t> kom/h i treće </a:t>
            </a:r>
            <a:r>
              <a:rPr lang="en-US" dirty="0">
                <a:solidFill>
                  <a:srgbClr val="0070C0"/>
                </a:solidFill>
              </a:rPr>
              <a:t>48</a:t>
            </a:r>
            <a:r>
              <a:rPr lang="sr-Latn-RS" dirty="0">
                <a:solidFill>
                  <a:srgbClr val="0070C0"/>
                </a:solidFill>
              </a:rPr>
              <a:t> kom/h.</a:t>
            </a:r>
            <a:endParaRPr lang="en-US" dirty="0">
              <a:solidFill>
                <a:srgbClr val="0070C0"/>
              </a:solidFill>
            </a:endParaRPr>
          </a:p>
          <a:p>
            <a:endParaRPr lang="en-US" dirty="0"/>
          </a:p>
        </p:txBody>
      </p:sp>
    </p:spTree>
    <p:extLst>
      <p:ext uri="{BB962C8B-B14F-4D97-AF65-F5344CB8AC3E}">
        <p14:creationId xmlns:p14="http://schemas.microsoft.com/office/powerpoint/2010/main" val="2506738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OSNOVNI PODSISTEMI INDUSTRIJSKOG SISTEMA – OBIM PROIZVODNJE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sr-Latn-RS"/>
                  <a:t>Kada se </a:t>
                </a:r>
                <a:r>
                  <a:rPr lang="sr-Latn-RS" dirty="0"/>
                  <a:t>odredi optimalni obim proizvodnje</a:t>
                </a:r>
                <a:r>
                  <a:rPr lang="sr-Latn-RS"/>
                  <a:t>, </a:t>
                </a:r>
                <a:r>
                  <a:rPr lang="sr-Latn-RS" smtClean="0"/>
                  <a:t>potrebno </a:t>
                </a:r>
                <a:r>
                  <a:rPr lang="sr-Latn-RS" dirty="0"/>
                  <a:t>je uraditi dodatnu analizu time što se u obzir uzima procenat škarta u proizvodnji.</a:t>
                </a:r>
              </a:p>
              <a:p>
                <a:r>
                  <a:rPr lang="sr-Latn-RS" dirty="0"/>
                  <a:t>Na taj način, obim proizvodnje – sa uzetim u obzir škartom proizvodnje, se određuje kao:</a:t>
                </a:r>
              </a:p>
              <a:p>
                <a:pPr lvl="1"/>
                <a:r>
                  <a:rPr lang="sr-Latn-RS" dirty="0"/>
                  <a:t>Q = </a:t>
                </a:r>
                <a14:m>
                  <m:oMath xmlns:m="http://schemas.openxmlformats.org/officeDocument/2006/math">
                    <m:f>
                      <m:fPr>
                        <m:ctrlPr>
                          <a:rPr lang="sr-Latn-RS" i="1" smtClean="0">
                            <a:latin typeface="Cambria Math" panose="02040503050406030204" pitchFamily="18" charset="0"/>
                          </a:rPr>
                        </m:ctrlPr>
                      </m:fPr>
                      <m:num>
                        <m:sSub>
                          <m:sSubPr>
                            <m:ctrlPr>
                              <a:rPr lang="sr-Latn-RS" i="1" smtClean="0">
                                <a:latin typeface="Cambria Math" panose="02040503050406030204" pitchFamily="18" charset="0"/>
                              </a:rPr>
                            </m:ctrlPr>
                          </m:sSubPr>
                          <m:e>
                            <m:r>
                              <a:rPr lang="sr-Latn-RS" b="0" i="1" smtClean="0">
                                <a:latin typeface="Cambria Math" panose="02040503050406030204" pitchFamily="18" charset="0"/>
                              </a:rPr>
                              <m:t>𝑋</m:t>
                            </m:r>
                          </m:e>
                          <m:sub>
                            <m:r>
                              <a:rPr lang="sr-Latn-RS" b="0" i="1" smtClean="0">
                                <a:latin typeface="Cambria Math" panose="02040503050406030204" pitchFamily="18" charset="0"/>
                              </a:rPr>
                              <m:t>𝑜𝑝𝑡</m:t>
                            </m:r>
                          </m:sub>
                        </m:sSub>
                      </m:num>
                      <m:den>
                        <m:r>
                          <a:rPr lang="sr-Latn-RS" b="0" i="1" smtClean="0">
                            <a:latin typeface="Cambria Math" panose="02040503050406030204" pitchFamily="18" charset="0"/>
                          </a:rPr>
                          <m:t>1−</m:t>
                        </m:r>
                        <m:r>
                          <a:rPr lang="sr-Latn-RS" b="0" i="1" smtClean="0">
                            <a:latin typeface="Cambria Math" panose="02040503050406030204" pitchFamily="18" charset="0"/>
                          </a:rPr>
                          <m:t>𝑓</m:t>
                        </m:r>
                        <m:r>
                          <a:rPr lang="sr-Latn-RS" b="0" i="1" smtClean="0">
                            <a:latin typeface="Cambria Math" panose="02040503050406030204" pitchFamily="18" charset="0"/>
                          </a:rPr>
                          <m:t>/100</m:t>
                        </m:r>
                      </m:den>
                    </m:f>
                  </m:oMath>
                </a14:m>
                <a:endParaRPr lang="sr-Latn-RS" dirty="0"/>
              </a:p>
              <a:p>
                <a:r>
                  <a:rPr lang="sr-Latn-RS" dirty="0"/>
                  <a:t>Gde su: X</a:t>
                </a:r>
                <a:r>
                  <a:rPr lang="sr-Latn-RS" baseline="-25000" dirty="0"/>
                  <a:t>opt</a:t>
                </a:r>
                <a:r>
                  <a:rPr lang="sr-Latn-RS" dirty="0"/>
                  <a:t> – optimalna veličina proizvodne serije, definisana programom proizvodnje; f – nivo prihvatljivog škarta u procentima.</a:t>
                </a:r>
              </a:p>
              <a:p>
                <a:r>
                  <a:rPr lang="sr-Latn-RS" dirty="0"/>
                  <a:t>Obim proizvodnje, kada se uzme u obzir eksploatacioni kapacitet određene vrste mašina, dat je sledećim obrascem:</a:t>
                </a:r>
              </a:p>
              <a:p>
                <a:pPr lvl="1"/>
                <a:r>
                  <a:rPr lang="sr-Latn-RS" dirty="0"/>
                  <a:t>Q</a:t>
                </a:r>
                <a:r>
                  <a:rPr lang="sr-Latn-RS" baseline="-25000" dirty="0"/>
                  <a:t>e</a:t>
                </a:r>
                <a:r>
                  <a:rPr lang="sr-Latn-RS" dirty="0"/>
                  <a:t> = </a:t>
                </a:r>
                <a14:m>
                  <m:oMath xmlns:m="http://schemas.openxmlformats.org/officeDocument/2006/math">
                    <m:f>
                      <m:fPr>
                        <m:ctrlPr>
                          <a:rPr lang="sr-Latn-RS" i="1" smtClean="0">
                            <a:latin typeface="Cambria Math" panose="02040503050406030204" pitchFamily="18" charset="0"/>
                          </a:rPr>
                        </m:ctrlPr>
                      </m:fPr>
                      <m:num>
                        <m:sSub>
                          <m:sSubPr>
                            <m:ctrlPr>
                              <a:rPr lang="sr-Latn-RS" i="1" smtClean="0">
                                <a:latin typeface="Cambria Math" panose="02040503050406030204" pitchFamily="18" charset="0"/>
                              </a:rPr>
                            </m:ctrlPr>
                          </m:sSubPr>
                          <m:e>
                            <m:r>
                              <a:rPr lang="sr-Latn-RS" b="0" i="1" smtClean="0">
                                <a:latin typeface="Cambria Math" panose="02040503050406030204" pitchFamily="18" charset="0"/>
                              </a:rPr>
                              <m:t>𝑋</m:t>
                            </m:r>
                          </m:e>
                          <m:sub>
                            <m:r>
                              <a:rPr lang="sr-Latn-RS" b="0" i="1" smtClean="0">
                                <a:latin typeface="Cambria Math" panose="02040503050406030204" pitchFamily="18" charset="0"/>
                              </a:rPr>
                              <m:t>𝑜𝑝𝑡</m:t>
                            </m:r>
                          </m:sub>
                        </m:sSub>
                      </m:num>
                      <m:den>
                        <m:d>
                          <m:dPr>
                            <m:ctrlPr>
                              <a:rPr lang="sr-Latn-RS" b="0" i="1" smtClean="0">
                                <a:latin typeface="Cambria Math" panose="02040503050406030204" pitchFamily="18" charset="0"/>
                              </a:rPr>
                            </m:ctrlPr>
                          </m:dPr>
                          <m:e>
                            <m:r>
                              <a:rPr lang="sr-Latn-RS" b="0" i="1" smtClean="0">
                                <a:latin typeface="Cambria Math" panose="02040503050406030204" pitchFamily="18" charset="0"/>
                              </a:rPr>
                              <m:t>1−</m:t>
                            </m:r>
                            <m:f>
                              <m:fPr>
                                <m:ctrlPr>
                                  <a:rPr lang="sr-Latn-RS" b="0" i="1" smtClean="0">
                                    <a:latin typeface="Cambria Math" panose="02040503050406030204" pitchFamily="18" charset="0"/>
                                  </a:rPr>
                                </m:ctrlPr>
                              </m:fPr>
                              <m:num>
                                <m:r>
                                  <a:rPr lang="sr-Latn-RS" b="0" i="1" smtClean="0">
                                    <a:latin typeface="Cambria Math" panose="02040503050406030204" pitchFamily="18" charset="0"/>
                                  </a:rPr>
                                  <m:t>𝑓</m:t>
                                </m:r>
                              </m:num>
                              <m:den>
                                <m:r>
                                  <a:rPr lang="sr-Latn-RS" b="0" i="1" smtClean="0">
                                    <a:latin typeface="Cambria Math" panose="02040503050406030204" pitchFamily="18" charset="0"/>
                                  </a:rPr>
                                  <m:t>100</m:t>
                                </m:r>
                              </m:den>
                            </m:f>
                          </m:e>
                        </m:d>
                        <m:r>
                          <a:rPr lang="sr-Latn-RS" b="0" i="1" smtClean="0">
                            <a:latin typeface="Cambria Math" panose="02040503050406030204" pitchFamily="18" charset="0"/>
                          </a:rPr>
                          <m:t> .  </m:t>
                        </m:r>
                        <m:r>
                          <a:rPr lang="sr-Latn-RS" b="0" i="1" smtClean="0">
                            <a:latin typeface="Cambria Math" panose="02040503050406030204" pitchFamily="18" charset="0"/>
                            <a:ea typeface="Cambria Math" panose="02040503050406030204" pitchFamily="18" charset="0"/>
                          </a:rPr>
                          <m:t>𝜂</m:t>
                        </m:r>
                        <m:r>
                          <a:rPr lang="sr-Latn-RS" b="0" i="1" baseline="-25000" smtClean="0">
                            <a:latin typeface="Cambria Math" panose="02040503050406030204" pitchFamily="18" charset="0"/>
                            <a:ea typeface="Cambria Math" panose="02040503050406030204" pitchFamily="18" charset="0"/>
                          </a:rPr>
                          <m:t>𝑚𝑡</m:t>
                        </m:r>
                      </m:den>
                    </m:f>
                  </m:oMath>
                </a14:m>
                <a:r>
                  <a:rPr lang="sr-Latn-RS" dirty="0"/>
                  <a:t>   gde je </a:t>
                </a:r>
                <a:r>
                  <a:rPr lang="sr-Latn-RS" dirty="0">
                    <a:latin typeface="Myanmar Text" panose="020B0502040204020203" pitchFamily="34" charset="0"/>
                    <a:cs typeface="Myanmar Text" panose="020B0502040204020203" pitchFamily="34" charset="0"/>
                    <a:sym typeface="Symbol" panose="05050102010706020507" pitchFamily="18" charset="2"/>
                  </a:rPr>
                  <a:t></a:t>
                </a:r>
                <a:r>
                  <a:rPr lang="sr-Latn-RS" baseline="-25000" dirty="0">
                    <a:latin typeface="Myanmar Text" panose="020B0502040204020203" pitchFamily="34" charset="0"/>
                    <a:cs typeface="Myanmar Text" panose="020B0502040204020203" pitchFamily="34" charset="0"/>
                    <a:sym typeface="Symbol" panose="05050102010706020507" pitchFamily="18" charset="2"/>
                  </a:rPr>
                  <a:t>mt</a:t>
                </a:r>
                <a:r>
                  <a:rPr lang="sr-Latn-RS" dirty="0"/>
                  <a:t> – stepen iskorišćenja tehničkog kapaciteta mašine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28" t="-2801" r="-870"/>
                </a:stretch>
              </a:blipFill>
            </p:spPr>
            <p:txBody>
              <a:bodyPr/>
              <a:lstStyle/>
              <a:p>
                <a:r>
                  <a:rPr lang="en-US">
                    <a:noFill/>
                  </a:rPr>
                  <a:t> </a:t>
                </a:r>
              </a:p>
            </p:txBody>
          </p:sp>
        </mc:Fallback>
      </mc:AlternateContent>
    </p:spTree>
    <p:extLst>
      <p:ext uri="{BB962C8B-B14F-4D97-AF65-F5344CB8AC3E}">
        <p14:creationId xmlns:p14="http://schemas.microsoft.com/office/powerpoint/2010/main" val="1745127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OSNOVNI PODSISTEMI INDUSTRIJSKOG SISTEMA – OBIM PROIZVODNJE</a:t>
            </a:r>
            <a:endParaRPr lang="en-US" dirty="0"/>
          </a:p>
        </p:txBody>
      </p:sp>
      <p:sp>
        <p:nvSpPr>
          <p:cNvPr id="3" name="Content Placeholder 2"/>
          <p:cNvSpPr>
            <a:spLocks noGrp="1"/>
          </p:cNvSpPr>
          <p:nvPr>
            <p:ph idx="1"/>
          </p:nvPr>
        </p:nvSpPr>
        <p:spPr>
          <a:xfrm>
            <a:off x="97971" y="1825625"/>
            <a:ext cx="12094029" cy="4351338"/>
          </a:xfrm>
        </p:spPr>
        <p:txBody>
          <a:bodyPr>
            <a:normAutofit/>
          </a:bodyPr>
          <a:lstStyle/>
          <a:p>
            <a:r>
              <a:rPr lang="sr-Latn-RS" b="1" dirty="0"/>
              <a:t>Primer: </a:t>
            </a:r>
            <a:r>
              <a:rPr lang="sr-Latn-RS" dirty="0"/>
              <a:t>Fabrika ima potražnju od D = 260.000 kom proizvoda, tokom razmatranog perioda proizvodnje. Pripremno završni troškovi jedne proizvodne serije su S = 750.000 nj/ser. Dnevno proizvedena količina komponenti p = 710 kom. Dnevno se u konačni proizvod ugrađuje d = 600 kom komponenti. Troškovi skladištenja po komadu su H = 800 din/kom. </a:t>
            </a:r>
          </a:p>
          <a:p>
            <a:r>
              <a:rPr lang="sr-Latn-RS" dirty="0"/>
              <a:t>Mašina, tokom 1 časa, tehnički može da obradi 30 komada proizvoda. Usvojiti da je dozvoljeni pr</a:t>
            </a:r>
            <a:r>
              <a:rPr lang="en-GB" dirty="0"/>
              <a:t>o</a:t>
            </a:r>
            <a:r>
              <a:rPr lang="sr-Latn-RS" dirty="0"/>
              <a:t>cenat škarta u proizvodnji 4%. Takođe, usvojiti da se u fabrici ne radi subotom i nedeljom (broj neradnih dana je N = 104); broj praznika – tokom kojih se ne radi je P = 12; vreme neophodno za održavanje normalne radne sposobnosti date vrste mašina je u proseku 260 h/periodu).</a:t>
            </a:r>
          </a:p>
        </p:txBody>
      </p:sp>
    </p:spTree>
    <p:extLst>
      <p:ext uri="{BB962C8B-B14F-4D97-AF65-F5344CB8AC3E}">
        <p14:creationId xmlns:p14="http://schemas.microsoft.com/office/powerpoint/2010/main" val="3283973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DE2BF7-F0F3-477A-A516-FA54B00720C9}"/>
              </a:ext>
            </a:extLst>
          </p:cNvPr>
          <p:cNvSpPr>
            <a:spLocks noGrp="1"/>
          </p:cNvSpPr>
          <p:nvPr>
            <p:ph type="title"/>
          </p:nvPr>
        </p:nvSpPr>
        <p:spPr/>
        <p:txBody>
          <a:bodyPr/>
          <a:lstStyle/>
          <a:p>
            <a:r>
              <a:rPr lang="sr-Latn-RS" b="1" dirty="0"/>
              <a:t>OSNOVNI PODSISTEMI INDUSTRIJSKOG SISTEMA – OBIM PROIZVODNJE</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89932F3B-DA6D-4484-809B-64924DFE0B82}"/>
                  </a:ext>
                </a:extLst>
              </p:cNvPr>
              <p:cNvSpPr>
                <a:spLocks noGrp="1"/>
              </p:cNvSpPr>
              <p:nvPr>
                <p:ph idx="1"/>
              </p:nvPr>
            </p:nvSpPr>
            <p:spPr/>
            <p:txBody>
              <a:bodyPr>
                <a:normAutofit fontScale="85000" lnSpcReduction="20000"/>
              </a:bodyPr>
              <a:lstStyle/>
              <a:p>
                <a:r>
                  <a:rPr lang="sr-Latn-RS" b="1" dirty="0"/>
                  <a:t>Rešenje: </a:t>
                </a:r>
              </a:p>
              <a:p>
                <a:r>
                  <a:rPr lang="sr-Latn-RS" dirty="0"/>
                  <a:t>Optimalna veličina proizvodne serije je: </a:t>
                </a:r>
              </a:p>
              <a:p>
                <a:r>
                  <a:rPr lang="sr-Latn-RS" dirty="0"/>
                  <a:t>Xopt = </a:t>
                </a:r>
                <a14:m>
                  <m:oMath xmlns:m="http://schemas.openxmlformats.org/officeDocument/2006/math">
                    <m:rad>
                      <m:radPr>
                        <m:degHide m:val="on"/>
                        <m:ctrlPr>
                          <a:rPr lang="sr-Latn-RS" i="1">
                            <a:latin typeface="Cambria Math" panose="02040503050406030204" pitchFamily="18" charset="0"/>
                          </a:rPr>
                        </m:ctrlPr>
                      </m:radPr>
                      <m:deg/>
                      <m:e>
                        <m:f>
                          <m:fPr>
                            <m:ctrlPr>
                              <a:rPr lang="sr-Latn-RS" i="1">
                                <a:latin typeface="Cambria Math" panose="02040503050406030204" pitchFamily="18" charset="0"/>
                              </a:rPr>
                            </m:ctrlPr>
                          </m:fPr>
                          <m:num>
                            <m:r>
                              <a:rPr lang="sr-Latn-RS" i="1">
                                <a:latin typeface="Cambria Math" panose="02040503050406030204" pitchFamily="18" charset="0"/>
                              </a:rPr>
                              <m:t>2 ∗</m:t>
                            </m:r>
                            <m:r>
                              <a:rPr lang="sr-Latn-RS" i="1">
                                <a:latin typeface="Cambria Math" panose="02040503050406030204" pitchFamily="18" charset="0"/>
                              </a:rPr>
                              <m:t>𝐷</m:t>
                            </m:r>
                            <m:r>
                              <a:rPr lang="sr-Latn-RS" i="1">
                                <a:latin typeface="Cambria Math" panose="02040503050406030204" pitchFamily="18" charset="0"/>
                              </a:rPr>
                              <m:t> ∗</m:t>
                            </m:r>
                            <m:r>
                              <a:rPr lang="sr-Latn-RS" i="1">
                                <a:latin typeface="Cambria Math" panose="02040503050406030204" pitchFamily="18" charset="0"/>
                              </a:rPr>
                              <m:t>𝑆</m:t>
                            </m:r>
                          </m:num>
                          <m:den>
                            <m:r>
                              <a:rPr lang="sr-Latn-RS" i="1">
                                <a:latin typeface="Cambria Math" panose="02040503050406030204" pitchFamily="18" charset="0"/>
                              </a:rPr>
                              <m:t>𝐻</m:t>
                            </m:r>
                          </m:den>
                        </m:f>
                        <m:r>
                          <a:rPr lang="sr-Latn-RS" i="1">
                            <a:latin typeface="Cambria Math" panose="02040503050406030204" pitchFamily="18" charset="0"/>
                          </a:rPr>
                          <m:t>∗</m:t>
                        </m:r>
                        <m:f>
                          <m:fPr>
                            <m:ctrlPr>
                              <a:rPr lang="sr-Latn-RS" i="1">
                                <a:latin typeface="Cambria Math" panose="02040503050406030204" pitchFamily="18" charset="0"/>
                              </a:rPr>
                            </m:ctrlPr>
                          </m:fPr>
                          <m:num>
                            <m:r>
                              <a:rPr lang="sr-Latn-RS" i="1">
                                <a:latin typeface="Cambria Math" panose="02040503050406030204" pitchFamily="18" charset="0"/>
                              </a:rPr>
                              <m:t>𝑝</m:t>
                            </m:r>
                          </m:num>
                          <m:den>
                            <m:r>
                              <a:rPr lang="sr-Latn-RS" i="1">
                                <a:latin typeface="Cambria Math" panose="02040503050406030204" pitchFamily="18" charset="0"/>
                              </a:rPr>
                              <m:t>𝑝</m:t>
                            </m:r>
                            <m:r>
                              <a:rPr lang="sr-Latn-RS" i="1">
                                <a:latin typeface="Cambria Math" panose="02040503050406030204" pitchFamily="18" charset="0"/>
                              </a:rPr>
                              <m:t>−</m:t>
                            </m:r>
                            <m:r>
                              <a:rPr lang="sr-Latn-RS" i="1">
                                <a:latin typeface="Cambria Math" panose="02040503050406030204" pitchFamily="18" charset="0"/>
                              </a:rPr>
                              <m:t>𝑑</m:t>
                            </m:r>
                          </m:den>
                        </m:f>
                      </m:e>
                    </m:rad>
                  </m:oMath>
                </a14:m>
                <a:r>
                  <a:rPr lang="sr-Latn-RS" dirty="0"/>
                  <a:t>   = </a:t>
                </a:r>
                <a14:m>
                  <m:oMath xmlns:m="http://schemas.openxmlformats.org/officeDocument/2006/math">
                    <m:rad>
                      <m:radPr>
                        <m:degHide m:val="on"/>
                        <m:ctrlPr>
                          <a:rPr lang="sr-Latn-RS" i="1">
                            <a:latin typeface="Cambria Math" panose="02040503050406030204" pitchFamily="18" charset="0"/>
                          </a:rPr>
                        </m:ctrlPr>
                      </m:radPr>
                      <m:deg/>
                      <m:e>
                        <m:f>
                          <m:fPr>
                            <m:ctrlPr>
                              <a:rPr lang="sr-Latn-RS" i="1">
                                <a:latin typeface="Cambria Math" panose="02040503050406030204" pitchFamily="18" charset="0"/>
                              </a:rPr>
                            </m:ctrlPr>
                          </m:fPr>
                          <m:num>
                            <m:r>
                              <a:rPr lang="sr-Latn-RS" i="1">
                                <a:latin typeface="Cambria Math" panose="02040503050406030204" pitchFamily="18" charset="0"/>
                              </a:rPr>
                              <m:t>2∗260000∗750000</m:t>
                            </m:r>
                          </m:num>
                          <m:den>
                            <m:r>
                              <a:rPr lang="sr-Latn-RS" i="1">
                                <a:latin typeface="Cambria Math" panose="02040503050406030204" pitchFamily="18" charset="0"/>
                              </a:rPr>
                              <m:t>800</m:t>
                            </m:r>
                          </m:den>
                        </m:f>
                        <m:r>
                          <a:rPr lang="sr-Latn-RS" i="1">
                            <a:latin typeface="Cambria Math" panose="02040503050406030204" pitchFamily="18" charset="0"/>
                          </a:rPr>
                          <m:t>∗</m:t>
                        </m:r>
                        <m:f>
                          <m:fPr>
                            <m:ctrlPr>
                              <a:rPr lang="sr-Latn-RS" i="1">
                                <a:latin typeface="Cambria Math" panose="02040503050406030204" pitchFamily="18" charset="0"/>
                              </a:rPr>
                            </m:ctrlPr>
                          </m:fPr>
                          <m:num>
                            <m:r>
                              <a:rPr lang="sr-Latn-RS" i="1">
                                <a:latin typeface="Cambria Math" panose="02040503050406030204" pitchFamily="18" charset="0"/>
                              </a:rPr>
                              <m:t>710</m:t>
                            </m:r>
                          </m:num>
                          <m:den>
                            <m:r>
                              <a:rPr lang="sr-Latn-RS" i="1">
                                <a:latin typeface="Cambria Math" panose="02040503050406030204" pitchFamily="18" charset="0"/>
                              </a:rPr>
                              <m:t>710−600</m:t>
                            </m:r>
                          </m:den>
                        </m:f>
                      </m:e>
                    </m:rad>
                  </m:oMath>
                </a14:m>
                <a:r>
                  <a:rPr lang="sr-Latn-RS" dirty="0"/>
                  <a:t> = 56094 kom/seriji</a:t>
                </a:r>
              </a:p>
              <a:p>
                <a:endParaRPr lang="sr-Latn-RS" dirty="0"/>
              </a:p>
              <a:p>
                <a:r>
                  <a:rPr lang="sr-Latn-RS" dirty="0"/>
                  <a:t>Na osnovnu obrasca</a:t>
                </a:r>
                <a:r>
                  <a:rPr lang="sr-Latn-RS" b="1" dirty="0"/>
                  <a:t> </a:t>
                </a:r>
                <a:r>
                  <a:rPr lang="sr-Latn-RS" dirty="0"/>
                  <a:t>Q</a:t>
                </a:r>
                <a:r>
                  <a:rPr lang="sr-Latn-RS" baseline="-25000" dirty="0"/>
                  <a:t>e</a:t>
                </a:r>
                <a:r>
                  <a:rPr lang="sr-Latn-RS" dirty="0"/>
                  <a:t> = </a:t>
                </a:r>
                <a14:m>
                  <m:oMath xmlns:m="http://schemas.openxmlformats.org/officeDocument/2006/math">
                    <m:f>
                      <m:fPr>
                        <m:ctrlPr>
                          <a:rPr lang="sr-Latn-RS" i="1">
                            <a:latin typeface="Cambria Math" panose="02040503050406030204" pitchFamily="18" charset="0"/>
                          </a:rPr>
                        </m:ctrlPr>
                      </m:fPr>
                      <m:num>
                        <m:sSub>
                          <m:sSubPr>
                            <m:ctrlPr>
                              <a:rPr lang="sr-Latn-RS" i="1">
                                <a:latin typeface="Cambria Math" panose="02040503050406030204" pitchFamily="18" charset="0"/>
                              </a:rPr>
                            </m:ctrlPr>
                          </m:sSubPr>
                          <m:e>
                            <m:r>
                              <a:rPr lang="sr-Latn-RS" i="1">
                                <a:latin typeface="Cambria Math" panose="02040503050406030204" pitchFamily="18" charset="0"/>
                              </a:rPr>
                              <m:t>𝑋</m:t>
                            </m:r>
                          </m:e>
                          <m:sub>
                            <m:r>
                              <a:rPr lang="sr-Latn-RS" i="1">
                                <a:latin typeface="Cambria Math" panose="02040503050406030204" pitchFamily="18" charset="0"/>
                              </a:rPr>
                              <m:t>𝑜𝑝𝑡</m:t>
                            </m:r>
                          </m:sub>
                        </m:sSub>
                      </m:num>
                      <m:den>
                        <m:d>
                          <m:dPr>
                            <m:ctrlPr>
                              <a:rPr lang="sr-Latn-RS" i="1">
                                <a:latin typeface="Cambria Math" panose="02040503050406030204" pitchFamily="18" charset="0"/>
                              </a:rPr>
                            </m:ctrlPr>
                          </m:dPr>
                          <m:e>
                            <m:r>
                              <a:rPr lang="sr-Latn-RS" i="1">
                                <a:latin typeface="Cambria Math" panose="02040503050406030204" pitchFamily="18" charset="0"/>
                              </a:rPr>
                              <m:t>1−</m:t>
                            </m:r>
                            <m:f>
                              <m:fPr>
                                <m:ctrlPr>
                                  <a:rPr lang="sr-Latn-RS" i="1">
                                    <a:latin typeface="Cambria Math" panose="02040503050406030204" pitchFamily="18" charset="0"/>
                                  </a:rPr>
                                </m:ctrlPr>
                              </m:fPr>
                              <m:num>
                                <m:r>
                                  <a:rPr lang="sr-Latn-RS" i="1">
                                    <a:latin typeface="Cambria Math" panose="02040503050406030204" pitchFamily="18" charset="0"/>
                                  </a:rPr>
                                  <m:t>𝑓</m:t>
                                </m:r>
                              </m:num>
                              <m:den>
                                <m:r>
                                  <a:rPr lang="sr-Latn-RS" i="1">
                                    <a:latin typeface="Cambria Math" panose="02040503050406030204" pitchFamily="18" charset="0"/>
                                  </a:rPr>
                                  <m:t>100</m:t>
                                </m:r>
                              </m:den>
                            </m:f>
                          </m:e>
                        </m:d>
                        <m:r>
                          <a:rPr lang="sr-Latn-RS" i="1">
                            <a:latin typeface="Cambria Math" panose="02040503050406030204" pitchFamily="18" charset="0"/>
                          </a:rPr>
                          <m:t>.</m:t>
                        </m:r>
                        <m:r>
                          <a:rPr lang="sr-Latn-RS" i="1">
                            <a:latin typeface="Cambria Math" panose="02040503050406030204" pitchFamily="18" charset="0"/>
                            <a:ea typeface="Cambria Math" panose="02040503050406030204" pitchFamily="18" charset="0"/>
                          </a:rPr>
                          <m:t>𝜂</m:t>
                        </m:r>
                      </m:den>
                    </m:f>
                  </m:oMath>
                </a14:m>
                <a:r>
                  <a:rPr lang="sr-Latn-RS" dirty="0"/>
                  <a:t> može se doći do eksploatacionog kapaciteta datog tipa mašine. Međutim, za to je neophodno imati </a:t>
                </a:r>
                <a:r>
                  <a:rPr lang="sr-Latn-RS" dirty="0">
                    <a:sym typeface="Symbol" panose="05050102010706020507" pitchFamily="18" charset="2"/>
                  </a:rPr>
                  <a:t> </a:t>
                </a:r>
                <a:r>
                  <a:rPr lang="sr-Latn-RS" dirty="0"/>
                  <a:t>– iskorišćenje kapaciteta mašine. </a:t>
                </a:r>
              </a:p>
              <a:p>
                <a:r>
                  <a:rPr lang="sr-Latn-RS" dirty="0"/>
                  <a:t>Eksploatacioni kapacitet mašine je: C</a:t>
                </a:r>
                <a:r>
                  <a:rPr lang="sr-Latn-RS" baseline="-25000" dirty="0"/>
                  <a:t>me</a:t>
                </a:r>
                <a:r>
                  <a:rPr lang="sr-Latn-RS" dirty="0"/>
                  <a:t> = C</a:t>
                </a:r>
                <a:r>
                  <a:rPr lang="sr-Latn-RS" baseline="-25000" dirty="0"/>
                  <a:t>mt</a:t>
                </a:r>
                <a:r>
                  <a:rPr lang="sr-Latn-RS" dirty="0"/>
                  <a:t> – N*24 – P*24 – R*1.5,</a:t>
                </a:r>
              </a:p>
              <a:p>
                <a:r>
                  <a:rPr lang="sr-Latn-RS" dirty="0"/>
                  <a:t> 	pri čemu je broj radnih dana: R = </a:t>
                </a:r>
                <a:r>
                  <a:rPr lang="sr-Latn-RS" dirty="0">
                    <a:sym typeface="Symbol" panose="05050102010706020507" pitchFamily="18" charset="2"/>
                  </a:rPr>
                  <a:t> </a:t>
                </a:r>
                <a:r>
                  <a:rPr lang="sr-Latn-RS" dirty="0"/>
                  <a:t>-  N – P – t/24, gde je </a:t>
                </a:r>
                <a:r>
                  <a:rPr lang="sr-Latn-RS" dirty="0">
                    <a:sym typeface="Symbol" panose="05050102010706020507" pitchFamily="18" charset="2"/>
                  </a:rPr>
                  <a:t> - trajanje ciklusa proizvodne serije a t – vreme neophodno za održavanje normalne radne sposobnosti mašine</a:t>
                </a:r>
                <a:endParaRPr lang="en-US" dirty="0"/>
              </a:p>
              <a:p>
                <a:endParaRPr lang="en-US" dirty="0"/>
              </a:p>
            </p:txBody>
          </p:sp>
        </mc:Choice>
        <mc:Fallback xmlns="">
          <p:sp>
            <p:nvSpPr>
              <p:cNvPr id="3" name="Content Placeholder 2">
                <a:extLst>
                  <a:ext uri="{FF2B5EF4-FFF2-40B4-BE49-F238E27FC236}">
                    <a16:creationId xmlns:a16="http://schemas.microsoft.com/office/drawing/2014/main" id="{89932F3B-DA6D-4484-809B-64924DFE0B82}"/>
                  </a:ext>
                </a:extLst>
              </p:cNvPr>
              <p:cNvSpPr>
                <a:spLocks noGrp="1" noRot="1" noChangeAspect="1" noMove="1" noResize="1" noEditPoints="1" noAdjustHandles="1" noChangeArrowheads="1" noChangeShapeType="1" noTextEdit="1"/>
              </p:cNvSpPr>
              <p:nvPr>
                <p:ph idx="1"/>
              </p:nvPr>
            </p:nvSpPr>
            <p:spPr>
              <a:blipFill>
                <a:blip r:embed="rId2"/>
                <a:stretch>
                  <a:fillRect l="-812" t="-3221" r="-1159"/>
                </a:stretch>
              </a:blipFill>
            </p:spPr>
            <p:txBody>
              <a:bodyPr/>
              <a:lstStyle/>
              <a:p>
                <a:r>
                  <a:rPr lang="en-US">
                    <a:noFill/>
                  </a:rPr>
                  <a:t> </a:t>
                </a:r>
              </a:p>
            </p:txBody>
          </p:sp>
        </mc:Fallback>
      </mc:AlternateContent>
    </p:spTree>
    <p:extLst>
      <p:ext uri="{BB962C8B-B14F-4D97-AF65-F5344CB8AC3E}">
        <p14:creationId xmlns:p14="http://schemas.microsoft.com/office/powerpoint/2010/main" val="452721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OSNOVNI PODSISTEMI INDUSTRIJSKOG SISTEMA – OBIM PROIZVODNJE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39486" y="1825624"/>
                <a:ext cx="11952514" cy="5032375"/>
              </a:xfrm>
            </p:spPr>
            <p:txBody>
              <a:bodyPr>
                <a:normAutofit fontScale="77500" lnSpcReduction="20000"/>
              </a:bodyPr>
              <a:lstStyle/>
              <a:p>
                <a:r>
                  <a:rPr lang="sr-Latn-RS" dirty="0"/>
                  <a:t>Trajanje ciklusa proizvodne serije, za fabriku iz prethodnog primera, možemo odrediti kao </a:t>
                </a:r>
                <a:r>
                  <a:rPr lang="sr-Latn-RS" dirty="0">
                    <a:sym typeface="Symbol" panose="05050102010706020507" pitchFamily="18" charset="2"/>
                  </a:rPr>
                  <a:t> = D/d = 260000/600 = 433 dana</a:t>
                </a:r>
              </a:p>
              <a:p>
                <a:r>
                  <a:rPr lang="sr-Latn-RS" dirty="0">
                    <a:sym typeface="Symbol" panose="05050102010706020507" pitchFamily="18" charset="2"/>
                  </a:rPr>
                  <a:t>Tako da je </a:t>
                </a:r>
                <a:r>
                  <a:rPr lang="sr-Latn-RS" dirty="0"/>
                  <a:t>broj radnih dana: R = </a:t>
                </a:r>
                <a:r>
                  <a:rPr lang="sr-Latn-RS" dirty="0">
                    <a:sym typeface="Symbol" panose="05050102010706020507" pitchFamily="18" charset="2"/>
                  </a:rPr>
                  <a:t>433 </a:t>
                </a:r>
                <a:r>
                  <a:rPr lang="sr-Latn-RS" dirty="0"/>
                  <a:t>-  104 – 12 – 260/24 = 306 dana</a:t>
                </a:r>
              </a:p>
              <a:p>
                <a:r>
                  <a:rPr lang="sr-Latn-RS" dirty="0"/>
                  <a:t>Eksploatacioni kapacitet mašine je C</a:t>
                </a:r>
                <a:r>
                  <a:rPr lang="sr-Latn-RS" baseline="-25000" dirty="0"/>
                  <a:t>me</a:t>
                </a:r>
                <a:r>
                  <a:rPr lang="sr-Latn-RS" dirty="0"/>
                  <a:t> = C</a:t>
                </a:r>
                <a:r>
                  <a:rPr lang="sr-Latn-RS" baseline="-25000" dirty="0"/>
                  <a:t>mt</a:t>
                </a:r>
                <a:r>
                  <a:rPr lang="sr-Latn-RS" dirty="0"/>
                  <a:t> – N*24 – P*24 – R*1.5  </a:t>
                </a:r>
              </a:p>
              <a:p>
                <a:r>
                  <a:rPr lang="sr-Latn-RS" dirty="0"/>
                  <a:t>Prvenstveno je neophodno odrediti tehnički kapacitet mašine. Samim time, za period od 433 dana, tehnički kapacitet mašine bi bio        C</a:t>
                </a:r>
                <a:r>
                  <a:rPr lang="sr-Latn-RS" baseline="-25000" dirty="0"/>
                  <a:t>mt</a:t>
                </a:r>
                <a:r>
                  <a:rPr lang="sr-Latn-RS" dirty="0"/>
                  <a:t> = 24*433 – 260 = 10132 časova. Sada je:</a:t>
                </a:r>
              </a:p>
              <a:p>
                <a:r>
                  <a:rPr lang="sr-Latn-RS" dirty="0"/>
                  <a:t>C</a:t>
                </a:r>
                <a:r>
                  <a:rPr lang="sr-Latn-RS" baseline="-25000" dirty="0"/>
                  <a:t>me </a:t>
                </a:r>
                <a:r>
                  <a:rPr lang="sr-Latn-RS" dirty="0"/>
                  <a:t>= 10132 – 104*24 – 12*24 – 306 * 1.5 = 6889 časova</a:t>
                </a:r>
              </a:p>
              <a:p>
                <a:r>
                  <a:rPr lang="sr-Latn-RS" dirty="0"/>
                  <a:t>Odatle se može doći do stepena iskorišćenja tehničkog kapaciteta mašine date vrste, koji je u ovom slučaju:</a:t>
                </a:r>
              </a:p>
              <a:p>
                <a:r>
                  <a:rPr lang="el-GR" dirty="0"/>
                  <a:t>η</a:t>
                </a:r>
                <a:r>
                  <a:rPr lang="sr-Latn-CS" baseline="-25000" dirty="0"/>
                  <a:t>mt</a:t>
                </a:r>
                <a:r>
                  <a:rPr lang="sr-Latn-CS" dirty="0"/>
                  <a:t> = </a:t>
                </a:r>
                <a14:m>
                  <m:oMath xmlns:m="http://schemas.openxmlformats.org/officeDocument/2006/math">
                    <m:f>
                      <m:fPr>
                        <m:ctrlPr>
                          <a:rPr lang="sr-Latn-CS" i="1">
                            <a:latin typeface="Cambria Math" panose="02040503050406030204" pitchFamily="18" charset="0"/>
                          </a:rPr>
                        </m:ctrlPr>
                      </m:fPr>
                      <m:num>
                        <m:sSub>
                          <m:sSubPr>
                            <m:ctrlPr>
                              <a:rPr lang="sr-Latn-RS" i="1">
                                <a:latin typeface="Cambria Math" panose="02040503050406030204" pitchFamily="18" charset="0"/>
                              </a:rPr>
                            </m:ctrlPr>
                          </m:sSubPr>
                          <m:e>
                            <m:r>
                              <a:rPr lang="sr-Latn-RS" i="1">
                                <a:latin typeface="Cambria Math" panose="02040503050406030204" pitchFamily="18" charset="0"/>
                              </a:rPr>
                              <m:t>𝐶</m:t>
                            </m:r>
                          </m:e>
                          <m:sub>
                            <m:r>
                              <a:rPr lang="sr-Latn-RS" i="1">
                                <a:latin typeface="Cambria Math" panose="02040503050406030204" pitchFamily="18" charset="0"/>
                              </a:rPr>
                              <m:t>𝑚𝑒</m:t>
                            </m:r>
                          </m:sub>
                        </m:sSub>
                      </m:num>
                      <m:den>
                        <m:sSub>
                          <m:sSubPr>
                            <m:ctrlPr>
                              <a:rPr lang="sr-Latn-CS" i="1">
                                <a:latin typeface="Cambria Math" panose="02040503050406030204" pitchFamily="18" charset="0"/>
                              </a:rPr>
                            </m:ctrlPr>
                          </m:sSubPr>
                          <m:e>
                            <m:r>
                              <a:rPr lang="sr-Latn-RS" i="1">
                                <a:latin typeface="Cambria Math" panose="02040503050406030204" pitchFamily="18" charset="0"/>
                              </a:rPr>
                              <m:t>𝐶</m:t>
                            </m:r>
                          </m:e>
                          <m:sub>
                            <m:r>
                              <a:rPr lang="sr-Latn-RS" i="1">
                                <a:latin typeface="Cambria Math" panose="02040503050406030204" pitchFamily="18" charset="0"/>
                              </a:rPr>
                              <m:t>𝑚𝑡</m:t>
                            </m:r>
                          </m:sub>
                        </m:sSub>
                      </m:den>
                    </m:f>
                  </m:oMath>
                </a14:m>
                <a:r>
                  <a:rPr lang="sr-Latn-CS" dirty="0"/>
                  <a:t>  = </a:t>
                </a:r>
                <a14:m>
                  <m:oMath xmlns:m="http://schemas.openxmlformats.org/officeDocument/2006/math">
                    <m:f>
                      <m:fPr>
                        <m:ctrlPr>
                          <a:rPr lang="sr-Latn-CS" i="1">
                            <a:latin typeface="Cambria Math" panose="02040503050406030204" pitchFamily="18" charset="0"/>
                          </a:rPr>
                        </m:ctrlPr>
                      </m:fPr>
                      <m:num>
                        <m:r>
                          <a:rPr lang="sr-Latn-RS" b="0" i="1" smtClean="0">
                            <a:latin typeface="Cambria Math" panose="02040503050406030204" pitchFamily="18" charset="0"/>
                          </a:rPr>
                          <m:t>6889</m:t>
                        </m:r>
                      </m:num>
                      <m:den>
                        <m:r>
                          <a:rPr lang="sr-Latn-RS" b="0" i="1" smtClean="0">
                            <a:latin typeface="Cambria Math" panose="02040503050406030204" pitchFamily="18" charset="0"/>
                          </a:rPr>
                          <m:t>10132</m:t>
                        </m:r>
                      </m:den>
                    </m:f>
                  </m:oMath>
                </a14:m>
                <a:r>
                  <a:rPr lang="sr-Latn-RS" dirty="0"/>
                  <a:t> = 0.68</a:t>
                </a:r>
              </a:p>
              <a:p>
                <a:r>
                  <a:rPr lang="sr-Latn-RS" dirty="0"/>
                  <a:t>Sada je Q</a:t>
                </a:r>
                <a:r>
                  <a:rPr lang="sr-Latn-RS" baseline="-25000" dirty="0"/>
                  <a:t>e</a:t>
                </a:r>
                <a:r>
                  <a:rPr lang="sr-Latn-RS" dirty="0"/>
                  <a:t> = </a:t>
                </a:r>
                <a14:m>
                  <m:oMath xmlns:m="http://schemas.openxmlformats.org/officeDocument/2006/math">
                    <m:f>
                      <m:fPr>
                        <m:ctrlPr>
                          <a:rPr lang="sr-Latn-RS" i="1">
                            <a:latin typeface="Cambria Math" panose="02040503050406030204" pitchFamily="18" charset="0"/>
                          </a:rPr>
                        </m:ctrlPr>
                      </m:fPr>
                      <m:num>
                        <m:sSub>
                          <m:sSubPr>
                            <m:ctrlPr>
                              <a:rPr lang="sr-Latn-RS" i="1">
                                <a:latin typeface="Cambria Math" panose="02040503050406030204" pitchFamily="18" charset="0"/>
                              </a:rPr>
                            </m:ctrlPr>
                          </m:sSubPr>
                          <m:e>
                            <m:r>
                              <a:rPr lang="sr-Latn-RS" i="1">
                                <a:latin typeface="Cambria Math" panose="02040503050406030204" pitchFamily="18" charset="0"/>
                              </a:rPr>
                              <m:t>𝑋</m:t>
                            </m:r>
                          </m:e>
                          <m:sub>
                            <m:r>
                              <a:rPr lang="sr-Latn-RS" i="1">
                                <a:latin typeface="Cambria Math" panose="02040503050406030204" pitchFamily="18" charset="0"/>
                              </a:rPr>
                              <m:t>𝑜𝑝𝑡</m:t>
                            </m:r>
                          </m:sub>
                        </m:sSub>
                      </m:num>
                      <m:den>
                        <m:d>
                          <m:dPr>
                            <m:ctrlPr>
                              <a:rPr lang="sr-Latn-RS" i="1">
                                <a:latin typeface="Cambria Math" panose="02040503050406030204" pitchFamily="18" charset="0"/>
                              </a:rPr>
                            </m:ctrlPr>
                          </m:dPr>
                          <m:e>
                            <m:r>
                              <a:rPr lang="sr-Latn-RS" i="1">
                                <a:latin typeface="Cambria Math" panose="02040503050406030204" pitchFamily="18" charset="0"/>
                              </a:rPr>
                              <m:t>1−</m:t>
                            </m:r>
                            <m:f>
                              <m:fPr>
                                <m:ctrlPr>
                                  <a:rPr lang="sr-Latn-RS" i="1">
                                    <a:latin typeface="Cambria Math" panose="02040503050406030204" pitchFamily="18" charset="0"/>
                                  </a:rPr>
                                </m:ctrlPr>
                              </m:fPr>
                              <m:num>
                                <m:r>
                                  <a:rPr lang="sr-Latn-RS" i="1">
                                    <a:latin typeface="Cambria Math" panose="02040503050406030204" pitchFamily="18" charset="0"/>
                                  </a:rPr>
                                  <m:t>𝑓</m:t>
                                </m:r>
                              </m:num>
                              <m:den>
                                <m:r>
                                  <a:rPr lang="sr-Latn-RS" i="1">
                                    <a:latin typeface="Cambria Math" panose="02040503050406030204" pitchFamily="18" charset="0"/>
                                  </a:rPr>
                                  <m:t>100</m:t>
                                </m:r>
                              </m:den>
                            </m:f>
                          </m:e>
                        </m:d>
                        <m:r>
                          <a:rPr lang="sr-Latn-RS" i="1">
                            <a:latin typeface="Cambria Math" panose="02040503050406030204" pitchFamily="18" charset="0"/>
                          </a:rPr>
                          <m:t>.</m:t>
                        </m:r>
                        <m:r>
                          <a:rPr lang="sr-Latn-RS" i="1">
                            <a:latin typeface="Cambria Math" panose="02040503050406030204" pitchFamily="18" charset="0"/>
                            <a:ea typeface="Cambria Math" panose="02040503050406030204" pitchFamily="18" charset="0"/>
                          </a:rPr>
                          <m:t>𝜂</m:t>
                        </m:r>
                        <m:r>
                          <a:rPr lang="sr-Latn-RS" b="0" i="1" baseline="-25000" smtClean="0">
                            <a:latin typeface="Cambria Math" panose="02040503050406030204" pitchFamily="18" charset="0"/>
                            <a:ea typeface="Cambria Math" panose="02040503050406030204" pitchFamily="18" charset="0"/>
                          </a:rPr>
                          <m:t>𝑚𝑡</m:t>
                        </m:r>
                      </m:den>
                    </m:f>
                  </m:oMath>
                </a14:m>
                <a:r>
                  <a:rPr lang="sr-Latn-RS" dirty="0"/>
                  <a:t>  =  </a:t>
                </a:r>
                <a14:m>
                  <m:oMath xmlns:m="http://schemas.openxmlformats.org/officeDocument/2006/math">
                    <m:f>
                      <m:fPr>
                        <m:ctrlPr>
                          <a:rPr lang="sr-Latn-RS" i="1">
                            <a:latin typeface="Cambria Math" panose="02040503050406030204" pitchFamily="18" charset="0"/>
                          </a:rPr>
                        </m:ctrlPr>
                      </m:fPr>
                      <m:num>
                        <m:r>
                          <a:rPr lang="sr-Latn-RS" b="0" i="1" smtClean="0">
                            <a:latin typeface="Cambria Math" panose="02040503050406030204" pitchFamily="18" charset="0"/>
                          </a:rPr>
                          <m:t>56094</m:t>
                        </m:r>
                      </m:num>
                      <m:den>
                        <m:d>
                          <m:dPr>
                            <m:ctrlPr>
                              <a:rPr lang="sr-Latn-RS" i="1">
                                <a:latin typeface="Cambria Math" panose="02040503050406030204" pitchFamily="18" charset="0"/>
                              </a:rPr>
                            </m:ctrlPr>
                          </m:dPr>
                          <m:e>
                            <m:r>
                              <a:rPr lang="sr-Latn-RS" i="1">
                                <a:latin typeface="Cambria Math" panose="02040503050406030204" pitchFamily="18" charset="0"/>
                              </a:rPr>
                              <m:t>1−</m:t>
                            </m:r>
                            <m:f>
                              <m:fPr>
                                <m:ctrlPr>
                                  <a:rPr lang="sr-Latn-RS" i="1">
                                    <a:latin typeface="Cambria Math" panose="02040503050406030204" pitchFamily="18" charset="0"/>
                                  </a:rPr>
                                </m:ctrlPr>
                              </m:fPr>
                              <m:num>
                                <m:r>
                                  <a:rPr lang="sr-Latn-RS" b="0" i="1" smtClean="0">
                                    <a:latin typeface="Cambria Math" panose="02040503050406030204" pitchFamily="18" charset="0"/>
                                  </a:rPr>
                                  <m:t>4</m:t>
                                </m:r>
                              </m:num>
                              <m:den>
                                <m:r>
                                  <a:rPr lang="sr-Latn-RS" i="1">
                                    <a:latin typeface="Cambria Math" panose="02040503050406030204" pitchFamily="18" charset="0"/>
                                  </a:rPr>
                                  <m:t>100</m:t>
                                </m:r>
                              </m:den>
                            </m:f>
                          </m:e>
                        </m:d>
                        <m:r>
                          <a:rPr lang="sr-Latn-RS" i="1">
                            <a:latin typeface="Cambria Math" panose="02040503050406030204" pitchFamily="18" charset="0"/>
                          </a:rPr>
                          <m:t>.</m:t>
                        </m:r>
                        <m:r>
                          <a:rPr lang="sr-Latn-RS" b="0" i="1" smtClean="0">
                            <a:latin typeface="Cambria Math" panose="02040503050406030204" pitchFamily="18" charset="0"/>
                            <a:ea typeface="Cambria Math" panose="02040503050406030204" pitchFamily="18" charset="0"/>
                          </a:rPr>
                          <m:t>068</m:t>
                        </m:r>
                      </m:den>
                    </m:f>
                  </m:oMath>
                </a14:m>
                <a:r>
                  <a:rPr lang="sr-Latn-RS" dirty="0"/>
                  <a:t> = </a:t>
                </a:r>
                <a14:m>
                  <m:oMath xmlns:m="http://schemas.openxmlformats.org/officeDocument/2006/math">
                    <m:f>
                      <m:fPr>
                        <m:ctrlPr>
                          <a:rPr lang="sr-Latn-RS" i="1">
                            <a:latin typeface="Cambria Math" panose="02040503050406030204" pitchFamily="18" charset="0"/>
                          </a:rPr>
                        </m:ctrlPr>
                      </m:fPr>
                      <m:num>
                        <m:r>
                          <a:rPr lang="sr-Latn-RS" b="0" i="1" smtClean="0">
                            <a:latin typeface="Cambria Math" panose="02040503050406030204" pitchFamily="18" charset="0"/>
                          </a:rPr>
                          <m:t>56094</m:t>
                        </m:r>
                      </m:num>
                      <m:den>
                        <m:r>
                          <a:rPr lang="sr-Latn-RS" b="0" i="1" smtClean="0">
                            <a:latin typeface="Cambria Math" panose="02040503050406030204" pitchFamily="18" charset="0"/>
                          </a:rPr>
                          <m:t>0.653</m:t>
                        </m:r>
                      </m:den>
                    </m:f>
                    <m:r>
                      <a:rPr lang="sr-Latn-RS" b="0" i="1" smtClean="0">
                        <a:latin typeface="Cambria Math" panose="02040503050406030204" pitchFamily="18" charset="0"/>
                        <a:ea typeface="Cambria Math" panose="02040503050406030204" pitchFamily="18" charset="0"/>
                      </a:rPr>
                      <m:t>=85901.99  </m:t>
                    </m:r>
                    <m:r>
                      <a:rPr lang="sr-Latn-RS" b="0" i="1" smtClean="0">
                        <a:latin typeface="Cambria Math" panose="02040503050406030204" pitchFamily="18" charset="0"/>
                        <a:ea typeface="Cambria Math" panose="02040503050406030204" pitchFamily="18" charset="0"/>
                      </a:rPr>
                      <m:t>𝑜𝑑𝑛𝑜𝑠𝑛𝑜</m:t>
                    </m:r>
                    <m:r>
                      <a:rPr lang="sr-Latn-RS" b="0" i="1" smtClean="0">
                        <a:latin typeface="Cambria Math" panose="02040503050406030204" pitchFamily="18" charset="0"/>
                        <a:ea typeface="Cambria Math" panose="02040503050406030204" pitchFamily="18" charset="0"/>
                      </a:rPr>
                      <m:t> 85902 </m:t>
                    </m:r>
                    <m:r>
                      <a:rPr lang="sr-Latn-RS" b="0" i="1" smtClean="0">
                        <a:latin typeface="Cambria Math" panose="02040503050406030204" pitchFamily="18" charset="0"/>
                        <a:ea typeface="Cambria Math" panose="02040503050406030204" pitchFamily="18" charset="0"/>
                      </a:rPr>
                      <m:t>𝑘𝑜𝑚</m:t>
                    </m:r>
                  </m:oMath>
                </a14:m>
                <a:endParaRPr lang="sr-Latn-RS" dirty="0"/>
              </a:p>
              <a:p>
                <a:r>
                  <a:rPr lang="sr-Latn-RS" dirty="0"/>
                  <a:t>Dakle, iz organizacionog ugla, da bi se proizveo obim proizvodnje od potrebnih 56094 komada proizvoda, neophodno je uraditi plan vremena, mašine i proizvodnih radnika kao za 88902 komada proizvoda – kada se uzme u obzir predviđeni procenat škarta i eksploatacioni uslovi.</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39486" y="1825624"/>
                <a:ext cx="11952514" cy="5032375"/>
              </a:xfrm>
              <a:blipFill rotWithShape="0">
                <a:blip r:embed="rId2"/>
                <a:stretch>
                  <a:fillRect l="-561" t="-2663"/>
                </a:stretch>
              </a:blipFill>
            </p:spPr>
            <p:txBody>
              <a:bodyPr/>
              <a:lstStyle/>
              <a:p>
                <a:r>
                  <a:rPr lang="en-US">
                    <a:noFill/>
                  </a:rPr>
                  <a:t> </a:t>
                </a:r>
              </a:p>
            </p:txBody>
          </p:sp>
        </mc:Fallback>
      </mc:AlternateContent>
    </p:spTree>
    <p:extLst>
      <p:ext uri="{BB962C8B-B14F-4D97-AF65-F5344CB8AC3E}">
        <p14:creationId xmlns:p14="http://schemas.microsoft.com/office/powerpoint/2010/main" val="1425428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OSNOVNI PODSISTEMI INDUSTRIJSKOG SISTEMA – OBIM PROIZVODNJE</a:t>
            </a:r>
            <a:endParaRPr lang="en-US" dirty="0"/>
          </a:p>
        </p:txBody>
      </p:sp>
      <p:sp>
        <p:nvSpPr>
          <p:cNvPr id="3" name="Content Placeholder 2"/>
          <p:cNvSpPr>
            <a:spLocks noGrp="1"/>
          </p:cNvSpPr>
          <p:nvPr>
            <p:ph idx="1"/>
          </p:nvPr>
        </p:nvSpPr>
        <p:spPr>
          <a:xfrm>
            <a:off x="838199" y="1825625"/>
            <a:ext cx="10940145" cy="4351338"/>
          </a:xfrm>
        </p:spPr>
        <p:txBody>
          <a:bodyPr>
            <a:normAutofit/>
          </a:bodyPr>
          <a:lstStyle/>
          <a:p>
            <a:r>
              <a:rPr lang="sr-Latn-RS" sz="2200" dirty="0"/>
              <a:t>Da bi se odredio neophodni broj mašina date vrste, za navedeni eksploatacioni obim proizvodnje, polazi se od sledećeg:</a:t>
            </a:r>
          </a:p>
          <a:p>
            <a:pPr lvl="1"/>
            <a:r>
              <a:rPr lang="sr-Latn-RS" sz="2200" dirty="0"/>
              <a:t>Broj ciklusa proizvodnje: n = D/X</a:t>
            </a:r>
            <a:r>
              <a:rPr lang="sr-Latn-RS" sz="2200" baseline="-25000" dirty="0"/>
              <a:t>opt</a:t>
            </a:r>
            <a:r>
              <a:rPr lang="sr-Latn-RS" sz="2200" dirty="0"/>
              <a:t> = 260000/56094 = 4.63 </a:t>
            </a:r>
            <a:r>
              <a:rPr lang="sr-Latn-RS" sz="2200" dirty="0">
                <a:sym typeface="Symbol" panose="05050102010706020507" pitchFamily="18" charset="2"/>
              </a:rPr>
              <a:t> 5 ciklusa</a:t>
            </a:r>
          </a:p>
          <a:p>
            <a:pPr lvl="1"/>
            <a:r>
              <a:rPr lang="sr-Latn-RS" sz="2200" dirty="0">
                <a:sym typeface="Symbol" panose="05050102010706020507" pitchFamily="18" charset="2"/>
              </a:rPr>
              <a:t>Trajanje jednog ciklusa proizvodnje: </a:t>
            </a:r>
            <a:r>
              <a:rPr lang="sr-Latn-RS" sz="2200" dirty="0">
                <a:latin typeface="Symbol" panose="05050102010706020507" pitchFamily="18" charset="2"/>
              </a:rPr>
              <a:t>t</a:t>
            </a:r>
            <a:r>
              <a:rPr lang="sr-Latn-RS" sz="2200" baseline="-25000" dirty="0">
                <a:latin typeface="Times New Roman" panose="02020603050405020304" pitchFamily="18" charset="0"/>
                <a:cs typeface="Times New Roman" panose="02020603050405020304" pitchFamily="18" charset="0"/>
              </a:rPr>
              <a:t>c</a:t>
            </a:r>
            <a:r>
              <a:rPr lang="sr-Latn-RS" sz="2200" dirty="0">
                <a:latin typeface="Times New Roman" panose="02020603050405020304" pitchFamily="18" charset="0"/>
                <a:cs typeface="Times New Roman" panose="02020603050405020304" pitchFamily="18" charset="0"/>
              </a:rPr>
              <a:t>= </a:t>
            </a:r>
            <a:r>
              <a:rPr lang="sr-Latn-RS" sz="2200" dirty="0">
                <a:latin typeface="Symbol" panose="05050102010706020507" pitchFamily="18" charset="2"/>
              </a:rPr>
              <a:t>t/</a:t>
            </a:r>
            <a:r>
              <a:rPr lang="sr-Latn-RS" sz="2200" dirty="0">
                <a:latin typeface="Times New Roman" panose="02020603050405020304" pitchFamily="18" charset="0"/>
                <a:cs typeface="Times New Roman" panose="02020603050405020304" pitchFamily="18" charset="0"/>
              </a:rPr>
              <a:t>n = 433/5 = 87 dana</a:t>
            </a:r>
          </a:p>
          <a:p>
            <a:pPr lvl="1"/>
            <a:r>
              <a:rPr lang="sr-Latn-RS" sz="2200" dirty="0"/>
              <a:t>broj komada proizvoda koji se planira po danu: Q</a:t>
            </a:r>
            <a:r>
              <a:rPr lang="sr-Latn-RS" sz="2200" baseline="-25000" dirty="0"/>
              <a:t>e</a:t>
            </a:r>
            <a:r>
              <a:rPr lang="sr-Latn-RS" sz="2200" dirty="0"/>
              <a:t>/</a:t>
            </a:r>
            <a:r>
              <a:rPr lang="sr-Latn-RS" sz="2200" dirty="0">
                <a:latin typeface="Symbol" panose="05050102010706020507" pitchFamily="18" charset="2"/>
              </a:rPr>
              <a:t>t</a:t>
            </a:r>
            <a:r>
              <a:rPr lang="sr-Latn-RS" sz="2200" baseline="-25000" dirty="0">
                <a:latin typeface="Times New Roman" panose="02020603050405020304" pitchFamily="18" charset="0"/>
                <a:cs typeface="Times New Roman" panose="02020603050405020304" pitchFamily="18" charset="0"/>
              </a:rPr>
              <a:t>c</a:t>
            </a:r>
            <a:r>
              <a:rPr lang="sr-Latn-RS" sz="2200" dirty="0"/>
              <a:t> = 85902/87 = 987.38 dakle 988 proizvoda/dan</a:t>
            </a:r>
          </a:p>
          <a:p>
            <a:pPr lvl="1"/>
            <a:r>
              <a:rPr lang="sr-Latn-RS" sz="2200" dirty="0"/>
              <a:t>Imajući u vidu da jedna mašina može obraditi 30 komada proizvoda na sat, onda je za 8 sati – koliko traje jedna smena, mogućnost mašine po smeni:  30 * 8 = 240 komada/smeni</a:t>
            </a:r>
          </a:p>
          <a:p>
            <a:pPr lvl="1"/>
            <a:r>
              <a:rPr lang="sr-Latn-RS" sz="2200" dirty="0"/>
              <a:t>Tu proizilazi sledeća kalkulacija:</a:t>
            </a:r>
          </a:p>
          <a:p>
            <a:pPr lvl="1"/>
            <a:endParaRPr lang="sr-Latn-RS" sz="2200" dirty="0"/>
          </a:p>
          <a:p>
            <a:endParaRPr lang="sr-Latn-RS" sz="2200" dirty="0"/>
          </a:p>
          <a:p>
            <a:endParaRPr lang="en-US" sz="2200" dirty="0"/>
          </a:p>
        </p:txBody>
      </p:sp>
      <p:graphicFrame>
        <p:nvGraphicFramePr>
          <p:cNvPr id="4" name="Table 3"/>
          <p:cNvGraphicFramePr>
            <a:graphicFrameLocks noGrp="1"/>
          </p:cNvGraphicFramePr>
          <p:nvPr>
            <p:extLst>
              <p:ext uri="{D42A27DB-BD31-4B8C-83A1-F6EECF244321}">
                <p14:modId xmlns:p14="http://schemas.microsoft.com/office/powerpoint/2010/main" val="2741362571"/>
              </p:ext>
            </p:extLst>
          </p:nvPr>
        </p:nvGraphicFramePr>
        <p:xfrm>
          <a:off x="413655" y="4932438"/>
          <a:ext cx="11778345" cy="1752600"/>
        </p:xfrm>
        <a:graphic>
          <a:graphicData uri="http://schemas.openxmlformats.org/drawingml/2006/table">
            <a:tbl>
              <a:tblPr firstRow="1" bandRow="1">
                <a:tableStyleId>{5C22544A-7EE6-4342-B048-85BDC9FD1C3A}</a:tableStyleId>
              </a:tblPr>
              <a:tblGrid>
                <a:gridCol w="2765353">
                  <a:extLst>
                    <a:ext uri="{9D8B030D-6E8A-4147-A177-3AD203B41FA5}">
                      <a16:colId xmlns="" xmlns:a16="http://schemas.microsoft.com/office/drawing/2014/main" val="20000"/>
                    </a:ext>
                  </a:extLst>
                </a:gridCol>
                <a:gridCol w="1262363">
                  <a:extLst>
                    <a:ext uri="{9D8B030D-6E8A-4147-A177-3AD203B41FA5}">
                      <a16:colId xmlns="" xmlns:a16="http://schemas.microsoft.com/office/drawing/2014/main" val="20001"/>
                    </a:ext>
                  </a:extLst>
                </a:gridCol>
                <a:gridCol w="2514600">
                  <a:extLst>
                    <a:ext uri="{9D8B030D-6E8A-4147-A177-3AD203B41FA5}">
                      <a16:colId xmlns="" xmlns:a16="http://schemas.microsoft.com/office/drawing/2014/main" val="20002"/>
                    </a:ext>
                  </a:extLst>
                </a:gridCol>
                <a:gridCol w="2569029">
                  <a:extLst>
                    <a:ext uri="{9D8B030D-6E8A-4147-A177-3AD203B41FA5}">
                      <a16:colId xmlns="" xmlns:a16="http://schemas.microsoft.com/office/drawing/2014/main" val="20003"/>
                    </a:ext>
                  </a:extLst>
                </a:gridCol>
                <a:gridCol w="2667000">
                  <a:extLst>
                    <a:ext uri="{9D8B030D-6E8A-4147-A177-3AD203B41FA5}">
                      <a16:colId xmlns="" xmlns:a16="http://schemas.microsoft.com/office/drawing/2014/main" val="20004"/>
                    </a:ext>
                  </a:extLst>
                </a:gridCol>
              </a:tblGrid>
              <a:tr h="608391">
                <a:tc>
                  <a:txBody>
                    <a:bodyPr/>
                    <a:lstStyle/>
                    <a:p>
                      <a:r>
                        <a:rPr lang="sr-Latn-RS" dirty="0"/>
                        <a:t>Planirani broj komada proizvoda/dan</a:t>
                      </a:r>
                      <a:endParaRPr lang="en-US" dirty="0"/>
                    </a:p>
                  </a:txBody>
                  <a:tcPr/>
                </a:tc>
                <a:tc>
                  <a:txBody>
                    <a:bodyPr/>
                    <a:lstStyle/>
                    <a:p>
                      <a:r>
                        <a:rPr lang="sr-Latn-RS" dirty="0"/>
                        <a:t>Broj smena</a:t>
                      </a:r>
                      <a:endParaRPr lang="en-US" dirty="0"/>
                    </a:p>
                  </a:txBody>
                  <a:tcPr/>
                </a:tc>
                <a:tc>
                  <a:txBody>
                    <a:bodyPr/>
                    <a:lstStyle/>
                    <a:p>
                      <a:r>
                        <a:rPr lang="sr-Latn-RS" dirty="0"/>
                        <a:t>Planirani broj komada proizvoda/smeni</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Mogućnost mašine po smeni (kom/smeni)</a:t>
                      </a:r>
                      <a:endParaRPr lang="en-US" dirty="0"/>
                    </a:p>
                  </a:txBody>
                  <a:tcPr/>
                </a:tc>
                <a:tc>
                  <a:txBody>
                    <a:bodyPr/>
                    <a:lstStyle/>
                    <a:p>
                      <a:r>
                        <a:rPr lang="sr-Latn-RS" dirty="0"/>
                        <a:t>Potreban broj mašina</a:t>
                      </a:r>
                      <a:endParaRPr lang="en-US" dirty="0"/>
                    </a:p>
                  </a:txBody>
                  <a:tcPr/>
                </a:tc>
                <a:extLst>
                  <a:ext uri="{0D108BD9-81ED-4DB2-BD59-A6C34878D82A}">
                    <a16:rowId xmlns="" xmlns:a16="http://schemas.microsoft.com/office/drawing/2014/main" val="10000"/>
                  </a:ext>
                </a:extLst>
              </a:tr>
              <a:tr h="370840">
                <a:tc>
                  <a:txBody>
                    <a:bodyPr/>
                    <a:lstStyle/>
                    <a:p>
                      <a:r>
                        <a:rPr lang="sr-Latn-RS" dirty="0"/>
                        <a:t>988</a:t>
                      </a:r>
                      <a:endParaRPr lang="en-US" dirty="0"/>
                    </a:p>
                  </a:txBody>
                  <a:tcPr/>
                </a:tc>
                <a:tc>
                  <a:txBody>
                    <a:bodyPr/>
                    <a:lstStyle/>
                    <a:p>
                      <a:r>
                        <a:rPr lang="sr-Latn-RS" dirty="0"/>
                        <a:t>1</a:t>
                      </a:r>
                      <a:endParaRPr lang="en-US" dirty="0"/>
                    </a:p>
                  </a:txBody>
                  <a:tcPr/>
                </a:tc>
                <a:tc>
                  <a:txBody>
                    <a:bodyPr/>
                    <a:lstStyle/>
                    <a:p>
                      <a:r>
                        <a:rPr lang="sr-Latn-RS" dirty="0"/>
                        <a:t>988</a:t>
                      </a:r>
                      <a:endParaRPr lang="en-US" dirty="0"/>
                    </a:p>
                  </a:txBody>
                  <a:tcPr/>
                </a:tc>
                <a:tc>
                  <a:txBody>
                    <a:bodyPr/>
                    <a:lstStyle/>
                    <a:p>
                      <a:r>
                        <a:rPr lang="sr-Latn-RS" dirty="0"/>
                        <a:t>240</a:t>
                      </a:r>
                      <a:endParaRPr lang="en-US" dirty="0"/>
                    </a:p>
                  </a:txBody>
                  <a:tcPr/>
                </a:tc>
                <a:tc>
                  <a:txBody>
                    <a:bodyPr/>
                    <a:lstStyle/>
                    <a:p>
                      <a:r>
                        <a:rPr lang="sr-Latn-RS" dirty="0"/>
                        <a:t>=988/240 = 4.12 = 5</a:t>
                      </a:r>
                      <a:endParaRPr lang="en-US" dirty="0"/>
                    </a:p>
                  </a:txBody>
                  <a:tcPr/>
                </a:tc>
                <a:extLst>
                  <a:ext uri="{0D108BD9-81ED-4DB2-BD59-A6C34878D82A}">
                    <a16:rowId xmlns="" xmlns:a16="http://schemas.microsoft.com/office/drawing/2014/main" val="10001"/>
                  </a:ext>
                </a:extLst>
              </a:tr>
              <a:tr h="370840">
                <a:tc>
                  <a:txBody>
                    <a:bodyPr/>
                    <a:lstStyle/>
                    <a:p>
                      <a:r>
                        <a:rPr lang="sr-Latn-RS" dirty="0"/>
                        <a:t>988</a:t>
                      </a:r>
                      <a:endParaRPr lang="en-US" dirty="0"/>
                    </a:p>
                  </a:txBody>
                  <a:tcPr/>
                </a:tc>
                <a:tc>
                  <a:txBody>
                    <a:bodyPr/>
                    <a:lstStyle/>
                    <a:p>
                      <a:r>
                        <a:rPr lang="sr-Latn-RS" dirty="0"/>
                        <a:t>2</a:t>
                      </a:r>
                      <a:endParaRPr lang="en-US" dirty="0"/>
                    </a:p>
                  </a:txBody>
                  <a:tcPr/>
                </a:tc>
                <a:tc>
                  <a:txBody>
                    <a:bodyPr/>
                    <a:lstStyle/>
                    <a:p>
                      <a:r>
                        <a:rPr lang="sr-Latn-RS" dirty="0"/>
                        <a:t>494</a:t>
                      </a:r>
                      <a:endParaRPr lang="en-US" dirty="0"/>
                    </a:p>
                  </a:txBody>
                  <a:tcPr/>
                </a:tc>
                <a:tc>
                  <a:txBody>
                    <a:bodyPr/>
                    <a:lstStyle/>
                    <a:p>
                      <a:r>
                        <a:rPr lang="sr-Latn-RS" dirty="0"/>
                        <a:t>240</a:t>
                      </a:r>
                      <a:endParaRPr lang="en-US" dirty="0"/>
                    </a:p>
                  </a:txBody>
                  <a:tcPr/>
                </a:tc>
                <a:tc>
                  <a:txBody>
                    <a:bodyPr/>
                    <a:lstStyle/>
                    <a:p>
                      <a:r>
                        <a:rPr lang="sr-Latn-RS" dirty="0"/>
                        <a:t>= 494/240</a:t>
                      </a:r>
                      <a:r>
                        <a:rPr lang="sr-Latn-RS" baseline="0" dirty="0"/>
                        <a:t> = 2.06 = 3</a:t>
                      </a:r>
                      <a:endParaRPr lang="en-US" dirty="0"/>
                    </a:p>
                  </a:txBody>
                  <a:tcPr/>
                </a:tc>
                <a:extLst>
                  <a:ext uri="{0D108BD9-81ED-4DB2-BD59-A6C34878D82A}">
                    <a16:rowId xmlns="" xmlns:a16="http://schemas.microsoft.com/office/drawing/2014/main" val="10002"/>
                  </a:ext>
                </a:extLst>
              </a:tr>
              <a:tr h="370840">
                <a:tc>
                  <a:txBody>
                    <a:bodyPr/>
                    <a:lstStyle/>
                    <a:p>
                      <a:r>
                        <a:rPr lang="sr-Latn-RS" dirty="0"/>
                        <a:t>988</a:t>
                      </a:r>
                      <a:endParaRPr lang="en-US" dirty="0"/>
                    </a:p>
                  </a:txBody>
                  <a:tcPr/>
                </a:tc>
                <a:tc>
                  <a:txBody>
                    <a:bodyPr/>
                    <a:lstStyle/>
                    <a:p>
                      <a:r>
                        <a:rPr lang="sr-Latn-RS" dirty="0"/>
                        <a:t>3</a:t>
                      </a:r>
                      <a:endParaRPr lang="en-US" dirty="0"/>
                    </a:p>
                  </a:txBody>
                  <a:tcPr/>
                </a:tc>
                <a:tc>
                  <a:txBody>
                    <a:bodyPr/>
                    <a:lstStyle/>
                    <a:p>
                      <a:r>
                        <a:rPr lang="sr-Latn-RS" dirty="0"/>
                        <a:t>330</a:t>
                      </a:r>
                      <a:endParaRPr lang="en-US" dirty="0"/>
                    </a:p>
                  </a:txBody>
                  <a:tcPr/>
                </a:tc>
                <a:tc>
                  <a:txBody>
                    <a:bodyPr/>
                    <a:lstStyle/>
                    <a:p>
                      <a:r>
                        <a:rPr lang="sr-Latn-RS" dirty="0"/>
                        <a:t>240</a:t>
                      </a:r>
                      <a:endParaRPr lang="en-US" dirty="0"/>
                    </a:p>
                  </a:txBody>
                  <a:tcPr/>
                </a:tc>
                <a:tc>
                  <a:txBody>
                    <a:bodyPr/>
                    <a:lstStyle/>
                    <a:p>
                      <a:r>
                        <a:rPr lang="sr-Latn-RS" dirty="0"/>
                        <a:t>= 330/240 = 1.38 = 2</a:t>
                      </a:r>
                      <a:endParaRPr lang="en-US" dirty="0"/>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41698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OSNOVNI PODSISTEMI INDUSTRIJSKOG SISTEMA – OBIM PROIZVODNJE</a:t>
            </a:r>
            <a:endParaRPr lang="en-US" dirty="0"/>
          </a:p>
        </p:txBody>
      </p:sp>
      <p:sp>
        <p:nvSpPr>
          <p:cNvPr id="3" name="Content Placeholder 2"/>
          <p:cNvSpPr>
            <a:spLocks noGrp="1"/>
          </p:cNvSpPr>
          <p:nvPr>
            <p:ph idx="1"/>
          </p:nvPr>
        </p:nvSpPr>
        <p:spPr/>
        <p:txBody>
          <a:bodyPr>
            <a:normAutofit/>
          </a:bodyPr>
          <a:lstStyle/>
          <a:p>
            <a:r>
              <a:rPr lang="sr-Latn-RS" dirty="0"/>
              <a:t>Samim time, na osnovu prethodne tabele, može se zakljuiti sledeće:</a:t>
            </a:r>
          </a:p>
          <a:p>
            <a:pPr lvl="1"/>
            <a:r>
              <a:rPr lang="sr-Latn-RS" dirty="0"/>
              <a:t>Sa predviđenim načinom rada (koji podrazumeva neradne subote i nedelje, kao i praznike), što rezultuje iskorišćenjem tehničkog kapaciteta od 68 %, ukoliko bi se radilo u samo jednoj smeni bila bi potrebna investicija u </a:t>
            </a:r>
            <a:r>
              <a:rPr lang="en-GB" dirty="0"/>
              <a:t>5</a:t>
            </a:r>
            <a:r>
              <a:rPr lang="sr-Latn-RS" dirty="0"/>
              <a:t> proizvodne mašine. </a:t>
            </a:r>
          </a:p>
          <a:p>
            <a:pPr lvl="1"/>
            <a:r>
              <a:rPr lang="sr-Latn-RS" dirty="0"/>
              <a:t>Rad u dve smene, zahtevao bi investiciju u </a:t>
            </a:r>
            <a:r>
              <a:rPr lang="en-GB" dirty="0"/>
              <a:t>tri</a:t>
            </a:r>
            <a:r>
              <a:rPr lang="sr-Latn-RS" dirty="0"/>
              <a:t> mašine, ali svakako – podrazumevao bi uvećani broj proizvodnih radnika – za obe smene.</a:t>
            </a:r>
          </a:p>
          <a:p>
            <a:pPr lvl="1"/>
            <a:r>
              <a:rPr lang="sr-Latn-RS" dirty="0"/>
              <a:t>Uvođenje treće smene, bi doveo do smanjenja potrebnog broja mašina</a:t>
            </a:r>
            <a:r>
              <a:rPr lang="en-GB" dirty="0"/>
              <a:t> </a:t>
            </a:r>
            <a:r>
              <a:rPr lang="en-GB" dirty="0" err="1"/>
              <a:t>na</a:t>
            </a:r>
            <a:r>
              <a:rPr lang="en-GB" dirty="0"/>
              <a:t> 2 </a:t>
            </a:r>
            <a:r>
              <a:rPr lang="sr-Latn-RS" dirty="0"/>
              <a:t>ali bi svakako zahtevao </a:t>
            </a:r>
            <a:r>
              <a:rPr lang="en-GB" dirty="0"/>
              <a:t>i </a:t>
            </a:r>
            <a:r>
              <a:rPr lang="sr-Latn-RS" dirty="0"/>
              <a:t>dodatnu investiciju za angažovanje proizvodnih radnika koji bi radili u trećoj smeni.</a:t>
            </a:r>
          </a:p>
          <a:p>
            <a:pPr marL="457200" lvl="1" indent="0">
              <a:buNone/>
            </a:pPr>
            <a:endParaRPr lang="sr-Latn-RS" dirty="0"/>
          </a:p>
          <a:p>
            <a:endParaRPr lang="en-US" dirty="0"/>
          </a:p>
        </p:txBody>
      </p:sp>
    </p:spTree>
    <p:extLst>
      <p:ext uri="{BB962C8B-B14F-4D97-AF65-F5344CB8AC3E}">
        <p14:creationId xmlns:p14="http://schemas.microsoft.com/office/powerpoint/2010/main" val="1125057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OSNOVNI PODSISTEMI INDUSTRIJSKOG SISTEMA – OBIM PROIZVODNJE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sr-Latn-RS" sz="2000" dirty="0">
                    <a:solidFill>
                      <a:srgbClr val="0070C0"/>
                    </a:solidFill>
                  </a:rPr>
                  <a:t>Sada bi bilo interesantno proceniti kako bi izmena režima rada – uvođenje kontinualnog režima rada (radnim danima i vikendom, uticao na promenu potrebnog broja mašina).  Dakle uzima se u obzir da je C</a:t>
                </a:r>
                <a:r>
                  <a:rPr lang="sr-Latn-RS" sz="2000" baseline="-25000" dirty="0">
                    <a:solidFill>
                      <a:srgbClr val="0070C0"/>
                    </a:solidFill>
                  </a:rPr>
                  <a:t>me </a:t>
                </a:r>
                <a:r>
                  <a:rPr lang="sr-Latn-RS" sz="2000" dirty="0">
                    <a:solidFill>
                      <a:srgbClr val="0070C0"/>
                    </a:solidFill>
                  </a:rPr>
                  <a:t>= C</a:t>
                </a:r>
                <a:r>
                  <a:rPr lang="sr-Latn-RS" sz="2000" baseline="-25000" dirty="0">
                    <a:solidFill>
                      <a:srgbClr val="0070C0"/>
                    </a:solidFill>
                  </a:rPr>
                  <a:t>mt</a:t>
                </a:r>
                <a:r>
                  <a:rPr lang="sr-Latn-RS" sz="2000" baseline="30000" dirty="0">
                    <a:solidFill>
                      <a:srgbClr val="0070C0"/>
                    </a:solidFill>
                  </a:rPr>
                  <a:t> </a:t>
                </a:r>
                <a:r>
                  <a:rPr lang="sr-Latn-RS" sz="2000" dirty="0">
                    <a:solidFill>
                      <a:srgbClr val="0070C0"/>
                    </a:solidFill>
                  </a:rPr>
                  <a:t> U ovom slučaju je:</a:t>
                </a:r>
              </a:p>
              <a:p>
                <a:pPr lvl="1"/>
                <a:r>
                  <a:rPr lang="sr-Latn-RS" sz="2000" dirty="0"/>
                  <a:t>Q = </a:t>
                </a:r>
                <a14:m>
                  <m:oMath xmlns:m="http://schemas.openxmlformats.org/officeDocument/2006/math">
                    <m:f>
                      <m:fPr>
                        <m:ctrlPr>
                          <a:rPr lang="sr-Latn-RS" sz="2000" i="1">
                            <a:latin typeface="Cambria Math" panose="02040503050406030204" pitchFamily="18" charset="0"/>
                          </a:rPr>
                        </m:ctrlPr>
                      </m:fPr>
                      <m:num>
                        <m:sSub>
                          <m:sSubPr>
                            <m:ctrlPr>
                              <a:rPr lang="sr-Latn-RS" sz="2000" i="1">
                                <a:latin typeface="Cambria Math" panose="02040503050406030204" pitchFamily="18" charset="0"/>
                              </a:rPr>
                            </m:ctrlPr>
                          </m:sSubPr>
                          <m:e>
                            <m:r>
                              <a:rPr lang="sr-Latn-RS" sz="2000" i="1">
                                <a:latin typeface="Cambria Math" panose="02040503050406030204" pitchFamily="18" charset="0"/>
                              </a:rPr>
                              <m:t>𝑋</m:t>
                            </m:r>
                          </m:e>
                          <m:sub>
                            <m:r>
                              <a:rPr lang="sr-Latn-RS" sz="2000" i="1">
                                <a:latin typeface="Cambria Math" panose="02040503050406030204" pitchFamily="18" charset="0"/>
                              </a:rPr>
                              <m:t>𝑜𝑝𝑡</m:t>
                            </m:r>
                          </m:sub>
                        </m:sSub>
                      </m:num>
                      <m:den>
                        <m:d>
                          <m:dPr>
                            <m:ctrlPr>
                              <a:rPr lang="sr-Latn-RS" sz="2000" i="1">
                                <a:latin typeface="Cambria Math" panose="02040503050406030204" pitchFamily="18" charset="0"/>
                              </a:rPr>
                            </m:ctrlPr>
                          </m:dPr>
                          <m:e>
                            <m:r>
                              <a:rPr lang="sr-Latn-RS" sz="2000" i="1">
                                <a:latin typeface="Cambria Math" panose="02040503050406030204" pitchFamily="18" charset="0"/>
                              </a:rPr>
                              <m:t>1−</m:t>
                            </m:r>
                            <m:f>
                              <m:fPr>
                                <m:ctrlPr>
                                  <a:rPr lang="sr-Latn-RS" sz="2000" i="1">
                                    <a:latin typeface="Cambria Math" panose="02040503050406030204" pitchFamily="18" charset="0"/>
                                  </a:rPr>
                                </m:ctrlPr>
                              </m:fPr>
                              <m:num>
                                <m:r>
                                  <a:rPr lang="sr-Latn-RS" sz="2000" i="1">
                                    <a:latin typeface="Cambria Math" panose="02040503050406030204" pitchFamily="18" charset="0"/>
                                  </a:rPr>
                                  <m:t>𝑓</m:t>
                                </m:r>
                              </m:num>
                              <m:den>
                                <m:r>
                                  <a:rPr lang="sr-Latn-RS" sz="2000" i="1">
                                    <a:latin typeface="Cambria Math" panose="02040503050406030204" pitchFamily="18" charset="0"/>
                                  </a:rPr>
                                  <m:t>100</m:t>
                                </m:r>
                              </m:den>
                            </m:f>
                          </m:e>
                        </m:d>
                      </m:den>
                    </m:f>
                  </m:oMath>
                </a14:m>
                <a:r>
                  <a:rPr lang="sr-Latn-RS" sz="2000" dirty="0"/>
                  <a:t>  =  </a:t>
                </a:r>
                <a14:m>
                  <m:oMath xmlns:m="http://schemas.openxmlformats.org/officeDocument/2006/math">
                    <m:f>
                      <m:fPr>
                        <m:ctrlPr>
                          <a:rPr lang="sr-Latn-RS" sz="2000" i="1">
                            <a:latin typeface="Cambria Math" panose="02040503050406030204" pitchFamily="18" charset="0"/>
                          </a:rPr>
                        </m:ctrlPr>
                      </m:fPr>
                      <m:num>
                        <m:r>
                          <a:rPr lang="sr-Latn-RS" sz="2000" i="1">
                            <a:latin typeface="Cambria Math" panose="02040503050406030204" pitchFamily="18" charset="0"/>
                          </a:rPr>
                          <m:t>56094</m:t>
                        </m:r>
                      </m:num>
                      <m:den>
                        <m:d>
                          <m:dPr>
                            <m:ctrlPr>
                              <a:rPr lang="sr-Latn-RS" sz="2000" i="1">
                                <a:latin typeface="Cambria Math" panose="02040503050406030204" pitchFamily="18" charset="0"/>
                              </a:rPr>
                            </m:ctrlPr>
                          </m:dPr>
                          <m:e>
                            <m:r>
                              <a:rPr lang="sr-Latn-RS" sz="2000" i="1">
                                <a:latin typeface="Cambria Math" panose="02040503050406030204" pitchFamily="18" charset="0"/>
                              </a:rPr>
                              <m:t>1−</m:t>
                            </m:r>
                            <m:f>
                              <m:fPr>
                                <m:ctrlPr>
                                  <a:rPr lang="sr-Latn-RS" sz="2000" i="1">
                                    <a:latin typeface="Cambria Math" panose="02040503050406030204" pitchFamily="18" charset="0"/>
                                  </a:rPr>
                                </m:ctrlPr>
                              </m:fPr>
                              <m:num>
                                <m:r>
                                  <a:rPr lang="sr-Latn-RS" sz="2000" i="1">
                                    <a:latin typeface="Cambria Math" panose="02040503050406030204" pitchFamily="18" charset="0"/>
                                  </a:rPr>
                                  <m:t>4</m:t>
                                </m:r>
                              </m:num>
                              <m:den>
                                <m:r>
                                  <a:rPr lang="sr-Latn-RS" sz="2000" i="1">
                                    <a:latin typeface="Cambria Math" panose="02040503050406030204" pitchFamily="18" charset="0"/>
                                  </a:rPr>
                                  <m:t>100</m:t>
                                </m:r>
                              </m:den>
                            </m:f>
                          </m:e>
                        </m:d>
                      </m:den>
                    </m:f>
                  </m:oMath>
                </a14:m>
                <a:r>
                  <a:rPr lang="sr-Latn-RS" sz="2000" dirty="0"/>
                  <a:t> = </a:t>
                </a:r>
                <a14:m>
                  <m:oMath xmlns:m="http://schemas.openxmlformats.org/officeDocument/2006/math">
                    <m:f>
                      <m:fPr>
                        <m:ctrlPr>
                          <a:rPr lang="sr-Latn-RS" sz="2000" i="1">
                            <a:latin typeface="Cambria Math" panose="02040503050406030204" pitchFamily="18" charset="0"/>
                          </a:rPr>
                        </m:ctrlPr>
                      </m:fPr>
                      <m:num>
                        <m:r>
                          <a:rPr lang="sr-Latn-RS" sz="2000" i="1">
                            <a:latin typeface="Cambria Math" panose="02040503050406030204" pitchFamily="18" charset="0"/>
                          </a:rPr>
                          <m:t>56094</m:t>
                        </m:r>
                      </m:num>
                      <m:den>
                        <m:r>
                          <a:rPr lang="sr-Latn-RS" sz="2000" i="1">
                            <a:latin typeface="Cambria Math" panose="02040503050406030204" pitchFamily="18" charset="0"/>
                          </a:rPr>
                          <m:t>0.</m:t>
                        </m:r>
                        <m:r>
                          <a:rPr lang="sr-Latn-RS" sz="2000" b="0" i="1" smtClean="0">
                            <a:latin typeface="Cambria Math" panose="02040503050406030204" pitchFamily="18" charset="0"/>
                          </a:rPr>
                          <m:t>96</m:t>
                        </m:r>
                      </m:den>
                    </m:f>
                    <m:r>
                      <a:rPr lang="sr-Latn-RS" sz="2000" i="1">
                        <a:latin typeface="Cambria Math" panose="02040503050406030204" pitchFamily="18" charset="0"/>
                        <a:ea typeface="Cambria Math" panose="02040503050406030204" pitchFamily="18" charset="0"/>
                      </a:rPr>
                      <m:t>=</m:t>
                    </m:r>
                    <m:r>
                      <a:rPr lang="sr-Latn-RS" sz="2000" b="0" i="1" smtClean="0">
                        <a:latin typeface="Cambria Math" panose="02040503050406030204" pitchFamily="18" charset="0"/>
                        <a:ea typeface="Cambria Math" panose="02040503050406030204" pitchFamily="18" charset="0"/>
                      </a:rPr>
                      <m:t>58431.25</m:t>
                    </m:r>
                    <m:r>
                      <a:rPr lang="sr-Latn-RS" sz="2000" i="1">
                        <a:latin typeface="Cambria Math" panose="02040503050406030204" pitchFamily="18" charset="0"/>
                        <a:ea typeface="Cambria Math" panose="02040503050406030204" pitchFamily="18" charset="0"/>
                      </a:rPr>
                      <m:t>  </m:t>
                    </m:r>
                    <m:r>
                      <a:rPr lang="sr-Latn-RS" sz="2000" i="1">
                        <a:latin typeface="Cambria Math" panose="02040503050406030204" pitchFamily="18" charset="0"/>
                        <a:ea typeface="Cambria Math" panose="02040503050406030204" pitchFamily="18" charset="0"/>
                      </a:rPr>
                      <m:t>𝑜𝑑𝑛𝑜𝑠𝑛𝑜</m:t>
                    </m:r>
                    <m:r>
                      <a:rPr lang="sr-Latn-RS" sz="2000" i="1">
                        <a:latin typeface="Cambria Math" panose="02040503050406030204" pitchFamily="18" charset="0"/>
                        <a:ea typeface="Cambria Math" panose="02040503050406030204" pitchFamily="18" charset="0"/>
                      </a:rPr>
                      <m:t> 58432 </m:t>
                    </m:r>
                    <m:r>
                      <a:rPr lang="sr-Latn-RS" sz="2000" i="1">
                        <a:latin typeface="Cambria Math" panose="02040503050406030204" pitchFamily="18" charset="0"/>
                        <a:ea typeface="Cambria Math" panose="02040503050406030204" pitchFamily="18" charset="0"/>
                      </a:rPr>
                      <m:t>𝑘𝑜𝑚</m:t>
                    </m:r>
                  </m:oMath>
                </a14:m>
                <a:endParaRPr lang="sr-Latn-RS" sz="2000" dirty="0"/>
              </a:p>
              <a:p>
                <a:pPr lvl="1"/>
                <a:r>
                  <a:rPr lang="sr-Latn-RS" sz="2000" dirty="0"/>
                  <a:t>broj komada proizvoda po danu: Q/</a:t>
                </a:r>
                <a:r>
                  <a:rPr lang="sr-Latn-RS" sz="2000" dirty="0">
                    <a:latin typeface="Symbol" panose="05050102010706020507" pitchFamily="18" charset="2"/>
                  </a:rPr>
                  <a:t>t</a:t>
                </a:r>
                <a:r>
                  <a:rPr lang="sr-Latn-RS" sz="2000" baseline="-25000" dirty="0">
                    <a:latin typeface="Times New Roman" panose="02020603050405020304" pitchFamily="18" charset="0"/>
                    <a:cs typeface="Times New Roman" panose="02020603050405020304" pitchFamily="18" charset="0"/>
                  </a:rPr>
                  <a:t>c</a:t>
                </a:r>
                <a:r>
                  <a:rPr lang="sr-Latn-RS" sz="2000" dirty="0"/>
                  <a:t> = 58432/87 = 671.44 dakle 672 proizvoda/dan</a:t>
                </a:r>
              </a:p>
              <a:p>
                <a:pPr lvl="1"/>
                <a:r>
                  <a:rPr lang="sr-Latn-RS" sz="2000" dirty="0"/>
                  <a:t>Imajući u vidu da jedna mašina može obraditi 30 komada proizvoda na sat, onda je za 8 sati – koliko traje jedna smena, broj obrađenih komada iznosi: 30 * 8 = 240 komada/smeni</a:t>
                </a:r>
              </a:p>
              <a:p>
                <a:pPr lvl="1"/>
                <a:r>
                  <a:rPr lang="sr-Latn-RS" sz="2000" dirty="0"/>
                  <a:t>Tu proizilazi sledeća kalkulacija:</a:t>
                </a:r>
              </a:p>
              <a:p>
                <a:pPr lvl="1"/>
                <a:endParaRPr lang="sr-Latn-RS" baseline="-25000" dirty="0">
                  <a:solidFill>
                    <a:srgbClr val="0070C0"/>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22" t="-1401"/>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487801549"/>
              </p:ext>
            </p:extLst>
          </p:nvPr>
        </p:nvGraphicFramePr>
        <p:xfrm>
          <a:off x="326570" y="4559300"/>
          <a:ext cx="11778345" cy="1752600"/>
        </p:xfrm>
        <a:graphic>
          <a:graphicData uri="http://schemas.openxmlformats.org/drawingml/2006/table">
            <a:tbl>
              <a:tblPr firstRow="1" bandRow="1">
                <a:tableStyleId>{5C22544A-7EE6-4342-B048-85BDC9FD1C3A}</a:tableStyleId>
              </a:tblPr>
              <a:tblGrid>
                <a:gridCol w="2765353">
                  <a:extLst>
                    <a:ext uri="{9D8B030D-6E8A-4147-A177-3AD203B41FA5}">
                      <a16:colId xmlns="" xmlns:a16="http://schemas.microsoft.com/office/drawing/2014/main" val="20000"/>
                    </a:ext>
                  </a:extLst>
                </a:gridCol>
                <a:gridCol w="1262363">
                  <a:extLst>
                    <a:ext uri="{9D8B030D-6E8A-4147-A177-3AD203B41FA5}">
                      <a16:colId xmlns="" xmlns:a16="http://schemas.microsoft.com/office/drawing/2014/main" val="20001"/>
                    </a:ext>
                  </a:extLst>
                </a:gridCol>
                <a:gridCol w="2514600">
                  <a:extLst>
                    <a:ext uri="{9D8B030D-6E8A-4147-A177-3AD203B41FA5}">
                      <a16:colId xmlns="" xmlns:a16="http://schemas.microsoft.com/office/drawing/2014/main" val="20002"/>
                    </a:ext>
                  </a:extLst>
                </a:gridCol>
                <a:gridCol w="2569029">
                  <a:extLst>
                    <a:ext uri="{9D8B030D-6E8A-4147-A177-3AD203B41FA5}">
                      <a16:colId xmlns="" xmlns:a16="http://schemas.microsoft.com/office/drawing/2014/main" val="20003"/>
                    </a:ext>
                  </a:extLst>
                </a:gridCol>
                <a:gridCol w="2667000">
                  <a:extLst>
                    <a:ext uri="{9D8B030D-6E8A-4147-A177-3AD203B41FA5}">
                      <a16:colId xmlns="" xmlns:a16="http://schemas.microsoft.com/office/drawing/2014/main" val="20004"/>
                    </a:ext>
                  </a:extLst>
                </a:gridCol>
              </a:tblGrid>
              <a:tr h="608391">
                <a:tc>
                  <a:txBody>
                    <a:bodyPr/>
                    <a:lstStyle/>
                    <a:p>
                      <a:r>
                        <a:rPr lang="sr-Latn-RS" dirty="0"/>
                        <a:t>Planirani broj komada proizvoda/dan</a:t>
                      </a:r>
                      <a:endParaRPr lang="en-US" dirty="0"/>
                    </a:p>
                  </a:txBody>
                  <a:tcPr/>
                </a:tc>
                <a:tc>
                  <a:txBody>
                    <a:bodyPr/>
                    <a:lstStyle/>
                    <a:p>
                      <a:r>
                        <a:rPr lang="sr-Latn-RS" dirty="0"/>
                        <a:t>Broj smena</a:t>
                      </a:r>
                      <a:endParaRPr lang="en-US" dirty="0"/>
                    </a:p>
                  </a:txBody>
                  <a:tcPr/>
                </a:tc>
                <a:tc>
                  <a:txBody>
                    <a:bodyPr/>
                    <a:lstStyle/>
                    <a:p>
                      <a:r>
                        <a:rPr lang="sr-Latn-RS" dirty="0"/>
                        <a:t>Planirani broj komada proizvoda/smeni</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Mogućnost mašine po smeni (kom/smeni)</a:t>
                      </a:r>
                      <a:endParaRPr lang="en-US" dirty="0"/>
                    </a:p>
                  </a:txBody>
                  <a:tcPr/>
                </a:tc>
                <a:tc>
                  <a:txBody>
                    <a:bodyPr/>
                    <a:lstStyle/>
                    <a:p>
                      <a:r>
                        <a:rPr lang="sr-Latn-RS" dirty="0"/>
                        <a:t>Potreban broj mašina</a:t>
                      </a:r>
                      <a:endParaRPr lang="en-US" dirty="0"/>
                    </a:p>
                  </a:txBody>
                  <a:tcPr/>
                </a:tc>
                <a:extLst>
                  <a:ext uri="{0D108BD9-81ED-4DB2-BD59-A6C34878D82A}">
                    <a16:rowId xmlns="" xmlns:a16="http://schemas.microsoft.com/office/drawing/2014/main" val="10000"/>
                  </a:ext>
                </a:extLst>
              </a:tr>
              <a:tr h="370840">
                <a:tc>
                  <a:txBody>
                    <a:bodyPr/>
                    <a:lstStyle/>
                    <a:p>
                      <a:r>
                        <a:rPr lang="sr-Latn-RS" dirty="0"/>
                        <a:t>672</a:t>
                      </a:r>
                      <a:endParaRPr lang="en-US" dirty="0"/>
                    </a:p>
                  </a:txBody>
                  <a:tcPr/>
                </a:tc>
                <a:tc>
                  <a:txBody>
                    <a:bodyPr/>
                    <a:lstStyle/>
                    <a:p>
                      <a:r>
                        <a:rPr lang="sr-Latn-RS" dirty="0"/>
                        <a:t>1</a:t>
                      </a:r>
                      <a:endParaRPr lang="en-US" dirty="0"/>
                    </a:p>
                  </a:txBody>
                  <a:tcPr/>
                </a:tc>
                <a:tc>
                  <a:txBody>
                    <a:bodyPr/>
                    <a:lstStyle/>
                    <a:p>
                      <a:r>
                        <a:rPr lang="sr-Latn-RS" dirty="0"/>
                        <a:t>672</a:t>
                      </a:r>
                      <a:endParaRPr lang="en-US" dirty="0"/>
                    </a:p>
                  </a:txBody>
                  <a:tcPr/>
                </a:tc>
                <a:tc>
                  <a:txBody>
                    <a:bodyPr/>
                    <a:lstStyle/>
                    <a:p>
                      <a:r>
                        <a:rPr lang="sr-Latn-RS" dirty="0"/>
                        <a:t>240</a:t>
                      </a:r>
                      <a:endParaRPr lang="en-US" dirty="0"/>
                    </a:p>
                  </a:txBody>
                  <a:tcPr/>
                </a:tc>
                <a:tc>
                  <a:txBody>
                    <a:bodyPr/>
                    <a:lstStyle/>
                    <a:p>
                      <a:r>
                        <a:rPr lang="sr-Latn-RS" dirty="0"/>
                        <a:t>=672/240 = 2.80 = 3</a:t>
                      </a:r>
                      <a:endParaRPr lang="en-US" dirty="0"/>
                    </a:p>
                  </a:txBody>
                  <a:tcPr/>
                </a:tc>
                <a:extLst>
                  <a:ext uri="{0D108BD9-81ED-4DB2-BD59-A6C34878D82A}">
                    <a16:rowId xmlns="" xmlns:a16="http://schemas.microsoft.com/office/drawing/2014/main" val="10001"/>
                  </a:ext>
                </a:extLst>
              </a:tr>
              <a:tr h="370840">
                <a:tc>
                  <a:txBody>
                    <a:bodyPr/>
                    <a:lstStyle/>
                    <a:p>
                      <a:r>
                        <a:rPr lang="sr-Latn-RS" dirty="0"/>
                        <a:t>672</a:t>
                      </a:r>
                      <a:endParaRPr lang="en-US" dirty="0"/>
                    </a:p>
                  </a:txBody>
                  <a:tcPr/>
                </a:tc>
                <a:tc>
                  <a:txBody>
                    <a:bodyPr/>
                    <a:lstStyle/>
                    <a:p>
                      <a:r>
                        <a:rPr lang="sr-Latn-RS" dirty="0"/>
                        <a:t>2</a:t>
                      </a:r>
                      <a:endParaRPr lang="en-US" dirty="0"/>
                    </a:p>
                  </a:txBody>
                  <a:tcPr/>
                </a:tc>
                <a:tc>
                  <a:txBody>
                    <a:bodyPr/>
                    <a:lstStyle/>
                    <a:p>
                      <a:r>
                        <a:rPr lang="sr-Latn-RS" dirty="0"/>
                        <a:t>336</a:t>
                      </a:r>
                      <a:endParaRPr lang="en-US" dirty="0"/>
                    </a:p>
                  </a:txBody>
                  <a:tcPr/>
                </a:tc>
                <a:tc>
                  <a:txBody>
                    <a:bodyPr/>
                    <a:lstStyle/>
                    <a:p>
                      <a:r>
                        <a:rPr lang="sr-Latn-RS" dirty="0"/>
                        <a:t>240</a:t>
                      </a:r>
                      <a:endParaRPr lang="en-US" dirty="0"/>
                    </a:p>
                  </a:txBody>
                  <a:tcPr/>
                </a:tc>
                <a:tc>
                  <a:txBody>
                    <a:bodyPr/>
                    <a:lstStyle/>
                    <a:p>
                      <a:r>
                        <a:rPr lang="sr-Latn-RS" dirty="0"/>
                        <a:t>= 336/240</a:t>
                      </a:r>
                      <a:r>
                        <a:rPr lang="sr-Latn-RS" baseline="0" dirty="0"/>
                        <a:t> = 1.40 = 2</a:t>
                      </a:r>
                      <a:endParaRPr lang="en-US" dirty="0"/>
                    </a:p>
                  </a:txBody>
                  <a:tcPr/>
                </a:tc>
                <a:extLst>
                  <a:ext uri="{0D108BD9-81ED-4DB2-BD59-A6C34878D82A}">
                    <a16:rowId xmlns="" xmlns:a16="http://schemas.microsoft.com/office/drawing/2014/main" val="10002"/>
                  </a:ext>
                </a:extLst>
              </a:tr>
              <a:tr h="370840">
                <a:tc>
                  <a:txBody>
                    <a:bodyPr/>
                    <a:lstStyle/>
                    <a:p>
                      <a:r>
                        <a:rPr lang="sr-Latn-RS" dirty="0"/>
                        <a:t>672</a:t>
                      </a:r>
                      <a:endParaRPr lang="en-US" dirty="0"/>
                    </a:p>
                  </a:txBody>
                  <a:tcPr/>
                </a:tc>
                <a:tc>
                  <a:txBody>
                    <a:bodyPr/>
                    <a:lstStyle/>
                    <a:p>
                      <a:r>
                        <a:rPr lang="sr-Latn-RS" dirty="0"/>
                        <a:t>3</a:t>
                      </a:r>
                      <a:endParaRPr lang="en-US" dirty="0"/>
                    </a:p>
                  </a:txBody>
                  <a:tcPr/>
                </a:tc>
                <a:tc>
                  <a:txBody>
                    <a:bodyPr/>
                    <a:lstStyle/>
                    <a:p>
                      <a:r>
                        <a:rPr lang="sr-Latn-RS" dirty="0"/>
                        <a:t>224</a:t>
                      </a:r>
                      <a:endParaRPr lang="en-US" dirty="0"/>
                    </a:p>
                  </a:txBody>
                  <a:tcPr/>
                </a:tc>
                <a:tc>
                  <a:txBody>
                    <a:bodyPr/>
                    <a:lstStyle/>
                    <a:p>
                      <a:r>
                        <a:rPr lang="sr-Latn-RS" dirty="0"/>
                        <a:t>240</a:t>
                      </a:r>
                      <a:endParaRPr lang="en-US" dirty="0"/>
                    </a:p>
                  </a:txBody>
                  <a:tcPr/>
                </a:tc>
                <a:tc>
                  <a:txBody>
                    <a:bodyPr/>
                    <a:lstStyle/>
                    <a:p>
                      <a:r>
                        <a:rPr lang="sr-Latn-RS" dirty="0"/>
                        <a:t>= 224/240 = 0.94 = 1</a:t>
                      </a:r>
                      <a:endParaRPr lang="en-US" dirty="0"/>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609662055"/>
      </p:ext>
    </p:extLst>
  </p:cSld>
  <p:clrMapOvr>
    <a:masterClrMapping/>
  </p:clrMapOvr>
</p:sld>
</file>

<file path=ppt/theme/theme1.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docProps/app.xml><?xml version="1.0" encoding="utf-8"?>
<Properties xmlns="http://schemas.openxmlformats.org/officeDocument/2006/extended-properties" xmlns:vt="http://schemas.openxmlformats.org/officeDocument/2006/docPropsVTypes">
  <Template/>
  <TotalTime>654</TotalTime>
  <Words>2645</Words>
  <Application>Microsoft Office PowerPoint</Application>
  <PresentationFormat>Widescreen</PresentationFormat>
  <Paragraphs>227</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Cambria Math</vt:lpstr>
      <vt:lpstr>Myanmar Text</vt:lpstr>
      <vt:lpstr>Symbol</vt:lpstr>
      <vt:lpstr>Times New Roman</vt:lpstr>
      <vt:lpstr>ie 16 9</vt:lpstr>
      <vt:lpstr>Industrijsko inženjerstvo – projektovanje i praksa</vt:lpstr>
      <vt:lpstr>Sadržaj predmeta</vt:lpstr>
      <vt:lpstr>OSNOVNI PODSISTEMI INDUSTRIJSKOG SISTEMA – OBIM PROIZVODNJE</vt:lpstr>
      <vt:lpstr>OSNOVNI PODSISTEMI INDUSTRIJSKOG SISTEMA – OBIM PROIZVODNJE</vt:lpstr>
      <vt:lpstr>OSNOVNI PODSISTEMI INDUSTRIJSKOG SISTEMA – OBIM PROIZVODNJE</vt:lpstr>
      <vt:lpstr>OSNOVNI PODSISTEMI INDUSTRIJSKOG SISTEMA – OBIM PROIZVODNJE</vt:lpstr>
      <vt:lpstr>OSNOVNI PODSISTEMI INDUSTRIJSKOG SISTEMA – OBIM PROIZVODNJE</vt:lpstr>
      <vt:lpstr>OSNOVNI PODSISTEMI INDUSTRIJSKOG SISTEMA – OBIM PROIZVODNJE</vt:lpstr>
      <vt:lpstr>OSNOVNI PODSISTEMI INDUSTRIJSKOG SISTEMA – OBIM PROIZVODNJE</vt:lpstr>
      <vt:lpstr>OSNOVNI PODSISTEMI INDUSTRIJSKOG SISTEMA – OBIM PROIZVODNJE</vt:lpstr>
      <vt:lpstr>OSNOVNI PODSISTEMI INDUSTRIJSKOG SISTEMA – OBIM PROIZVODNJE</vt:lpstr>
      <vt:lpstr>OSNOVNI PODSISTEMI INDUSTRIJSKOG SISTEMA – OBIM PROIZVODNJE</vt:lpstr>
      <vt:lpstr>OSNOVNI PODSISTEMI INDUSTRIJSKOG SISTEMA – OBIM PROIZVODNJE</vt:lpstr>
      <vt:lpstr>OSNOVNI PODSISTEMI INDUSTRIJSKOG SISTEMA – OBIM PROIZVODNJE</vt:lpstr>
      <vt:lpstr>OSNOVNI PODSISTEMI INDUSTRIJSKOG SISTEMA – OBIM PROIZVODNJE</vt:lpstr>
      <vt:lpstr>OSNOVNI PODSISTEMI INDUSTRIJSKOG SISTEMA – OBIM PROIZVODNJE</vt:lpstr>
      <vt:lpstr>OSNOVNI PODSISTEMI INDUSTRIJSKOG SISTEMA – OBIM PROIZVODNJE</vt:lpstr>
      <vt:lpstr>OSNOVNI PODSISTEMI INDUSTRIJSKOG SISTEMA – OBIM PROIZVODNJE</vt:lpstr>
      <vt:lpstr>OSNOVNI PODSISTEMI INDUSTRIJSKOG SISTEMA – OBIM PROIZVODNJE</vt:lpstr>
      <vt:lpstr>ZADATAK ZA STUDENTE # 4</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Industrijsko inženjerstvo – projektovanje i praksa</dc:title>
  <dc:creator>SJM</dc:creator>
  <cp:lastModifiedBy>SJM</cp:lastModifiedBy>
  <cp:revision>82</cp:revision>
  <dcterms:created xsi:type="dcterms:W3CDTF">2022-07-25T11:26:50Z</dcterms:created>
  <dcterms:modified xsi:type="dcterms:W3CDTF">2023-10-25T19:02:37Z</dcterms:modified>
</cp:coreProperties>
</file>