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284" r:id="rId4"/>
    <p:sldId id="285" r:id="rId5"/>
    <p:sldId id="286" r:id="rId6"/>
    <p:sldId id="287" r:id="rId7"/>
    <p:sldId id="288" r:id="rId8"/>
    <p:sldId id="289" r:id="rId9"/>
    <p:sldId id="290" r:id="rId10"/>
    <p:sldId id="291" r:id="rId11"/>
    <p:sldId id="293" r:id="rId12"/>
    <p:sldId id="310" r:id="rId13"/>
    <p:sldId id="331" r:id="rId14"/>
    <p:sldId id="311" r:id="rId15"/>
    <p:sldId id="312" r:id="rId16"/>
    <p:sldId id="313" r:id="rId17"/>
    <p:sldId id="314" r:id="rId18"/>
    <p:sldId id="315" r:id="rId19"/>
    <p:sldId id="316" r:id="rId20"/>
    <p:sldId id="319" r:id="rId21"/>
    <p:sldId id="320" r:id="rId22"/>
    <p:sldId id="321" r:id="rId23"/>
    <p:sldId id="322" r:id="rId24"/>
    <p:sldId id="325" r:id="rId25"/>
    <p:sldId id="326" r:id="rId26"/>
    <p:sldId id="327" r:id="rId27"/>
    <p:sldId id="323" r:id="rId28"/>
    <p:sldId id="324" r:id="rId29"/>
    <p:sldId id="295" r:id="rId30"/>
    <p:sldId id="296" r:id="rId31"/>
    <p:sldId id="297" r:id="rId32"/>
    <p:sldId id="298" r:id="rId33"/>
    <p:sldId id="328" r:id="rId34"/>
    <p:sldId id="329" r:id="rId35"/>
    <p:sldId id="330" r:id="rId36"/>
    <p:sldId id="3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5250" autoAdjust="0"/>
  </p:normalViewPr>
  <p:slideViewPr>
    <p:cSldViewPr snapToGrid="0">
      <p:cViewPr varScale="1">
        <p:scale>
          <a:sx n="71" d="100"/>
          <a:sy n="71" d="100"/>
        </p:scale>
        <p:origin x="4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63CCE-6194-46D9-9C8F-FB09D48D891D}"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41CC6-F6F7-4D5A-9A5F-D073CBF272DF}" type="slidenum">
              <a:rPr lang="en-US" smtClean="0"/>
              <a:t>‹#›</a:t>
            </a:fld>
            <a:endParaRPr lang="en-US"/>
          </a:p>
        </p:txBody>
      </p:sp>
    </p:spTree>
    <p:extLst>
      <p:ext uri="{BB962C8B-B14F-4D97-AF65-F5344CB8AC3E}">
        <p14:creationId xmlns:p14="http://schemas.microsoft.com/office/powerpoint/2010/main" val="3516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kern="1200" dirty="0">
                <a:solidFill>
                  <a:schemeClr val="tx1"/>
                </a:solidFill>
                <a:effectLst/>
                <a:latin typeface="+mn-lt"/>
                <a:ea typeface="+mn-ea"/>
                <a:cs typeface="+mn-cs"/>
              </a:rPr>
              <a:t>Na osnovu :  </a:t>
            </a:r>
            <a:r>
              <a:rPr lang="en-US" sz="1200" b="1" i="0" kern="1200" dirty="0">
                <a:solidFill>
                  <a:schemeClr val="tx1"/>
                </a:solidFill>
                <a:effectLst/>
                <a:latin typeface="+mn-lt"/>
                <a:ea typeface="+mn-ea"/>
                <a:cs typeface="+mn-cs"/>
              </a:rPr>
              <a:t>UREDB</a:t>
            </a:r>
            <a:r>
              <a:rPr lang="sr-Latn-RS" sz="1200" b="1" i="0" kern="1200" dirty="0">
                <a:solidFill>
                  <a:schemeClr val="tx1"/>
                </a:solidFill>
                <a:effectLst/>
                <a:latin typeface="+mn-lt"/>
                <a:ea typeface="+mn-ea"/>
                <a:cs typeface="+mn-cs"/>
              </a:rPr>
              <a:t>E </a:t>
            </a:r>
            <a:r>
              <a:rPr lang="en-US" sz="1200" b="1" i="0" kern="1200" dirty="0">
                <a:solidFill>
                  <a:schemeClr val="tx1"/>
                </a:solidFill>
                <a:effectLst/>
                <a:latin typeface="+mn-lt"/>
                <a:ea typeface="+mn-ea"/>
                <a:cs typeface="+mn-cs"/>
              </a:rPr>
              <a:t>O UPRAVLJANJU KAPITALNIM PROJEKTIMA</a:t>
            </a:r>
            <a:r>
              <a:rPr lang="sr-Latn-R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("Sl. </a:t>
            </a:r>
            <a:r>
              <a:rPr lang="en-US" sz="1200" b="0" i="1" kern="1200" dirty="0" err="1">
                <a:solidFill>
                  <a:schemeClr val="tx1"/>
                </a:solidFill>
                <a:effectLst/>
                <a:latin typeface="+mn-lt"/>
                <a:ea typeface="+mn-ea"/>
                <a:cs typeface="+mn-cs"/>
              </a:rPr>
              <a:t>glasnik</a:t>
            </a:r>
            <a:r>
              <a:rPr lang="en-US" sz="1200" b="0" i="1" kern="1200" dirty="0">
                <a:solidFill>
                  <a:schemeClr val="tx1"/>
                </a:solidFill>
                <a:effectLst/>
                <a:latin typeface="+mn-lt"/>
                <a:ea typeface="+mn-ea"/>
                <a:cs typeface="+mn-cs"/>
              </a:rPr>
              <a:t> RS", br. 51/2019)</a:t>
            </a:r>
            <a:r>
              <a:rPr lang="sr-Latn-RS" sz="1200" b="0" i="1" kern="1200" dirty="0">
                <a:solidFill>
                  <a:schemeClr val="tx1"/>
                </a:solidFill>
                <a:effectLst/>
                <a:latin typeface="+mn-lt"/>
                <a:ea typeface="+mn-ea"/>
                <a:cs typeface="+mn-cs"/>
              </a:rPr>
              <a:t>: https://www.paragraf.rs/propisi/uredba-o-upravljanju-kapitalnim-projektima.html</a:t>
            </a:r>
          </a:p>
          <a:p>
            <a:endParaRPr lang="en-US" sz="1200" b="0" i="1"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se dele u tri </a:t>
            </a:r>
            <a:r>
              <a:rPr lang="en-US" sz="1200" b="0" i="0" kern="1200" dirty="0" err="1">
                <a:solidFill>
                  <a:schemeClr val="tx1"/>
                </a:solidFill>
                <a:effectLst/>
                <a:latin typeface="+mn-lt"/>
                <a:ea typeface="+mn-ea"/>
                <a:cs typeface="+mn-cs"/>
              </a:rPr>
              <a:t>kategorije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osnovu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revidiranih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sr-Latn-R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to:</a:t>
            </a: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male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ispod</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između</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iznad</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Dinarska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stava</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ovog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člana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određuje</a:t>
            </a:r>
            <a:r>
              <a:rPr lang="en-US" sz="1200" b="0" i="0" kern="1200" dirty="0">
                <a:solidFill>
                  <a:schemeClr val="tx1"/>
                </a:solidFill>
                <a:effectLst/>
                <a:latin typeface="+mn-lt"/>
                <a:ea typeface="+mn-ea"/>
                <a:cs typeface="+mn-cs"/>
              </a:rPr>
              <a:t> se po </a:t>
            </a:r>
            <a:r>
              <a:rPr lang="en-US" sz="1200" b="0" i="0" kern="1200" dirty="0" err="1">
                <a:solidFill>
                  <a:schemeClr val="tx1"/>
                </a:solidFill>
                <a:effectLst/>
                <a:latin typeface="+mn-lt"/>
                <a:ea typeface="+mn-ea"/>
                <a:cs typeface="+mn-cs"/>
              </a:rPr>
              <a:t>zvaničnom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Narodne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Srbije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dan </a:t>
            </a:r>
            <a:r>
              <a:rPr lang="en-US" sz="1200" b="0" i="0" kern="1200" dirty="0" err="1">
                <a:solidFill>
                  <a:schemeClr val="tx1"/>
                </a:solidFill>
                <a:effectLst/>
                <a:latin typeface="+mn-lt"/>
                <a:ea typeface="+mn-ea"/>
                <a:cs typeface="+mn-cs"/>
              </a:rPr>
              <a:t>procene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4</a:t>
            </a:fld>
            <a:endParaRPr lang="en-US"/>
          </a:p>
        </p:txBody>
      </p:sp>
    </p:spTree>
    <p:extLst>
      <p:ext uri="{BB962C8B-B14F-4D97-AF65-F5344CB8AC3E}">
        <p14:creationId xmlns:p14="http://schemas.microsoft.com/office/powerpoint/2010/main" val="276626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41CC6-F6F7-4D5A-9A5F-D073CBF272DF}" type="slidenum">
              <a:rPr lang="en-US" smtClean="0"/>
              <a:t>28</a:t>
            </a:fld>
            <a:endParaRPr lang="en-US"/>
          </a:p>
        </p:txBody>
      </p:sp>
    </p:spTree>
    <p:extLst>
      <p:ext uri="{BB962C8B-B14F-4D97-AF65-F5344CB8AC3E}">
        <p14:creationId xmlns:p14="http://schemas.microsoft.com/office/powerpoint/2010/main" val="16046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36</a:t>
            </a:fld>
            <a:endParaRPr lang="en-US"/>
          </a:p>
        </p:txBody>
      </p:sp>
    </p:spTree>
    <p:extLst>
      <p:ext uri="{BB962C8B-B14F-4D97-AF65-F5344CB8AC3E}">
        <p14:creationId xmlns:p14="http://schemas.microsoft.com/office/powerpoint/2010/main" val="34265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9A812-6EEE-4CEE-8B08-5760DEB7D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13AF196-2FF8-4FA2-A3EE-05FCFFD35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0FA61D-CCDA-43F3-82F9-3843AF6E8B83}"/>
              </a:ext>
            </a:extLst>
          </p:cNvPr>
          <p:cNvSpPr>
            <a:spLocks noGrp="1"/>
          </p:cNvSpPr>
          <p:nvPr>
            <p:ph type="dt" sz="half" idx="10"/>
          </p:nvPr>
        </p:nvSpPr>
        <p:spPr/>
        <p:txBody>
          <a:bodyPr/>
          <a:lstStyle/>
          <a:p>
            <a:fld id="{950782CE-3A9E-4C30-AEEE-A89119D30B93}" type="datetimeFigureOut">
              <a:rPr lang="en-US" smtClean="0"/>
              <a:t>10/23/2023</a:t>
            </a:fld>
            <a:endParaRPr lang="en-US"/>
          </a:p>
        </p:txBody>
      </p:sp>
      <p:sp>
        <p:nvSpPr>
          <p:cNvPr id="5" name="Footer Placeholder 4">
            <a:extLst>
              <a:ext uri="{FF2B5EF4-FFF2-40B4-BE49-F238E27FC236}">
                <a16:creationId xmlns:a16="http://schemas.microsoft.com/office/drawing/2014/main" xmlns="" id="{3501F967-67D6-40FD-8AC3-C344322E5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54AFE0-E3E6-4063-9002-86929B11CCAC}"/>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4146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2A42C-F955-435D-89AE-8E8BE276C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E3CC42-2B97-40A6-9B58-C9E744668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8077E8-360C-4922-B2A3-9F86B9BBE83D}"/>
              </a:ext>
            </a:extLst>
          </p:cNvPr>
          <p:cNvSpPr>
            <a:spLocks noGrp="1"/>
          </p:cNvSpPr>
          <p:nvPr>
            <p:ph type="dt" sz="half" idx="10"/>
          </p:nvPr>
        </p:nvSpPr>
        <p:spPr/>
        <p:txBody>
          <a:bodyPr/>
          <a:lstStyle/>
          <a:p>
            <a:fld id="{950782CE-3A9E-4C30-AEEE-A89119D30B93}" type="datetimeFigureOut">
              <a:rPr lang="en-US" smtClean="0"/>
              <a:t>10/23/2023</a:t>
            </a:fld>
            <a:endParaRPr lang="en-US"/>
          </a:p>
        </p:txBody>
      </p:sp>
      <p:sp>
        <p:nvSpPr>
          <p:cNvPr id="5" name="Footer Placeholder 4">
            <a:extLst>
              <a:ext uri="{FF2B5EF4-FFF2-40B4-BE49-F238E27FC236}">
                <a16:creationId xmlns:a16="http://schemas.microsoft.com/office/drawing/2014/main" xmlns="" id="{7A8A352F-AFCC-4C76-B579-7BE742A0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2BE151-5848-4F77-8879-09334085ED5F}"/>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123216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4325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AB812-2FC5-4A14-A8EF-F6A5F265159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b="1" dirty="0"/>
          </a:p>
        </p:txBody>
      </p:sp>
      <p:sp>
        <p:nvSpPr>
          <p:cNvPr id="3" name="Content Placeholder 2">
            <a:extLst>
              <a:ext uri="{FF2B5EF4-FFF2-40B4-BE49-F238E27FC236}">
                <a16:creationId xmlns:a16="http://schemas.microsoft.com/office/drawing/2014/main" xmlns="" id="{00401A0C-CF8E-4A58-9377-F34E2B3C3888}"/>
              </a:ext>
            </a:extLst>
          </p:cNvPr>
          <p:cNvSpPr>
            <a:spLocks noGrp="1"/>
          </p:cNvSpPr>
          <p:nvPr>
            <p:ph idx="1"/>
          </p:nvPr>
        </p:nvSpPr>
        <p:spPr/>
        <p:txBody>
          <a:bodyPr>
            <a:normAutofit fontScale="92500" lnSpcReduction="20000"/>
          </a:bodyPr>
          <a:lstStyle/>
          <a:p>
            <a:r>
              <a:rPr lang="sr-Latn-RS" b="1" dirty="0"/>
              <a:t>Finansijska/</a:t>
            </a:r>
            <a:r>
              <a:rPr lang="en-US" b="1" dirty="0" err="1"/>
              <a:t>Ekonomska</a:t>
            </a:r>
            <a:r>
              <a:rPr lang="en-US" b="1" dirty="0"/>
              <a:t> </a:t>
            </a:r>
            <a:r>
              <a:rPr lang="en-US" b="1" dirty="0" err="1"/>
              <a:t>izvodljivost</a:t>
            </a:r>
            <a:r>
              <a:rPr lang="sr-Latn-RS" b="1" dirty="0"/>
              <a:t>: </a:t>
            </a:r>
            <a:r>
              <a:rPr lang="en-US" dirty="0"/>
              <a:t>U </a:t>
            </a:r>
            <a:r>
              <a:rPr lang="en-US" dirty="0" err="1"/>
              <a:t>studiji</a:t>
            </a:r>
            <a:r>
              <a:rPr lang="en-US" dirty="0"/>
              <a:t> </a:t>
            </a:r>
            <a:r>
              <a:rPr lang="sr-Latn-RS" b="1" dirty="0"/>
              <a:t>finansijske</a:t>
            </a:r>
            <a:r>
              <a:rPr lang="en-US" b="1" dirty="0"/>
              <a:t> </a:t>
            </a:r>
            <a:r>
              <a:rPr lang="en-US" b="1" dirty="0" err="1"/>
              <a:t>izvodljivosti</a:t>
            </a:r>
            <a:r>
              <a:rPr lang="en-US" b="1" dirty="0"/>
              <a:t> </a:t>
            </a:r>
            <a:r>
              <a:rPr lang="en-US" dirty="0" err="1"/>
              <a:t>analiziraju</a:t>
            </a:r>
            <a:r>
              <a:rPr lang="en-US" dirty="0"/>
              <a:t> se </a:t>
            </a:r>
            <a:r>
              <a:rPr lang="en-US" dirty="0" err="1"/>
              <a:t>troš</a:t>
            </a:r>
            <a:r>
              <a:rPr lang="sr-Latn-RS" dirty="0"/>
              <a:t>kovi</a:t>
            </a:r>
            <a:r>
              <a:rPr lang="en-US" dirty="0"/>
              <a:t> </a:t>
            </a:r>
            <a:r>
              <a:rPr lang="en-US" dirty="0" err="1"/>
              <a:t>i</a:t>
            </a:r>
            <a:r>
              <a:rPr lang="en-US" dirty="0"/>
              <a:t> </a:t>
            </a:r>
            <a:r>
              <a:rPr lang="en-US" dirty="0" err="1"/>
              <a:t>korist</a:t>
            </a:r>
            <a:r>
              <a:rPr lang="sr-Latn-RS" dirty="0"/>
              <a:t>i od</a:t>
            </a:r>
            <a:r>
              <a:rPr lang="en-US" dirty="0"/>
              <a:t> </a:t>
            </a:r>
            <a:r>
              <a:rPr lang="en-US" dirty="0" err="1"/>
              <a:t>projekta</a:t>
            </a:r>
            <a:r>
              <a:rPr lang="sr-Latn-RS" dirty="0"/>
              <a:t> (</a:t>
            </a:r>
            <a:r>
              <a:rPr lang="sr-Latn-RS" b="1" dirty="0"/>
              <a:t>cost and benefit analiza</a:t>
            </a:r>
            <a:r>
              <a:rPr lang="sr-Latn-RS" dirty="0"/>
              <a:t>)</a:t>
            </a:r>
            <a:r>
              <a:rPr lang="en-US" dirty="0"/>
              <a:t>. U </a:t>
            </a:r>
            <a:r>
              <a:rPr lang="en-US" dirty="0" err="1"/>
              <a:t>okviru</a:t>
            </a:r>
            <a:r>
              <a:rPr lang="en-US" dirty="0"/>
              <a:t> </a:t>
            </a:r>
            <a:r>
              <a:rPr lang="en-US" dirty="0" err="1"/>
              <a:t>ov</a:t>
            </a:r>
            <a:r>
              <a:rPr lang="sr-Latn-RS" dirty="0"/>
              <a:t>og segmenta</a:t>
            </a:r>
            <a:r>
              <a:rPr lang="en-US" dirty="0"/>
              <a:t> </a:t>
            </a:r>
            <a:r>
              <a:rPr lang="en-US" dirty="0" err="1"/>
              <a:t>studije</a:t>
            </a:r>
            <a:r>
              <a:rPr lang="en-US" dirty="0"/>
              <a:t> </a:t>
            </a:r>
            <a:r>
              <a:rPr lang="en-US" dirty="0" err="1"/>
              <a:t>izvodljivosti</a:t>
            </a:r>
            <a:r>
              <a:rPr lang="sr-Latn-RS" dirty="0"/>
              <a:t>, </a:t>
            </a:r>
            <a:r>
              <a:rPr lang="en-US" dirty="0" err="1"/>
              <a:t>sprovodi</a:t>
            </a:r>
            <a:r>
              <a:rPr lang="en-US" dirty="0"/>
              <a:t> </a:t>
            </a:r>
            <a:r>
              <a:rPr lang="sr-Latn-RS" dirty="0"/>
              <a:t>se </a:t>
            </a:r>
            <a:r>
              <a:rPr lang="en-US" dirty="0" err="1"/>
              <a:t>detaljna</a:t>
            </a:r>
            <a:r>
              <a:rPr lang="en-US" dirty="0"/>
              <a:t> </a:t>
            </a:r>
            <a:r>
              <a:rPr lang="en-US" dirty="0" err="1"/>
              <a:t>analiza</a:t>
            </a:r>
            <a:r>
              <a:rPr lang="en-US" dirty="0"/>
              <a:t> </a:t>
            </a:r>
            <a:r>
              <a:rPr lang="en-US" dirty="0" err="1"/>
              <a:t>kolika</a:t>
            </a:r>
            <a:r>
              <a:rPr lang="en-US" dirty="0"/>
              <a:t> </a:t>
            </a:r>
            <a:r>
              <a:rPr lang="en-US" dirty="0" err="1"/>
              <a:t>će</a:t>
            </a:r>
            <a:r>
              <a:rPr lang="en-US" dirty="0"/>
              <a:t> </a:t>
            </a:r>
            <a:r>
              <a:rPr lang="en-US" dirty="0" err="1"/>
              <a:t>biti</a:t>
            </a:r>
            <a:r>
              <a:rPr lang="en-US" dirty="0"/>
              <a:t> </a:t>
            </a:r>
            <a:r>
              <a:rPr lang="en-US" dirty="0" err="1"/>
              <a:t>cena</a:t>
            </a:r>
            <a:r>
              <a:rPr lang="en-US" dirty="0"/>
              <a:t> </a:t>
            </a:r>
            <a:r>
              <a:rPr lang="en-US" dirty="0" err="1"/>
              <a:t>razvoj</a:t>
            </a:r>
            <a:r>
              <a:rPr lang="sr-Latn-RS" dirty="0"/>
              <a:t>a projekta</a:t>
            </a:r>
            <a:r>
              <a:rPr lang="en-US" dirty="0"/>
              <a:t>, </a:t>
            </a:r>
            <a:r>
              <a:rPr lang="en-US" dirty="0" err="1"/>
              <a:t>što</a:t>
            </a:r>
            <a:r>
              <a:rPr lang="en-US" dirty="0"/>
              <a:t> </a:t>
            </a:r>
            <a:r>
              <a:rPr lang="en-US" dirty="0" err="1"/>
              <a:t>uključuje</a:t>
            </a:r>
            <a:r>
              <a:rPr lang="en-US" dirty="0"/>
              <a:t> </a:t>
            </a:r>
            <a:r>
              <a:rPr lang="en-US" dirty="0" err="1"/>
              <a:t>sve</a:t>
            </a:r>
            <a:r>
              <a:rPr lang="en-US" dirty="0"/>
              <a:t> </a:t>
            </a:r>
            <a:r>
              <a:rPr lang="en-US" dirty="0" err="1"/>
              <a:t>potrebne</a:t>
            </a:r>
            <a:r>
              <a:rPr lang="en-US" dirty="0"/>
              <a:t> </a:t>
            </a:r>
            <a:r>
              <a:rPr lang="en-US" dirty="0" err="1"/>
              <a:t>troškove</a:t>
            </a:r>
            <a:r>
              <a:rPr lang="en-US" dirty="0"/>
              <a:t> za </a:t>
            </a:r>
            <a:r>
              <a:rPr lang="en-US" dirty="0" err="1"/>
              <a:t>finalni</a:t>
            </a:r>
            <a:r>
              <a:rPr lang="en-US" dirty="0"/>
              <a:t> </a:t>
            </a:r>
            <a:r>
              <a:rPr lang="en-US" dirty="0" err="1"/>
              <a:t>razvoj</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potrebni</a:t>
            </a:r>
            <a:r>
              <a:rPr lang="en-US" dirty="0"/>
              <a:t> </a:t>
            </a:r>
            <a:r>
              <a:rPr lang="en-US" dirty="0" err="1"/>
              <a:t>hardverski</a:t>
            </a:r>
            <a:r>
              <a:rPr lang="en-US" dirty="0"/>
              <a:t> </a:t>
            </a:r>
            <a:r>
              <a:rPr lang="en-US" dirty="0" err="1"/>
              <a:t>i</a:t>
            </a:r>
            <a:r>
              <a:rPr lang="en-US" dirty="0"/>
              <a:t> </a:t>
            </a:r>
            <a:r>
              <a:rPr lang="en-US" dirty="0" err="1"/>
              <a:t>softverski</a:t>
            </a:r>
            <a:r>
              <a:rPr lang="en-US" dirty="0"/>
              <a:t> </a:t>
            </a:r>
            <a:r>
              <a:rPr lang="en-US" dirty="0" err="1"/>
              <a:t>resursi</a:t>
            </a:r>
            <a:r>
              <a:rPr lang="en-US" dirty="0"/>
              <a:t>, </a:t>
            </a:r>
            <a:r>
              <a:rPr lang="en-US" dirty="0" err="1"/>
              <a:t>troškovi</a:t>
            </a:r>
            <a:r>
              <a:rPr lang="en-US" dirty="0"/>
              <a:t> </a:t>
            </a:r>
            <a:r>
              <a:rPr lang="en-US" dirty="0" err="1"/>
              <a:t>dizajna</a:t>
            </a:r>
            <a:r>
              <a:rPr lang="en-US" dirty="0"/>
              <a:t> </a:t>
            </a:r>
            <a:r>
              <a:rPr lang="en-US" dirty="0" err="1"/>
              <a:t>i</a:t>
            </a:r>
            <a:r>
              <a:rPr lang="en-US" dirty="0"/>
              <a:t> </a:t>
            </a:r>
            <a:r>
              <a:rPr lang="en-US" dirty="0" err="1"/>
              <a:t>razvoja</a:t>
            </a:r>
            <a:r>
              <a:rPr lang="sr-Latn-RS" dirty="0"/>
              <a:t>, </a:t>
            </a:r>
            <a:r>
              <a:rPr lang="en-US" dirty="0" err="1"/>
              <a:t>operativni</a:t>
            </a:r>
            <a:r>
              <a:rPr lang="en-US" dirty="0"/>
              <a:t> </a:t>
            </a:r>
            <a:r>
              <a:rPr lang="en-US" dirty="0" err="1"/>
              <a:t>troškovi</a:t>
            </a:r>
            <a:r>
              <a:rPr lang="en-US" dirty="0"/>
              <a:t> </a:t>
            </a:r>
            <a:r>
              <a:rPr lang="en-US" dirty="0" err="1"/>
              <a:t>i</a:t>
            </a:r>
            <a:r>
              <a:rPr lang="en-US" dirty="0"/>
              <a:t> </a:t>
            </a:r>
            <a:r>
              <a:rPr lang="en-US" dirty="0" err="1"/>
              <a:t>tako</a:t>
            </a:r>
            <a:r>
              <a:rPr lang="en-US" dirty="0"/>
              <a:t> </a:t>
            </a:r>
            <a:r>
              <a:rPr lang="en-US" dirty="0" err="1"/>
              <a:t>dalje</a:t>
            </a:r>
            <a:r>
              <a:rPr lang="en-US" dirty="0"/>
              <a:t>. </a:t>
            </a:r>
            <a:r>
              <a:rPr lang="en-US" dirty="0" err="1"/>
              <a:t>Nakon</a:t>
            </a:r>
            <a:r>
              <a:rPr lang="en-US" dirty="0"/>
              <a:t> toga</a:t>
            </a:r>
            <a:r>
              <a:rPr lang="sr-Latn-RS" dirty="0"/>
              <a:t>, kada se sagledaju svi neophodni troškovi,</a:t>
            </a:r>
            <a:r>
              <a:rPr lang="en-US" dirty="0"/>
              <a:t> </a:t>
            </a:r>
            <a:r>
              <a:rPr lang="en-US" dirty="0" err="1"/>
              <a:t>analizira</a:t>
            </a:r>
            <a:r>
              <a:rPr lang="sr-Latn-RS" dirty="0"/>
              <a:t> se</a:t>
            </a:r>
            <a:r>
              <a:rPr lang="en-US" dirty="0"/>
              <a:t> da li </a:t>
            </a:r>
            <a:r>
              <a:rPr lang="en-US" dirty="0" err="1"/>
              <a:t>će</a:t>
            </a:r>
            <a:r>
              <a:rPr lang="en-US" dirty="0"/>
              <a:t> </a:t>
            </a:r>
            <a:r>
              <a:rPr lang="en-US" dirty="0" err="1"/>
              <a:t>projekat</a:t>
            </a:r>
            <a:r>
              <a:rPr lang="en-US" dirty="0"/>
              <a:t> </a:t>
            </a:r>
            <a:r>
              <a:rPr lang="en-US" dirty="0" err="1"/>
              <a:t>biti</a:t>
            </a:r>
            <a:r>
              <a:rPr lang="en-US" dirty="0"/>
              <a:t> </a:t>
            </a:r>
            <a:r>
              <a:rPr lang="en-US" dirty="0" err="1"/>
              <a:t>finansijski</a:t>
            </a:r>
            <a:r>
              <a:rPr lang="en-US" dirty="0"/>
              <a:t> </a:t>
            </a:r>
            <a:r>
              <a:rPr lang="en-US" dirty="0" err="1"/>
              <a:t>koristan</a:t>
            </a:r>
            <a:r>
              <a:rPr lang="en-US" dirty="0"/>
              <a:t> za </a:t>
            </a:r>
            <a:r>
              <a:rPr lang="en-US" dirty="0" err="1"/>
              <a:t>organizaciju</a:t>
            </a:r>
            <a:r>
              <a:rPr lang="en-US" dirty="0"/>
              <a:t> </a:t>
            </a:r>
            <a:r>
              <a:rPr lang="en-US" dirty="0" err="1"/>
              <a:t>ili</a:t>
            </a:r>
            <a:r>
              <a:rPr lang="en-US" dirty="0"/>
              <a:t> ne.</a:t>
            </a:r>
            <a:r>
              <a:rPr lang="sr-Latn-RS" dirty="0"/>
              <a:t> U okviru </a:t>
            </a:r>
            <a:r>
              <a:rPr lang="sr-Latn-RS" b="1" dirty="0"/>
              <a:t>ekonomske analize </a:t>
            </a:r>
            <a:r>
              <a:rPr lang="sr-Latn-RS" dirty="0"/>
              <a:t>projekta, analizira se da li je projekat koristan iz ugla ekonomskih pokazatelja, kako za lokalnu tako i za privredu šireg regiona. </a:t>
            </a:r>
          </a:p>
          <a:p>
            <a:r>
              <a:rPr lang="sr-Latn-RS" i="1" dirty="0"/>
              <a:t>Ovde se mogu koristiti podaci iz Business Model Canvasa, u kojem su opisani ključni resursi, ključne aktivnosti, odnosi sa klijentima. Zapravo, na ovom nivou treba proceniti troškove navedenih ključnih resursa, ključnih aktivnosti projekta i aktivnosti odnosa sa klijentima</a:t>
            </a:r>
            <a:r>
              <a:rPr lang="sr-Latn-RS" dirty="0"/>
              <a:t>.</a:t>
            </a:r>
            <a:endParaRPr lang="en-US" dirty="0"/>
          </a:p>
        </p:txBody>
      </p:sp>
    </p:spTree>
    <p:extLst>
      <p:ext uri="{BB962C8B-B14F-4D97-AF65-F5344CB8AC3E}">
        <p14:creationId xmlns:p14="http://schemas.microsoft.com/office/powerpoint/2010/main" val="404383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F469F-C149-4ED8-9261-987EA017C6C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xmlns="" id="{763CE295-0EF2-4AF5-A3E5-78A8A31DEDD3}"/>
              </a:ext>
            </a:extLst>
          </p:cNvPr>
          <p:cNvSpPr>
            <a:spLocks noGrp="1"/>
          </p:cNvSpPr>
          <p:nvPr>
            <p:ph idx="1"/>
          </p:nvPr>
        </p:nvSpPr>
        <p:spPr/>
        <p:txBody>
          <a:bodyPr>
            <a:normAutofit fontScale="70000" lnSpcReduction="20000"/>
          </a:bodyPr>
          <a:lstStyle/>
          <a:p>
            <a:r>
              <a:rPr lang="sr-Latn-RS" dirty="0"/>
              <a:t>Za finansijsku analizu neophodno je detaljno poznavati troškove planiranog projekta.</a:t>
            </a:r>
          </a:p>
          <a:p>
            <a:r>
              <a:rPr lang="en-US" b="1" dirty="0" err="1"/>
              <a:t>Vrste</a:t>
            </a:r>
            <a:r>
              <a:rPr lang="en-US" b="1" dirty="0"/>
              <a:t> </a:t>
            </a:r>
            <a:r>
              <a:rPr lang="en-US" b="1" dirty="0" err="1"/>
              <a:t>strukture</a:t>
            </a:r>
            <a:r>
              <a:rPr lang="en-US" b="1" dirty="0"/>
              <a:t> </a:t>
            </a:r>
            <a:r>
              <a:rPr lang="en-US" b="1" dirty="0" err="1"/>
              <a:t>troškova</a:t>
            </a:r>
            <a:r>
              <a:rPr lang="sr-Latn-RS" b="1" dirty="0"/>
              <a:t>: </a:t>
            </a:r>
            <a:r>
              <a:rPr lang="sr-Latn-RS" dirty="0"/>
              <a:t>T</a:t>
            </a:r>
            <a:r>
              <a:rPr lang="en-US" dirty="0" err="1"/>
              <a:t>roškovi</a:t>
            </a:r>
            <a:r>
              <a:rPr lang="en-US" dirty="0"/>
              <a:t> </a:t>
            </a:r>
            <a:r>
              <a:rPr lang="en-US" dirty="0" err="1"/>
              <a:t>treba</a:t>
            </a:r>
            <a:r>
              <a:rPr lang="sr-Latn-RS" dirty="0"/>
              <a:t>ju</a:t>
            </a:r>
            <a:r>
              <a:rPr lang="en-US" dirty="0"/>
              <a:t> </a:t>
            </a:r>
            <a:r>
              <a:rPr lang="sr-Latn-RS" dirty="0"/>
              <a:t>biti</a:t>
            </a:r>
            <a:r>
              <a:rPr lang="en-US" dirty="0"/>
              <a:t> </a:t>
            </a:r>
            <a:r>
              <a:rPr lang="en-US" dirty="0" err="1"/>
              <a:t>minimizirani</a:t>
            </a:r>
            <a:r>
              <a:rPr lang="en-US" dirty="0"/>
              <a:t> u </a:t>
            </a:r>
            <a:r>
              <a:rPr lang="en-US" dirty="0" err="1"/>
              <a:t>svakom</a:t>
            </a:r>
            <a:r>
              <a:rPr lang="en-US" dirty="0"/>
              <a:t> </a:t>
            </a:r>
            <a:r>
              <a:rPr lang="en-US" dirty="0" err="1"/>
              <a:t>poslovnom</a:t>
            </a:r>
            <a:r>
              <a:rPr lang="en-US" dirty="0"/>
              <a:t> </a:t>
            </a:r>
            <a:r>
              <a:rPr lang="en-US" dirty="0" err="1"/>
              <a:t>modelu</a:t>
            </a:r>
            <a:r>
              <a:rPr lang="en-US" dirty="0"/>
              <a:t>. Ali </a:t>
            </a:r>
            <a:r>
              <a:rPr lang="en-US" dirty="0" err="1"/>
              <a:t>strukture</a:t>
            </a:r>
            <a:r>
              <a:rPr lang="en-US" dirty="0"/>
              <a:t> </a:t>
            </a:r>
            <a:r>
              <a:rPr lang="en-US" dirty="0" err="1"/>
              <a:t>niske</a:t>
            </a:r>
            <a:r>
              <a:rPr lang="en-US" dirty="0"/>
              <a:t> </a:t>
            </a:r>
            <a:r>
              <a:rPr lang="en-US" dirty="0" err="1"/>
              <a:t>cene</a:t>
            </a:r>
            <a:r>
              <a:rPr lang="en-US" dirty="0"/>
              <a:t> </a:t>
            </a:r>
            <a:r>
              <a:rPr lang="en-US" dirty="0" err="1"/>
              <a:t>su</a:t>
            </a:r>
            <a:r>
              <a:rPr lang="en-US" dirty="0"/>
              <a:t> </a:t>
            </a:r>
            <a:r>
              <a:rPr lang="en-US" dirty="0" err="1"/>
              <a:t>važnije</a:t>
            </a:r>
            <a:r>
              <a:rPr lang="en-US" dirty="0"/>
              <a:t> za </a:t>
            </a:r>
            <a:r>
              <a:rPr lang="en-US" dirty="0" err="1"/>
              <a:t>neke</a:t>
            </a:r>
            <a:r>
              <a:rPr lang="en-US" dirty="0"/>
              <a:t> </a:t>
            </a:r>
            <a:r>
              <a:rPr lang="en-US" dirty="0" err="1"/>
              <a:t>poslovne</a:t>
            </a:r>
            <a:r>
              <a:rPr lang="en-US" dirty="0"/>
              <a:t> </a:t>
            </a:r>
            <a:r>
              <a:rPr lang="en-US" dirty="0" err="1"/>
              <a:t>modele</a:t>
            </a:r>
            <a:r>
              <a:rPr lang="en-US" dirty="0"/>
              <a:t> </a:t>
            </a:r>
            <a:r>
              <a:rPr lang="en-US" dirty="0" err="1"/>
              <a:t>nego</a:t>
            </a:r>
            <a:r>
              <a:rPr lang="en-US" dirty="0"/>
              <a:t> za </a:t>
            </a:r>
            <a:r>
              <a:rPr lang="en-US" dirty="0" err="1"/>
              <a:t>druge</a:t>
            </a:r>
            <a:r>
              <a:rPr lang="en-US" dirty="0"/>
              <a:t>. </a:t>
            </a:r>
            <a:r>
              <a:rPr lang="en-US" dirty="0" err="1"/>
              <a:t>Stoga</a:t>
            </a:r>
            <a:r>
              <a:rPr lang="en-US" dirty="0"/>
              <a:t> </a:t>
            </a:r>
            <a:r>
              <a:rPr lang="en-US" dirty="0" err="1"/>
              <a:t>može</a:t>
            </a:r>
            <a:r>
              <a:rPr lang="en-US" dirty="0"/>
              <a:t> </a:t>
            </a:r>
            <a:r>
              <a:rPr lang="en-US" dirty="0" err="1"/>
              <a:t>biti</a:t>
            </a:r>
            <a:r>
              <a:rPr lang="en-US" dirty="0"/>
              <a:t> </a:t>
            </a:r>
            <a:r>
              <a:rPr lang="en-US" dirty="0" err="1"/>
              <a:t>korisno</a:t>
            </a:r>
            <a:r>
              <a:rPr lang="en-US" dirty="0"/>
              <a:t> </a:t>
            </a:r>
            <a:r>
              <a:rPr lang="en-US" dirty="0" err="1"/>
              <a:t>napraviti</a:t>
            </a:r>
            <a:r>
              <a:rPr lang="en-US" dirty="0"/>
              <a:t> </a:t>
            </a:r>
            <a:r>
              <a:rPr lang="en-US" dirty="0" err="1"/>
              <a:t>razliku</a:t>
            </a:r>
            <a:r>
              <a:rPr lang="en-US" dirty="0"/>
              <a:t> </a:t>
            </a:r>
            <a:r>
              <a:rPr lang="en-US" dirty="0" err="1"/>
              <a:t>između</a:t>
            </a:r>
            <a:r>
              <a:rPr lang="en-US" dirty="0"/>
              <a:t> </a:t>
            </a:r>
            <a:r>
              <a:rPr lang="en-US" dirty="0" err="1"/>
              <a:t>dve</a:t>
            </a:r>
            <a:r>
              <a:rPr lang="en-US" dirty="0"/>
              <a:t> </a:t>
            </a:r>
            <a:r>
              <a:rPr lang="en-US" dirty="0" err="1"/>
              <a:t>široke</a:t>
            </a:r>
            <a:r>
              <a:rPr lang="en-US" dirty="0"/>
              <a:t> </a:t>
            </a:r>
            <a:r>
              <a:rPr lang="en-US" dirty="0" err="1"/>
              <a:t>klase</a:t>
            </a:r>
            <a:r>
              <a:rPr lang="en-US" dirty="0"/>
              <a:t> </a:t>
            </a:r>
            <a:r>
              <a:rPr lang="en-US" dirty="0" err="1"/>
              <a:t>struktura</a:t>
            </a:r>
            <a:r>
              <a:rPr lang="en-US" dirty="0"/>
              <a:t> </a:t>
            </a:r>
            <a:r>
              <a:rPr lang="en-US" dirty="0" err="1"/>
              <a:t>troškova</a:t>
            </a:r>
            <a:r>
              <a:rPr lang="en-US" dirty="0"/>
              <a:t> </a:t>
            </a:r>
            <a:r>
              <a:rPr lang="en-US" dirty="0" err="1"/>
              <a:t>poslovnog</a:t>
            </a:r>
            <a:r>
              <a:rPr lang="en-US" dirty="0"/>
              <a:t> </a:t>
            </a:r>
            <a:r>
              <a:rPr lang="en-US" dirty="0" err="1"/>
              <a:t>modela</a:t>
            </a:r>
            <a:r>
              <a:rPr lang="en-US" dirty="0"/>
              <a:t>: </a:t>
            </a:r>
            <a:endParaRPr lang="sr-Latn-RS" dirty="0"/>
          </a:p>
          <a:p>
            <a:pPr lvl="1"/>
            <a:r>
              <a:rPr lang="sr-Latn-RS" dirty="0"/>
              <a:t>projekti </a:t>
            </a:r>
            <a:r>
              <a:rPr lang="en-US" dirty="0" err="1"/>
              <a:t>vođen</a:t>
            </a:r>
            <a:r>
              <a:rPr lang="sr-Latn-RS" dirty="0"/>
              <a:t>i</a:t>
            </a:r>
            <a:r>
              <a:rPr lang="en-US" dirty="0"/>
              <a:t> </a:t>
            </a:r>
            <a:r>
              <a:rPr lang="en-US" dirty="0" err="1"/>
              <a:t>troškovima</a:t>
            </a:r>
            <a:r>
              <a:rPr lang="en-US" dirty="0"/>
              <a:t> </a:t>
            </a:r>
            <a:r>
              <a:rPr lang="sr-Latn-RS" dirty="0"/>
              <a:t>(</a:t>
            </a:r>
            <a:r>
              <a:rPr lang="en-US" b="1" dirty="0"/>
              <a:t>Cost-driven</a:t>
            </a:r>
            <a:r>
              <a:rPr lang="sr-Latn-RS" dirty="0"/>
              <a:t>)</a:t>
            </a:r>
          </a:p>
          <a:p>
            <a:pPr lvl="1"/>
            <a:r>
              <a:rPr lang="sr-Latn-RS" dirty="0"/>
              <a:t>projekti </a:t>
            </a:r>
            <a:r>
              <a:rPr lang="en-US" dirty="0" err="1"/>
              <a:t>vođene</a:t>
            </a:r>
            <a:r>
              <a:rPr lang="en-US" dirty="0"/>
              <a:t> </a:t>
            </a:r>
            <a:r>
              <a:rPr lang="en-US" dirty="0" err="1"/>
              <a:t>vrednosti</a:t>
            </a:r>
            <a:r>
              <a:rPr lang="sr-Latn-RS" dirty="0"/>
              <a:t>ma (</a:t>
            </a:r>
            <a:r>
              <a:rPr lang="en-US" b="1" dirty="0"/>
              <a:t>Value-driven</a:t>
            </a:r>
            <a:r>
              <a:rPr lang="sr-Latn-RS" b="1" dirty="0"/>
              <a:t>)</a:t>
            </a:r>
            <a:endParaRPr lang="en-US" dirty="0"/>
          </a:p>
          <a:p>
            <a:r>
              <a:rPr lang="en-US" dirty="0" err="1"/>
              <a:t>Poslovni</a:t>
            </a:r>
            <a:r>
              <a:rPr lang="en-US" dirty="0"/>
              <a:t> </a:t>
            </a:r>
            <a:r>
              <a:rPr lang="en-US" dirty="0" err="1"/>
              <a:t>modeli</a:t>
            </a:r>
            <a:r>
              <a:rPr lang="en-US" dirty="0"/>
              <a:t> </a:t>
            </a:r>
            <a:r>
              <a:rPr lang="sr-Latn-RS" dirty="0"/>
              <a:t>projekata </a:t>
            </a:r>
            <a:r>
              <a:rPr lang="en-US" b="1" dirty="0" err="1"/>
              <a:t>vođeni</a:t>
            </a:r>
            <a:r>
              <a:rPr lang="sr-Latn-RS" b="1" dirty="0"/>
              <a:t>h</a:t>
            </a:r>
            <a:r>
              <a:rPr lang="en-US" b="1" dirty="0"/>
              <a:t> </a:t>
            </a:r>
            <a:r>
              <a:rPr lang="en-US" b="1" dirty="0" err="1"/>
              <a:t>troškovima</a:t>
            </a:r>
            <a:r>
              <a:rPr lang="en-US" b="1" dirty="0"/>
              <a:t> </a:t>
            </a:r>
            <a:r>
              <a:rPr lang="en-US" dirty="0" err="1"/>
              <a:t>fokusiraju</a:t>
            </a:r>
            <a:r>
              <a:rPr lang="en-US" dirty="0"/>
              <a:t> se </a:t>
            </a:r>
            <a:r>
              <a:rPr lang="en-US" dirty="0" err="1"/>
              <a:t>na</a:t>
            </a:r>
            <a:r>
              <a:rPr lang="en-US" dirty="0"/>
              <a:t> </a:t>
            </a:r>
            <a:r>
              <a:rPr lang="en-US" dirty="0" err="1"/>
              <a:t>minimiziranje</a:t>
            </a:r>
            <a:r>
              <a:rPr lang="en-US" dirty="0"/>
              <a:t> </a:t>
            </a:r>
            <a:r>
              <a:rPr lang="en-US" dirty="0" err="1"/>
              <a:t>troškova</a:t>
            </a:r>
            <a:r>
              <a:rPr lang="en-US" dirty="0"/>
              <a:t> </a:t>
            </a:r>
            <a:r>
              <a:rPr lang="en-US" dirty="0" err="1"/>
              <a:t>gde</a:t>
            </a:r>
            <a:r>
              <a:rPr lang="en-US" dirty="0"/>
              <a:t> god je to </a:t>
            </a:r>
            <a:r>
              <a:rPr lang="en-US" dirty="0" err="1"/>
              <a:t>moguće</a:t>
            </a:r>
            <a:r>
              <a:rPr lang="en-US" dirty="0"/>
              <a:t>. </a:t>
            </a:r>
            <a:r>
              <a:rPr lang="en-US" dirty="0" err="1"/>
              <a:t>Ovaj</a:t>
            </a:r>
            <a:r>
              <a:rPr lang="en-US" dirty="0"/>
              <a:t> </a:t>
            </a:r>
            <a:r>
              <a:rPr lang="en-US" dirty="0" err="1"/>
              <a:t>pristup</a:t>
            </a:r>
            <a:r>
              <a:rPr lang="en-US" dirty="0"/>
              <a:t> </a:t>
            </a:r>
            <a:r>
              <a:rPr lang="en-US" dirty="0" err="1"/>
              <a:t>ima</a:t>
            </a:r>
            <a:r>
              <a:rPr lang="en-US" dirty="0"/>
              <a:t> za </a:t>
            </a:r>
            <a:r>
              <a:rPr lang="en-US" dirty="0" err="1"/>
              <a:t>cilj</a:t>
            </a:r>
            <a:r>
              <a:rPr lang="en-US" dirty="0"/>
              <a:t> </a:t>
            </a:r>
            <a:r>
              <a:rPr lang="en-US" dirty="0" err="1"/>
              <a:t>stvaranje</a:t>
            </a:r>
            <a:r>
              <a:rPr lang="en-US" dirty="0"/>
              <a:t> </a:t>
            </a:r>
            <a:r>
              <a:rPr lang="en-US" dirty="0" err="1"/>
              <a:t>i</a:t>
            </a:r>
            <a:r>
              <a:rPr lang="en-US" dirty="0"/>
              <a:t> </a:t>
            </a:r>
            <a:r>
              <a:rPr lang="en-US" dirty="0" err="1"/>
              <a:t>održavanje</a:t>
            </a:r>
            <a:r>
              <a:rPr lang="en-US" dirty="0"/>
              <a:t> </a:t>
            </a:r>
            <a:r>
              <a:rPr lang="en-US" dirty="0" err="1"/>
              <a:t>najniže</a:t>
            </a:r>
            <a:r>
              <a:rPr lang="en-US" dirty="0"/>
              <a:t> </a:t>
            </a:r>
            <a:r>
              <a:rPr lang="en-US" dirty="0" err="1"/>
              <a:t>moguće</a:t>
            </a:r>
            <a:r>
              <a:rPr lang="en-US" dirty="0"/>
              <a:t> </a:t>
            </a:r>
            <a:r>
              <a:rPr lang="en-US" dirty="0" err="1"/>
              <a:t>strukture</a:t>
            </a:r>
            <a:r>
              <a:rPr lang="en-US" dirty="0"/>
              <a:t> </a:t>
            </a:r>
            <a:r>
              <a:rPr lang="en-US" dirty="0" err="1"/>
              <a:t>troškova</a:t>
            </a:r>
            <a:r>
              <a:rPr lang="en-US" dirty="0"/>
              <a:t>, </a:t>
            </a:r>
            <a:r>
              <a:rPr lang="en-US" dirty="0" err="1"/>
              <a:t>koristeći</a:t>
            </a:r>
            <a:r>
              <a:rPr lang="en-US" dirty="0"/>
              <a:t> </a:t>
            </a:r>
            <a:r>
              <a:rPr lang="en-US" dirty="0" err="1"/>
              <a:t>ponude</a:t>
            </a:r>
            <a:r>
              <a:rPr lang="en-US" dirty="0"/>
              <a:t> </a:t>
            </a:r>
            <a:r>
              <a:rPr lang="en-US" dirty="0" err="1"/>
              <a:t>vrednosti</a:t>
            </a:r>
            <a:r>
              <a:rPr lang="en-US" dirty="0"/>
              <a:t> </a:t>
            </a:r>
            <a:r>
              <a:rPr lang="en-US" dirty="0" err="1"/>
              <a:t>niske</a:t>
            </a:r>
            <a:r>
              <a:rPr lang="en-US" dirty="0"/>
              <a:t> </a:t>
            </a:r>
            <a:r>
              <a:rPr lang="en-US" dirty="0" err="1"/>
              <a:t>cene</a:t>
            </a:r>
            <a:r>
              <a:rPr lang="en-US" dirty="0"/>
              <a:t>, </a:t>
            </a:r>
            <a:r>
              <a:rPr lang="en-US" dirty="0" err="1"/>
              <a:t>maksimalnu</a:t>
            </a:r>
            <a:r>
              <a:rPr lang="en-US" dirty="0"/>
              <a:t> </a:t>
            </a:r>
            <a:r>
              <a:rPr lang="en-US" dirty="0" err="1"/>
              <a:t>automatizaciju</a:t>
            </a:r>
            <a:r>
              <a:rPr lang="en-US" dirty="0"/>
              <a:t> </a:t>
            </a:r>
            <a:r>
              <a:rPr lang="en-US" dirty="0" err="1"/>
              <a:t>i</a:t>
            </a:r>
            <a:r>
              <a:rPr lang="en-US" dirty="0"/>
              <a:t> </a:t>
            </a:r>
            <a:r>
              <a:rPr lang="en-US" dirty="0" err="1"/>
              <a:t>ekstenzivno</a:t>
            </a:r>
            <a:r>
              <a:rPr lang="en-US" dirty="0"/>
              <a:t> </a:t>
            </a:r>
            <a:r>
              <a:rPr lang="en-US" dirty="0" err="1"/>
              <a:t>angažovanje</a:t>
            </a:r>
            <a:r>
              <a:rPr lang="en-US" dirty="0"/>
              <a:t> </a:t>
            </a:r>
            <a:r>
              <a:rPr lang="en-US" dirty="0" err="1"/>
              <a:t>spoljnih</a:t>
            </a:r>
            <a:r>
              <a:rPr lang="en-US" dirty="0"/>
              <a:t> </a:t>
            </a:r>
            <a:r>
              <a:rPr lang="en-US" dirty="0" err="1"/>
              <a:t>saradnika</a:t>
            </a:r>
            <a:r>
              <a:rPr lang="en-US" dirty="0"/>
              <a:t>. </a:t>
            </a:r>
          </a:p>
          <a:p>
            <a:r>
              <a:rPr lang="en-US" dirty="0" err="1"/>
              <a:t>Neke</a:t>
            </a:r>
            <a:r>
              <a:rPr lang="en-US" dirty="0"/>
              <a:t> </a:t>
            </a:r>
            <a:r>
              <a:rPr lang="en-US" dirty="0" err="1"/>
              <a:t>kompanije</a:t>
            </a:r>
            <a:r>
              <a:rPr lang="sr-Latn-RS" dirty="0"/>
              <a:t>/preduzeća</a:t>
            </a:r>
            <a:r>
              <a:rPr lang="en-US" dirty="0"/>
              <a:t> </a:t>
            </a:r>
            <a:r>
              <a:rPr lang="en-US" dirty="0" err="1"/>
              <a:t>su</a:t>
            </a:r>
            <a:r>
              <a:rPr lang="en-US" dirty="0"/>
              <a:t> </a:t>
            </a:r>
            <a:r>
              <a:rPr lang="en-US" dirty="0" err="1"/>
              <a:t>manje</a:t>
            </a:r>
            <a:r>
              <a:rPr lang="en-US" dirty="0"/>
              <a:t> </a:t>
            </a:r>
            <a:r>
              <a:rPr lang="en-US" dirty="0" err="1"/>
              <a:t>zabrinute</a:t>
            </a:r>
            <a:r>
              <a:rPr lang="en-US" dirty="0"/>
              <a:t> za </a:t>
            </a:r>
            <a:r>
              <a:rPr lang="en-US" dirty="0" err="1"/>
              <a:t>implikacije</a:t>
            </a:r>
            <a:r>
              <a:rPr lang="en-US" dirty="0"/>
              <a:t> </a:t>
            </a:r>
            <a:r>
              <a:rPr lang="en-US" dirty="0" err="1"/>
              <a:t>troškova</a:t>
            </a:r>
            <a:r>
              <a:rPr lang="en-US" dirty="0"/>
              <a:t> </a:t>
            </a:r>
            <a:r>
              <a:rPr lang="en-US" dirty="0" err="1"/>
              <a:t>dizajna</a:t>
            </a:r>
            <a:r>
              <a:rPr lang="en-US" dirty="0"/>
              <a:t> </a:t>
            </a:r>
            <a:r>
              <a:rPr lang="en-US" dirty="0" err="1"/>
              <a:t>određenog</a:t>
            </a:r>
            <a:r>
              <a:rPr lang="en-US" dirty="0"/>
              <a:t> </a:t>
            </a:r>
            <a:r>
              <a:rPr lang="en-US" dirty="0" err="1"/>
              <a:t>poslovnog</a:t>
            </a:r>
            <a:r>
              <a:rPr lang="en-US" dirty="0"/>
              <a:t> </a:t>
            </a:r>
            <a:r>
              <a:rPr lang="en-US" dirty="0" err="1"/>
              <a:t>modela</a:t>
            </a:r>
            <a:r>
              <a:rPr lang="en-US" dirty="0"/>
              <a:t> </a:t>
            </a:r>
            <a:r>
              <a:rPr lang="en-US" dirty="0" err="1"/>
              <a:t>i</a:t>
            </a:r>
            <a:r>
              <a:rPr lang="en-US" dirty="0"/>
              <a:t> </a:t>
            </a:r>
            <a:r>
              <a:rPr lang="en-US" dirty="0" err="1"/>
              <a:t>umesto</a:t>
            </a:r>
            <a:r>
              <a:rPr lang="en-US" dirty="0"/>
              <a:t> toga se </a:t>
            </a:r>
            <a:r>
              <a:rPr lang="en-US" dirty="0" err="1"/>
              <a:t>fokusiraju</a:t>
            </a:r>
            <a:r>
              <a:rPr lang="en-US" dirty="0"/>
              <a:t> </a:t>
            </a:r>
            <a:r>
              <a:rPr lang="en-US" dirty="0" err="1"/>
              <a:t>na</a:t>
            </a:r>
            <a:r>
              <a:rPr lang="en-US" dirty="0"/>
              <a:t> </a:t>
            </a:r>
            <a:r>
              <a:rPr lang="en-US" b="1" dirty="0" err="1"/>
              <a:t>stvaranje</a:t>
            </a:r>
            <a:r>
              <a:rPr lang="en-US" b="1" dirty="0"/>
              <a:t> </a:t>
            </a:r>
            <a:r>
              <a:rPr lang="en-US" b="1" dirty="0" err="1"/>
              <a:t>vrednosti</a:t>
            </a:r>
            <a:r>
              <a:rPr lang="en-US" dirty="0"/>
              <a:t>. </a:t>
            </a:r>
            <a:r>
              <a:rPr lang="en-US" dirty="0" err="1"/>
              <a:t>Propozicije</a:t>
            </a:r>
            <a:r>
              <a:rPr lang="en-US" dirty="0"/>
              <a:t> premium </a:t>
            </a:r>
            <a:r>
              <a:rPr lang="en-US" dirty="0" err="1"/>
              <a:t>vrednosti</a:t>
            </a:r>
            <a:r>
              <a:rPr lang="en-US" dirty="0"/>
              <a:t> </a:t>
            </a:r>
            <a:r>
              <a:rPr lang="en-US" dirty="0" err="1"/>
              <a:t>i</a:t>
            </a:r>
            <a:r>
              <a:rPr lang="en-US" dirty="0"/>
              <a:t> </a:t>
            </a:r>
            <a:r>
              <a:rPr lang="en-US" dirty="0" err="1"/>
              <a:t>visok</a:t>
            </a:r>
            <a:r>
              <a:rPr lang="en-US" dirty="0"/>
              <a:t> </a:t>
            </a:r>
            <a:r>
              <a:rPr lang="en-US" dirty="0" err="1"/>
              <a:t>stepen</a:t>
            </a:r>
            <a:r>
              <a:rPr lang="en-US" dirty="0"/>
              <a:t> </a:t>
            </a:r>
            <a:r>
              <a:rPr lang="en-US" dirty="0" err="1"/>
              <a:t>personalizovane</a:t>
            </a:r>
            <a:r>
              <a:rPr lang="en-US" dirty="0"/>
              <a:t> </a:t>
            </a:r>
            <a:r>
              <a:rPr lang="en-US" dirty="0" err="1"/>
              <a:t>usluge</a:t>
            </a:r>
            <a:r>
              <a:rPr lang="en-US" dirty="0"/>
              <a:t> </a:t>
            </a:r>
            <a:r>
              <a:rPr lang="en-US" dirty="0" err="1"/>
              <a:t>obično</a:t>
            </a:r>
            <a:r>
              <a:rPr lang="en-US" dirty="0"/>
              <a:t> </a:t>
            </a:r>
            <a:r>
              <a:rPr lang="en-US" dirty="0" err="1"/>
              <a:t>karakterišu</a:t>
            </a:r>
            <a:r>
              <a:rPr lang="en-US" dirty="0"/>
              <a:t> </a:t>
            </a:r>
            <a:r>
              <a:rPr lang="en-US" dirty="0" err="1"/>
              <a:t>poslovne</a:t>
            </a:r>
            <a:r>
              <a:rPr lang="en-US" dirty="0"/>
              <a:t> </a:t>
            </a:r>
            <a:r>
              <a:rPr lang="en-US" dirty="0" err="1"/>
              <a:t>modele</a:t>
            </a:r>
            <a:r>
              <a:rPr lang="en-US" dirty="0"/>
              <a:t> </a:t>
            </a:r>
            <a:r>
              <a:rPr lang="en-US" dirty="0" err="1"/>
              <a:t>zasnovane</a:t>
            </a:r>
            <a:r>
              <a:rPr lang="en-US" dirty="0"/>
              <a:t> </a:t>
            </a:r>
            <a:r>
              <a:rPr lang="en-US" dirty="0" err="1"/>
              <a:t>na</a:t>
            </a:r>
            <a:r>
              <a:rPr lang="en-US" dirty="0"/>
              <a:t> </a:t>
            </a:r>
            <a:r>
              <a:rPr lang="en-US" dirty="0" err="1"/>
              <a:t>vrednosti</a:t>
            </a:r>
            <a:r>
              <a:rPr lang="en-US" dirty="0"/>
              <a:t>. </a:t>
            </a:r>
            <a:endParaRPr lang="sr-Latn-RS" dirty="0"/>
          </a:p>
          <a:p>
            <a:r>
              <a:rPr lang="sr-Latn-RS" dirty="0"/>
              <a:t>Izbor naravno zavisi od </a:t>
            </a:r>
            <a:r>
              <a:rPr lang="sr-Latn-RS" b="1" dirty="0"/>
              <a:t>SEGMENTA TRŽIŠTA </a:t>
            </a:r>
            <a:r>
              <a:rPr lang="sr-Latn-RS" dirty="0"/>
              <a:t>kome su krajnji proizvodi namenjeni.</a:t>
            </a:r>
            <a:endParaRPr lang="en-US" dirty="0"/>
          </a:p>
        </p:txBody>
      </p:sp>
    </p:spTree>
    <p:extLst>
      <p:ext uri="{BB962C8B-B14F-4D97-AF65-F5344CB8AC3E}">
        <p14:creationId xmlns:p14="http://schemas.microsoft.com/office/powerpoint/2010/main" val="51172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Svakako, jedan od značajnih elemenata kod izbora finansianja budućeg projekta je </a:t>
            </a:r>
            <a:r>
              <a:rPr lang="sr-Latn-RS" b="1" dirty="0"/>
              <a:t>bilans projekta</a:t>
            </a:r>
            <a:r>
              <a:rPr lang="sr-Latn-RS" dirty="0"/>
              <a:t>. Bilans projekta, može biti </a:t>
            </a:r>
            <a:r>
              <a:rPr lang="sr-Latn-RS" b="1" dirty="0"/>
              <a:t>bilans resursa projekta </a:t>
            </a:r>
            <a:r>
              <a:rPr lang="sr-Latn-RS" dirty="0"/>
              <a:t>i </a:t>
            </a:r>
            <a:r>
              <a:rPr lang="sr-Latn-RS" b="1" dirty="0"/>
              <a:t>finansijski bilans projekta</a:t>
            </a:r>
            <a:r>
              <a:rPr lang="sr-Latn-RS" dirty="0"/>
              <a:t>. </a:t>
            </a:r>
          </a:p>
          <a:p>
            <a:r>
              <a:rPr lang="sr-Latn-RS" dirty="0"/>
              <a:t>Kako bi se uspešno formirao </a:t>
            </a:r>
            <a:r>
              <a:rPr lang="sr-Latn-RS" b="1" dirty="0"/>
              <a:t>bilans resursa projekta</a:t>
            </a:r>
            <a:r>
              <a:rPr lang="sr-Latn-RS"/>
              <a:t>, </a:t>
            </a:r>
            <a:r>
              <a:rPr lang="sr-Latn-RS" i="1" u="sng"/>
              <a:t>neophodno </a:t>
            </a:r>
            <a:r>
              <a:rPr lang="sr-Latn-RS" i="1" u="sng" dirty="0"/>
              <a:t>je tačno i detaljno sagledati sve potencijalne troškove koji će se javiti u okviru projekta. Takođe, neophodno je sagledati sve pozitivne efekte koji će se javiti kao rezultat aktivnosti projekta (prihodi)</a:t>
            </a:r>
            <a:r>
              <a:rPr lang="sr-Latn-RS" dirty="0"/>
              <a:t>. </a:t>
            </a:r>
          </a:p>
          <a:p>
            <a:r>
              <a:rPr lang="sr-Latn-RS" dirty="0"/>
              <a:t>Konstrukcija bilansa resursa projekta se radi tako da se svi troškovi i efekti utrde, izmere, procene, vrednuju i, u cilju ocene opravdanosti, uporede. </a:t>
            </a:r>
          </a:p>
          <a:p>
            <a:r>
              <a:rPr lang="sr-Latn-RS" dirty="0"/>
              <a:t>U poređenju sa analizom troškova projekata i procenom investicije, koje su rađene u okviru Analize poslovnog slučaja, ovde se procena troškova i efekata projekta mora uraditi znatno preciznije.</a:t>
            </a:r>
          </a:p>
          <a:p>
            <a:r>
              <a:rPr lang="sr-Latn-RS" dirty="0"/>
              <a:t>Opšta procedura koja se sprovodi pri formiranju bilansa resursa projekta, sastoji se od sledeće četiri faze:</a:t>
            </a:r>
          </a:p>
          <a:p>
            <a:pPr lvl="1"/>
            <a:r>
              <a:rPr lang="sr-Latn-RS" dirty="0"/>
              <a:t>Definisanje (identifikovanje) troškova i efekata projekta</a:t>
            </a:r>
          </a:p>
          <a:p>
            <a:pPr lvl="1"/>
            <a:r>
              <a:rPr lang="sr-Latn-RS" dirty="0"/>
              <a:t>Kvantifikacija troškova i efekata projekta</a:t>
            </a:r>
          </a:p>
          <a:p>
            <a:pPr lvl="1"/>
            <a:r>
              <a:rPr lang="sr-Latn-RS" dirty="0"/>
              <a:t>Vrednovanje troškova i efekata projekta</a:t>
            </a:r>
          </a:p>
          <a:p>
            <a:pPr lvl="1"/>
            <a:r>
              <a:rPr lang="sr-Latn-RS" dirty="0"/>
              <a:t>Upoređivanje efekata sa troškovima.</a:t>
            </a:r>
            <a:endParaRPr lang="en-US" dirty="0"/>
          </a:p>
        </p:txBody>
      </p:sp>
    </p:spTree>
    <p:extLst>
      <p:ext uri="{BB962C8B-B14F-4D97-AF65-F5344CB8AC3E}">
        <p14:creationId xmlns:p14="http://schemas.microsoft.com/office/powerpoint/2010/main" val="29054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Dakle, kao bi se uspešno izvršila analiza projekta – sa finansijskog aspekta, u prvoj fazi je neophodno adekvatno proceniti/definisati troškove na projektu.</a:t>
            </a:r>
          </a:p>
          <a:p>
            <a:r>
              <a:rPr lang="sr-Latn-RS" dirty="0"/>
              <a:t>Prema elementima trošenja, troškovi u oblasti IT sektora mogu biti:</a:t>
            </a:r>
          </a:p>
          <a:p>
            <a:pPr lvl="1"/>
            <a:r>
              <a:rPr lang="sr-Latn-RS" dirty="0"/>
              <a:t>Troškovi plata angažovanih i zaposlenih izvršioca</a:t>
            </a:r>
          </a:p>
          <a:p>
            <a:pPr lvl="1"/>
            <a:r>
              <a:rPr lang="sr-Latn-RS" dirty="0"/>
              <a:t>Troškovi eventualnih bonusa na plate</a:t>
            </a:r>
          </a:p>
          <a:p>
            <a:pPr lvl="1"/>
            <a:r>
              <a:rPr lang="sr-Latn-RS" dirty="0"/>
              <a:t>Troškovi za aktivnosti team-building-a</a:t>
            </a:r>
          </a:p>
          <a:p>
            <a:pPr lvl="1"/>
            <a:r>
              <a:rPr lang="sr-Latn-RS" dirty="0"/>
              <a:t>Podsticaji za zaposlene</a:t>
            </a:r>
          </a:p>
          <a:p>
            <a:pPr lvl="1"/>
            <a:r>
              <a:rPr lang="sr-Latn-RS" dirty="0"/>
              <a:t>Autsorsovana radna snaga</a:t>
            </a:r>
          </a:p>
          <a:p>
            <a:pPr lvl="1"/>
            <a:r>
              <a:rPr lang="sr-Latn-RS" dirty="0"/>
              <a:t>Troškovi materijala</a:t>
            </a:r>
          </a:p>
          <a:p>
            <a:pPr lvl="1"/>
            <a:r>
              <a:rPr lang="sr-Latn-RS" dirty="0"/>
              <a:t>Troškovi opreme</a:t>
            </a:r>
          </a:p>
          <a:p>
            <a:pPr lvl="1"/>
            <a:r>
              <a:rPr lang="sr-Latn-RS" dirty="0"/>
              <a:t>Troškovi putovanja</a:t>
            </a:r>
          </a:p>
          <a:p>
            <a:pPr lvl="1"/>
            <a:r>
              <a:rPr lang="sr-Latn-RS" dirty="0"/>
              <a:t>Rezerve za rizične događaje (overhead)</a:t>
            </a:r>
          </a:p>
          <a:p>
            <a:pPr lvl="1"/>
            <a:r>
              <a:rPr lang="sr-Latn-RS" dirty="0"/>
              <a:t>Trening članova tima</a:t>
            </a:r>
          </a:p>
          <a:p>
            <a:pPr lvl="1"/>
            <a:r>
              <a:rPr lang="sr-Latn-RS" dirty="0"/>
              <a:t>Nadoknade za konsultante</a:t>
            </a:r>
          </a:p>
          <a:p>
            <a:pPr lvl="1"/>
            <a:r>
              <a:rPr lang="sr-Latn-RS" dirty="0"/>
              <a:t>Usluge prema ugovaračima</a:t>
            </a:r>
          </a:p>
          <a:p>
            <a:pPr lvl="1"/>
            <a:r>
              <a:rPr lang="sr-Latn-RS" dirty="0"/>
              <a:t>Troškovi regrutovanja radne snage</a:t>
            </a:r>
            <a:endParaRPr lang="en-US" dirty="0"/>
          </a:p>
        </p:txBody>
      </p:sp>
      <p:sp>
        <p:nvSpPr>
          <p:cNvPr id="4" name="TextBox 3"/>
          <p:cNvSpPr txBox="1"/>
          <p:nvPr/>
        </p:nvSpPr>
        <p:spPr>
          <a:xfrm>
            <a:off x="6457361" y="2609571"/>
            <a:ext cx="5344998" cy="3416320"/>
          </a:xfrm>
          <a:prstGeom prst="rect">
            <a:avLst/>
          </a:prstGeom>
          <a:noFill/>
        </p:spPr>
        <p:txBody>
          <a:bodyPr wrap="square" rtlCol="0">
            <a:spAutoFit/>
          </a:bodyPr>
          <a:lstStyle/>
          <a:p>
            <a:pPr marL="285750" indent="-285750">
              <a:buFont typeface="Arial" panose="020B0604020202020204" pitchFamily="34" charset="0"/>
              <a:buChar char="•"/>
            </a:pPr>
            <a:r>
              <a:rPr lang="sr-Latn-RS" dirty="0"/>
              <a:t>Iznajmljivanje ili kupovina poslovnog prostora</a:t>
            </a:r>
          </a:p>
          <a:p>
            <a:pPr marL="285750" indent="-285750">
              <a:buFont typeface="Arial" panose="020B0604020202020204" pitchFamily="34" charset="0"/>
              <a:buChar char="•"/>
            </a:pPr>
            <a:r>
              <a:rPr lang="sr-Latn-RS" dirty="0"/>
              <a:t>Troškovi telefonije i komunikacije</a:t>
            </a:r>
          </a:p>
          <a:p>
            <a:pPr marL="285750" indent="-285750">
              <a:buFont typeface="Arial" panose="020B0604020202020204" pitchFamily="34" charset="0"/>
              <a:buChar char="•"/>
            </a:pPr>
            <a:r>
              <a:rPr lang="sr-Latn-RS" dirty="0"/>
              <a:t>Iznajmljivanje opreme</a:t>
            </a:r>
          </a:p>
          <a:p>
            <a:pPr marL="285750" indent="-285750">
              <a:buFont typeface="Arial" panose="020B0604020202020204" pitchFamily="34" charset="0"/>
              <a:buChar char="•"/>
            </a:pPr>
            <a:r>
              <a:rPr lang="sr-Latn-RS" dirty="0"/>
              <a:t>Popravke i održavanje opreme</a:t>
            </a:r>
          </a:p>
          <a:p>
            <a:pPr marL="285750" indent="-285750">
              <a:buFont typeface="Arial" panose="020B0604020202020204" pitchFamily="34" charset="0"/>
              <a:buChar char="•"/>
            </a:pPr>
            <a:r>
              <a:rPr lang="sr-Latn-RS" dirty="0"/>
              <a:t>Potrošni materijal</a:t>
            </a:r>
          </a:p>
          <a:p>
            <a:pPr marL="285750" indent="-285750">
              <a:buFont typeface="Arial" panose="020B0604020202020204" pitchFamily="34" charset="0"/>
              <a:buChar char="•"/>
            </a:pPr>
            <a:r>
              <a:rPr lang="sr-Latn-RS" dirty="0"/>
              <a:t>Administrativni materijal</a:t>
            </a:r>
          </a:p>
          <a:p>
            <a:pPr marL="285750" indent="-285750">
              <a:buFont typeface="Arial" panose="020B0604020202020204" pitchFamily="34" charset="0"/>
              <a:buChar char="•"/>
            </a:pPr>
            <a:r>
              <a:rPr lang="sr-Latn-RS" dirty="0"/>
              <a:t>Poštarina</a:t>
            </a:r>
          </a:p>
          <a:p>
            <a:pPr marL="285750" indent="-285750">
              <a:buFont typeface="Arial" panose="020B0604020202020204" pitchFamily="34" charset="0"/>
              <a:buChar char="•"/>
            </a:pPr>
            <a:r>
              <a:rPr lang="sr-Latn-RS" dirty="0"/>
              <a:t>Osiguranje</a:t>
            </a:r>
          </a:p>
          <a:p>
            <a:pPr marL="285750" indent="-285750">
              <a:buFont typeface="Arial" panose="020B0604020202020204" pitchFamily="34" charset="0"/>
              <a:buChar char="•"/>
            </a:pPr>
            <a:r>
              <a:rPr lang="sr-Latn-RS" dirty="0"/>
              <a:t>Porezi</a:t>
            </a:r>
          </a:p>
          <a:p>
            <a:pPr marL="285750" indent="-285750">
              <a:buFont typeface="Arial" panose="020B0604020202020204" pitchFamily="34" charset="0"/>
              <a:buChar char="•"/>
            </a:pPr>
            <a:r>
              <a:rPr lang="sr-Latn-RS" dirty="0"/>
              <a:t>Licence za softvere</a:t>
            </a:r>
          </a:p>
          <a:p>
            <a:pPr marL="285750" indent="-285750">
              <a:buFont typeface="Arial" panose="020B0604020202020204" pitchFamily="34" charset="0"/>
              <a:buChar char="•"/>
            </a:pPr>
            <a:r>
              <a:rPr lang="sr-Latn-RS" dirty="0"/>
              <a:t>Marketing materijal</a:t>
            </a:r>
          </a:p>
          <a:p>
            <a:pPr marL="285750" indent="-285750">
              <a:buFont typeface="Arial" panose="020B0604020202020204" pitchFamily="34" charset="0"/>
              <a:buChar char="•"/>
            </a:pPr>
            <a:r>
              <a:rPr lang="sr-Latn-RS" dirty="0"/>
              <a:t>Održavanje infrastrukture</a:t>
            </a:r>
            <a:endParaRPr lang="en-US" dirty="0"/>
          </a:p>
        </p:txBody>
      </p:sp>
    </p:spTree>
    <p:extLst>
      <p:ext uri="{BB962C8B-B14F-4D97-AF65-F5344CB8AC3E}">
        <p14:creationId xmlns:p14="http://schemas.microsoft.com/office/powerpoint/2010/main" val="362073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b="1" dirty="0"/>
              <a:t>Definisanje (identifikovanje) troškova i efekata </a:t>
            </a:r>
            <a:r>
              <a:rPr lang="sr-Latn-RS" dirty="0"/>
              <a:t>je složen i kreativan metodološki korak izrade bilansa resursa projekta. Ova faza analize uključuje precizno određivanje uloge (funkcije), mesta, značaja i vremena u kojem se troškovi i efekti javljaju.</a:t>
            </a:r>
          </a:p>
          <a:p>
            <a:r>
              <a:rPr lang="sr-Latn-RS" dirty="0"/>
              <a:t>U bilansu resursa projekta, svi troškovi sa prethodne liste, se javljaju kao</a:t>
            </a:r>
            <a:r>
              <a:rPr lang="sr-Latn-RS" i="1" dirty="0"/>
              <a:t>: </a:t>
            </a:r>
            <a:r>
              <a:rPr lang="sr-Latn-RS" b="1" i="1" dirty="0">
                <a:solidFill>
                  <a:srgbClr val="FF0000"/>
                </a:solidFill>
              </a:rPr>
              <a:t>Investicioni troškovi, Operativni (poslovni, tekući) troškovi i Troškovi obrtnih sredstava (kapitala). </a:t>
            </a:r>
          </a:p>
          <a:p>
            <a:r>
              <a:rPr lang="sr-Latn-RS" dirty="0"/>
              <a:t>Od tipa projekta i grane industrije u kojoj se projekat realizuje zavisi i broj stavki svake od navedenih grupacija troškova.</a:t>
            </a:r>
            <a:endParaRPr lang="en-US" dirty="0"/>
          </a:p>
        </p:txBody>
      </p:sp>
    </p:spTree>
    <p:extLst>
      <p:ext uri="{BB962C8B-B14F-4D97-AF65-F5344CB8AC3E}">
        <p14:creationId xmlns:p14="http://schemas.microsoft.com/office/powerpoint/2010/main" val="279120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Investicioni troškovi</a:t>
            </a:r>
            <a:r>
              <a:rPr lang="sr-Latn-RS" dirty="0"/>
              <a:t>, koji sa aspekta uloge, mesta i značaja predstavljaju novo ulaganje, mogu se sa aspekta vremena javiti kao početni izdaci (u fazi investicionog perioda – pre realizacije projekta) i izdaci tokom perioda realizacije-eksploatacije projekta. </a:t>
            </a:r>
          </a:p>
          <a:p>
            <a:r>
              <a:rPr lang="sr-Latn-RS" dirty="0"/>
              <a:t>Na kraju realizacije projekta, preostaje deo početne investicije u obliku opreme, građevinskih objekata, uređenog zemljišta, voznog parka, tehnologije i tehnološkog procesa i taj deo investicionog troška se naziva </a:t>
            </a:r>
            <a:r>
              <a:rPr lang="sr-Latn-RS" i="1" u="sng" dirty="0"/>
              <a:t>ostatak vrednosti </a:t>
            </a:r>
            <a:r>
              <a:rPr lang="sr-Latn-RS" dirty="0"/>
              <a:t>ili </a:t>
            </a:r>
            <a:r>
              <a:rPr lang="sr-Latn-RS" i="1" u="sng" dirty="0"/>
              <a:t>otpisna vrednost</a:t>
            </a:r>
            <a:r>
              <a:rPr lang="sr-Latn-RS" dirty="0"/>
              <a:t>.</a:t>
            </a:r>
          </a:p>
          <a:p>
            <a:r>
              <a:rPr lang="sr-Latn-RS" dirty="0"/>
              <a:t>Sa aspekta vremena pojavljivanja investicionih troškova, uobičajena je pretpostavka da se kod novog projekta početno ulaganje dešava neposredno po donošenju odluke o realizaciji i da se taj trošak locira u početni vremenski period (investicioni period) koji se završava pre početka realizacije projekta. Kod manjih projekata, to je najčešće slučaj. Međutim, kod većih projekata, često je neophodno vršiti investicije i tokom životnog veka realizacije samog projekta – najčešće u okviru nekoliko vremenskih perioda.</a:t>
            </a:r>
            <a:endParaRPr lang="en-US" dirty="0"/>
          </a:p>
        </p:txBody>
      </p:sp>
    </p:spTree>
    <p:extLst>
      <p:ext uri="{BB962C8B-B14F-4D97-AF65-F5344CB8AC3E}">
        <p14:creationId xmlns:p14="http://schemas.microsoft.com/office/powerpoint/2010/main" val="56307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Odnos veka trajanja projekta i perioda investiranja u suštini zavisi od </a:t>
            </a:r>
            <a:r>
              <a:rPr lang="sr-Latn-RS" b="1" dirty="0"/>
              <a:t>životnog veka projekta </a:t>
            </a:r>
            <a:r>
              <a:rPr lang="sr-Latn-RS" dirty="0"/>
              <a:t>i od </a:t>
            </a:r>
            <a:r>
              <a:rPr lang="sr-Latn-RS" b="1" dirty="0"/>
              <a:t>životnog veka dobara u koje se investira</a:t>
            </a:r>
            <a:r>
              <a:rPr lang="sr-Latn-RS" dirty="0"/>
              <a:t>. </a:t>
            </a:r>
          </a:p>
          <a:p>
            <a:r>
              <a:rPr lang="sr-Latn-RS" dirty="0"/>
              <a:t>Tako, npr. ukoliko se investicija vršila u zemljište – ono će svakako imati određeni ostatak vrednosti i nakon realizacije projekta, bez obzira na to koliko će projekat trajati. To takođe važi i za zgrade – objekte. </a:t>
            </a:r>
          </a:p>
          <a:p>
            <a:r>
              <a:rPr lang="sr-Latn-RS" dirty="0"/>
              <a:t>Oprema se često amortizuje tokom realizacije projekta, pa je najčešće neophodno dodatno planirati </a:t>
            </a:r>
            <a:r>
              <a:rPr lang="sr-Latn-RS" dirty="0" smtClean="0"/>
              <a:t>investiciju </a:t>
            </a:r>
            <a:r>
              <a:rPr lang="sr-Latn-RS" dirty="0"/>
              <a:t>u obnavaljanje opreme, tokom realizacije projekta – posebno kod projekata koji imaju dug  životni vek. Kod većih investicionih projekata – proizvodnog tipa, gde se u okviru investicije u opremu zapravo vrši investicija u kapitalnu opremu – nove tehnološke linije i pogone, vek ekspolatacije projekta se upravo i određuje na osnovu dužine životnog veka glavnih delova opreme. </a:t>
            </a:r>
          </a:p>
          <a:p>
            <a:r>
              <a:rPr lang="sr-Latn-RS" dirty="0"/>
              <a:t>Što se tiče investicije u npr. vozni park, realno – vozni park bi trebao da ima duži životni vek od veka trajanja samog projekta. Ipak, nije redak slučaj da se vozila zamenjuju tokom perioda eksploatacije projekta – ne iz razloga dotrajalnosti – već kako bi se izbegli troškovi održavanja vozila koja stare. Samim time, ova kategorija se može javiti sa izvesnim ostatkom vrednosti i može se pojaviti potreba za dodatnim investiranjem – za zamenu vozila, gde je iznos ponovljene investicije zapravo onaj deo koji treba dodati na ostatak vrednosti vozila, u momentu njegove zamene.</a:t>
            </a:r>
            <a:endParaRPr lang="en-US" dirty="0"/>
          </a:p>
        </p:txBody>
      </p:sp>
    </p:spTree>
    <p:extLst>
      <p:ext uri="{BB962C8B-B14F-4D97-AF65-F5344CB8AC3E}">
        <p14:creationId xmlns:p14="http://schemas.microsoft.com/office/powerpoint/2010/main" val="351649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200" y="1825624"/>
            <a:ext cx="11190402" cy="4829699"/>
          </a:xfrm>
        </p:spPr>
        <p:txBody>
          <a:bodyPr>
            <a:normAutofit fontScale="70000" lnSpcReduction="20000"/>
          </a:bodyPr>
          <a:lstStyle/>
          <a:p>
            <a:r>
              <a:rPr lang="sr-Latn-RS" dirty="0"/>
              <a:t>Ukoliko se životni vek projekta ne vezuje za životni vek kapitalne opreme, onda se on najčešće određuje na osnovu </a:t>
            </a:r>
            <a:r>
              <a:rPr lang="sr-Latn-RS" b="1" i="1" dirty="0"/>
              <a:t>životnog veka (tržišnog veka) robe-proizvoda i/ili usluge koju projekat proizvodi</a:t>
            </a:r>
            <a:r>
              <a:rPr lang="sr-Latn-RS" i="1" dirty="0"/>
              <a:t>.</a:t>
            </a:r>
          </a:p>
          <a:p>
            <a:r>
              <a:rPr lang="sr-Latn-RS" dirty="0"/>
              <a:t>Dužina životnog veka proizvoda i/ili usluge, determiniše se tražnjom za datim proizvodom na tržištu. U tom slučaju, ako se životni vek projekta ne određuje na osnovu opreme – već na osnovu procene životnog veka proizvoda, može se desiti da i oprema ima određeni ostatak vrednosti na kraju realizacije projekta. Sa druge strane, ako će se proizvod dugo nalaziti na tržištu – usled velike tražnje, moguće je u tom periodu da dođe do potpune amortizacije opreme i potrebe za novom investicijom u nabavku nove opreme. To se može posmatrati kao novi investicioni period u datom projektu, ili – kao češći slučaj – kao novi projekat modernizacije opreme.</a:t>
            </a:r>
          </a:p>
          <a:p>
            <a:r>
              <a:rPr lang="sr-Latn-RS" i="1" dirty="0">
                <a:solidFill>
                  <a:srgbClr val="FF0000"/>
                </a:solidFill>
              </a:rPr>
              <a:t>Samo onda kada je životni vek projekta određen tehničkim vekom glavne opreme u bilansu resursa projekta ne postoji stavka ostatka vrednosti opreme. </a:t>
            </a:r>
          </a:p>
          <a:p>
            <a:r>
              <a:rPr lang="sr-Latn-RS" dirty="0"/>
              <a:t>Ostatci vrednosti svih stavki investicionih troškova, na kraju životnog veka projekta, unose se u bilans resursa projekta kao efekti (prihodi). Razlog za to je što se na kraju životnog veka projekta ovi resursi (zgrade, zemljište, delovi opreme koji imaju duži vek od trajanja projekta) mogu prodati ili se koristiti kao akumulirani resursi i usmeriti u realizaciju nekog drugog projekta.</a:t>
            </a:r>
          </a:p>
          <a:p>
            <a:r>
              <a:rPr lang="sr-Latn-RS" dirty="0">
                <a:solidFill>
                  <a:srgbClr val="FF0000"/>
                </a:solidFill>
              </a:rPr>
              <a:t>U samim tabelama prikaza investicionih troškova, ukoliko se javljaju ostaci vrednosti za određene stavke investicionih troškova, logično je da se one predstavljaju sa suprotnim predznakom u odnosu na same investicione troškove.</a:t>
            </a:r>
            <a:endParaRPr lang="en-US" dirty="0">
              <a:solidFill>
                <a:srgbClr val="FF0000"/>
              </a:solidFill>
            </a:endParaRPr>
          </a:p>
        </p:txBody>
      </p:sp>
    </p:spTree>
    <p:extLst>
      <p:ext uri="{BB962C8B-B14F-4D97-AF65-F5344CB8AC3E}">
        <p14:creationId xmlns:p14="http://schemas.microsoft.com/office/powerpoint/2010/main" val="210119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122548" y="1825624"/>
            <a:ext cx="11231252" cy="4829699"/>
          </a:xfrm>
        </p:spPr>
        <p:txBody>
          <a:bodyPr>
            <a:normAutofit fontScale="85000" lnSpcReduction="20000"/>
          </a:bodyPr>
          <a:lstStyle/>
          <a:p>
            <a:pPr algn="just"/>
            <a:r>
              <a:rPr lang="sr-Latn-RS" b="1" dirty="0"/>
              <a:t>SLUČAJ 1: </a:t>
            </a:r>
            <a:r>
              <a:rPr lang="sr-Latn-RS" dirty="0"/>
              <a:t>U jednom industrijskom centru, došlo je do privatizacije velikog industrijskog kompleksa primarne industrije. Novi vlasnici industrijskog kompleksa, investirali su velika sredstva u nabavku nove tehnološke linije za primarnu proizvodnju. Međutim uočili su da je postojeći proces – kao i administrativni deo upravljanja procesom, zasnovan na veoma zastareloj tehnologiji i da se deo administracije još uvek zasniva na papirnim izveštajima. Svakako, žele da unaprede i ovaj deo poslovanja, investicionim projektom u okviru koga će se baviti postavljanjem centralnog servera i instalacijom mrežne opreme – odnosno umrežavanja postojećeg industrijskog postrojenja u svim njegovim segmentima i postvaljanjem novog softverskog proizvoda za praćenje proizvodnje, optimizaciju i administraciu poslovnog procesa. U tu svrhu, oni žele da formiraju potpuno novo odeljenje IT sektora datog preduzeća, koje će raditi kao razvojni centar, što podrazumeva kupovinu zemljišta, izgradnju objekta, nabavku neophodne opreme (ukljućujući hardver i softver) i nabavku neophodnog voznog parka. Predvideli su da sam projekat modernizacije IT-a kompanije traje onoliko koliko će trajati novoinstalirana oprema (server i mreža) - max 10 godina. Takođe, u planu je da se vozni park obnavlja nakon 6 godine eksploatacije. Vozila koja se amortizuju nakon 6 godina eksploatacije, neće se prodavati već će se ustupiti odeljenju nabavke iste kompanije. </a:t>
            </a:r>
            <a:endParaRPr lang="en-US" dirty="0"/>
          </a:p>
        </p:txBody>
      </p:sp>
    </p:spTree>
    <p:extLst>
      <p:ext uri="{BB962C8B-B14F-4D97-AF65-F5344CB8AC3E}">
        <p14:creationId xmlns:p14="http://schemas.microsoft.com/office/powerpoint/2010/main" val="137833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dirty="0"/>
              <a:t>Izgled Investicionih troškova ovakvog projekta (u 000 nj) mogao bi da ima sledeći oblik:</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2855353"/>
              </p:ext>
            </p:extLst>
          </p:nvPr>
        </p:nvGraphicFramePr>
        <p:xfrm>
          <a:off x="374450" y="2840696"/>
          <a:ext cx="11149033" cy="2768600"/>
        </p:xfrm>
        <a:graphic>
          <a:graphicData uri="http://schemas.openxmlformats.org/drawingml/2006/table">
            <a:tbl>
              <a:tblPr firstRow="1" bandRow="1">
                <a:tableStyleId>{5C22544A-7EE6-4342-B048-85BDC9FD1C3A}</a:tableStyleId>
              </a:tblPr>
              <a:tblGrid>
                <a:gridCol w="1233942">
                  <a:extLst>
                    <a:ext uri="{9D8B030D-6E8A-4147-A177-3AD203B41FA5}">
                      <a16:colId xmlns:a16="http://schemas.microsoft.com/office/drawing/2014/main" xmlns="" val="20000"/>
                    </a:ext>
                  </a:extLst>
                </a:gridCol>
                <a:gridCol w="635188">
                  <a:extLst>
                    <a:ext uri="{9D8B030D-6E8A-4147-A177-3AD203B41FA5}">
                      <a16:colId xmlns:a16="http://schemas.microsoft.com/office/drawing/2014/main" xmlns="" val="20001"/>
                    </a:ext>
                  </a:extLst>
                </a:gridCol>
                <a:gridCol w="791851">
                  <a:extLst>
                    <a:ext uri="{9D8B030D-6E8A-4147-A177-3AD203B41FA5}">
                      <a16:colId xmlns:a16="http://schemas.microsoft.com/office/drawing/2014/main" xmlns="" val="20002"/>
                    </a:ext>
                  </a:extLst>
                </a:gridCol>
                <a:gridCol w="769490">
                  <a:extLst>
                    <a:ext uri="{9D8B030D-6E8A-4147-A177-3AD203B41FA5}">
                      <a16:colId xmlns:a16="http://schemas.microsoft.com/office/drawing/2014/main" xmlns="" val="20003"/>
                    </a:ext>
                  </a:extLst>
                </a:gridCol>
                <a:gridCol w="857618">
                  <a:extLst>
                    <a:ext uri="{9D8B030D-6E8A-4147-A177-3AD203B41FA5}">
                      <a16:colId xmlns:a16="http://schemas.microsoft.com/office/drawing/2014/main" xmlns="" val="20004"/>
                    </a:ext>
                  </a:extLst>
                </a:gridCol>
                <a:gridCol w="857618">
                  <a:extLst>
                    <a:ext uri="{9D8B030D-6E8A-4147-A177-3AD203B41FA5}">
                      <a16:colId xmlns:a16="http://schemas.microsoft.com/office/drawing/2014/main" xmlns="" val="20005"/>
                    </a:ext>
                  </a:extLst>
                </a:gridCol>
                <a:gridCol w="857618">
                  <a:extLst>
                    <a:ext uri="{9D8B030D-6E8A-4147-A177-3AD203B41FA5}">
                      <a16:colId xmlns:a16="http://schemas.microsoft.com/office/drawing/2014/main" xmlns="" val="20006"/>
                    </a:ext>
                  </a:extLst>
                </a:gridCol>
                <a:gridCol w="857618">
                  <a:extLst>
                    <a:ext uri="{9D8B030D-6E8A-4147-A177-3AD203B41FA5}">
                      <a16:colId xmlns:a16="http://schemas.microsoft.com/office/drawing/2014/main" xmlns="" val="20007"/>
                    </a:ext>
                  </a:extLst>
                </a:gridCol>
                <a:gridCol w="857618">
                  <a:extLst>
                    <a:ext uri="{9D8B030D-6E8A-4147-A177-3AD203B41FA5}">
                      <a16:colId xmlns:a16="http://schemas.microsoft.com/office/drawing/2014/main" xmlns="" val="20008"/>
                    </a:ext>
                  </a:extLst>
                </a:gridCol>
                <a:gridCol w="857618">
                  <a:extLst>
                    <a:ext uri="{9D8B030D-6E8A-4147-A177-3AD203B41FA5}">
                      <a16:colId xmlns:a16="http://schemas.microsoft.com/office/drawing/2014/main" xmlns="" val="20009"/>
                    </a:ext>
                  </a:extLst>
                </a:gridCol>
                <a:gridCol w="857618">
                  <a:extLst>
                    <a:ext uri="{9D8B030D-6E8A-4147-A177-3AD203B41FA5}">
                      <a16:colId xmlns:a16="http://schemas.microsoft.com/office/drawing/2014/main" xmlns="" val="20010"/>
                    </a:ext>
                  </a:extLst>
                </a:gridCol>
                <a:gridCol w="857618">
                  <a:extLst>
                    <a:ext uri="{9D8B030D-6E8A-4147-A177-3AD203B41FA5}">
                      <a16:colId xmlns:a16="http://schemas.microsoft.com/office/drawing/2014/main" xmlns="" val="20011"/>
                    </a:ext>
                  </a:extLst>
                </a:gridCol>
                <a:gridCol w="857618">
                  <a:extLst>
                    <a:ext uri="{9D8B030D-6E8A-4147-A177-3AD203B41FA5}">
                      <a16:colId xmlns:a16="http://schemas.microsoft.com/office/drawing/2014/main" xmlns="" val="20012"/>
                    </a:ext>
                  </a:extLst>
                </a:gridCol>
              </a:tblGrid>
              <a:tr h="370840">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tc>
                  <a:txBody>
                    <a:bodyPr/>
                    <a:lstStyle/>
                    <a:p>
                      <a:r>
                        <a:rPr lang="sr-Latn-RS" dirty="0"/>
                        <a:t>11</a:t>
                      </a:r>
                      <a:endParaRPr lang="en-US" dirty="0"/>
                    </a:p>
                  </a:txBody>
                  <a:tcPr/>
                </a:tc>
                <a:extLst>
                  <a:ext uri="{0D108BD9-81ED-4DB2-BD59-A6C34878D82A}">
                    <a16:rowId xmlns:a16="http://schemas.microsoft.com/office/drawing/2014/main" xmlns="" val="10000"/>
                  </a:ext>
                </a:extLst>
              </a:tr>
              <a:tr h="370840">
                <a:tc>
                  <a:txBody>
                    <a:bodyPr/>
                    <a:lstStyle/>
                    <a:p>
                      <a:r>
                        <a:rPr lang="sr-Latn-RS" dirty="0"/>
                        <a:t>Zemljište</a:t>
                      </a:r>
                      <a:endParaRPr lang="en-US" dirty="0"/>
                    </a:p>
                  </a:txBody>
                  <a:tcPr/>
                </a:tc>
                <a:tc>
                  <a:txBody>
                    <a:bodyPr/>
                    <a:lstStyle/>
                    <a:p>
                      <a:r>
                        <a:rPr lang="sr-Latn-RS" dirty="0"/>
                        <a:t>25</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-25</a:t>
                      </a:r>
                      <a:endParaRPr lang="en-US" dirty="0"/>
                    </a:p>
                  </a:txBody>
                  <a:tcPr/>
                </a:tc>
                <a:extLst>
                  <a:ext uri="{0D108BD9-81ED-4DB2-BD59-A6C34878D82A}">
                    <a16:rowId xmlns:a16="http://schemas.microsoft.com/office/drawing/2014/main" xmlns="" val="10001"/>
                  </a:ext>
                </a:extLst>
              </a:tr>
              <a:tr h="370840">
                <a:tc>
                  <a:txBody>
                    <a:bodyPr/>
                    <a:lstStyle/>
                    <a:p>
                      <a:r>
                        <a:rPr lang="sr-Latn-RS" dirty="0"/>
                        <a:t>Objekat</a:t>
                      </a:r>
                      <a:endParaRPr lang="en-US" dirty="0"/>
                    </a:p>
                  </a:txBody>
                  <a:tcPr/>
                </a:tc>
                <a:tc>
                  <a:txBody>
                    <a:bodyPr/>
                    <a:lstStyle/>
                    <a:p>
                      <a:r>
                        <a:rPr lang="sr-Latn-RS" dirty="0"/>
                        <a:t>45</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-22.5</a:t>
                      </a:r>
                      <a:endParaRPr lang="en-US" dirty="0"/>
                    </a:p>
                  </a:txBody>
                  <a:tcPr/>
                </a:tc>
                <a:extLst>
                  <a:ext uri="{0D108BD9-81ED-4DB2-BD59-A6C34878D82A}">
                    <a16:rowId xmlns:a16="http://schemas.microsoft.com/office/drawing/2014/main" xmlns="" val="10002"/>
                  </a:ext>
                </a:extLst>
              </a:tr>
              <a:tr h="370840">
                <a:tc>
                  <a:txBody>
                    <a:bodyPr/>
                    <a:lstStyle/>
                    <a:p>
                      <a:r>
                        <a:rPr lang="sr-Latn-RS" dirty="0"/>
                        <a:t>Oprema</a:t>
                      </a:r>
                      <a:endParaRPr lang="en-US" dirty="0"/>
                    </a:p>
                  </a:txBody>
                  <a:tcPr/>
                </a:tc>
                <a:tc>
                  <a:txBody>
                    <a:bodyPr/>
                    <a:lstStyle/>
                    <a:p>
                      <a:r>
                        <a:rPr lang="sr-Latn-RS" dirty="0"/>
                        <a:t>120</a:t>
                      </a:r>
                      <a:endParaRPr lang="en-US" dirty="0"/>
                    </a:p>
                  </a:txBody>
                  <a:tcPr/>
                </a:tc>
                <a:tc>
                  <a:txBody>
                    <a:bodyPr/>
                    <a:lstStyle/>
                    <a:p>
                      <a:r>
                        <a:rPr lang="sr-Latn-RS" dirty="0"/>
                        <a:t>120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370840">
                <a:tc>
                  <a:txBody>
                    <a:bodyPr/>
                    <a:lstStyle/>
                    <a:p>
                      <a:r>
                        <a:rPr lang="sr-Latn-RS" dirty="0"/>
                        <a:t>Vozni park</a:t>
                      </a:r>
                      <a:endParaRPr lang="en-US" dirty="0"/>
                    </a:p>
                  </a:txBody>
                  <a:tcPr/>
                </a:tc>
                <a:tc>
                  <a:txBody>
                    <a:bodyPr/>
                    <a:lstStyle/>
                    <a:p>
                      <a:endParaRPr lang="en-US"/>
                    </a:p>
                  </a:txBody>
                  <a:tcPr/>
                </a:tc>
                <a:tc>
                  <a:txBody>
                    <a:bodyPr/>
                    <a:lstStyle/>
                    <a:p>
                      <a:r>
                        <a:rPr lang="sr-Latn-RS" dirty="0"/>
                        <a:t>35</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sr-Latn-RS" dirty="0"/>
                        <a:t>35</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4"/>
                  </a:ext>
                </a:extLst>
              </a:tr>
              <a:tr h="370840">
                <a:tc>
                  <a:txBody>
                    <a:bodyPr/>
                    <a:lstStyle/>
                    <a:p>
                      <a:r>
                        <a:rPr lang="sr-Latn-RS" b="1" dirty="0"/>
                        <a:t>Ukupni investicioni</a:t>
                      </a:r>
                      <a:r>
                        <a:rPr lang="sr-Latn-RS" b="1" baseline="0" dirty="0"/>
                        <a:t> troškovi</a:t>
                      </a:r>
                      <a:endParaRPr lang="en-US" b="1" dirty="0"/>
                    </a:p>
                  </a:txBody>
                  <a:tcPr/>
                </a:tc>
                <a:tc>
                  <a:txBody>
                    <a:bodyPr/>
                    <a:lstStyle/>
                    <a:p>
                      <a:r>
                        <a:rPr lang="sr-Latn-RS" b="1" dirty="0"/>
                        <a:t>190</a:t>
                      </a:r>
                      <a:endParaRPr lang="en-US" b="1" dirty="0"/>
                    </a:p>
                  </a:txBody>
                  <a:tcPr/>
                </a:tc>
                <a:tc>
                  <a:txBody>
                    <a:bodyPr/>
                    <a:lstStyle/>
                    <a:p>
                      <a:r>
                        <a:rPr lang="sr-Latn-RS" b="1" dirty="0"/>
                        <a:t>155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35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-47.5</a:t>
                      </a:r>
                      <a:endParaRPr lang="en-US" b="1"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472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199" y="1825625"/>
            <a:ext cx="10690781" cy="4351338"/>
          </a:xfrm>
        </p:spPr>
        <p:txBody>
          <a:bodyPr>
            <a:normAutofit fontScale="85000" lnSpcReduction="20000"/>
          </a:bodyPr>
          <a:lstStyle/>
          <a:p>
            <a:r>
              <a:rPr lang="sr-Latn-RS" dirty="0"/>
              <a:t>Sledeća stavka u bilansu resursa projekta su </a:t>
            </a:r>
            <a:r>
              <a:rPr lang="sr-Latn-RS" b="1" dirty="0"/>
              <a:t>Operativni troškovi ili troškovi poslovanja</a:t>
            </a:r>
            <a:r>
              <a:rPr lang="sr-Latn-RS" dirty="0"/>
              <a:t>. Sa aspekta vremena, funkcije (uloge) i mesta pojavljivanja, karakteristika ovih troškova je da nastaju u trenutku kada projekat počinje svoju realizaciju – odnosno kada počne sa proizvodnjom određenog proizvoda i/ili usluge i traju tokom čitavog životnog veka projekta. Njihova visina zavisi od obima aktivnosti na projektu, odnosno od nivoa korišćenja kapaciteta raspoloživih  resursa. Operativni troškovi se sastoje od dve kategorije:</a:t>
            </a:r>
          </a:p>
          <a:p>
            <a:pPr lvl="1"/>
            <a:r>
              <a:rPr lang="sr-Latn-RS" dirty="0"/>
              <a:t>A) </a:t>
            </a:r>
            <a:r>
              <a:rPr lang="sr-Latn-RS" b="1" dirty="0"/>
              <a:t>fiksnih troškova </a:t>
            </a:r>
            <a:r>
              <a:rPr lang="sr-Latn-RS" dirty="0"/>
              <a:t>koji su konstantni bez obzira na obim proizvodnje roba i/ili usluga i</a:t>
            </a:r>
          </a:p>
          <a:p>
            <a:pPr lvl="1"/>
            <a:r>
              <a:rPr lang="sr-Latn-RS" dirty="0"/>
              <a:t>B) </a:t>
            </a:r>
            <a:r>
              <a:rPr lang="sr-Latn-RS" b="1" dirty="0"/>
              <a:t>promenjivih (varijabilnih) troškova </a:t>
            </a:r>
            <a:r>
              <a:rPr lang="sr-Latn-RS" dirty="0"/>
              <a:t>koji se menjaju sa obimom proizvodnje.</a:t>
            </a:r>
          </a:p>
          <a:p>
            <a:r>
              <a:rPr lang="sr-Latn-RS" dirty="0"/>
              <a:t>Tipične stavke koje se mogu pojaviti u kategoriji operativnih troškova mogu biti: </a:t>
            </a:r>
            <a:r>
              <a:rPr lang="sr-Latn-RS" i="1" dirty="0"/>
              <a:t>troškovi radne snage </a:t>
            </a:r>
            <a:r>
              <a:rPr lang="sr-Latn-RS" dirty="0"/>
              <a:t>(koji mogu biti i fiksni i varijabilni); </a:t>
            </a:r>
            <a:r>
              <a:rPr lang="sr-Latn-RS" i="1" dirty="0"/>
              <a:t>troškovi repromaterijala – sirovina i energije</a:t>
            </a:r>
            <a:r>
              <a:rPr lang="sr-Latn-RS" dirty="0"/>
              <a:t> (koji su uglavnom varijabilni); </a:t>
            </a:r>
            <a:r>
              <a:rPr lang="sr-Latn-RS" i="1" dirty="0"/>
              <a:t>troškovi komponenti i/ili poluproizvoda</a:t>
            </a:r>
            <a:r>
              <a:rPr lang="sr-Latn-RS" dirty="0"/>
              <a:t> (koji su uglavnom varijabilni); </a:t>
            </a:r>
            <a:r>
              <a:rPr lang="sr-Latn-RS" i="1" dirty="0"/>
              <a:t>troškovi rezervnih delova, održavanja i alata</a:t>
            </a:r>
            <a:r>
              <a:rPr lang="sr-Latn-RS" dirty="0"/>
              <a:t> (koji mogu biti fiksni i promenjivi); </a:t>
            </a:r>
            <a:r>
              <a:rPr lang="sr-Latn-RS" i="1" dirty="0"/>
              <a:t>tekući režijski troškovi </a:t>
            </a:r>
            <a:r>
              <a:rPr lang="sr-Latn-RS" dirty="0"/>
              <a:t>(koji su najčešće fiksni) i </a:t>
            </a:r>
            <a:r>
              <a:rPr lang="sr-Latn-RS" i="1" dirty="0"/>
              <a:t>troškovi menadžmenta </a:t>
            </a:r>
            <a:r>
              <a:rPr lang="sr-Latn-RS" dirty="0"/>
              <a:t>(koji mogu biti fiksni i promenjivi).</a:t>
            </a:r>
            <a:endParaRPr lang="en-US" dirty="0"/>
          </a:p>
        </p:txBody>
      </p:sp>
    </p:spTree>
    <p:extLst>
      <p:ext uri="{BB962C8B-B14F-4D97-AF65-F5344CB8AC3E}">
        <p14:creationId xmlns:p14="http://schemas.microsoft.com/office/powerpoint/2010/main" val="161414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000" b="1" dirty="0"/>
              <a:t>SLUČAJ 1 - NASTAVAK: </a:t>
            </a:r>
            <a:r>
              <a:rPr lang="sr-Latn-RS" sz="2000" dirty="0"/>
              <a:t>Ista kompanija, opisana u slučaju 1, planirala je i </a:t>
            </a:r>
            <a:r>
              <a:rPr lang="sr-Latn-RS" sz="2000" b="1" dirty="0"/>
              <a:t>operativne troškove </a:t>
            </a:r>
            <a:r>
              <a:rPr lang="sr-Latn-RS" sz="2000" dirty="0"/>
              <a:t>opisanog projekta (u 000 nj). Ovi troškovi uključivaće troškove nabavke neophodnih repromaterijala, troškove radne snage koja će direktno izvoditi radove instalacije, troškove autsorsovanih usluga izrade i održavanja softverskog sistema, tekuće režijske troškove i troškove menadžmenta projekta.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129651772"/>
              </p:ext>
            </p:extLst>
          </p:nvPr>
        </p:nvGraphicFramePr>
        <p:xfrm>
          <a:off x="207386" y="3293183"/>
          <a:ext cx="11576119" cy="2595880"/>
        </p:xfrm>
        <a:graphic>
          <a:graphicData uri="http://schemas.openxmlformats.org/drawingml/2006/table">
            <a:tbl>
              <a:tblPr firstRow="1" bandRow="1">
                <a:tableStyleId>{5C22544A-7EE6-4342-B048-85BDC9FD1C3A}</a:tableStyleId>
              </a:tblPr>
              <a:tblGrid>
                <a:gridCol w="2780911">
                  <a:extLst>
                    <a:ext uri="{9D8B030D-6E8A-4147-A177-3AD203B41FA5}">
                      <a16:colId xmlns:a16="http://schemas.microsoft.com/office/drawing/2014/main" xmlns="" val="20000"/>
                    </a:ext>
                  </a:extLst>
                </a:gridCol>
                <a:gridCol w="754144">
                  <a:extLst>
                    <a:ext uri="{9D8B030D-6E8A-4147-A177-3AD203B41FA5}">
                      <a16:colId xmlns:a16="http://schemas.microsoft.com/office/drawing/2014/main" xmlns="" val="20001"/>
                    </a:ext>
                  </a:extLst>
                </a:gridCol>
                <a:gridCol w="989814">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791852">
                  <a:extLst>
                    <a:ext uri="{9D8B030D-6E8A-4147-A177-3AD203B41FA5}">
                      <a16:colId xmlns:a16="http://schemas.microsoft.com/office/drawing/2014/main" xmlns="" val="20004"/>
                    </a:ext>
                  </a:extLst>
                </a:gridCol>
                <a:gridCol w="1008668">
                  <a:extLst>
                    <a:ext uri="{9D8B030D-6E8A-4147-A177-3AD203B41FA5}">
                      <a16:colId xmlns:a16="http://schemas.microsoft.com/office/drawing/2014/main" xmlns="" val="20005"/>
                    </a:ext>
                  </a:extLst>
                </a:gridCol>
                <a:gridCol w="1027521">
                  <a:extLst>
                    <a:ext uri="{9D8B030D-6E8A-4147-A177-3AD203B41FA5}">
                      <a16:colId xmlns:a16="http://schemas.microsoft.com/office/drawing/2014/main" xmlns="" val="20006"/>
                    </a:ext>
                  </a:extLst>
                </a:gridCol>
                <a:gridCol w="820132">
                  <a:extLst>
                    <a:ext uri="{9D8B030D-6E8A-4147-A177-3AD203B41FA5}">
                      <a16:colId xmlns:a16="http://schemas.microsoft.com/office/drawing/2014/main" xmlns="" val="20007"/>
                    </a:ext>
                  </a:extLst>
                </a:gridCol>
                <a:gridCol w="782425">
                  <a:extLst>
                    <a:ext uri="{9D8B030D-6E8A-4147-A177-3AD203B41FA5}">
                      <a16:colId xmlns:a16="http://schemas.microsoft.com/office/drawing/2014/main" xmlns="" val="20008"/>
                    </a:ext>
                  </a:extLst>
                </a:gridCol>
                <a:gridCol w="716438">
                  <a:extLst>
                    <a:ext uri="{9D8B030D-6E8A-4147-A177-3AD203B41FA5}">
                      <a16:colId xmlns:a16="http://schemas.microsoft.com/office/drawing/2014/main" xmlns="" val="20009"/>
                    </a:ext>
                  </a:extLst>
                </a:gridCol>
                <a:gridCol w="989814">
                  <a:extLst>
                    <a:ext uri="{9D8B030D-6E8A-4147-A177-3AD203B41FA5}">
                      <a16:colId xmlns:a16="http://schemas.microsoft.com/office/drawing/2014/main" xmlns=""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xmlns="" val="10000"/>
                  </a:ext>
                </a:extLst>
              </a:tr>
              <a:tr h="370840">
                <a:tc>
                  <a:txBody>
                    <a:bodyPr/>
                    <a:lstStyle/>
                    <a:p>
                      <a:r>
                        <a:rPr lang="sr-Latn-RS" dirty="0"/>
                        <a:t>Troškovi repromaterijala</a:t>
                      </a:r>
                      <a:endParaRPr lang="en-US" dirty="0"/>
                    </a:p>
                  </a:txBody>
                  <a:tcPr/>
                </a:tc>
                <a:tc>
                  <a:txBody>
                    <a:bodyPr/>
                    <a:lstStyle/>
                    <a:p>
                      <a:r>
                        <a:rPr lang="sr-Latn-RS" dirty="0"/>
                        <a:t>36.1</a:t>
                      </a:r>
                      <a:endParaRPr lang="en-US" dirty="0"/>
                    </a:p>
                  </a:txBody>
                  <a:tcPr/>
                </a:tc>
                <a:tc>
                  <a:txBody>
                    <a:bodyPr/>
                    <a:lstStyle/>
                    <a:p>
                      <a:r>
                        <a:rPr lang="sr-Latn-RS" dirty="0"/>
                        <a:t>77.0</a:t>
                      </a:r>
                      <a:endParaRPr lang="en-US" dirty="0"/>
                    </a:p>
                  </a:txBody>
                  <a:tcPr/>
                </a:tc>
                <a:tc>
                  <a:txBody>
                    <a:bodyPr/>
                    <a:lstStyle/>
                    <a:p>
                      <a:r>
                        <a:rPr lang="sr-Latn-RS" dirty="0"/>
                        <a:t>105.0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extLst>
                  <a:ext uri="{0D108BD9-81ED-4DB2-BD59-A6C34878D82A}">
                    <a16:rowId xmlns:a16="http://schemas.microsoft.com/office/drawing/2014/main" xmlns="" val="10001"/>
                  </a:ext>
                </a:extLst>
              </a:tr>
              <a:tr h="370840">
                <a:tc>
                  <a:txBody>
                    <a:bodyPr/>
                    <a:lstStyle/>
                    <a:p>
                      <a:r>
                        <a:rPr lang="sr-Latn-RS" dirty="0"/>
                        <a:t>Radna snaga</a:t>
                      </a:r>
                      <a:endParaRPr lang="en-US" dirty="0"/>
                    </a:p>
                  </a:txBody>
                  <a:tcPr/>
                </a:tc>
                <a:tc>
                  <a:txBody>
                    <a:bodyPr/>
                    <a:lstStyle/>
                    <a:p>
                      <a:r>
                        <a:rPr lang="sr-Latn-RS" dirty="0"/>
                        <a:t>27.3</a:t>
                      </a:r>
                      <a:endParaRPr lang="en-US" dirty="0"/>
                    </a:p>
                  </a:txBody>
                  <a:tcPr/>
                </a:tc>
                <a:tc>
                  <a:txBody>
                    <a:bodyPr/>
                    <a:lstStyle/>
                    <a:p>
                      <a:r>
                        <a:rPr lang="sr-Latn-RS" dirty="0"/>
                        <a:t>59.7</a:t>
                      </a:r>
                      <a:endParaRPr lang="en-US" dirty="0"/>
                    </a:p>
                  </a:txBody>
                  <a:tcPr/>
                </a:tc>
                <a:tc>
                  <a:txBody>
                    <a:bodyPr/>
                    <a:lstStyle/>
                    <a:p>
                      <a:r>
                        <a:rPr lang="sr-Latn-RS" dirty="0"/>
                        <a:t>83.9</a:t>
                      </a:r>
                      <a:endParaRPr lang="en-US" dirty="0"/>
                    </a:p>
                  </a:txBody>
                  <a:tcPr/>
                </a:tc>
                <a:tc>
                  <a:txBody>
                    <a:bodyPr/>
                    <a:lstStyle/>
                    <a:p>
                      <a:r>
                        <a:rPr lang="sr-Latn-RS" dirty="0"/>
                        <a:t>92.1</a:t>
                      </a:r>
                      <a:endParaRPr lang="en-US" dirty="0"/>
                    </a:p>
                  </a:txBody>
                  <a:tcPr/>
                </a:tc>
                <a:tc>
                  <a:txBody>
                    <a:bodyPr/>
                    <a:lstStyle/>
                    <a:p>
                      <a:r>
                        <a:rPr lang="sr-Latn-RS" dirty="0"/>
                        <a:t>94.8</a:t>
                      </a:r>
                      <a:endParaRPr lang="en-US" dirty="0"/>
                    </a:p>
                  </a:txBody>
                  <a:tcPr/>
                </a:tc>
                <a:tc>
                  <a:txBody>
                    <a:bodyPr/>
                    <a:lstStyle/>
                    <a:p>
                      <a:r>
                        <a:rPr lang="sr-Latn-RS" dirty="0"/>
                        <a:t>97.6</a:t>
                      </a:r>
                      <a:endParaRPr lang="en-US" dirty="0"/>
                    </a:p>
                  </a:txBody>
                  <a:tcPr/>
                </a:tc>
                <a:tc>
                  <a:txBody>
                    <a:bodyPr/>
                    <a:lstStyle/>
                    <a:p>
                      <a:r>
                        <a:rPr lang="sr-Latn-RS" dirty="0"/>
                        <a:t>100.6</a:t>
                      </a:r>
                      <a:endParaRPr lang="en-US" dirty="0"/>
                    </a:p>
                  </a:txBody>
                  <a:tcPr/>
                </a:tc>
                <a:tc>
                  <a:txBody>
                    <a:bodyPr/>
                    <a:lstStyle/>
                    <a:p>
                      <a:r>
                        <a:rPr lang="sr-Latn-RS" dirty="0"/>
                        <a:t>103.6</a:t>
                      </a:r>
                      <a:endParaRPr lang="en-US" dirty="0"/>
                    </a:p>
                  </a:txBody>
                  <a:tcPr/>
                </a:tc>
                <a:tc>
                  <a:txBody>
                    <a:bodyPr/>
                    <a:lstStyle/>
                    <a:p>
                      <a:r>
                        <a:rPr lang="sr-Latn-RS" dirty="0"/>
                        <a:t>106.7</a:t>
                      </a:r>
                      <a:endParaRPr lang="en-US" dirty="0"/>
                    </a:p>
                  </a:txBody>
                  <a:tcPr/>
                </a:tc>
                <a:tc>
                  <a:txBody>
                    <a:bodyPr/>
                    <a:lstStyle/>
                    <a:p>
                      <a:r>
                        <a:rPr lang="sr-Latn-RS" dirty="0"/>
                        <a:t>109.9</a:t>
                      </a:r>
                      <a:endParaRPr lang="en-US" dirty="0"/>
                    </a:p>
                  </a:txBody>
                  <a:tcPr/>
                </a:tc>
                <a:extLst>
                  <a:ext uri="{0D108BD9-81ED-4DB2-BD59-A6C34878D82A}">
                    <a16:rowId xmlns:a16="http://schemas.microsoft.com/office/drawing/2014/main" xmlns="" val="10002"/>
                  </a:ext>
                </a:extLst>
              </a:tr>
              <a:tr h="370840">
                <a:tc>
                  <a:txBody>
                    <a:bodyPr/>
                    <a:lstStyle/>
                    <a:p>
                      <a:r>
                        <a:rPr lang="sr-Latn-RS" dirty="0"/>
                        <a:t>Autsorsovane usluge</a:t>
                      </a:r>
                      <a:endParaRPr lang="en-US" dirty="0"/>
                    </a:p>
                  </a:txBody>
                  <a:tcPr/>
                </a:tc>
                <a:tc>
                  <a:txBody>
                    <a:bodyPr/>
                    <a:lstStyle/>
                    <a:p>
                      <a:r>
                        <a:rPr lang="sr-Latn-RS" dirty="0"/>
                        <a:t>5.2</a:t>
                      </a:r>
                      <a:endParaRPr lang="en-US" dirty="0"/>
                    </a:p>
                  </a:txBody>
                  <a:tcPr/>
                </a:tc>
                <a:tc>
                  <a:txBody>
                    <a:bodyPr/>
                    <a:lstStyle/>
                    <a:p>
                      <a:r>
                        <a:rPr lang="sr-Latn-RS" dirty="0"/>
                        <a:t>11.0</a:t>
                      </a:r>
                      <a:endParaRPr lang="en-US" dirty="0"/>
                    </a:p>
                  </a:txBody>
                  <a:tcPr/>
                </a:tc>
                <a:tc>
                  <a:txBody>
                    <a:bodyPr/>
                    <a:lstStyle/>
                    <a:p>
                      <a:r>
                        <a:rPr lang="sr-Latn-RS" dirty="0"/>
                        <a:t>15.0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extLst>
                  <a:ext uri="{0D108BD9-81ED-4DB2-BD59-A6C34878D82A}">
                    <a16:rowId xmlns:a16="http://schemas.microsoft.com/office/drawing/2014/main" xmlns="" val="10003"/>
                  </a:ext>
                </a:extLst>
              </a:tr>
              <a:tr h="370840">
                <a:tc>
                  <a:txBody>
                    <a:bodyPr/>
                    <a:lstStyle/>
                    <a:p>
                      <a:r>
                        <a:rPr lang="sr-Latn-RS" dirty="0"/>
                        <a:t>Troškovi menadžmenta</a:t>
                      </a:r>
                      <a:endParaRPr lang="en-US" dirty="0"/>
                    </a:p>
                  </a:txBody>
                  <a:tcPr/>
                </a:tc>
                <a:tc>
                  <a:txBody>
                    <a:bodyPr/>
                    <a:lstStyle/>
                    <a:p>
                      <a:r>
                        <a:rPr lang="sr-Latn-RS" dirty="0"/>
                        <a:t>19.1</a:t>
                      </a:r>
                      <a:endParaRPr lang="en-US" dirty="0"/>
                    </a:p>
                  </a:txBody>
                  <a:tcPr/>
                </a:tc>
                <a:tc>
                  <a:txBody>
                    <a:bodyPr/>
                    <a:lstStyle/>
                    <a:p>
                      <a:r>
                        <a:rPr lang="sr-Latn-RS" dirty="0"/>
                        <a:t>35.0</a:t>
                      </a:r>
                      <a:endParaRPr lang="en-US" dirty="0"/>
                    </a:p>
                  </a:txBody>
                  <a:tcPr/>
                </a:tc>
                <a:tc>
                  <a:txBody>
                    <a:bodyPr/>
                    <a:lstStyle/>
                    <a:p>
                      <a:r>
                        <a:rPr lang="sr-Latn-RS" dirty="0"/>
                        <a:t>36.0</a:t>
                      </a:r>
                      <a:endParaRPr lang="en-US" dirty="0"/>
                    </a:p>
                  </a:txBody>
                  <a:tcPr/>
                </a:tc>
                <a:tc>
                  <a:txBody>
                    <a:bodyPr/>
                    <a:lstStyle/>
                    <a:p>
                      <a:r>
                        <a:rPr lang="sr-Latn-RS" dirty="0"/>
                        <a:t>37.1</a:t>
                      </a:r>
                      <a:endParaRPr lang="en-US" dirty="0"/>
                    </a:p>
                  </a:txBody>
                  <a:tcPr/>
                </a:tc>
                <a:tc>
                  <a:txBody>
                    <a:bodyPr/>
                    <a:lstStyle/>
                    <a:p>
                      <a:r>
                        <a:rPr lang="sr-Latn-RS" dirty="0"/>
                        <a:t>38.2</a:t>
                      </a:r>
                      <a:endParaRPr lang="en-US" dirty="0"/>
                    </a:p>
                  </a:txBody>
                  <a:tcPr/>
                </a:tc>
                <a:tc>
                  <a:txBody>
                    <a:bodyPr/>
                    <a:lstStyle/>
                    <a:p>
                      <a:r>
                        <a:rPr lang="sr-Latn-RS" dirty="0"/>
                        <a:t>39.4</a:t>
                      </a:r>
                      <a:endParaRPr lang="en-US" dirty="0"/>
                    </a:p>
                  </a:txBody>
                  <a:tcPr/>
                </a:tc>
                <a:tc>
                  <a:txBody>
                    <a:bodyPr/>
                    <a:lstStyle/>
                    <a:p>
                      <a:r>
                        <a:rPr lang="sr-Latn-RS" dirty="0"/>
                        <a:t>40.5</a:t>
                      </a:r>
                      <a:endParaRPr lang="en-US" dirty="0"/>
                    </a:p>
                  </a:txBody>
                  <a:tcPr/>
                </a:tc>
                <a:tc>
                  <a:txBody>
                    <a:bodyPr/>
                    <a:lstStyle/>
                    <a:p>
                      <a:r>
                        <a:rPr lang="sr-Latn-RS" dirty="0"/>
                        <a:t>41.8</a:t>
                      </a:r>
                      <a:endParaRPr lang="en-US" dirty="0"/>
                    </a:p>
                  </a:txBody>
                  <a:tcPr/>
                </a:tc>
                <a:tc>
                  <a:txBody>
                    <a:bodyPr/>
                    <a:lstStyle/>
                    <a:p>
                      <a:r>
                        <a:rPr lang="sr-Latn-RS" dirty="0"/>
                        <a:t>43.0</a:t>
                      </a:r>
                      <a:endParaRPr lang="en-US" dirty="0"/>
                    </a:p>
                  </a:txBody>
                  <a:tcPr/>
                </a:tc>
                <a:tc>
                  <a:txBody>
                    <a:bodyPr/>
                    <a:lstStyle/>
                    <a:p>
                      <a:r>
                        <a:rPr lang="sr-Latn-RS" dirty="0"/>
                        <a:t>44.3</a:t>
                      </a:r>
                      <a:endParaRPr lang="en-US" dirty="0"/>
                    </a:p>
                  </a:txBody>
                  <a:tcPr/>
                </a:tc>
                <a:extLst>
                  <a:ext uri="{0D108BD9-81ED-4DB2-BD59-A6C34878D82A}">
                    <a16:rowId xmlns:a16="http://schemas.microsoft.com/office/drawing/2014/main" xmlns="" val="10004"/>
                  </a:ext>
                </a:extLst>
              </a:tr>
              <a:tr h="370840">
                <a:tc>
                  <a:txBody>
                    <a:bodyPr/>
                    <a:lstStyle/>
                    <a:p>
                      <a:r>
                        <a:rPr lang="sr-Latn-RS" dirty="0"/>
                        <a:t>Tekući troškovi režije</a:t>
                      </a:r>
                      <a:endParaRPr lang="en-US" dirty="0"/>
                    </a:p>
                  </a:txBody>
                  <a:tcPr/>
                </a:tc>
                <a:tc>
                  <a:txBody>
                    <a:bodyPr/>
                    <a:lstStyle/>
                    <a:p>
                      <a:r>
                        <a:rPr lang="sr-Latn-RS" dirty="0"/>
                        <a:t>6.0</a:t>
                      </a:r>
                      <a:endParaRPr lang="en-US" dirty="0"/>
                    </a:p>
                  </a:txBody>
                  <a:tcPr/>
                </a:tc>
                <a:tc>
                  <a:txBody>
                    <a:bodyPr/>
                    <a:lstStyle/>
                    <a:p>
                      <a:r>
                        <a:rPr lang="sr-Latn-RS" dirty="0"/>
                        <a:t>9.0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extLst>
                  <a:ext uri="{0D108BD9-81ED-4DB2-BD59-A6C34878D82A}">
                    <a16:rowId xmlns:a16="http://schemas.microsoft.com/office/drawing/2014/main" xmlns="" val="10005"/>
                  </a:ext>
                </a:extLst>
              </a:tr>
              <a:tr h="370840">
                <a:tc>
                  <a:txBody>
                    <a:bodyPr/>
                    <a:lstStyle/>
                    <a:p>
                      <a:r>
                        <a:rPr lang="sr-Latn-RS" b="1" dirty="0"/>
                        <a:t>Ukupni operativni </a:t>
                      </a:r>
                      <a:r>
                        <a:rPr lang="sr-Latn-RS" b="1" baseline="0" dirty="0"/>
                        <a:t>troškovi</a:t>
                      </a:r>
                      <a:endParaRPr lang="en-US" b="1" dirty="0"/>
                    </a:p>
                  </a:txBody>
                  <a:tcPr/>
                </a:tc>
                <a:tc>
                  <a:txBody>
                    <a:bodyPr/>
                    <a:lstStyle/>
                    <a:p>
                      <a:r>
                        <a:rPr lang="sr-Latn-RS" b="1" dirty="0"/>
                        <a:t>93.7</a:t>
                      </a:r>
                      <a:endParaRPr lang="en-US" b="1" dirty="0"/>
                    </a:p>
                  </a:txBody>
                  <a:tcPr/>
                </a:tc>
                <a:tc>
                  <a:txBody>
                    <a:bodyPr/>
                    <a:lstStyle/>
                    <a:p>
                      <a:r>
                        <a:rPr lang="sr-Latn-RS" b="1" dirty="0"/>
                        <a:t>191.7</a:t>
                      </a:r>
                      <a:endParaRPr lang="en-US" b="1" dirty="0"/>
                    </a:p>
                  </a:txBody>
                  <a:tcPr/>
                </a:tc>
                <a:tc>
                  <a:txBody>
                    <a:bodyPr/>
                    <a:lstStyle/>
                    <a:p>
                      <a:r>
                        <a:rPr lang="sr-Latn-RS" b="1" dirty="0"/>
                        <a:t>253.9</a:t>
                      </a:r>
                      <a:endParaRPr lang="en-US" b="1" dirty="0"/>
                    </a:p>
                  </a:txBody>
                  <a:tcPr/>
                </a:tc>
                <a:tc>
                  <a:txBody>
                    <a:bodyPr/>
                    <a:lstStyle/>
                    <a:p>
                      <a:r>
                        <a:rPr lang="sr-Latn-RS" b="1" dirty="0"/>
                        <a:t>271.2</a:t>
                      </a:r>
                      <a:endParaRPr lang="en-US" b="1" dirty="0"/>
                    </a:p>
                  </a:txBody>
                  <a:tcPr/>
                </a:tc>
                <a:tc>
                  <a:txBody>
                    <a:bodyPr/>
                    <a:lstStyle/>
                    <a:p>
                      <a:r>
                        <a:rPr lang="sr-Latn-RS" b="1" dirty="0"/>
                        <a:t>275.0</a:t>
                      </a:r>
                      <a:endParaRPr lang="en-US" b="1" dirty="0"/>
                    </a:p>
                  </a:txBody>
                  <a:tcPr/>
                </a:tc>
                <a:tc>
                  <a:txBody>
                    <a:bodyPr/>
                    <a:lstStyle/>
                    <a:p>
                      <a:r>
                        <a:rPr lang="sr-Latn-RS" b="1" dirty="0"/>
                        <a:t>279.0</a:t>
                      </a:r>
                      <a:endParaRPr lang="en-US" b="1" dirty="0"/>
                    </a:p>
                  </a:txBody>
                  <a:tcPr/>
                </a:tc>
                <a:tc>
                  <a:txBody>
                    <a:bodyPr/>
                    <a:lstStyle/>
                    <a:p>
                      <a:r>
                        <a:rPr lang="sr-Latn-RS" b="1" dirty="0"/>
                        <a:t>283.1</a:t>
                      </a:r>
                      <a:endParaRPr lang="en-US" b="1" dirty="0"/>
                    </a:p>
                  </a:txBody>
                  <a:tcPr/>
                </a:tc>
                <a:tc>
                  <a:txBody>
                    <a:bodyPr/>
                    <a:lstStyle/>
                    <a:p>
                      <a:r>
                        <a:rPr lang="sr-Latn-RS" b="1" dirty="0"/>
                        <a:t>287.4</a:t>
                      </a:r>
                      <a:endParaRPr lang="en-US" b="1" dirty="0"/>
                    </a:p>
                  </a:txBody>
                  <a:tcPr/>
                </a:tc>
                <a:tc>
                  <a:txBody>
                    <a:bodyPr/>
                    <a:lstStyle/>
                    <a:p>
                      <a:r>
                        <a:rPr lang="sr-Latn-RS" b="1" dirty="0"/>
                        <a:t>291.7</a:t>
                      </a:r>
                      <a:endParaRPr lang="en-US" b="1" dirty="0"/>
                    </a:p>
                  </a:txBody>
                  <a:tcPr/>
                </a:tc>
                <a:tc>
                  <a:txBody>
                    <a:bodyPr/>
                    <a:lstStyle/>
                    <a:p>
                      <a:r>
                        <a:rPr lang="sr-Latn-RS" b="1" dirty="0"/>
                        <a:t>296.2</a:t>
                      </a:r>
                      <a:endParaRPr lang="en-US" b="1"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2176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Sledeći element troškova su </a:t>
            </a:r>
            <a:r>
              <a:rPr lang="sr-Latn-RS" b="1" dirty="0"/>
              <a:t>Obrtna sredstva/Obrtni kapital</a:t>
            </a:r>
            <a:r>
              <a:rPr lang="sr-Latn-RS" dirty="0"/>
              <a:t>.  Obrtna sredstva se u finansijskoj analizi poslovanja javljaju kao neto tekuća sredstva – odnosno kao razlika između tekućih sredstava i tekućih obaveza i sastoje se od:</a:t>
            </a:r>
          </a:p>
          <a:p>
            <a:pPr lvl="1"/>
            <a:r>
              <a:rPr lang="sr-Latn-RS" dirty="0"/>
              <a:t> </a:t>
            </a:r>
            <a:r>
              <a:rPr lang="sr-Latn-RS" i="1" u="sng" dirty="0"/>
              <a:t>zaliha sirovina, materijala i rezervnih delova (na početku obračunskog perioda); vrednosti nedovršene proizvodnje i zaliha gotovih proizvoda (na kraju godine) </a:t>
            </a:r>
          </a:p>
          <a:p>
            <a:pPr lvl="1"/>
            <a:r>
              <a:rPr lang="sr-Latn-RS" i="1" u="sng" dirty="0"/>
              <a:t>razlika po osnovu potraživanja od kupaca i obaveza prema dobavljačima, </a:t>
            </a:r>
          </a:p>
          <a:p>
            <a:pPr lvl="1"/>
            <a:r>
              <a:rPr lang="sr-Latn-RS" i="1" u="sng" dirty="0"/>
              <a:t>neto stanja gotovine u blagajni</a:t>
            </a:r>
            <a:r>
              <a:rPr lang="sr-Latn-RS" dirty="0"/>
              <a:t>. </a:t>
            </a:r>
          </a:p>
        </p:txBody>
      </p:sp>
      <p:sp>
        <p:nvSpPr>
          <p:cNvPr id="4" name="Rectangle 3"/>
          <p:cNvSpPr/>
          <p:nvPr/>
        </p:nvSpPr>
        <p:spPr>
          <a:xfrm>
            <a:off x="584498" y="5356883"/>
            <a:ext cx="10872396" cy="1246495"/>
          </a:xfrm>
          <a:prstGeom prst="rect">
            <a:avLst/>
          </a:prstGeom>
        </p:spPr>
        <p:txBody>
          <a:bodyPr wrap="square">
            <a:spAutoFit/>
          </a:bodyPr>
          <a:lstStyle/>
          <a:p>
            <a:pPr lvl="1"/>
            <a:r>
              <a:rPr lang="sr-Latn-RS" sz="2500" dirty="0"/>
              <a:t>U bilansu resursa projekta, obrtna sredstva se pojavljuju kao </a:t>
            </a:r>
            <a:r>
              <a:rPr lang="sr-Latn-RS" sz="2500" i="1" dirty="0"/>
              <a:t>fizički obim zaliha materijala, gotovih proizvoda i nedovršene proizvodnje izražen preko njihove vrednosti u novcu</a:t>
            </a:r>
            <a:r>
              <a:rPr lang="sr-Latn-RS" sz="2500" dirty="0"/>
              <a:t>.</a:t>
            </a:r>
            <a:endParaRPr lang="en-US" sz="2500" dirty="0"/>
          </a:p>
        </p:txBody>
      </p:sp>
    </p:spTree>
    <p:extLst>
      <p:ext uri="{BB962C8B-B14F-4D97-AF65-F5344CB8AC3E}">
        <p14:creationId xmlns:p14="http://schemas.microsoft.com/office/powerpoint/2010/main" val="226005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Zalihe materijala </a:t>
            </a:r>
            <a:r>
              <a:rPr lang="sr-Latn-RS" dirty="0"/>
              <a:t>se nabavljaju pre nego što krene sa procesom proizvodnje, kako bi se obezbedila sigurnost u snabdevanju i neometana proizvodnja. </a:t>
            </a:r>
          </a:p>
          <a:p>
            <a:r>
              <a:rPr lang="sr-Latn-RS" dirty="0"/>
              <a:t>Njihova nabavka se može planirati na mesečnom, kvartalnom, polugodišnjem i godišnjem nivou. </a:t>
            </a:r>
          </a:p>
          <a:p>
            <a:r>
              <a:rPr lang="sr-Latn-RS" dirty="0"/>
              <a:t>Količina materijala na zalihama zavisi od tipa organizacije procesa proizvodnje, odnosno da li se radi o MRP ili JiT konceptu proizvodnje.</a:t>
            </a:r>
          </a:p>
        </p:txBody>
      </p:sp>
    </p:spTree>
    <p:extLst>
      <p:ext uri="{BB962C8B-B14F-4D97-AF65-F5344CB8AC3E}">
        <p14:creationId xmlns:p14="http://schemas.microsoft.com/office/powerpoint/2010/main" val="1289438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Zalihe gotovih proizvoda </a:t>
            </a:r>
            <a:r>
              <a:rPr lang="sr-Latn-RS" dirty="0"/>
              <a:t>su posledica vremenskog nepoklapanja završetka proizvodnje i njegove prodaje. </a:t>
            </a:r>
          </a:p>
          <a:p>
            <a:r>
              <a:rPr lang="sr-Latn-RS" dirty="0"/>
              <a:t>Količina zaliha gotovih proizvoda takođe zavisi od tipa organizacije procesa proizvodnje, odnosno da li se radi o MRP ili JiT konceptu proizvodnje.</a:t>
            </a:r>
          </a:p>
          <a:p>
            <a:r>
              <a:rPr lang="sr-Latn-RS" dirty="0"/>
              <a:t>Nivo krajnjih zaliha se utvrđuje kao deo godišnje količine planiranih proizvoda i raste sve dok projekat ne dostigne maksimalni mogući kapacitet proizvodnje. </a:t>
            </a:r>
            <a:r>
              <a:rPr lang="sr-Latn-RS" u="sng" dirty="0"/>
              <a:t>Kako zalihe gotovih materijala uključuju troškove materijala, radne snage, energije, troškove menadžmenta i režijske troškove, dakle operativne troškove, troškovi zaliha se i obračunavaju na bazi nivoa ovih troškova a ne na bazi prodajne cene gotovog proizvoda</a:t>
            </a:r>
            <a:r>
              <a:rPr lang="sr-Latn-RS" dirty="0"/>
              <a:t>. Prema tome, vrednost zaliha gotovih proizvoda zasnovana na veličini ukupnih operativnih troškova a ne na veličini prodajne cene proizvoda.</a:t>
            </a:r>
          </a:p>
          <a:p>
            <a:r>
              <a:rPr lang="sr-Latn-RS" dirty="0"/>
              <a:t>Ukoliko je u pitanju infrastrukturni projekat ili projekat koji kreira uslugu, kao krajnji ishod, tada nema zaliha gotovih proizvoda, kao ni zaliha proizvodnje u toku, jer ovakvi projekti i ne rezultuju proizvodnima koje je moguće skladištiti.</a:t>
            </a:r>
          </a:p>
          <a:p>
            <a:endParaRPr lang="en-US" dirty="0"/>
          </a:p>
        </p:txBody>
      </p:sp>
    </p:spTree>
    <p:extLst>
      <p:ext uri="{BB962C8B-B14F-4D97-AF65-F5344CB8AC3E}">
        <p14:creationId xmlns:p14="http://schemas.microsoft.com/office/powerpoint/2010/main" val="334858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Najčešće se usvaja da se pun obim proizvodnje retko ostvaruje u prvim godinama projekta.  Ponekad se planira da se recimo u prvoj godini projekta ostvari 50% punog obima proizvodnje, dok se u drugoj planira recimo 75% a da se tek od treće godine ostvari 100% projektovanog proizvodnog kapaciteta. Takođe, za neke projekte je moguće da se maksimalni proizvodni kapacitet ostvari tek u poslednjoj godini eksploatacije projekta. To treba imati u vidu kod planiranja zaliha materiala – kao i zaliha gotovih proizvoda. Naime i zalihe materijala i konačnih proizvoda se planiraju proporcionalno projektovanim kapacitetima. </a:t>
            </a:r>
          </a:p>
          <a:p>
            <a:pPr marL="0" indent="0">
              <a:buNone/>
            </a:pPr>
            <a:endParaRPr lang="sr-Latn-RS" dirty="0"/>
          </a:p>
          <a:p>
            <a:r>
              <a:rPr lang="sr-Latn-RS" dirty="0"/>
              <a:t>Obrtna sredstva u bilansu resursa mogu da uključe i </a:t>
            </a:r>
            <a:r>
              <a:rPr lang="sr-Latn-RS" b="1" dirty="0"/>
              <a:t>zalihe nedovršene proizvodnje</a:t>
            </a:r>
            <a:r>
              <a:rPr lang="sr-Latn-RS" dirty="0"/>
              <a:t>. Imajući u vidu da je neophodno vreme da se repromaterijal transformiše u gotov proizvod (trajanje ciklusa proizvodnje), svakako da se javljaju i zalihe nedovršene proizvodnje, koje se još nazivaju i zalihe proizvodnje u toku. </a:t>
            </a:r>
            <a:endParaRPr lang="en-US" dirty="0"/>
          </a:p>
        </p:txBody>
      </p:sp>
    </p:spTree>
    <p:extLst>
      <p:ext uri="{BB962C8B-B14F-4D97-AF65-F5344CB8AC3E}">
        <p14:creationId xmlns:p14="http://schemas.microsoft.com/office/powerpoint/2010/main" val="304106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Takođe, uobičajno je da sve tri komponente zaliha (obrtnog kapitala) imaju </a:t>
            </a:r>
            <a:r>
              <a:rPr lang="sr-Latn-RS" b="1" dirty="0"/>
              <a:t>ostatak vrednosti </a:t>
            </a:r>
            <a:r>
              <a:rPr lang="sr-Latn-RS" dirty="0"/>
              <a:t>na kraju perioda eksploatacije projekta. To su zapravo količine zaliha materijala i konačnih proizvoda, koje ostanu nakon realizacije projektnih aktivnosti. U ukupnom bilansu resursa projekta, ostatak vrednosti obrtnog kapitala, kao što je bio slučaj sa građevinskim objektima, opremom ili voznim parkom, javlja se kao prihod (efekat) projekta i moguće ih je prodati ili koristiti kao uklazni resurs za neke naredne projekte.</a:t>
            </a:r>
            <a:endParaRPr lang="en-US" dirty="0"/>
          </a:p>
          <a:p>
            <a:endParaRPr lang="en-US" dirty="0"/>
          </a:p>
        </p:txBody>
      </p:sp>
    </p:spTree>
    <p:extLst>
      <p:ext uri="{BB962C8B-B14F-4D97-AF65-F5344CB8AC3E}">
        <p14:creationId xmlns:p14="http://schemas.microsoft.com/office/powerpoint/2010/main" val="2009384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400" b="1" dirty="0"/>
              <a:t>SLUČAJ 1 - NASTAVAK: </a:t>
            </a:r>
            <a:r>
              <a:rPr lang="sr-Latn-RS" sz="2400" dirty="0"/>
              <a:t>Za isti slučaj, kompanija je izvršila i procenu svojih obrtnih sredstava (u 000 nj). Pri tome, razmatrane su zalihe materijala i zalihe gotovih proizvoda, dok zalihe nedovršene proizvodnje nisu uzete u razmatranje. </a:t>
            </a:r>
          </a:p>
          <a:p>
            <a:r>
              <a:rPr lang="sr-Latn-RS" sz="2400" dirty="0"/>
              <a:t>Usvojiće se da početno stanje zaliha materijala, predstavlja ¼ ostvarenih troškova materijala, dok  početno stanje zaliha gotovih proizvoda predstavlja ¼ ostvarenih ukupnih operativnih troškova. Naime, ova projekcija je usvojena na osnovu plana da se nabavka novih repromaterijala vrši na kvartalnom nivou. Takođe, planirano je da u svakom momentu, na raspolaganju bude količina gotovih proizvoda za instalaciju u proizvodne pogone – neophodna za period od 3 meseca. </a:t>
            </a:r>
          </a:p>
          <a:p>
            <a:r>
              <a:rPr lang="sr-Latn-RS" sz="2400" dirty="0"/>
              <a:t>U poslednjoj godini projekta, neće biti ostatka zaliha na kraju godine, već će se koristiti preostale zalihe iz prethodne godine.</a:t>
            </a:r>
            <a:endParaRPr lang="en-US" sz="2400" dirty="0"/>
          </a:p>
        </p:txBody>
      </p:sp>
    </p:spTree>
    <p:extLst>
      <p:ext uri="{BB962C8B-B14F-4D97-AF65-F5344CB8AC3E}">
        <p14:creationId xmlns:p14="http://schemas.microsoft.com/office/powerpoint/2010/main" val="177349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2988763"/>
              </p:ext>
            </p:extLst>
          </p:nvPr>
        </p:nvGraphicFramePr>
        <p:xfrm>
          <a:off x="553037" y="1690688"/>
          <a:ext cx="10664273" cy="4886960"/>
        </p:xfrm>
        <a:graphic>
          <a:graphicData uri="http://schemas.openxmlformats.org/drawingml/2006/table">
            <a:tbl>
              <a:tblPr firstRow="1" bandRow="1">
                <a:tableStyleId>{5C22544A-7EE6-4342-B048-85BDC9FD1C3A}</a:tableStyleId>
              </a:tblPr>
              <a:tblGrid>
                <a:gridCol w="2561860">
                  <a:extLst>
                    <a:ext uri="{9D8B030D-6E8A-4147-A177-3AD203B41FA5}">
                      <a16:colId xmlns:a16="http://schemas.microsoft.com/office/drawing/2014/main" xmlns="" val="20000"/>
                    </a:ext>
                  </a:extLst>
                </a:gridCol>
                <a:gridCol w="694740">
                  <a:extLst>
                    <a:ext uri="{9D8B030D-6E8A-4147-A177-3AD203B41FA5}">
                      <a16:colId xmlns:a16="http://schemas.microsoft.com/office/drawing/2014/main" xmlns="" val="20001"/>
                    </a:ext>
                  </a:extLst>
                </a:gridCol>
                <a:gridCol w="911847">
                  <a:extLst>
                    <a:ext uri="{9D8B030D-6E8A-4147-A177-3AD203B41FA5}">
                      <a16:colId xmlns:a16="http://schemas.microsoft.com/office/drawing/2014/main" xmlns="" val="20002"/>
                    </a:ext>
                  </a:extLst>
                </a:gridCol>
                <a:gridCol w="842373">
                  <a:extLst>
                    <a:ext uri="{9D8B030D-6E8A-4147-A177-3AD203B41FA5}">
                      <a16:colId xmlns:a16="http://schemas.microsoft.com/office/drawing/2014/main" xmlns="" val="20003"/>
                    </a:ext>
                  </a:extLst>
                </a:gridCol>
                <a:gridCol w="729478">
                  <a:extLst>
                    <a:ext uri="{9D8B030D-6E8A-4147-A177-3AD203B41FA5}">
                      <a16:colId xmlns:a16="http://schemas.microsoft.com/office/drawing/2014/main" xmlns="" val="20004"/>
                    </a:ext>
                  </a:extLst>
                </a:gridCol>
                <a:gridCol w="929216">
                  <a:extLst>
                    <a:ext uri="{9D8B030D-6E8A-4147-A177-3AD203B41FA5}">
                      <a16:colId xmlns:a16="http://schemas.microsoft.com/office/drawing/2014/main" xmlns="" val="20005"/>
                    </a:ext>
                  </a:extLst>
                </a:gridCol>
                <a:gridCol w="946584">
                  <a:extLst>
                    <a:ext uri="{9D8B030D-6E8A-4147-A177-3AD203B41FA5}">
                      <a16:colId xmlns:a16="http://schemas.microsoft.com/office/drawing/2014/main" xmlns="" val="20006"/>
                    </a:ext>
                  </a:extLst>
                </a:gridCol>
                <a:gridCol w="755530">
                  <a:extLst>
                    <a:ext uri="{9D8B030D-6E8A-4147-A177-3AD203B41FA5}">
                      <a16:colId xmlns:a16="http://schemas.microsoft.com/office/drawing/2014/main" xmlns="" val="20007"/>
                    </a:ext>
                  </a:extLst>
                </a:gridCol>
                <a:gridCol w="720794">
                  <a:extLst>
                    <a:ext uri="{9D8B030D-6E8A-4147-A177-3AD203B41FA5}">
                      <a16:colId xmlns:a16="http://schemas.microsoft.com/office/drawing/2014/main" xmlns="" val="20008"/>
                    </a:ext>
                  </a:extLst>
                </a:gridCol>
                <a:gridCol w="777446">
                  <a:extLst>
                    <a:ext uri="{9D8B030D-6E8A-4147-A177-3AD203B41FA5}">
                      <a16:colId xmlns:a16="http://schemas.microsoft.com/office/drawing/2014/main" xmlns="" val="20009"/>
                    </a:ext>
                  </a:extLst>
                </a:gridCol>
                <a:gridCol w="794405">
                  <a:extLst>
                    <a:ext uri="{9D8B030D-6E8A-4147-A177-3AD203B41FA5}">
                      <a16:colId xmlns:a16="http://schemas.microsoft.com/office/drawing/2014/main" xmlns=""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xmlns="" val="10000"/>
                  </a:ext>
                </a:extLst>
              </a:tr>
              <a:tr h="370840">
                <a:tc>
                  <a:txBody>
                    <a:bodyPr/>
                    <a:lstStyle/>
                    <a:p>
                      <a:r>
                        <a:rPr lang="sr-Latn-RS" dirty="0"/>
                        <a:t>Zalihe (a)</a:t>
                      </a:r>
                      <a:endParaRPr lang="en-US"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70840">
                <a:tc>
                  <a:txBody>
                    <a:bodyPr/>
                    <a:lstStyle/>
                    <a:p>
                      <a:r>
                        <a:rPr lang="sr-Latn-RS" dirty="0"/>
                        <a:t>Materijala</a:t>
                      </a:r>
                      <a:endParaRPr lang="en-US" dirty="0"/>
                    </a:p>
                  </a:txBody>
                  <a:tcPr/>
                </a:tc>
                <a:tc>
                  <a:txBody>
                    <a:bodyPr/>
                    <a:lstStyle/>
                    <a:p>
                      <a:r>
                        <a:rPr lang="sr-Latn-RS" dirty="0"/>
                        <a:t>9.0</a:t>
                      </a:r>
                      <a:endParaRPr lang="en-US" dirty="0"/>
                    </a:p>
                  </a:txBody>
                  <a:tcPr/>
                </a:tc>
                <a:tc>
                  <a:txBody>
                    <a:bodyPr/>
                    <a:lstStyle/>
                    <a:p>
                      <a:r>
                        <a:rPr lang="sr-Latn-RS" dirty="0"/>
                        <a:t>19.3</a:t>
                      </a:r>
                      <a:endParaRPr lang="en-US" dirty="0"/>
                    </a:p>
                  </a:txBody>
                  <a:tcPr/>
                </a:tc>
                <a:tc>
                  <a:txBody>
                    <a:bodyPr/>
                    <a:lstStyle/>
                    <a:p>
                      <a:r>
                        <a:rPr lang="sr-Latn-RS" dirty="0"/>
                        <a:t>26.3</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xmlns="" val="10002"/>
                  </a:ext>
                </a:extLst>
              </a:tr>
              <a:tr h="370840">
                <a:tc>
                  <a:txBody>
                    <a:bodyPr/>
                    <a:lstStyle/>
                    <a:p>
                      <a:r>
                        <a:rPr lang="sr-Latn-RS" dirty="0"/>
                        <a:t>Gotovih proizvoda</a:t>
                      </a:r>
                      <a:endParaRPr lang="en-US" dirty="0"/>
                    </a:p>
                  </a:txBody>
                  <a:tcPr/>
                </a:tc>
                <a:tc>
                  <a:txBody>
                    <a:bodyPr/>
                    <a:lstStyle/>
                    <a:p>
                      <a:r>
                        <a:rPr lang="sr-Latn-RS" dirty="0"/>
                        <a:t>23.4</a:t>
                      </a:r>
                      <a:endParaRPr lang="en-US" dirty="0"/>
                    </a:p>
                  </a:txBody>
                  <a:tcPr/>
                </a:tc>
                <a:tc>
                  <a:txBody>
                    <a:bodyPr/>
                    <a:lstStyle/>
                    <a:p>
                      <a:r>
                        <a:rPr lang="sr-Latn-RS" dirty="0"/>
                        <a:t>47.9</a:t>
                      </a:r>
                      <a:endParaRPr lang="en-US" dirty="0"/>
                    </a:p>
                  </a:txBody>
                  <a:tcPr/>
                </a:tc>
                <a:tc>
                  <a:txBody>
                    <a:bodyPr/>
                    <a:lstStyle/>
                    <a:p>
                      <a:r>
                        <a:rPr lang="sr-Latn-RS" dirty="0"/>
                        <a:t>63.5</a:t>
                      </a:r>
                      <a:endParaRPr lang="en-US" dirty="0"/>
                    </a:p>
                  </a:txBody>
                  <a:tcPr/>
                </a:tc>
                <a:tc>
                  <a:txBody>
                    <a:bodyPr/>
                    <a:lstStyle/>
                    <a:p>
                      <a:r>
                        <a:rPr lang="sr-Latn-RS" dirty="0"/>
                        <a:t>67.8</a:t>
                      </a:r>
                      <a:endParaRPr lang="en-US" dirty="0"/>
                    </a:p>
                  </a:txBody>
                  <a:tcPr/>
                </a:tc>
                <a:tc>
                  <a:txBody>
                    <a:bodyPr/>
                    <a:lstStyle/>
                    <a:p>
                      <a:r>
                        <a:rPr lang="sr-Latn-RS" dirty="0"/>
                        <a:t>68.8</a:t>
                      </a:r>
                      <a:endParaRPr lang="en-US" dirty="0"/>
                    </a:p>
                  </a:txBody>
                  <a:tcPr/>
                </a:tc>
                <a:tc>
                  <a:txBody>
                    <a:bodyPr/>
                    <a:lstStyle/>
                    <a:p>
                      <a:r>
                        <a:rPr lang="sr-Latn-RS" dirty="0"/>
                        <a:t>69.8</a:t>
                      </a:r>
                      <a:endParaRPr lang="en-US" dirty="0"/>
                    </a:p>
                  </a:txBody>
                  <a:tcPr/>
                </a:tc>
                <a:tc>
                  <a:txBody>
                    <a:bodyPr/>
                    <a:lstStyle/>
                    <a:p>
                      <a:r>
                        <a:rPr lang="sr-Latn-RS" dirty="0"/>
                        <a:t>70.8</a:t>
                      </a:r>
                      <a:endParaRPr lang="en-US" dirty="0"/>
                    </a:p>
                  </a:txBody>
                  <a:tcPr/>
                </a:tc>
                <a:tc>
                  <a:txBody>
                    <a:bodyPr/>
                    <a:lstStyle/>
                    <a:p>
                      <a:r>
                        <a:rPr lang="sr-Latn-RS" dirty="0"/>
                        <a:t>71.9</a:t>
                      </a:r>
                      <a:endParaRPr lang="en-US" dirty="0"/>
                    </a:p>
                  </a:txBody>
                  <a:tcPr/>
                </a:tc>
                <a:tc>
                  <a:txBody>
                    <a:bodyPr/>
                    <a:lstStyle/>
                    <a:p>
                      <a:r>
                        <a:rPr lang="sr-Latn-RS" dirty="0"/>
                        <a:t>72.9</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xmlns="" val="10003"/>
                  </a:ext>
                </a:extLst>
              </a:tr>
              <a:tr h="370840">
                <a:tc>
                  <a:txBody>
                    <a:bodyPr/>
                    <a:lstStyle/>
                    <a:p>
                      <a:r>
                        <a:rPr lang="sr-Latn-RS" b="1" dirty="0"/>
                        <a:t>Ukupno</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0</a:t>
                      </a:r>
                      <a:endParaRPr lang="en-US" b="1" dirty="0"/>
                    </a:p>
                  </a:txBody>
                  <a:tcPr/>
                </a:tc>
                <a:extLst>
                  <a:ext uri="{0D108BD9-81ED-4DB2-BD59-A6C34878D82A}">
                    <a16:rowId xmlns:a16="http://schemas.microsoft.com/office/drawing/2014/main" xmlns="" val="10004"/>
                  </a:ext>
                </a:extLst>
              </a:tr>
              <a:tr h="370840">
                <a:tc>
                  <a:txBody>
                    <a:bodyPr/>
                    <a:lstStyle/>
                    <a:p>
                      <a:r>
                        <a:rPr lang="sr-Latn-RS" b="1" dirty="0"/>
                        <a:t>Promena obrtnog kapitala</a:t>
                      </a:r>
                      <a:endParaRPr lang="en-US" b="1" dirty="0"/>
                    </a:p>
                  </a:txBody>
                  <a:tcPr/>
                </a:tc>
                <a:tc>
                  <a:txBody>
                    <a:bodyPr/>
                    <a:lstStyle/>
                    <a:p>
                      <a:r>
                        <a:rPr lang="sr-Latn-RS" b="1" dirty="0"/>
                        <a:t>32.4</a:t>
                      </a:r>
                      <a:endParaRPr lang="en-US" b="1" dirty="0"/>
                    </a:p>
                  </a:txBody>
                  <a:tcPr/>
                </a:tc>
                <a:tc>
                  <a:txBody>
                    <a:bodyPr/>
                    <a:lstStyle/>
                    <a:p>
                      <a:r>
                        <a:rPr lang="sr-Latn-RS" b="1" dirty="0"/>
                        <a:t>34.8</a:t>
                      </a:r>
                      <a:endParaRPr lang="en-US" b="1" dirty="0"/>
                    </a:p>
                  </a:txBody>
                  <a:tcPr/>
                </a:tc>
                <a:tc>
                  <a:txBody>
                    <a:bodyPr/>
                    <a:lstStyle/>
                    <a:p>
                      <a:r>
                        <a:rPr lang="sr-Latn-RS" b="1" dirty="0"/>
                        <a:t>22.6</a:t>
                      </a:r>
                      <a:endParaRPr lang="en-US" b="1" dirty="0"/>
                    </a:p>
                  </a:txBody>
                  <a:tcPr/>
                </a:tc>
                <a:tc>
                  <a:txBody>
                    <a:bodyPr/>
                    <a:lstStyle/>
                    <a:p>
                      <a:r>
                        <a:rPr lang="sr-Latn-RS" b="1" dirty="0"/>
                        <a:t>5.8</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1.1</a:t>
                      </a:r>
                      <a:endParaRPr lang="en-US" b="1" dirty="0"/>
                    </a:p>
                  </a:txBody>
                  <a:tcPr/>
                </a:tc>
                <a:tc>
                  <a:txBody>
                    <a:bodyPr/>
                    <a:lstStyle/>
                    <a:p>
                      <a:r>
                        <a:rPr lang="sr-Latn-RS" b="1" dirty="0"/>
                        <a:t>1</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xmlns="" val="10005"/>
                  </a:ext>
                </a:extLst>
              </a:tr>
              <a:tr h="370840">
                <a:tc>
                  <a:txBody>
                    <a:bodyPr/>
                    <a:lstStyle/>
                    <a:p>
                      <a:r>
                        <a:rPr lang="sr-Latn-RS" b="1" dirty="0"/>
                        <a:t>Ukupni obrtni kapital</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xmlns="" val="10006"/>
                  </a:ext>
                </a:extLst>
              </a:tr>
              <a:tr h="370840">
                <a:tc>
                  <a:txBody>
                    <a:bodyPr/>
                    <a:lstStyle/>
                    <a:p>
                      <a:r>
                        <a:rPr lang="sr-Latn-RS" b="0" dirty="0"/>
                        <a:t>Promena (b)</a:t>
                      </a:r>
                      <a:endParaRPr lang="en-US" b="0"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7"/>
                  </a:ext>
                </a:extLst>
              </a:tr>
              <a:tr h="370840">
                <a:tc>
                  <a:txBody>
                    <a:bodyPr/>
                    <a:lstStyle/>
                    <a:p>
                      <a:r>
                        <a:rPr lang="sr-Latn-RS" b="0" dirty="0"/>
                        <a:t>Promena zaliha materijala</a:t>
                      </a:r>
                      <a:endParaRPr lang="en-US" b="0" dirty="0"/>
                    </a:p>
                  </a:txBody>
                  <a:tcPr/>
                </a:tc>
                <a:tc>
                  <a:txBody>
                    <a:bodyPr/>
                    <a:lstStyle/>
                    <a:p>
                      <a:r>
                        <a:rPr lang="sr-Latn-RS" b="0" dirty="0"/>
                        <a:t>9.0</a:t>
                      </a:r>
                      <a:endParaRPr lang="en-US" b="0" dirty="0"/>
                    </a:p>
                  </a:txBody>
                  <a:tcPr/>
                </a:tc>
                <a:tc>
                  <a:txBody>
                    <a:bodyPr/>
                    <a:lstStyle/>
                    <a:p>
                      <a:r>
                        <a:rPr lang="sr-Latn-RS" b="0" dirty="0"/>
                        <a:t>10.3</a:t>
                      </a:r>
                      <a:endParaRPr lang="en-US" b="0" dirty="0"/>
                    </a:p>
                  </a:txBody>
                  <a:tcPr/>
                </a:tc>
                <a:tc>
                  <a:txBody>
                    <a:bodyPr/>
                    <a:lstStyle/>
                    <a:p>
                      <a:r>
                        <a:rPr lang="sr-Latn-RS" b="0" dirty="0"/>
                        <a:t>7</a:t>
                      </a:r>
                      <a:endParaRPr lang="en-US" b="0" dirty="0"/>
                    </a:p>
                  </a:txBody>
                  <a:tcPr/>
                </a:tc>
                <a:tc>
                  <a:txBody>
                    <a:bodyPr/>
                    <a:lstStyle/>
                    <a:p>
                      <a:r>
                        <a:rPr lang="sr-Latn-RS" b="0" dirty="0"/>
                        <a:t>1.5</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-27.8</a:t>
                      </a:r>
                      <a:endParaRPr lang="en-US" b="0" dirty="0"/>
                    </a:p>
                  </a:txBody>
                  <a:tcPr/>
                </a:tc>
                <a:extLst>
                  <a:ext uri="{0D108BD9-81ED-4DB2-BD59-A6C34878D82A}">
                    <a16:rowId xmlns:a16="http://schemas.microsoft.com/office/drawing/2014/main" xmlns="" val="10008"/>
                  </a:ext>
                </a:extLst>
              </a:tr>
              <a:tr h="370840">
                <a:tc>
                  <a:txBody>
                    <a:bodyPr/>
                    <a:lstStyle/>
                    <a:p>
                      <a:r>
                        <a:rPr lang="sr-Latn-RS" b="0" dirty="0"/>
                        <a:t>Promena zaliha gotovih proizvoda</a:t>
                      </a:r>
                      <a:endParaRPr lang="en-US" b="0" dirty="0"/>
                    </a:p>
                  </a:txBody>
                  <a:tcPr/>
                </a:tc>
                <a:tc>
                  <a:txBody>
                    <a:bodyPr/>
                    <a:lstStyle/>
                    <a:p>
                      <a:r>
                        <a:rPr lang="sr-Latn-RS" b="0" dirty="0"/>
                        <a:t>23.4</a:t>
                      </a:r>
                      <a:endParaRPr lang="en-US" b="0" dirty="0"/>
                    </a:p>
                  </a:txBody>
                  <a:tcPr/>
                </a:tc>
                <a:tc>
                  <a:txBody>
                    <a:bodyPr/>
                    <a:lstStyle/>
                    <a:p>
                      <a:r>
                        <a:rPr lang="sr-Latn-RS" b="0" dirty="0"/>
                        <a:t>24.5</a:t>
                      </a:r>
                      <a:endParaRPr lang="en-US" b="0" dirty="0"/>
                    </a:p>
                  </a:txBody>
                  <a:tcPr/>
                </a:tc>
                <a:tc>
                  <a:txBody>
                    <a:bodyPr/>
                    <a:lstStyle/>
                    <a:p>
                      <a:r>
                        <a:rPr lang="sr-Latn-RS" b="0" dirty="0"/>
                        <a:t>15.6</a:t>
                      </a:r>
                      <a:endParaRPr lang="en-US" b="0" dirty="0"/>
                    </a:p>
                  </a:txBody>
                  <a:tcPr/>
                </a:tc>
                <a:tc>
                  <a:txBody>
                    <a:bodyPr/>
                    <a:lstStyle/>
                    <a:p>
                      <a:r>
                        <a:rPr lang="sr-Latn-RS" b="0" dirty="0"/>
                        <a:t>4.3</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-72.9</a:t>
                      </a:r>
                      <a:endParaRPr lang="en-US" b="0" dirty="0"/>
                    </a:p>
                  </a:txBody>
                  <a:tcPr/>
                </a:tc>
                <a:extLst>
                  <a:ext uri="{0D108BD9-81ED-4DB2-BD59-A6C34878D82A}">
                    <a16:rowId xmlns:a16="http://schemas.microsoft.com/office/drawing/2014/main" xmlns="" val="10009"/>
                  </a:ext>
                </a:extLst>
              </a:tr>
              <a:tr h="370840">
                <a:tc>
                  <a:txBody>
                    <a:bodyPr/>
                    <a:lstStyle/>
                    <a:p>
                      <a:r>
                        <a:rPr lang="sr-Latn-RS" b="0" dirty="0"/>
                        <a:t>Promena stanja zaliha</a:t>
                      </a:r>
                      <a:endParaRPr lang="en-US" b="0" dirty="0"/>
                    </a:p>
                  </a:txBody>
                  <a:tcPr/>
                </a:tc>
                <a:tc>
                  <a:txBody>
                    <a:bodyPr/>
                    <a:lstStyle/>
                    <a:p>
                      <a:r>
                        <a:rPr lang="sr-Latn-RS" b="0" dirty="0"/>
                        <a:t>32.4</a:t>
                      </a:r>
                      <a:endParaRPr lang="en-US" b="0" dirty="0"/>
                    </a:p>
                  </a:txBody>
                  <a:tcPr/>
                </a:tc>
                <a:tc>
                  <a:txBody>
                    <a:bodyPr/>
                    <a:lstStyle/>
                    <a:p>
                      <a:r>
                        <a:rPr lang="sr-Latn-RS" b="0" dirty="0"/>
                        <a:t>34.8</a:t>
                      </a:r>
                      <a:endParaRPr lang="en-US" b="0" dirty="0"/>
                    </a:p>
                  </a:txBody>
                  <a:tcPr/>
                </a:tc>
                <a:tc>
                  <a:txBody>
                    <a:bodyPr/>
                    <a:lstStyle/>
                    <a:p>
                      <a:r>
                        <a:rPr lang="sr-Latn-RS" b="0" dirty="0"/>
                        <a:t>22.6</a:t>
                      </a:r>
                      <a:endParaRPr lang="en-US" b="0" dirty="0"/>
                    </a:p>
                  </a:txBody>
                  <a:tcPr/>
                </a:tc>
                <a:tc>
                  <a:txBody>
                    <a:bodyPr/>
                    <a:lstStyle/>
                    <a:p>
                      <a:r>
                        <a:rPr lang="sr-Latn-RS" b="0" dirty="0"/>
                        <a:t>5.8</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-100.7</a:t>
                      </a:r>
                      <a:endParaRPr lang="en-US" b="0"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633667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A6A27-B6F2-4E40-9855-1E085D98E98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xmlns="" id="{60508FA2-2C4D-4CD5-9933-788C582871C9}"/>
              </a:ext>
            </a:extLst>
          </p:cNvPr>
          <p:cNvSpPr>
            <a:spLocks noGrp="1"/>
          </p:cNvSpPr>
          <p:nvPr>
            <p:ph idx="1"/>
          </p:nvPr>
        </p:nvSpPr>
        <p:spPr/>
        <p:txBody>
          <a:bodyPr>
            <a:normAutofit lnSpcReduction="10000"/>
          </a:bodyPr>
          <a:lstStyle/>
          <a:p>
            <a:r>
              <a:rPr lang="sr-Latn-RS" b="1" dirty="0"/>
              <a:t>PRIHODI/EFEKTI projekta:</a:t>
            </a:r>
            <a:r>
              <a:rPr lang="sr-Latn-RS" dirty="0"/>
              <a:t> Značajan element koji treba uzeti u obzir kod procene finansijske izvodljivosti, na osnovu bilansa resursa projekta - su benefiti projekta (koristi –efekti), koji se mogu  - na ovom nivou - kvantifikovati preko planiranih prihoda. Postoji nekoliko tipova mogućih prihoda od projekta, kao što su:</a:t>
            </a:r>
          </a:p>
          <a:p>
            <a:pPr lvl="1"/>
            <a:r>
              <a:rPr lang="sr-Latn-RS" dirty="0"/>
              <a:t>Prodaja vrednosti (proizvoda)</a:t>
            </a:r>
          </a:p>
          <a:p>
            <a:pPr lvl="1"/>
            <a:r>
              <a:rPr lang="sr-Latn-RS" dirty="0"/>
              <a:t>Naplata korišćenja usluge</a:t>
            </a:r>
          </a:p>
          <a:p>
            <a:pPr lvl="1"/>
            <a:r>
              <a:rPr lang="sr-Latn-RS" dirty="0"/>
              <a:t>Pretplata</a:t>
            </a:r>
          </a:p>
          <a:p>
            <a:pPr lvl="1"/>
            <a:r>
              <a:rPr lang="sr-Latn-RS" dirty="0"/>
              <a:t>Iznajmljivanje/Ustupanje/Lizing</a:t>
            </a:r>
          </a:p>
          <a:p>
            <a:pPr lvl="1"/>
            <a:r>
              <a:rPr lang="sr-Latn-RS" dirty="0"/>
              <a:t>Licenciranje</a:t>
            </a:r>
          </a:p>
          <a:p>
            <a:pPr lvl="1"/>
            <a:r>
              <a:rPr lang="sr-Latn-RS" dirty="0"/>
              <a:t>Brokerske nadoknade</a:t>
            </a:r>
          </a:p>
          <a:p>
            <a:pPr lvl="1"/>
            <a:r>
              <a:rPr lang="sr-Latn-RS" dirty="0"/>
              <a:t>Prihodi od reklamiranja</a:t>
            </a:r>
            <a:endParaRPr lang="en-US" dirty="0"/>
          </a:p>
        </p:txBody>
      </p:sp>
    </p:spTree>
    <p:extLst>
      <p:ext uri="{BB962C8B-B14F-4D97-AF65-F5344CB8AC3E}">
        <p14:creationId xmlns:p14="http://schemas.microsoft.com/office/powerpoint/2010/main" val="63648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0095-6E35-4E93-AB86-CF41E2DA8FA5}"/>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xmlns="" id="{7BC4B135-28D1-44AA-99AF-CFA1DD3CC584}"/>
              </a:ext>
            </a:extLst>
          </p:cNvPr>
          <p:cNvSpPr>
            <a:spLocks noGrp="1"/>
          </p:cNvSpPr>
          <p:nvPr>
            <p:ph idx="1"/>
          </p:nvPr>
        </p:nvSpPr>
        <p:spPr/>
        <p:txBody>
          <a:bodyPr>
            <a:normAutofit fontScale="92500" lnSpcReduction="20000"/>
          </a:bodyPr>
          <a:lstStyle/>
          <a:p>
            <a:r>
              <a:rPr lang="sr-Latn-RS" b="1" dirty="0"/>
              <a:t>Studija izvodljivosti: </a:t>
            </a:r>
            <a:r>
              <a:rPr lang="en-US" dirty="0" err="1"/>
              <a:t>Nakon</a:t>
            </a:r>
            <a:r>
              <a:rPr lang="en-US" dirty="0"/>
              <a:t> </a:t>
            </a:r>
            <a:r>
              <a:rPr lang="en-US" dirty="0" err="1"/>
              <a:t>odobrenja</a:t>
            </a:r>
            <a:r>
              <a:rPr lang="en-US" dirty="0"/>
              <a:t> </a:t>
            </a:r>
            <a:r>
              <a:rPr lang="en-US" dirty="0" err="1"/>
              <a:t>poslovnog</a:t>
            </a:r>
            <a:r>
              <a:rPr lang="en-US" dirty="0"/>
              <a:t> </a:t>
            </a:r>
            <a:r>
              <a:rPr lang="en-US" dirty="0" err="1"/>
              <a:t>slučaja</a:t>
            </a:r>
            <a:r>
              <a:rPr lang="en-US" dirty="0"/>
              <a:t>, </a:t>
            </a:r>
            <a:r>
              <a:rPr lang="en-US" dirty="0" err="1"/>
              <a:t>sledeći</a:t>
            </a:r>
            <a:r>
              <a:rPr lang="en-US" dirty="0"/>
              <a:t> </a:t>
            </a:r>
            <a:r>
              <a:rPr lang="en-US" dirty="0" err="1"/>
              <a:t>korak</a:t>
            </a:r>
            <a:r>
              <a:rPr lang="en-US" dirty="0"/>
              <a:t> je </a:t>
            </a:r>
            <a:r>
              <a:rPr lang="en-US" dirty="0" err="1"/>
              <a:t>utvrđivanje</a:t>
            </a:r>
            <a:r>
              <a:rPr lang="en-US" dirty="0"/>
              <a:t> </a:t>
            </a:r>
            <a:r>
              <a:rPr lang="en-US" dirty="0" err="1"/>
              <a:t>verovatnoće</a:t>
            </a:r>
            <a:r>
              <a:rPr lang="en-US" dirty="0"/>
              <a:t> </a:t>
            </a:r>
            <a:r>
              <a:rPr lang="en-US" dirty="0" err="1"/>
              <a:t>uspeha</a:t>
            </a:r>
            <a:r>
              <a:rPr lang="en-US" dirty="0"/>
              <a:t> </a:t>
            </a:r>
            <a:r>
              <a:rPr lang="en-US" dirty="0" err="1"/>
              <a:t>projekta</a:t>
            </a:r>
            <a:r>
              <a:rPr lang="en-US" dirty="0"/>
              <a:t> </a:t>
            </a:r>
            <a:r>
              <a:rPr lang="en-US" dirty="0" err="1"/>
              <a:t>nakon</a:t>
            </a:r>
            <a:r>
              <a:rPr lang="en-US" dirty="0"/>
              <a:t> </a:t>
            </a:r>
            <a:r>
              <a:rPr lang="en-US" dirty="0" err="1"/>
              <a:t>razmatranja</a:t>
            </a:r>
            <a:r>
              <a:rPr lang="en-US" dirty="0"/>
              <a:t> </a:t>
            </a:r>
            <a:r>
              <a:rPr lang="en-US" dirty="0" err="1"/>
              <a:t>svih</a:t>
            </a:r>
            <a:r>
              <a:rPr lang="en-US" dirty="0"/>
              <a:t> </a:t>
            </a:r>
            <a:r>
              <a:rPr lang="sr-Latn-RS" dirty="0"/>
              <a:t>uticajnih </a:t>
            </a:r>
            <a:r>
              <a:rPr lang="en-US" dirty="0" err="1"/>
              <a:t>faktora</a:t>
            </a:r>
            <a:r>
              <a:rPr lang="en-US" dirty="0"/>
              <a:t>. </a:t>
            </a:r>
            <a:endParaRPr lang="sr-Latn-RS" dirty="0"/>
          </a:p>
          <a:p>
            <a:r>
              <a:rPr lang="en-US" dirty="0"/>
              <a:t>Ova </a:t>
            </a:r>
            <a:r>
              <a:rPr lang="en-US" dirty="0" err="1"/>
              <a:t>studija</a:t>
            </a:r>
            <a:r>
              <a:rPr lang="en-US" dirty="0"/>
              <a:t> </a:t>
            </a:r>
            <a:r>
              <a:rPr lang="en-US" dirty="0" err="1"/>
              <a:t>identifikuje</a:t>
            </a:r>
            <a:r>
              <a:rPr lang="en-US" dirty="0"/>
              <a:t> </a:t>
            </a:r>
            <a:r>
              <a:rPr lang="en-US" dirty="0" err="1"/>
              <a:t>projektna</a:t>
            </a:r>
            <a:r>
              <a:rPr lang="en-US" dirty="0"/>
              <a:t> </a:t>
            </a:r>
            <a:r>
              <a:rPr lang="en-US" dirty="0" err="1"/>
              <a:t>ograničenja</a:t>
            </a:r>
            <a:r>
              <a:rPr lang="en-US" dirty="0"/>
              <a:t> </a:t>
            </a:r>
            <a:r>
              <a:rPr lang="en-US" dirty="0" err="1"/>
              <a:t>na</a:t>
            </a:r>
            <a:r>
              <a:rPr lang="en-US" dirty="0"/>
              <a:t> </a:t>
            </a:r>
            <a:r>
              <a:rPr lang="en-US" dirty="0" err="1"/>
              <a:t>visokom</a:t>
            </a:r>
            <a:r>
              <a:rPr lang="en-US" dirty="0"/>
              <a:t> </a:t>
            </a:r>
            <a:r>
              <a:rPr lang="en-US" dirty="0" err="1"/>
              <a:t>nivou</a:t>
            </a:r>
            <a:r>
              <a:rPr lang="en-US" dirty="0"/>
              <a:t> </a:t>
            </a:r>
            <a:r>
              <a:rPr lang="en-US" dirty="0" err="1"/>
              <a:t>i</a:t>
            </a:r>
            <a:r>
              <a:rPr lang="en-US" dirty="0"/>
              <a:t> </a:t>
            </a:r>
            <a:r>
              <a:rPr lang="en-US" dirty="0" err="1"/>
              <a:t>pretpostavke</a:t>
            </a:r>
            <a:r>
              <a:rPr lang="en-US" dirty="0"/>
              <a:t> </a:t>
            </a:r>
            <a:r>
              <a:rPr lang="en-US" dirty="0" err="1"/>
              <a:t>projekta</a:t>
            </a:r>
            <a:r>
              <a:rPr lang="en-US" dirty="0"/>
              <a:t> </a:t>
            </a:r>
            <a:r>
              <a:rPr lang="en-US" dirty="0" err="1"/>
              <a:t>i</a:t>
            </a:r>
            <a:r>
              <a:rPr lang="en-US" dirty="0"/>
              <a:t> </a:t>
            </a:r>
            <a:r>
              <a:rPr lang="en-US" dirty="0" err="1"/>
              <a:t>odlučuje</a:t>
            </a:r>
            <a:r>
              <a:rPr lang="en-US" dirty="0"/>
              <a:t> da li je </a:t>
            </a:r>
            <a:r>
              <a:rPr lang="en-US" dirty="0" err="1"/>
              <a:t>projekat</a:t>
            </a:r>
            <a:r>
              <a:rPr lang="en-US" dirty="0"/>
              <a:t> </a:t>
            </a:r>
            <a:r>
              <a:rPr lang="en-US" dirty="0" err="1"/>
              <a:t>vredan</a:t>
            </a:r>
            <a:r>
              <a:rPr lang="en-US" dirty="0"/>
              <a:t> </a:t>
            </a:r>
            <a:r>
              <a:rPr lang="sr-Latn-RS" dirty="0"/>
              <a:t>rizika</a:t>
            </a:r>
            <a:r>
              <a:rPr lang="en-US" dirty="0"/>
              <a:t> </a:t>
            </a:r>
            <a:r>
              <a:rPr lang="en-US" dirty="0" err="1"/>
              <a:t>ili</a:t>
            </a:r>
            <a:r>
              <a:rPr lang="en-US" dirty="0"/>
              <a:t> ne.</a:t>
            </a:r>
            <a:endParaRPr lang="sr-Latn-RS" dirty="0"/>
          </a:p>
          <a:p>
            <a:r>
              <a:rPr lang="sr-Latn-RS" dirty="0"/>
              <a:t>Za razliku od Poslovnog slučaja, studija izvodljivosti/opravdanosti, je značajno detaljniji dokument. Svakako, obim i opseg navedenog dokumenta, zavisi od toga da li se projekat priprema za apliciranje za odobrenje finansijskih sredstava u privatnom ili u javnom sektoru. </a:t>
            </a:r>
          </a:p>
          <a:p>
            <a:r>
              <a:rPr lang="sr-Latn-RS" dirty="0"/>
              <a:t>Naime, u slučaju privatnog sektora – kao i u slučaju različitih grantova, fondova, poziva, internacionalnog tipa, obično sam budući investitor definiše sadržaj ovog dokumenta  -odnosno navodi koje elemente budućeg projekta treba opisati.</a:t>
            </a:r>
          </a:p>
        </p:txBody>
      </p:sp>
    </p:spTree>
    <p:extLst>
      <p:ext uri="{BB962C8B-B14F-4D97-AF65-F5344CB8AC3E}">
        <p14:creationId xmlns:p14="http://schemas.microsoft.com/office/powerpoint/2010/main" val="133055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5CCB4D-B05A-4D23-ADE4-F7DD5B9E1DDC}"/>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xmlns="" id="{E18E12DF-9B8B-44F3-B5CE-C611A7B26813}"/>
              </a:ext>
            </a:extLst>
          </p:cNvPr>
          <p:cNvSpPr>
            <a:spLocks noGrp="1"/>
          </p:cNvSpPr>
          <p:nvPr>
            <p:ph idx="1"/>
          </p:nvPr>
        </p:nvSpPr>
        <p:spPr/>
        <p:txBody>
          <a:bodyPr>
            <a:normAutofit fontScale="77500" lnSpcReduction="20000"/>
          </a:bodyPr>
          <a:lstStyle/>
          <a:p>
            <a:r>
              <a:rPr lang="en-US" b="1" dirty="0" err="1"/>
              <a:t>Prodaja</a:t>
            </a:r>
            <a:r>
              <a:rPr lang="en-US" b="1" dirty="0"/>
              <a:t> </a:t>
            </a:r>
            <a:r>
              <a:rPr lang="sr-Latn-RS" b="1" dirty="0"/>
              <a:t>vrednosti: </a:t>
            </a:r>
            <a:r>
              <a:rPr lang="en-US" dirty="0" err="1"/>
              <a:t>Najšire</a:t>
            </a:r>
            <a:r>
              <a:rPr lang="en-US" dirty="0"/>
              <a:t> </a:t>
            </a:r>
            <a:r>
              <a:rPr lang="sr-Latn-RS" dirty="0"/>
              <a:t>prisutni</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prodaje</a:t>
            </a:r>
            <a:r>
              <a:rPr lang="en-US" dirty="0"/>
              <a:t> </a:t>
            </a:r>
            <a:r>
              <a:rPr lang="en-US" dirty="0" err="1"/>
              <a:t>vlasničkih</a:t>
            </a:r>
            <a:r>
              <a:rPr lang="en-US" dirty="0"/>
              <a:t> </a:t>
            </a:r>
            <a:r>
              <a:rPr lang="en-US" dirty="0" err="1"/>
              <a:t>prava</a:t>
            </a:r>
            <a:r>
              <a:rPr lang="en-US" dirty="0"/>
              <a:t> </a:t>
            </a:r>
            <a:r>
              <a:rPr lang="en-US" dirty="0" err="1"/>
              <a:t>na</a:t>
            </a:r>
            <a:r>
              <a:rPr lang="en-US" dirty="0"/>
              <a:t> </a:t>
            </a:r>
            <a:r>
              <a:rPr lang="en-US" dirty="0" err="1"/>
              <a:t>fizički</a:t>
            </a:r>
            <a:r>
              <a:rPr lang="en-US" dirty="0"/>
              <a:t> </a:t>
            </a:r>
            <a:r>
              <a:rPr lang="en-US" dirty="0" err="1"/>
              <a:t>proizvod</a:t>
            </a:r>
            <a:r>
              <a:rPr lang="sr-Latn-RS" dirty="0"/>
              <a:t> ili uslugu</a:t>
            </a:r>
            <a:r>
              <a:rPr lang="en-US" dirty="0"/>
              <a:t>. Amazon.com </a:t>
            </a:r>
            <a:r>
              <a:rPr lang="en-US" dirty="0" err="1"/>
              <a:t>prodaje</a:t>
            </a:r>
            <a:r>
              <a:rPr lang="en-US" dirty="0"/>
              <a:t> </a:t>
            </a:r>
            <a:r>
              <a:rPr lang="en-US" dirty="0" err="1"/>
              <a:t>knjige</a:t>
            </a:r>
            <a:r>
              <a:rPr lang="en-US" dirty="0"/>
              <a:t>, </a:t>
            </a:r>
            <a:r>
              <a:rPr lang="en-US" dirty="0" err="1"/>
              <a:t>muziku</a:t>
            </a:r>
            <a:r>
              <a:rPr lang="en-US" dirty="0"/>
              <a:t>, </a:t>
            </a:r>
            <a:r>
              <a:rPr lang="en-US" dirty="0" err="1"/>
              <a:t>potrošačku</a:t>
            </a:r>
            <a:r>
              <a:rPr lang="en-US" dirty="0"/>
              <a:t> </a:t>
            </a:r>
            <a:r>
              <a:rPr lang="en-US" dirty="0" err="1"/>
              <a:t>elektroniku</a:t>
            </a:r>
            <a:r>
              <a:rPr lang="en-US" dirty="0"/>
              <a:t> </a:t>
            </a:r>
            <a:r>
              <a:rPr lang="en-US" dirty="0" err="1"/>
              <a:t>i</a:t>
            </a:r>
            <a:r>
              <a:rPr lang="en-US" dirty="0"/>
              <a:t> </a:t>
            </a:r>
            <a:r>
              <a:rPr lang="en-US" dirty="0" err="1"/>
              <a:t>još</a:t>
            </a:r>
            <a:r>
              <a:rPr lang="en-US" dirty="0"/>
              <a:t> </a:t>
            </a:r>
            <a:r>
              <a:rPr lang="en-US" dirty="0" err="1"/>
              <a:t>mnogo</a:t>
            </a:r>
            <a:r>
              <a:rPr lang="en-US" dirty="0"/>
              <a:t> toga </a:t>
            </a:r>
            <a:r>
              <a:rPr lang="en-US" dirty="0" err="1"/>
              <a:t>na</a:t>
            </a:r>
            <a:r>
              <a:rPr lang="en-US" dirty="0"/>
              <a:t> </a:t>
            </a:r>
            <a:r>
              <a:rPr lang="en-US" dirty="0" err="1"/>
              <a:t>mreži</a:t>
            </a:r>
            <a:r>
              <a:rPr lang="en-US" dirty="0"/>
              <a:t>. </a:t>
            </a:r>
            <a:r>
              <a:rPr lang="en-US" dirty="0" err="1"/>
              <a:t>Fijat</a:t>
            </a:r>
            <a:r>
              <a:rPr lang="en-US" dirty="0"/>
              <a:t> </a:t>
            </a:r>
            <a:r>
              <a:rPr lang="en-US" dirty="0" err="1"/>
              <a:t>prodaje</a:t>
            </a:r>
            <a:r>
              <a:rPr lang="en-US" dirty="0"/>
              <a:t> automobile, </a:t>
            </a:r>
            <a:r>
              <a:rPr lang="en-US" dirty="0" err="1"/>
              <a:t>koje</a:t>
            </a:r>
            <a:r>
              <a:rPr lang="en-US" dirty="0"/>
              <a:t> </a:t>
            </a:r>
            <a:r>
              <a:rPr lang="en-US" dirty="0" err="1"/>
              <a:t>kupci</a:t>
            </a:r>
            <a:r>
              <a:rPr lang="en-US" dirty="0"/>
              <a:t> </a:t>
            </a:r>
            <a:r>
              <a:rPr lang="en-US" dirty="0" err="1"/>
              <a:t>mogu</a:t>
            </a:r>
            <a:r>
              <a:rPr lang="en-US" dirty="0"/>
              <a:t> </a:t>
            </a:r>
            <a:r>
              <a:rPr lang="en-US" dirty="0" err="1"/>
              <a:t>slobodno</a:t>
            </a:r>
            <a:r>
              <a:rPr lang="en-US" dirty="0"/>
              <a:t> da </a:t>
            </a:r>
            <a:r>
              <a:rPr lang="en-US" dirty="0" err="1"/>
              <a:t>voze</a:t>
            </a:r>
            <a:r>
              <a:rPr lang="en-US" dirty="0"/>
              <a:t>, </a:t>
            </a:r>
            <a:r>
              <a:rPr lang="en-US" dirty="0" err="1"/>
              <a:t>preprodaju</a:t>
            </a:r>
            <a:r>
              <a:rPr lang="en-US" dirty="0"/>
              <a:t> </a:t>
            </a:r>
            <a:r>
              <a:rPr lang="sr-Latn-RS" dirty="0"/>
              <a:t>iznajme...</a:t>
            </a:r>
            <a:r>
              <a:rPr lang="en-US" dirty="0"/>
              <a:t>.</a:t>
            </a:r>
          </a:p>
          <a:p>
            <a:r>
              <a:rPr lang="sr-Latn-RS" b="1" dirty="0"/>
              <a:t>Naplata korišćenja usluge (</a:t>
            </a:r>
            <a:r>
              <a:rPr lang="en-US" b="1" dirty="0" err="1"/>
              <a:t>Upotreb</a:t>
            </a:r>
            <a:r>
              <a:rPr lang="sr-Latn-RS" b="1" dirty="0"/>
              <a:t>n</a:t>
            </a:r>
            <a:r>
              <a:rPr lang="en-US" b="1" dirty="0"/>
              <a:t>a </a:t>
            </a:r>
            <a:r>
              <a:rPr lang="en-US" b="1" dirty="0" err="1"/>
              <a:t>taksa</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korišćenjem</a:t>
            </a:r>
            <a:r>
              <a:rPr lang="en-US" dirty="0"/>
              <a:t> </a:t>
            </a:r>
            <a:r>
              <a:rPr lang="en-US" dirty="0" err="1"/>
              <a:t>određene</a:t>
            </a:r>
            <a:r>
              <a:rPr lang="en-US" dirty="0"/>
              <a:t> </a:t>
            </a:r>
            <a:r>
              <a:rPr lang="en-US" dirty="0" err="1"/>
              <a:t>usluge</a:t>
            </a:r>
            <a:r>
              <a:rPr lang="en-US" dirty="0"/>
              <a:t>. </a:t>
            </a:r>
            <a:r>
              <a:rPr lang="en-US" dirty="0" err="1"/>
              <a:t>Što</a:t>
            </a:r>
            <a:r>
              <a:rPr lang="en-US" dirty="0"/>
              <a:t> se </a:t>
            </a:r>
            <a:r>
              <a:rPr lang="en-US" dirty="0" err="1"/>
              <a:t>više</a:t>
            </a:r>
            <a:r>
              <a:rPr lang="en-US" dirty="0"/>
              <a:t> </a:t>
            </a:r>
            <a:r>
              <a:rPr lang="en-US" dirty="0" err="1"/>
              <a:t>usluga</a:t>
            </a:r>
            <a:r>
              <a:rPr lang="en-US" dirty="0"/>
              <a:t> </a:t>
            </a:r>
            <a:r>
              <a:rPr lang="en-US" dirty="0" err="1"/>
              <a:t>koristi</a:t>
            </a:r>
            <a:r>
              <a:rPr lang="en-US" dirty="0"/>
              <a:t>, to </a:t>
            </a:r>
            <a:r>
              <a:rPr lang="en-US" dirty="0" err="1"/>
              <a:t>više</a:t>
            </a:r>
            <a:r>
              <a:rPr lang="en-US" dirty="0"/>
              <a:t> </a:t>
            </a:r>
            <a:r>
              <a:rPr lang="en-US" dirty="0" err="1"/>
              <a:t>korisnik</a:t>
            </a:r>
            <a:r>
              <a:rPr lang="en-US" dirty="0"/>
              <a:t> </a:t>
            </a:r>
            <a:r>
              <a:rPr lang="en-US" dirty="0" err="1"/>
              <a:t>plaća</a:t>
            </a:r>
            <a:r>
              <a:rPr lang="en-US" dirty="0"/>
              <a:t>. Telekom </a:t>
            </a:r>
            <a:r>
              <a:rPr lang="en-US" dirty="0" err="1"/>
              <a:t>operater</a:t>
            </a:r>
            <a:r>
              <a:rPr lang="en-US" dirty="0"/>
              <a:t> </a:t>
            </a:r>
            <a:r>
              <a:rPr lang="en-US" dirty="0" err="1"/>
              <a:t>može</a:t>
            </a:r>
            <a:r>
              <a:rPr lang="en-US" dirty="0"/>
              <a:t> </a:t>
            </a:r>
            <a:r>
              <a:rPr lang="en-US" dirty="0" err="1"/>
              <a:t>naplaćivati</a:t>
            </a:r>
            <a:r>
              <a:rPr lang="en-US" dirty="0"/>
              <a:t> </a:t>
            </a:r>
            <a:r>
              <a:rPr lang="en-US" dirty="0" err="1"/>
              <a:t>korisnicima</a:t>
            </a:r>
            <a:r>
              <a:rPr lang="en-US" dirty="0"/>
              <a:t> </a:t>
            </a:r>
            <a:r>
              <a:rPr lang="en-US" dirty="0" err="1"/>
              <a:t>broj</a:t>
            </a:r>
            <a:r>
              <a:rPr lang="en-US" dirty="0"/>
              <a:t> </a:t>
            </a:r>
            <a:r>
              <a:rPr lang="en-US" dirty="0" err="1"/>
              <a:t>minuta</a:t>
            </a:r>
            <a:r>
              <a:rPr lang="en-US" dirty="0"/>
              <a:t> </a:t>
            </a:r>
            <a:r>
              <a:rPr lang="en-US" dirty="0" err="1"/>
              <a:t>provedenih</a:t>
            </a:r>
            <a:r>
              <a:rPr lang="en-US" dirty="0"/>
              <a:t> </a:t>
            </a:r>
            <a:r>
              <a:rPr lang="en-US" dirty="0" err="1"/>
              <a:t>na</a:t>
            </a:r>
            <a:r>
              <a:rPr lang="en-US" dirty="0"/>
              <a:t> </a:t>
            </a:r>
            <a:r>
              <a:rPr lang="en-US" dirty="0" err="1"/>
              <a:t>telefonu</a:t>
            </a:r>
            <a:r>
              <a:rPr lang="en-US" dirty="0"/>
              <a:t>. Hotel </a:t>
            </a:r>
            <a:r>
              <a:rPr lang="en-US" dirty="0" err="1"/>
              <a:t>naplaćuje</a:t>
            </a:r>
            <a:r>
              <a:rPr lang="en-US" dirty="0"/>
              <a:t> </a:t>
            </a:r>
            <a:r>
              <a:rPr lang="en-US" dirty="0" err="1"/>
              <a:t>klijentima</a:t>
            </a:r>
            <a:r>
              <a:rPr lang="en-US" dirty="0"/>
              <a:t> </a:t>
            </a:r>
            <a:r>
              <a:rPr lang="en-US" dirty="0" err="1"/>
              <a:t>broj</a:t>
            </a:r>
            <a:r>
              <a:rPr lang="en-US" dirty="0"/>
              <a:t> </a:t>
            </a:r>
            <a:r>
              <a:rPr lang="en-US" dirty="0" err="1"/>
              <a:t>noćenja</a:t>
            </a:r>
            <a:r>
              <a:rPr lang="en-US" dirty="0"/>
              <a:t> </a:t>
            </a:r>
            <a:r>
              <a:rPr lang="en-US" dirty="0" err="1"/>
              <a:t>koje</a:t>
            </a:r>
            <a:r>
              <a:rPr lang="en-US" dirty="0"/>
              <a:t> </a:t>
            </a:r>
            <a:r>
              <a:rPr lang="en-US" dirty="0" err="1"/>
              <a:t>koriste</a:t>
            </a:r>
            <a:r>
              <a:rPr lang="en-US" dirty="0"/>
              <a:t>. </a:t>
            </a:r>
            <a:r>
              <a:rPr lang="en-US" dirty="0" err="1"/>
              <a:t>Usluga</a:t>
            </a:r>
            <a:r>
              <a:rPr lang="en-US" dirty="0"/>
              <a:t> </a:t>
            </a:r>
            <a:r>
              <a:rPr lang="en-US" dirty="0" err="1"/>
              <a:t>dostave</a:t>
            </a:r>
            <a:r>
              <a:rPr lang="en-US" dirty="0"/>
              <a:t> </a:t>
            </a:r>
            <a:r>
              <a:rPr lang="en-US" dirty="0" err="1"/>
              <a:t>paketa</a:t>
            </a:r>
            <a:r>
              <a:rPr lang="en-US" dirty="0"/>
              <a:t> </a:t>
            </a:r>
            <a:r>
              <a:rPr lang="en-US" dirty="0" err="1"/>
              <a:t>naplaćuje</a:t>
            </a:r>
            <a:r>
              <a:rPr lang="en-US" dirty="0"/>
              <a:t> </a:t>
            </a:r>
            <a:r>
              <a:rPr lang="en-US" dirty="0" err="1"/>
              <a:t>kupcima</a:t>
            </a:r>
            <a:r>
              <a:rPr lang="en-US" dirty="0"/>
              <a:t> </a:t>
            </a:r>
            <a:r>
              <a:rPr lang="en-US" dirty="0" err="1"/>
              <a:t>dostavu</a:t>
            </a:r>
            <a:r>
              <a:rPr lang="en-US" dirty="0"/>
              <a:t> </a:t>
            </a:r>
            <a:r>
              <a:rPr lang="en-US" dirty="0" err="1"/>
              <a:t>paketa</a:t>
            </a:r>
            <a:r>
              <a:rPr lang="en-US" dirty="0"/>
              <a:t> </a:t>
            </a:r>
            <a:r>
              <a:rPr lang="en-US" dirty="0" err="1"/>
              <a:t>sa</a:t>
            </a:r>
            <a:r>
              <a:rPr lang="en-US" dirty="0"/>
              <a:t> </a:t>
            </a:r>
            <a:r>
              <a:rPr lang="en-US" dirty="0" err="1"/>
              <a:t>jedne</a:t>
            </a:r>
            <a:r>
              <a:rPr lang="en-US" dirty="0"/>
              <a:t> </a:t>
            </a:r>
            <a:r>
              <a:rPr lang="en-US" dirty="0" err="1"/>
              <a:t>lokacije</a:t>
            </a:r>
            <a:r>
              <a:rPr lang="en-US" dirty="0"/>
              <a:t> </a:t>
            </a:r>
            <a:r>
              <a:rPr lang="en-US" dirty="0" err="1"/>
              <a:t>na</a:t>
            </a:r>
            <a:r>
              <a:rPr lang="en-US" dirty="0"/>
              <a:t> </a:t>
            </a:r>
            <a:r>
              <a:rPr lang="en-US" dirty="0" err="1"/>
              <a:t>drugu</a:t>
            </a:r>
            <a:r>
              <a:rPr lang="en-US" dirty="0"/>
              <a:t>.</a:t>
            </a:r>
          </a:p>
          <a:p>
            <a:r>
              <a:rPr lang="sr-Latn-RS" b="1" dirty="0"/>
              <a:t>Pretplata (</a:t>
            </a:r>
            <a:r>
              <a:rPr lang="en-US" b="1" dirty="0" err="1"/>
              <a:t>Naknade</a:t>
            </a:r>
            <a:r>
              <a:rPr lang="en-US" b="1" dirty="0"/>
              <a:t> za </a:t>
            </a:r>
            <a:r>
              <a:rPr lang="en-US" b="1" dirty="0" err="1"/>
              <a:t>pretplatu</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prodajom</a:t>
            </a:r>
            <a:r>
              <a:rPr lang="en-US" dirty="0"/>
              <a:t> </a:t>
            </a:r>
            <a:r>
              <a:rPr lang="en-US" dirty="0" err="1"/>
              <a:t>kontinuiranog</a:t>
            </a:r>
            <a:r>
              <a:rPr lang="en-US" dirty="0"/>
              <a:t> </a:t>
            </a:r>
            <a:r>
              <a:rPr lang="en-US" dirty="0" err="1"/>
              <a:t>pristupa</a:t>
            </a:r>
            <a:r>
              <a:rPr lang="en-US" dirty="0"/>
              <a:t> </a:t>
            </a:r>
            <a:r>
              <a:rPr lang="en-US" dirty="0" err="1"/>
              <a:t>usluzi</a:t>
            </a:r>
            <a:r>
              <a:rPr lang="en-US" dirty="0"/>
              <a:t>. </a:t>
            </a:r>
            <a:r>
              <a:rPr lang="en-US" dirty="0" err="1"/>
              <a:t>Teretana</a:t>
            </a:r>
            <a:r>
              <a:rPr lang="en-US" dirty="0"/>
              <a:t> </a:t>
            </a:r>
            <a:r>
              <a:rPr lang="en-US" dirty="0" err="1"/>
              <a:t>svojim</a:t>
            </a:r>
            <a:r>
              <a:rPr lang="en-US" dirty="0"/>
              <a:t> </a:t>
            </a:r>
            <a:r>
              <a:rPr lang="en-US" dirty="0" err="1"/>
              <a:t>članovima</a:t>
            </a:r>
            <a:r>
              <a:rPr lang="en-US" dirty="0"/>
              <a:t> </a:t>
            </a:r>
            <a:r>
              <a:rPr lang="en-US" dirty="0" err="1"/>
              <a:t>prodaje</a:t>
            </a:r>
            <a:r>
              <a:rPr lang="en-US" dirty="0"/>
              <a:t> </a:t>
            </a:r>
            <a:r>
              <a:rPr lang="en-US" dirty="0" err="1"/>
              <a:t>mesečne</a:t>
            </a:r>
            <a:r>
              <a:rPr lang="en-US" dirty="0"/>
              <a:t> </a:t>
            </a:r>
            <a:r>
              <a:rPr lang="en-US" dirty="0" err="1"/>
              <a:t>ili</a:t>
            </a:r>
            <a:r>
              <a:rPr lang="en-US" dirty="0"/>
              <a:t> </a:t>
            </a:r>
            <a:r>
              <a:rPr lang="en-US" dirty="0" err="1"/>
              <a:t>godišnje</a:t>
            </a:r>
            <a:r>
              <a:rPr lang="en-US" dirty="0"/>
              <a:t> </a:t>
            </a:r>
            <a:r>
              <a:rPr lang="en-US" dirty="0" err="1"/>
              <a:t>pretplate</a:t>
            </a:r>
            <a:r>
              <a:rPr lang="en-US" dirty="0"/>
              <a:t> u </a:t>
            </a:r>
            <a:r>
              <a:rPr lang="en-US" dirty="0" err="1"/>
              <a:t>zamenu</a:t>
            </a:r>
            <a:r>
              <a:rPr lang="en-US" dirty="0"/>
              <a:t> za </a:t>
            </a:r>
            <a:r>
              <a:rPr lang="en-US" dirty="0" err="1"/>
              <a:t>pristup</a:t>
            </a:r>
            <a:r>
              <a:rPr lang="en-US" dirty="0"/>
              <a:t> </a:t>
            </a:r>
            <a:r>
              <a:rPr lang="en-US" dirty="0" err="1"/>
              <a:t>svojim</a:t>
            </a:r>
            <a:r>
              <a:rPr lang="en-US" dirty="0"/>
              <a:t> </a:t>
            </a:r>
            <a:r>
              <a:rPr lang="en-US" dirty="0" err="1"/>
              <a:t>objektima</a:t>
            </a:r>
            <a:r>
              <a:rPr lang="en-US" dirty="0"/>
              <a:t> za </a:t>
            </a:r>
            <a:r>
              <a:rPr lang="en-US" dirty="0" err="1"/>
              <a:t>vežbanje</a:t>
            </a:r>
            <a:r>
              <a:rPr lang="en-US" dirty="0"/>
              <a:t>. World of Warcraft Online, </a:t>
            </a:r>
            <a:r>
              <a:rPr lang="en-US" dirty="0" err="1"/>
              <a:t>kompjuterska</a:t>
            </a:r>
            <a:r>
              <a:rPr lang="en-US" dirty="0"/>
              <a:t> </a:t>
            </a:r>
            <a:r>
              <a:rPr lang="en-US" dirty="0" err="1"/>
              <a:t>igra</a:t>
            </a:r>
            <a:r>
              <a:rPr lang="en-US" dirty="0"/>
              <a:t> </a:t>
            </a:r>
            <a:r>
              <a:rPr lang="en-US" dirty="0" err="1"/>
              <a:t>zasnovana</a:t>
            </a:r>
            <a:r>
              <a:rPr lang="en-US" dirty="0"/>
              <a:t> </a:t>
            </a:r>
            <a:r>
              <a:rPr lang="en-US" dirty="0" err="1"/>
              <a:t>na</a:t>
            </a:r>
            <a:r>
              <a:rPr lang="en-US" dirty="0"/>
              <a:t> </a:t>
            </a:r>
            <a:r>
              <a:rPr lang="sr-Latn-RS" dirty="0" err="1"/>
              <a:t>w</a:t>
            </a:r>
            <a:r>
              <a:rPr lang="en-US" dirty="0" err="1"/>
              <a:t>ebu</a:t>
            </a:r>
            <a:r>
              <a:rPr lang="en-US" dirty="0"/>
              <a:t>, </a:t>
            </a:r>
            <a:r>
              <a:rPr lang="en-US" dirty="0" err="1"/>
              <a:t>omogućava</a:t>
            </a:r>
            <a:r>
              <a:rPr lang="en-US" dirty="0"/>
              <a:t> </a:t>
            </a:r>
            <a:r>
              <a:rPr lang="en-US" dirty="0" err="1"/>
              <a:t>korisnicima</a:t>
            </a:r>
            <a:r>
              <a:rPr lang="en-US" dirty="0"/>
              <a:t> da </a:t>
            </a:r>
            <a:r>
              <a:rPr lang="en-US" dirty="0" err="1"/>
              <a:t>igraju</a:t>
            </a:r>
            <a:r>
              <a:rPr lang="en-US" dirty="0"/>
              <a:t> </a:t>
            </a:r>
            <a:r>
              <a:rPr lang="en-US" dirty="0" err="1"/>
              <a:t>onlajn</a:t>
            </a:r>
            <a:r>
              <a:rPr lang="en-US" dirty="0"/>
              <a:t> </a:t>
            </a:r>
            <a:r>
              <a:rPr lang="en-US" dirty="0" err="1"/>
              <a:t>igru</a:t>
            </a:r>
            <a:r>
              <a:rPr lang="en-US" dirty="0"/>
              <a:t> u </a:t>
            </a:r>
            <a:r>
              <a:rPr lang="en-US" dirty="0" err="1"/>
              <a:t>zamenu</a:t>
            </a:r>
            <a:r>
              <a:rPr lang="en-US" dirty="0"/>
              <a:t> za </a:t>
            </a:r>
            <a:r>
              <a:rPr lang="en-US" dirty="0" err="1"/>
              <a:t>mesečnu</a:t>
            </a:r>
            <a:r>
              <a:rPr lang="en-US" dirty="0"/>
              <a:t> </a:t>
            </a:r>
            <a:r>
              <a:rPr lang="en-US" dirty="0" err="1"/>
              <a:t>pretplatu</a:t>
            </a:r>
            <a:r>
              <a:rPr lang="en-US" dirty="0"/>
              <a:t>. </a:t>
            </a:r>
            <a:r>
              <a:rPr lang="en-US" dirty="0" err="1"/>
              <a:t>Noki</a:t>
            </a:r>
            <a:r>
              <a:rPr lang="sr-Latn-RS" dirty="0"/>
              <a:t>ji</a:t>
            </a:r>
            <a:r>
              <a:rPr lang="en-US" dirty="0" err="1"/>
              <a:t>na</a:t>
            </a:r>
            <a:r>
              <a:rPr lang="en-US" dirty="0"/>
              <a:t> </a:t>
            </a:r>
            <a:r>
              <a:rPr lang="en-US" dirty="0" err="1"/>
              <a:t>usluga</a:t>
            </a:r>
            <a:r>
              <a:rPr lang="en-US" dirty="0"/>
              <a:t> Comes with Music</a:t>
            </a:r>
            <a:r>
              <a:rPr lang="sr-Latn-RS" dirty="0"/>
              <a:t> </a:t>
            </a:r>
            <a:r>
              <a:rPr lang="en-US" dirty="0" err="1"/>
              <a:t>daje</a:t>
            </a:r>
            <a:r>
              <a:rPr lang="en-US" dirty="0"/>
              <a:t> </a:t>
            </a:r>
            <a:r>
              <a:rPr lang="en-US" dirty="0" err="1"/>
              <a:t>korisnicima</a:t>
            </a:r>
            <a:r>
              <a:rPr lang="en-US" dirty="0"/>
              <a:t> </a:t>
            </a:r>
            <a:r>
              <a:rPr lang="en-US" dirty="0" err="1"/>
              <a:t>pristup</a:t>
            </a:r>
            <a:r>
              <a:rPr lang="en-US" dirty="0"/>
              <a:t> </a:t>
            </a:r>
            <a:r>
              <a:rPr lang="en-US" dirty="0" err="1"/>
              <a:t>muzičkoj</a:t>
            </a:r>
            <a:r>
              <a:rPr lang="en-US" dirty="0"/>
              <a:t> </a:t>
            </a:r>
            <a:r>
              <a:rPr lang="en-US" dirty="0" err="1"/>
              <a:t>biblioteci</a:t>
            </a:r>
            <a:r>
              <a:rPr lang="en-US" dirty="0"/>
              <a:t> </a:t>
            </a:r>
            <a:r>
              <a:rPr lang="en-US" dirty="0" err="1"/>
              <a:t>uz</a:t>
            </a:r>
            <a:r>
              <a:rPr lang="en-US" dirty="0"/>
              <a:t> </a:t>
            </a:r>
            <a:r>
              <a:rPr lang="en-US" dirty="0" err="1"/>
              <a:t>pretplatu</a:t>
            </a:r>
            <a:r>
              <a:rPr lang="en-US" dirty="0"/>
              <a:t>.</a:t>
            </a:r>
            <a:r>
              <a:rPr lang="sr-Latn-RS" dirty="0"/>
              <a:t> Netflix daje pristup sadržajima, na osnovu pretplate...</a:t>
            </a:r>
            <a:endParaRPr lang="en-US" dirty="0"/>
          </a:p>
        </p:txBody>
      </p:sp>
    </p:spTree>
    <p:extLst>
      <p:ext uri="{BB962C8B-B14F-4D97-AF65-F5344CB8AC3E}">
        <p14:creationId xmlns:p14="http://schemas.microsoft.com/office/powerpoint/2010/main" val="261614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3E3E1-3173-4D7B-9F2F-EEEA7D099A12}"/>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xmlns="" id="{16B1DF54-DCA4-42EE-B06B-E6AA985BDF93}"/>
              </a:ext>
            </a:extLst>
          </p:cNvPr>
          <p:cNvSpPr>
            <a:spLocks noGrp="1"/>
          </p:cNvSpPr>
          <p:nvPr>
            <p:ph idx="1"/>
          </p:nvPr>
        </p:nvSpPr>
        <p:spPr/>
        <p:txBody>
          <a:bodyPr>
            <a:normAutofit fontScale="92500" lnSpcReduction="20000"/>
          </a:bodyPr>
          <a:lstStyle/>
          <a:p>
            <a:r>
              <a:rPr lang="sr-Latn-RS" b="1" dirty="0"/>
              <a:t>Iznajmljivanje/Ustupanje/Lizing: </a:t>
            </a:r>
            <a:r>
              <a:rPr lang="en-US" dirty="0" err="1"/>
              <a:t>Ovaj</a:t>
            </a:r>
            <a:r>
              <a:rPr lang="en-US" dirty="0"/>
              <a:t> </a:t>
            </a:r>
            <a:r>
              <a:rPr lang="en-US" dirty="0" err="1"/>
              <a:t>tok</a:t>
            </a:r>
            <a:r>
              <a:rPr lang="en-US" dirty="0"/>
              <a:t> </a:t>
            </a:r>
            <a:r>
              <a:rPr lang="en-US" dirty="0" err="1"/>
              <a:t>prihoda</a:t>
            </a:r>
            <a:r>
              <a:rPr lang="en-US" dirty="0"/>
              <a:t> se </a:t>
            </a:r>
            <a:r>
              <a:rPr lang="en-US" dirty="0" err="1"/>
              <a:t>stvara</a:t>
            </a:r>
            <a:r>
              <a:rPr lang="en-US" dirty="0"/>
              <a:t> </a:t>
            </a:r>
            <a:r>
              <a:rPr lang="en-US" dirty="0" err="1"/>
              <a:t>tako</a:t>
            </a:r>
            <a:r>
              <a:rPr lang="en-US" dirty="0"/>
              <a:t> </a:t>
            </a:r>
            <a:r>
              <a:rPr lang="en-US" dirty="0" err="1"/>
              <a:t>što</a:t>
            </a:r>
            <a:r>
              <a:rPr lang="en-US" dirty="0"/>
              <a:t> se </a:t>
            </a:r>
            <a:r>
              <a:rPr lang="en-US" dirty="0" err="1"/>
              <a:t>nekome</a:t>
            </a:r>
            <a:r>
              <a:rPr lang="en-US" dirty="0"/>
              <a:t> </a:t>
            </a:r>
            <a:r>
              <a:rPr lang="en-US" dirty="0" err="1"/>
              <a:t>privremeno</a:t>
            </a:r>
            <a:r>
              <a:rPr lang="en-US" dirty="0"/>
              <a:t> </a:t>
            </a:r>
            <a:r>
              <a:rPr lang="en-US" dirty="0" err="1"/>
              <a:t>dodeljuje</a:t>
            </a:r>
            <a:r>
              <a:rPr lang="en-US" dirty="0"/>
              <a:t> </a:t>
            </a:r>
            <a:r>
              <a:rPr lang="en-US" dirty="0" err="1"/>
              <a:t>ekskluzivno</a:t>
            </a:r>
            <a:r>
              <a:rPr lang="en-US" dirty="0"/>
              <a:t> </a:t>
            </a:r>
            <a:r>
              <a:rPr lang="en-US" dirty="0" err="1"/>
              <a:t>pravo</a:t>
            </a:r>
            <a:r>
              <a:rPr lang="en-US" dirty="0"/>
              <a:t> da </a:t>
            </a:r>
            <a:r>
              <a:rPr lang="en-US" dirty="0" err="1"/>
              <a:t>koristi</a:t>
            </a:r>
            <a:r>
              <a:rPr lang="en-US" dirty="0"/>
              <a:t> </a:t>
            </a:r>
            <a:r>
              <a:rPr lang="en-US" dirty="0" err="1"/>
              <a:t>određeno</a:t>
            </a:r>
            <a:r>
              <a:rPr lang="en-US" dirty="0"/>
              <a:t> </a:t>
            </a:r>
            <a:r>
              <a:rPr lang="en-US" dirty="0" err="1"/>
              <a:t>sredstvo</a:t>
            </a:r>
            <a:r>
              <a:rPr lang="en-US" dirty="0"/>
              <a:t> u </a:t>
            </a:r>
            <a:r>
              <a:rPr lang="en-US" dirty="0" err="1"/>
              <a:t>određenom</a:t>
            </a:r>
            <a:r>
              <a:rPr lang="en-US" dirty="0"/>
              <a:t> </a:t>
            </a:r>
            <a:r>
              <a:rPr lang="en-US" dirty="0" err="1"/>
              <a:t>periodu</a:t>
            </a:r>
            <a:r>
              <a:rPr lang="en-US" dirty="0"/>
              <a:t> </a:t>
            </a:r>
            <a:r>
              <a:rPr lang="en-US" dirty="0" err="1"/>
              <a:t>uz</a:t>
            </a:r>
            <a:r>
              <a:rPr lang="en-US" dirty="0"/>
              <a:t> </a:t>
            </a:r>
            <a:r>
              <a:rPr lang="en-US" dirty="0" err="1"/>
              <a:t>naknadu</a:t>
            </a:r>
            <a:r>
              <a:rPr lang="en-US" dirty="0"/>
              <a:t>. </a:t>
            </a:r>
            <a:r>
              <a:rPr lang="sr-Latn-RS" dirty="0"/>
              <a:t>Iznajmljivaču</a:t>
            </a:r>
            <a:r>
              <a:rPr lang="en-US" dirty="0"/>
              <a:t> </a:t>
            </a:r>
            <a:r>
              <a:rPr lang="en-US" dirty="0" err="1"/>
              <a:t>ovo</a:t>
            </a:r>
            <a:r>
              <a:rPr lang="en-US" dirty="0"/>
              <a:t> </a:t>
            </a:r>
            <a:r>
              <a:rPr lang="en-US" dirty="0" err="1"/>
              <a:t>pruža</a:t>
            </a:r>
            <a:r>
              <a:rPr lang="en-US" dirty="0"/>
              <a:t> </a:t>
            </a:r>
            <a:r>
              <a:rPr lang="en-US" dirty="0" err="1"/>
              <a:t>prednost</a:t>
            </a:r>
            <a:r>
              <a:rPr lang="en-US" dirty="0"/>
              <a:t> </a:t>
            </a:r>
            <a:r>
              <a:rPr lang="en-US" dirty="0" err="1"/>
              <a:t>stalnih</a:t>
            </a:r>
            <a:r>
              <a:rPr lang="en-US" dirty="0"/>
              <a:t> </a:t>
            </a:r>
            <a:r>
              <a:rPr lang="en-US" dirty="0" err="1"/>
              <a:t>prihoda</a:t>
            </a:r>
            <a:r>
              <a:rPr lang="en-US" dirty="0"/>
              <a:t>. </a:t>
            </a:r>
            <a:r>
              <a:rPr lang="en-US" dirty="0" err="1"/>
              <a:t>Zakupci</a:t>
            </a:r>
            <a:r>
              <a:rPr lang="en-US" dirty="0"/>
              <a:t>, s </a:t>
            </a:r>
            <a:r>
              <a:rPr lang="en-US" dirty="0" err="1"/>
              <a:t>druge</a:t>
            </a:r>
            <a:r>
              <a:rPr lang="en-US" dirty="0"/>
              <a:t> </a:t>
            </a:r>
            <a:r>
              <a:rPr lang="en-US" dirty="0" err="1"/>
              <a:t>strane</a:t>
            </a:r>
            <a:r>
              <a:rPr lang="en-US" dirty="0"/>
              <a:t>, </a:t>
            </a:r>
            <a:r>
              <a:rPr lang="en-US" dirty="0" err="1"/>
              <a:t>uživaju</a:t>
            </a:r>
            <a:r>
              <a:rPr lang="en-US" dirty="0"/>
              <a:t> u </a:t>
            </a:r>
            <a:r>
              <a:rPr lang="en-US" dirty="0" err="1"/>
              <a:t>prednostima</a:t>
            </a:r>
            <a:r>
              <a:rPr lang="en-US" dirty="0"/>
              <a:t> </a:t>
            </a:r>
            <a:r>
              <a:rPr lang="sr-Latn-RS" dirty="0"/>
              <a:t>snošenja</a:t>
            </a:r>
            <a:r>
              <a:rPr lang="en-US" dirty="0"/>
              <a:t> </a:t>
            </a:r>
            <a:r>
              <a:rPr lang="en-US" dirty="0" err="1"/>
              <a:t>troškova</a:t>
            </a:r>
            <a:r>
              <a:rPr lang="en-US" dirty="0"/>
              <a:t> </a:t>
            </a:r>
            <a:r>
              <a:rPr lang="en-US" dirty="0" err="1"/>
              <a:t>samo</a:t>
            </a:r>
            <a:r>
              <a:rPr lang="en-US" dirty="0"/>
              <a:t> </a:t>
            </a:r>
            <a:r>
              <a:rPr lang="en-US" dirty="0" err="1"/>
              <a:t>ograničeno</a:t>
            </a:r>
            <a:r>
              <a:rPr lang="en-US" dirty="0"/>
              <a:t> </a:t>
            </a:r>
            <a:r>
              <a:rPr lang="en-US" dirty="0" err="1"/>
              <a:t>vreme</a:t>
            </a:r>
            <a:r>
              <a:rPr lang="en-US" dirty="0"/>
              <a:t> </a:t>
            </a:r>
            <a:r>
              <a:rPr lang="en-US" dirty="0" err="1"/>
              <a:t>umesto</a:t>
            </a:r>
            <a:r>
              <a:rPr lang="en-US" dirty="0"/>
              <a:t> da </a:t>
            </a:r>
            <a:r>
              <a:rPr lang="en-US" dirty="0" err="1"/>
              <a:t>snose</a:t>
            </a:r>
            <a:r>
              <a:rPr lang="en-US" dirty="0"/>
              <a:t> </a:t>
            </a:r>
            <a:r>
              <a:rPr lang="en-US" dirty="0" err="1"/>
              <a:t>pune</a:t>
            </a:r>
            <a:r>
              <a:rPr lang="en-US" dirty="0"/>
              <a:t> </a:t>
            </a:r>
            <a:r>
              <a:rPr lang="en-US" dirty="0" err="1"/>
              <a:t>troškove</a:t>
            </a:r>
            <a:r>
              <a:rPr lang="en-US" dirty="0"/>
              <a:t> </a:t>
            </a:r>
            <a:r>
              <a:rPr lang="en-US" dirty="0" err="1"/>
              <a:t>vlasništva</a:t>
            </a:r>
            <a:r>
              <a:rPr lang="en-US" dirty="0"/>
              <a:t>. </a:t>
            </a:r>
          </a:p>
          <a:p>
            <a:r>
              <a:rPr lang="en-US" b="1" dirty="0" err="1"/>
              <a:t>Licenciranje</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davanjem</a:t>
            </a:r>
            <a:r>
              <a:rPr lang="en-US" dirty="0"/>
              <a:t> </a:t>
            </a:r>
            <a:r>
              <a:rPr lang="en-US" dirty="0" err="1"/>
              <a:t>dozvole</a:t>
            </a:r>
            <a:r>
              <a:rPr lang="en-US" dirty="0"/>
              <a:t> </a:t>
            </a:r>
            <a:r>
              <a:rPr lang="en-US" dirty="0" err="1"/>
              <a:t>klijentima</a:t>
            </a:r>
            <a:r>
              <a:rPr lang="en-US" dirty="0"/>
              <a:t> da </a:t>
            </a:r>
            <a:r>
              <a:rPr lang="en-US" dirty="0" err="1"/>
              <a:t>koriste</a:t>
            </a:r>
            <a:r>
              <a:rPr lang="en-US" dirty="0"/>
              <a:t> </a:t>
            </a:r>
            <a:r>
              <a:rPr lang="en-US" dirty="0" err="1"/>
              <a:t>zaštićenu</a:t>
            </a:r>
            <a:r>
              <a:rPr lang="en-US" dirty="0"/>
              <a:t> </a:t>
            </a:r>
            <a:r>
              <a:rPr lang="en-US" dirty="0" err="1"/>
              <a:t>intelektualnu</a:t>
            </a:r>
            <a:r>
              <a:rPr lang="en-US" dirty="0"/>
              <a:t> </a:t>
            </a:r>
            <a:r>
              <a:rPr lang="en-US" dirty="0" err="1"/>
              <a:t>svojinu</a:t>
            </a:r>
            <a:r>
              <a:rPr lang="en-US" dirty="0"/>
              <a:t> u </a:t>
            </a:r>
            <a:r>
              <a:rPr lang="en-US" dirty="0" err="1"/>
              <a:t>zamenu</a:t>
            </a:r>
            <a:r>
              <a:rPr lang="en-US" dirty="0"/>
              <a:t> za </a:t>
            </a:r>
            <a:r>
              <a:rPr lang="en-US" dirty="0" err="1"/>
              <a:t>naknade</a:t>
            </a:r>
            <a:r>
              <a:rPr lang="en-US" dirty="0"/>
              <a:t> za </a:t>
            </a:r>
            <a:r>
              <a:rPr lang="en-US" dirty="0" err="1"/>
              <a:t>licenciranje</a:t>
            </a:r>
            <a:r>
              <a:rPr lang="en-US" dirty="0"/>
              <a:t>. </a:t>
            </a:r>
            <a:r>
              <a:rPr lang="en-US" dirty="0" err="1"/>
              <a:t>Licenciranje</a:t>
            </a:r>
            <a:r>
              <a:rPr lang="en-US" dirty="0"/>
              <a:t> </a:t>
            </a:r>
            <a:r>
              <a:rPr lang="en-US" dirty="0" err="1"/>
              <a:t>omogućava</a:t>
            </a:r>
            <a:r>
              <a:rPr lang="en-US" dirty="0"/>
              <a:t> </a:t>
            </a:r>
            <a:r>
              <a:rPr lang="en-US" dirty="0" err="1"/>
              <a:t>nosiocima</a:t>
            </a:r>
            <a:r>
              <a:rPr lang="en-US" dirty="0"/>
              <a:t> </a:t>
            </a:r>
            <a:r>
              <a:rPr lang="en-US" dirty="0" err="1"/>
              <a:t>prava</a:t>
            </a:r>
            <a:r>
              <a:rPr lang="en-US" dirty="0"/>
              <a:t> da </a:t>
            </a:r>
            <a:r>
              <a:rPr lang="en-US" dirty="0" err="1"/>
              <a:t>ostvare</a:t>
            </a:r>
            <a:r>
              <a:rPr lang="en-US" dirty="0"/>
              <a:t> </a:t>
            </a:r>
            <a:r>
              <a:rPr lang="en-US" dirty="0" err="1"/>
              <a:t>prihode</a:t>
            </a:r>
            <a:r>
              <a:rPr lang="en-US" dirty="0"/>
              <a:t> od </a:t>
            </a:r>
            <a:r>
              <a:rPr lang="en-US" dirty="0" err="1"/>
              <a:t>svoje</a:t>
            </a:r>
            <a:r>
              <a:rPr lang="en-US" dirty="0"/>
              <a:t> </a:t>
            </a:r>
            <a:r>
              <a:rPr lang="en-US" dirty="0" err="1"/>
              <a:t>imovine</a:t>
            </a:r>
            <a:r>
              <a:rPr lang="en-US" dirty="0"/>
              <a:t> bez </a:t>
            </a:r>
            <a:r>
              <a:rPr lang="en-US" dirty="0" err="1"/>
              <a:t>potrebe</a:t>
            </a:r>
            <a:r>
              <a:rPr lang="en-US" dirty="0"/>
              <a:t> da </a:t>
            </a:r>
            <a:r>
              <a:rPr lang="en-US" dirty="0" err="1"/>
              <a:t>proizvode</a:t>
            </a:r>
            <a:r>
              <a:rPr lang="en-US" dirty="0"/>
              <a:t> </a:t>
            </a:r>
            <a:r>
              <a:rPr lang="en-US" dirty="0" err="1"/>
              <a:t>proizvod</a:t>
            </a:r>
            <a:r>
              <a:rPr lang="en-US" dirty="0"/>
              <a:t> </a:t>
            </a:r>
            <a:r>
              <a:rPr lang="en-US" dirty="0" err="1"/>
              <a:t>ili</a:t>
            </a:r>
            <a:r>
              <a:rPr lang="en-US" dirty="0"/>
              <a:t> </a:t>
            </a:r>
            <a:r>
              <a:rPr lang="en-US" dirty="0" err="1"/>
              <a:t>komercijalizuju</a:t>
            </a:r>
            <a:r>
              <a:rPr lang="en-US" dirty="0"/>
              <a:t> </a:t>
            </a:r>
            <a:r>
              <a:rPr lang="en-US" dirty="0" err="1"/>
              <a:t>uslugu</a:t>
            </a:r>
            <a:r>
              <a:rPr lang="en-US" dirty="0"/>
              <a:t>. </a:t>
            </a:r>
            <a:r>
              <a:rPr lang="en-US" dirty="0" err="1"/>
              <a:t>Licenciranje</a:t>
            </a:r>
            <a:r>
              <a:rPr lang="en-US" dirty="0"/>
              <a:t> je </a:t>
            </a:r>
            <a:r>
              <a:rPr lang="en-US" dirty="0" err="1"/>
              <a:t>uobičajeno</a:t>
            </a:r>
            <a:r>
              <a:rPr lang="en-US" dirty="0"/>
              <a:t> u </a:t>
            </a:r>
            <a:r>
              <a:rPr lang="en-US" dirty="0" err="1"/>
              <a:t>medijskoj</a:t>
            </a:r>
            <a:r>
              <a:rPr lang="en-US" dirty="0"/>
              <a:t> </a:t>
            </a:r>
            <a:r>
              <a:rPr lang="en-US" dirty="0" err="1"/>
              <a:t>industriji</a:t>
            </a:r>
            <a:r>
              <a:rPr lang="en-US" dirty="0"/>
              <a:t>, </a:t>
            </a:r>
            <a:r>
              <a:rPr lang="en-US" dirty="0" err="1"/>
              <a:t>gde</a:t>
            </a:r>
            <a:r>
              <a:rPr lang="en-US" dirty="0"/>
              <a:t> </a:t>
            </a:r>
            <a:r>
              <a:rPr lang="en-US" dirty="0" err="1"/>
              <a:t>vlasnici</a:t>
            </a:r>
            <a:r>
              <a:rPr lang="en-US" dirty="0"/>
              <a:t> </a:t>
            </a:r>
            <a:r>
              <a:rPr lang="en-US" dirty="0" err="1"/>
              <a:t>sadržaja</a:t>
            </a:r>
            <a:r>
              <a:rPr lang="en-US" dirty="0"/>
              <a:t> </a:t>
            </a:r>
            <a:r>
              <a:rPr lang="en-US" dirty="0" err="1"/>
              <a:t>zadržavaju</a:t>
            </a:r>
            <a:r>
              <a:rPr lang="en-US" dirty="0"/>
              <a:t> </a:t>
            </a:r>
            <a:r>
              <a:rPr lang="en-US" dirty="0" err="1"/>
              <a:t>autorska</a:t>
            </a:r>
            <a:r>
              <a:rPr lang="en-US" dirty="0"/>
              <a:t> </a:t>
            </a:r>
            <a:r>
              <a:rPr lang="en-US" dirty="0" err="1"/>
              <a:t>prava</a:t>
            </a:r>
            <a:r>
              <a:rPr lang="en-US" dirty="0"/>
              <a:t> </a:t>
            </a:r>
            <a:r>
              <a:rPr lang="en-US" dirty="0" err="1"/>
              <a:t>dok</a:t>
            </a:r>
            <a:r>
              <a:rPr lang="en-US" dirty="0"/>
              <a:t> </a:t>
            </a:r>
            <a:r>
              <a:rPr lang="en-US" dirty="0" err="1"/>
              <a:t>prodaju</a:t>
            </a:r>
            <a:r>
              <a:rPr lang="en-US" dirty="0"/>
              <a:t> </a:t>
            </a:r>
            <a:r>
              <a:rPr lang="en-US" dirty="0" err="1"/>
              <a:t>licence</a:t>
            </a:r>
            <a:r>
              <a:rPr lang="en-US" dirty="0"/>
              <a:t> za </a:t>
            </a:r>
            <a:r>
              <a:rPr lang="en-US" dirty="0" err="1"/>
              <a:t>korišćenje</a:t>
            </a:r>
            <a:r>
              <a:rPr lang="en-US" dirty="0"/>
              <a:t> </a:t>
            </a:r>
            <a:r>
              <a:rPr lang="en-US" dirty="0" err="1"/>
              <a:t>trećim</a:t>
            </a:r>
            <a:r>
              <a:rPr lang="en-US" dirty="0"/>
              <a:t> </a:t>
            </a:r>
            <a:r>
              <a:rPr lang="en-US" dirty="0" err="1"/>
              <a:t>licima</a:t>
            </a:r>
            <a:r>
              <a:rPr lang="en-US" dirty="0"/>
              <a:t>. </a:t>
            </a:r>
            <a:r>
              <a:rPr lang="en-US" dirty="0" err="1"/>
              <a:t>Slično</a:t>
            </a:r>
            <a:r>
              <a:rPr lang="en-US" dirty="0"/>
              <a:t>, u </a:t>
            </a:r>
            <a:r>
              <a:rPr lang="en-US" dirty="0" err="1"/>
              <a:t>tehnološk</a:t>
            </a:r>
            <a:r>
              <a:rPr lang="sr-Latn-RS" dirty="0"/>
              <a:t>o</a:t>
            </a:r>
            <a:r>
              <a:rPr lang="en-US" dirty="0"/>
              <a:t>m </a:t>
            </a:r>
            <a:r>
              <a:rPr lang="en-US" dirty="0" err="1"/>
              <a:t>sektor</a:t>
            </a:r>
            <a:r>
              <a:rPr lang="sr-Latn-RS" dirty="0"/>
              <a:t>u</a:t>
            </a:r>
            <a:r>
              <a:rPr lang="en-US" dirty="0"/>
              <a:t>, </a:t>
            </a:r>
            <a:r>
              <a:rPr lang="en-US" dirty="0" err="1"/>
              <a:t>nosioci</a:t>
            </a:r>
            <a:r>
              <a:rPr lang="en-US" dirty="0"/>
              <a:t> </a:t>
            </a:r>
            <a:r>
              <a:rPr lang="en-US" dirty="0" err="1"/>
              <a:t>patenata</a:t>
            </a:r>
            <a:r>
              <a:rPr lang="en-US" dirty="0"/>
              <a:t> </a:t>
            </a:r>
            <a:r>
              <a:rPr lang="en-US" dirty="0" err="1"/>
              <a:t>daju</a:t>
            </a:r>
            <a:r>
              <a:rPr lang="en-US" dirty="0"/>
              <a:t> </a:t>
            </a:r>
            <a:r>
              <a:rPr lang="en-US" dirty="0" err="1"/>
              <a:t>drugim</a:t>
            </a:r>
            <a:r>
              <a:rPr lang="en-US" dirty="0"/>
              <a:t> </a:t>
            </a:r>
            <a:r>
              <a:rPr lang="en-US" dirty="0" err="1"/>
              <a:t>kompanijama</a:t>
            </a:r>
            <a:r>
              <a:rPr lang="en-US" dirty="0"/>
              <a:t> </a:t>
            </a:r>
            <a:r>
              <a:rPr lang="en-US" dirty="0" err="1"/>
              <a:t>pravo</a:t>
            </a:r>
            <a:r>
              <a:rPr lang="en-US" dirty="0"/>
              <a:t> da </a:t>
            </a:r>
            <a:r>
              <a:rPr lang="en-US" dirty="0" err="1"/>
              <a:t>koriste</a:t>
            </a:r>
            <a:r>
              <a:rPr lang="en-US" dirty="0"/>
              <a:t> </a:t>
            </a:r>
            <a:r>
              <a:rPr lang="en-US" dirty="0" err="1"/>
              <a:t>patentiranu</a:t>
            </a:r>
            <a:r>
              <a:rPr lang="en-US" dirty="0"/>
              <a:t> </a:t>
            </a:r>
            <a:r>
              <a:rPr lang="en-US" dirty="0" err="1"/>
              <a:t>tehnologiju</a:t>
            </a:r>
            <a:r>
              <a:rPr lang="en-US" dirty="0"/>
              <a:t> </a:t>
            </a:r>
            <a:r>
              <a:rPr lang="en-US" dirty="0" err="1"/>
              <a:t>uz</a:t>
            </a:r>
            <a:r>
              <a:rPr lang="en-US" dirty="0"/>
              <a:t> </a:t>
            </a:r>
            <a:r>
              <a:rPr lang="en-US" dirty="0" err="1"/>
              <a:t>naknadu</a:t>
            </a:r>
            <a:r>
              <a:rPr lang="en-US" dirty="0"/>
              <a:t> za </a:t>
            </a:r>
            <a:r>
              <a:rPr lang="en-US" dirty="0" err="1"/>
              <a:t>licencu</a:t>
            </a:r>
            <a:r>
              <a:rPr lang="en-US" dirty="0"/>
              <a:t>.</a:t>
            </a:r>
          </a:p>
          <a:p>
            <a:endParaRPr lang="en-US" dirty="0"/>
          </a:p>
        </p:txBody>
      </p:sp>
    </p:spTree>
    <p:extLst>
      <p:ext uri="{BB962C8B-B14F-4D97-AF65-F5344CB8AC3E}">
        <p14:creationId xmlns:p14="http://schemas.microsoft.com/office/powerpoint/2010/main" val="119457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08DFB-6D7A-44BD-957E-3938EF781A7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xmlns="" id="{14A8DAF7-49FB-4EFC-B6D5-FE8538472779}"/>
              </a:ext>
            </a:extLst>
          </p:cNvPr>
          <p:cNvSpPr>
            <a:spLocks noGrp="1"/>
          </p:cNvSpPr>
          <p:nvPr>
            <p:ph idx="1"/>
          </p:nvPr>
        </p:nvSpPr>
        <p:spPr/>
        <p:txBody>
          <a:bodyPr>
            <a:normAutofit fontScale="92500" lnSpcReduction="20000"/>
          </a:bodyPr>
          <a:lstStyle/>
          <a:p>
            <a:r>
              <a:rPr lang="en-US" b="1" dirty="0" err="1"/>
              <a:t>Brokerske</a:t>
            </a:r>
            <a:r>
              <a:rPr lang="en-US" b="1" dirty="0"/>
              <a:t> </a:t>
            </a:r>
            <a:r>
              <a:rPr lang="sr-Latn-RS" b="1" dirty="0"/>
              <a:t>nadoknade: </a:t>
            </a:r>
            <a:r>
              <a:rPr lang="en-US" dirty="0" err="1"/>
              <a:t>Ovaj</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posredničkih</a:t>
            </a:r>
            <a:r>
              <a:rPr lang="en-US" dirty="0"/>
              <a:t> </a:t>
            </a:r>
            <a:r>
              <a:rPr lang="en-US" dirty="0" err="1"/>
              <a:t>usluga</a:t>
            </a:r>
            <a:r>
              <a:rPr lang="en-US" dirty="0"/>
              <a:t> </a:t>
            </a:r>
            <a:r>
              <a:rPr lang="en-US" dirty="0" err="1"/>
              <a:t>koje</a:t>
            </a:r>
            <a:r>
              <a:rPr lang="en-US" dirty="0"/>
              <a:t> se </a:t>
            </a:r>
            <a:r>
              <a:rPr lang="en-US" dirty="0" err="1"/>
              <a:t>obavljaju</a:t>
            </a:r>
            <a:r>
              <a:rPr lang="en-US" dirty="0"/>
              <a:t> u </a:t>
            </a:r>
            <a:r>
              <a:rPr lang="en-US" dirty="0" err="1"/>
              <a:t>ime</a:t>
            </a:r>
            <a:r>
              <a:rPr lang="en-US" dirty="0"/>
              <a:t> </a:t>
            </a:r>
            <a:r>
              <a:rPr lang="en-US" dirty="0" err="1"/>
              <a:t>dve</a:t>
            </a:r>
            <a:r>
              <a:rPr lang="en-US" dirty="0"/>
              <a:t> </a:t>
            </a:r>
            <a:r>
              <a:rPr lang="en-US" dirty="0" err="1"/>
              <a:t>ili</a:t>
            </a:r>
            <a:r>
              <a:rPr lang="en-US" dirty="0"/>
              <a:t> </a:t>
            </a:r>
            <a:r>
              <a:rPr lang="en-US" dirty="0" err="1"/>
              <a:t>više</a:t>
            </a:r>
            <a:r>
              <a:rPr lang="en-US" dirty="0"/>
              <a:t> </a:t>
            </a:r>
            <a:r>
              <a:rPr lang="en-US" dirty="0" err="1"/>
              <a:t>strana</a:t>
            </a:r>
            <a:r>
              <a:rPr lang="en-US" dirty="0"/>
              <a:t>. </a:t>
            </a:r>
            <a:r>
              <a:rPr lang="en-US" dirty="0" err="1"/>
              <a:t>Provajderi</a:t>
            </a:r>
            <a:r>
              <a:rPr lang="en-US" dirty="0"/>
              <a:t> </a:t>
            </a:r>
            <a:r>
              <a:rPr lang="en-US" dirty="0" err="1"/>
              <a:t>kreditnih</a:t>
            </a:r>
            <a:r>
              <a:rPr lang="en-US" dirty="0"/>
              <a:t> </a:t>
            </a:r>
            <a:r>
              <a:rPr lang="en-US" dirty="0" err="1"/>
              <a:t>kartica</a:t>
            </a:r>
            <a:r>
              <a:rPr lang="en-US" dirty="0"/>
              <a:t>, </a:t>
            </a:r>
            <a:r>
              <a:rPr lang="en-US" dirty="0" err="1"/>
              <a:t>na</a:t>
            </a:r>
            <a:r>
              <a:rPr lang="en-US" dirty="0"/>
              <a:t> primer, </a:t>
            </a:r>
            <a:r>
              <a:rPr lang="en-US" dirty="0" err="1"/>
              <a:t>zarađuju</a:t>
            </a:r>
            <a:r>
              <a:rPr lang="en-US" dirty="0"/>
              <a:t> </a:t>
            </a:r>
            <a:r>
              <a:rPr lang="en-US" dirty="0" err="1"/>
              <a:t>prihode</a:t>
            </a:r>
            <a:r>
              <a:rPr lang="en-US" dirty="0"/>
              <a:t> </a:t>
            </a:r>
            <a:r>
              <a:rPr lang="en-US" dirty="0" err="1"/>
              <a:t>uzimajući</a:t>
            </a:r>
            <a:r>
              <a:rPr lang="en-US" dirty="0"/>
              <a:t> </a:t>
            </a:r>
            <a:r>
              <a:rPr lang="en-US" dirty="0" err="1"/>
              <a:t>procenat</a:t>
            </a:r>
            <a:r>
              <a:rPr lang="en-US" dirty="0"/>
              <a:t> od </a:t>
            </a:r>
            <a:r>
              <a:rPr lang="en-US" dirty="0" err="1"/>
              <a:t>vrednosti</a:t>
            </a:r>
            <a:r>
              <a:rPr lang="en-US" dirty="0"/>
              <a:t> </a:t>
            </a:r>
            <a:r>
              <a:rPr lang="en-US" dirty="0" err="1"/>
              <a:t>svake</a:t>
            </a:r>
            <a:r>
              <a:rPr lang="en-US" dirty="0"/>
              <a:t> </a:t>
            </a:r>
            <a:r>
              <a:rPr lang="en-US" dirty="0" err="1"/>
              <a:t>prodajne</a:t>
            </a:r>
            <a:r>
              <a:rPr lang="en-US" dirty="0"/>
              <a:t> </a:t>
            </a:r>
            <a:r>
              <a:rPr lang="en-US" dirty="0" err="1"/>
              <a:t>transakcije</a:t>
            </a:r>
            <a:r>
              <a:rPr lang="en-US" dirty="0"/>
              <a:t> </a:t>
            </a:r>
            <a:r>
              <a:rPr lang="en-US" dirty="0" err="1"/>
              <a:t>izvršene</a:t>
            </a:r>
            <a:r>
              <a:rPr lang="en-US" dirty="0"/>
              <a:t> </a:t>
            </a:r>
            <a:r>
              <a:rPr lang="en-US" dirty="0" err="1"/>
              <a:t>između</a:t>
            </a:r>
            <a:r>
              <a:rPr lang="en-US" dirty="0"/>
              <a:t> </a:t>
            </a:r>
            <a:r>
              <a:rPr lang="en-US" dirty="0" err="1"/>
              <a:t>trgovaca</a:t>
            </a:r>
            <a:r>
              <a:rPr lang="en-US" dirty="0"/>
              <a:t> </a:t>
            </a:r>
            <a:r>
              <a:rPr lang="en-US" dirty="0" err="1"/>
              <a:t>kreditnim</a:t>
            </a:r>
            <a:r>
              <a:rPr lang="en-US" dirty="0"/>
              <a:t> </a:t>
            </a:r>
            <a:r>
              <a:rPr lang="en-US" dirty="0" err="1"/>
              <a:t>karticama</a:t>
            </a:r>
            <a:r>
              <a:rPr lang="en-US" dirty="0"/>
              <a:t> </a:t>
            </a:r>
            <a:r>
              <a:rPr lang="en-US" dirty="0" err="1"/>
              <a:t>i</a:t>
            </a:r>
            <a:r>
              <a:rPr lang="en-US" dirty="0"/>
              <a:t> </a:t>
            </a:r>
            <a:r>
              <a:rPr lang="en-US" dirty="0" err="1"/>
              <a:t>kupaca</a:t>
            </a:r>
            <a:r>
              <a:rPr lang="en-US" dirty="0"/>
              <a:t>. </a:t>
            </a:r>
            <a:r>
              <a:rPr lang="en-US" dirty="0" err="1"/>
              <a:t>Brokeri</a:t>
            </a:r>
            <a:r>
              <a:rPr lang="en-US" dirty="0"/>
              <a:t> </a:t>
            </a:r>
            <a:r>
              <a:rPr lang="en-US" dirty="0" err="1"/>
              <a:t>i</a:t>
            </a:r>
            <a:r>
              <a:rPr lang="en-US" dirty="0"/>
              <a:t> </a:t>
            </a:r>
            <a:r>
              <a:rPr lang="en-US" dirty="0" err="1"/>
              <a:t>agenti</a:t>
            </a:r>
            <a:r>
              <a:rPr lang="en-US" dirty="0"/>
              <a:t> za </a:t>
            </a:r>
            <a:r>
              <a:rPr lang="en-US" dirty="0" err="1"/>
              <a:t>nekretnine</a:t>
            </a:r>
            <a:r>
              <a:rPr lang="en-US" dirty="0"/>
              <a:t> </a:t>
            </a:r>
            <a:r>
              <a:rPr lang="en-US" dirty="0" err="1"/>
              <a:t>zarađuju</a:t>
            </a:r>
            <a:r>
              <a:rPr lang="en-US" dirty="0"/>
              <a:t> </a:t>
            </a:r>
            <a:r>
              <a:rPr lang="en-US" dirty="0" err="1"/>
              <a:t>proviziju</a:t>
            </a:r>
            <a:r>
              <a:rPr lang="en-US" dirty="0"/>
              <a:t> </a:t>
            </a:r>
            <a:r>
              <a:rPr lang="en-US" dirty="0" err="1"/>
              <a:t>svaki</a:t>
            </a:r>
            <a:r>
              <a:rPr lang="en-US" dirty="0"/>
              <a:t> put </a:t>
            </a:r>
            <a:r>
              <a:rPr lang="en-US" dirty="0" err="1"/>
              <a:t>kada</a:t>
            </a:r>
            <a:r>
              <a:rPr lang="en-US" dirty="0"/>
              <a:t> </a:t>
            </a:r>
            <a:r>
              <a:rPr lang="en-US" dirty="0" err="1"/>
              <a:t>uspešno</a:t>
            </a:r>
            <a:r>
              <a:rPr lang="en-US" dirty="0"/>
              <a:t> </a:t>
            </a:r>
            <a:r>
              <a:rPr lang="sr-Latn-RS" dirty="0"/>
              <a:t>spoje</a:t>
            </a:r>
            <a:r>
              <a:rPr lang="en-US" dirty="0"/>
              <a:t> </a:t>
            </a:r>
            <a:r>
              <a:rPr lang="en-US" dirty="0" err="1"/>
              <a:t>kupca</a:t>
            </a:r>
            <a:r>
              <a:rPr lang="en-US" dirty="0"/>
              <a:t> </a:t>
            </a:r>
            <a:r>
              <a:rPr lang="en-US" dirty="0" err="1"/>
              <a:t>i</a:t>
            </a:r>
            <a:r>
              <a:rPr lang="en-US" dirty="0"/>
              <a:t> </a:t>
            </a:r>
            <a:r>
              <a:rPr lang="en-US" dirty="0" err="1"/>
              <a:t>prodavca</a:t>
            </a:r>
            <a:r>
              <a:rPr lang="en-US" dirty="0"/>
              <a:t>.</a:t>
            </a:r>
          </a:p>
          <a:p>
            <a:endParaRPr lang="en-US" dirty="0"/>
          </a:p>
          <a:p>
            <a:r>
              <a:rPr lang="sr-Latn-RS" b="1" dirty="0"/>
              <a:t>Prihodi od reklama (</a:t>
            </a:r>
            <a:r>
              <a:rPr lang="en-US" b="1" dirty="0" err="1"/>
              <a:t>Oglašavanje</a:t>
            </a:r>
            <a:r>
              <a:rPr lang="sr-Latn-RS" b="1" dirty="0"/>
              <a:t>): </a:t>
            </a:r>
            <a:r>
              <a:rPr lang="en-US" dirty="0" err="1"/>
              <a:t>Ovaj</a:t>
            </a:r>
            <a:r>
              <a:rPr lang="en-US" dirty="0"/>
              <a:t> </a:t>
            </a:r>
            <a:r>
              <a:rPr lang="en-US" dirty="0" err="1"/>
              <a:t>tok</a:t>
            </a:r>
            <a:r>
              <a:rPr lang="en-US" dirty="0"/>
              <a:t> </a:t>
            </a:r>
            <a:r>
              <a:rPr lang="en-US" dirty="0" err="1"/>
              <a:t>prihoda</a:t>
            </a:r>
            <a:r>
              <a:rPr lang="en-US" dirty="0"/>
              <a:t> je </a:t>
            </a:r>
            <a:r>
              <a:rPr lang="en-US" dirty="0" err="1"/>
              <a:t>rezultat</a:t>
            </a:r>
            <a:r>
              <a:rPr lang="en-US" dirty="0"/>
              <a:t> </a:t>
            </a:r>
            <a:r>
              <a:rPr lang="en-US" dirty="0" err="1"/>
              <a:t>naknada</a:t>
            </a:r>
            <a:r>
              <a:rPr lang="en-US" dirty="0"/>
              <a:t> za </a:t>
            </a:r>
            <a:r>
              <a:rPr lang="en-US" dirty="0" err="1"/>
              <a:t>oglašavanje</a:t>
            </a:r>
            <a:r>
              <a:rPr lang="en-US" dirty="0"/>
              <a:t> </a:t>
            </a:r>
            <a:r>
              <a:rPr lang="en-US" dirty="0" err="1"/>
              <a:t>određenog</a:t>
            </a:r>
            <a:r>
              <a:rPr lang="en-US" dirty="0"/>
              <a:t> </a:t>
            </a:r>
            <a:r>
              <a:rPr lang="en-US" dirty="0" err="1"/>
              <a:t>proizvoda</a:t>
            </a:r>
            <a:r>
              <a:rPr lang="en-US" dirty="0"/>
              <a:t>, </a:t>
            </a:r>
            <a:r>
              <a:rPr lang="en-US" dirty="0" err="1"/>
              <a:t>usluge</a:t>
            </a:r>
            <a:r>
              <a:rPr lang="en-US" dirty="0"/>
              <a:t> </a:t>
            </a:r>
            <a:r>
              <a:rPr lang="en-US" dirty="0" err="1"/>
              <a:t>ili</a:t>
            </a:r>
            <a:r>
              <a:rPr lang="en-US" dirty="0"/>
              <a:t> </a:t>
            </a:r>
            <a:r>
              <a:rPr lang="en-US" dirty="0" err="1"/>
              <a:t>brenda</a:t>
            </a:r>
            <a:r>
              <a:rPr lang="en-US" dirty="0"/>
              <a:t>. </a:t>
            </a:r>
            <a:r>
              <a:rPr lang="en-US" dirty="0" err="1"/>
              <a:t>Tradicionalno</a:t>
            </a:r>
            <a:r>
              <a:rPr lang="en-US" dirty="0"/>
              <a:t>, </a:t>
            </a:r>
            <a:r>
              <a:rPr lang="en-US" dirty="0" err="1"/>
              <a:t>medijska</a:t>
            </a:r>
            <a:r>
              <a:rPr lang="en-US" dirty="0"/>
              <a:t> </a:t>
            </a:r>
            <a:r>
              <a:rPr lang="en-US" dirty="0" err="1"/>
              <a:t>industrija</a:t>
            </a:r>
            <a:r>
              <a:rPr lang="en-US" dirty="0"/>
              <a:t> </a:t>
            </a:r>
            <a:r>
              <a:rPr lang="en-US" dirty="0" err="1"/>
              <a:t>i</a:t>
            </a:r>
            <a:r>
              <a:rPr lang="en-US" dirty="0"/>
              <a:t> </a:t>
            </a:r>
            <a:r>
              <a:rPr lang="en-US" dirty="0" err="1"/>
              <a:t>organizatori</a:t>
            </a:r>
            <a:r>
              <a:rPr lang="en-US" dirty="0"/>
              <a:t> </a:t>
            </a:r>
            <a:r>
              <a:rPr lang="en-US" dirty="0" err="1"/>
              <a:t>događaja</a:t>
            </a:r>
            <a:r>
              <a:rPr lang="en-US" dirty="0"/>
              <a:t> </a:t>
            </a:r>
            <a:r>
              <a:rPr lang="en-US" dirty="0" err="1"/>
              <a:t>uveliko</a:t>
            </a:r>
            <a:r>
              <a:rPr lang="en-US" dirty="0"/>
              <a:t> </a:t>
            </a:r>
            <a:r>
              <a:rPr lang="en-US" dirty="0" err="1"/>
              <a:t>su</a:t>
            </a:r>
            <a:r>
              <a:rPr lang="en-US" dirty="0"/>
              <a:t> se </a:t>
            </a:r>
            <a:r>
              <a:rPr lang="en-US" dirty="0" err="1"/>
              <a:t>oslanjali</a:t>
            </a:r>
            <a:r>
              <a:rPr lang="en-US" dirty="0"/>
              <a:t> </a:t>
            </a:r>
            <a:r>
              <a:rPr lang="en-US" dirty="0" err="1"/>
              <a:t>na</a:t>
            </a:r>
            <a:r>
              <a:rPr lang="en-US" dirty="0"/>
              <a:t> </a:t>
            </a:r>
            <a:r>
              <a:rPr lang="en-US" dirty="0" err="1"/>
              <a:t>prihode</a:t>
            </a:r>
            <a:r>
              <a:rPr lang="en-US" dirty="0"/>
              <a:t> od </a:t>
            </a:r>
            <a:r>
              <a:rPr lang="en-US" dirty="0" err="1"/>
              <a:t>oglašavanja</a:t>
            </a:r>
            <a:r>
              <a:rPr lang="en-US" dirty="0"/>
              <a:t>. </a:t>
            </a:r>
            <a:r>
              <a:rPr lang="en-US" dirty="0" err="1"/>
              <a:t>Poslednjih</a:t>
            </a:r>
            <a:r>
              <a:rPr lang="en-US" dirty="0"/>
              <a:t> </a:t>
            </a:r>
            <a:r>
              <a:rPr lang="en-US" dirty="0" err="1"/>
              <a:t>godina</a:t>
            </a:r>
            <a:r>
              <a:rPr lang="en-US" dirty="0"/>
              <a:t> </a:t>
            </a:r>
            <a:r>
              <a:rPr lang="en-US" dirty="0" err="1"/>
              <a:t>drugi</a:t>
            </a:r>
            <a:r>
              <a:rPr lang="en-US" dirty="0"/>
              <a:t> </a:t>
            </a:r>
            <a:r>
              <a:rPr lang="en-US" dirty="0" err="1"/>
              <a:t>sektori</a:t>
            </a:r>
            <a:r>
              <a:rPr lang="en-US" dirty="0"/>
              <a:t>, </a:t>
            </a:r>
            <a:r>
              <a:rPr lang="en-US" dirty="0" err="1"/>
              <a:t>uključujući</a:t>
            </a:r>
            <a:r>
              <a:rPr lang="en-US" dirty="0"/>
              <a:t> </a:t>
            </a:r>
            <a:r>
              <a:rPr lang="en-US" dirty="0" err="1"/>
              <a:t>softver</a:t>
            </a:r>
            <a:r>
              <a:rPr lang="en-US" dirty="0"/>
              <a:t> </a:t>
            </a:r>
            <a:r>
              <a:rPr lang="en-US" dirty="0" err="1"/>
              <a:t>i</a:t>
            </a:r>
            <a:r>
              <a:rPr lang="en-US" dirty="0"/>
              <a:t> </a:t>
            </a:r>
            <a:r>
              <a:rPr lang="en-US" dirty="0" err="1"/>
              <a:t>usluge</a:t>
            </a:r>
            <a:r>
              <a:rPr lang="en-US" dirty="0"/>
              <a:t>, </a:t>
            </a:r>
            <a:r>
              <a:rPr lang="en-US" dirty="0" err="1"/>
              <a:t>počeli</a:t>
            </a:r>
            <a:r>
              <a:rPr lang="en-US" dirty="0"/>
              <a:t> </a:t>
            </a:r>
            <a:r>
              <a:rPr lang="en-US" dirty="0" err="1"/>
              <a:t>su</a:t>
            </a:r>
            <a:r>
              <a:rPr lang="en-US" dirty="0"/>
              <a:t> </a:t>
            </a:r>
            <a:r>
              <a:rPr lang="en-US" dirty="0" err="1"/>
              <a:t>više</a:t>
            </a:r>
            <a:r>
              <a:rPr lang="en-US" dirty="0"/>
              <a:t> da se </a:t>
            </a:r>
            <a:r>
              <a:rPr lang="en-US" dirty="0" err="1"/>
              <a:t>oslanjaju</a:t>
            </a:r>
            <a:r>
              <a:rPr lang="en-US" dirty="0"/>
              <a:t> </a:t>
            </a:r>
            <a:r>
              <a:rPr lang="en-US" dirty="0" err="1"/>
              <a:t>na</a:t>
            </a:r>
            <a:r>
              <a:rPr lang="en-US" dirty="0"/>
              <a:t> </a:t>
            </a:r>
            <a:r>
              <a:rPr lang="en-US" dirty="0" err="1"/>
              <a:t>prihode</a:t>
            </a:r>
            <a:r>
              <a:rPr lang="en-US" dirty="0"/>
              <a:t> od </a:t>
            </a:r>
            <a:r>
              <a:rPr lang="en-US" dirty="0" err="1"/>
              <a:t>oglašavanja</a:t>
            </a:r>
            <a:r>
              <a:rPr lang="en-US" dirty="0"/>
              <a:t>.</a:t>
            </a:r>
            <a:r>
              <a:rPr lang="sr-Latn-RS" dirty="0"/>
              <a:t> Npr. Web stranica može imati sekciju za oglašavanje, gde naplaćuje prostor korisnicima.</a:t>
            </a:r>
            <a:endParaRPr lang="en-US" dirty="0"/>
          </a:p>
        </p:txBody>
      </p:sp>
    </p:spTree>
    <p:extLst>
      <p:ext uri="{BB962C8B-B14F-4D97-AF65-F5344CB8AC3E}">
        <p14:creationId xmlns:p14="http://schemas.microsoft.com/office/powerpoint/2010/main" val="155993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Efekti projekta – odnosno prihodi (ili rezultati projekta) su za identifikaciju, a posebno za kvantifikaciju daleko složeniji od troškova. Naime, efekti projekta mogu biti direktni ili indirektni sa aspekta načina njihovog pojavljivanja i merljivi ili nemerljivi sa aspekta njihove kvantitativnosti.</a:t>
            </a:r>
          </a:p>
          <a:p>
            <a:r>
              <a:rPr lang="sr-Latn-RS" dirty="0"/>
              <a:t>U slučaju </a:t>
            </a:r>
            <a:r>
              <a:rPr lang="sr-Latn-RS" b="1" dirty="0"/>
              <a:t>direktnih efekata projekata</a:t>
            </a:r>
            <a:r>
              <a:rPr lang="sr-Latn-RS" dirty="0"/>
              <a:t>, efekti se manifestuju kao prihod po nekoj od prethodno opisanih stavki. Njihov nivo zavisi od spoljnih faktora, kao što su nivoi dohodaka potencijalnih kupaca i korisnika, obim konkurentske proizvodnje, tražnje, itd. Pored toga, zavise i od internih faktora – kao što su kvalitet proizvoda i cena. </a:t>
            </a:r>
          </a:p>
          <a:p>
            <a:r>
              <a:rPr lang="sr-Latn-RS" dirty="0"/>
              <a:t>Pored direktnih, javljaju se i </a:t>
            </a:r>
            <a:r>
              <a:rPr lang="sr-Latn-RS" b="1" dirty="0"/>
              <a:t>indirektni efekti projekta</a:t>
            </a:r>
            <a:r>
              <a:rPr lang="sr-Latn-RS" dirty="0"/>
              <a:t>, koji se manifestuju kao mogućnosti pada cene na tržištu usled povećanja ponude – pojavom novog proizvođača/konkurenta – kao rezultat projekta. </a:t>
            </a:r>
          </a:p>
          <a:p>
            <a:r>
              <a:rPr lang="sr-Latn-RS" dirty="0"/>
              <a:t>Direktni efekti se posmatraju kod analize finansijske izvodljivosti, dok se indirektni efekti razmatraju kod ekonomske izvodljivosti - kada se projekat evaluira sa aspekta ukupne nacionalne ekonomije i privrede. Oni su sa aspekta vlasnika projekta i investitora, manje interesantni u odlučivanju o prihvatljivosti projekta.</a:t>
            </a:r>
            <a:endParaRPr lang="en-US" dirty="0"/>
          </a:p>
        </p:txBody>
      </p:sp>
    </p:spTree>
    <p:extLst>
      <p:ext uri="{BB962C8B-B14F-4D97-AF65-F5344CB8AC3E}">
        <p14:creationId xmlns:p14="http://schemas.microsoft.com/office/powerpoint/2010/main" val="270148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SLUČAJ 1 – NASTAVAK: </a:t>
            </a:r>
            <a:r>
              <a:rPr lang="sr-Latn-RS" dirty="0"/>
              <a:t>Za razmatrani slučaj, može se formirati konačna tabela koja predstavlja </a:t>
            </a:r>
            <a:r>
              <a:rPr lang="sr-Latn-RS" b="1" dirty="0"/>
              <a:t>bilans tokova resursa razmatranog </a:t>
            </a:r>
            <a:r>
              <a:rPr lang="sr-Latn-RS" dirty="0"/>
              <a:t>manjeg proizvodnog projekta: </a:t>
            </a:r>
            <a:endParaRPr lang="en-US" dirty="0"/>
          </a:p>
        </p:txBody>
      </p:sp>
    </p:spTree>
    <p:extLst>
      <p:ext uri="{BB962C8B-B14F-4D97-AF65-F5344CB8AC3E}">
        <p14:creationId xmlns:p14="http://schemas.microsoft.com/office/powerpoint/2010/main" val="402486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829863"/>
              </p:ext>
            </p:extLst>
          </p:nvPr>
        </p:nvGraphicFramePr>
        <p:xfrm>
          <a:off x="0" y="0"/>
          <a:ext cx="12063526" cy="6705600"/>
        </p:xfrm>
        <a:graphic>
          <a:graphicData uri="http://schemas.openxmlformats.org/drawingml/2006/table">
            <a:tbl>
              <a:tblPr firstRow="1" bandRow="1">
                <a:tableStyleId>{5C22544A-7EE6-4342-B048-85BDC9FD1C3A}</a:tableStyleId>
              </a:tblPr>
              <a:tblGrid>
                <a:gridCol w="2912716">
                  <a:extLst>
                    <a:ext uri="{9D8B030D-6E8A-4147-A177-3AD203B41FA5}">
                      <a16:colId xmlns:a16="http://schemas.microsoft.com/office/drawing/2014/main" xmlns="" val="20000"/>
                    </a:ext>
                  </a:extLst>
                </a:gridCol>
                <a:gridCol w="631559">
                  <a:extLst>
                    <a:ext uri="{9D8B030D-6E8A-4147-A177-3AD203B41FA5}">
                      <a16:colId xmlns:a16="http://schemas.microsoft.com/office/drawing/2014/main" xmlns="" val="20001"/>
                    </a:ext>
                  </a:extLst>
                </a:gridCol>
                <a:gridCol w="126152">
                  <a:extLst>
                    <a:ext uri="{9D8B030D-6E8A-4147-A177-3AD203B41FA5}">
                      <a16:colId xmlns:a16="http://schemas.microsoft.com/office/drawing/2014/main" xmlns="" val="20002"/>
                    </a:ext>
                  </a:extLst>
                </a:gridCol>
                <a:gridCol w="612708">
                  <a:extLst>
                    <a:ext uri="{9D8B030D-6E8A-4147-A177-3AD203B41FA5}">
                      <a16:colId xmlns:a16="http://schemas.microsoft.com/office/drawing/2014/main" xmlns="" val="20003"/>
                    </a:ext>
                  </a:extLst>
                </a:gridCol>
                <a:gridCol w="767248">
                  <a:extLst>
                    <a:ext uri="{9D8B030D-6E8A-4147-A177-3AD203B41FA5}">
                      <a16:colId xmlns:a16="http://schemas.microsoft.com/office/drawing/2014/main" xmlns="" val="20004"/>
                    </a:ext>
                  </a:extLst>
                </a:gridCol>
                <a:gridCol w="772954">
                  <a:extLst>
                    <a:ext uri="{9D8B030D-6E8A-4147-A177-3AD203B41FA5}">
                      <a16:colId xmlns:a16="http://schemas.microsoft.com/office/drawing/2014/main" xmlns="" val="20005"/>
                    </a:ext>
                  </a:extLst>
                </a:gridCol>
                <a:gridCol w="744674">
                  <a:extLst>
                    <a:ext uri="{9D8B030D-6E8A-4147-A177-3AD203B41FA5}">
                      <a16:colId xmlns:a16="http://schemas.microsoft.com/office/drawing/2014/main" xmlns="" val="20006"/>
                    </a:ext>
                  </a:extLst>
                </a:gridCol>
                <a:gridCol w="754101">
                  <a:extLst>
                    <a:ext uri="{9D8B030D-6E8A-4147-A177-3AD203B41FA5}">
                      <a16:colId xmlns:a16="http://schemas.microsoft.com/office/drawing/2014/main" xmlns="" val="20007"/>
                    </a:ext>
                  </a:extLst>
                </a:gridCol>
                <a:gridCol w="716397">
                  <a:extLst>
                    <a:ext uri="{9D8B030D-6E8A-4147-A177-3AD203B41FA5}">
                      <a16:colId xmlns:a16="http://schemas.microsoft.com/office/drawing/2014/main" xmlns="" val="20008"/>
                    </a:ext>
                  </a:extLst>
                </a:gridCol>
                <a:gridCol w="716396">
                  <a:extLst>
                    <a:ext uri="{9D8B030D-6E8A-4147-A177-3AD203B41FA5}">
                      <a16:colId xmlns:a16="http://schemas.microsoft.com/office/drawing/2014/main" xmlns="" val="20009"/>
                    </a:ext>
                  </a:extLst>
                </a:gridCol>
                <a:gridCol w="735249">
                  <a:extLst>
                    <a:ext uri="{9D8B030D-6E8A-4147-A177-3AD203B41FA5}">
                      <a16:colId xmlns:a16="http://schemas.microsoft.com/office/drawing/2014/main" xmlns="" val="20010"/>
                    </a:ext>
                  </a:extLst>
                </a:gridCol>
                <a:gridCol w="725823">
                  <a:extLst>
                    <a:ext uri="{9D8B030D-6E8A-4147-A177-3AD203B41FA5}">
                      <a16:colId xmlns:a16="http://schemas.microsoft.com/office/drawing/2014/main" xmlns="" val="20011"/>
                    </a:ext>
                  </a:extLst>
                </a:gridCol>
                <a:gridCol w="886070">
                  <a:extLst>
                    <a:ext uri="{9D8B030D-6E8A-4147-A177-3AD203B41FA5}">
                      <a16:colId xmlns:a16="http://schemas.microsoft.com/office/drawing/2014/main" xmlns="" val="20012"/>
                    </a:ext>
                  </a:extLst>
                </a:gridCol>
                <a:gridCol w="961479">
                  <a:extLst>
                    <a:ext uri="{9D8B030D-6E8A-4147-A177-3AD203B41FA5}">
                      <a16:colId xmlns:a16="http://schemas.microsoft.com/office/drawing/2014/main" xmlns="" val="20013"/>
                    </a:ext>
                  </a:extLst>
                </a:gridCol>
              </a:tblGrid>
              <a:tr h="235670">
                <a:tc>
                  <a:txBody>
                    <a:bodyPr/>
                    <a:lstStyle/>
                    <a:p>
                      <a:r>
                        <a:rPr lang="sr-Latn-RS" sz="1400" dirty="0"/>
                        <a:t>Godine</a:t>
                      </a:r>
                      <a:endParaRPr lang="en-US" sz="1400" dirty="0"/>
                    </a:p>
                  </a:txBody>
                  <a:tcPr/>
                </a:tc>
                <a:tc gridSpan="2">
                  <a:txBody>
                    <a:bodyPr/>
                    <a:lstStyle/>
                    <a:p>
                      <a:r>
                        <a:rPr lang="sr-Latn-RS" sz="1400" dirty="0"/>
                        <a:t>0</a:t>
                      </a:r>
                      <a:endParaRPr lang="en-US" sz="1400" dirty="0"/>
                    </a:p>
                  </a:txBody>
                  <a:tcPr/>
                </a:tc>
                <a:tc hMerge="1">
                  <a:txBody>
                    <a:bodyPr/>
                    <a:lstStyle/>
                    <a:p>
                      <a:endParaRPr lang="en-US"/>
                    </a:p>
                  </a:txBody>
                  <a:tcPr/>
                </a:tc>
                <a:tc>
                  <a:txBody>
                    <a:bodyPr/>
                    <a:lstStyle/>
                    <a:p>
                      <a:r>
                        <a:rPr lang="sr-Latn-RS" sz="1400" dirty="0"/>
                        <a:t>1</a:t>
                      </a:r>
                      <a:endParaRPr lang="en-US" sz="1400" dirty="0"/>
                    </a:p>
                  </a:txBody>
                  <a:tcPr/>
                </a:tc>
                <a:tc>
                  <a:txBody>
                    <a:bodyPr/>
                    <a:lstStyle/>
                    <a:p>
                      <a:r>
                        <a:rPr lang="sr-Latn-RS" sz="1400" dirty="0"/>
                        <a:t>2</a:t>
                      </a:r>
                      <a:endParaRPr lang="en-US" sz="1400" dirty="0"/>
                    </a:p>
                  </a:txBody>
                  <a:tcPr/>
                </a:tc>
                <a:tc>
                  <a:txBody>
                    <a:bodyPr/>
                    <a:lstStyle/>
                    <a:p>
                      <a:r>
                        <a:rPr lang="sr-Latn-RS" sz="1400" dirty="0"/>
                        <a:t>3</a:t>
                      </a:r>
                      <a:endParaRPr lang="en-US" sz="1400" dirty="0"/>
                    </a:p>
                  </a:txBody>
                  <a:tcPr/>
                </a:tc>
                <a:tc>
                  <a:txBody>
                    <a:bodyPr/>
                    <a:lstStyle/>
                    <a:p>
                      <a:r>
                        <a:rPr lang="sr-Latn-RS" sz="1400" dirty="0"/>
                        <a:t>4</a:t>
                      </a:r>
                      <a:endParaRPr lang="en-US" sz="1400" dirty="0"/>
                    </a:p>
                  </a:txBody>
                  <a:tcPr/>
                </a:tc>
                <a:tc>
                  <a:txBody>
                    <a:bodyPr/>
                    <a:lstStyle/>
                    <a:p>
                      <a:r>
                        <a:rPr lang="sr-Latn-RS" sz="1400" dirty="0"/>
                        <a:t>5</a:t>
                      </a:r>
                      <a:endParaRPr lang="en-US" sz="1400" dirty="0"/>
                    </a:p>
                  </a:txBody>
                  <a:tcPr/>
                </a:tc>
                <a:tc>
                  <a:txBody>
                    <a:bodyPr/>
                    <a:lstStyle/>
                    <a:p>
                      <a:r>
                        <a:rPr lang="sr-Latn-RS" sz="1400" dirty="0"/>
                        <a:t>6</a:t>
                      </a:r>
                      <a:endParaRPr lang="en-US" sz="1400" dirty="0"/>
                    </a:p>
                  </a:txBody>
                  <a:tcPr/>
                </a:tc>
                <a:tc>
                  <a:txBody>
                    <a:bodyPr/>
                    <a:lstStyle/>
                    <a:p>
                      <a:r>
                        <a:rPr lang="sr-Latn-RS" sz="1400" dirty="0"/>
                        <a:t>7</a:t>
                      </a:r>
                      <a:endParaRPr lang="en-US" sz="1400" dirty="0"/>
                    </a:p>
                  </a:txBody>
                  <a:tcPr/>
                </a:tc>
                <a:tc>
                  <a:txBody>
                    <a:bodyPr/>
                    <a:lstStyle/>
                    <a:p>
                      <a:r>
                        <a:rPr lang="sr-Latn-RS" sz="1400" dirty="0"/>
                        <a:t>8</a:t>
                      </a:r>
                      <a:endParaRPr lang="en-US" sz="1400" dirty="0"/>
                    </a:p>
                  </a:txBody>
                  <a:tcPr/>
                </a:tc>
                <a:tc>
                  <a:txBody>
                    <a:bodyPr/>
                    <a:lstStyle/>
                    <a:p>
                      <a:r>
                        <a:rPr lang="sr-Latn-RS" sz="1400" dirty="0"/>
                        <a:t>9</a:t>
                      </a:r>
                      <a:endParaRPr lang="en-US" sz="1400" dirty="0"/>
                    </a:p>
                  </a:txBody>
                  <a:tcPr/>
                </a:tc>
                <a:tc>
                  <a:txBody>
                    <a:bodyPr/>
                    <a:lstStyle/>
                    <a:p>
                      <a:r>
                        <a:rPr lang="sr-Latn-RS" sz="1400" dirty="0"/>
                        <a:t>10</a:t>
                      </a:r>
                      <a:endParaRPr lang="en-US" sz="1400" dirty="0"/>
                    </a:p>
                  </a:txBody>
                  <a:tcPr/>
                </a:tc>
                <a:tc>
                  <a:txBody>
                    <a:bodyPr/>
                    <a:lstStyle/>
                    <a:p>
                      <a:r>
                        <a:rPr lang="sr-Latn-RS" sz="1400" dirty="0"/>
                        <a:t>11</a:t>
                      </a:r>
                      <a:endParaRPr lang="en-US" sz="1400" dirty="0"/>
                    </a:p>
                  </a:txBody>
                  <a:tcPr/>
                </a:tc>
                <a:extLst>
                  <a:ext uri="{0D108BD9-81ED-4DB2-BD59-A6C34878D82A}">
                    <a16:rowId xmlns:a16="http://schemas.microsoft.com/office/drawing/2014/main" xmlns="" val="10000"/>
                  </a:ext>
                </a:extLst>
              </a:tr>
              <a:tr h="277462">
                <a:tc>
                  <a:txBody>
                    <a:bodyPr/>
                    <a:lstStyle/>
                    <a:p>
                      <a:r>
                        <a:rPr lang="sr-Latn-RS" sz="1400" b="1" dirty="0"/>
                        <a:t>Investicioni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262694">
                <a:tc>
                  <a:txBody>
                    <a:bodyPr/>
                    <a:lstStyle/>
                    <a:p>
                      <a:r>
                        <a:rPr lang="sr-Latn-RS" sz="1400" dirty="0"/>
                        <a:t>Zemljište</a:t>
                      </a:r>
                      <a:endParaRPr lang="en-US" sz="1400" dirty="0"/>
                    </a:p>
                  </a:txBody>
                  <a:tcPr/>
                </a:tc>
                <a:tc gridSpan="2">
                  <a:txBody>
                    <a:bodyPr/>
                    <a:lstStyle/>
                    <a:p>
                      <a:r>
                        <a:rPr lang="sr-Latn-RS" sz="1400" dirty="0"/>
                        <a:t>25</a:t>
                      </a:r>
                      <a:endParaRPr lang="en-US" sz="1400" dirty="0"/>
                    </a:p>
                  </a:txBody>
                  <a:tcPr/>
                </a:tc>
                <a:tc hMerge="1">
                  <a:txBody>
                    <a:bodyPr/>
                    <a:lstStyle/>
                    <a:p>
                      <a:endParaRPr lang="en-US"/>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-25</a:t>
                      </a:r>
                      <a:endParaRPr lang="en-US" sz="1400" dirty="0"/>
                    </a:p>
                  </a:txBody>
                  <a:tcPr/>
                </a:tc>
                <a:extLst>
                  <a:ext uri="{0D108BD9-81ED-4DB2-BD59-A6C34878D82A}">
                    <a16:rowId xmlns:a16="http://schemas.microsoft.com/office/drawing/2014/main" xmlns="" val="10002"/>
                  </a:ext>
                </a:extLst>
              </a:tr>
              <a:tr h="276205">
                <a:tc>
                  <a:txBody>
                    <a:bodyPr/>
                    <a:lstStyle/>
                    <a:p>
                      <a:r>
                        <a:rPr lang="sr-Latn-RS" sz="1400" dirty="0"/>
                        <a:t>Objekat</a:t>
                      </a:r>
                      <a:endParaRPr lang="en-US" sz="1400" dirty="0"/>
                    </a:p>
                  </a:txBody>
                  <a:tcPr/>
                </a:tc>
                <a:tc gridSpan="2">
                  <a:txBody>
                    <a:bodyPr/>
                    <a:lstStyle/>
                    <a:p>
                      <a:r>
                        <a:rPr lang="sr-Latn-RS" sz="1400" dirty="0"/>
                        <a:t>45</a:t>
                      </a:r>
                      <a:endParaRPr lang="en-US" sz="1400" dirty="0"/>
                    </a:p>
                  </a:txBody>
                  <a:tcPr/>
                </a:tc>
                <a:tc hMerge="1">
                  <a:txBody>
                    <a:bodyPr/>
                    <a:lstStyle/>
                    <a:p>
                      <a:endParaRPr lang="en-US"/>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-22.5</a:t>
                      </a:r>
                      <a:endParaRPr lang="en-US" sz="1400" dirty="0"/>
                    </a:p>
                  </a:txBody>
                  <a:tcPr/>
                </a:tc>
                <a:extLst>
                  <a:ext uri="{0D108BD9-81ED-4DB2-BD59-A6C34878D82A}">
                    <a16:rowId xmlns:a16="http://schemas.microsoft.com/office/drawing/2014/main" xmlns="" val="10003"/>
                  </a:ext>
                </a:extLst>
              </a:tr>
              <a:tr h="214303">
                <a:tc>
                  <a:txBody>
                    <a:bodyPr/>
                    <a:lstStyle/>
                    <a:p>
                      <a:r>
                        <a:rPr lang="sr-Latn-RS" sz="1400" dirty="0"/>
                        <a:t>Oprema</a:t>
                      </a:r>
                      <a:endParaRPr lang="en-US" sz="1400" dirty="0"/>
                    </a:p>
                  </a:txBody>
                  <a:tcPr/>
                </a:tc>
                <a:tc gridSpan="2">
                  <a:txBody>
                    <a:bodyPr/>
                    <a:lstStyle/>
                    <a:p>
                      <a:r>
                        <a:rPr lang="sr-Latn-RS" sz="1400" dirty="0"/>
                        <a:t>120</a:t>
                      </a:r>
                      <a:endParaRPr lang="en-US" sz="1400" dirty="0"/>
                    </a:p>
                  </a:txBody>
                  <a:tcPr/>
                </a:tc>
                <a:tc hMerge="1">
                  <a:txBody>
                    <a:bodyPr/>
                    <a:lstStyle/>
                    <a:p>
                      <a:endParaRPr lang="en-US"/>
                    </a:p>
                  </a:txBody>
                  <a:tcPr/>
                </a:tc>
                <a:tc>
                  <a:txBody>
                    <a:bodyPr/>
                    <a:lstStyle/>
                    <a:p>
                      <a:r>
                        <a:rPr lang="sr-Latn-RS" sz="1400" dirty="0"/>
                        <a:t>120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xmlns="" val="10004"/>
                  </a:ext>
                </a:extLst>
              </a:tr>
              <a:tr h="237241">
                <a:tc>
                  <a:txBody>
                    <a:bodyPr/>
                    <a:lstStyle/>
                    <a:p>
                      <a:r>
                        <a:rPr lang="sr-Latn-RS" sz="1400" dirty="0"/>
                        <a:t>Vozni park</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35</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sr-Latn-RS" sz="1400" dirty="0"/>
                        <a:t>35</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xmlns="" val="10005"/>
                  </a:ext>
                </a:extLst>
              </a:tr>
              <a:tr h="203619">
                <a:tc>
                  <a:txBody>
                    <a:bodyPr/>
                    <a:lstStyle/>
                    <a:p>
                      <a:r>
                        <a:rPr lang="sr-Latn-RS" sz="1400" b="1" i="1" dirty="0"/>
                        <a:t>Ukupni investicioni</a:t>
                      </a:r>
                      <a:r>
                        <a:rPr lang="sr-Latn-RS" sz="1400" b="1" i="1" baseline="0" dirty="0"/>
                        <a:t> troškovi</a:t>
                      </a:r>
                      <a:endParaRPr lang="en-US" sz="1400" b="1" i="1" dirty="0"/>
                    </a:p>
                  </a:txBody>
                  <a:tcPr/>
                </a:tc>
                <a:tc gridSpan="2">
                  <a:txBody>
                    <a:bodyPr/>
                    <a:lstStyle/>
                    <a:p>
                      <a:r>
                        <a:rPr lang="sr-Latn-RS" sz="1400" b="1" dirty="0"/>
                        <a:t>190</a:t>
                      </a:r>
                      <a:endParaRPr lang="en-US" sz="1400" b="1" dirty="0"/>
                    </a:p>
                  </a:txBody>
                  <a:tcPr/>
                </a:tc>
                <a:tc hMerge="1">
                  <a:txBody>
                    <a:bodyPr/>
                    <a:lstStyle/>
                    <a:p>
                      <a:endParaRPr lang="en-US"/>
                    </a:p>
                  </a:txBody>
                  <a:tcPr/>
                </a:tc>
                <a:tc>
                  <a:txBody>
                    <a:bodyPr/>
                    <a:lstStyle/>
                    <a:p>
                      <a:r>
                        <a:rPr lang="sr-Latn-RS" sz="1400" b="1" dirty="0"/>
                        <a:t>155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35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xmlns="" val="10006"/>
                  </a:ext>
                </a:extLst>
              </a:tr>
              <a:tr h="217131">
                <a:tc>
                  <a:txBody>
                    <a:bodyPr/>
                    <a:lstStyle/>
                    <a:p>
                      <a:r>
                        <a:rPr lang="sr-Latn-RS" sz="1400" b="1" dirty="0"/>
                        <a:t>Operativni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7"/>
                  </a:ext>
                </a:extLst>
              </a:tr>
              <a:tr h="221216">
                <a:tc>
                  <a:txBody>
                    <a:bodyPr/>
                    <a:lstStyle/>
                    <a:p>
                      <a:r>
                        <a:rPr lang="sr-Latn-RS" sz="1400" dirty="0"/>
                        <a:t>Troškovi repromaterijala</a:t>
                      </a:r>
                      <a:endParaRPr lang="en-US" sz="1400" dirty="0"/>
                    </a:p>
                  </a:txBody>
                  <a:tcPr/>
                </a:tc>
                <a:tc gridSpan="2">
                  <a:txBody>
                    <a:bodyPr/>
                    <a:lstStyle/>
                    <a:p>
                      <a:endParaRPr lang="en-US" sz="1400" dirty="0"/>
                    </a:p>
                  </a:txBody>
                  <a:tcPr/>
                </a:tc>
                <a:tc hMerge="1">
                  <a:txBody>
                    <a:bodyPr/>
                    <a:lstStyle/>
                    <a:p>
                      <a:endParaRPr lang="en-US"/>
                    </a:p>
                  </a:txBody>
                  <a:tcPr/>
                </a:tc>
                <a:tc>
                  <a:txBody>
                    <a:bodyPr/>
                    <a:lstStyle/>
                    <a:p>
                      <a:r>
                        <a:rPr lang="sr-Latn-RS" sz="1400" dirty="0"/>
                        <a:t>36.1</a:t>
                      </a:r>
                      <a:endParaRPr lang="en-US" sz="1400" dirty="0"/>
                    </a:p>
                  </a:txBody>
                  <a:tcPr/>
                </a:tc>
                <a:tc>
                  <a:txBody>
                    <a:bodyPr/>
                    <a:lstStyle/>
                    <a:p>
                      <a:r>
                        <a:rPr lang="sr-Latn-RS" sz="1400" dirty="0"/>
                        <a:t>77.0</a:t>
                      </a:r>
                      <a:endParaRPr lang="en-US" sz="1400" dirty="0"/>
                    </a:p>
                  </a:txBody>
                  <a:tcPr/>
                </a:tc>
                <a:tc>
                  <a:txBody>
                    <a:bodyPr/>
                    <a:lstStyle/>
                    <a:p>
                      <a:r>
                        <a:rPr lang="sr-Latn-RS" sz="1400" dirty="0"/>
                        <a:t>105.0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endParaRPr lang="en-US" sz="1400" dirty="0"/>
                    </a:p>
                  </a:txBody>
                  <a:tcPr/>
                </a:tc>
                <a:extLst>
                  <a:ext uri="{0D108BD9-81ED-4DB2-BD59-A6C34878D82A}">
                    <a16:rowId xmlns:a16="http://schemas.microsoft.com/office/drawing/2014/main" xmlns="" val="10008"/>
                  </a:ext>
                </a:extLst>
              </a:tr>
              <a:tr h="0">
                <a:tc>
                  <a:txBody>
                    <a:bodyPr/>
                    <a:lstStyle/>
                    <a:p>
                      <a:r>
                        <a:rPr lang="sr-Latn-RS" sz="1400" dirty="0"/>
                        <a:t>Radna snaga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27.4</a:t>
                      </a:r>
                      <a:endParaRPr lang="en-US" sz="1400" dirty="0"/>
                    </a:p>
                  </a:txBody>
                  <a:tcPr/>
                </a:tc>
                <a:tc>
                  <a:txBody>
                    <a:bodyPr/>
                    <a:lstStyle/>
                    <a:p>
                      <a:r>
                        <a:rPr lang="sr-Latn-RS" sz="1400" dirty="0"/>
                        <a:t>59.8</a:t>
                      </a:r>
                      <a:endParaRPr lang="en-US" sz="1400" dirty="0"/>
                    </a:p>
                  </a:txBody>
                  <a:tcPr/>
                </a:tc>
                <a:tc>
                  <a:txBody>
                    <a:bodyPr/>
                    <a:lstStyle/>
                    <a:p>
                      <a:r>
                        <a:rPr lang="sr-Latn-RS" sz="1400" dirty="0"/>
                        <a:t>83.6</a:t>
                      </a:r>
                      <a:endParaRPr lang="en-US" sz="1400" dirty="0"/>
                    </a:p>
                  </a:txBody>
                  <a:tcPr/>
                </a:tc>
                <a:tc>
                  <a:txBody>
                    <a:bodyPr/>
                    <a:lstStyle/>
                    <a:p>
                      <a:r>
                        <a:rPr lang="sr-Latn-RS" sz="1400" dirty="0"/>
                        <a:t>92.1</a:t>
                      </a:r>
                      <a:endParaRPr lang="en-US" sz="1400" dirty="0"/>
                    </a:p>
                  </a:txBody>
                  <a:tcPr/>
                </a:tc>
                <a:tc>
                  <a:txBody>
                    <a:bodyPr/>
                    <a:lstStyle/>
                    <a:p>
                      <a:r>
                        <a:rPr lang="sr-Latn-RS" sz="1400" dirty="0"/>
                        <a:t>94.8</a:t>
                      </a:r>
                      <a:endParaRPr lang="en-US" sz="1400" dirty="0"/>
                    </a:p>
                  </a:txBody>
                  <a:tcPr/>
                </a:tc>
                <a:tc>
                  <a:txBody>
                    <a:bodyPr/>
                    <a:lstStyle/>
                    <a:p>
                      <a:r>
                        <a:rPr lang="sr-Latn-RS" sz="1400" dirty="0"/>
                        <a:t>97.7</a:t>
                      </a:r>
                      <a:endParaRPr lang="en-US" sz="1400" dirty="0"/>
                    </a:p>
                  </a:txBody>
                  <a:tcPr/>
                </a:tc>
                <a:tc>
                  <a:txBody>
                    <a:bodyPr/>
                    <a:lstStyle/>
                    <a:p>
                      <a:r>
                        <a:rPr lang="sr-Latn-RS" sz="1400" dirty="0"/>
                        <a:t>100.6</a:t>
                      </a:r>
                      <a:endParaRPr lang="en-US" sz="1400" dirty="0"/>
                    </a:p>
                  </a:txBody>
                  <a:tcPr/>
                </a:tc>
                <a:tc>
                  <a:txBody>
                    <a:bodyPr/>
                    <a:lstStyle/>
                    <a:p>
                      <a:r>
                        <a:rPr lang="sr-Latn-RS" sz="1400" dirty="0"/>
                        <a:t>103.6</a:t>
                      </a:r>
                      <a:endParaRPr lang="en-US" sz="1400" dirty="0"/>
                    </a:p>
                  </a:txBody>
                  <a:tcPr/>
                </a:tc>
                <a:tc>
                  <a:txBody>
                    <a:bodyPr/>
                    <a:lstStyle/>
                    <a:p>
                      <a:r>
                        <a:rPr lang="sr-Latn-RS" sz="1400" dirty="0"/>
                        <a:t>106.7</a:t>
                      </a:r>
                      <a:endParaRPr lang="en-US" sz="1400" dirty="0"/>
                    </a:p>
                  </a:txBody>
                  <a:tcPr/>
                </a:tc>
                <a:tc>
                  <a:txBody>
                    <a:bodyPr/>
                    <a:lstStyle/>
                    <a:p>
                      <a:r>
                        <a:rPr lang="sr-Latn-RS" sz="1400" dirty="0"/>
                        <a:t>109.9</a:t>
                      </a:r>
                      <a:endParaRPr lang="en-US" sz="1400" dirty="0"/>
                    </a:p>
                  </a:txBody>
                  <a:tcPr/>
                </a:tc>
                <a:tc>
                  <a:txBody>
                    <a:bodyPr/>
                    <a:lstStyle/>
                    <a:p>
                      <a:endParaRPr lang="en-US" sz="1400" dirty="0"/>
                    </a:p>
                  </a:txBody>
                  <a:tcPr/>
                </a:tc>
                <a:extLst>
                  <a:ext uri="{0D108BD9-81ED-4DB2-BD59-A6C34878D82A}">
                    <a16:rowId xmlns:a16="http://schemas.microsoft.com/office/drawing/2014/main" xmlns="" val="10009"/>
                  </a:ext>
                </a:extLst>
              </a:tr>
              <a:tr h="191678">
                <a:tc>
                  <a:txBody>
                    <a:bodyPr/>
                    <a:lstStyle/>
                    <a:p>
                      <a:r>
                        <a:rPr lang="sr-Latn-RS" sz="1400" dirty="0"/>
                        <a:t>Autsorsovane usluge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5.2</a:t>
                      </a:r>
                      <a:endParaRPr lang="en-US" sz="1400" dirty="0"/>
                    </a:p>
                  </a:txBody>
                  <a:tcPr/>
                </a:tc>
                <a:tc>
                  <a:txBody>
                    <a:bodyPr/>
                    <a:lstStyle/>
                    <a:p>
                      <a:r>
                        <a:rPr lang="sr-Latn-RS" sz="1400" dirty="0"/>
                        <a:t>11.0</a:t>
                      </a:r>
                      <a:endParaRPr lang="en-US" sz="1400" dirty="0"/>
                    </a:p>
                  </a:txBody>
                  <a:tcPr/>
                </a:tc>
                <a:tc>
                  <a:txBody>
                    <a:bodyPr/>
                    <a:lstStyle/>
                    <a:p>
                      <a:r>
                        <a:rPr lang="sr-Latn-RS" sz="1400" dirty="0"/>
                        <a:t>15.0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endParaRPr lang="en-US" sz="1400" dirty="0"/>
                    </a:p>
                  </a:txBody>
                  <a:tcPr/>
                </a:tc>
                <a:extLst>
                  <a:ext uri="{0D108BD9-81ED-4DB2-BD59-A6C34878D82A}">
                    <a16:rowId xmlns:a16="http://schemas.microsoft.com/office/drawing/2014/main" xmlns="" val="10010"/>
                  </a:ext>
                </a:extLst>
              </a:tr>
              <a:tr h="242897">
                <a:tc>
                  <a:txBody>
                    <a:bodyPr/>
                    <a:lstStyle/>
                    <a:p>
                      <a:r>
                        <a:rPr lang="sr-Latn-RS" sz="1400" dirty="0"/>
                        <a:t>Troškovi menadžmenta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19.1</a:t>
                      </a:r>
                      <a:endParaRPr lang="en-US" sz="1400" dirty="0"/>
                    </a:p>
                  </a:txBody>
                  <a:tcPr/>
                </a:tc>
                <a:tc>
                  <a:txBody>
                    <a:bodyPr/>
                    <a:lstStyle/>
                    <a:p>
                      <a:r>
                        <a:rPr lang="sr-Latn-RS" sz="1400" dirty="0"/>
                        <a:t>35.0</a:t>
                      </a:r>
                      <a:endParaRPr lang="en-US" sz="1400" dirty="0"/>
                    </a:p>
                  </a:txBody>
                  <a:tcPr/>
                </a:tc>
                <a:tc>
                  <a:txBody>
                    <a:bodyPr/>
                    <a:lstStyle/>
                    <a:p>
                      <a:r>
                        <a:rPr lang="sr-Latn-RS" sz="1400" dirty="0"/>
                        <a:t>36.0</a:t>
                      </a:r>
                      <a:endParaRPr lang="en-US" sz="1400" dirty="0"/>
                    </a:p>
                  </a:txBody>
                  <a:tcPr/>
                </a:tc>
                <a:tc>
                  <a:txBody>
                    <a:bodyPr/>
                    <a:lstStyle/>
                    <a:p>
                      <a:r>
                        <a:rPr lang="sr-Latn-RS" sz="1400" dirty="0"/>
                        <a:t>37.1</a:t>
                      </a:r>
                      <a:endParaRPr lang="en-US" sz="1400" dirty="0"/>
                    </a:p>
                  </a:txBody>
                  <a:tcPr/>
                </a:tc>
                <a:tc>
                  <a:txBody>
                    <a:bodyPr/>
                    <a:lstStyle/>
                    <a:p>
                      <a:r>
                        <a:rPr lang="sr-Latn-RS" sz="1400" dirty="0"/>
                        <a:t>38.2</a:t>
                      </a:r>
                      <a:endParaRPr lang="en-US" sz="1400" dirty="0"/>
                    </a:p>
                  </a:txBody>
                  <a:tcPr/>
                </a:tc>
                <a:tc>
                  <a:txBody>
                    <a:bodyPr/>
                    <a:lstStyle/>
                    <a:p>
                      <a:r>
                        <a:rPr lang="sr-Latn-RS" sz="1400" dirty="0"/>
                        <a:t>39.4</a:t>
                      </a:r>
                      <a:endParaRPr lang="en-US" sz="1400" dirty="0"/>
                    </a:p>
                  </a:txBody>
                  <a:tcPr/>
                </a:tc>
                <a:tc>
                  <a:txBody>
                    <a:bodyPr/>
                    <a:lstStyle/>
                    <a:p>
                      <a:r>
                        <a:rPr lang="sr-Latn-RS" sz="1400" dirty="0"/>
                        <a:t>40.5</a:t>
                      </a:r>
                      <a:endParaRPr lang="en-US" sz="1400" dirty="0"/>
                    </a:p>
                  </a:txBody>
                  <a:tcPr/>
                </a:tc>
                <a:tc>
                  <a:txBody>
                    <a:bodyPr/>
                    <a:lstStyle/>
                    <a:p>
                      <a:r>
                        <a:rPr lang="sr-Latn-RS" sz="1400" dirty="0"/>
                        <a:t>41.8</a:t>
                      </a:r>
                      <a:endParaRPr lang="en-US" sz="1400" dirty="0"/>
                    </a:p>
                  </a:txBody>
                  <a:tcPr/>
                </a:tc>
                <a:tc>
                  <a:txBody>
                    <a:bodyPr/>
                    <a:lstStyle/>
                    <a:p>
                      <a:r>
                        <a:rPr lang="sr-Latn-RS" sz="1400" dirty="0"/>
                        <a:t>43.0</a:t>
                      </a:r>
                      <a:endParaRPr lang="en-US" sz="1400" dirty="0"/>
                    </a:p>
                  </a:txBody>
                  <a:tcPr/>
                </a:tc>
                <a:tc>
                  <a:txBody>
                    <a:bodyPr/>
                    <a:lstStyle/>
                    <a:p>
                      <a:r>
                        <a:rPr lang="sr-Latn-RS" sz="1400" dirty="0"/>
                        <a:t>44.3</a:t>
                      </a:r>
                      <a:endParaRPr lang="en-US" sz="1400" dirty="0"/>
                    </a:p>
                  </a:txBody>
                  <a:tcPr/>
                </a:tc>
                <a:tc>
                  <a:txBody>
                    <a:bodyPr/>
                    <a:lstStyle/>
                    <a:p>
                      <a:endParaRPr lang="en-US" sz="1400" dirty="0"/>
                    </a:p>
                  </a:txBody>
                  <a:tcPr/>
                </a:tc>
                <a:extLst>
                  <a:ext uri="{0D108BD9-81ED-4DB2-BD59-A6C34878D82A}">
                    <a16:rowId xmlns:a16="http://schemas.microsoft.com/office/drawing/2014/main" xmlns="" val="10011"/>
                  </a:ext>
                </a:extLst>
              </a:tr>
              <a:tr h="218702">
                <a:tc>
                  <a:txBody>
                    <a:bodyPr/>
                    <a:lstStyle/>
                    <a:p>
                      <a:r>
                        <a:rPr lang="sr-Latn-RS" sz="1400" dirty="0"/>
                        <a:t>Tekući troškovi režije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6.0</a:t>
                      </a:r>
                      <a:endParaRPr lang="en-US" sz="1400" dirty="0"/>
                    </a:p>
                  </a:txBody>
                  <a:tcPr/>
                </a:tc>
                <a:tc>
                  <a:txBody>
                    <a:bodyPr/>
                    <a:lstStyle/>
                    <a:p>
                      <a:r>
                        <a:rPr lang="sr-Latn-RS" sz="1400" dirty="0"/>
                        <a:t>9.0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endParaRPr lang="en-US" sz="1400" dirty="0"/>
                    </a:p>
                  </a:txBody>
                  <a:tcPr/>
                </a:tc>
                <a:extLst>
                  <a:ext uri="{0D108BD9-81ED-4DB2-BD59-A6C34878D82A}">
                    <a16:rowId xmlns:a16="http://schemas.microsoft.com/office/drawing/2014/main" xmlns="" val="10012"/>
                  </a:ext>
                </a:extLst>
              </a:tr>
              <a:tr h="222787">
                <a:tc>
                  <a:txBody>
                    <a:bodyPr/>
                    <a:lstStyle/>
                    <a:p>
                      <a:r>
                        <a:rPr lang="sr-Latn-RS" sz="1400" b="1" i="1" dirty="0"/>
                        <a:t>Ukupni opeativni </a:t>
                      </a:r>
                      <a:r>
                        <a:rPr lang="sr-Latn-RS" sz="1400" b="1" i="1" baseline="0" dirty="0"/>
                        <a:t>troškovi</a:t>
                      </a:r>
                      <a:endParaRPr lang="en-US" sz="1400" b="1" i="1" dirty="0"/>
                    </a:p>
                  </a:txBody>
                  <a:tcPr/>
                </a:tc>
                <a:tc gridSpan="2">
                  <a:txBody>
                    <a:bodyPr/>
                    <a:lstStyle/>
                    <a:p>
                      <a:endParaRPr lang="en-US" sz="1400"/>
                    </a:p>
                  </a:txBody>
                  <a:tcPr/>
                </a:tc>
                <a:tc hMerge="1">
                  <a:txBody>
                    <a:bodyPr/>
                    <a:lstStyle/>
                    <a:p>
                      <a:endParaRPr lang="en-US"/>
                    </a:p>
                  </a:txBody>
                  <a:tcPr/>
                </a:tc>
                <a:tc>
                  <a:txBody>
                    <a:bodyPr/>
                    <a:lstStyle/>
                    <a:p>
                      <a:r>
                        <a:rPr lang="sr-Latn-RS" sz="1400" b="1" dirty="0"/>
                        <a:t>93.7</a:t>
                      </a:r>
                      <a:endParaRPr lang="en-US" sz="1400" b="1" dirty="0"/>
                    </a:p>
                  </a:txBody>
                  <a:tcPr/>
                </a:tc>
                <a:tc>
                  <a:txBody>
                    <a:bodyPr/>
                    <a:lstStyle/>
                    <a:p>
                      <a:r>
                        <a:rPr lang="sr-Latn-RS" sz="1400" b="1" dirty="0"/>
                        <a:t>191.7</a:t>
                      </a:r>
                      <a:endParaRPr lang="en-US" sz="1400" b="1" dirty="0"/>
                    </a:p>
                  </a:txBody>
                  <a:tcPr/>
                </a:tc>
                <a:tc>
                  <a:txBody>
                    <a:bodyPr/>
                    <a:lstStyle/>
                    <a:p>
                      <a:r>
                        <a:rPr lang="sr-Latn-RS" sz="1400" b="1" dirty="0"/>
                        <a:t>253.9</a:t>
                      </a:r>
                      <a:endParaRPr lang="en-US" sz="1400" b="1" dirty="0"/>
                    </a:p>
                  </a:txBody>
                  <a:tcPr/>
                </a:tc>
                <a:tc>
                  <a:txBody>
                    <a:bodyPr/>
                    <a:lstStyle/>
                    <a:p>
                      <a:r>
                        <a:rPr lang="sr-Latn-RS" sz="1400" b="1" dirty="0"/>
                        <a:t>271.2</a:t>
                      </a:r>
                      <a:endParaRPr lang="en-US" sz="1400" b="1" dirty="0"/>
                    </a:p>
                  </a:txBody>
                  <a:tcPr/>
                </a:tc>
                <a:tc>
                  <a:txBody>
                    <a:bodyPr/>
                    <a:lstStyle/>
                    <a:p>
                      <a:r>
                        <a:rPr lang="sr-Latn-RS" sz="1400" b="1" dirty="0"/>
                        <a:t>275.0</a:t>
                      </a:r>
                      <a:endParaRPr lang="en-US" sz="1400" b="1" dirty="0"/>
                    </a:p>
                  </a:txBody>
                  <a:tcPr/>
                </a:tc>
                <a:tc>
                  <a:txBody>
                    <a:bodyPr/>
                    <a:lstStyle/>
                    <a:p>
                      <a:r>
                        <a:rPr lang="sr-Latn-RS" sz="1400" b="1" dirty="0"/>
                        <a:t>279.0</a:t>
                      </a:r>
                      <a:endParaRPr lang="en-US" sz="1400" b="1" dirty="0"/>
                    </a:p>
                  </a:txBody>
                  <a:tcPr/>
                </a:tc>
                <a:tc>
                  <a:txBody>
                    <a:bodyPr/>
                    <a:lstStyle/>
                    <a:p>
                      <a:r>
                        <a:rPr lang="sr-Latn-RS" sz="1400" b="1" dirty="0"/>
                        <a:t>283.1</a:t>
                      </a:r>
                      <a:endParaRPr lang="en-US" sz="1400" b="1" dirty="0"/>
                    </a:p>
                  </a:txBody>
                  <a:tcPr/>
                </a:tc>
                <a:tc>
                  <a:txBody>
                    <a:bodyPr/>
                    <a:lstStyle/>
                    <a:p>
                      <a:r>
                        <a:rPr lang="sr-Latn-RS" sz="1400" b="1" dirty="0"/>
                        <a:t>287.4</a:t>
                      </a:r>
                      <a:endParaRPr lang="en-US" sz="1400" b="1" dirty="0"/>
                    </a:p>
                  </a:txBody>
                  <a:tcPr/>
                </a:tc>
                <a:tc>
                  <a:txBody>
                    <a:bodyPr/>
                    <a:lstStyle/>
                    <a:p>
                      <a:r>
                        <a:rPr lang="sr-Latn-RS" sz="1400" b="1" dirty="0"/>
                        <a:t>291.7</a:t>
                      </a:r>
                      <a:endParaRPr lang="en-US" sz="1400" b="1" dirty="0"/>
                    </a:p>
                  </a:txBody>
                  <a:tcPr/>
                </a:tc>
                <a:tc>
                  <a:txBody>
                    <a:bodyPr/>
                    <a:lstStyle/>
                    <a:p>
                      <a:r>
                        <a:rPr lang="sr-Latn-RS" sz="1400" b="1" dirty="0"/>
                        <a:t>296.2</a:t>
                      </a:r>
                      <a:endParaRPr lang="en-US" sz="1400" b="1" dirty="0"/>
                    </a:p>
                  </a:txBody>
                  <a:tcPr/>
                </a:tc>
                <a:tc>
                  <a:txBody>
                    <a:bodyPr/>
                    <a:lstStyle/>
                    <a:p>
                      <a:endParaRPr lang="en-US" sz="1400" dirty="0"/>
                    </a:p>
                  </a:txBody>
                  <a:tcPr/>
                </a:tc>
                <a:extLst>
                  <a:ext uri="{0D108BD9-81ED-4DB2-BD59-A6C34878D82A}">
                    <a16:rowId xmlns:a16="http://schemas.microsoft.com/office/drawing/2014/main" xmlns="" val="10013"/>
                  </a:ext>
                </a:extLst>
              </a:tr>
              <a:tr h="123177">
                <a:tc>
                  <a:txBody>
                    <a:bodyPr/>
                    <a:lstStyle/>
                    <a:p>
                      <a:r>
                        <a:rPr lang="sr-Latn-RS" sz="1400" b="1" dirty="0"/>
                        <a:t>Obrtna sredstva</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dirty="0"/>
                    </a:p>
                  </a:txBody>
                  <a:tcPr/>
                </a:tc>
                <a:extLst>
                  <a:ext uri="{0D108BD9-81ED-4DB2-BD59-A6C34878D82A}">
                    <a16:rowId xmlns:a16="http://schemas.microsoft.com/office/drawing/2014/main" xmlns="" val="10014"/>
                  </a:ext>
                </a:extLst>
              </a:tr>
              <a:tr h="202676">
                <a:tc>
                  <a:txBody>
                    <a:bodyPr/>
                    <a:lstStyle/>
                    <a:p>
                      <a:r>
                        <a:rPr lang="sr-Latn-RS" sz="1400" dirty="0"/>
                        <a:t>Zalihe materijala</a:t>
                      </a:r>
                      <a:endParaRPr lang="en-US" sz="1400" dirty="0"/>
                    </a:p>
                  </a:txBody>
                  <a:tcPr/>
                </a:tc>
                <a:tc>
                  <a:txBody>
                    <a:bodyPr/>
                    <a:lstStyle/>
                    <a:p>
                      <a:endParaRPr lang="en-US" sz="1400"/>
                    </a:p>
                  </a:txBody>
                  <a:tcPr/>
                </a:tc>
                <a:tc gridSpan="2">
                  <a:txBody>
                    <a:bodyPr/>
                    <a:lstStyle/>
                    <a:p>
                      <a:r>
                        <a:rPr lang="sr-Latn-RS" sz="1400" dirty="0"/>
                        <a:t>9.0</a:t>
                      </a:r>
                      <a:endParaRPr lang="en-US" sz="1400" dirty="0"/>
                    </a:p>
                  </a:txBody>
                  <a:tcPr/>
                </a:tc>
                <a:tc hMerge="1">
                  <a:txBody>
                    <a:bodyPr/>
                    <a:lstStyle/>
                    <a:p>
                      <a:endParaRPr lang="en-US" dirty="0"/>
                    </a:p>
                  </a:txBody>
                  <a:tcPr/>
                </a:tc>
                <a:tc>
                  <a:txBody>
                    <a:bodyPr/>
                    <a:lstStyle/>
                    <a:p>
                      <a:r>
                        <a:rPr lang="sr-Latn-RS" sz="1400" dirty="0"/>
                        <a:t>19.3</a:t>
                      </a:r>
                      <a:endParaRPr lang="en-US" sz="1400" dirty="0"/>
                    </a:p>
                  </a:txBody>
                  <a:tcPr/>
                </a:tc>
                <a:tc>
                  <a:txBody>
                    <a:bodyPr/>
                    <a:lstStyle/>
                    <a:p>
                      <a:r>
                        <a:rPr lang="sr-Latn-RS" sz="1400" dirty="0"/>
                        <a:t>26.3</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xmlns="" val="10015"/>
                  </a:ext>
                </a:extLst>
              </a:tr>
              <a:tr h="216188">
                <a:tc>
                  <a:txBody>
                    <a:bodyPr/>
                    <a:lstStyle/>
                    <a:p>
                      <a:r>
                        <a:rPr lang="sr-Latn-RS" sz="1400"/>
                        <a:t>Zalihe gotovih </a:t>
                      </a:r>
                      <a:r>
                        <a:rPr lang="sr-Latn-RS" sz="1400" dirty="0"/>
                        <a:t>proizvoda</a:t>
                      </a:r>
                      <a:endParaRPr lang="en-US" sz="1400" dirty="0"/>
                    </a:p>
                  </a:txBody>
                  <a:tcPr/>
                </a:tc>
                <a:tc>
                  <a:txBody>
                    <a:bodyPr/>
                    <a:lstStyle/>
                    <a:p>
                      <a:endParaRPr lang="en-US" sz="1400"/>
                    </a:p>
                  </a:txBody>
                  <a:tcPr/>
                </a:tc>
                <a:tc gridSpan="2">
                  <a:txBody>
                    <a:bodyPr/>
                    <a:lstStyle/>
                    <a:p>
                      <a:r>
                        <a:rPr lang="sr-Latn-RS" sz="1400" dirty="0"/>
                        <a:t>23.4</a:t>
                      </a:r>
                      <a:endParaRPr lang="en-US" sz="1400" dirty="0"/>
                    </a:p>
                  </a:txBody>
                  <a:tcPr/>
                </a:tc>
                <a:tc hMerge="1">
                  <a:txBody>
                    <a:bodyPr/>
                    <a:lstStyle/>
                    <a:p>
                      <a:endParaRPr lang="en-US" dirty="0"/>
                    </a:p>
                  </a:txBody>
                  <a:tcPr/>
                </a:tc>
                <a:tc>
                  <a:txBody>
                    <a:bodyPr/>
                    <a:lstStyle/>
                    <a:p>
                      <a:r>
                        <a:rPr lang="sr-Latn-RS" sz="1400" dirty="0"/>
                        <a:t>47.9</a:t>
                      </a:r>
                      <a:endParaRPr lang="en-US" sz="1400" dirty="0"/>
                    </a:p>
                  </a:txBody>
                  <a:tcPr/>
                </a:tc>
                <a:tc>
                  <a:txBody>
                    <a:bodyPr/>
                    <a:lstStyle/>
                    <a:p>
                      <a:r>
                        <a:rPr lang="sr-Latn-RS" sz="1400" dirty="0"/>
                        <a:t>63.5</a:t>
                      </a:r>
                      <a:endParaRPr lang="en-US" sz="1400" dirty="0"/>
                    </a:p>
                  </a:txBody>
                  <a:tcPr/>
                </a:tc>
                <a:tc>
                  <a:txBody>
                    <a:bodyPr/>
                    <a:lstStyle/>
                    <a:p>
                      <a:r>
                        <a:rPr lang="sr-Latn-RS" sz="1400" dirty="0"/>
                        <a:t>67.8</a:t>
                      </a:r>
                      <a:endParaRPr lang="en-US" sz="1400" dirty="0"/>
                    </a:p>
                  </a:txBody>
                  <a:tcPr/>
                </a:tc>
                <a:tc>
                  <a:txBody>
                    <a:bodyPr/>
                    <a:lstStyle/>
                    <a:p>
                      <a:r>
                        <a:rPr lang="sr-Latn-RS" sz="1400" dirty="0"/>
                        <a:t>68.8</a:t>
                      </a:r>
                      <a:endParaRPr lang="en-US" sz="1400" dirty="0"/>
                    </a:p>
                  </a:txBody>
                  <a:tcPr/>
                </a:tc>
                <a:tc>
                  <a:txBody>
                    <a:bodyPr/>
                    <a:lstStyle/>
                    <a:p>
                      <a:r>
                        <a:rPr lang="sr-Latn-RS" sz="1400" dirty="0"/>
                        <a:t>69.8</a:t>
                      </a:r>
                      <a:endParaRPr lang="en-US" sz="1400" dirty="0"/>
                    </a:p>
                  </a:txBody>
                  <a:tcPr/>
                </a:tc>
                <a:tc>
                  <a:txBody>
                    <a:bodyPr/>
                    <a:lstStyle/>
                    <a:p>
                      <a:r>
                        <a:rPr lang="sr-Latn-RS" sz="1400" dirty="0"/>
                        <a:t>70.8</a:t>
                      </a:r>
                      <a:endParaRPr lang="en-US" sz="1400" dirty="0"/>
                    </a:p>
                  </a:txBody>
                  <a:tcPr/>
                </a:tc>
                <a:tc>
                  <a:txBody>
                    <a:bodyPr/>
                    <a:lstStyle/>
                    <a:p>
                      <a:r>
                        <a:rPr lang="sr-Latn-RS" sz="1400" dirty="0"/>
                        <a:t>71.9</a:t>
                      </a:r>
                      <a:endParaRPr lang="en-US" sz="1400" dirty="0"/>
                    </a:p>
                  </a:txBody>
                  <a:tcPr/>
                </a:tc>
                <a:tc>
                  <a:txBody>
                    <a:bodyPr/>
                    <a:lstStyle/>
                    <a:p>
                      <a:r>
                        <a:rPr lang="sr-Latn-RS" sz="1400" dirty="0"/>
                        <a:t>72.9</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xmlns="" val="10016"/>
                  </a:ext>
                </a:extLst>
              </a:tr>
              <a:tr h="173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0" i="0" dirty="0"/>
                        <a:t>Ukupni obrtni kapital</a:t>
                      </a:r>
                      <a:endParaRPr lang="en-US" sz="1400" b="0" i="0" dirty="0"/>
                    </a:p>
                  </a:txBody>
                  <a:tcPr/>
                </a:tc>
                <a:tc>
                  <a:txBody>
                    <a:bodyPr/>
                    <a:lstStyle/>
                    <a:p>
                      <a:endParaRPr lang="en-US" sz="1400"/>
                    </a:p>
                  </a:txBody>
                  <a:tcPr/>
                </a:tc>
                <a:tc gridSpan="2">
                  <a:txBody>
                    <a:bodyPr/>
                    <a:lstStyle/>
                    <a:p>
                      <a:r>
                        <a:rPr lang="sr-Latn-RS" sz="1400" b="0" dirty="0"/>
                        <a:t>32.4</a:t>
                      </a:r>
                      <a:endParaRPr lang="en-US" sz="1400" b="0" dirty="0"/>
                    </a:p>
                  </a:txBody>
                  <a:tcPr/>
                </a:tc>
                <a:tc hMerge="1">
                  <a:txBody>
                    <a:bodyPr/>
                    <a:lstStyle/>
                    <a:p>
                      <a:endParaRPr lang="en-US" b="1" dirty="0"/>
                    </a:p>
                  </a:txBody>
                  <a:tcPr/>
                </a:tc>
                <a:tc>
                  <a:txBody>
                    <a:bodyPr/>
                    <a:lstStyle/>
                    <a:p>
                      <a:r>
                        <a:rPr lang="sr-Latn-RS" sz="1400" b="0" dirty="0"/>
                        <a:t>67.2</a:t>
                      </a:r>
                      <a:endParaRPr lang="en-US" sz="1400" b="0" dirty="0"/>
                    </a:p>
                  </a:txBody>
                  <a:tcPr/>
                </a:tc>
                <a:tc>
                  <a:txBody>
                    <a:bodyPr/>
                    <a:lstStyle/>
                    <a:p>
                      <a:r>
                        <a:rPr lang="sr-Latn-RS" sz="1400" b="0" dirty="0"/>
                        <a:t>89.8</a:t>
                      </a:r>
                      <a:endParaRPr lang="en-US" sz="1400" b="0" dirty="0"/>
                    </a:p>
                  </a:txBody>
                  <a:tcPr/>
                </a:tc>
                <a:tc>
                  <a:txBody>
                    <a:bodyPr/>
                    <a:lstStyle/>
                    <a:p>
                      <a:r>
                        <a:rPr lang="sr-Latn-RS" sz="1400" b="0" dirty="0"/>
                        <a:t>95.6</a:t>
                      </a:r>
                      <a:endParaRPr lang="en-US" sz="1400" b="0" dirty="0"/>
                    </a:p>
                  </a:txBody>
                  <a:tcPr/>
                </a:tc>
                <a:tc>
                  <a:txBody>
                    <a:bodyPr/>
                    <a:lstStyle/>
                    <a:p>
                      <a:r>
                        <a:rPr lang="sr-Latn-RS" sz="1400" b="0" dirty="0"/>
                        <a:t>96.6</a:t>
                      </a:r>
                      <a:endParaRPr lang="en-US" sz="1400" b="0" dirty="0"/>
                    </a:p>
                  </a:txBody>
                  <a:tcPr/>
                </a:tc>
                <a:tc>
                  <a:txBody>
                    <a:bodyPr/>
                    <a:lstStyle/>
                    <a:p>
                      <a:r>
                        <a:rPr lang="sr-Latn-RS" sz="1400" b="0" dirty="0"/>
                        <a:t>97.6</a:t>
                      </a:r>
                      <a:endParaRPr lang="en-US" sz="1400" b="0" dirty="0"/>
                    </a:p>
                  </a:txBody>
                  <a:tcPr/>
                </a:tc>
                <a:tc>
                  <a:txBody>
                    <a:bodyPr/>
                    <a:lstStyle/>
                    <a:p>
                      <a:r>
                        <a:rPr lang="sr-Latn-RS" sz="1400" b="0" dirty="0"/>
                        <a:t>98.6</a:t>
                      </a:r>
                      <a:endParaRPr lang="en-US" sz="1400" b="0" dirty="0"/>
                    </a:p>
                  </a:txBody>
                  <a:tcPr/>
                </a:tc>
                <a:tc>
                  <a:txBody>
                    <a:bodyPr/>
                    <a:lstStyle/>
                    <a:p>
                      <a:r>
                        <a:rPr lang="sr-Latn-RS" sz="1400" b="0" dirty="0"/>
                        <a:t>99.7</a:t>
                      </a:r>
                      <a:endParaRPr lang="en-US" sz="1400" b="0" dirty="0"/>
                    </a:p>
                  </a:txBody>
                  <a:tcPr/>
                </a:tc>
                <a:tc>
                  <a:txBody>
                    <a:bodyPr/>
                    <a:lstStyle/>
                    <a:p>
                      <a:r>
                        <a:rPr lang="sr-Latn-RS" sz="1400" b="0" dirty="0"/>
                        <a:t>100.7</a:t>
                      </a:r>
                      <a:endParaRPr lang="en-US" sz="1400" b="0" dirty="0"/>
                    </a:p>
                  </a:txBody>
                  <a:tcPr/>
                </a:tc>
                <a:tc>
                  <a:txBody>
                    <a:bodyPr/>
                    <a:lstStyle/>
                    <a:p>
                      <a:r>
                        <a:rPr lang="sr-Latn-RS" sz="1400" b="0" dirty="0"/>
                        <a:t>0</a:t>
                      </a:r>
                      <a:endParaRPr lang="en-US" sz="1400" b="0" dirty="0"/>
                    </a:p>
                  </a:txBody>
                  <a:tcPr/>
                </a:tc>
                <a:tc>
                  <a:txBody>
                    <a:bodyPr/>
                    <a:lstStyle/>
                    <a:p>
                      <a:r>
                        <a:rPr lang="sr-Latn-RS" sz="1400" b="0" dirty="0"/>
                        <a:t>0</a:t>
                      </a:r>
                      <a:endParaRPr lang="en-US" sz="1400" b="0" dirty="0"/>
                    </a:p>
                  </a:txBody>
                  <a:tcPr/>
                </a:tc>
                <a:extLst>
                  <a:ext uri="{0D108BD9-81ED-4DB2-BD59-A6C34878D82A}">
                    <a16:rowId xmlns:a16="http://schemas.microsoft.com/office/drawing/2014/main" xmlns="" val="10017"/>
                  </a:ext>
                </a:extLst>
              </a:tr>
              <a:tr h="139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i="1" dirty="0"/>
                        <a:t>Promena obrtnog kapitala</a:t>
                      </a:r>
                      <a:endParaRPr lang="en-US" sz="1400" b="1" i="1" dirty="0"/>
                    </a:p>
                  </a:txBody>
                  <a:tcPr/>
                </a:tc>
                <a:tc>
                  <a:txBody>
                    <a:bodyPr/>
                    <a:lstStyle/>
                    <a:p>
                      <a:endParaRPr lang="en-US" sz="1400"/>
                    </a:p>
                  </a:txBody>
                  <a:tcPr/>
                </a:tc>
                <a:tc gridSpan="2">
                  <a:txBody>
                    <a:bodyPr/>
                    <a:lstStyle/>
                    <a:p>
                      <a:r>
                        <a:rPr lang="sr-Latn-RS" sz="1400" b="1" dirty="0"/>
                        <a:t>32.4</a:t>
                      </a:r>
                      <a:endParaRPr lang="en-US" sz="1400" b="1" dirty="0"/>
                    </a:p>
                  </a:txBody>
                  <a:tcPr/>
                </a:tc>
                <a:tc hMerge="1">
                  <a:txBody>
                    <a:bodyPr/>
                    <a:lstStyle/>
                    <a:p>
                      <a:endParaRPr lang="en-US" b="0" dirty="0"/>
                    </a:p>
                  </a:txBody>
                  <a:tcPr/>
                </a:tc>
                <a:tc>
                  <a:txBody>
                    <a:bodyPr/>
                    <a:lstStyle/>
                    <a:p>
                      <a:r>
                        <a:rPr lang="sr-Latn-RS" sz="1400" b="1" dirty="0"/>
                        <a:t>34.8</a:t>
                      </a:r>
                      <a:endParaRPr lang="en-US" sz="1400" b="1" dirty="0"/>
                    </a:p>
                  </a:txBody>
                  <a:tcPr/>
                </a:tc>
                <a:tc>
                  <a:txBody>
                    <a:bodyPr/>
                    <a:lstStyle/>
                    <a:p>
                      <a:r>
                        <a:rPr lang="sr-Latn-RS" sz="1400" b="1" dirty="0"/>
                        <a:t>22.6</a:t>
                      </a:r>
                      <a:endParaRPr lang="en-US" sz="1400" b="1" dirty="0"/>
                    </a:p>
                  </a:txBody>
                  <a:tcPr/>
                </a:tc>
                <a:tc>
                  <a:txBody>
                    <a:bodyPr/>
                    <a:lstStyle/>
                    <a:p>
                      <a:r>
                        <a:rPr lang="sr-Latn-RS" sz="1400" b="1" dirty="0"/>
                        <a:t>5.8</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1.1</a:t>
                      </a:r>
                      <a:endParaRPr lang="en-US" sz="1400" b="1" dirty="0"/>
                    </a:p>
                  </a:txBody>
                  <a:tcPr/>
                </a:tc>
                <a:tc>
                  <a:txBody>
                    <a:bodyPr/>
                    <a:lstStyle/>
                    <a:p>
                      <a:r>
                        <a:rPr lang="sr-Latn-RS" sz="1400" b="1" dirty="0"/>
                        <a:t>1</a:t>
                      </a:r>
                      <a:endParaRPr lang="en-US" sz="1400" b="1" dirty="0"/>
                    </a:p>
                  </a:txBody>
                  <a:tcPr/>
                </a:tc>
                <a:tc>
                  <a:txBody>
                    <a:bodyPr/>
                    <a:lstStyle/>
                    <a:p>
                      <a:r>
                        <a:rPr lang="sr-Latn-RS" sz="1400" b="1" dirty="0"/>
                        <a:t>-100.7</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xmlns="" val="10018"/>
                  </a:ext>
                </a:extLst>
              </a:tr>
              <a:tr h="18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Ukupni troškovi</a:t>
                      </a:r>
                      <a:endParaRPr lang="en-US" sz="1400" b="1" dirty="0"/>
                    </a:p>
                  </a:txBody>
                  <a:tcPr/>
                </a:tc>
                <a:tc>
                  <a:txBody>
                    <a:bodyPr/>
                    <a:lstStyle/>
                    <a:p>
                      <a:r>
                        <a:rPr lang="sr-Latn-RS" sz="1400" b="1" dirty="0"/>
                        <a:t>190</a:t>
                      </a:r>
                      <a:endParaRPr lang="en-US" sz="1400"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281.1</a:t>
                      </a:r>
                      <a:endParaRPr lang="en-US" sz="1400" b="1" dirty="0"/>
                    </a:p>
                  </a:txBody>
                  <a:tcPr/>
                </a:tc>
                <a:tc hMerge="1">
                  <a:txBody>
                    <a:bodyPr/>
                    <a:lstStyle/>
                    <a:p>
                      <a:endParaRPr lang="en-US" b="0" dirty="0"/>
                    </a:p>
                  </a:txBody>
                  <a:tcPr/>
                </a:tc>
                <a:tc>
                  <a:txBody>
                    <a:bodyPr/>
                    <a:lstStyle/>
                    <a:p>
                      <a:r>
                        <a:rPr lang="sr-Latn-RS" sz="1400" b="1" dirty="0"/>
                        <a:t>226.5</a:t>
                      </a:r>
                      <a:endParaRPr lang="en-US" sz="1400" b="1" dirty="0"/>
                    </a:p>
                  </a:txBody>
                  <a:tcPr/>
                </a:tc>
                <a:tc>
                  <a:txBody>
                    <a:bodyPr/>
                    <a:lstStyle/>
                    <a:p>
                      <a:r>
                        <a:rPr lang="sr-Latn-RS" sz="1400" b="1" dirty="0"/>
                        <a:t>276.5</a:t>
                      </a:r>
                      <a:endParaRPr lang="en-US" sz="1400" b="1" dirty="0"/>
                    </a:p>
                  </a:txBody>
                  <a:tcPr/>
                </a:tc>
                <a:tc>
                  <a:txBody>
                    <a:bodyPr/>
                    <a:lstStyle/>
                    <a:p>
                      <a:r>
                        <a:rPr lang="sr-Latn-RS" sz="1400" b="1" dirty="0"/>
                        <a:t>277.0</a:t>
                      </a:r>
                      <a:endParaRPr lang="en-US" sz="1400" b="1" dirty="0"/>
                    </a:p>
                  </a:txBody>
                  <a:tcPr/>
                </a:tc>
                <a:tc>
                  <a:txBody>
                    <a:bodyPr/>
                    <a:lstStyle/>
                    <a:p>
                      <a:r>
                        <a:rPr lang="sr-Latn-RS" sz="1400" b="1" dirty="0"/>
                        <a:t>276.0</a:t>
                      </a:r>
                      <a:endParaRPr lang="en-US" sz="1400" b="1" dirty="0"/>
                    </a:p>
                  </a:txBody>
                  <a:tcPr/>
                </a:tc>
                <a:tc>
                  <a:txBody>
                    <a:bodyPr/>
                    <a:lstStyle/>
                    <a:p>
                      <a:r>
                        <a:rPr lang="sr-Latn-RS" sz="1400" b="1" dirty="0"/>
                        <a:t>315</a:t>
                      </a:r>
                      <a:endParaRPr lang="en-US" sz="1400" b="1" dirty="0"/>
                    </a:p>
                  </a:txBody>
                  <a:tcPr/>
                </a:tc>
                <a:tc>
                  <a:txBody>
                    <a:bodyPr/>
                    <a:lstStyle/>
                    <a:p>
                      <a:r>
                        <a:rPr lang="sr-Latn-RS" sz="1400" b="1" dirty="0"/>
                        <a:t>284.1</a:t>
                      </a:r>
                      <a:endParaRPr lang="en-US" sz="1400" b="1" dirty="0"/>
                    </a:p>
                  </a:txBody>
                  <a:tcPr/>
                </a:tc>
                <a:tc>
                  <a:txBody>
                    <a:bodyPr/>
                    <a:lstStyle/>
                    <a:p>
                      <a:r>
                        <a:rPr lang="sr-Latn-RS" sz="1400" b="1" dirty="0"/>
                        <a:t>288.5</a:t>
                      </a:r>
                      <a:endParaRPr lang="en-US" sz="1400" b="1" dirty="0"/>
                    </a:p>
                  </a:txBody>
                  <a:tcPr/>
                </a:tc>
                <a:tc>
                  <a:txBody>
                    <a:bodyPr/>
                    <a:lstStyle/>
                    <a:p>
                      <a:r>
                        <a:rPr lang="sr-Latn-RS" sz="1400" b="1" dirty="0"/>
                        <a:t>292.7</a:t>
                      </a:r>
                      <a:endParaRPr lang="en-US" sz="1400" b="1" dirty="0"/>
                    </a:p>
                  </a:txBody>
                  <a:tcPr/>
                </a:tc>
                <a:tc>
                  <a:txBody>
                    <a:bodyPr/>
                    <a:lstStyle/>
                    <a:p>
                      <a:r>
                        <a:rPr lang="sr-Latn-RS" sz="1400" b="1" dirty="0"/>
                        <a:t>195.5</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xmlns="" val="100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Prihod od prodaje</a:t>
                      </a:r>
                      <a:endParaRPr lang="en-US" sz="1400" b="1" dirty="0"/>
                    </a:p>
                  </a:txBody>
                  <a:tcPr/>
                </a:tc>
                <a:tc>
                  <a:txBody>
                    <a:bodyPr/>
                    <a:lstStyle/>
                    <a:p>
                      <a:r>
                        <a:rPr lang="sr-Latn-RS" sz="1400" b="1" dirty="0"/>
                        <a:t>0</a:t>
                      </a:r>
                      <a:endParaRPr lang="en-US" sz="1400" b="1" dirty="0"/>
                    </a:p>
                  </a:txBody>
                  <a:tcPr/>
                </a:tc>
                <a:tc gridSpan="2">
                  <a:txBody>
                    <a:bodyPr/>
                    <a:lstStyle/>
                    <a:p>
                      <a:r>
                        <a:rPr lang="sr-Latn-RS" sz="1400" b="1" dirty="0"/>
                        <a:t>128.1</a:t>
                      </a:r>
                      <a:endParaRPr lang="en-US" sz="1400" b="1" dirty="0"/>
                    </a:p>
                  </a:txBody>
                  <a:tcPr/>
                </a:tc>
                <a:tc hMerge="1">
                  <a:txBody>
                    <a:bodyPr/>
                    <a:lstStyle/>
                    <a:p>
                      <a:endParaRPr lang="en-US" b="0" dirty="0"/>
                    </a:p>
                  </a:txBody>
                  <a:tcPr/>
                </a:tc>
                <a:tc>
                  <a:txBody>
                    <a:bodyPr/>
                    <a:lstStyle/>
                    <a:p>
                      <a:r>
                        <a:rPr lang="sr-Latn-RS" sz="1400" b="1" dirty="0"/>
                        <a:t>234.9</a:t>
                      </a:r>
                      <a:endParaRPr lang="en-US" sz="1400" b="1" dirty="0"/>
                    </a:p>
                  </a:txBody>
                  <a:tcPr/>
                </a:tc>
                <a:tc>
                  <a:txBody>
                    <a:bodyPr/>
                    <a:lstStyle/>
                    <a:p>
                      <a:r>
                        <a:rPr lang="sr-Latn-RS" sz="1400" b="1" dirty="0"/>
                        <a:t>320.3</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xmlns="" val="10020"/>
                  </a:ext>
                </a:extLst>
              </a:tr>
              <a:tr h="25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Bilans toka resursa</a:t>
                      </a:r>
                      <a:endParaRPr lang="en-US" sz="1400" b="1" dirty="0"/>
                    </a:p>
                  </a:txBody>
                  <a:tcPr/>
                </a:tc>
                <a:tc>
                  <a:txBody>
                    <a:bodyPr/>
                    <a:lstStyle/>
                    <a:p>
                      <a:r>
                        <a:rPr lang="sr-Latn-RS" sz="1400" b="1" dirty="0"/>
                        <a:t>-190</a:t>
                      </a:r>
                      <a:endParaRPr lang="en-US" sz="1400" b="1" dirty="0"/>
                    </a:p>
                  </a:txBody>
                  <a:tcPr/>
                </a:tc>
                <a:tc gridSpan="2">
                  <a:txBody>
                    <a:bodyPr/>
                    <a:lstStyle/>
                    <a:p>
                      <a:r>
                        <a:rPr lang="sr-Latn-RS" sz="1400" b="1" dirty="0"/>
                        <a:t>-153</a:t>
                      </a:r>
                      <a:endParaRPr lang="en-US" sz="1400" b="1" dirty="0"/>
                    </a:p>
                  </a:txBody>
                  <a:tcPr/>
                </a:tc>
                <a:tc hMerge="1">
                  <a:txBody>
                    <a:bodyPr/>
                    <a:lstStyle/>
                    <a:p>
                      <a:endParaRPr lang="en-US" b="0" dirty="0"/>
                    </a:p>
                  </a:txBody>
                  <a:tcPr/>
                </a:tc>
                <a:tc>
                  <a:txBody>
                    <a:bodyPr/>
                    <a:lstStyle/>
                    <a:p>
                      <a:r>
                        <a:rPr lang="sr-Latn-RS" sz="1400" b="1" dirty="0"/>
                        <a:t>8.4</a:t>
                      </a:r>
                      <a:endParaRPr lang="en-US" sz="1400" b="1" dirty="0"/>
                    </a:p>
                  </a:txBody>
                  <a:tcPr/>
                </a:tc>
                <a:tc>
                  <a:txBody>
                    <a:bodyPr/>
                    <a:lstStyle/>
                    <a:p>
                      <a:r>
                        <a:rPr lang="sr-Latn-RS" sz="1400" b="1" dirty="0"/>
                        <a:t>43.8</a:t>
                      </a:r>
                      <a:endParaRPr lang="en-US" sz="1400" b="1" dirty="0"/>
                    </a:p>
                  </a:txBody>
                  <a:tcPr/>
                </a:tc>
                <a:tc>
                  <a:txBody>
                    <a:bodyPr/>
                    <a:lstStyle/>
                    <a:p>
                      <a:r>
                        <a:rPr lang="sr-Latn-RS" sz="1400" b="1" dirty="0"/>
                        <a:t>64.6</a:t>
                      </a:r>
                      <a:endParaRPr lang="en-US" sz="1400" b="1" dirty="0"/>
                    </a:p>
                  </a:txBody>
                  <a:tcPr/>
                </a:tc>
                <a:tc>
                  <a:txBody>
                    <a:bodyPr/>
                    <a:lstStyle/>
                    <a:p>
                      <a:r>
                        <a:rPr lang="sr-Latn-RS" sz="1400" b="1" dirty="0"/>
                        <a:t>65.6</a:t>
                      </a:r>
                      <a:endParaRPr lang="en-US" sz="1400" b="1" dirty="0"/>
                    </a:p>
                  </a:txBody>
                  <a:tcPr/>
                </a:tc>
                <a:tc>
                  <a:txBody>
                    <a:bodyPr/>
                    <a:lstStyle/>
                    <a:p>
                      <a:r>
                        <a:rPr lang="sr-Latn-RS" sz="1400" b="1" dirty="0"/>
                        <a:t>26.6</a:t>
                      </a:r>
                      <a:endParaRPr lang="en-US" sz="1400" b="1" dirty="0"/>
                    </a:p>
                  </a:txBody>
                  <a:tcPr/>
                </a:tc>
                <a:tc>
                  <a:txBody>
                    <a:bodyPr/>
                    <a:lstStyle/>
                    <a:p>
                      <a:r>
                        <a:rPr lang="sr-Latn-RS" sz="1400" b="1" dirty="0"/>
                        <a:t>57.5</a:t>
                      </a:r>
                      <a:endParaRPr lang="en-US" sz="1400" b="1" dirty="0"/>
                    </a:p>
                  </a:txBody>
                  <a:tcPr/>
                </a:tc>
                <a:tc>
                  <a:txBody>
                    <a:bodyPr/>
                    <a:lstStyle/>
                    <a:p>
                      <a:r>
                        <a:rPr lang="sr-Latn-RS" sz="1400" b="1" dirty="0"/>
                        <a:t>53.1</a:t>
                      </a:r>
                      <a:endParaRPr lang="en-US" sz="1400" b="1" dirty="0"/>
                    </a:p>
                  </a:txBody>
                  <a:tcPr/>
                </a:tc>
                <a:tc>
                  <a:txBody>
                    <a:bodyPr/>
                    <a:lstStyle/>
                    <a:p>
                      <a:r>
                        <a:rPr lang="sr-Latn-RS" sz="1400" b="1" dirty="0"/>
                        <a:t>48.9</a:t>
                      </a:r>
                      <a:endParaRPr lang="en-US" sz="1400" b="1" dirty="0"/>
                    </a:p>
                  </a:txBody>
                  <a:tcPr/>
                </a:tc>
                <a:tc>
                  <a:txBody>
                    <a:bodyPr/>
                    <a:lstStyle/>
                    <a:p>
                      <a:r>
                        <a:rPr lang="sr-Latn-RS" sz="1400" b="1" dirty="0"/>
                        <a:t>146.1</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2743546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xmlns="" id="{50C33F93-EA10-45CA-966B-75A7E3421E5B}"/>
              </a:ext>
            </a:extLst>
          </p:cNvPr>
          <p:cNvSpPr>
            <a:spLocks noGrp="1"/>
          </p:cNvSpPr>
          <p:nvPr>
            <p:ph idx="1"/>
          </p:nvPr>
        </p:nvSpPr>
        <p:spPr/>
        <p:txBody>
          <a:bodyPr>
            <a:normAutofit fontScale="70000" lnSpcReduction="20000"/>
          </a:bodyPr>
          <a:lstStyle/>
          <a:p>
            <a:r>
              <a:rPr lang="sr-Latn-RS" b="1" dirty="0">
                <a:solidFill>
                  <a:srgbClr val="00B0F0"/>
                </a:solidFill>
              </a:rPr>
              <a:t>Zadatak za studente # 4:</a:t>
            </a:r>
          </a:p>
          <a:p>
            <a:r>
              <a:rPr lang="sr-Latn-RS" dirty="0">
                <a:solidFill>
                  <a:srgbClr val="00B0F0"/>
                </a:solidFill>
              </a:rPr>
              <a:t>Za projektnu ideju, koja je opisana u analizi poslovnog slučaja, krenuti sa pisanjem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koja bi trebala da sadrži sledećih</a:t>
            </a:r>
            <a:r>
              <a:rPr lang="en-US" dirty="0">
                <a:solidFill>
                  <a:srgbClr val="00B0F0"/>
                </a:solidFill>
              </a:rPr>
              <a:t> pet </a:t>
            </a:r>
            <a:r>
              <a:rPr lang="sr-Latn-RS" dirty="0">
                <a:solidFill>
                  <a:srgbClr val="00B0F0"/>
                </a:solidFill>
              </a:rPr>
              <a:t>ključnih elemenata:</a:t>
            </a:r>
          </a:p>
          <a:p>
            <a:pPr lvl="1"/>
            <a:r>
              <a:rPr lang="sr-Latn-RS" u="sng" dirty="0">
                <a:solidFill>
                  <a:srgbClr val="00B0F0"/>
                </a:solidFill>
              </a:rPr>
              <a:t>Tehnička izvodljivost</a:t>
            </a:r>
          </a:p>
          <a:p>
            <a:pPr lvl="1"/>
            <a:r>
              <a:rPr lang="sr-Latn-RS" u="sng" dirty="0">
                <a:solidFill>
                  <a:srgbClr val="00B0F0"/>
                </a:solidFill>
              </a:rPr>
              <a:t>Operaciona izvodljivost</a:t>
            </a:r>
          </a:p>
          <a:p>
            <a:pPr lvl="1"/>
            <a:r>
              <a:rPr lang="sr-Latn-RS" u="sng" dirty="0">
                <a:solidFill>
                  <a:srgbClr val="00B0F0"/>
                </a:solidFill>
              </a:rPr>
              <a:t>Finansijska izvodljivost </a:t>
            </a:r>
          </a:p>
          <a:p>
            <a:pPr lvl="1"/>
            <a:r>
              <a:rPr lang="sr-Latn-RS" dirty="0">
                <a:solidFill>
                  <a:srgbClr val="00B0F0"/>
                </a:solidFill>
              </a:rPr>
              <a:t>Izvodljivost vremenskih planova (raspoređivanja)</a:t>
            </a:r>
          </a:p>
          <a:p>
            <a:pPr lvl="1"/>
            <a:r>
              <a:rPr lang="sr-Latn-RS" dirty="0">
                <a:solidFill>
                  <a:srgbClr val="00B0F0"/>
                </a:solidFill>
              </a:rPr>
              <a:t>Pravna – lagalna uzvodljivost</a:t>
            </a:r>
          </a:p>
          <a:p>
            <a:r>
              <a:rPr lang="sr-Latn-RS" dirty="0">
                <a:solidFill>
                  <a:srgbClr val="00B0F0"/>
                </a:solidFill>
              </a:rPr>
              <a:t>Na ovom nivou, moguće je napisati deo studije izvodljivosti koji se odnosi na Tehničku izvodljivost i Opeacionu izvodljivost. Takođe, moguće je sagledati troškove i efekte (prihode projekta), te konstruisati tabelu bilansa resursa projekta. Ovi podaci će se, u sledećem zadatku, koristiti za detaljnu analizu Finansijske izvodljivost. </a:t>
            </a:r>
          </a:p>
          <a:p>
            <a:r>
              <a:rPr lang="sr-Latn-RS" dirty="0">
                <a:solidFill>
                  <a:srgbClr val="00B0F0"/>
                </a:solidFill>
              </a:rPr>
              <a:t>Pre navedenih delova, </a:t>
            </a:r>
            <a:r>
              <a:rPr lang="sr-Latn-RS">
                <a:solidFill>
                  <a:srgbClr val="00B0F0"/>
                </a:solidFill>
              </a:rPr>
              <a:t>napisati uvod </a:t>
            </a:r>
            <a:r>
              <a:rPr lang="sr-Latn-RS" dirty="0">
                <a:solidFill>
                  <a:srgbClr val="00B0F0"/>
                </a:solidFill>
              </a:rPr>
              <a:t>– u kojem se ukratko opisuje sam projekat (ovde je moguće koristiti i siže iz analize poslovnog slučaja); zatim deo koji se odnosi na tržišnu analizu - u smislu ključnih partnera, neophodnih resursa, kupaca i tržišnih kanala za plasman proizvoda (ovde se može koristiti Business model canvas). Potom, prelazi se na detaljni opis odabrane projektne opcije, nakon čega se predstavlja tehnička, operaciona izvodljivost....</a:t>
            </a:r>
          </a:p>
          <a:p>
            <a:pPr marL="0" indent="0">
              <a:buNone/>
            </a:pPr>
            <a:endParaRPr lang="en-US" dirty="0"/>
          </a:p>
        </p:txBody>
      </p:sp>
    </p:spTree>
    <p:extLst>
      <p:ext uri="{BB962C8B-B14F-4D97-AF65-F5344CB8AC3E}">
        <p14:creationId xmlns:p14="http://schemas.microsoft.com/office/powerpoint/2010/main" val="1215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38744-7165-432D-B84D-9F4D1DE2A06F}"/>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xmlns="" id="{B9033A78-0554-41D4-A1FC-5C9C40583FBF}"/>
              </a:ext>
            </a:extLst>
          </p:cNvPr>
          <p:cNvSpPr>
            <a:spLocks noGrp="1"/>
          </p:cNvSpPr>
          <p:nvPr>
            <p:ph idx="1"/>
          </p:nvPr>
        </p:nvSpPr>
        <p:spPr/>
        <p:txBody>
          <a:bodyPr>
            <a:normAutofit fontScale="62500" lnSpcReduction="20000"/>
          </a:bodyPr>
          <a:lstStyle/>
          <a:p>
            <a:r>
              <a:rPr lang="sr-Latn-RS" dirty="0"/>
              <a:t>U slučaju javnog sektora, potreba za izradom prethodne studije izvodljivosti i studije izvodljivosti, definisana je zakonom odnosno </a:t>
            </a:r>
            <a:r>
              <a:rPr lang="en-US" b="1" dirty="0"/>
              <a:t>PRAVILNIK</a:t>
            </a:r>
            <a:r>
              <a:rPr lang="sr-Latn-RS" b="1" dirty="0"/>
              <a:t>OM </a:t>
            </a:r>
            <a:r>
              <a:rPr lang="en-US" b="1" dirty="0"/>
              <a:t>O STUDIJI IZVODLJIVOSTI I PRETHODNOJ STUDIJI IZVODLJIVOSTI</a:t>
            </a:r>
            <a:r>
              <a:rPr lang="sr-Latn-RS" b="1" dirty="0"/>
              <a:t> </a:t>
            </a:r>
            <a:r>
              <a:rPr lang="en-US" i="1" dirty="0"/>
              <a:t>("Sl. </a:t>
            </a:r>
            <a:r>
              <a:rPr lang="en-US" i="1" dirty="0" err="1"/>
              <a:t>glasnik</a:t>
            </a:r>
            <a:r>
              <a:rPr lang="en-US" i="1" dirty="0"/>
              <a:t> RS", br. 87/2019)</a:t>
            </a:r>
            <a:r>
              <a:rPr lang="sr-Latn-RS" i="1" dirty="0"/>
              <a:t>: http://demo.paragraf.rs/demo/combined/Old/t/t2019_12/t12_0167.htm</a:t>
            </a:r>
            <a:endParaRPr lang="en-US" i="1" dirty="0"/>
          </a:p>
          <a:p>
            <a:pPr marL="0" indent="0">
              <a:buNone/>
            </a:pPr>
            <a:r>
              <a:rPr lang="sr-Latn-RS" dirty="0"/>
              <a:t>U ovom pravilniku je definisano:</a:t>
            </a:r>
          </a:p>
          <a:p>
            <a:r>
              <a:rPr lang="en-US" dirty="0" err="1"/>
              <a:t>Samo</a:t>
            </a:r>
            <a:r>
              <a:rPr lang="en-US" dirty="0"/>
              <a:t> </a:t>
            </a:r>
            <a:r>
              <a:rPr lang="en-US" dirty="0" err="1"/>
              <a:t>Studija</a:t>
            </a:r>
            <a:r>
              <a:rPr lang="en-US" dirty="0"/>
              <a:t> </a:t>
            </a:r>
            <a:r>
              <a:rPr lang="en-US" dirty="0" err="1"/>
              <a:t>izvodljivosti</a:t>
            </a:r>
            <a:r>
              <a:rPr lang="en-US" dirty="0"/>
              <a:t> </a:t>
            </a:r>
            <a:r>
              <a:rPr lang="en-US" dirty="0" err="1"/>
              <a:t>izrađuje</a:t>
            </a:r>
            <a:r>
              <a:rPr lang="en-US" dirty="0"/>
              <a:t> se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sr-Latn-RS" dirty="0"/>
              <a:t> (5-25 M EUR)</a:t>
            </a:r>
            <a:r>
              <a:rPr lang="en-US" dirty="0"/>
              <a:t>, a </a:t>
            </a:r>
            <a:r>
              <a:rPr lang="en-US" dirty="0" err="1"/>
              <a:t>prethodna</a:t>
            </a:r>
            <a:r>
              <a:rPr lang="en-US" dirty="0"/>
              <a:t> </a:t>
            </a:r>
            <a:r>
              <a:rPr lang="en-US" dirty="0" err="1"/>
              <a:t>studija</a:t>
            </a:r>
            <a:r>
              <a:rPr lang="en-US" dirty="0"/>
              <a:t> </a:t>
            </a:r>
            <a:r>
              <a:rPr lang="en-US" dirty="0" err="1"/>
              <a:t>izvodljivosti</a:t>
            </a:r>
            <a:r>
              <a:rPr lang="sr-Latn-RS" dirty="0"/>
              <a:t> (nakon koje i studija izvodljivosti)</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a:t>
            </a:r>
          </a:p>
          <a:p>
            <a:r>
              <a:rPr lang="en-US" dirty="0" err="1"/>
              <a:t>Prethodna</a:t>
            </a:r>
            <a:r>
              <a:rPr lang="en-US" dirty="0"/>
              <a:t> </a:t>
            </a:r>
            <a:r>
              <a:rPr lang="en-US" dirty="0" err="1"/>
              <a:t>studija</a:t>
            </a:r>
            <a:r>
              <a:rPr lang="en-US" dirty="0"/>
              <a:t> </a:t>
            </a:r>
            <a:r>
              <a:rPr lang="en-US" dirty="0" err="1"/>
              <a:t>izvodljivosti</a:t>
            </a:r>
            <a:r>
              <a:rPr lang="en-US" dirty="0"/>
              <a:t> </a:t>
            </a:r>
            <a:r>
              <a:rPr lang="en-US" dirty="0" err="1"/>
              <a:t>i</a:t>
            </a:r>
            <a:r>
              <a:rPr lang="en-US" dirty="0"/>
              <a:t> </a:t>
            </a:r>
            <a:r>
              <a:rPr lang="en-US" dirty="0" err="1"/>
              <a:t>studija</a:t>
            </a:r>
            <a:r>
              <a:rPr lang="en-US" dirty="0"/>
              <a:t> </a:t>
            </a:r>
            <a:r>
              <a:rPr lang="en-US" dirty="0" err="1"/>
              <a:t>izvodljivosti</a:t>
            </a:r>
            <a:r>
              <a:rPr lang="en-US" dirty="0"/>
              <a:t> </a:t>
            </a:r>
            <a:r>
              <a:rPr lang="en-US" dirty="0" err="1"/>
              <a:t>podnose</a:t>
            </a:r>
            <a:r>
              <a:rPr lang="en-US" dirty="0"/>
              <a:t> se </a:t>
            </a:r>
            <a:r>
              <a:rPr lang="sr-Latn-RS" dirty="0" err="1"/>
              <a:t>M</a:t>
            </a:r>
            <a:r>
              <a:rPr lang="en-US" dirty="0" err="1" smtClean="0"/>
              <a:t>inistarstvu</a:t>
            </a:r>
            <a:r>
              <a:rPr lang="en-US" dirty="0" smtClean="0"/>
              <a:t> </a:t>
            </a:r>
            <a:r>
              <a:rPr lang="en-US" dirty="0" err="1"/>
              <a:t>nadležnom</a:t>
            </a:r>
            <a:r>
              <a:rPr lang="en-US" dirty="0"/>
              <a:t> za </a:t>
            </a:r>
            <a:r>
              <a:rPr lang="en-US" dirty="0" err="1"/>
              <a:t>poslove</a:t>
            </a:r>
            <a:r>
              <a:rPr lang="en-US" dirty="0"/>
              <a:t> </a:t>
            </a:r>
            <a:r>
              <a:rPr lang="en-US" dirty="0" err="1"/>
              <a:t>finansija</a:t>
            </a:r>
            <a:r>
              <a:rPr lang="en-US" dirty="0"/>
              <a:t> (u </a:t>
            </a:r>
            <a:r>
              <a:rPr lang="en-US" dirty="0" err="1"/>
              <a:t>daljem</a:t>
            </a:r>
            <a:r>
              <a:rPr lang="en-US" dirty="0"/>
              <a:t> </a:t>
            </a:r>
            <a:r>
              <a:rPr lang="en-US" dirty="0" err="1"/>
              <a:t>tekstu</a:t>
            </a:r>
            <a:r>
              <a:rPr lang="en-US" dirty="0"/>
              <a:t>: </a:t>
            </a:r>
            <a:r>
              <a:rPr lang="en-US" dirty="0" err="1"/>
              <a:t>Ministarstvo</a:t>
            </a:r>
            <a:r>
              <a:rPr lang="en-US" dirty="0"/>
              <a:t> </a:t>
            </a:r>
            <a:r>
              <a:rPr lang="en-US" dirty="0" err="1"/>
              <a:t>finansija</a:t>
            </a:r>
            <a:r>
              <a:rPr lang="en-US" dirty="0"/>
              <a:t>) u </a:t>
            </a:r>
            <a:r>
              <a:rPr lang="en-US" dirty="0" err="1"/>
              <a:t>svrhu</a:t>
            </a:r>
            <a:r>
              <a:rPr lang="en-US" dirty="0"/>
              <a:t> </a:t>
            </a:r>
            <a:r>
              <a:rPr lang="en-US" dirty="0" err="1"/>
              <a:t>revizije</a:t>
            </a:r>
            <a:r>
              <a:rPr lang="en-US" dirty="0"/>
              <a:t> </a:t>
            </a:r>
            <a:r>
              <a:rPr lang="en-US" dirty="0" err="1"/>
              <a:t>finansijskog</a:t>
            </a:r>
            <a:r>
              <a:rPr lang="en-US" dirty="0"/>
              <a:t> </a:t>
            </a:r>
            <a:r>
              <a:rPr lang="en-US" dirty="0" err="1"/>
              <a:t>i</a:t>
            </a:r>
            <a:r>
              <a:rPr lang="en-US" dirty="0"/>
              <a:t> </a:t>
            </a:r>
            <a:r>
              <a:rPr lang="en-US" dirty="0" err="1"/>
              <a:t>ekonomskog</a:t>
            </a:r>
            <a:r>
              <a:rPr lang="en-US" dirty="0"/>
              <a:t> </a:t>
            </a:r>
            <a:r>
              <a:rPr lang="en-US" dirty="0" err="1"/>
              <a:t>aspekta</a:t>
            </a:r>
            <a:r>
              <a:rPr lang="en-US" dirty="0"/>
              <a:t> </a:t>
            </a:r>
            <a:r>
              <a:rPr lang="en-US" dirty="0" err="1"/>
              <a:t>realizacije</a:t>
            </a:r>
            <a:r>
              <a:rPr lang="en-US" dirty="0"/>
              <a:t> </a:t>
            </a:r>
            <a:r>
              <a:rPr lang="en-US" dirty="0" err="1"/>
              <a:t>kapitalnog</a:t>
            </a:r>
            <a:r>
              <a:rPr lang="en-US" dirty="0"/>
              <a:t> </a:t>
            </a:r>
            <a:r>
              <a:rPr lang="en-US" dirty="0" err="1"/>
              <a:t>projekta</a:t>
            </a:r>
            <a:r>
              <a:rPr lang="en-US" dirty="0"/>
              <a:t>.</a:t>
            </a:r>
          </a:p>
          <a:p>
            <a:r>
              <a:rPr lang="en-US" dirty="0"/>
              <a:t>U </a:t>
            </a:r>
            <a:r>
              <a:rPr lang="en-US" dirty="0" err="1"/>
              <a:t>prilogu</a:t>
            </a:r>
            <a:r>
              <a:rPr lang="en-US" dirty="0"/>
              <a:t> </a:t>
            </a:r>
            <a:r>
              <a:rPr lang="en-US" dirty="0" err="1"/>
              <a:t>prethodne</a:t>
            </a:r>
            <a:r>
              <a:rPr lang="en-US" dirty="0"/>
              <a:t> </a:t>
            </a:r>
            <a:r>
              <a:rPr lang="en-US" dirty="0" err="1"/>
              <a:t>studije</a:t>
            </a:r>
            <a:r>
              <a:rPr lang="en-US" dirty="0"/>
              <a:t> </a:t>
            </a:r>
            <a:r>
              <a:rPr lang="en-US" dirty="0" err="1"/>
              <a:t>izvodljivosti</a:t>
            </a:r>
            <a:r>
              <a:rPr lang="en-US" dirty="0"/>
              <a:t> </a:t>
            </a:r>
            <a:r>
              <a:rPr lang="en-US" dirty="0" err="1"/>
              <a:t>i</a:t>
            </a:r>
            <a:r>
              <a:rPr lang="en-US" dirty="0"/>
              <a:t> </a:t>
            </a:r>
            <a:r>
              <a:rPr lang="en-US" dirty="0" err="1"/>
              <a:t>studije</a:t>
            </a:r>
            <a:r>
              <a:rPr lang="en-US" dirty="0"/>
              <a:t> </a:t>
            </a:r>
            <a:r>
              <a:rPr lang="en-US" dirty="0" err="1"/>
              <a:t>izvodljivosti</a:t>
            </a:r>
            <a:r>
              <a:rPr lang="en-US" dirty="0"/>
              <a:t> </a:t>
            </a:r>
            <a:r>
              <a:rPr lang="en-US" dirty="0" err="1"/>
              <a:t>dostavlja</a:t>
            </a:r>
            <a:r>
              <a:rPr lang="en-US" dirty="0"/>
              <a:t> se </a:t>
            </a:r>
            <a:r>
              <a:rPr lang="en-US" dirty="0" err="1"/>
              <a:t>stručno</a:t>
            </a:r>
            <a:r>
              <a:rPr lang="en-US" dirty="0"/>
              <a:t> </a:t>
            </a:r>
            <a:r>
              <a:rPr lang="en-US" dirty="0" err="1"/>
              <a:t>mišljenje</a:t>
            </a:r>
            <a:r>
              <a:rPr lang="en-US" dirty="0"/>
              <a:t> </a:t>
            </a:r>
            <a:r>
              <a:rPr lang="en-US" dirty="0" err="1"/>
              <a:t>ovlašćenog</a:t>
            </a:r>
            <a:r>
              <a:rPr lang="en-US" dirty="0"/>
              <a:t> </a:t>
            </a:r>
            <a:r>
              <a:rPr lang="en-US" dirty="0" err="1"/>
              <a:t>predlagača</a:t>
            </a:r>
            <a:r>
              <a:rPr lang="en-US" dirty="0"/>
              <a:t> </a:t>
            </a:r>
            <a:r>
              <a:rPr lang="en-US" dirty="0" err="1"/>
              <a:t>ili</a:t>
            </a:r>
            <a:r>
              <a:rPr lang="en-US" dirty="0"/>
              <a:t> </a:t>
            </a:r>
            <a:r>
              <a:rPr lang="en-US" dirty="0" err="1"/>
              <a:t>predlagača</a:t>
            </a:r>
            <a:r>
              <a:rPr lang="en-US" dirty="0"/>
              <a:t> o </a:t>
            </a:r>
            <a:r>
              <a:rPr lang="en-US" dirty="0" err="1"/>
              <a:t>izabranom</a:t>
            </a:r>
            <a:r>
              <a:rPr lang="en-US" dirty="0"/>
              <a:t> </a:t>
            </a:r>
            <a:r>
              <a:rPr lang="en-US" dirty="0" err="1"/>
              <a:t>tehničkom</a:t>
            </a:r>
            <a:r>
              <a:rPr lang="en-US" dirty="0"/>
              <a:t> </a:t>
            </a:r>
            <a:r>
              <a:rPr lang="en-US" dirty="0" err="1"/>
              <a:t>rešenju</a:t>
            </a:r>
            <a:r>
              <a:rPr lang="en-US" dirty="0"/>
              <a:t>, </a:t>
            </a:r>
            <a:r>
              <a:rPr lang="en-US" dirty="0" err="1"/>
              <a:t>koje</a:t>
            </a:r>
            <a:r>
              <a:rPr lang="en-US" dirty="0"/>
              <a:t> </a:t>
            </a:r>
            <a:r>
              <a:rPr lang="en-US" dirty="0" err="1"/>
              <a:t>predstavlja</a:t>
            </a:r>
            <a:r>
              <a:rPr lang="en-US" dirty="0"/>
              <a:t> </a:t>
            </a:r>
            <a:r>
              <a:rPr lang="en-US" dirty="0" err="1"/>
              <a:t>osnov</a:t>
            </a:r>
            <a:r>
              <a:rPr lang="en-US" dirty="0"/>
              <a:t> za </a:t>
            </a:r>
            <a:r>
              <a:rPr lang="en-US" dirty="0" err="1"/>
              <a:t>ulazne</a:t>
            </a:r>
            <a:r>
              <a:rPr lang="en-US" dirty="0"/>
              <a:t> </a:t>
            </a:r>
            <a:r>
              <a:rPr lang="en-US" dirty="0" err="1"/>
              <a:t>podatke</a:t>
            </a:r>
            <a:r>
              <a:rPr lang="en-US" dirty="0"/>
              <a:t> </a:t>
            </a:r>
            <a:r>
              <a:rPr lang="en-US" dirty="0" err="1"/>
              <a:t>finansijske</a:t>
            </a:r>
            <a:r>
              <a:rPr lang="en-US" dirty="0"/>
              <a:t> </a:t>
            </a:r>
            <a:r>
              <a:rPr lang="en-US" dirty="0" err="1"/>
              <a:t>i</a:t>
            </a:r>
            <a:r>
              <a:rPr lang="en-US" dirty="0"/>
              <a:t> </a:t>
            </a:r>
            <a:r>
              <a:rPr lang="en-US" dirty="0" err="1"/>
              <a:t>ekonomske</a:t>
            </a:r>
            <a:r>
              <a:rPr lang="en-US" dirty="0"/>
              <a:t> </a:t>
            </a:r>
            <a:r>
              <a:rPr lang="en-US" dirty="0" err="1"/>
              <a:t>analize</a:t>
            </a:r>
            <a:r>
              <a:rPr lang="en-US" dirty="0"/>
              <a:t>.</a:t>
            </a:r>
          </a:p>
          <a:p>
            <a:r>
              <a:rPr lang="en-US" dirty="0" err="1"/>
              <a:t>Studija</a:t>
            </a:r>
            <a:r>
              <a:rPr lang="en-US" dirty="0"/>
              <a:t> </a:t>
            </a:r>
            <a:r>
              <a:rPr lang="en-US" dirty="0" err="1"/>
              <a:t>izvodljivosti</a:t>
            </a:r>
            <a:r>
              <a:rPr lang="en-US" dirty="0"/>
              <a:t> </a:t>
            </a:r>
            <a:r>
              <a:rPr lang="en-US" dirty="0" err="1"/>
              <a:t>i</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izrađuju</a:t>
            </a:r>
            <a:r>
              <a:rPr lang="en-US" dirty="0"/>
              <a:t> se </a:t>
            </a:r>
            <a:r>
              <a:rPr lang="en-US" dirty="0" err="1"/>
              <a:t>za</a:t>
            </a:r>
            <a:r>
              <a:rPr lang="en-US" dirty="0"/>
              <a:t> </a:t>
            </a:r>
            <a:r>
              <a:rPr lang="en-US" dirty="0" err="1"/>
              <a:t>kapitalne</a:t>
            </a:r>
            <a:r>
              <a:rPr lang="en-US" dirty="0"/>
              <a:t> </a:t>
            </a:r>
            <a:r>
              <a:rPr lang="en-US" dirty="0" err="1"/>
              <a:t>projekte</a:t>
            </a:r>
            <a:r>
              <a:rPr lang="en-US" dirty="0"/>
              <a:t> </a:t>
            </a:r>
            <a:r>
              <a:rPr lang="en-US" dirty="0" err="1"/>
              <a:t>za</a:t>
            </a:r>
            <a:r>
              <a:rPr lang="en-US" dirty="0"/>
              <a:t> </a:t>
            </a:r>
            <a:r>
              <a:rPr lang="en-US" dirty="0" err="1"/>
              <a:t>koje</a:t>
            </a:r>
            <a:r>
              <a:rPr lang="en-US" dirty="0"/>
              <a:t> </a:t>
            </a:r>
            <a:r>
              <a:rPr lang="en-US" dirty="0" err="1"/>
              <a:t>nije</a:t>
            </a:r>
            <a:r>
              <a:rPr lang="en-US" dirty="0"/>
              <a:t> </a:t>
            </a:r>
            <a:r>
              <a:rPr lang="en-US" dirty="0" err="1"/>
              <a:t>potrebna</a:t>
            </a:r>
            <a:r>
              <a:rPr lang="en-US" dirty="0"/>
              <a:t> </a:t>
            </a:r>
            <a:r>
              <a:rPr lang="en-US" dirty="0" err="1"/>
              <a:t>građevinska</a:t>
            </a:r>
            <a:r>
              <a:rPr lang="en-US" dirty="0"/>
              <a:t> </a:t>
            </a:r>
            <a:r>
              <a:rPr lang="en-US" dirty="0" err="1"/>
              <a:t>dozvola</a:t>
            </a:r>
            <a:r>
              <a:rPr lang="en-US" dirty="0"/>
              <a:t> </a:t>
            </a:r>
            <a:r>
              <a:rPr lang="en-US" dirty="0" err="1"/>
              <a:t>koju</a:t>
            </a:r>
            <a:r>
              <a:rPr lang="en-US" dirty="0"/>
              <a:t> </a:t>
            </a:r>
            <a:r>
              <a:rPr lang="en-US" dirty="0" err="1"/>
              <a:t>izdaje</a:t>
            </a:r>
            <a:r>
              <a:rPr lang="en-US" dirty="0"/>
              <a:t> </a:t>
            </a:r>
            <a:r>
              <a:rPr lang="en-US" dirty="0" err="1"/>
              <a:t>ministarstvo</a:t>
            </a:r>
            <a:r>
              <a:rPr lang="en-US" dirty="0"/>
              <a:t> </a:t>
            </a:r>
            <a:r>
              <a:rPr lang="en-US" dirty="0" err="1"/>
              <a:t>nadležno</a:t>
            </a:r>
            <a:r>
              <a:rPr lang="en-US" dirty="0"/>
              <a:t> </a:t>
            </a:r>
            <a:r>
              <a:rPr lang="en-US" dirty="0" err="1"/>
              <a:t>za</a:t>
            </a:r>
            <a:r>
              <a:rPr lang="en-US" dirty="0"/>
              <a:t> </a:t>
            </a:r>
            <a:r>
              <a:rPr lang="en-US" dirty="0" err="1"/>
              <a:t>poslove</a:t>
            </a:r>
            <a:r>
              <a:rPr lang="en-US" dirty="0"/>
              <a:t> </a:t>
            </a:r>
            <a:r>
              <a:rPr lang="en-US" dirty="0" err="1"/>
              <a:t>građevinarstva</a:t>
            </a:r>
            <a:r>
              <a:rPr lang="en-US" dirty="0"/>
              <a:t> u </a:t>
            </a:r>
            <a:r>
              <a:rPr lang="en-US" dirty="0" err="1"/>
              <a:t>skladu</a:t>
            </a:r>
            <a:r>
              <a:rPr lang="en-US" dirty="0"/>
              <a:t> </a:t>
            </a:r>
            <a:r>
              <a:rPr lang="en-US" dirty="0" err="1"/>
              <a:t>sa</a:t>
            </a:r>
            <a:r>
              <a:rPr lang="en-US" dirty="0"/>
              <a:t> </a:t>
            </a:r>
            <a:r>
              <a:rPr lang="en-US" dirty="0" err="1"/>
              <a:t>zakonom</a:t>
            </a:r>
            <a:r>
              <a:rPr lang="en-US" dirty="0"/>
              <a:t> </a:t>
            </a:r>
            <a:r>
              <a:rPr lang="en-US" dirty="0" err="1"/>
              <a:t>kojim</a:t>
            </a:r>
            <a:r>
              <a:rPr lang="en-US" dirty="0"/>
              <a:t> se </a:t>
            </a:r>
            <a:r>
              <a:rPr lang="en-US" dirty="0" err="1"/>
              <a:t>uređuje</a:t>
            </a:r>
            <a:r>
              <a:rPr lang="en-US" dirty="0"/>
              <a:t> </a:t>
            </a:r>
            <a:r>
              <a:rPr lang="en-US" dirty="0" err="1"/>
              <a:t>planiranje</a:t>
            </a:r>
            <a:r>
              <a:rPr lang="en-US" dirty="0"/>
              <a:t> </a:t>
            </a:r>
            <a:r>
              <a:rPr lang="en-US" dirty="0" err="1"/>
              <a:t>i</a:t>
            </a:r>
            <a:r>
              <a:rPr lang="en-US" dirty="0"/>
              <a:t> </a:t>
            </a:r>
            <a:r>
              <a:rPr lang="en-US" dirty="0" err="1"/>
              <a:t>izgradnja</a:t>
            </a:r>
            <a:r>
              <a:rPr lang="en-US" dirty="0"/>
              <a:t>. </a:t>
            </a:r>
            <a:r>
              <a:rPr lang="en-US" dirty="0" err="1"/>
              <a:t>Za</a:t>
            </a:r>
            <a:r>
              <a:rPr lang="en-US" dirty="0"/>
              <a:t> </a:t>
            </a:r>
            <a:r>
              <a:rPr lang="sr-Latn-RS" dirty="0"/>
              <a:t>projekte koji zahtevaju građevinsku dozvolu</a:t>
            </a:r>
            <a:r>
              <a:rPr lang="en-US" dirty="0"/>
              <a:t> se </a:t>
            </a:r>
            <a:r>
              <a:rPr lang="en-US" dirty="0" err="1"/>
              <a:t>izra</a:t>
            </a:r>
            <a:r>
              <a:rPr lang="sr-Latn-RS" dirty="0"/>
              <a:t>đuje studija opravdanosti.</a:t>
            </a:r>
            <a:endParaRPr lang="en-US" dirty="0"/>
          </a:p>
          <a:p>
            <a:endParaRPr lang="en-US" dirty="0"/>
          </a:p>
          <a:p>
            <a:endParaRPr lang="en-US" dirty="0"/>
          </a:p>
        </p:txBody>
      </p:sp>
    </p:spTree>
    <p:extLst>
      <p:ext uri="{BB962C8B-B14F-4D97-AF65-F5344CB8AC3E}">
        <p14:creationId xmlns:p14="http://schemas.microsoft.com/office/powerpoint/2010/main" val="378570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3066B-A3B7-4A93-A3C2-D1436DA2D067}"/>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xmlns="" id="{E9D02931-F554-4FF1-A17B-7F453B688FA7}"/>
              </a:ext>
            </a:extLst>
          </p:cNvPr>
          <p:cNvSpPr>
            <a:spLocks noGrp="1"/>
          </p:cNvSpPr>
          <p:nvPr>
            <p:ph idx="1"/>
          </p:nvPr>
        </p:nvSpPr>
        <p:spPr/>
        <p:txBody>
          <a:bodyPr>
            <a:normAutofit fontScale="62500" lnSpcReduction="20000"/>
          </a:bodyPr>
          <a:lstStyle/>
          <a:p>
            <a:r>
              <a:rPr lang="en-US" b="1" dirty="0" err="1"/>
              <a:t>Studija</a:t>
            </a:r>
            <a:r>
              <a:rPr lang="en-US" b="1" dirty="0"/>
              <a:t> </a:t>
            </a:r>
            <a:r>
              <a:rPr lang="en-US" b="1" dirty="0" err="1"/>
              <a:t>izvodljivosti</a:t>
            </a:r>
            <a:r>
              <a:rPr lang="en-US" b="1" dirty="0"/>
              <a:t> </a:t>
            </a:r>
            <a:r>
              <a:rPr lang="en-US" b="1" dirty="0" err="1"/>
              <a:t>koja</a:t>
            </a:r>
            <a:r>
              <a:rPr lang="en-US" b="1" dirty="0"/>
              <a:t> se </a:t>
            </a:r>
            <a:r>
              <a:rPr lang="en-US" b="1" dirty="0" err="1"/>
              <a:t>izrađuje</a:t>
            </a:r>
            <a:r>
              <a:rPr lang="en-US" b="1" dirty="0"/>
              <a:t> za </a:t>
            </a:r>
            <a:r>
              <a:rPr lang="en-US" b="1" dirty="0" err="1"/>
              <a:t>kapitalne</a:t>
            </a:r>
            <a:r>
              <a:rPr lang="en-US" b="1" dirty="0"/>
              <a:t> </a:t>
            </a:r>
            <a:r>
              <a:rPr lang="en-US" b="1" dirty="0" err="1"/>
              <a:t>projekte</a:t>
            </a:r>
            <a:r>
              <a:rPr lang="en-US" b="1" dirty="0"/>
              <a:t> </a:t>
            </a:r>
            <a:r>
              <a:rPr lang="en-US" b="1" dirty="0" err="1"/>
              <a:t>velike</a:t>
            </a:r>
            <a:r>
              <a:rPr lang="en-US" b="1" dirty="0"/>
              <a:t> </a:t>
            </a:r>
            <a:r>
              <a:rPr lang="en-US" b="1" dirty="0" err="1"/>
              <a:t>vrednosti</a:t>
            </a:r>
            <a:r>
              <a:rPr lang="en-US" b="1" dirty="0"/>
              <a:t> </a:t>
            </a:r>
            <a:r>
              <a:rPr lang="en-US" dirty="0" err="1"/>
              <a:t>sadrži</a:t>
            </a:r>
            <a:r>
              <a:rPr lang="en-US" dirty="0"/>
              <a:t> </a:t>
            </a:r>
            <a:r>
              <a:rPr lang="en-US" dirty="0" err="1"/>
              <a:t>sledeće</a:t>
            </a:r>
            <a:r>
              <a:rPr lang="en-US" dirty="0"/>
              <a:t> </a:t>
            </a:r>
            <a:r>
              <a:rPr lang="en-US" dirty="0" err="1"/>
              <a:t>analitičke</a:t>
            </a:r>
            <a:r>
              <a:rPr lang="en-US" dirty="0"/>
              <a:t> </a:t>
            </a:r>
            <a:r>
              <a:rPr lang="en-US" dirty="0" err="1"/>
              <a:t>celine</a:t>
            </a:r>
            <a:r>
              <a:rPr lang="en-US" dirty="0"/>
              <a:t>:</a:t>
            </a:r>
          </a:p>
          <a:p>
            <a:pPr lvl="1"/>
            <a:r>
              <a:rPr lang="en-US" dirty="0"/>
              <a:t>1) </a:t>
            </a:r>
            <a:r>
              <a:rPr lang="en-US" dirty="0" err="1"/>
              <a:t>uvod</a:t>
            </a:r>
            <a:r>
              <a:rPr lang="en-US" dirty="0"/>
              <a:t> (</a:t>
            </a:r>
            <a:r>
              <a:rPr lang="en-US" dirty="0" err="1"/>
              <a:t>opšte</a:t>
            </a:r>
            <a:r>
              <a:rPr lang="en-US" dirty="0"/>
              <a:t> </a:t>
            </a:r>
            <a:r>
              <a:rPr lang="en-US" dirty="0" err="1"/>
              <a:t>informacije</a:t>
            </a:r>
            <a:r>
              <a:rPr lang="en-US" dirty="0"/>
              <a:t>, </a:t>
            </a:r>
            <a:r>
              <a:rPr lang="en-US" dirty="0" err="1"/>
              <a:t>kontekst</a:t>
            </a:r>
            <a:r>
              <a:rPr lang="en-US" dirty="0"/>
              <a:t> </a:t>
            </a:r>
            <a:r>
              <a:rPr lang="en-US" dirty="0" err="1"/>
              <a:t>i</a:t>
            </a:r>
            <a:r>
              <a:rPr lang="en-US" dirty="0"/>
              <a:t> </a:t>
            </a:r>
            <a:r>
              <a:rPr lang="en-US" dirty="0" err="1"/>
              <a:t>ciljevi</a:t>
            </a:r>
            <a:r>
              <a:rPr lang="en-US" dirty="0"/>
              <a:t> </a:t>
            </a:r>
            <a:r>
              <a:rPr lang="en-US" dirty="0" err="1"/>
              <a:t>projekta</a:t>
            </a:r>
            <a:r>
              <a:rPr lang="en-US" dirty="0"/>
              <a:t>, </a:t>
            </a:r>
            <a:r>
              <a:rPr lang="en-US" dirty="0" err="1"/>
              <a:t>potencijal</a:t>
            </a:r>
            <a:r>
              <a:rPr lang="en-US" dirty="0"/>
              <a:t> </a:t>
            </a:r>
            <a:r>
              <a:rPr lang="en-US" dirty="0" err="1"/>
              <a:t>investitora</a:t>
            </a:r>
            <a:r>
              <a:rPr lang="en-US" dirty="0"/>
              <a:t>),</a:t>
            </a:r>
          </a:p>
          <a:p>
            <a:pPr lvl="1"/>
            <a:r>
              <a:rPr lang="en-US" dirty="0"/>
              <a:t>2) </a:t>
            </a:r>
            <a:r>
              <a:rPr lang="en-US" dirty="0" err="1"/>
              <a:t>tržišnu</a:t>
            </a:r>
            <a:r>
              <a:rPr lang="en-US" dirty="0"/>
              <a:t> </a:t>
            </a:r>
            <a:r>
              <a:rPr lang="en-US" dirty="0" err="1"/>
              <a:t>analizu</a:t>
            </a:r>
            <a:r>
              <a:rPr lang="en-US" dirty="0"/>
              <a:t>,</a:t>
            </a:r>
          </a:p>
          <a:p>
            <a:pPr lvl="1"/>
            <a:r>
              <a:rPr lang="en-US" dirty="0"/>
              <a:t>3) </a:t>
            </a:r>
            <a:r>
              <a:rPr lang="en-US" dirty="0" err="1"/>
              <a:t>opis</a:t>
            </a:r>
            <a:r>
              <a:rPr lang="en-US" dirty="0"/>
              <a:t> </a:t>
            </a:r>
            <a:r>
              <a:rPr lang="en-US" dirty="0" err="1"/>
              <a:t>odabrane</a:t>
            </a:r>
            <a:r>
              <a:rPr lang="en-US" dirty="0"/>
              <a:t> </a:t>
            </a:r>
            <a:r>
              <a:rPr lang="en-US" dirty="0" err="1"/>
              <a:t>projektne</a:t>
            </a:r>
            <a:r>
              <a:rPr lang="en-US" dirty="0"/>
              <a:t> </a:t>
            </a:r>
            <a:r>
              <a:rPr lang="en-US" dirty="0" err="1"/>
              <a:t>opcije</a:t>
            </a:r>
            <a:r>
              <a:rPr lang="en-US" dirty="0"/>
              <a:t>,</a:t>
            </a:r>
          </a:p>
          <a:p>
            <a:pPr lvl="1"/>
            <a:r>
              <a:rPr lang="en-US" dirty="0"/>
              <a:t>4) </a:t>
            </a:r>
            <a:r>
              <a:rPr lang="en-US" dirty="0" err="1"/>
              <a:t>tehničku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5) </a:t>
            </a:r>
            <a:r>
              <a:rPr lang="en-US" dirty="0" err="1"/>
              <a:t>analizu</a:t>
            </a:r>
            <a:r>
              <a:rPr lang="en-US" dirty="0"/>
              <a:t> </a:t>
            </a:r>
            <a:r>
              <a:rPr lang="en-US" dirty="0" err="1"/>
              <a:t>uticaja</a:t>
            </a:r>
            <a:r>
              <a:rPr lang="en-US" dirty="0"/>
              <a:t> </a:t>
            </a:r>
            <a:r>
              <a:rPr lang="en-US" dirty="0" err="1"/>
              <a:t>na</a:t>
            </a:r>
            <a:r>
              <a:rPr lang="en-US" dirty="0"/>
              <a:t> </a:t>
            </a:r>
            <a:r>
              <a:rPr lang="en-US" dirty="0" err="1"/>
              <a:t>životnu</a:t>
            </a:r>
            <a:r>
              <a:rPr lang="en-US" dirty="0"/>
              <a:t> </a:t>
            </a:r>
            <a:r>
              <a:rPr lang="en-US" dirty="0" err="1"/>
              <a:t>sredinu</a:t>
            </a:r>
            <a:r>
              <a:rPr lang="en-US" dirty="0"/>
              <a:t>,</a:t>
            </a:r>
          </a:p>
          <a:p>
            <a:pPr lvl="1"/>
            <a:r>
              <a:rPr lang="en-US" dirty="0"/>
              <a:t>6) </a:t>
            </a:r>
            <a:r>
              <a:rPr lang="en-US" dirty="0" err="1"/>
              <a:t>finansijsku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7) </a:t>
            </a:r>
            <a:r>
              <a:rPr lang="en-US" dirty="0" err="1"/>
              <a:t>ekonomsku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8) </a:t>
            </a:r>
            <a:r>
              <a:rPr lang="en-US" dirty="0" err="1"/>
              <a:t>analizu</a:t>
            </a:r>
            <a:r>
              <a:rPr lang="en-US" dirty="0"/>
              <a:t> </a:t>
            </a:r>
            <a:r>
              <a:rPr lang="en-US" dirty="0" err="1"/>
              <a:t>rizika</a:t>
            </a:r>
            <a:r>
              <a:rPr lang="en-US" dirty="0"/>
              <a:t>,</a:t>
            </a:r>
          </a:p>
          <a:p>
            <a:pPr lvl="1"/>
            <a:r>
              <a:rPr lang="en-US" dirty="0"/>
              <a:t>9) </a:t>
            </a:r>
            <a:r>
              <a:rPr lang="en-US" dirty="0" err="1"/>
              <a:t>zaključak</a:t>
            </a:r>
            <a:r>
              <a:rPr lang="en-US" dirty="0"/>
              <a:t> o </a:t>
            </a:r>
            <a:r>
              <a:rPr lang="en-US" dirty="0" err="1"/>
              <a:t>izvodljivosti</a:t>
            </a:r>
            <a:r>
              <a:rPr lang="en-US" dirty="0"/>
              <a:t> </a:t>
            </a:r>
            <a:r>
              <a:rPr lang="en-US" dirty="0" err="1"/>
              <a:t>projekta</a:t>
            </a:r>
            <a:r>
              <a:rPr lang="en-US" dirty="0"/>
              <a:t>.</a:t>
            </a:r>
          </a:p>
          <a:p>
            <a:r>
              <a:rPr lang="en-US" dirty="0" err="1"/>
              <a:t>Studija</a:t>
            </a:r>
            <a:r>
              <a:rPr lang="en-US" dirty="0"/>
              <a:t> </a:t>
            </a:r>
            <a:r>
              <a:rPr lang="en-US" dirty="0" err="1"/>
              <a:t>izvodljivosti</a:t>
            </a:r>
            <a:r>
              <a:rPr lang="en-US"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koja</a:t>
            </a:r>
            <a:r>
              <a:rPr lang="en-US" dirty="0"/>
              <a:t> se </a:t>
            </a:r>
            <a:r>
              <a:rPr lang="en-US" dirty="0" err="1"/>
              <a:t>naziva</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r>
              <a:rPr lang="en-US" b="1" dirty="0" err="1"/>
              <a:t>Prethodna</a:t>
            </a:r>
            <a:r>
              <a:rPr lang="en-US" b="1" dirty="0"/>
              <a:t> </a:t>
            </a:r>
            <a:r>
              <a:rPr lang="en-US" b="1" dirty="0" err="1"/>
              <a:t>studija</a:t>
            </a:r>
            <a:r>
              <a:rPr lang="en-US" b="1" dirty="0"/>
              <a:t> </a:t>
            </a:r>
            <a:r>
              <a:rPr lang="en-US" b="1" dirty="0" err="1"/>
              <a:t>izvodljivosti</a:t>
            </a:r>
            <a:r>
              <a:rPr lang="en-US" b="1"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analize</a:t>
            </a:r>
            <a:r>
              <a:rPr lang="en-US" dirty="0"/>
              <a:t> </a:t>
            </a:r>
            <a:r>
              <a:rPr lang="en-US" dirty="0" err="1"/>
              <a:t>rizika</a:t>
            </a:r>
            <a:r>
              <a:rPr lang="en-US" dirty="0"/>
              <a:t> </a:t>
            </a:r>
            <a:r>
              <a:rPr lang="en-US" dirty="0" err="1"/>
              <a:t>i</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umesto</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sadrži</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endParaRPr lang="en-US" dirty="0"/>
          </a:p>
        </p:txBody>
      </p:sp>
    </p:spTree>
    <p:extLst>
      <p:ext uri="{BB962C8B-B14F-4D97-AF65-F5344CB8AC3E}">
        <p14:creationId xmlns:p14="http://schemas.microsoft.com/office/powerpoint/2010/main" val="333822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7F3BB-1E1C-4913-8BD9-89CF3D371860}"/>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xmlns="" id="{32736580-51DE-4F6D-844C-0EE78645222A}"/>
              </a:ext>
            </a:extLst>
          </p:cNvPr>
          <p:cNvSpPr>
            <a:spLocks noGrp="1"/>
          </p:cNvSpPr>
          <p:nvPr>
            <p:ph idx="1"/>
          </p:nvPr>
        </p:nvSpPr>
        <p:spPr/>
        <p:txBody>
          <a:bodyPr>
            <a:normAutofit/>
          </a:bodyPr>
          <a:lstStyle/>
          <a:p>
            <a:r>
              <a:rPr lang="en-US" b="1" dirty="0" err="1"/>
              <a:t>Studija</a:t>
            </a:r>
            <a:r>
              <a:rPr lang="en-US" b="1" dirty="0"/>
              <a:t> </a:t>
            </a:r>
            <a:r>
              <a:rPr lang="en-US" b="1" dirty="0" err="1"/>
              <a:t>izvodljivosti</a:t>
            </a:r>
            <a:r>
              <a:rPr lang="sr-Latn-RS" b="1" dirty="0"/>
              <a:t> (Feasibility study)</a:t>
            </a:r>
            <a:r>
              <a:rPr lang="en-US" b="1" dirty="0"/>
              <a:t> u </a:t>
            </a:r>
            <a:r>
              <a:rPr lang="sr-Latn-RS" b="1" dirty="0"/>
              <a:t>IT</a:t>
            </a:r>
            <a:r>
              <a:rPr lang="sr-Latn-RS" dirty="0"/>
              <a:t>, odnosno u </a:t>
            </a:r>
            <a:r>
              <a:rPr lang="en-US" dirty="0" err="1"/>
              <a:t>softverskom</a:t>
            </a:r>
            <a:r>
              <a:rPr lang="en-US" dirty="0"/>
              <a:t> </a:t>
            </a:r>
            <a:r>
              <a:rPr lang="en-US" dirty="0" err="1"/>
              <a:t>inženjerstvu</a:t>
            </a:r>
            <a:r>
              <a:rPr lang="en-US" dirty="0"/>
              <a:t> je </a:t>
            </a:r>
            <a:r>
              <a:rPr lang="sr-Latn-RS" dirty="0"/>
              <a:t>takođe </a:t>
            </a:r>
            <a:r>
              <a:rPr lang="en-US" dirty="0" err="1"/>
              <a:t>studija</a:t>
            </a:r>
            <a:r>
              <a:rPr lang="sr-Latn-RS" dirty="0"/>
              <a:t> koja služi</a:t>
            </a:r>
            <a:r>
              <a:rPr lang="en-US" dirty="0"/>
              <a:t> za </a:t>
            </a:r>
            <a:r>
              <a:rPr lang="en-US" dirty="0" err="1"/>
              <a:t>procenu</a:t>
            </a:r>
            <a:r>
              <a:rPr lang="en-US" dirty="0"/>
              <a:t> </a:t>
            </a:r>
            <a:r>
              <a:rPr lang="en-US" dirty="0" err="1"/>
              <a:t>izvodljivosti</a:t>
            </a:r>
            <a:r>
              <a:rPr lang="en-US" dirty="0"/>
              <a:t> </a:t>
            </a:r>
            <a:r>
              <a:rPr lang="en-US" dirty="0" err="1"/>
              <a:t>predloženog</a:t>
            </a:r>
            <a:r>
              <a:rPr lang="en-US" dirty="0"/>
              <a:t> </a:t>
            </a:r>
            <a:r>
              <a:rPr lang="en-US" dirty="0" err="1"/>
              <a:t>projekta</a:t>
            </a:r>
            <a:r>
              <a:rPr lang="en-US" dirty="0"/>
              <a:t>.</a:t>
            </a:r>
            <a:endParaRPr lang="sr-Latn-RS" dirty="0"/>
          </a:p>
          <a:p>
            <a:r>
              <a:rPr lang="en-US" dirty="0"/>
              <a:t>Kao </a:t>
            </a:r>
            <a:r>
              <a:rPr lang="en-US" dirty="0" err="1"/>
              <a:t>što</a:t>
            </a:r>
            <a:r>
              <a:rPr lang="en-US" dirty="0"/>
              <a:t> </a:t>
            </a:r>
            <a:r>
              <a:rPr lang="en-US" dirty="0" err="1"/>
              <a:t>naziv</a:t>
            </a:r>
            <a:r>
              <a:rPr lang="en-US" dirty="0"/>
              <a:t> </a:t>
            </a:r>
            <a:r>
              <a:rPr lang="en-US" dirty="0" err="1"/>
              <a:t>sugeriše</a:t>
            </a:r>
            <a:r>
              <a:rPr lang="en-US" dirty="0"/>
              <a:t>, </a:t>
            </a:r>
            <a:r>
              <a:rPr lang="en-US" dirty="0" err="1"/>
              <a:t>studija</a:t>
            </a:r>
            <a:r>
              <a:rPr lang="en-US" dirty="0"/>
              <a:t> </a:t>
            </a:r>
            <a:r>
              <a:rPr lang="en-US" dirty="0" err="1"/>
              <a:t>izvodljivosti</a:t>
            </a:r>
            <a:r>
              <a:rPr lang="en-US" dirty="0"/>
              <a:t> je </a:t>
            </a:r>
            <a:r>
              <a:rPr lang="en-US" dirty="0" err="1"/>
              <a:t>analiza</a:t>
            </a:r>
            <a:r>
              <a:rPr lang="en-US" dirty="0"/>
              <a:t> </a:t>
            </a:r>
            <a:r>
              <a:rPr lang="en-US" dirty="0" err="1"/>
              <a:t>izvodljivosti</a:t>
            </a:r>
            <a:r>
              <a:rPr lang="en-US" dirty="0"/>
              <a:t> </a:t>
            </a:r>
            <a:r>
              <a:rPr lang="sr-Latn-RS" dirty="0"/>
              <a:t>odnosno</a:t>
            </a:r>
            <a:r>
              <a:rPr lang="en-US" dirty="0"/>
              <a:t> </a:t>
            </a:r>
            <a:r>
              <a:rPr lang="en-US" dirty="0" err="1"/>
              <a:t>mera</a:t>
            </a:r>
            <a:r>
              <a:rPr lang="en-US" dirty="0"/>
              <a:t> </a:t>
            </a:r>
            <a:r>
              <a:rPr lang="en-US" dirty="0" err="1"/>
              <a:t>softverskog</a:t>
            </a:r>
            <a:r>
              <a:rPr lang="en-US" dirty="0"/>
              <a:t> </a:t>
            </a:r>
            <a:r>
              <a:rPr lang="en-US" dirty="0" err="1"/>
              <a:t>proizvoda</a:t>
            </a:r>
            <a:r>
              <a:rPr lang="en-US" dirty="0"/>
              <a:t> u </a:t>
            </a:r>
            <a:r>
              <a:rPr lang="en-US" dirty="0" err="1"/>
              <a:t>smislu</a:t>
            </a:r>
            <a:r>
              <a:rPr lang="en-US" dirty="0"/>
              <a:t> </a:t>
            </a:r>
            <a:r>
              <a:rPr lang="en-US" dirty="0" err="1"/>
              <a:t>koliko</a:t>
            </a:r>
            <a:r>
              <a:rPr lang="en-US" dirty="0"/>
              <a:t> </a:t>
            </a:r>
            <a:r>
              <a:rPr lang="en-US" dirty="0" err="1"/>
              <a:t>će</a:t>
            </a:r>
            <a:r>
              <a:rPr lang="en-US" dirty="0"/>
              <a:t> </a:t>
            </a:r>
            <a:r>
              <a:rPr lang="en-US" dirty="0" err="1"/>
              <a:t>razvoj</a:t>
            </a:r>
            <a:r>
              <a:rPr lang="en-US" dirty="0"/>
              <a:t> </a:t>
            </a:r>
            <a:r>
              <a:rPr lang="en-US" dirty="0" err="1"/>
              <a:t>proizvoda</a:t>
            </a:r>
            <a:r>
              <a:rPr lang="en-US" dirty="0"/>
              <a:t> </a:t>
            </a:r>
            <a:r>
              <a:rPr lang="en-US" dirty="0" err="1"/>
              <a:t>biti</a:t>
            </a:r>
            <a:r>
              <a:rPr lang="en-US" dirty="0"/>
              <a:t> </a:t>
            </a:r>
            <a:r>
              <a:rPr lang="en-US" dirty="0" err="1"/>
              <a:t>koristan</a:t>
            </a:r>
            <a:r>
              <a:rPr lang="en-US" dirty="0"/>
              <a:t> za </a:t>
            </a:r>
            <a:r>
              <a:rPr lang="en-US" dirty="0" err="1"/>
              <a:t>organizaciju</a:t>
            </a:r>
            <a:r>
              <a:rPr lang="sr-Latn-RS" dirty="0"/>
              <a:t> - investitora</a:t>
            </a:r>
            <a:r>
              <a:rPr lang="en-US" dirty="0"/>
              <a:t> </a:t>
            </a:r>
            <a:r>
              <a:rPr lang="en-US" dirty="0" err="1"/>
              <a:t>sa</a:t>
            </a:r>
            <a:r>
              <a:rPr lang="en-US" dirty="0"/>
              <a:t> </a:t>
            </a:r>
            <a:r>
              <a:rPr lang="en-US" dirty="0" err="1"/>
              <a:t>praktične</a:t>
            </a:r>
            <a:r>
              <a:rPr lang="en-US" dirty="0"/>
              <a:t> </a:t>
            </a:r>
            <a:r>
              <a:rPr lang="en-US" dirty="0" err="1"/>
              <a:t>tačke</a:t>
            </a:r>
            <a:r>
              <a:rPr lang="en-US" dirty="0"/>
              <a:t> </a:t>
            </a:r>
            <a:r>
              <a:rPr lang="en-US" dirty="0" err="1"/>
              <a:t>gledišta</a:t>
            </a:r>
            <a:r>
              <a:rPr lang="en-US" dirty="0"/>
              <a:t>. </a:t>
            </a:r>
            <a:endParaRPr lang="sr-Latn-RS" dirty="0"/>
          </a:p>
          <a:p>
            <a:r>
              <a:rPr lang="en-US" dirty="0" err="1"/>
              <a:t>Studija</a:t>
            </a:r>
            <a:r>
              <a:rPr lang="en-US" dirty="0"/>
              <a:t> </a:t>
            </a:r>
            <a:r>
              <a:rPr lang="en-US" dirty="0" err="1"/>
              <a:t>izvodljivosti</a:t>
            </a:r>
            <a:r>
              <a:rPr lang="en-US" dirty="0"/>
              <a:t> se </a:t>
            </a:r>
            <a:r>
              <a:rPr lang="en-US" dirty="0" err="1"/>
              <a:t>sprovodi</a:t>
            </a:r>
            <a:r>
              <a:rPr lang="en-US" dirty="0"/>
              <a:t> </a:t>
            </a:r>
            <a:r>
              <a:rPr lang="sr-Latn-RS" dirty="0"/>
              <a:t>sa osnovnim ciljem da omogući opsežnu </a:t>
            </a:r>
            <a:r>
              <a:rPr lang="en-US" dirty="0" err="1"/>
              <a:t>analiz</a:t>
            </a:r>
            <a:r>
              <a:rPr lang="sr-Latn-RS" dirty="0"/>
              <a:t>u</a:t>
            </a:r>
            <a:r>
              <a:rPr lang="en-US" dirty="0"/>
              <a:t> da li </a:t>
            </a:r>
            <a:r>
              <a:rPr lang="en-US" dirty="0" err="1"/>
              <a:t>će</a:t>
            </a:r>
            <a:r>
              <a:rPr lang="en-US" dirty="0"/>
              <a:t> </a:t>
            </a:r>
            <a:r>
              <a:rPr lang="en-US" dirty="0" err="1"/>
              <a:t>softverski</a:t>
            </a:r>
            <a:r>
              <a:rPr lang="en-US" dirty="0"/>
              <a:t> </a:t>
            </a:r>
            <a:r>
              <a:rPr lang="en-US" dirty="0" err="1"/>
              <a:t>proizvod</a:t>
            </a:r>
            <a:r>
              <a:rPr lang="en-US" dirty="0"/>
              <a:t> </a:t>
            </a:r>
            <a:r>
              <a:rPr lang="en-US" dirty="0" err="1"/>
              <a:t>biti</a:t>
            </a:r>
            <a:r>
              <a:rPr lang="en-US" dirty="0"/>
              <a:t> </a:t>
            </a:r>
            <a:r>
              <a:rPr lang="sr-Latn-RS" dirty="0"/>
              <a:t>adekvatan</a:t>
            </a:r>
            <a:r>
              <a:rPr lang="en-US" dirty="0"/>
              <a:t> u </a:t>
            </a:r>
            <a:r>
              <a:rPr lang="en-US" dirty="0" err="1"/>
              <a:t>smislu</a:t>
            </a:r>
            <a:r>
              <a:rPr lang="en-US" dirty="0"/>
              <a:t> </a:t>
            </a:r>
            <a:r>
              <a:rPr lang="en-US" dirty="0" err="1"/>
              <a:t>razvoja</a:t>
            </a:r>
            <a:r>
              <a:rPr lang="en-US" dirty="0"/>
              <a:t>, </a:t>
            </a:r>
            <a:r>
              <a:rPr lang="en-US" dirty="0" err="1"/>
              <a:t>implantacije</a:t>
            </a:r>
            <a:r>
              <a:rPr lang="en-US" dirty="0"/>
              <a:t>, </a:t>
            </a:r>
            <a:r>
              <a:rPr lang="en-US" dirty="0" err="1"/>
              <a:t>doprinosa</a:t>
            </a:r>
            <a:r>
              <a:rPr lang="en-US" dirty="0"/>
              <a:t> </a:t>
            </a:r>
            <a:r>
              <a:rPr lang="en-US" dirty="0" err="1"/>
              <a:t>projekta</a:t>
            </a:r>
            <a:r>
              <a:rPr lang="en-US" dirty="0"/>
              <a:t> </a:t>
            </a:r>
            <a:r>
              <a:rPr lang="en-US" dirty="0" err="1"/>
              <a:t>organizaciji</a:t>
            </a:r>
            <a:r>
              <a:rPr lang="en-US" dirty="0"/>
              <a:t> </a:t>
            </a:r>
            <a:r>
              <a:rPr lang="en-US" dirty="0" err="1"/>
              <a:t>itd</a:t>
            </a:r>
            <a:r>
              <a:rPr lang="en-US" dirty="0"/>
              <a:t>.</a:t>
            </a:r>
          </a:p>
        </p:txBody>
      </p:sp>
    </p:spTree>
    <p:extLst>
      <p:ext uri="{BB962C8B-B14F-4D97-AF65-F5344CB8AC3E}">
        <p14:creationId xmlns:p14="http://schemas.microsoft.com/office/powerpoint/2010/main" val="168227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72621-E592-491B-8006-7B4B2D6EF947}"/>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xmlns="" id="{BE718EB9-912E-44DB-BCD8-A89183614DD9}"/>
              </a:ext>
            </a:extLst>
          </p:cNvPr>
          <p:cNvSpPr>
            <a:spLocks noGrp="1"/>
          </p:cNvSpPr>
          <p:nvPr>
            <p:ph idx="1"/>
          </p:nvPr>
        </p:nvSpPr>
        <p:spPr/>
        <p:txBody>
          <a:bodyPr>
            <a:normAutofit fontScale="70000" lnSpcReduction="20000"/>
          </a:bodyPr>
          <a:lstStyle/>
          <a:p>
            <a:r>
              <a:rPr lang="sr-Latn-RS" dirty="0"/>
              <a:t>Elementi</a:t>
            </a:r>
            <a:r>
              <a:rPr lang="en-US" dirty="0"/>
              <a:t> </a:t>
            </a:r>
            <a:r>
              <a:rPr lang="en-US" dirty="0" err="1"/>
              <a:t>studije</a:t>
            </a:r>
            <a:r>
              <a:rPr lang="en-US" dirty="0"/>
              <a:t> </a:t>
            </a:r>
            <a:r>
              <a:rPr lang="en-US" dirty="0" err="1"/>
              <a:t>izvodljivosti</a:t>
            </a:r>
            <a:r>
              <a:rPr lang="sr-Latn-RS" dirty="0"/>
              <a:t> u oblasti IT</a:t>
            </a:r>
            <a:r>
              <a:rPr lang="en-US" dirty="0"/>
              <a:t>:</a:t>
            </a:r>
          </a:p>
          <a:p>
            <a:r>
              <a:rPr lang="en-US" dirty="0" err="1"/>
              <a:t>Studija</a:t>
            </a:r>
            <a:r>
              <a:rPr lang="en-US" dirty="0"/>
              <a:t> </a:t>
            </a:r>
            <a:r>
              <a:rPr lang="en-US" dirty="0" err="1"/>
              <a:t>izvodljivosti</a:t>
            </a:r>
            <a:r>
              <a:rPr lang="en-US" dirty="0"/>
              <a:t> se </a:t>
            </a:r>
            <a:r>
              <a:rPr lang="en-US" dirty="0" err="1"/>
              <a:t>uglavnom</a:t>
            </a:r>
            <a:r>
              <a:rPr lang="en-US" dirty="0"/>
              <a:t> </a:t>
            </a:r>
            <a:r>
              <a:rPr lang="sr-Latn-RS" dirty="0"/>
              <a:t>fokusira</a:t>
            </a:r>
            <a:r>
              <a:rPr lang="en-US" dirty="0"/>
              <a:t> </a:t>
            </a:r>
            <a:r>
              <a:rPr lang="en-US" dirty="0" err="1"/>
              <a:t>na</a:t>
            </a:r>
            <a:r>
              <a:rPr lang="en-US" dirty="0"/>
              <a:t> </a:t>
            </a:r>
            <a:r>
              <a:rPr lang="sr-Latn-RS" dirty="0"/>
              <a:t>sledećih</a:t>
            </a:r>
            <a:r>
              <a:rPr lang="en-US" dirty="0"/>
              <a:t> pet </a:t>
            </a:r>
            <a:r>
              <a:rPr lang="sr-Latn-RS" dirty="0"/>
              <a:t>ključnih elemenata:</a:t>
            </a:r>
          </a:p>
          <a:p>
            <a:pPr lvl="1"/>
            <a:r>
              <a:rPr lang="sr-Latn-RS" b="1" dirty="0"/>
              <a:t>Tehnička izvodljivost</a:t>
            </a:r>
          </a:p>
          <a:p>
            <a:pPr lvl="1"/>
            <a:r>
              <a:rPr lang="sr-Latn-RS" b="1" dirty="0"/>
              <a:t>Operativna izvodljivost</a:t>
            </a:r>
          </a:p>
          <a:p>
            <a:pPr lvl="1"/>
            <a:r>
              <a:rPr lang="sr-Latn-RS" b="1" dirty="0"/>
              <a:t>Finansijska/Ekonomska izvodljivost</a:t>
            </a:r>
          </a:p>
          <a:p>
            <a:pPr lvl="1"/>
            <a:r>
              <a:rPr lang="sr-Latn-RS" b="1" dirty="0"/>
              <a:t>Izvodljivost vremenskih planova (raspoređivanja)</a:t>
            </a:r>
          </a:p>
          <a:p>
            <a:pPr lvl="1"/>
            <a:r>
              <a:rPr lang="sr-Latn-RS" b="1" dirty="0"/>
              <a:t>Pravna – lagalna uzvodljivost</a:t>
            </a:r>
          </a:p>
          <a:p>
            <a:r>
              <a:rPr lang="en-US" dirty="0"/>
              <a:t> </a:t>
            </a:r>
            <a:r>
              <a:rPr lang="en-US" dirty="0" err="1"/>
              <a:t>Među</a:t>
            </a:r>
            <a:r>
              <a:rPr lang="en-US" dirty="0"/>
              <a:t> </a:t>
            </a:r>
            <a:r>
              <a:rPr lang="sr-Latn-RS" dirty="0"/>
              <a:t>njima</a:t>
            </a:r>
            <a:r>
              <a:rPr lang="en-US" dirty="0"/>
              <a:t> </a:t>
            </a:r>
            <a:r>
              <a:rPr lang="sr-Latn-RS" dirty="0"/>
              <a:t>segment</a:t>
            </a:r>
            <a:r>
              <a:rPr lang="en-US" dirty="0"/>
              <a:t> </a:t>
            </a:r>
            <a:r>
              <a:rPr lang="sr-Latn-RS" b="1" dirty="0"/>
              <a:t>finansijske/</a:t>
            </a:r>
            <a:r>
              <a:rPr lang="en-US" b="1" dirty="0" err="1"/>
              <a:t>ekonomske</a:t>
            </a:r>
            <a:r>
              <a:rPr lang="en-US" b="1" dirty="0"/>
              <a:t> </a:t>
            </a:r>
            <a:r>
              <a:rPr lang="en-US" b="1" dirty="0" err="1"/>
              <a:t>izvodljivosti</a:t>
            </a:r>
            <a:r>
              <a:rPr lang="en-US" b="1" dirty="0"/>
              <a:t> </a:t>
            </a:r>
            <a:r>
              <a:rPr lang="en-US" dirty="0"/>
              <a:t>je </a:t>
            </a:r>
            <a:r>
              <a:rPr lang="en-US" dirty="0" err="1"/>
              <a:t>najvažniji</a:t>
            </a:r>
            <a:r>
              <a:rPr lang="en-US" dirty="0"/>
              <a:t> deo </a:t>
            </a:r>
            <a:r>
              <a:rPr lang="en-US" dirty="0" err="1"/>
              <a:t>analize</a:t>
            </a:r>
            <a:r>
              <a:rPr lang="en-US" dirty="0"/>
              <a:t> </a:t>
            </a:r>
            <a:r>
              <a:rPr lang="en-US" dirty="0" err="1"/>
              <a:t>izvodljivosti</a:t>
            </a:r>
            <a:r>
              <a:rPr lang="en-US" dirty="0"/>
              <a:t>,</a:t>
            </a:r>
            <a:r>
              <a:rPr lang="sr-Latn-RS" dirty="0"/>
              <a:t> zato će ovom elementu biti posvećen najveći deo predavanja.</a:t>
            </a:r>
            <a:r>
              <a:rPr lang="en-US" dirty="0"/>
              <a:t> </a:t>
            </a:r>
            <a:endParaRPr lang="sr-Latn-RS" dirty="0"/>
          </a:p>
          <a:p>
            <a:r>
              <a:rPr lang="sr-Latn-RS" dirty="0"/>
              <a:t>P</a:t>
            </a:r>
            <a:r>
              <a:rPr lang="en-US" dirty="0" err="1"/>
              <a:t>ravna</a:t>
            </a:r>
            <a:r>
              <a:rPr lang="en-US" dirty="0"/>
              <a:t> </a:t>
            </a:r>
            <a:r>
              <a:rPr lang="sr-Latn-RS" dirty="0"/>
              <a:t>izvodljivost </a:t>
            </a:r>
            <a:r>
              <a:rPr lang="en-US" dirty="0"/>
              <a:t>se </a:t>
            </a:r>
            <a:r>
              <a:rPr lang="sr-Latn-RS" dirty="0"/>
              <a:t>ponekad čak i ne</a:t>
            </a:r>
            <a:r>
              <a:rPr lang="en-US" dirty="0"/>
              <a:t> </a:t>
            </a:r>
            <a:r>
              <a:rPr lang="en-US" dirty="0" err="1"/>
              <a:t>smatra</a:t>
            </a:r>
            <a:r>
              <a:rPr lang="en-US" dirty="0"/>
              <a:t> </a:t>
            </a:r>
            <a:r>
              <a:rPr lang="en-US" dirty="0" err="1"/>
              <a:t>analizom</a:t>
            </a:r>
            <a:r>
              <a:rPr lang="en-US" dirty="0"/>
              <a:t> </a:t>
            </a:r>
            <a:r>
              <a:rPr lang="en-US" dirty="0" err="1"/>
              <a:t>izvodljivosti</a:t>
            </a:r>
            <a:r>
              <a:rPr lang="sr-Latn-RS" dirty="0"/>
              <a:t> – već posebnim aspektom vrednovanja budućeg projekta</a:t>
            </a:r>
            <a:r>
              <a:rPr lang="en-US" dirty="0"/>
              <a:t>.</a:t>
            </a:r>
            <a:endParaRPr lang="sr-Latn-RS" dirty="0"/>
          </a:p>
          <a:p>
            <a:r>
              <a:rPr lang="sr-Latn-RS" dirty="0"/>
              <a:t>Svakako, osim gore navedenih osnovnih elemenata, </a:t>
            </a:r>
            <a:r>
              <a:rPr lang="sr-Latn-RS" b="1" dirty="0"/>
              <a:t>studija izvodljivosti treba imati i uvod, tržišnu analizu, opis odabrane projektne opcije i na kraju detaljnu analizu rizika i konačni zaključak o izvodljivosti projekta</a:t>
            </a:r>
            <a:r>
              <a:rPr lang="sr-Latn-RS" dirty="0"/>
              <a:t>.</a:t>
            </a:r>
          </a:p>
          <a:p>
            <a:r>
              <a:rPr lang="sr-Latn-RS" dirty="0"/>
              <a:t>Pri pisanju navedenih elemenata studije izvodljivosti, svakako se mogu koristiti podaci već napisani u izradi poslovnog slučaja, ali se ovde oni dodatno analiziraju i dopunjuju.</a:t>
            </a:r>
            <a:endParaRPr lang="en-US" dirty="0"/>
          </a:p>
        </p:txBody>
      </p:sp>
    </p:spTree>
    <p:extLst>
      <p:ext uri="{BB962C8B-B14F-4D97-AF65-F5344CB8AC3E}">
        <p14:creationId xmlns:p14="http://schemas.microsoft.com/office/powerpoint/2010/main" val="423875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5DCB1-B138-4518-8D2F-EA79980135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xmlns="" id="{C08F433D-ACF7-4607-9321-1C2B59B73F88}"/>
              </a:ext>
            </a:extLst>
          </p:cNvPr>
          <p:cNvSpPr>
            <a:spLocks noGrp="1"/>
          </p:cNvSpPr>
          <p:nvPr>
            <p:ph idx="1"/>
          </p:nvPr>
        </p:nvSpPr>
        <p:spPr/>
        <p:txBody>
          <a:bodyPr>
            <a:normAutofit lnSpcReduction="10000"/>
          </a:bodyPr>
          <a:lstStyle/>
          <a:p>
            <a:r>
              <a:rPr lang="en-US" b="1" dirty="0" err="1"/>
              <a:t>Tehnička</a:t>
            </a:r>
            <a:r>
              <a:rPr lang="en-US" b="1" dirty="0"/>
              <a:t> </a:t>
            </a:r>
            <a:r>
              <a:rPr lang="en-US" b="1" dirty="0" err="1"/>
              <a:t>izvodljivost</a:t>
            </a:r>
            <a:r>
              <a:rPr lang="sr-Latn-RS" b="1" dirty="0"/>
              <a:t>: </a:t>
            </a:r>
            <a:r>
              <a:rPr lang="en-US" dirty="0"/>
              <a:t>U </a:t>
            </a:r>
            <a:r>
              <a:rPr lang="sr-Latn-RS" dirty="0"/>
              <a:t>okviru t</a:t>
            </a:r>
            <a:r>
              <a:rPr lang="en-US" dirty="0" err="1"/>
              <a:t>ehnič</a:t>
            </a:r>
            <a:r>
              <a:rPr lang="sr-Latn-RS" dirty="0"/>
              <a:t>e</a:t>
            </a:r>
            <a:r>
              <a:rPr lang="en-US" dirty="0"/>
              <a:t> </a:t>
            </a:r>
            <a:r>
              <a:rPr lang="en-US" dirty="0" err="1"/>
              <a:t>izvodljivosti</a:t>
            </a:r>
            <a:r>
              <a:rPr lang="en-US" dirty="0"/>
              <a:t> se</a:t>
            </a:r>
            <a:r>
              <a:rPr lang="sr-Latn-RS" dirty="0"/>
              <a:t>  </a:t>
            </a:r>
            <a:r>
              <a:rPr lang="en-US" dirty="0" err="1"/>
              <a:t>analiziraju</a:t>
            </a:r>
            <a:r>
              <a:rPr lang="en-US" dirty="0"/>
              <a:t>/</a:t>
            </a:r>
            <a:r>
              <a:rPr lang="en-US" dirty="0" err="1"/>
              <a:t>ocenjuju</a:t>
            </a:r>
            <a:r>
              <a:rPr lang="en-US" dirty="0"/>
              <a:t> </a:t>
            </a:r>
            <a:r>
              <a:rPr lang="en-US" dirty="0" err="1"/>
              <a:t>trenutn</a:t>
            </a:r>
            <a:r>
              <a:rPr lang="sr-Latn-RS" dirty="0"/>
              <a:t>o raspoloživi</a:t>
            </a:r>
            <a:r>
              <a:rPr lang="en-US" dirty="0"/>
              <a:t> </a:t>
            </a:r>
            <a:r>
              <a:rPr lang="en-US" dirty="0" err="1"/>
              <a:t>resursi</a:t>
            </a:r>
            <a:r>
              <a:rPr lang="sr-Latn-RS" dirty="0"/>
              <a:t>, uključujući</a:t>
            </a:r>
            <a:r>
              <a:rPr lang="en-US" dirty="0"/>
              <a:t> </a:t>
            </a:r>
            <a:r>
              <a:rPr lang="en-US" b="1" dirty="0" err="1"/>
              <a:t>hardver</a:t>
            </a:r>
            <a:r>
              <a:rPr lang="sr-Latn-RS" b="1" dirty="0"/>
              <a:t> i</a:t>
            </a:r>
            <a:r>
              <a:rPr lang="en-US" b="1" dirty="0"/>
              <a:t> </a:t>
            </a:r>
            <a:r>
              <a:rPr lang="en-US" b="1" dirty="0" err="1"/>
              <a:t>softver</a:t>
            </a:r>
            <a:r>
              <a:rPr lang="en-US" b="1" dirty="0"/>
              <a:t> </a:t>
            </a:r>
            <a:r>
              <a:rPr lang="en-US" b="1" dirty="0" err="1"/>
              <a:t>zajedno</a:t>
            </a:r>
            <a:r>
              <a:rPr lang="en-US" b="1" dirty="0"/>
              <a:t> </a:t>
            </a:r>
            <a:r>
              <a:rPr lang="en-US" b="1" dirty="0" err="1"/>
              <a:t>sa</a:t>
            </a:r>
            <a:r>
              <a:rPr lang="en-US" b="1" dirty="0"/>
              <a:t> </a:t>
            </a:r>
            <a:r>
              <a:rPr lang="en-US" b="1" dirty="0" err="1"/>
              <a:t>potrebnom</a:t>
            </a:r>
            <a:r>
              <a:rPr lang="en-US" b="1" dirty="0"/>
              <a:t> </a:t>
            </a:r>
            <a:r>
              <a:rPr lang="en-US" b="1" dirty="0" err="1"/>
              <a:t>tehnologijom</a:t>
            </a:r>
            <a:r>
              <a:rPr lang="en-US" b="1" dirty="0"/>
              <a:t> </a:t>
            </a:r>
            <a:r>
              <a:rPr lang="en-US" dirty="0" err="1"/>
              <a:t>za</a:t>
            </a:r>
            <a:r>
              <a:rPr lang="en-US" dirty="0"/>
              <a:t> </a:t>
            </a:r>
            <a:r>
              <a:rPr lang="en-US" dirty="0" err="1"/>
              <a:t>razvoj</a:t>
            </a:r>
            <a:r>
              <a:rPr lang="en-US" dirty="0"/>
              <a:t> </a:t>
            </a:r>
            <a:r>
              <a:rPr lang="en-US" dirty="0" err="1"/>
              <a:t>projekta</a:t>
            </a:r>
            <a:r>
              <a:rPr lang="en-US" dirty="0"/>
              <a:t>. </a:t>
            </a:r>
            <a:endParaRPr lang="sr-Latn-RS" dirty="0"/>
          </a:p>
          <a:p>
            <a:r>
              <a:rPr lang="en-US" dirty="0"/>
              <a:t>Ova</a:t>
            </a:r>
            <a:r>
              <a:rPr lang="sr-Latn-RS" dirty="0"/>
              <a:t>j segment</a:t>
            </a:r>
            <a:r>
              <a:rPr lang="en-US" dirty="0"/>
              <a:t> </a:t>
            </a:r>
            <a:r>
              <a:rPr lang="sr-Latn-RS" dirty="0"/>
              <a:t>studije </a:t>
            </a:r>
            <a:r>
              <a:rPr lang="en-US" dirty="0" err="1"/>
              <a:t>izvodljivosti</a:t>
            </a:r>
            <a:r>
              <a:rPr lang="en-US" dirty="0"/>
              <a:t> </a:t>
            </a:r>
            <a:r>
              <a:rPr lang="en-US" dirty="0" err="1"/>
              <a:t>daje</a:t>
            </a:r>
            <a:r>
              <a:rPr lang="en-US" dirty="0"/>
              <a:t> </a:t>
            </a:r>
            <a:r>
              <a:rPr lang="en-US" dirty="0" err="1"/>
              <a:t>izveštaj</a:t>
            </a:r>
            <a:r>
              <a:rPr lang="en-US" dirty="0"/>
              <a:t> da li </a:t>
            </a:r>
            <a:r>
              <a:rPr lang="en-US" dirty="0" err="1"/>
              <a:t>postoje</a:t>
            </a:r>
            <a:r>
              <a:rPr lang="en-US" dirty="0"/>
              <a:t> </a:t>
            </a:r>
            <a:r>
              <a:rPr lang="sr-Latn-RS" dirty="0"/>
              <a:t>adekvatni</a:t>
            </a:r>
            <a:r>
              <a:rPr lang="en-US" dirty="0"/>
              <a:t> </a:t>
            </a:r>
            <a:r>
              <a:rPr lang="en-US" dirty="0" err="1"/>
              <a:t>potrebni</a:t>
            </a:r>
            <a:r>
              <a:rPr lang="en-US" dirty="0"/>
              <a:t> </a:t>
            </a:r>
            <a:r>
              <a:rPr lang="en-US" dirty="0" err="1"/>
              <a:t>resursi</a:t>
            </a:r>
            <a:r>
              <a:rPr lang="en-US" dirty="0"/>
              <a:t> </a:t>
            </a:r>
            <a:r>
              <a:rPr lang="en-US" dirty="0" err="1"/>
              <a:t>i</a:t>
            </a:r>
            <a:r>
              <a:rPr lang="en-US" dirty="0"/>
              <a:t> </a:t>
            </a:r>
            <a:r>
              <a:rPr lang="en-US" dirty="0" err="1"/>
              <a:t>tehnologije</a:t>
            </a:r>
            <a:r>
              <a:rPr lang="en-US" dirty="0"/>
              <a:t> </a:t>
            </a:r>
            <a:r>
              <a:rPr lang="en-US" dirty="0" err="1"/>
              <a:t>koje</a:t>
            </a:r>
            <a:r>
              <a:rPr lang="en-US" dirty="0"/>
              <a:t> </a:t>
            </a:r>
            <a:r>
              <a:rPr lang="en-US" dirty="0" err="1"/>
              <a:t>će</a:t>
            </a:r>
            <a:r>
              <a:rPr lang="en-US" dirty="0"/>
              <a:t> se </a:t>
            </a:r>
            <a:r>
              <a:rPr lang="en-US" dirty="0" err="1"/>
              <a:t>koristiti</a:t>
            </a:r>
            <a:r>
              <a:rPr lang="en-US" dirty="0"/>
              <a:t> za </a:t>
            </a:r>
            <a:r>
              <a:rPr lang="en-US" dirty="0" err="1"/>
              <a:t>razvoj</a:t>
            </a:r>
            <a:r>
              <a:rPr lang="en-US" dirty="0"/>
              <a:t> </a:t>
            </a:r>
            <a:r>
              <a:rPr lang="en-US" dirty="0" err="1"/>
              <a:t>projekta</a:t>
            </a:r>
            <a:r>
              <a:rPr lang="en-US" dirty="0"/>
              <a:t>.</a:t>
            </a:r>
            <a:endParaRPr lang="sr-Latn-RS" dirty="0"/>
          </a:p>
          <a:p>
            <a:r>
              <a:rPr lang="en-US" dirty="0"/>
              <a:t>Pored toga, </a:t>
            </a:r>
            <a:r>
              <a:rPr lang="en-US" dirty="0" err="1"/>
              <a:t>studija</a:t>
            </a:r>
            <a:r>
              <a:rPr lang="en-US" dirty="0"/>
              <a:t> </a:t>
            </a:r>
            <a:r>
              <a:rPr lang="sr-Latn-RS" dirty="0"/>
              <a:t>tehničke </a:t>
            </a:r>
            <a:r>
              <a:rPr lang="en-US" dirty="0" err="1"/>
              <a:t>izvodljivosti</a:t>
            </a:r>
            <a:r>
              <a:rPr lang="en-US" dirty="0"/>
              <a:t> </a:t>
            </a:r>
            <a:r>
              <a:rPr lang="en-US" dirty="0" err="1"/>
              <a:t>takođe</a:t>
            </a:r>
            <a:r>
              <a:rPr lang="en-US" dirty="0"/>
              <a:t> </a:t>
            </a:r>
            <a:r>
              <a:rPr lang="en-US" dirty="0" err="1"/>
              <a:t>analizira</a:t>
            </a:r>
            <a:r>
              <a:rPr lang="en-US" dirty="0"/>
              <a:t> </a:t>
            </a:r>
            <a:r>
              <a:rPr lang="en-US" b="1" dirty="0" err="1"/>
              <a:t>tehničke</a:t>
            </a:r>
            <a:r>
              <a:rPr lang="en-US" b="1" dirty="0"/>
              <a:t> </a:t>
            </a:r>
            <a:r>
              <a:rPr lang="en-US" b="1" dirty="0" err="1"/>
              <a:t>veštine</a:t>
            </a:r>
            <a:r>
              <a:rPr lang="en-US" b="1" dirty="0"/>
              <a:t> </a:t>
            </a:r>
            <a:r>
              <a:rPr lang="en-US" b="1" dirty="0" err="1"/>
              <a:t>i</a:t>
            </a:r>
            <a:r>
              <a:rPr lang="en-US" b="1" dirty="0"/>
              <a:t> </a:t>
            </a:r>
            <a:r>
              <a:rPr lang="en-US" b="1" dirty="0" err="1"/>
              <a:t>sposobnosti</a:t>
            </a:r>
            <a:r>
              <a:rPr lang="en-US" b="1" dirty="0"/>
              <a:t> </a:t>
            </a:r>
            <a:r>
              <a:rPr lang="en-US" b="1" dirty="0" err="1"/>
              <a:t>tehničkog</a:t>
            </a:r>
            <a:r>
              <a:rPr lang="en-US" b="1" dirty="0"/>
              <a:t> </a:t>
            </a:r>
            <a:r>
              <a:rPr lang="en-US" b="1" dirty="0" err="1"/>
              <a:t>tima</a:t>
            </a:r>
            <a:r>
              <a:rPr lang="en-US" dirty="0"/>
              <a:t>,</a:t>
            </a:r>
            <a:r>
              <a:rPr lang="sr-Latn-RS" dirty="0"/>
              <a:t> predlaže angažman eksternih izvršioca – autsorsovanjem,</a:t>
            </a:r>
            <a:r>
              <a:rPr lang="en-US" dirty="0"/>
              <a:t> </a:t>
            </a:r>
            <a:r>
              <a:rPr lang="sr-Latn-RS" dirty="0"/>
              <a:t>daje odgovor na pitanja da li se </a:t>
            </a:r>
            <a:r>
              <a:rPr lang="en-US" dirty="0" err="1"/>
              <a:t>postojeća</a:t>
            </a:r>
            <a:r>
              <a:rPr lang="en-US" dirty="0"/>
              <a:t> </a:t>
            </a:r>
            <a:r>
              <a:rPr lang="en-US" dirty="0" err="1"/>
              <a:t>tehnologija</a:t>
            </a:r>
            <a:r>
              <a:rPr lang="en-US" dirty="0"/>
              <a:t> </a:t>
            </a:r>
            <a:r>
              <a:rPr lang="en-US" dirty="0" err="1"/>
              <a:t>može</a:t>
            </a:r>
            <a:r>
              <a:rPr lang="en-US" dirty="0"/>
              <a:t> </a:t>
            </a:r>
            <a:r>
              <a:rPr lang="en-US" dirty="0" err="1"/>
              <a:t>koristiti</a:t>
            </a:r>
            <a:r>
              <a:rPr lang="en-US" dirty="0"/>
              <a:t> </a:t>
            </a:r>
            <a:r>
              <a:rPr lang="en-US" dirty="0" err="1"/>
              <a:t>ili</a:t>
            </a:r>
            <a:r>
              <a:rPr lang="en-US" dirty="0"/>
              <a:t> ne, </a:t>
            </a:r>
            <a:r>
              <a:rPr lang="sr-Latn-RS" dirty="0"/>
              <a:t>da li je moguća i jednostavna </a:t>
            </a:r>
            <a:r>
              <a:rPr lang="en-US" dirty="0" err="1"/>
              <a:t>nadogradnja</a:t>
            </a:r>
            <a:r>
              <a:rPr lang="sr-Latn-RS" dirty="0"/>
              <a:t> postojeće tehnologije ili je neophodno investirati u novu</a:t>
            </a:r>
            <a:r>
              <a:rPr lang="en-US" dirty="0"/>
              <a:t> </a:t>
            </a:r>
            <a:r>
              <a:rPr lang="en-US" dirty="0" err="1"/>
              <a:t>tehnologiju</a:t>
            </a:r>
            <a:r>
              <a:rPr lang="sr-Latn-RS" dirty="0"/>
              <a:t>, definiše neophodno </a:t>
            </a:r>
            <a:r>
              <a:rPr lang="en-US" dirty="0" err="1"/>
              <a:t>održavanje</a:t>
            </a:r>
            <a:r>
              <a:rPr lang="en-US" dirty="0"/>
              <a:t> </a:t>
            </a:r>
            <a:r>
              <a:rPr lang="sr-Latn-RS" dirty="0"/>
              <a:t>tehnologije, </a:t>
            </a:r>
            <a:r>
              <a:rPr lang="en-US" dirty="0"/>
              <a:t> </a:t>
            </a:r>
            <a:r>
              <a:rPr lang="en-US" dirty="0" err="1"/>
              <a:t>itd</a:t>
            </a:r>
            <a:r>
              <a:rPr lang="en-US" dirty="0"/>
              <a:t>.</a:t>
            </a:r>
          </a:p>
        </p:txBody>
      </p:sp>
    </p:spTree>
    <p:extLst>
      <p:ext uri="{BB962C8B-B14F-4D97-AF65-F5344CB8AC3E}">
        <p14:creationId xmlns:p14="http://schemas.microsoft.com/office/powerpoint/2010/main" val="268735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061D9-543C-49C9-A7E1-2D15D9F01E53}"/>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xmlns="" id="{8D8B3FC7-0014-4469-A07C-E843A976CDF4}"/>
              </a:ext>
            </a:extLst>
          </p:cNvPr>
          <p:cNvSpPr>
            <a:spLocks noGrp="1"/>
          </p:cNvSpPr>
          <p:nvPr>
            <p:ph idx="1"/>
          </p:nvPr>
        </p:nvSpPr>
        <p:spPr/>
        <p:txBody>
          <a:bodyPr>
            <a:normAutofit lnSpcReduction="10000"/>
          </a:bodyPr>
          <a:lstStyle/>
          <a:p>
            <a:r>
              <a:rPr lang="en-US" b="1" dirty="0" err="1"/>
              <a:t>Operativna</a:t>
            </a:r>
            <a:r>
              <a:rPr lang="en-US" b="1" dirty="0"/>
              <a:t> </a:t>
            </a:r>
            <a:r>
              <a:rPr lang="en-US" b="1" dirty="0" err="1"/>
              <a:t>izvodljivost</a:t>
            </a:r>
            <a:r>
              <a:rPr lang="sr-Latn-RS" b="1" dirty="0"/>
              <a:t>: </a:t>
            </a:r>
            <a:r>
              <a:rPr lang="en-US" dirty="0"/>
              <a:t>U </a:t>
            </a:r>
            <a:r>
              <a:rPr lang="sr-Latn-RS" dirty="0"/>
              <a:t>analizi o</a:t>
            </a:r>
            <a:r>
              <a:rPr lang="en-US" dirty="0" err="1"/>
              <a:t>perativn</a:t>
            </a:r>
            <a:r>
              <a:rPr lang="sr-Latn-RS" dirty="0"/>
              <a:t>e</a:t>
            </a:r>
            <a:r>
              <a:rPr lang="en-US" dirty="0"/>
              <a:t> </a:t>
            </a:r>
            <a:r>
              <a:rPr lang="en-US" dirty="0" err="1"/>
              <a:t>izvodljivosti</a:t>
            </a:r>
            <a:r>
              <a:rPr lang="en-US" dirty="0"/>
              <a:t> </a:t>
            </a:r>
            <a:r>
              <a:rPr lang="sr-Latn-RS" dirty="0"/>
              <a:t>razmatra</a:t>
            </a:r>
            <a:r>
              <a:rPr lang="en-US" dirty="0"/>
              <a:t> se </a:t>
            </a:r>
            <a:r>
              <a:rPr lang="sr-Latn-RS" dirty="0"/>
              <a:t>i ocenjuje način</a:t>
            </a:r>
            <a:r>
              <a:rPr lang="en-US" dirty="0"/>
              <a:t> </a:t>
            </a:r>
            <a:r>
              <a:rPr lang="en-US" dirty="0" err="1"/>
              <a:t>pružanja</a:t>
            </a:r>
            <a:r>
              <a:rPr lang="en-US" dirty="0"/>
              <a:t> </a:t>
            </a:r>
            <a:r>
              <a:rPr lang="en-US" dirty="0" err="1"/>
              <a:t>usluge</a:t>
            </a:r>
            <a:r>
              <a:rPr lang="sr-Latn-RS" dirty="0"/>
              <a:t> krajnjim korisnicima, </a:t>
            </a:r>
            <a:r>
              <a:rPr lang="en-US" dirty="0"/>
              <a:t> </a:t>
            </a:r>
            <a:r>
              <a:rPr lang="en-US" dirty="0" err="1"/>
              <a:t>prema</a:t>
            </a:r>
            <a:r>
              <a:rPr lang="en-US" dirty="0"/>
              <a:t> </a:t>
            </a:r>
            <a:r>
              <a:rPr lang="en-US" dirty="0" err="1"/>
              <a:t>zahtevima</a:t>
            </a:r>
            <a:r>
              <a:rPr lang="en-US" dirty="0"/>
              <a:t> </a:t>
            </a:r>
            <a:r>
              <a:rPr lang="sr-Latn-RS" dirty="0"/>
              <a:t>proizvoda. Takođe, analizira se </a:t>
            </a:r>
            <a:r>
              <a:rPr lang="en-US" dirty="0" err="1"/>
              <a:t>koliko</a:t>
            </a:r>
            <a:r>
              <a:rPr lang="en-US" dirty="0"/>
              <a:t> </a:t>
            </a:r>
            <a:r>
              <a:rPr lang="en-US" dirty="0" err="1"/>
              <a:t>će</a:t>
            </a:r>
            <a:r>
              <a:rPr lang="en-US" dirty="0"/>
              <a:t> </a:t>
            </a:r>
            <a:r>
              <a:rPr lang="en-US" dirty="0" err="1"/>
              <a:t>proizvod</a:t>
            </a:r>
            <a:r>
              <a:rPr lang="en-US" dirty="0"/>
              <a:t> </a:t>
            </a:r>
            <a:r>
              <a:rPr lang="en-US" dirty="0" err="1"/>
              <a:t>biti</a:t>
            </a:r>
            <a:r>
              <a:rPr lang="en-US" dirty="0"/>
              <a:t> </a:t>
            </a:r>
            <a:r>
              <a:rPr lang="en-US" dirty="0" err="1"/>
              <a:t>lak</a:t>
            </a:r>
            <a:r>
              <a:rPr lang="en-US" dirty="0"/>
              <a:t> za</a:t>
            </a:r>
            <a:r>
              <a:rPr lang="sr-Latn-RS" dirty="0"/>
              <a:t> instalaciju,</a:t>
            </a:r>
            <a:r>
              <a:rPr lang="en-US" dirty="0"/>
              <a:t> </a:t>
            </a:r>
            <a:r>
              <a:rPr lang="en-US" dirty="0" err="1"/>
              <a:t>rukovanje</a:t>
            </a:r>
            <a:r>
              <a:rPr lang="en-US" dirty="0"/>
              <a:t> </a:t>
            </a:r>
            <a:r>
              <a:rPr lang="en-US" dirty="0" err="1"/>
              <a:t>i</a:t>
            </a:r>
            <a:r>
              <a:rPr lang="en-US" dirty="0"/>
              <a:t> </a:t>
            </a:r>
            <a:r>
              <a:rPr lang="en-US" dirty="0" err="1"/>
              <a:t>održavanje</a:t>
            </a:r>
            <a:r>
              <a:rPr lang="en-US" dirty="0"/>
              <a:t> </a:t>
            </a:r>
            <a:r>
              <a:rPr lang="en-US" dirty="0" err="1"/>
              <a:t>nakon</a:t>
            </a:r>
            <a:r>
              <a:rPr lang="en-US" dirty="0"/>
              <a:t> </a:t>
            </a:r>
            <a:r>
              <a:rPr lang="sr-Latn-RS" dirty="0"/>
              <a:t>predaje krajnjem korisniku</a:t>
            </a:r>
            <a:r>
              <a:rPr lang="en-US" dirty="0"/>
              <a:t>.</a:t>
            </a:r>
            <a:endParaRPr lang="sr-Latn-RS" dirty="0"/>
          </a:p>
          <a:p>
            <a:r>
              <a:rPr lang="sr-Latn-RS" dirty="0"/>
              <a:t>Pored toga</a:t>
            </a:r>
            <a:r>
              <a:rPr lang="en-US" dirty="0"/>
              <a:t>, </a:t>
            </a:r>
            <a:r>
              <a:rPr lang="sr-Latn-RS" dirty="0"/>
              <a:t>analizira se i </a:t>
            </a:r>
            <a:r>
              <a:rPr lang="en-US" dirty="0" err="1"/>
              <a:t>drugi</a:t>
            </a:r>
            <a:r>
              <a:rPr lang="en-US" dirty="0"/>
              <a:t> </a:t>
            </a:r>
            <a:r>
              <a:rPr lang="en-US" dirty="0" err="1"/>
              <a:t>operativni</a:t>
            </a:r>
            <a:r>
              <a:rPr lang="en-US" dirty="0"/>
              <a:t> </a:t>
            </a:r>
            <a:r>
              <a:rPr lang="sr-Latn-RS" dirty="0"/>
              <a:t>aspekti, koji uključuju analizu</a:t>
            </a:r>
            <a:r>
              <a:rPr lang="en-US" dirty="0"/>
              <a:t> </a:t>
            </a:r>
            <a:r>
              <a:rPr lang="en-US" dirty="0" err="1"/>
              <a:t>upotrebljivosti</a:t>
            </a:r>
            <a:r>
              <a:rPr lang="en-US" dirty="0"/>
              <a:t> </a:t>
            </a:r>
            <a:r>
              <a:rPr lang="sr-Latn-RS" dirty="0"/>
              <a:t>plana izrade </a:t>
            </a:r>
            <a:r>
              <a:rPr lang="en-US" dirty="0" err="1"/>
              <a:t>proizvoda</a:t>
            </a:r>
            <a:r>
              <a:rPr lang="en-US" dirty="0"/>
              <a:t>, </a:t>
            </a:r>
            <a:r>
              <a:rPr lang="en-US" dirty="0" err="1"/>
              <a:t>utvrđivanje</a:t>
            </a:r>
            <a:r>
              <a:rPr lang="en-US" dirty="0"/>
              <a:t> da li je </a:t>
            </a:r>
            <a:r>
              <a:rPr lang="sr-Latn-RS" dirty="0"/>
              <a:t>inicijalno </a:t>
            </a:r>
            <a:r>
              <a:rPr lang="en-US" dirty="0" err="1"/>
              <a:t>predloženo</a:t>
            </a:r>
            <a:r>
              <a:rPr lang="en-US" dirty="0"/>
              <a:t> </a:t>
            </a:r>
            <a:r>
              <a:rPr lang="en-US" dirty="0" err="1"/>
              <a:t>rešenje</a:t>
            </a:r>
            <a:r>
              <a:rPr lang="en-US" dirty="0"/>
              <a:t> od </a:t>
            </a:r>
            <a:r>
              <a:rPr lang="en-US" dirty="0" err="1"/>
              <a:t>strane</a:t>
            </a:r>
            <a:r>
              <a:rPr lang="en-US" dirty="0"/>
              <a:t> </a:t>
            </a:r>
            <a:r>
              <a:rPr lang="en-US" dirty="0" err="1"/>
              <a:t>tima</a:t>
            </a:r>
            <a:r>
              <a:rPr lang="en-US" dirty="0"/>
              <a:t> za </a:t>
            </a:r>
            <a:r>
              <a:rPr lang="en-US" dirty="0" err="1"/>
              <a:t>razvoj</a:t>
            </a:r>
            <a:r>
              <a:rPr lang="en-US" dirty="0"/>
              <a:t> </a:t>
            </a:r>
            <a:r>
              <a:rPr lang="sr-Latn-RS" dirty="0"/>
              <a:t>proizvoda</a:t>
            </a:r>
            <a:r>
              <a:rPr lang="en-US" dirty="0"/>
              <a:t> </a:t>
            </a:r>
            <a:r>
              <a:rPr lang="en-US" dirty="0" err="1"/>
              <a:t>prihvatljivo</a:t>
            </a:r>
            <a:r>
              <a:rPr lang="en-US" dirty="0"/>
              <a:t> </a:t>
            </a:r>
            <a:r>
              <a:rPr lang="en-US" dirty="0" err="1"/>
              <a:t>ili</a:t>
            </a:r>
            <a:r>
              <a:rPr lang="en-US" dirty="0"/>
              <a:t> ne</a:t>
            </a:r>
            <a:r>
              <a:rPr lang="sr-Latn-RS" dirty="0"/>
              <a:t> – za tim koji će sprovoditi njegovu realizaciju (po principu QFD – inicijalnog predloga rešenje Vs. DFM). </a:t>
            </a:r>
          </a:p>
          <a:p>
            <a:r>
              <a:rPr lang="sr-Latn-RS" i="1" dirty="0">
                <a:solidFill>
                  <a:srgbClr val="FF0000"/>
                </a:solidFill>
              </a:rPr>
              <a:t>Na ovom nivou mi još uvek nemamo proizvod, već samo njegov opis u obliku</a:t>
            </a:r>
            <a:r>
              <a:rPr lang="sr-Cyrl-RS" i="1" dirty="0">
                <a:solidFill>
                  <a:srgbClr val="FF0000"/>
                </a:solidFill>
              </a:rPr>
              <a:t> </a:t>
            </a:r>
            <a:r>
              <a:rPr lang="sr-Latn-RS" i="1" dirty="0">
                <a:solidFill>
                  <a:srgbClr val="FF0000"/>
                </a:solidFill>
              </a:rPr>
              <a:t>inicijalnog predloga rešenja.</a:t>
            </a:r>
            <a:endParaRPr lang="en-US" i="1" dirty="0">
              <a:solidFill>
                <a:srgbClr val="FF0000"/>
              </a:solidFill>
            </a:endParaRPr>
          </a:p>
        </p:txBody>
      </p:sp>
    </p:spTree>
    <p:extLst>
      <p:ext uri="{BB962C8B-B14F-4D97-AF65-F5344CB8AC3E}">
        <p14:creationId xmlns:p14="http://schemas.microsoft.com/office/powerpoint/2010/main" val="1587714521"/>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1524</TotalTime>
  <Words>5410</Words>
  <Application>Microsoft Office PowerPoint</Application>
  <PresentationFormat>Widescreen</PresentationFormat>
  <Paragraphs>625</Paragraphs>
  <Slides>36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ie 16 9</vt:lpstr>
      <vt:lpstr>VREDNOVANJE PROJEKATA U OBLASTI INFORMACIONIH TEHNOLOGIJA</vt:lpstr>
      <vt:lpstr>Sadržaj predmeta</vt:lpstr>
      <vt:lpstr>PLANIRANJE PROJEKTA – STUDIJA OPRAVDANOSTI</vt:lpstr>
      <vt:lpstr>PLANIRANJE PROJEKTA – STUDIJA OPRAVDANOSTI</vt:lpstr>
      <vt:lpstr>PLANIRANJE PROJEKTA – STUDIJA OPRAVDANOSTI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PowerPoint Presentation</vt:lpstr>
      <vt:lpstr>PLANIRANJE PROJEKTA – STUDIJA IZVODLJIVOSTI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PC</dc:creator>
  <cp:lastModifiedBy>SJM</cp:lastModifiedBy>
  <cp:revision>429</cp:revision>
  <dcterms:created xsi:type="dcterms:W3CDTF">2022-07-12T10:29:07Z</dcterms:created>
  <dcterms:modified xsi:type="dcterms:W3CDTF">2023-10-23T11:59:48Z</dcterms:modified>
</cp:coreProperties>
</file>