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3" r:id="rId26"/>
    <p:sldId id="282" r:id="rId27"/>
    <p:sldId id="28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7096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99891-6A80-4CAC-8D9E-855F4F762487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D1E3D-864E-40D2-B9C7-650BA4FD3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10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99891-6A80-4CAC-8D9E-855F4F762487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D1E3D-864E-40D2-B9C7-650BA4FD3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325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73BA34-2549-4266-B4E3-CA1BCE104F7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784FCC-8B78-450A-A98B-43E6A52C6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12" b="85185"/>
          <a:stretch/>
        </p:blipFill>
        <p:spPr>
          <a:xfrm>
            <a:off x="10474036" y="0"/>
            <a:ext cx="1717964" cy="101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60"/>
          <a:stretch/>
        </p:blipFill>
        <p:spPr>
          <a:xfrm>
            <a:off x="0" y="0"/>
            <a:ext cx="40270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100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Imihajlovic@mas.bg.ac.rs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hbr.org/2003/11/the-five-minds-of-a-manager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b="1" dirty="0"/>
              <a:t>INDUSTRIJSKI MENADŽMENT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RS" i="1" dirty="0"/>
              <a:t>Prof. Dr Ivan Mihajlović</a:t>
            </a:r>
          </a:p>
          <a:p>
            <a:r>
              <a:rPr lang="sr-Latn-RS" i="1" dirty="0"/>
              <a:t>Univerzitet u Beogradu - Mašinski fakultet u Beogradu</a:t>
            </a:r>
          </a:p>
          <a:p>
            <a:r>
              <a:rPr lang="sr-Latn-RS" i="1" dirty="0"/>
              <a:t>Kabinet: 401</a:t>
            </a:r>
          </a:p>
          <a:p>
            <a:r>
              <a:rPr lang="sr-Latn-RS" i="1" dirty="0">
                <a:hlinkClick r:id="rId2"/>
              </a:rPr>
              <a:t>Imihajlovic</a:t>
            </a:r>
            <a:r>
              <a:rPr lang="en-GB" i="1" dirty="0">
                <a:hlinkClick r:id="rId2"/>
              </a:rPr>
              <a:t>@</a:t>
            </a:r>
            <a:r>
              <a:rPr lang="sr-Latn-RS" i="1" dirty="0">
                <a:hlinkClick r:id="rId2"/>
              </a:rPr>
              <a:t>mas.bg.ac.rs</a:t>
            </a:r>
            <a:r>
              <a:rPr lang="sr-Latn-RS" i="1" dirty="0"/>
              <a:t> </a:t>
            </a:r>
          </a:p>
          <a:p>
            <a:endParaRPr lang="sr-Latn-RS" i="1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74239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Tipovi menadžera. Menadžerske uloge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RS" dirty="0"/>
              <a:t>Svakako, jasno je da u hijerarhiji menadžmenta postaje jasne granice i razlike između pojedinih hijerarhijskih nivoa. Ipak, postoje i određeni zadaci  menadžera (menadžment procesi) koji su zajednički za sve nivoe menadžmenta i to su:</a:t>
            </a:r>
          </a:p>
          <a:p>
            <a:pPr lvl="1"/>
            <a:r>
              <a:rPr lang="sr-Latn-CS" b="1" dirty="0"/>
              <a:t>Planiranje</a:t>
            </a:r>
            <a:r>
              <a:rPr lang="sr-Latn-CS" dirty="0"/>
              <a:t> poslovnih aktivnosti,</a:t>
            </a:r>
          </a:p>
          <a:p>
            <a:pPr lvl="1"/>
            <a:r>
              <a:rPr lang="sr-Latn-CS" b="1" dirty="0"/>
              <a:t>Organizovanje</a:t>
            </a:r>
            <a:r>
              <a:rPr lang="sr-Latn-CS" dirty="0"/>
              <a:t>, odnosno organizacija rada do nivoa pojedinih radnih mesta,</a:t>
            </a:r>
            <a:endParaRPr lang="en-US" dirty="0"/>
          </a:p>
          <a:p>
            <a:pPr lvl="1"/>
            <a:r>
              <a:rPr lang="sr-Latn-CS" b="1" dirty="0"/>
              <a:t>Kadriranje</a:t>
            </a:r>
            <a:r>
              <a:rPr lang="sr-Latn-CS" dirty="0"/>
              <a:t>, odnosno delegiranje, raspoređivanje,   uključivanje,   obučavanje   i   unapređivanje kadrova, odnosno poslovi sa ljudskim resursima, tzv. HR (Human Respurces),</a:t>
            </a:r>
            <a:endParaRPr lang="en-US" dirty="0"/>
          </a:p>
          <a:p>
            <a:pPr lvl="1"/>
            <a:r>
              <a:rPr lang="sr-Latn-CS" b="1" dirty="0"/>
              <a:t>Vođenje</a:t>
            </a:r>
            <a:r>
              <a:rPr lang="sr-Latn-CS" dirty="0"/>
              <a:t>, odnosno koordinacija rada menadžment timova, odnosno koordinacija saradnika.</a:t>
            </a:r>
          </a:p>
          <a:p>
            <a:pPr lvl="1"/>
            <a:r>
              <a:rPr lang="sr-Latn-CS" b="1" dirty="0"/>
              <a:t>Kontrolisanje, </a:t>
            </a:r>
            <a:r>
              <a:rPr lang="sr-Latn-CS" dirty="0"/>
              <a:t>odnosno regulacija proizvodnje prema postavljenim planovima i usvojenom standardima,</a:t>
            </a:r>
          </a:p>
          <a:p>
            <a:pPr lvl="1"/>
            <a:r>
              <a:rPr lang="sr-Latn-CS" b="1" dirty="0"/>
              <a:t>Odlučivanje</a:t>
            </a:r>
            <a:r>
              <a:rPr lang="sr-Latn-CS" dirty="0"/>
              <a:t>, </a:t>
            </a:r>
            <a:r>
              <a:rPr lang="sr-Latn-RS" dirty="0"/>
              <a:t>koje je zapravo prateći proces svih prethodno navedenih menadžmet procesa.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756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Tipovi menadžera. Menadžerske uloge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  <a:defRPr lang="en-US"/>
            </a:pPr>
            <a:r>
              <a:rPr lang="en-US" b="1" u="heavy" dirty="0" err="1"/>
              <a:t>Planiranje</a:t>
            </a:r>
            <a:r>
              <a:rPr lang="en-US" b="1" dirty="0"/>
              <a:t> </a:t>
            </a:r>
            <a:r>
              <a:rPr lang="en-US" dirty="0"/>
              <a:t>- </a:t>
            </a:r>
            <a:r>
              <a:rPr lang="en-US" dirty="0" err="1"/>
              <a:t>sadrži</a:t>
            </a:r>
            <a:r>
              <a:rPr lang="en-US" dirty="0"/>
              <a:t> </a:t>
            </a:r>
            <a:r>
              <a:rPr lang="en-US" dirty="0" err="1"/>
              <a:t>dijagnozu</a:t>
            </a:r>
            <a:r>
              <a:rPr lang="en-US" dirty="0"/>
              <a:t> </a:t>
            </a:r>
            <a:r>
              <a:rPr lang="en-US" dirty="0" err="1"/>
              <a:t>poslovnog</a:t>
            </a:r>
            <a:r>
              <a:rPr lang="en-US" dirty="0"/>
              <a:t> </a:t>
            </a:r>
            <a:r>
              <a:rPr lang="en-US" dirty="0" err="1"/>
              <a:t>položaja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, </a:t>
            </a:r>
            <a:r>
              <a:rPr lang="en-US" dirty="0" err="1"/>
              <a:t>određivanje</a:t>
            </a:r>
            <a:r>
              <a:rPr lang="en-US" dirty="0"/>
              <a:t> </a:t>
            </a:r>
            <a:r>
              <a:rPr lang="en-US" dirty="0" err="1"/>
              <a:t>pravca</a:t>
            </a:r>
            <a:r>
              <a:rPr lang="en-US" dirty="0"/>
              <a:t> </a:t>
            </a:r>
            <a:r>
              <a:rPr lang="en-US" dirty="0" err="1"/>
              <a:t>delovanja</a:t>
            </a:r>
            <a:r>
              <a:rPr lang="en-US" dirty="0"/>
              <a:t>, </a:t>
            </a:r>
            <a:r>
              <a:rPr lang="en-US" dirty="0" err="1"/>
              <a:t>ciljeve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tom </a:t>
            </a:r>
            <a:r>
              <a:rPr lang="en-US" dirty="0" err="1"/>
              <a:t>putu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ostvariti</a:t>
            </a:r>
            <a:r>
              <a:rPr lang="en-US" dirty="0"/>
              <a:t>, </a:t>
            </a:r>
            <a:r>
              <a:rPr lang="en-US" dirty="0" err="1"/>
              <a:t>strategiju</a:t>
            </a:r>
            <a:r>
              <a:rPr lang="en-US" dirty="0"/>
              <a:t> </a:t>
            </a:r>
            <a:r>
              <a:rPr lang="en-US" dirty="0" err="1"/>
              <a:t>koju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izabrati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ostvarenje</a:t>
            </a:r>
            <a:r>
              <a:rPr lang="en-US" dirty="0"/>
              <a:t> </a:t>
            </a:r>
            <a:r>
              <a:rPr lang="en-US" dirty="0" err="1"/>
              <a:t>tih</a:t>
            </a:r>
            <a:r>
              <a:rPr lang="en-US" dirty="0"/>
              <a:t> </a:t>
            </a:r>
            <a:r>
              <a:rPr lang="en-US" dirty="0" err="1"/>
              <a:t>ciljeva</a:t>
            </a:r>
            <a:r>
              <a:rPr lang="en-US" dirty="0"/>
              <a:t>,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menadžersko</a:t>
            </a:r>
            <a:r>
              <a:rPr lang="en-US" dirty="0"/>
              <a:t> </a:t>
            </a:r>
            <a:r>
              <a:rPr lang="en-US" dirty="0" err="1"/>
              <a:t>odlučivanje</a:t>
            </a:r>
            <a:r>
              <a:rPr lang="en-US" dirty="0"/>
              <a:t> u </a:t>
            </a:r>
            <a:r>
              <a:rPr lang="en-US" dirty="0" err="1"/>
              <a:t>svim</a:t>
            </a:r>
            <a:r>
              <a:rPr lang="en-US" dirty="0"/>
              <a:t> </a:t>
            </a:r>
            <a:r>
              <a:rPr lang="en-US" dirty="0" err="1"/>
              <a:t>ovim</a:t>
            </a:r>
            <a:r>
              <a:rPr lang="en-US" dirty="0"/>
              <a:t> </a:t>
            </a:r>
            <a:r>
              <a:rPr lang="en-US" dirty="0" err="1"/>
              <a:t>fazama</a:t>
            </a:r>
            <a:r>
              <a:rPr lang="en-US" dirty="0"/>
              <a:t>. </a:t>
            </a:r>
            <a:r>
              <a:rPr lang="en-US" dirty="0" err="1"/>
              <a:t>Planiranje</a:t>
            </a:r>
            <a:r>
              <a:rPr lang="en-US" dirty="0"/>
              <a:t> je </a:t>
            </a:r>
            <a:r>
              <a:rPr lang="en-US" dirty="0" err="1"/>
              <a:t>metod</a:t>
            </a:r>
            <a:r>
              <a:rPr lang="en-US" dirty="0"/>
              <a:t> </a:t>
            </a:r>
            <a:r>
              <a:rPr lang="en-US" dirty="0" err="1"/>
              <a:t>premošćivanja</a:t>
            </a:r>
            <a:r>
              <a:rPr lang="en-US" dirty="0"/>
              <a:t> </a:t>
            </a:r>
            <a:r>
              <a:rPr lang="en-US" dirty="0" err="1"/>
              <a:t>jaza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onoga</a:t>
            </a:r>
            <a:r>
              <a:rPr lang="en-US" dirty="0"/>
              <a:t> </a:t>
            </a:r>
            <a:r>
              <a:rPr lang="en-US" dirty="0" err="1"/>
              <a:t>gde</a:t>
            </a:r>
            <a:r>
              <a:rPr lang="en-US" dirty="0"/>
              <a:t> je </a:t>
            </a:r>
            <a:r>
              <a:rPr lang="en-US" dirty="0" err="1"/>
              <a:t>preduzeće</a:t>
            </a:r>
            <a:r>
              <a:rPr lang="en-US" dirty="0"/>
              <a:t> </a:t>
            </a:r>
            <a:r>
              <a:rPr lang="en-US" dirty="0" err="1"/>
              <a:t>sada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gde</a:t>
            </a:r>
            <a:r>
              <a:rPr lang="en-US" dirty="0"/>
              <a:t> se u </a:t>
            </a:r>
            <a:r>
              <a:rPr lang="en-US" dirty="0" err="1"/>
              <a:t>budućnosti</a:t>
            </a:r>
            <a:r>
              <a:rPr lang="en-US" dirty="0"/>
              <a:t> </a:t>
            </a:r>
            <a:r>
              <a:rPr lang="en-US" dirty="0" err="1"/>
              <a:t>želi</a:t>
            </a:r>
            <a:r>
              <a:rPr lang="en-US" dirty="0"/>
              <a:t> </a:t>
            </a:r>
            <a:r>
              <a:rPr lang="en-US" dirty="0" err="1"/>
              <a:t>naći</a:t>
            </a:r>
            <a:r>
              <a:rPr lang="en-US" dirty="0"/>
              <a:t>. </a:t>
            </a:r>
          </a:p>
          <a:p>
            <a:pPr marL="0" indent="0">
              <a:buNone/>
              <a:defRPr lang="en-US"/>
            </a:pPr>
            <a:r>
              <a:rPr lang="en-US" b="1" u="heavy" dirty="0" err="1"/>
              <a:t>Organizovanje</a:t>
            </a:r>
            <a:r>
              <a:rPr lang="en-US" b="1" dirty="0"/>
              <a:t> </a:t>
            </a:r>
            <a:r>
              <a:rPr lang="en-US" dirty="0"/>
              <a:t>- </a:t>
            </a:r>
            <a:r>
              <a:rPr lang="en-US" dirty="0" err="1"/>
              <a:t>produžetak</a:t>
            </a:r>
            <a:r>
              <a:rPr lang="en-US" dirty="0"/>
              <a:t> </a:t>
            </a:r>
            <a:r>
              <a:rPr lang="en-US" dirty="0" err="1"/>
              <a:t>planiranja</a:t>
            </a:r>
            <a:r>
              <a:rPr lang="en-US" dirty="0"/>
              <a:t>: </a:t>
            </a:r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određeni</a:t>
            </a:r>
            <a:r>
              <a:rPr lang="en-US" dirty="0"/>
              <a:t> </a:t>
            </a:r>
            <a:r>
              <a:rPr lang="en-US" dirty="0" err="1"/>
              <a:t>ciljevi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dostići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strategije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njihovo</a:t>
            </a:r>
            <a:r>
              <a:rPr lang="en-US" dirty="0"/>
              <a:t> </a:t>
            </a:r>
            <a:r>
              <a:rPr lang="en-US" dirty="0" err="1"/>
              <a:t>ostvarenje</a:t>
            </a:r>
            <a:r>
              <a:rPr lang="en-US" dirty="0"/>
              <a:t>,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resursi</a:t>
            </a:r>
            <a:r>
              <a:rPr lang="en-US" dirty="0"/>
              <a:t> </a:t>
            </a:r>
            <a:r>
              <a:rPr lang="en-US" dirty="0" err="1"/>
              <a:t>kojima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se to </a:t>
            </a:r>
            <a:r>
              <a:rPr lang="en-US" dirty="0" err="1"/>
              <a:t>postići</a:t>
            </a:r>
            <a:r>
              <a:rPr lang="en-US" dirty="0"/>
              <a:t>, </a:t>
            </a:r>
            <a:r>
              <a:rPr lang="en-US" dirty="0" err="1"/>
              <a:t>tada</a:t>
            </a:r>
            <a:r>
              <a:rPr lang="en-US" dirty="0"/>
              <a:t> se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neminovno</a:t>
            </a:r>
            <a:r>
              <a:rPr lang="en-US" dirty="0"/>
              <a:t> </a:t>
            </a:r>
            <a:r>
              <a:rPr lang="en-US" dirty="0" err="1"/>
              <a:t>nameće</a:t>
            </a:r>
            <a:r>
              <a:rPr lang="en-US" dirty="0"/>
              <a:t> </a:t>
            </a:r>
            <a:r>
              <a:rPr lang="en-US" dirty="0" err="1"/>
              <a:t>potreba</a:t>
            </a:r>
            <a:r>
              <a:rPr lang="en-US" dirty="0"/>
              <a:t> </a:t>
            </a:r>
            <a:r>
              <a:rPr lang="en-US" dirty="0" err="1"/>
              <a:t>oblikovanja</a:t>
            </a:r>
            <a:r>
              <a:rPr lang="en-US" dirty="0"/>
              <a:t> </a:t>
            </a:r>
            <a:r>
              <a:rPr lang="en-US" dirty="0" err="1"/>
              <a:t>adekvatne</a:t>
            </a:r>
            <a:r>
              <a:rPr lang="en-US" dirty="0"/>
              <a:t> </a:t>
            </a:r>
            <a:r>
              <a:rPr lang="en-US" dirty="0" err="1"/>
              <a:t>organizacije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instrumenta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ostvarenje</a:t>
            </a:r>
            <a:r>
              <a:rPr lang="en-US" dirty="0"/>
              <a:t> </a:t>
            </a:r>
            <a:r>
              <a:rPr lang="en-US" dirty="0" err="1"/>
              <a:t>tih</a:t>
            </a:r>
            <a:r>
              <a:rPr lang="en-US" dirty="0"/>
              <a:t> </a:t>
            </a:r>
            <a:r>
              <a:rPr lang="en-US" dirty="0" err="1"/>
              <a:t>ciljeva</a:t>
            </a:r>
            <a:r>
              <a:rPr lang="en-US" dirty="0"/>
              <a:t>. </a:t>
            </a:r>
            <a:r>
              <a:rPr lang="en-US" dirty="0" err="1"/>
              <a:t>Stoga</a:t>
            </a:r>
            <a:r>
              <a:rPr lang="en-US" dirty="0"/>
              <a:t> se </a:t>
            </a:r>
            <a:r>
              <a:rPr lang="en-US" dirty="0" err="1"/>
              <a:t>pred</a:t>
            </a:r>
            <a:r>
              <a:rPr lang="en-US" dirty="0"/>
              <a:t> </a:t>
            </a:r>
            <a:r>
              <a:rPr lang="en-US" dirty="0" err="1"/>
              <a:t>menadžment</a:t>
            </a:r>
            <a:r>
              <a:rPr lang="en-US" dirty="0"/>
              <a:t> </a:t>
            </a:r>
            <a:r>
              <a:rPr lang="en-US" dirty="0" err="1"/>
              <a:t>postavlja</a:t>
            </a:r>
            <a:r>
              <a:rPr lang="en-US" dirty="0"/>
              <a:t> </a:t>
            </a:r>
            <a:r>
              <a:rPr lang="en-US" dirty="0" err="1"/>
              <a:t>zadatak</a:t>
            </a:r>
            <a:r>
              <a:rPr lang="en-US" dirty="0"/>
              <a:t> </a:t>
            </a:r>
            <a:r>
              <a:rPr lang="en-US" dirty="0" err="1"/>
              <a:t>izbora</a:t>
            </a:r>
            <a:r>
              <a:rPr lang="en-US" dirty="0"/>
              <a:t> </a:t>
            </a:r>
            <a:r>
              <a:rPr lang="en-US" dirty="0" err="1"/>
              <a:t>adekvatne</a:t>
            </a:r>
            <a:r>
              <a:rPr lang="en-US" dirty="0"/>
              <a:t> </a:t>
            </a:r>
            <a:r>
              <a:rPr lang="en-US" dirty="0" err="1"/>
              <a:t>organizacione</a:t>
            </a:r>
            <a:r>
              <a:rPr lang="en-US" dirty="0"/>
              <a:t> </a:t>
            </a:r>
            <a:r>
              <a:rPr lang="en-US" dirty="0" err="1"/>
              <a:t>strukture</a:t>
            </a:r>
            <a:r>
              <a:rPr lang="en-US" dirty="0"/>
              <a:t>, </a:t>
            </a:r>
            <a:r>
              <a:rPr lang="en-US" dirty="0" err="1"/>
              <a:t>sistema</a:t>
            </a:r>
            <a:r>
              <a:rPr lang="en-US" dirty="0"/>
              <a:t> </a:t>
            </a:r>
            <a:r>
              <a:rPr lang="en-US" dirty="0" err="1"/>
              <a:t>menadžmenta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ostalih</a:t>
            </a:r>
            <a:r>
              <a:rPr lang="en-US" dirty="0"/>
              <a:t> </a:t>
            </a:r>
            <a:r>
              <a:rPr lang="en-US" dirty="0" err="1"/>
              <a:t>odnosa</a:t>
            </a:r>
            <a:r>
              <a:rPr lang="en-US" dirty="0"/>
              <a:t> u </a:t>
            </a:r>
            <a:r>
              <a:rPr lang="en-US" dirty="0" err="1"/>
              <a:t>preduzeću</a:t>
            </a:r>
            <a:r>
              <a:rPr lang="en-US" dirty="0"/>
              <a:t>. </a:t>
            </a:r>
            <a:r>
              <a:rPr lang="en-US" dirty="0" err="1"/>
              <a:t>Razume</a:t>
            </a:r>
            <a:r>
              <a:rPr lang="en-US" dirty="0"/>
              <a:t> se, to je </a:t>
            </a:r>
            <a:r>
              <a:rPr lang="en-US" dirty="0" err="1"/>
              <a:t>veoma</a:t>
            </a:r>
            <a:r>
              <a:rPr lang="en-US" dirty="0"/>
              <a:t> </a:t>
            </a:r>
            <a:r>
              <a:rPr lang="en-US" dirty="0" err="1"/>
              <a:t>složen</a:t>
            </a:r>
            <a:r>
              <a:rPr lang="en-US" dirty="0"/>
              <a:t> </a:t>
            </a:r>
            <a:r>
              <a:rPr lang="en-US" dirty="0" err="1"/>
              <a:t>zadatak</a:t>
            </a:r>
            <a:r>
              <a:rPr lang="en-US" dirty="0"/>
              <a:t>. </a:t>
            </a:r>
            <a:r>
              <a:rPr lang="en-US" dirty="0" err="1"/>
              <a:t>Jednom</a:t>
            </a:r>
            <a:r>
              <a:rPr lang="en-US" dirty="0"/>
              <a:t> </a:t>
            </a:r>
            <a:r>
              <a:rPr lang="en-US" dirty="0" err="1"/>
              <a:t>odabrana</a:t>
            </a:r>
            <a:r>
              <a:rPr lang="en-US" dirty="0"/>
              <a:t> </a:t>
            </a:r>
            <a:r>
              <a:rPr lang="en-US" dirty="0" err="1"/>
              <a:t>organizacija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trajno</a:t>
            </a:r>
            <a:r>
              <a:rPr lang="en-US" dirty="0"/>
              <a:t> </a:t>
            </a:r>
            <a:r>
              <a:rPr lang="en-US" dirty="0" err="1"/>
              <a:t>završen</a:t>
            </a:r>
            <a:r>
              <a:rPr lang="en-US" dirty="0"/>
              <a:t> </a:t>
            </a:r>
            <a:r>
              <a:rPr lang="en-US" dirty="0" err="1"/>
              <a:t>organizacioni</a:t>
            </a:r>
            <a:r>
              <a:rPr lang="en-US" dirty="0"/>
              <a:t> </a:t>
            </a:r>
            <a:r>
              <a:rPr lang="en-US" dirty="0" err="1"/>
              <a:t>posao</a:t>
            </a:r>
            <a:r>
              <a:rPr lang="en-US" dirty="0"/>
              <a:t> – </a:t>
            </a:r>
            <a:r>
              <a:rPr lang="en-US" dirty="0" err="1"/>
              <a:t>organizaciju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stalno</a:t>
            </a:r>
            <a:r>
              <a:rPr lang="en-US" dirty="0"/>
              <a:t> </a:t>
            </a:r>
            <a:r>
              <a:rPr lang="en-US" dirty="0" err="1"/>
              <a:t>menjati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unapređivati</a:t>
            </a:r>
            <a:r>
              <a:rPr lang="en-US" dirty="0"/>
              <a:t>. </a:t>
            </a:r>
            <a:r>
              <a:rPr lang="en-US" dirty="0" err="1"/>
              <a:t>Odatle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dodatni</a:t>
            </a:r>
            <a:r>
              <a:rPr lang="en-US" dirty="0"/>
              <a:t> </a:t>
            </a:r>
            <a:r>
              <a:rPr lang="en-US" dirty="0" err="1"/>
              <a:t>menadžerski</a:t>
            </a:r>
            <a:r>
              <a:rPr lang="en-US" dirty="0"/>
              <a:t> </a:t>
            </a:r>
            <a:r>
              <a:rPr lang="en-US" dirty="0" err="1"/>
              <a:t>zadatak</a:t>
            </a:r>
            <a:r>
              <a:rPr lang="en-US" dirty="0"/>
              <a:t> – </a:t>
            </a:r>
            <a:r>
              <a:rPr lang="en-US" dirty="0" err="1"/>
              <a:t>podsticanje</a:t>
            </a:r>
            <a:r>
              <a:rPr lang="en-US" dirty="0"/>
              <a:t> </a:t>
            </a:r>
            <a:r>
              <a:rPr lang="en-US" dirty="0" err="1"/>
              <a:t>organizacionog</a:t>
            </a:r>
            <a:r>
              <a:rPr lang="en-US" dirty="0"/>
              <a:t> </a:t>
            </a:r>
            <a:r>
              <a:rPr lang="en-US" dirty="0" err="1"/>
              <a:t>razvoja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korišćenje</a:t>
            </a:r>
            <a:r>
              <a:rPr lang="en-US" dirty="0"/>
              <a:t> </a:t>
            </a:r>
            <a:r>
              <a:rPr lang="en-US" dirty="0" err="1"/>
              <a:t>njegovih</a:t>
            </a:r>
            <a:r>
              <a:rPr lang="en-US" dirty="0"/>
              <a:t> </a:t>
            </a:r>
            <a:r>
              <a:rPr lang="en-US" dirty="0" err="1"/>
              <a:t>rezultata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693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Tipovi menadžera. Menadžerske uloge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u="heavy" dirty="0" err="1"/>
              <a:t>Kadriranje</a:t>
            </a:r>
            <a:r>
              <a:rPr lang="en-US" b="1" dirty="0"/>
              <a:t>  -</a:t>
            </a:r>
            <a:r>
              <a:rPr lang="en-US" dirty="0"/>
              <a:t> </a:t>
            </a:r>
            <a:r>
              <a:rPr lang="en-US" dirty="0" err="1"/>
              <a:t>usmereno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„</a:t>
            </a:r>
            <a:r>
              <a:rPr lang="en-US" dirty="0" err="1"/>
              <a:t>materijalizaciju</a:t>
            </a:r>
            <a:r>
              <a:rPr lang="en-US" dirty="0"/>
              <a:t>” </a:t>
            </a:r>
            <a:r>
              <a:rPr lang="en-US" dirty="0" err="1"/>
              <a:t>organizacije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. </a:t>
            </a:r>
            <a:r>
              <a:rPr lang="en-US" dirty="0" err="1"/>
              <a:t>Budući</a:t>
            </a:r>
            <a:r>
              <a:rPr lang="en-US" dirty="0"/>
              <a:t> da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organizacijom</a:t>
            </a:r>
            <a:r>
              <a:rPr lang="en-US" dirty="0"/>
              <a:t> </a:t>
            </a:r>
            <a:r>
              <a:rPr lang="en-US" dirty="0" err="1"/>
              <a:t>određene</a:t>
            </a:r>
            <a:r>
              <a:rPr lang="en-US" dirty="0"/>
              <a:t> </a:t>
            </a:r>
            <a:r>
              <a:rPr lang="en-US" dirty="0" err="1"/>
              <a:t>uloge</a:t>
            </a:r>
            <a:r>
              <a:rPr lang="en-US" dirty="0"/>
              <a:t>, </a:t>
            </a:r>
            <a:r>
              <a:rPr lang="en-US" dirty="0" err="1"/>
              <a:t>kadriranje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zadatak</a:t>
            </a:r>
            <a:r>
              <a:rPr lang="en-US" dirty="0"/>
              <a:t> da se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uloge</a:t>
            </a:r>
            <a:r>
              <a:rPr lang="en-US" dirty="0"/>
              <a:t> </a:t>
            </a:r>
            <a:r>
              <a:rPr lang="en-US" dirty="0" err="1"/>
              <a:t>dodele</a:t>
            </a:r>
            <a:r>
              <a:rPr lang="en-US" dirty="0"/>
              <a:t> </a:t>
            </a:r>
            <a:r>
              <a:rPr lang="en-US" dirty="0" err="1"/>
              <a:t>konkretnim</a:t>
            </a:r>
            <a:r>
              <a:rPr lang="en-US" dirty="0"/>
              <a:t> </a:t>
            </a:r>
            <a:r>
              <a:rPr lang="en-US" dirty="0" err="1"/>
              <a:t>ljudima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ih</a:t>
            </a:r>
            <a:r>
              <a:rPr lang="en-US" dirty="0"/>
              <a:t> </a:t>
            </a:r>
            <a:r>
              <a:rPr lang="en-US" dirty="0" err="1"/>
              <a:t>najbolje</a:t>
            </a:r>
            <a:r>
              <a:rPr lang="en-US" dirty="0"/>
              <a:t> </a:t>
            </a:r>
            <a:r>
              <a:rPr lang="en-US" dirty="0" err="1"/>
              <a:t>izvršavati</a:t>
            </a:r>
            <a:r>
              <a:rPr lang="en-US" dirty="0"/>
              <a:t>. To se </a:t>
            </a:r>
            <a:r>
              <a:rPr lang="en-US" dirty="0" err="1"/>
              <a:t>ostvaruje</a:t>
            </a:r>
            <a:r>
              <a:rPr lang="en-US" dirty="0"/>
              <a:t> </a:t>
            </a:r>
            <a:r>
              <a:rPr lang="en-US" dirty="0" err="1"/>
              <a:t>identifikacijom</a:t>
            </a:r>
            <a:r>
              <a:rPr lang="en-US" dirty="0"/>
              <a:t> </a:t>
            </a:r>
            <a:r>
              <a:rPr lang="en-US" dirty="0" err="1"/>
              <a:t>raspoloživih</a:t>
            </a:r>
            <a:r>
              <a:rPr lang="en-US" dirty="0"/>
              <a:t> </a:t>
            </a:r>
            <a:r>
              <a:rPr lang="en-US" dirty="0" err="1"/>
              <a:t>kadrova</a:t>
            </a:r>
            <a:r>
              <a:rPr lang="en-US" dirty="0"/>
              <a:t>, </a:t>
            </a:r>
            <a:r>
              <a:rPr lang="en-US" dirty="0" err="1"/>
              <a:t>regrutovanjem</a:t>
            </a:r>
            <a:r>
              <a:rPr lang="en-US" dirty="0"/>
              <a:t> </a:t>
            </a:r>
            <a:r>
              <a:rPr lang="en-US" dirty="0" err="1"/>
              <a:t>novih</a:t>
            </a:r>
            <a:r>
              <a:rPr lang="en-US" dirty="0"/>
              <a:t> </a:t>
            </a:r>
            <a:r>
              <a:rPr lang="en-US" dirty="0" err="1"/>
              <a:t>kadrova</a:t>
            </a:r>
            <a:r>
              <a:rPr lang="en-US" dirty="0"/>
              <a:t>, </a:t>
            </a:r>
            <a:r>
              <a:rPr lang="en-US" dirty="0" err="1"/>
              <a:t>selekcijom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profesionalnom</a:t>
            </a:r>
            <a:r>
              <a:rPr lang="en-US" dirty="0"/>
              <a:t> </a:t>
            </a:r>
            <a:r>
              <a:rPr lang="en-US" dirty="0" err="1"/>
              <a:t>orijentacijom</a:t>
            </a:r>
            <a:r>
              <a:rPr lang="en-US" dirty="0"/>
              <a:t>, </a:t>
            </a:r>
            <a:r>
              <a:rPr lang="en-US" dirty="0" err="1"/>
              <a:t>promocijom</a:t>
            </a:r>
            <a:r>
              <a:rPr lang="en-US" dirty="0"/>
              <a:t>, </a:t>
            </a:r>
            <a:r>
              <a:rPr lang="en-US" dirty="0" err="1"/>
              <a:t>planiranjem</a:t>
            </a:r>
            <a:r>
              <a:rPr lang="en-US" dirty="0"/>
              <a:t> </a:t>
            </a:r>
            <a:r>
              <a:rPr lang="en-US" dirty="0" err="1"/>
              <a:t>karijere</a:t>
            </a:r>
            <a:r>
              <a:rPr lang="en-US" dirty="0"/>
              <a:t>, </a:t>
            </a:r>
            <a:r>
              <a:rPr lang="en-US" dirty="0" err="1"/>
              <a:t>kompenzacijama</a:t>
            </a:r>
            <a:r>
              <a:rPr lang="en-US" dirty="0"/>
              <a:t>,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osposobljavanjem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usavršavanjem</a:t>
            </a:r>
            <a:r>
              <a:rPr lang="en-US" dirty="0"/>
              <a:t>. </a:t>
            </a:r>
            <a:r>
              <a:rPr lang="en-US" dirty="0" err="1"/>
              <a:t>Planovi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organizacija</a:t>
            </a:r>
            <a:r>
              <a:rPr lang="en-US" dirty="0"/>
              <a:t> </a:t>
            </a:r>
            <a:r>
              <a:rPr lang="en-US" dirty="0" err="1"/>
              <a:t>ostali</a:t>
            </a:r>
            <a:r>
              <a:rPr lang="en-US" dirty="0"/>
              <a:t> bi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projekat</a:t>
            </a:r>
            <a:r>
              <a:rPr lang="en-US" dirty="0"/>
              <a:t> </a:t>
            </a:r>
            <a:r>
              <a:rPr lang="en-US" dirty="0" err="1"/>
              <a:t>ukoliko</a:t>
            </a:r>
            <a:r>
              <a:rPr lang="en-US" dirty="0"/>
              <a:t> se ne bi </a:t>
            </a:r>
            <a:r>
              <a:rPr lang="en-US" dirty="0" err="1"/>
              <a:t>realizovali</a:t>
            </a:r>
            <a:r>
              <a:rPr lang="en-US" dirty="0"/>
              <a:t> </a:t>
            </a:r>
            <a:r>
              <a:rPr lang="en-US" dirty="0" err="1"/>
              <a:t>zadaci</a:t>
            </a:r>
            <a:r>
              <a:rPr lang="en-US" dirty="0"/>
              <a:t> </a:t>
            </a:r>
            <a:r>
              <a:rPr lang="en-US" dirty="0" err="1"/>
              <a:t>kadriranja</a:t>
            </a:r>
            <a:r>
              <a:rPr lang="en-US" dirty="0"/>
              <a:t>.</a:t>
            </a:r>
          </a:p>
          <a:p>
            <a:r>
              <a:rPr lang="en-US" b="1" u="heavy" dirty="0" err="1"/>
              <a:t>Vođenje</a:t>
            </a:r>
            <a:r>
              <a:rPr lang="en-US" b="1" dirty="0"/>
              <a:t> </a:t>
            </a:r>
            <a:r>
              <a:rPr lang="en-US" dirty="0"/>
              <a:t>- </a:t>
            </a:r>
            <a:r>
              <a:rPr lang="en-US" dirty="0" err="1"/>
              <a:t>faza</a:t>
            </a:r>
            <a:r>
              <a:rPr lang="en-US" dirty="0"/>
              <a:t> </a:t>
            </a:r>
            <a:r>
              <a:rPr lang="en-US" dirty="0" err="1"/>
              <a:t>menadžmenta</a:t>
            </a:r>
            <a:r>
              <a:rPr lang="en-US" dirty="0"/>
              <a:t> u </a:t>
            </a:r>
            <a:r>
              <a:rPr lang="en-US" dirty="0" err="1"/>
              <a:t>kojoj</a:t>
            </a:r>
            <a:r>
              <a:rPr lang="en-US" dirty="0"/>
              <a:t> je </a:t>
            </a:r>
            <a:r>
              <a:rPr lang="en-US" dirty="0" err="1"/>
              <a:t>potrebno</a:t>
            </a:r>
            <a:r>
              <a:rPr lang="en-US" dirty="0"/>
              <a:t> da se </a:t>
            </a:r>
            <a:r>
              <a:rPr lang="en-US" dirty="0" err="1"/>
              <a:t>svi</a:t>
            </a:r>
            <a:r>
              <a:rPr lang="en-US" dirty="0"/>
              <a:t> </a:t>
            </a:r>
            <a:r>
              <a:rPr lang="en-US" dirty="0" err="1"/>
              <a:t>akteri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 </a:t>
            </a:r>
            <a:r>
              <a:rPr lang="en-US" dirty="0" err="1"/>
              <a:t>usmere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željenom</a:t>
            </a:r>
            <a:r>
              <a:rPr lang="en-US" dirty="0"/>
              <a:t> </a:t>
            </a:r>
            <a:r>
              <a:rPr lang="en-US" dirty="0" err="1"/>
              <a:t>cilju</a:t>
            </a:r>
            <a:r>
              <a:rPr lang="en-US" dirty="0"/>
              <a:t>. </a:t>
            </a:r>
            <a:r>
              <a:rPr lang="en-US" dirty="0" err="1"/>
              <a:t>Kako</a:t>
            </a:r>
            <a:r>
              <a:rPr lang="en-US" dirty="0"/>
              <a:t> se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radi</a:t>
            </a:r>
            <a:r>
              <a:rPr lang="en-US" dirty="0"/>
              <a:t> o </a:t>
            </a:r>
            <a:r>
              <a:rPr lang="en-US" dirty="0" err="1"/>
              <a:t>ljudima</a:t>
            </a:r>
            <a:r>
              <a:rPr lang="en-US" dirty="0"/>
              <a:t> </a:t>
            </a:r>
            <a:r>
              <a:rPr lang="sr-Latn-RS" dirty="0"/>
              <a:t>- </a:t>
            </a:r>
            <a:r>
              <a:rPr lang="en-US" dirty="0" err="1"/>
              <a:t>nosiocima</a:t>
            </a:r>
            <a:r>
              <a:rPr lang="en-US" dirty="0"/>
              <a:t> </a:t>
            </a:r>
            <a:r>
              <a:rPr lang="en-US" dirty="0" err="1"/>
              <a:t>datih</a:t>
            </a:r>
            <a:r>
              <a:rPr lang="en-US" dirty="0"/>
              <a:t> </a:t>
            </a:r>
            <a:r>
              <a:rPr lang="en-US" dirty="0" err="1"/>
              <a:t>uloga</a:t>
            </a:r>
            <a:r>
              <a:rPr lang="en-US" dirty="0"/>
              <a:t>, </a:t>
            </a:r>
            <a:r>
              <a:rPr lang="en-US" dirty="0" err="1"/>
              <a:t>vođenje</a:t>
            </a:r>
            <a:r>
              <a:rPr lang="en-US" dirty="0"/>
              <a:t> se </a:t>
            </a:r>
            <a:r>
              <a:rPr lang="en-US" dirty="0" err="1"/>
              <a:t>javlja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interpersonalni</a:t>
            </a:r>
            <a:r>
              <a:rPr lang="en-US" dirty="0"/>
              <a:t> </a:t>
            </a:r>
            <a:r>
              <a:rPr lang="en-US" dirty="0" err="1"/>
              <a:t>aspekt</a:t>
            </a:r>
            <a:r>
              <a:rPr lang="en-US" dirty="0"/>
              <a:t> </a:t>
            </a:r>
            <a:r>
              <a:rPr lang="en-US" dirty="0" err="1"/>
              <a:t>menadžmenta</a:t>
            </a:r>
            <a:r>
              <a:rPr lang="en-US" dirty="0"/>
              <a:t>. </a:t>
            </a:r>
            <a:r>
              <a:rPr lang="en-US" dirty="0" err="1"/>
              <a:t>Problemi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toga </a:t>
            </a:r>
            <a:r>
              <a:rPr lang="en-US" dirty="0" err="1"/>
              <a:t>nastaju</a:t>
            </a:r>
            <a:r>
              <a:rPr lang="en-US" dirty="0"/>
              <a:t> </a:t>
            </a:r>
            <a:r>
              <a:rPr lang="en-US" dirty="0" err="1"/>
              <a:t>najsloženijeg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karaktera</a:t>
            </a:r>
            <a:r>
              <a:rPr lang="en-US" dirty="0"/>
              <a:t>. </a:t>
            </a:r>
            <a:r>
              <a:rPr lang="en-US" dirty="0" err="1"/>
              <a:t>Ljude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uveriti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inspirisati</a:t>
            </a:r>
            <a:r>
              <a:rPr lang="en-US" dirty="0"/>
              <a:t> da </a:t>
            </a:r>
            <a:r>
              <a:rPr lang="en-US" dirty="0" err="1"/>
              <a:t>krenu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izvrše</a:t>
            </a:r>
            <a:r>
              <a:rPr lang="en-US" dirty="0"/>
              <a:t> </a:t>
            </a:r>
            <a:r>
              <a:rPr lang="en-US" dirty="0" err="1"/>
              <a:t>željene</a:t>
            </a:r>
            <a:r>
              <a:rPr lang="en-US" dirty="0"/>
              <a:t> </a:t>
            </a:r>
            <a:r>
              <a:rPr lang="en-US" dirty="0" err="1"/>
              <a:t>akcije</a:t>
            </a:r>
            <a:r>
              <a:rPr lang="en-US" dirty="0"/>
              <a:t>, a to od </a:t>
            </a:r>
            <a:r>
              <a:rPr lang="en-US" dirty="0" err="1"/>
              <a:t>menadžmenta</a:t>
            </a:r>
            <a:r>
              <a:rPr lang="en-US" dirty="0"/>
              <a:t> </a:t>
            </a:r>
            <a:r>
              <a:rPr lang="en-US" dirty="0" err="1"/>
              <a:t>zahteva</a:t>
            </a:r>
            <a:r>
              <a:rPr lang="en-US" dirty="0"/>
              <a:t> da </a:t>
            </a:r>
            <a:r>
              <a:rPr lang="en-US" dirty="0" err="1"/>
              <a:t>stvara</a:t>
            </a:r>
            <a:r>
              <a:rPr lang="en-US" dirty="0"/>
              <a:t> </a:t>
            </a:r>
            <a:r>
              <a:rPr lang="en-US" dirty="0" err="1"/>
              <a:t>vođe</a:t>
            </a:r>
            <a:r>
              <a:rPr lang="en-US" dirty="0"/>
              <a:t>. </a:t>
            </a:r>
            <a:r>
              <a:rPr lang="en-US" dirty="0" err="1"/>
              <a:t>Budući</a:t>
            </a:r>
            <a:r>
              <a:rPr lang="en-US" dirty="0"/>
              <a:t> da </a:t>
            </a:r>
            <a:r>
              <a:rPr lang="en-US" dirty="0" err="1"/>
              <a:t>vođstvo</a:t>
            </a:r>
            <a:r>
              <a:rPr lang="en-US" dirty="0"/>
              <a:t> </a:t>
            </a:r>
            <a:r>
              <a:rPr lang="en-US" dirty="0" err="1"/>
              <a:t>implicira</a:t>
            </a:r>
            <a:r>
              <a:rPr lang="en-US" dirty="0"/>
              <a:t> </a:t>
            </a:r>
            <a:r>
              <a:rPr lang="en-US" dirty="0" err="1"/>
              <a:t>sledbeništvo</a:t>
            </a:r>
            <a:r>
              <a:rPr lang="en-US" dirty="0"/>
              <a:t>, </a:t>
            </a:r>
            <a:r>
              <a:rPr lang="en-US" dirty="0" err="1"/>
              <a:t>što</a:t>
            </a:r>
            <a:r>
              <a:rPr lang="en-US" dirty="0"/>
              <a:t>, </a:t>
            </a:r>
            <a:r>
              <a:rPr lang="en-US" dirty="0" err="1"/>
              <a:t>nadalje</a:t>
            </a:r>
            <a:r>
              <a:rPr lang="en-US" dirty="0"/>
              <a:t>, </a:t>
            </a:r>
            <a:r>
              <a:rPr lang="en-US" dirty="0" err="1"/>
              <a:t>podrazumeva</a:t>
            </a:r>
            <a:r>
              <a:rPr lang="en-US" dirty="0"/>
              <a:t> da </a:t>
            </a:r>
            <a:r>
              <a:rPr lang="en-US" dirty="0" err="1"/>
              <a:t>vođenje</a:t>
            </a:r>
            <a:r>
              <a:rPr lang="en-US" dirty="0"/>
              <a:t> </a:t>
            </a:r>
            <a:r>
              <a:rPr lang="en-US" dirty="0" err="1"/>
              <a:t>uključuje</a:t>
            </a:r>
            <a:r>
              <a:rPr lang="en-US" dirty="0"/>
              <a:t> </a:t>
            </a:r>
            <a:r>
              <a:rPr lang="en-US" u="sng" dirty="0" err="1"/>
              <a:t>motivaciju</a:t>
            </a:r>
            <a:r>
              <a:rPr lang="en-US" dirty="0"/>
              <a:t>, </a:t>
            </a:r>
            <a:r>
              <a:rPr lang="en-US" u="sng" dirty="0" err="1"/>
              <a:t>stilove</a:t>
            </a:r>
            <a:r>
              <a:rPr lang="en-US" u="sng" dirty="0"/>
              <a:t> </a:t>
            </a:r>
            <a:r>
              <a:rPr lang="en-US" u="sng" dirty="0" err="1"/>
              <a:t>vođenja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u="sng" dirty="0" err="1"/>
              <a:t>komunciranje</a:t>
            </a:r>
            <a:r>
              <a:rPr lang="en-US" dirty="0"/>
              <a:t> s </a:t>
            </a:r>
            <a:r>
              <a:rPr lang="en-US" dirty="0" err="1"/>
              <a:t>ljudima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380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Tipovi menadžera. Menadžerske uloge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heavy" dirty="0" err="1"/>
              <a:t>Kontrolisanje</a:t>
            </a:r>
            <a:r>
              <a:rPr lang="en-US" b="1" dirty="0"/>
              <a:t> </a:t>
            </a:r>
            <a:r>
              <a:rPr lang="en-US" dirty="0"/>
              <a:t>- </a:t>
            </a:r>
            <a:r>
              <a:rPr lang="en-US" dirty="0" err="1"/>
              <a:t>postupak</a:t>
            </a:r>
            <a:r>
              <a:rPr lang="en-US" dirty="0"/>
              <a:t> </a:t>
            </a:r>
            <a:r>
              <a:rPr lang="en-US" dirty="0" err="1"/>
              <a:t>merenja</a:t>
            </a:r>
            <a:r>
              <a:rPr lang="en-US" dirty="0"/>
              <a:t> </a:t>
            </a:r>
            <a:r>
              <a:rPr lang="en-US" dirty="0" err="1"/>
              <a:t>ostvarenja</a:t>
            </a:r>
            <a:r>
              <a:rPr lang="en-US" dirty="0"/>
              <a:t> </a:t>
            </a:r>
            <a:r>
              <a:rPr lang="en-US" dirty="0" err="1"/>
              <a:t>izabranih</a:t>
            </a:r>
            <a:r>
              <a:rPr lang="en-US" dirty="0"/>
              <a:t> </a:t>
            </a:r>
            <a:r>
              <a:rPr lang="en-US" dirty="0" err="1"/>
              <a:t>ciljeva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preduzimanje</a:t>
            </a:r>
            <a:r>
              <a:rPr lang="en-US" dirty="0"/>
              <a:t> </a:t>
            </a:r>
            <a:r>
              <a:rPr lang="en-US" dirty="0" err="1"/>
              <a:t>korektivnih</a:t>
            </a:r>
            <a:r>
              <a:rPr lang="en-US" dirty="0"/>
              <a:t> </a:t>
            </a:r>
            <a:r>
              <a:rPr lang="en-US" dirty="0" err="1"/>
              <a:t>akcija</a:t>
            </a:r>
            <a:r>
              <a:rPr lang="en-US" dirty="0"/>
              <a:t> da se </a:t>
            </a:r>
            <a:r>
              <a:rPr lang="en-US" dirty="0" err="1"/>
              <a:t>ti</a:t>
            </a:r>
            <a:r>
              <a:rPr lang="en-US" dirty="0"/>
              <a:t> </a:t>
            </a:r>
            <a:r>
              <a:rPr lang="en-US" dirty="0" err="1"/>
              <a:t>ciljevi</a:t>
            </a:r>
            <a:r>
              <a:rPr lang="en-US" dirty="0"/>
              <a:t> </a:t>
            </a:r>
            <a:r>
              <a:rPr lang="en-US" dirty="0" err="1"/>
              <a:t>ostvare</a:t>
            </a:r>
            <a:r>
              <a:rPr lang="en-US" dirty="0"/>
              <a:t>. </a:t>
            </a:r>
            <a:r>
              <a:rPr lang="en-US" dirty="0" err="1"/>
              <a:t>Merenje</a:t>
            </a:r>
            <a:r>
              <a:rPr lang="en-US" dirty="0"/>
              <a:t> </a:t>
            </a:r>
            <a:r>
              <a:rPr lang="en-US" dirty="0" err="1"/>
              <a:t>ostvarenja</a:t>
            </a:r>
            <a:r>
              <a:rPr lang="en-US" dirty="0"/>
              <a:t> </a:t>
            </a:r>
            <a:r>
              <a:rPr lang="en-US" dirty="0" err="1"/>
              <a:t>ciljeva</a:t>
            </a:r>
            <a:r>
              <a:rPr lang="en-US" dirty="0"/>
              <a:t> </a:t>
            </a:r>
            <a:r>
              <a:rPr lang="en-US" dirty="0" err="1"/>
              <a:t>sprovodi</a:t>
            </a:r>
            <a:r>
              <a:rPr lang="en-US" dirty="0"/>
              <a:t> se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osnovu</a:t>
            </a:r>
            <a:r>
              <a:rPr lang="en-US" dirty="0"/>
              <a:t> </a:t>
            </a:r>
            <a:r>
              <a:rPr lang="en-US" dirty="0" err="1"/>
              <a:t>praćenja</a:t>
            </a:r>
            <a:r>
              <a:rPr lang="en-US" dirty="0"/>
              <a:t> </a:t>
            </a:r>
            <a:r>
              <a:rPr lang="en-US" dirty="0" err="1"/>
              <a:t>odstupanja</a:t>
            </a:r>
            <a:r>
              <a:rPr lang="en-US" dirty="0"/>
              <a:t> od </a:t>
            </a:r>
            <a:r>
              <a:rPr lang="en-US" dirty="0" err="1"/>
              <a:t>planova</a:t>
            </a:r>
            <a:r>
              <a:rPr lang="en-US" dirty="0"/>
              <a:t>. </a:t>
            </a:r>
            <a:r>
              <a:rPr lang="en-US" dirty="0" err="1"/>
              <a:t>Stoga</a:t>
            </a:r>
            <a:r>
              <a:rPr lang="en-US" dirty="0"/>
              <a:t> </a:t>
            </a:r>
            <a:r>
              <a:rPr lang="en-US" dirty="0" err="1"/>
              <a:t>planovi</a:t>
            </a:r>
            <a:r>
              <a:rPr lang="en-US" dirty="0"/>
              <a:t>, </a:t>
            </a:r>
            <a:r>
              <a:rPr lang="en-US" dirty="0" err="1"/>
              <a:t>iako</a:t>
            </a:r>
            <a:r>
              <a:rPr lang="en-US" dirty="0"/>
              <a:t> </a:t>
            </a:r>
            <a:r>
              <a:rPr lang="en-US" dirty="0" err="1"/>
              <a:t>prethode</a:t>
            </a:r>
            <a:r>
              <a:rPr lang="en-US" dirty="0"/>
              <a:t> </a:t>
            </a:r>
            <a:r>
              <a:rPr lang="en-US" dirty="0" err="1"/>
              <a:t>kontroli</a:t>
            </a:r>
            <a:r>
              <a:rPr lang="en-US" dirty="0"/>
              <a:t>, </a:t>
            </a:r>
            <a:r>
              <a:rPr lang="en-US" dirty="0" err="1"/>
              <a:t>čine</a:t>
            </a:r>
            <a:r>
              <a:rPr lang="en-US" dirty="0"/>
              <a:t> </a:t>
            </a:r>
            <a:r>
              <a:rPr lang="en-US" dirty="0" err="1"/>
              <a:t>njenu</a:t>
            </a:r>
            <a:r>
              <a:rPr lang="en-US" dirty="0"/>
              <a:t> </a:t>
            </a:r>
            <a:r>
              <a:rPr lang="en-US" dirty="0" err="1"/>
              <a:t>osnovu</a:t>
            </a:r>
            <a:r>
              <a:rPr lang="en-US" dirty="0"/>
              <a:t>, </a:t>
            </a:r>
            <a:r>
              <a:rPr lang="en-US" dirty="0" err="1"/>
              <a:t>jer</a:t>
            </a:r>
            <a:r>
              <a:rPr lang="en-US" dirty="0"/>
              <a:t> bez </a:t>
            </a:r>
            <a:r>
              <a:rPr lang="en-US" dirty="0" err="1"/>
              <a:t>planova</a:t>
            </a:r>
            <a:r>
              <a:rPr lang="en-US" dirty="0"/>
              <a:t> ne bi </a:t>
            </a:r>
            <a:r>
              <a:rPr lang="en-US" dirty="0" err="1"/>
              <a:t>bilo</a:t>
            </a:r>
            <a:r>
              <a:rPr lang="en-US" dirty="0"/>
              <a:t> </a:t>
            </a:r>
            <a:r>
              <a:rPr lang="en-US" dirty="0" err="1"/>
              <a:t>moguće</a:t>
            </a:r>
            <a:r>
              <a:rPr lang="en-US" dirty="0"/>
              <a:t> </a:t>
            </a:r>
            <a:r>
              <a:rPr lang="en-US" dirty="0" err="1"/>
              <a:t>utvrđivati</a:t>
            </a:r>
            <a:r>
              <a:rPr lang="en-US" dirty="0"/>
              <a:t> </a:t>
            </a:r>
            <a:r>
              <a:rPr lang="en-US" dirty="0" err="1"/>
              <a:t>odstupanja</a:t>
            </a:r>
            <a:r>
              <a:rPr lang="en-US" dirty="0"/>
              <a:t> </a:t>
            </a:r>
            <a:r>
              <a:rPr lang="en-US" dirty="0" err="1"/>
              <a:t>ostvarenja</a:t>
            </a:r>
            <a:r>
              <a:rPr lang="en-US" dirty="0"/>
              <a:t> od </a:t>
            </a:r>
            <a:r>
              <a:rPr lang="en-US" dirty="0" err="1"/>
              <a:t>onoga</a:t>
            </a:r>
            <a:r>
              <a:rPr lang="en-US" dirty="0"/>
              <a:t> </a:t>
            </a:r>
            <a:r>
              <a:rPr lang="en-US" dirty="0" err="1"/>
              <a:t>šta</a:t>
            </a:r>
            <a:r>
              <a:rPr lang="en-US" dirty="0"/>
              <a:t> je </a:t>
            </a:r>
            <a:r>
              <a:rPr lang="en-US" dirty="0" err="1"/>
              <a:t>zadato</a:t>
            </a:r>
            <a:r>
              <a:rPr lang="en-US" dirty="0"/>
              <a:t>. </a:t>
            </a:r>
            <a:r>
              <a:rPr lang="en-US" dirty="0" err="1"/>
              <a:t>Osnovne</a:t>
            </a:r>
            <a:r>
              <a:rPr lang="en-US" dirty="0"/>
              <a:t> </a:t>
            </a:r>
            <a:r>
              <a:rPr lang="en-US" dirty="0" err="1"/>
              <a:t>funkcije</a:t>
            </a:r>
            <a:r>
              <a:rPr lang="en-US" dirty="0"/>
              <a:t> </a:t>
            </a:r>
            <a:r>
              <a:rPr lang="en-US" dirty="0" err="1"/>
              <a:t>efikasnog</a:t>
            </a:r>
            <a:r>
              <a:rPr lang="en-US" dirty="0"/>
              <a:t> </a:t>
            </a:r>
            <a:r>
              <a:rPr lang="en-US" dirty="0" err="1"/>
              <a:t>kontrolisanja</a:t>
            </a:r>
            <a:r>
              <a:rPr lang="en-US" dirty="0"/>
              <a:t> </a:t>
            </a:r>
            <a:r>
              <a:rPr lang="en-US" dirty="0" err="1"/>
              <a:t>obično</a:t>
            </a:r>
            <a:r>
              <a:rPr lang="en-US" dirty="0"/>
              <a:t> se </a:t>
            </a:r>
            <a:r>
              <a:rPr lang="en-US" dirty="0" err="1"/>
              <a:t>svode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sledeće</a:t>
            </a:r>
            <a:r>
              <a:rPr lang="en-US" dirty="0"/>
              <a:t>: </a:t>
            </a:r>
            <a:endParaRPr lang="sr-Latn-RS" dirty="0"/>
          </a:p>
          <a:p>
            <a:pPr lvl="1"/>
            <a:r>
              <a:rPr lang="en-US" dirty="0"/>
              <a:t>1. </a:t>
            </a:r>
            <a:r>
              <a:rPr lang="en-US" dirty="0" err="1"/>
              <a:t>postavljanje</a:t>
            </a:r>
            <a:r>
              <a:rPr lang="en-US" dirty="0"/>
              <a:t> </a:t>
            </a:r>
            <a:r>
              <a:rPr lang="en-US" dirty="0" err="1"/>
              <a:t>standarda</a:t>
            </a:r>
            <a:r>
              <a:rPr lang="en-US" dirty="0"/>
              <a:t> </a:t>
            </a:r>
            <a:r>
              <a:rPr lang="en-US" dirty="0" err="1"/>
              <a:t>performansi</a:t>
            </a:r>
            <a:r>
              <a:rPr lang="en-US" dirty="0"/>
              <a:t>, </a:t>
            </a:r>
            <a:endParaRPr lang="sr-Latn-RS" dirty="0"/>
          </a:p>
          <a:p>
            <a:pPr lvl="1"/>
            <a:r>
              <a:rPr lang="en-US" dirty="0"/>
              <a:t>2. </a:t>
            </a:r>
            <a:r>
              <a:rPr lang="en-US" dirty="0" err="1"/>
              <a:t>merenje</a:t>
            </a:r>
            <a:r>
              <a:rPr lang="en-US" dirty="0"/>
              <a:t> </a:t>
            </a:r>
            <a:r>
              <a:rPr lang="en-US" dirty="0" err="1"/>
              <a:t>aktuelnih</a:t>
            </a:r>
            <a:r>
              <a:rPr lang="en-US" dirty="0"/>
              <a:t> </a:t>
            </a:r>
            <a:r>
              <a:rPr lang="en-US" dirty="0" err="1"/>
              <a:t>performansi</a:t>
            </a:r>
            <a:r>
              <a:rPr lang="en-US" dirty="0"/>
              <a:t> u </a:t>
            </a:r>
            <a:r>
              <a:rPr lang="en-US" dirty="0" err="1"/>
              <a:t>odnosu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standardne</a:t>
            </a:r>
            <a:r>
              <a:rPr lang="en-US" dirty="0"/>
              <a:t>, </a:t>
            </a:r>
            <a:endParaRPr lang="sr-Latn-RS" dirty="0"/>
          </a:p>
          <a:p>
            <a:pPr lvl="1"/>
            <a:r>
              <a:rPr lang="en-US" dirty="0"/>
              <a:t>3. </a:t>
            </a:r>
            <a:r>
              <a:rPr lang="en-US" dirty="0" err="1"/>
              <a:t>preduzimanje</a:t>
            </a:r>
            <a:r>
              <a:rPr lang="en-US" dirty="0"/>
              <a:t> </a:t>
            </a:r>
            <a:r>
              <a:rPr lang="en-US" dirty="0" err="1"/>
              <a:t>korektivnih</a:t>
            </a:r>
            <a:r>
              <a:rPr lang="en-US" dirty="0"/>
              <a:t> </a:t>
            </a:r>
            <a:r>
              <a:rPr lang="en-US" dirty="0" err="1"/>
              <a:t>mera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184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Tipovi menadžera. Menadžerske uloge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/>
              <a:t>Način na koji će se menadžeri baviti navedenim menadžment procesima, zavisi svakako od njihovog hijerarhijskog nivoa, kao i od nivoa horizontalne diverzifikacije preduzeća. Pored toga, postoje i individualne karakteristike menadžera koje takođe utiču na način realizacije zadataka menadžera – odnosno od </a:t>
            </a:r>
            <a:r>
              <a:rPr lang="sr-Latn-RS" b="1" dirty="0"/>
              <a:t>stilova upravljanja</a:t>
            </a:r>
            <a:r>
              <a:rPr lang="sr-Latn-RS" dirty="0"/>
              <a:t>.</a:t>
            </a:r>
          </a:p>
          <a:p>
            <a:r>
              <a:rPr lang="sr-Latn-RS" dirty="0"/>
              <a:t>Prema tome, p</a:t>
            </a:r>
            <a:r>
              <a:rPr lang="en-US" dirty="0" err="1"/>
              <a:t>ored</a:t>
            </a:r>
            <a:r>
              <a:rPr lang="en-US" dirty="0"/>
              <a:t> toga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postoje</a:t>
            </a:r>
            <a:r>
              <a:rPr lang="en-US" dirty="0"/>
              <a:t> </a:t>
            </a:r>
            <a:r>
              <a:rPr lang="en-US" dirty="0" err="1"/>
              <a:t>različiti</a:t>
            </a:r>
            <a:r>
              <a:rPr lang="en-US" dirty="0"/>
              <a:t> </a:t>
            </a:r>
            <a:r>
              <a:rPr lang="en-US" dirty="0" err="1"/>
              <a:t>tipovi</a:t>
            </a:r>
            <a:r>
              <a:rPr lang="en-US" dirty="0"/>
              <a:t> </a:t>
            </a:r>
            <a:r>
              <a:rPr lang="en-US" dirty="0" err="1"/>
              <a:t>menadžera</a:t>
            </a:r>
            <a:r>
              <a:rPr lang="en-US" dirty="0"/>
              <a:t>, </a:t>
            </a:r>
            <a:r>
              <a:rPr lang="en-US" dirty="0" err="1"/>
              <a:t>postoje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različiti</a:t>
            </a:r>
            <a:r>
              <a:rPr lang="en-US" dirty="0"/>
              <a:t> </a:t>
            </a:r>
            <a:r>
              <a:rPr lang="en-US" dirty="0" err="1"/>
              <a:t>stilovi</a:t>
            </a:r>
            <a:r>
              <a:rPr lang="en-US" dirty="0"/>
              <a:t> </a:t>
            </a:r>
            <a:r>
              <a:rPr lang="en-US" dirty="0" err="1"/>
              <a:t>upravljanja</a:t>
            </a:r>
            <a:r>
              <a:rPr lang="sr-Latn-RS" dirty="0"/>
              <a:t>:</a:t>
            </a:r>
          </a:p>
          <a:p>
            <a:pPr lvl="1"/>
            <a:r>
              <a:rPr lang="sr-Latn-RS" dirty="0"/>
              <a:t>Vizionarski stil</a:t>
            </a:r>
          </a:p>
          <a:p>
            <a:pPr lvl="1"/>
            <a:r>
              <a:rPr lang="sr-Latn-RS" dirty="0"/>
              <a:t>Participativni stil</a:t>
            </a:r>
          </a:p>
          <a:p>
            <a:pPr lvl="1"/>
            <a:r>
              <a:rPr lang="sr-Latn-RS" dirty="0"/>
              <a:t>Trening/podučavanje stil</a:t>
            </a:r>
          </a:p>
          <a:p>
            <a:pPr lvl="1"/>
            <a:r>
              <a:rPr lang="sr-Latn-RS" dirty="0"/>
              <a:t>Autoritativni stil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278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Tipovi menadžera. Menadžerske uloge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Menadžeri</a:t>
            </a:r>
            <a:r>
              <a:rPr lang="en-US" b="1" dirty="0"/>
              <a:t> </a:t>
            </a:r>
            <a:r>
              <a:rPr lang="en-US" b="1" dirty="0" err="1"/>
              <a:t>vizionari</a:t>
            </a:r>
            <a:r>
              <a:rPr lang="en-US" b="1" dirty="0"/>
              <a:t> </a:t>
            </a:r>
            <a:r>
              <a:rPr lang="en-US" dirty="0" err="1"/>
              <a:t>mogu</a:t>
            </a:r>
            <a:r>
              <a:rPr lang="en-US" dirty="0"/>
              <a:t> da </a:t>
            </a:r>
            <a:r>
              <a:rPr lang="sr-Latn-RS" dirty="0"/>
              <a:t>zamisle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</a:t>
            </a:r>
            <a:r>
              <a:rPr lang="en-US" dirty="0" err="1"/>
              <a:t>budućnost</a:t>
            </a:r>
            <a:r>
              <a:rPr lang="en-US" dirty="0"/>
              <a:t> </a:t>
            </a:r>
            <a:r>
              <a:rPr lang="en-US" dirty="0" err="1"/>
              <a:t>mogla</a:t>
            </a:r>
            <a:r>
              <a:rPr lang="en-US" dirty="0"/>
              <a:t> da </a:t>
            </a:r>
            <a:r>
              <a:rPr lang="en-US" dirty="0" err="1"/>
              <a:t>izgleda</a:t>
            </a:r>
            <a:r>
              <a:rPr lang="en-US" dirty="0"/>
              <a:t>. Oni </a:t>
            </a:r>
            <a:r>
              <a:rPr lang="en-US" dirty="0" err="1"/>
              <a:t>koriste</a:t>
            </a:r>
            <a:r>
              <a:rPr lang="en-US" dirty="0"/>
              <a:t> </a:t>
            </a:r>
            <a:r>
              <a:rPr lang="en-US" dirty="0" err="1"/>
              <a:t>veštine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harizma</a:t>
            </a:r>
            <a:r>
              <a:rPr lang="sr-Latn-RS" dirty="0"/>
              <a:t> i ubedljivost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vođenje</a:t>
            </a:r>
            <a:r>
              <a:rPr lang="en-US" dirty="0"/>
              <a:t> </a:t>
            </a:r>
            <a:r>
              <a:rPr lang="en-US" dirty="0" err="1"/>
              <a:t>primerom</a:t>
            </a:r>
            <a:r>
              <a:rPr lang="en-US" dirty="0"/>
              <a:t>, </a:t>
            </a:r>
            <a:r>
              <a:rPr lang="en-US" dirty="0" err="1"/>
              <a:t>kako</a:t>
            </a:r>
            <a:r>
              <a:rPr lang="en-US" dirty="0"/>
              <a:t> bi </a:t>
            </a:r>
            <a:r>
              <a:rPr lang="en-US" dirty="0" err="1"/>
              <a:t>inspirisali</a:t>
            </a:r>
            <a:r>
              <a:rPr lang="en-US" dirty="0"/>
              <a:t> </a:t>
            </a:r>
            <a:r>
              <a:rPr lang="en-US" dirty="0" err="1"/>
              <a:t>članove</a:t>
            </a:r>
            <a:r>
              <a:rPr lang="en-US" dirty="0"/>
              <a:t> </a:t>
            </a:r>
            <a:r>
              <a:rPr lang="en-US" dirty="0" err="1"/>
              <a:t>svog</a:t>
            </a:r>
            <a:r>
              <a:rPr lang="en-US" dirty="0"/>
              <a:t> </a:t>
            </a:r>
            <a:r>
              <a:rPr lang="en-US" dirty="0" err="1"/>
              <a:t>tima</a:t>
            </a:r>
            <a:r>
              <a:rPr lang="en-US" dirty="0"/>
              <a:t> da </a:t>
            </a:r>
            <a:r>
              <a:rPr lang="en-US" dirty="0" err="1"/>
              <a:t>slede</a:t>
            </a:r>
            <a:r>
              <a:rPr lang="en-US" dirty="0"/>
              <a:t> </a:t>
            </a:r>
            <a:r>
              <a:rPr lang="en-US" dirty="0" err="1"/>
              <a:t>ovu</a:t>
            </a:r>
            <a:r>
              <a:rPr lang="en-US" dirty="0"/>
              <a:t> </a:t>
            </a:r>
            <a:r>
              <a:rPr lang="en-US" dirty="0" err="1"/>
              <a:t>viziju</a:t>
            </a:r>
            <a:r>
              <a:rPr lang="en-US" dirty="0"/>
              <a:t>. </a:t>
            </a:r>
            <a:r>
              <a:rPr lang="en-US" dirty="0" err="1"/>
              <a:t>Ovo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veoma</a:t>
            </a:r>
            <a:r>
              <a:rPr lang="en-US" dirty="0"/>
              <a:t> </a:t>
            </a:r>
            <a:r>
              <a:rPr lang="en-US" dirty="0" err="1"/>
              <a:t>efikasan</a:t>
            </a:r>
            <a:r>
              <a:rPr lang="en-US" dirty="0"/>
              <a:t> </a:t>
            </a:r>
            <a:r>
              <a:rPr lang="en-US" dirty="0" err="1"/>
              <a:t>stil</a:t>
            </a:r>
            <a:r>
              <a:rPr lang="en-US" dirty="0"/>
              <a:t> </a:t>
            </a:r>
            <a:r>
              <a:rPr lang="en-US" dirty="0" err="1"/>
              <a:t>rukovođenja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ste</a:t>
            </a:r>
            <a:r>
              <a:rPr lang="en-US" dirty="0"/>
              <a:t> </a:t>
            </a:r>
            <a:r>
              <a:rPr lang="en-US" dirty="0" err="1"/>
              <a:t>pravi</a:t>
            </a:r>
            <a:r>
              <a:rPr lang="en-US" dirty="0"/>
              <a:t> </a:t>
            </a:r>
            <a:r>
              <a:rPr lang="en-US" dirty="0" err="1"/>
              <a:t>autoritet</a:t>
            </a:r>
            <a:r>
              <a:rPr lang="en-US" dirty="0"/>
              <a:t> u </a:t>
            </a:r>
            <a:r>
              <a:rPr lang="en-US" dirty="0" err="1"/>
              <a:t>oblasti</a:t>
            </a:r>
            <a:r>
              <a:rPr lang="sr-Latn-RS" dirty="0"/>
              <a:t> angažmana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se</a:t>
            </a:r>
            <a:r>
              <a:rPr lang="sr-Latn-RS" dirty="0"/>
              <a:t> organizacija</a:t>
            </a:r>
            <a:r>
              <a:rPr lang="en-US" dirty="0"/>
              <a:t> </a:t>
            </a:r>
            <a:r>
              <a:rPr lang="en-US" dirty="0" err="1"/>
              <a:t>suočav</a:t>
            </a:r>
            <a:r>
              <a:rPr lang="sr-Latn-RS" dirty="0"/>
              <a:t>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izazovom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zahteva</a:t>
            </a:r>
            <a:r>
              <a:rPr lang="en-US" dirty="0"/>
              <a:t> </a:t>
            </a:r>
            <a:r>
              <a:rPr lang="en-US" dirty="0" err="1"/>
              <a:t>potpunu</a:t>
            </a:r>
            <a:r>
              <a:rPr lang="en-US" dirty="0"/>
              <a:t> </a:t>
            </a:r>
            <a:r>
              <a:rPr lang="en-US" dirty="0" err="1"/>
              <a:t>promenu</a:t>
            </a:r>
            <a:r>
              <a:rPr lang="en-US" dirty="0"/>
              <a:t> </a:t>
            </a:r>
            <a:r>
              <a:rPr lang="en-US" dirty="0" err="1"/>
              <a:t>perspektive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je </a:t>
            </a:r>
            <a:r>
              <a:rPr lang="en-US" dirty="0" err="1"/>
              <a:t>pokretanje</a:t>
            </a:r>
            <a:r>
              <a:rPr lang="en-US" dirty="0"/>
              <a:t> </a:t>
            </a:r>
            <a:r>
              <a:rPr lang="en-US" dirty="0" err="1"/>
              <a:t>potpuno</a:t>
            </a:r>
            <a:r>
              <a:rPr lang="en-US" dirty="0"/>
              <a:t> </a:t>
            </a:r>
            <a:r>
              <a:rPr lang="en-US" dirty="0" err="1"/>
              <a:t>nove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odeljenja</a:t>
            </a:r>
            <a:r>
              <a:rPr lang="en-US" dirty="0"/>
              <a:t>. </a:t>
            </a:r>
            <a:r>
              <a:rPr lang="en-US" dirty="0" err="1"/>
              <a:t>Međutim</a:t>
            </a:r>
            <a:r>
              <a:rPr lang="en-US" dirty="0"/>
              <a:t>,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manje</a:t>
            </a:r>
            <a:r>
              <a:rPr lang="en-US" dirty="0"/>
              <a:t> </a:t>
            </a:r>
            <a:r>
              <a:rPr lang="en-US" dirty="0" err="1"/>
              <a:t>efikasno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zaposlenima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visok</a:t>
            </a:r>
            <a:r>
              <a:rPr lang="en-US" dirty="0"/>
              <a:t> </a:t>
            </a:r>
            <a:r>
              <a:rPr lang="en-US" dirty="0" err="1"/>
              <a:t>stepen</a:t>
            </a:r>
            <a:r>
              <a:rPr lang="en-US" dirty="0"/>
              <a:t> </a:t>
            </a:r>
            <a:r>
              <a:rPr lang="en-US" dirty="0" err="1"/>
              <a:t>vođenja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3119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Tipovi menadžera. Menadžerske uloge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Participativni</a:t>
            </a:r>
            <a:r>
              <a:rPr lang="en-US" b="1" dirty="0"/>
              <a:t> </a:t>
            </a:r>
            <a:r>
              <a:rPr lang="sr-Latn-RS" b="1" dirty="0"/>
              <a:t>menadžeri</a:t>
            </a:r>
            <a:r>
              <a:rPr lang="en-US" b="1" dirty="0"/>
              <a:t> </a:t>
            </a:r>
            <a:r>
              <a:rPr lang="en-US" dirty="0" err="1"/>
              <a:t>aktivno</a:t>
            </a:r>
            <a:r>
              <a:rPr lang="en-US" dirty="0"/>
              <a:t> </a:t>
            </a:r>
            <a:r>
              <a:rPr lang="en-US" dirty="0" err="1"/>
              <a:t>traže</a:t>
            </a:r>
            <a:r>
              <a:rPr lang="en-US" dirty="0"/>
              <a:t> </a:t>
            </a:r>
            <a:r>
              <a:rPr lang="en-US" dirty="0" err="1"/>
              <a:t>povratne</a:t>
            </a:r>
            <a:r>
              <a:rPr lang="en-US" dirty="0"/>
              <a:t> </a:t>
            </a:r>
            <a:r>
              <a:rPr lang="en-US" dirty="0" err="1"/>
              <a:t>informacije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pokušavaju</a:t>
            </a:r>
            <a:r>
              <a:rPr lang="en-US" dirty="0"/>
              <a:t> da </a:t>
            </a:r>
            <a:r>
              <a:rPr lang="en-US" dirty="0" err="1"/>
              <a:t>uključe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zaposlene</a:t>
            </a:r>
            <a:r>
              <a:rPr lang="en-US" dirty="0"/>
              <a:t> u </a:t>
            </a: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donošenja</a:t>
            </a:r>
            <a:r>
              <a:rPr lang="en-US" dirty="0"/>
              <a:t> </a:t>
            </a:r>
            <a:r>
              <a:rPr lang="en-US" dirty="0" err="1"/>
              <a:t>odluka</a:t>
            </a:r>
            <a:r>
              <a:rPr lang="en-US" dirty="0"/>
              <a:t>. </a:t>
            </a:r>
            <a:r>
              <a:rPr lang="en-US" dirty="0" err="1"/>
              <a:t>Iako</a:t>
            </a:r>
            <a:r>
              <a:rPr lang="en-US" dirty="0"/>
              <a:t> </a:t>
            </a:r>
            <a:r>
              <a:rPr lang="en-US" dirty="0" err="1"/>
              <a:t>ovaj</a:t>
            </a:r>
            <a:r>
              <a:rPr lang="en-US" dirty="0"/>
              <a:t> </a:t>
            </a:r>
            <a:r>
              <a:rPr lang="en-US" dirty="0" err="1"/>
              <a:t>pristup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efikasan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 da se </a:t>
            </a:r>
            <a:r>
              <a:rPr lang="en-US" dirty="0" err="1"/>
              <a:t>izgradi</a:t>
            </a:r>
            <a:r>
              <a:rPr lang="en-US" dirty="0"/>
              <a:t> </a:t>
            </a:r>
            <a:r>
              <a:rPr lang="en-US" dirty="0" err="1"/>
              <a:t>angažman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angažovanje</a:t>
            </a:r>
            <a:r>
              <a:rPr lang="en-US" dirty="0"/>
              <a:t> </a:t>
            </a:r>
            <a:r>
              <a:rPr lang="en-US" dirty="0" err="1"/>
              <a:t>zaposlenih</a:t>
            </a:r>
            <a:r>
              <a:rPr lang="en-US" dirty="0"/>
              <a:t>, on </a:t>
            </a:r>
            <a:r>
              <a:rPr lang="en-US" dirty="0" err="1"/>
              <a:t>takođe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nenamerno</a:t>
            </a:r>
            <a:r>
              <a:rPr lang="en-US" dirty="0"/>
              <a:t> </a:t>
            </a:r>
            <a:r>
              <a:rPr lang="en-US" dirty="0" err="1"/>
              <a:t>dovesti</a:t>
            </a:r>
            <a:r>
              <a:rPr lang="en-US" dirty="0"/>
              <a:t> do toga da </a:t>
            </a:r>
            <a:r>
              <a:rPr lang="en-US" dirty="0" err="1"/>
              <a:t>zaposleni</a:t>
            </a:r>
            <a:r>
              <a:rPr lang="en-US" dirty="0"/>
              <a:t> </a:t>
            </a:r>
            <a:r>
              <a:rPr lang="en-US" dirty="0" err="1"/>
              <a:t>dovode</a:t>
            </a:r>
            <a:r>
              <a:rPr lang="en-US" dirty="0"/>
              <a:t> u </a:t>
            </a:r>
            <a:r>
              <a:rPr lang="en-US" dirty="0" err="1"/>
              <a:t>pitanje</a:t>
            </a:r>
            <a:r>
              <a:rPr lang="en-US" dirty="0"/>
              <a:t> </a:t>
            </a:r>
            <a:r>
              <a:rPr lang="en-US" dirty="0" err="1"/>
              <a:t>opšti</a:t>
            </a:r>
            <a:r>
              <a:rPr lang="en-US" dirty="0"/>
              <a:t> </a:t>
            </a:r>
            <a:r>
              <a:rPr lang="en-US" dirty="0" err="1"/>
              <a:t>autoritet</a:t>
            </a:r>
            <a:r>
              <a:rPr lang="en-US" dirty="0"/>
              <a:t> </a:t>
            </a:r>
            <a:r>
              <a:rPr lang="en-US" dirty="0" err="1"/>
              <a:t>menadžera</a:t>
            </a:r>
            <a:r>
              <a:rPr lang="en-US" dirty="0"/>
              <a:t>. </a:t>
            </a:r>
            <a:r>
              <a:rPr lang="en-US" dirty="0" err="1"/>
              <a:t>Participativn</a:t>
            </a:r>
            <a:r>
              <a:rPr lang="sr-Latn-RS" dirty="0"/>
              <a:t>i</a:t>
            </a:r>
            <a:r>
              <a:rPr lang="en-US" dirty="0"/>
              <a:t> </a:t>
            </a:r>
            <a:r>
              <a:rPr lang="sr-Latn-RS" dirty="0"/>
              <a:t>stil menadžmenta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najkorisnij</a:t>
            </a:r>
            <a:r>
              <a:rPr lang="sr-Latn-RS" dirty="0"/>
              <a:t>i</a:t>
            </a:r>
            <a:r>
              <a:rPr lang="en-US" dirty="0"/>
              <a:t> u </a:t>
            </a:r>
            <a:r>
              <a:rPr lang="en-US" dirty="0" err="1"/>
              <a:t>situacijama</a:t>
            </a:r>
            <a:r>
              <a:rPr lang="en-US" dirty="0"/>
              <a:t> u </a:t>
            </a:r>
            <a:r>
              <a:rPr lang="en-US" dirty="0" err="1"/>
              <a:t>kojima</a:t>
            </a:r>
            <a:r>
              <a:rPr lang="en-US" dirty="0"/>
              <a:t> </a:t>
            </a:r>
            <a:r>
              <a:rPr lang="en-US" dirty="0" err="1"/>
              <a:t>menadžer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da </a:t>
            </a:r>
            <a:r>
              <a:rPr lang="en-US" dirty="0" err="1"/>
              <a:t>neguje</a:t>
            </a:r>
            <a:r>
              <a:rPr lang="en-US" dirty="0"/>
              <a:t> </a:t>
            </a:r>
            <a:r>
              <a:rPr lang="en-US" dirty="0" err="1"/>
              <a:t>angažovanje</a:t>
            </a:r>
            <a:r>
              <a:rPr lang="en-US" dirty="0"/>
              <a:t> </a:t>
            </a:r>
            <a:r>
              <a:rPr lang="en-US" dirty="0" err="1"/>
              <a:t>zaposlenih</a:t>
            </a:r>
            <a:r>
              <a:rPr lang="en-US" dirty="0"/>
              <a:t>,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</a:t>
            </a:r>
            <a:r>
              <a:rPr lang="sr-Latn-RS" dirty="0"/>
              <a:t>menadžeri</a:t>
            </a:r>
            <a:r>
              <a:rPr lang="en-US" dirty="0"/>
              <a:t> </a:t>
            </a:r>
            <a:r>
              <a:rPr lang="en-US" dirty="0" err="1"/>
              <a:t>utvrde</a:t>
            </a:r>
            <a:r>
              <a:rPr lang="en-US" dirty="0"/>
              <a:t> da </a:t>
            </a:r>
            <a:r>
              <a:rPr lang="en-US" dirty="0" err="1"/>
              <a:t>će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perspektiva</a:t>
            </a:r>
            <a:r>
              <a:rPr lang="en-US" dirty="0"/>
              <a:t> </a:t>
            </a:r>
            <a:r>
              <a:rPr lang="en-US" dirty="0" err="1"/>
              <a:t>pomoći</a:t>
            </a:r>
            <a:r>
              <a:rPr lang="en-US" dirty="0"/>
              <a:t> da se </a:t>
            </a:r>
            <a:r>
              <a:rPr lang="en-US" dirty="0" err="1"/>
              <a:t>obezbedi</a:t>
            </a:r>
            <a:r>
              <a:rPr lang="en-US" dirty="0"/>
              <a:t> </a:t>
            </a:r>
            <a:r>
              <a:rPr lang="en-US" dirty="0" err="1"/>
              <a:t>najbolji</a:t>
            </a:r>
            <a:r>
              <a:rPr lang="en-US" dirty="0"/>
              <a:t> </a:t>
            </a:r>
            <a:r>
              <a:rPr lang="en-US" dirty="0" err="1"/>
              <a:t>ishod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7516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Tipovi menadžera. Menadžerske uloge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Menadžeri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koriste</a:t>
            </a:r>
            <a:r>
              <a:rPr lang="en-US" dirty="0"/>
              <a:t> </a:t>
            </a:r>
            <a:r>
              <a:rPr lang="en-US" dirty="0" err="1"/>
              <a:t>stil</a:t>
            </a:r>
            <a:r>
              <a:rPr lang="en-US" dirty="0"/>
              <a:t> </a:t>
            </a:r>
            <a:r>
              <a:rPr lang="sr-Latn-RS" b="1" dirty="0"/>
              <a:t>podučavanja/treninga</a:t>
            </a:r>
            <a:r>
              <a:rPr lang="en-US" dirty="0"/>
              <a:t> </a:t>
            </a:r>
            <a:r>
              <a:rPr lang="en-US" dirty="0" err="1"/>
              <a:t>fokusiraju</a:t>
            </a:r>
            <a:r>
              <a:rPr lang="en-US" dirty="0"/>
              <a:t> se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/>
              <a:t>članova</a:t>
            </a:r>
            <a:r>
              <a:rPr lang="en-US" dirty="0"/>
              <a:t> </a:t>
            </a:r>
            <a:r>
              <a:rPr lang="en-US" dirty="0" err="1"/>
              <a:t>svog</a:t>
            </a:r>
            <a:r>
              <a:rPr lang="en-US" dirty="0"/>
              <a:t> </a:t>
            </a:r>
            <a:r>
              <a:rPr lang="en-US" dirty="0" err="1"/>
              <a:t>tima</a:t>
            </a:r>
            <a:r>
              <a:rPr lang="en-US" dirty="0"/>
              <a:t>, </a:t>
            </a:r>
            <a:r>
              <a:rPr lang="en-US" dirty="0" err="1"/>
              <a:t>pomažući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da </a:t>
            </a:r>
            <a:r>
              <a:rPr lang="en-US" dirty="0" err="1"/>
              <a:t>usavrše</a:t>
            </a:r>
            <a:r>
              <a:rPr lang="en-US" dirty="0"/>
              <a:t> </a:t>
            </a:r>
            <a:r>
              <a:rPr lang="en-US" dirty="0" err="1"/>
              <a:t>veštine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potrebne</a:t>
            </a:r>
            <a:r>
              <a:rPr lang="en-US" dirty="0"/>
              <a:t> da </a:t>
            </a:r>
            <a:r>
              <a:rPr lang="en-US" dirty="0" err="1"/>
              <a:t>rade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optimalnom</a:t>
            </a:r>
            <a:r>
              <a:rPr lang="en-US" dirty="0"/>
              <a:t> </a:t>
            </a:r>
            <a:r>
              <a:rPr lang="en-US" dirty="0" err="1"/>
              <a:t>nivou</a:t>
            </a:r>
            <a:r>
              <a:rPr lang="en-US" dirty="0"/>
              <a:t>. To je </a:t>
            </a:r>
            <a:r>
              <a:rPr lang="en-US" dirty="0" err="1"/>
              <a:t>odličan</a:t>
            </a:r>
            <a:r>
              <a:rPr lang="en-US" dirty="0"/>
              <a:t> </a:t>
            </a:r>
            <a:r>
              <a:rPr lang="en-US" dirty="0" err="1"/>
              <a:t>pristup</a:t>
            </a:r>
            <a:r>
              <a:rPr lang="en-US" dirty="0"/>
              <a:t> u </a:t>
            </a:r>
            <a:r>
              <a:rPr lang="en-US" dirty="0" err="1"/>
              <a:t>kulturama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nagrađuje</a:t>
            </a:r>
            <a:r>
              <a:rPr lang="en-US" dirty="0"/>
              <a:t> </a:t>
            </a:r>
            <a:r>
              <a:rPr lang="en-US" dirty="0" err="1"/>
              <a:t>izgradnju</a:t>
            </a:r>
            <a:r>
              <a:rPr lang="en-US" dirty="0"/>
              <a:t> </a:t>
            </a:r>
            <a:r>
              <a:rPr lang="en-US" dirty="0" err="1"/>
              <a:t>tima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/>
              <a:t>zaposlenih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zahteva</a:t>
            </a:r>
            <a:r>
              <a:rPr lang="en-US" dirty="0"/>
              <a:t> </a:t>
            </a:r>
            <a:r>
              <a:rPr lang="en-US" dirty="0" err="1"/>
              <a:t>mnogo</a:t>
            </a:r>
            <a:r>
              <a:rPr lang="en-US" dirty="0"/>
              <a:t> </a:t>
            </a:r>
            <a:r>
              <a:rPr lang="en-US" dirty="0" err="1"/>
              <a:t>direktnog</a:t>
            </a:r>
            <a:r>
              <a:rPr lang="en-US" dirty="0"/>
              <a:t> </a:t>
            </a:r>
            <a:r>
              <a:rPr lang="en-US" dirty="0" err="1"/>
              <a:t>praćenja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redovne</a:t>
            </a:r>
            <a:r>
              <a:rPr lang="en-US" dirty="0"/>
              <a:t> </a:t>
            </a:r>
            <a:r>
              <a:rPr lang="en-US" dirty="0" err="1"/>
              <a:t>povratne</a:t>
            </a:r>
            <a:r>
              <a:rPr lang="en-US" dirty="0"/>
              <a:t> </a:t>
            </a:r>
            <a:r>
              <a:rPr lang="en-US" dirty="0" err="1"/>
              <a:t>informacije</a:t>
            </a:r>
            <a:r>
              <a:rPr lang="en-US" dirty="0"/>
              <a:t>. </a:t>
            </a:r>
            <a:r>
              <a:rPr lang="en-US" dirty="0" err="1"/>
              <a:t>Pristup</a:t>
            </a:r>
            <a:r>
              <a:rPr lang="en-US" dirty="0"/>
              <a:t> </a:t>
            </a:r>
            <a:r>
              <a:rPr lang="sr-Latn-RS" dirty="0"/>
              <a:t>podučavanja</a:t>
            </a:r>
            <a:r>
              <a:rPr lang="en-US" dirty="0"/>
              <a:t> bi </a:t>
            </a:r>
            <a:r>
              <a:rPr lang="en-US" dirty="0" err="1"/>
              <a:t>mogao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najbolji</a:t>
            </a:r>
            <a:r>
              <a:rPr lang="en-US" dirty="0"/>
              <a:t> u </a:t>
            </a:r>
            <a:r>
              <a:rPr lang="en-US" dirty="0" err="1"/>
              <a:t>situacijama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menadžeri</a:t>
            </a:r>
            <a:r>
              <a:rPr lang="en-US" dirty="0"/>
              <a:t> </a:t>
            </a:r>
            <a:r>
              <a:rPr lang="en-US" dirty="0" err="1"/>
              <a:t>zainteresovani</a:t>
            </a:r>
            <a:r>
              <a:rPr lang="en-US" dirty="0"/>
              <a:t> ne </a:t>
            </a:r>
            <a:r>
              <a:rPr lang="en-US" dirty="0" err="1"/>
              <a:t>samo</a:t>
            </a:r>
            <a:r>
              <a:rPr lang="en-US" dirty="0"/>
              <a:t> da </a:t>
            </a:r>
            <a:r>
              <a:rPr lang="en-US" dirty="0" err="1"/>
              <a:t>završe</a:t>
            </a:r>
            <a:r>
              <a:rPr lang="en-US" dirty="0"/>
              <a:t> </a:t>
            </a:r>
            <a:r>
              <a:rPr lang="en-US" dirty="0" err="1"/>
              <a:t>projekat</a:t>
            </a:r>
            <a:r>
              <a:rPr lang="en-US" dirty="0"/>
              <a:t>, </a:t>
            </a:r>
            <a:r>
              <a:rPr lang="en-US" dirty="0" err="1"/>
              <a:t>vec</a:t>
            </a:r>
            <a:r>
              <a:rPr lang="en-US" dirty="0"/>
              <a:t>́ </a:t>
            </a:r>
            <a:r>
              <a:rPr lang="en-US" dirty="0" err="1"/>
              <a:t>i</a:t>
            </a:r>
            <a:r>
              <a:rPr lang="en-US" dirty="0"/>
              <a:t> da </a:t>
            </a:r>
            <a:r>
              <a:rPr lang="en-US" dirty="0" err="1"/>
              <a:t>pomognu</a:t>
            </a:r>
            <a:r>
              <a:rPr lang="en-US" dirty="0"/>
              <a:t> </a:t>
            </a:r>
            <a:r>
              <a:rPr lang="en-US" dirty="0" err="1"/>
              <a:t>pojedinim</a:t>
            </a:r>
            <a:r>
              <a:rPr lang="en-US" dirty="0"/>
              <a:t> </a:t>
            </a:r>
            <a:r>
              <a:rPr lang="en-US" dirty="0" err="1"/>
              <a:t>zaposlenima</a:t>
            </a:r>
            <a:r>
              <a:rPr lang="en-US" dirty="0"/>
              <a:t> da </a:t>
            </a:r>
            <a:r>
              <a:rPr lang="en-US" dirty="0" err="1"/>
              <a:t>usavršavaju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veštine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napreduju</a:t>
            </a:r>
            <a:r>
              <a:rPr lang="en-US" dirty="0"/>
              <a:t> u </a:t>
            </a:r>
            <a:r>
              <a:rPr lang="en-US" dirty="0" err="1"/>
              <a:t>karijeri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6728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Tipovi menadžera. Menadžerske uloge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Konačno</a:t>
            </a:r>
            <a:r>
              <a:rPr lang="en-US" dirty="0"/>
              <a:t>,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lideri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„</a:t>
            </a:r>
            <a:r>
              <a:rPr lang="en-US" dirty="0" err="1"/>
              <a:t>preuzm</a:t>
            </a:r>
            <a:r>
              <a:rPr lang="sr-Latn-RS" dirty="0"/>
              <a:t>aju</a:t>
            </a:r>
            <a:r>
              <a:rPr lang="en-US" dirty="0"/>
              <a:t>u </a:t>
            </a:r>
            <a:r>
              <a:rPr lang="en-US" dirty="0" err="1"/>
              <a:t>odgovornost</a:t>
            </a:r>
            <a:r>
              <a:rPr lang="en-US" dirty="0"/>
              <a:t>“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svojim</a:t>
            </a:r>
            <a:r>
              <a:rPr lang="en-US" dirty="0"/>
              <a:t> </a:t>
            </a:r>
            <a:r>
              <a:rPr lang="sr-Latn-RS" dirty="0"/>
              <a:t>nad </a:t>
            </a:r>
            <a:r>
              <a:rPr lang="en-US" dirty="0" err="1"/>
              <a:t>zaposlenima</a:t>
            </a:r>
            <a:r>
              <a:rPr lang="en-US" dirty="0"/>
              <a:t> </a:t>
            </a:r>
            <a:r>
              <a:rPr lang="sr-Latn-RS" dirty="0"/>
              <a:t>vrše</a:t>
            </a:r>
            <a:r>
              <a:rPr lang="en-US" dirty="0"/>
              <a:t> </a:t>
            </a:r>
            <a:r>
              <a:rPr lang="en-US" dirty="0" err="1"/>
              <a:t>stalno</a:t>
            </a:r>
            <a:r>
              <a:rPr lang="en-US" dirty="0"/>
              <a:t> </a:t>
            </a:r>
            <a:r>
              <a:rPr lang="en-US" dirty="0" err="1"/>
              <a:t>praćenje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usmeravanje</a:t>
            </a:r>
            <a:r>
              <a:rPr lang="en-US" dirty="0"/>
              <a:t>. </a:t>
            </a:r>
            <a:r>
              <a:rPr lang="en-US" dirty="0" err="1"/>
              <a:t>Ovaj</a:t>
            </a:r>
            <a:r>
              <a:rPr lang="en-US" dirty="0"/>
              <a:t> </a:t>
            </a:r>
            <a:r>
              <a:rPr lang="en-US" b="1" dirty="0" err="1"/>
              <a:t>autoritativni</a:t>
            </a:r>
            <a:r>
              <a:rPr lang="en-US" b="1" dirty="0"/>
              <a:t> </a:t>
            </a:r>
            <a:r>
              <a:rPr lang="sr-Latn-RS" b="1" dirty="0"/>
              <a:t>stil</a:t>
            </a:r>
            <a:r>
              <a:rPr lang="en-US" b="1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koristan</a:t>
            </a:r>
            <a:r>
              <a:rPr lang="en-US" dirty="0"/>
              <a:t> u </a:t>
            </a:r>
            <a:r>
              <a:rPr lang="en-US" dirty="0" err="1"/>
              <a:t>situacijama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zahtevaju</a:t>
            </a:r>
            <a:r>
              <a:rPr lang="en-US" dirty="0"/>
              <a:t> </a:t>
            </a:r>
            <a:r>
              <a:rPr lang="en-US" dirty="0" err="1"/>
              <a:t>brzo</a:t>
            </a:r>
            <a:r>
              <a:rPr lang="en-US" dirty="0"/>
              <a:t> </a:t>
            </a:r>
            <a:r>
              <a:rPr lang="en-US" dirty="0" err="1"/>
              <a:t>donošenje</a:t>
            </a:r>
            <a:r>
              <a:rPr lang="en-US" dirty="0"/>
              <a:t> </a:t>
            </a:r>
            <a:r>
              <a:rPr lang="en-US" dirty="0" err="1"/>
              <a:t>odluka</a:t>
            </a:r>
            <a:r>
              <a:rPr lang="en-US" dirty="0"/>
              <a:t>, </a:t>
            </a:r>
            <a:r>
              <a:rPr lang="en-US" dirty="0" err="1"/>
              <a:t>uključujući</a:t>
            </a:r>
            <a:r>
              <a:rPr lang="en-US" dirty="0"/>
              <a:t> </a:t>
            </a:r>
            <a:r>
              <a:rPr lang="sr-Latn-RS" dirty="0"/>
              <a:t>krizni menadžment</a:t>
            </a:r>
            <a:r>
              <a:rPr lang="en-US" dirty="0"/>
              <a:t>. </a:t>
            </a:r>
            <a:r>
              <a:rPr lang="en-US" dirty="0" err="1"/>
              <a:t>Međutim</a:t>
            </a:r>
            <a:r>
              <a:rPr lang="en-US" dirty="0"/>
              <a:t>, </a:t>
            </a:r>
            <a:r>
              <a:rPr lang="en-US" dirty="0" err="1"/>
              <a:t>ovaj</a:t>
            </a:r>
            <a:r>
              <a:rPr lang="en-US" dirty="0"/>
              <a:t> </a:t>
            </a:r>
            <a:r>
              <a:rPr lang="en-US" dirty="0" err="1"/>
              <a:t>stil</a:t>
            </a:r>
            <a:r>
              <a:rPr lang="en-US" dirty="0"/>
              <a:t> </a:t>
            </a:r>
            <a:r>
              <a:rPr lang="en-US" dirty="0" err="1"/>
              <a:t>upravljanja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tendenciju</a:t>
            </a:r>
            <a:r>
              <a:rPr lang="en-US" dirty="0"/>
              <a:t> </a:t>
            </a:r>
            <a:r>
              <a:rPr lang="en-US" dirty="0" err="1"/>
              <a:t>negativ</a:t>
            </a:r>
            <a:r>
              <a:rPr lang="sr-Latn-RS" dirty="0"/>
              <a:t>nog</a:t>
            </a:r>
            <a:r>
              <a:rPr lang="en-US" dirty="0"/>
              <a:t> </a:t>
            </a:r>
            <a:r>
              <a:rPr lang="en-US" dirty="0" err="1"/>
              <a:t>uticaj</a:t>
            </a:r>
            <a:r>
              <a:rPr lang="sr-Latn-RS" dirty="0"/>
              <a:t>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moral</a:t>
            </a:r>
            <a:r>
              <a:rPr lang="sr-Latn-RS" dirty="0"/>
              <a:t> i motivaciju</a:t>
            </a:r>
            <a:r>
              <a:rPr lang="en-US" dirty="0"/>
              <a:t> </a:t>
            </a:r>
            <a:r>
              <a:rPr lang="en-US" dirty="0" err="1"/>
              <a:t>zaposlenih</a:t>
            </a:r>
            <a:r>
              <a:rPr lang="en-US" dirty="0"/>
              <a:t> </a:t>
            </a:r>
            <a:r>
              <a:rPr lang="en-US" dirty="0" err="1"/>
              <a:t>tokom</a:t>
            </a:r>
            <a:r>
              <a:rPr lang="en-US" dirty="0"/>
              <a:t> </a:t>
            </a:r>
            <a:r>
              <a:rPr lang="en-US" dirty="0" err="1"/>
              <a:t>vremena</a:t>
            </a:r>
            <a:r>
              <a:rPr lang="en-US" dirty="0"/>
              <a:t>. </a:t>
            </a:r>
            <a:r>
              <a:rPr lang="en-US" dirty="0" err="1"/>
              <a:t>Autoritativno</a:t>
            </a:r>
            <a:r>
              <a:rPr lang="en-US" dirty="0"/>
              <a:t> </a:t>
            </a:r>
            <a:r>
              <a:rPr lang="en-US" dirty="0" err="1"/>
              <a:t>upravljanje</a:t>
            </a:r>
            <a:r>
              <a:rPr lang="en-US" dirty="0"/>
              <a:t> se </a:t>
            </a:r>
            <a:r>
              <a:rPr lang="en-US" dirty="0" err="1"/>
              <a:t>često</a:t>
            </a:r>
            <a:r>
              <a:rPr lang="en-US" dirty="0"/>
              <a:t> </a:t>
            </a:r>
            <a:r>
              <a:rPr lang="sr-Latn-RS" dirty="0"/>
              <a:t>primenjuje</a:t>
            </a:r>
            <a:r>
              <a:rPr lang="en-US" dirty="0"/>
              <a:t> u </a:t>
            </a:r>
            <a:r>
              <a:rPr lang="en-US" dirty="0" err="1"/>
              <a:t>hitnim</a:t>
            </a:r>
            <a:r>
              <a:rPr lang="en-US" dirty="0"/>
              <a:t> </a:t>
            </a:r>
            <a:r>
              <a:rPr lang="en-US" dirty="0" err="1"/>
              <a:t>situacijama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je </a:t>
            </a:r>
            <a:r>
              <a:rPr lang="en-US" dirty="0" err="1"/>
              <a:t>neophodna</a:t>
            </a:r>
            <a:r>
              <a:rPr lang="en-US" dirty="0"/>
              <a:t> </a:t>
            </a:r>
            <a:r>
              <a:rPr lang="en-US" dirty="0" err="1"/>
              <a:t>brza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jasna</a:t>
            </a:r>
            <a:r>
              <a:rPr lang="en-US" dirty="0"/>
              <a:t> </a:t>
            </a:r>
            <a:r>
              <a:rPr lang="en-US" dirty="0" err="1"/>
              <a:t>odluka</a:t>
            </a:r>
            <a:r>
              <a:rPr lang="en-US" dirty="0"/>
              <a:t>; </a:t>
            </a:r>
            <a:r>
              <a:rPr lang="en-US" dirty="0" err="1"/>
              <a:t>međutim</a:t>
            </a:r>
            <a:r>
              <a:rPr lang="en-US" dirty="0"/>
              <a:t>, </a:t>
            </a:r>
            <a:r>
              <a:rPr lang="en-US" dirty="0" err="1"/>
              <a:t>obično</a:t>
            </a:r>
            <a:r>
              <a:rPr lang="en-US" dirty="0"/>
              <a:t> se ne </a:t>
            </a:r>
            <a:r>
              <a:rPr lang="en-US" dirty="0" err="1"/>
              <a:t>preporučuje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dugoročni</a:t>
            </a:r>
            <a:r>
              <a:rPr lang="en-US" dirty="0"/>
              <a:t> </a:t>
            </a:r>
            <a:r>
              <a:rPr lang="en-US" dirty="0" err="1"/>
              <a:t>pristup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9898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Tipovi menadžera. Menadžerske uloge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Da bi</a:t>
            </a:r>
            <a:r>
              <a:rPr lang="sr-Latn-RS" dirty="0"/>
              <a:t> </a:t>
            </a:r>
            <a:r>
              <a:rPr lang="en-US" dirty="0" err="1"/>
              <a:t>uspeli</a:t>
            </a:r>
            <a:r>
              <a:rPr lang="en-US" dirty="0"/>
              <a:t> u </a:t>
            </a:r>
            <a:r>
              <a:rPr lang="en-US" dirty="0" err="1"/>
              <a:t>bilo</a:t>
            </a:r>
            <a:r>
              <a:rPr lang="en-US" dirty="0"/>
              <a:t> </a:t>
            </a:r>
            <a:r>
              <a:rPr lang="en-US" dirty="0" err="1"/>
              <a:t>kojoj</a:t>
            </a:r>
            <a:r>
              <a:rPr lang="en-US" dirty="0"/>
              <a:t> </a:t>
            </a:r>
            <a:r>
              <a:rPr lang="en-US" dirty="0" err="1"/>
              <a:t>vrsti</a:t>
            </a:r>
            <a:r>
              <a:rPr lang="en-US" dirty="0"/>
              <a:t> </a:t>
            </a:r>
            <a:r>
              <a:rPr lang="en-US" dirty="0" err="1"/>
              <a:t>menadžerske</a:t>
            </a:r>
            <a:r>
              <a:rPr lang="en-US" dirty="0"/>
              <a:t> </a:t>
            </a:r>
            <a:r>
              <a:rPr lang="en-US" dirty="0" err="1"/>
              <a:t>uloge</a:t>
            </a:r>
            <a:r>
              <a:rPr lang="en-US" dirty="0"/>
              <a:t>, </a:t>
            </a:r>
            <a:r>
              <a:rPr lang="sr-Latn-RS" dirty="0"/>
              <a:t>menadžeri trebaju da poseduju ili razviju </a:t>
            </a:r>
            <a:r>
              <a:rPr lang="en-US" dirty="0" err="1"/>
              <a:t>neophodne</a:t>
            </a:r>
            <a:r>
              <a:rPr lang="en-US" dirty="0"/>
              <a:t> </a:t>
            </a:r>
            <a:r>
              <a:rPr lang="sr-Latn-RS" dirty="0"/>
              <a:t>ključne</a:t>
            </a:r>
            <a:r>
              <a:rPr lang="en-US" dirty="0"/>
              <a:t> </a:t>
            </a:r>
            <a:r>
              <a:rPr lang="en-US" dirty="0" err="1"/>
              <a:t>veštine</a:t>
            </a:r>
            <a:r>
              <a:rPr lang="en-US" dirty="0"/>
              <a:t>. </a:t>
            </a:r>
            <a:r>
              <a:rPr lang="en-US" dirty="0" err="1"/>
              <a:t>Neke</a:t>
            </a:r>
            <a:r>
              <a:rPr lang="en-US" dirty="0"/>
              <a:t> od </a:t>
            </a:r>
            <a:r>
              <a:rPr lang="en-US" dirty="0" err="1"/>
              <a:t>ključnih</a:t>
            </a:r>
            <a:r>
              <a:rPr lang="en-US" dirty="0"/>
              <a:t> </a:t>
            </a:r>
            <a:r>
              <a:rPr lang="en-US" dirty="0" err="1"/>
              <a:t>kompetencija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menadžersku</a:t>
            </a:r>
            <a:r>
              <a:rPr lang="en-US" dirty="0"/>
              <a:t> </a:t>
            </a:r>
            <a:r>
              <a:rPr lang="en-US" dirty="0" err="1"/>
              <a:t>profesiju</a:t>
            </a:r>
            <a:r>
              <a:rPr lang="en-US" dirty="0"/>
              <a:t> </a:t>
            </a:r>
            <a:r>
              <a:rPr lang="en-US" dirty="0" err="1"/>
              <a:t>uključuju</a:t>
            </a:r>
            <a:r>
              <a:rPr lang="en-US" dirty="0"/>
              <a:t>:</a:t>
            </a:r>
          </a:p>
          <a:p>
            <a:pPr lvl="1"/>
            <a:r>
              <a:rPr lang="en-US" b="1" dirty="0" err="1"/>
              <a:t>Liderske</a:t>
            </a:r>
            <a:r>
              <a:rPr lang="en-US" b="1" dirty="0"/>
              <a:t> </a:t>
            </a:r>
            <a:r>
              <a:rPr lang="en-US" b="1" dirty="0" err="1"/>
              <a:t>veštine</a:t>
            </a:r>
            <a:r>
              <a:rPr lang="en-US" dirty="0"/>
              <a:t>. </a:t>
            </a:r>
            <a:r>
              <a:rPr lang="en-US" dirty="0" err="1"/>
              <a:t>Menadžeri</a:t>
            </a:r>
            <a:r>
              <a:rPr lang="en-US" dirty="0"/>
              <a:t> bi </a:t>
            </a:r>
            <a:r>
              <a:rPr lang="en-US" dirty="0" err="1"/>
              <a:t>trebalo</a:t>
            </a:r>
            <a:r>
              <a:rPr lang="en-US" dirty="0"/>
              <a:t> da </a:t>
            </a:r>
            <a:r>
              <a:rPr lang="en-US" dirty="0" err="1"/>
              <a:t>budu</a:t>
            </a:r>
            <a:r>
              <a:rPr lang="en-US" dirty="0"/>
              <a:t> u </a:t>
            </a:r>
            <a:r>
              <a:rPr lang="en-US" dirty="0" err="1"/>
              <a:t>stanju</a:t>
            </a:r>
            <a:r>
              <a:rPr lang="en-US" dirty="0"/>
              <a:t> da </a:t>
            </a:r>
            <a:r>
              <a:rPr lang="en-US" dirty="0" err="1"/>
              <a:t>postave</a:t>
            </a:r>
            <a:r>
              <a:rPr lang="en-US" dirty="0"/>
              <a:t> </a:t>
            </a:r>
            <a:r>
              <a:rPr lang="en-US" dirty="0" err="1"/>
              <a:t>viziju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zaposlene</a:t>
            </a:r>
            <a:r>
              <a:rPr lang="en-US" dirty="0"/>
              <a:t>, </a:t>
            </a:r>
            <a:r>
              <a:rPr lang="en-US" dirty="0" err="1"/>
              <a:t>inspirišu</a:t>
            </a:r>
            <a:r>
              <a:rPr lang="en-US" dirty="0"/>
              <a:t> </a:t>
            </a:r>
            <a:r>
              <a:rPr lang="en-US" dirty="0" err="1"/>
              <a:t>akciju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pozivaju</a:t>
            </a:r>
            <a:r>
              <a:rPr lang="en-US" dirty="0"/>
              <a:t> </a:t>
            </a:r>
            <a:r>
              <a:rPr lang="sr-Latn-RS" dirty="0"/>
              <a:t>sebe i druge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odgovornost</a:t>
            </a:r>
            <a:r>
              <a:rPr lang="en-US" dirty="0"/>
              <a:t>.</a:t>
            </a:r>
            <a:r>
              <a:rPr lang="sr-Latn-RS" dirty="0"/>
              <a:t> Svakako, ne treba mešati liderstvo sa procesom menadžmenta jer postoji jasna razlika između lidera i menadžera.</a:t>
            </a:r>
            <a:endParaRPr lang="en-US" dirty="0"/>
          </a:p>
          <a:p>
            <a:pPr lvl="1"/>
            <a:r>
              <a:rPr lang="en-US" b="1" dirty="0" err="1"/>
              <a:t>Veštine</a:t>
            </a:r>
            <a:r>
              <a:rPr lang="en-US" b="1" dirty="0"/>
              <a:t> </a:t>
            </a:r>
            <a:r>
              <a:rPr lang="en-US" b="1" dirty="0" err="1"/>
              <a:t>rešavanja</a:t>
            </a:r>
            <a:r>
              <a:rPr lang="en-US" b="1" dirty="0"/>
              <a:t> </a:t>
            </a:r>
            <a:r>
              <a:rPr lang="en-US" b="1" dirty="0" err="1"/>
              <a:t>problema</a:t>
            </a:r>
            <a:r>
              <a:rPr lang="en-US" dirty="0"/>
              <a:t>. </a:t>
            </a:r>
            <a:r>
              <a:rPr lang="en-US" dirty="0" err="1"/>
              <a:t>Menadžeri</a:t>
            </a:r>
            <a:r>
              <a:rPr lang="en-US" dirty="0"/>
              <a:t> bi </a:t>
            </a:r>
            <a:r>
              <a:rPr lang="en-US" dirty="0" err="1"/>
              <a:t>trebalo</a:t>
            </a:r>
            <a:r>
              <a:rPr lang="en-US" dirty="0"/>
              <a:t> da </a:t>
            </a:r>
            <a:r>
              <a:rPr lang="en-US" dirty="0" err="1"/>
              <a:t>budu</a:t>
            </a:r>
            <a:r>
              <a:rPr lang="en-US" dirty="0"/>
              <a:t> u </a:t>
            </a:r>
            <a:r>
              <a:rPr lang="en-US" dirty="0" err="1"/>
              <a:t>stanju</a:t>
            </a:r>
            <a:r>
              <a:rPr lang="en-US" dirty="0"/>
              <a:t> da </a:t>
            </a:r>
            <a:r>
              <a:rPr lang="sr-Latn-RS" dirty="0"/>
              <a:t>osmisle i realizuju</a:t>
            </a:r>
            <a:r>
              <a:rPr lang="en-US" dirty="0"/>
              <a:t> </a:t>
            </a:r>
            <a:r>
              <a:rPr lang="en-US" dirty="0" err="1"/>
              <a:t>kreativna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efikasna</a:t>
            </a:r>
            <a:r>
              <a:rPr lang="en-US" dirty="0"/>
              <a:t> </a:t>
            </a:r>
            <a:r>
              <a:rPr lang="en-US" dirty="0" err="1"/>
              <a:t>rešenja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sr-Latn-RS" dirty="0"/>
              <a:t>izazove, probleme i </a:t>
            </a:r>
            <a:r>
              <a:rPr lang="en-US" dirty="0" err="1"/>
              <a:t>prepreke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sr-Latn-RS" dirty="0"/>
              <a:t>deo svakodnevnih radnih operacija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sr-Latn-RS" dirty="0"/>
              <a:t>kompleksnije – sistemske probleme</a:t>
            </a:r>
            <a:r>
              <a:rPr lang="en-US" dirty="0"/>
              <a:t>.</a:t>
            </a:r>
          </a:p>
          <a:p>
            <a:pPr lvl="1"/>
            <a:r>
              <a:rPr lang="en-US" b="1" dirty="0" err="1"/>
              <a:t>Komunikacione</a:t>
            </a:r>
            <a:r>
              <a:rPr lang="en-US" b="1" dirty="0"/>
              <a:t> </a:t>
            </a:r>
            <a:r>
              <a:rPr lang="en-US" b="1" dirty="0" err="1"/>
              <a:t>veštine</a:t>
            </a:r>
            <a:r>
              <a:rPr lang="en-US" dirty="0"/>
              <a:t>. </a:t>
            </a:r>
            <a:r>
              <a:rPr lang="en-US" dirty="0" err="1"/>
              <a:t>Davanje</a:t>
            </a:r>
            <a:r>
              <a:rPr lang="sr-Latn-RS" dirty="0"/>
              <a:t> pravovremenih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sr-Latn-RS" dirty="0"/>
              <a:t>jam</a:t>
            </a:r>
            <a:r>
              <a:rPr lang="en-US" dirty="0"/>
              <a:t> </a:t>
            </a:r>
            <a:r>
              <a:rPr lang="en-US" dirty="0" err="1"/>
              <a:t>povratnih</a:t>
            </a:r>
            <a:r>
              <a:rPr lang="en-US" dirty="0"/>
              <a:t> </a:t>
            </a:r>
            <a:r>
              <a:rPr lang="en-US" dirty="0" err="1"/>
              <a:t>informacija</a:t>
            </a:r>
            <a:r>
              <a:rPr lang="en-US" dirty="0"/>
              <a:t>, </a:t>
            </a:r>
            <a:r>
              <a:rPr lang="sr-Latn-RS" dirty="0"/>
              <a:t>kreiranje</a:t>
            </a:r>
            <a:r>
              <a:rPr lang="en-US" dirty="0"/>
              <a:t> </a:t>
            </a:r>
            <a:r>
              <a:rPr lang="en-US" dirty="0" err="1"/>
              <a:t>izveštaja</a:t>
            </a:r>
            <a:r>
              <a:rPr lang="en-US" dirty="0"/>
              <a:t> </a:t>
            </a:r>
            <a:r>
              <a:rPr lang="sr-Latn-RS" dirty="0"/>
              <a:t>namenjenih </a:t>
            </a:r>
            <a:r>
              <a:rPr lang="en-US" dirty="0" err="1"/>
              <a:t>više</a:t>
            </a:r>
            <a:r>
              <a:rPr lang="sr-Latn-RS" dirty="0"/>
              <a:t>m</a:t>
            </a:r>
            <a:r>
              <a:rPr lang="en-US" dirty="0"/>
              <a:t> </a:t>
            </a:r>
            <a:r>
              <a:rPr lang="en-US" dirty="0" err="1"/>
              <a:t>menadžment</a:t>
            </a:r>
            <a:r>
              <a:rPr lang="sr-Latn-RS" dirty="0"/>
              <a:t>u, akcionarima ili vlasnicima kompanija/preduzeća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sr-Latn-RS" dirty="0"/>
              <a:t>takođe značajne</a:t>
            </a:r>
            <a:r>
              <a:rPr lang="en-US" dirty="0"/>
              <a:t> </a:t>
            </a:r>
            <a:r>
              <a:rPr lang="en-US" dirty="0" err="1"/>
              <a:t>komponente</a:t>
            </a:r>
            <a:r>
              <a:rPr lang="en-US" dirty="0"/>
              <a:t> </a:t>
            </a:r>
            <a:r>
              <a:rPr lang="en-US" dirty="0" err="1"/>
              <a:t>menadžmenta</a:t>
            </a:r>
            <a:r>
              <a:rPr lang="sr-Latn-RS" dirty="0"/>
              <a:t>, koje zahtevaju odlične komunikacijske osobine</a:t>
            </a:r>
            <a:r>
              <a:rPr lang="en-US" dirty="0"/>
              <a:t>.</a:t>
            </a:r>
          </a:p>
          <a:p>
            <a:pPr lvl="1"/>
            <a:r>
              <a:rPr lang="en-US" b="1" dirty="0" err="1"/>
              <a:t>Organizacione</a:t>
            </a:r>
            <a:r>
              <a:rPr lang="en-US" b="1" dirty="0"/>
              <a:t> </a:t>
            </a:r>
            <a:r>
              <a:rPr lang="en-US" b="1" dirty="0" err="1"/>
              <a:t>sposobnosti</a:t>
            </a:r>
            <a:r>
              <a:rPr lang="en-US" dirty="0"/>
              <a:t>. </a:t>
            </a:r>
            <a:r>
              <a:rPr lang="en-US" dirty="0" err="1"/>
              <a:t>Dobri</a:t>
            </a:r>
            <a:r>
              <a:rPr lang="en-US" dirty="0"/>
              <a:t> </a:t>
            </a:r>
            <a:r>
              <a:rPr lang="en-US" dirty="0" err="1"/>
              <a:t>menadžeri</a:t>
            </a:r>
            <a:r>
              <a:rPr lang="en-US" dirty="0"/>
              <a:t> bi </a:t>
            </a:r>
            <a:r>
              <a:rPr lang="en-US" dirty="0" err="1"/>
              <a:t>trebalo</a:t>
            </a:r>
            <a:r>
              <a:rPr lang="en-US" dirty="0"/>
              <a:t> da </a:t>
            </a:r>
            <a:r>
              <a:rPr lang="en-US" dirty="0" err="1"/>
              <a:t>budu</a:t>
            </a:r>
            <a:r>
              <a:rPr lang="en-US" dirty="0"/>
              <a:t> u </a:t>
            </a:r>
            <a:r>
              <a:rPr lang="en-US" dirty="0" err="1"/>
              <a:t>stanju</a:t>
            </a:r>
            <a:r>
              <a:rPr lang="en-US" dirty="0"/>
              <a:t> da </a:t>
            </a:r>
            <a:r>
              <a:rPr lang="sr-Latn-RS" dirty="0"/>
              <a:t>upravljaju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sr-Latn-RS" dirty="0"/>
              <a:t>procesa/</a:t>
            </a:r>
            <a:r>
              <a:rPr lang="en-US" dirty="0" err="1"/>
              <a:t>projekata</a:t>
            </a:r>
            <a:r>
              <a:rPr lang="en-US" dirty="0"/>
              <a:t> </a:t>
            </a:r>
            <a:r>
              <a:rPr lang="en-US" dirty="0" err="1"/>
              <a:t>odjednom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da se </a:t>
            </a:r>
            <a:r>
              <a:rPr lang="en-US" dirty="0" err="1"/>
              <a:t>postaraju</a:t>
            </a:r>
            <a:r>
              <a:rPr lang="en-US" dirty="0"/>
              <a:t> da </a:t>
            </a:r>
            <a:r>
              <a:rPr lang="en-US" dirty="0" err="1"/>
              <a:t>nijedan</a:t>
            </a:r>
            <a:r>
              <a:rPr lang="en-US" dirty="0"/>
              <a:t> </a:t>
            </a:r>
            <a:r>
              <a:rPr lang="en-US" dirty="0" err="1"/>
              <a:t>detalj</a:t>
            </a:r>
            <a:r>
              <a:rPr lang="en-US" dirty="0"/>
              <a:t> ne </a:t>
            </a:r>
            <a:r>
              <a:rPr lang="en-US" dirty="0" err="1"/>
              <a:t>prođe</a:t>
            </a:r>
            <a:r>
              <a:rPr lang="en-US" dirty="0"/>
              <a:t> </a:t>
            </a:r>
            <a:r>
              <a:rPr lang="sr-Latn-RS" dirty="0"/>
              <a:t>nezapaženo – odnosno bez njihovog nadzora i kontrole</a:t>
            </a:r>
            <a:r>
              <a:rPr lang="en-US" dirty="0"/>
              <a:t>.</a:t>
            </a:r>
          </a:p>
          <a:p>
            <a:pPr lvl="1"/>
            <a:r>
              <a:rPr lang="en-US" b="1" dirty="0" err="1"/>
              <a:t>Tehnološke</a:t>
            </a:r>
            <a:r>
              <a:rPr lang="en-US" b="1" dirty="0"/>
              <a:t> </a:t>
            </a:r>
            <a:r>
              <a:rPr lang="en-US" b="1" dirty="0" err="1"/>
              <a:t>veštine</a:t>
            </a:r>
            <a:r>
              <a:rPr lang="en-US" dirty="0"/>
              <a:t>. </a:t>
            </a:r>
            <a:r>
              <a:rPr lang="sr-Latn-RS" dirty="0"/>
              <a:t>Tehnološka</a:t>
            </a:r>
            <a:r>
              <a:rPr lang="en-US" dirty="0"/>
              <a:t> </a:t>
            </a:r>
            <a:r>
              <a:rPr lang="en-US" dirty="0" err="1"/>
              <a:t>pismenost</a:t>
            </a:r>
            <a:r>
              <a:rPr lang="en-US" dirty="0"/>
              <a:t> je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neophodna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menadžere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bilo</a:t>
            </a:r>
            <a:r>
              <a:rPr lang="en-US" dirty="0"/>
              <a:t> </a:t>
            </a:r>
            <a:r>
              <a:rPr lang="en-US" dirty="0" err="1"/>
              <a:t>kom</a:t>
            </a:r>
            <a:r>
              <a:rPr lang="en-US" dirty="0"/>
              <a:t> </a:t>
            </a:r>
            <a:r>
              <a:rPr lang="en-US" dirty="0" err="1"/>
              <a:t>nivou</a:t>
            </a:r>
            <a:r>
              <a:rPr lang="en-US" dirty="0"/>
              <a:t>. </a:t>
            </a:r>
            <a:r>
              <a:rPr lang="en-US" dirty="0" err="1"/>
              <a:t>Menadžeri</a:t>
            </a:r>
            <a:r>
              <a:rPr lang="en-US" dirty="0"/>
              <a:t> </a:t>
            </a:r>
            <a:r>
              <a:rPr lang="en-US" dirty="0" err="1"/>
              <a:t>takođe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da </a:t>
            </a:r>
            <a:r>
              <a:rPr lang="en-US" dirty="0" err="1"/>
              <a:t>razumeju</a:t>
            </a:r>
            <a:r>
              <a:rPr lang="en-US" dirty="0"/>
              <a:t> </a:t>
            </a:r>
            <a:r>
              <a:rPr lang="sr-Latn-RS" dirty="0"/>
              <a:t>i koriste Informaciono – komunikacione </a:t>
            </a:r>
            <a:r>
              <a:rPr lang="en-US" dirty="0" err="1"/>
              <a:t>tehničke</a:t>
            </a:r>
            <a:r>
              <a:rPr lang="en-US" dirty="0"/>
              <a:t> </a:t>
            </a:r>
            <a:r>
              <a:rPr lang="en-US" dirty="0" err="1"/>
              <a:t>veštine</a:t>
            </a:r>
            <a:r>
              <a:rPr lang="en-US" dirty="0"/>
              <a:t> </a:t>
            </a:r>
            <a:r>
              <a:rPr lang="en-US" dirty="0" err="1"/>
              <a:t>relevantne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njihovu</a:t>
            </a:r>
            <a:r>
              <a:rPr lang="en-US" dirty="0"/>
              <a:t> oblast.</a:t>
            </a:r>
          </a:p>
        </p:txBody>
      </p:sp>
    </p:spTree>
    <p:extLst>
      <p:ext uri="{BB962C8B-B14F-4D97-AF65-F5344CB8AC3E}">
        <p14:creationId xmlns:p14="http://schemas.microsoft.com/office/powerpoint/2010/main" val="3482487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Sadržaj predmeta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32560"/>
            <a:ext cx="11582400" cy="5252720"/>
          </a:xfrm>
        </p:spPr>
        <p:txBody>
          <a:bodyPr>
            <a:normAutofit fontScale="62500" lnSpcReduction="20000"/>
          </a:bodyPr>
          <a:lstStyle/>
          <a:p>
            <a:r>
              <a:rPr lang="sr-Latn-RS" dirty="0">
                <a:solidFill>
                  <a:srgbClr val="002060"/>
                </a:solidFill>
              </a:rPr>
              <a:t>Menadžment i preduzetništvo: spoljašnje okruženje, društvena odgovornost i poslovna etika. </a:t>
            </a:r>
          </a:p>
          <a:p>
            <a:r>
              <a:rPr lang="sr-Latn-RS" b="1" dirty="0">
                <a:solidFill>
                  <a:srgbClr val="002060"/>
                </a:solidFill>
              </a:rPr>
              <a:t>Tipovi menadžera. Menadžerske uloge. </a:t>
            </a:r>
          </a:p>
          <a:p>
            <a:r>
              <a:rPr lang="sr-Latn-RS" dirty="0">
                <a:solidFill>
                  <a:srgbClr val="002060"/>
                </a:solidFill>
              </a:rPr>
              <a:t>Industrija i njena transformacija. </a:t>
            </a:r>
          </a:p>
          <a:p>
            <a:r>
              <a:rPr lang="sr-Latn-RS" dirty="0">
                <a:solidFill>
                  <a:srgbClr val="002060"/>
                </a:solidFill>
              </a:rPr>
              <a:t>Planiranje, strateško planiranje i strateški menadžment. </a:t>
            </a:r>
          </a:p>
          <a:p>
            <a:r>
              <a:rPr lang="sr-Latn-RS" dirty="0">
                <a:solidFill>
                  <a:srgbClr val="002060"/>
                </a:solidFill>
              </a:rPr>
              <a:t>Predviđanje i prognoziranje. </a:t>
            </a:r>
          </a:p>
          <a:p>
            <a:r>
              <a:rPr lang="sr-Latn-RS" dirty="0">
                <a:solidFill>
                  <a:srgbClr val="002060"/>
                </a:solidFill>
              </a:rPr>
              <a:t>Organizacija i organizovanje kao menadžerski resurs. </a:t>
            </a:r>
          </a:p>
          <a:p>
            <a:r>
              <a:rPr lang="sr-Latn-RS" dirty="0">
                <a:solidFill>
                  <a:srgbClr val="002060"/>
                </a:solidFill>
              </a:rPr>
              <a:t>Odlučivanje kao proces rešavanja problema. </a:t>
            </a:r>
          </a:p>
          <a:p>
            <a:r>
              <a:rPr lang="sr-Latn-RS" dirty="0">
                <a:solidFill>
                  <a:srgbClr val="002060"/>
                </a:solidFill>
              </a:rPr>
              <a:t>Ljudski resursi kao imovina preduzeća. Konflikti i upravljanje konfliktima. </a:t>
            </a:r>
          </a:p>
          <a:p>
            <a:r>
              <a:rPr lang="sr-Latn-RS" dirty="0">
                <a:solidFill>
                  <a:srgbClr val="002060"/>
                </a:solidFill>
              </a:rPr>
              <a:t>Upravljanje kreativnošću i inovacijama. Koncept ''učeće organizacije''. Principi upravljanja tehnološkim inovacijama. </a:t>
            </a:r>
          </a:p>
          <a:p>
            <a:r>
              <a:rPr lang="sr-Latn-RS" dirty="0">
                <a:solidFill>
                  <a:srgbClr val="002060"/>
                </a:solidFill>
              </a:rPr>
              <a:t>Osnovni principi upravljanja znanjem (knowledge management). </a:t>
            </a:r>
          </a:p>
          <a:p>
            <a:r>
              <a:rPr lang="sr-Latn-RS" dirty="0">
                <a:solidFill>
                  <a:srgbClr val="002060"/>
                </a:solidFill>
              </a:rPr>
              <a:t>Vođenje. Stilovi vođenja. Motivacija. Sistemi komunikacija. </a:t>
            </a:r>
          </a:p>
          <a:p>
            <a:r>
              <a:rPr lang="sr-Latn-RS" dirty="0">
                <a:solidFill>
                  <a:srgbClr val="002060"/>
                </a:solidFill>
              </a:rPr>
              <a:t>Kontrolisanje kao povratna sprega upravljanja. </a:t>
            </a:r>
          </a:p>
          <a:p>
            <a:r>
              <a:rPr lang="sr-Latn-RS" dirty="0">
                <a:solidFill>
                  <a:srgbClr val="002060"/>
                </a:solidFill>
              </a:rPr>
              <a:t>Upravljanje industrijskim projektima. </a:t>
            </a:r>
          </a:p>
          <a:p>
            <a:r>
              <a:rPr lang="sr-Latn-RS" dirty="0">
                <a:solidFill>
                  <a:srgbClr val="002060"/>
                </a:solidFill>
              </a:rPr>
              <a:t>Kvalitet kao upravljačka varijabla. </a:t>
            </a:r>
          </a:p>
          <a:p>
            <a:r>
              <a:rPr lang="sr-Latn-RS" dirty="0">
                <a:solidFill>
                  <a:srgbClr val="002060"/>
                </a:solidFill>
              </a:rPr>
              <a:t>Ekološki menadžment.  Globalizacija i menadžment</a:t>
            </a:r>
          </a:p>
        </p:txBody>
      </p:sp>
    </p:spTree>
    <p:extLst>
      <p:ext uri="{BB962C8B-B14F-4D97-AF65-F5344CB8AC3E}">
        <p14:creationId xmlns:p14="http://schemas.microsoft.com/office/powerpoint/2010/main" val="10306965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Tipovi menadžera. Menadžerske uloge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sr-Latn-RS" dirty="0"/>
              <a:t>Prema: </a:t>
            </a:r>
            <a:r>
              <a:rPr lang="en-GB" dirty="0"/>
              <a:t>Jonathan Gosling and Henry </a:t>
            </a:r>
            <a:r>
              <a:rPr lang="en-GB" dirty="0" err="1"/>
              <a:t>Mintzberg</a:t>
            </a:r>
            <a:r>
              <a:rPr lang="sr-Latn-RS" dirty="0"/>
              <a:t>-u: </a:t>
            </a:r>
            <a:r>
              <a:rPr lang="sr-Latn-RS" i="1" dirty="0"/>
              <a:t>Menadžerima se kaže - Budite globalni i budite lokalni. Sarađujte i takmičite se. Menjajte se, stalno i održavajte red. Napravite profit dok vodite računa o ljudima koje vodite. Da bi bili efikasni, menadžeri trebaju da razmotre trenutne i zamisle buduće pozicije i ciljeve kako bi došli do duboke integracije ovih naizgled kontradiktornih zadataka. To znači da se moraju fokusirati ne samo na ono što moraju da postignu, već i na to kako moraju da razmišljaju.</a:t>
            </a:r>
          </a:p>
          <a:p>
            <a:pPr algn="just"/>
            <a:r>
              <a:rPr lang="sr-Latn-RS" dirty="0"/>
              <a:t>Prema njima praksa menadžmenta, uključuje pet perspektiva:</a:t>
            </a:r>
          </a:p>
          <a:p>
            <a:pPr lvl="1" algn="just"/>
            <a:r>
              <a:rPr lang="sr-Latn-RS" i="1" dirty="0"/>
              <a:t>Upravljanje sobom</a:t>
            </a:r>
            <a:r>
              <a:rPr lang="sr-Latn-RS" dirty="0"/>
              <a:t>: reflektivni način razmišljanja</a:t>
            </a:r>
          </a:p>
          <a:p>
            <a:pPr lvl="1" algn="just"/>
            <a:r>
              <a:rPr lang="sr-Latn-RS" i="1" dirty="0"/>
              <a:t>Upravljanje organizacijom</a:t>
            </a:r>
            <a:r>
              <a:rPr lang="sr-Latn-RS" dirty="0"/>
              <a:t>: analitički način razmišljanja</a:t>
            </a:r>
          </a:p>
          <a:p>
            <a:pPr lvl="1" algn="just"/>
            <a:r>
              <a:rPr lang="sr-Latn-RS" i="1" dirty="0"/>
              <a:t>Upravljanje kontekstom</a:t>
            </a:r>
            <a:r>
              <a:rPr lang="sr-Latn-RS" dirty="0"/>
              <a:t>: svetovni/iskustveni način razmišljanja</a:t>
            </a:r>
          </a:p>
          <a:p>
            <a:pPr lvl="1" algn="just"/>
            <a:r>
              <a:rPr lang="sr-Latn-RS" i="1" dirty="0"/>
              <a:t>Upravljanje odnosima</a:t>
            </a:r>
            <a:r>
              <a:rPr lang="sr-Latn-RS" dirty="0"/>
              <a:t>: saradnički način razmišljanja</a:t>
            </a:r>
          </a:p>
          <a:p>
            <a:pPr lvl="1" algn="just"/>
            <a:r>
              <a:rPr lang="sr-Latn-RS" i="1" dirty="0"/>
              <a:t>Upravljanje promenom</a:t>
            </a:r>
            <a:r>
              <a:rPr lang="sr-Latn-RS" dirty="0"/>
              <a:t>: akcioni način razmišljanja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5942568"/>
            <a:ext cx="10319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Harvard Business Review: </a:t>
            </a:r>
            <a:r>
              <a:rPr lang="en-GB" dirty="0"/>
              <a:t>The Five Minds of a Manager</a:t>
            </a:r>
            <a:r>
              <a:rPr lang="sr-Latn-RS" dirty="0"/>
              <a:t> </a:t>
            </a:r>
            <a:r>
              <a:rPr lang="en-GB" dirty="0"/>
              <a:t>by Jonathan Gosling and Henry </a:t>
            </a:r>
            <a:r>
              <a:rPr lang="en-GB" dirty="0" err="1"/>
              <a:t>Mintzberg</a:t>
            </a:r>
            <a:r>
              <a:rPr lang="sr-Latn-RS" dirty="0"/>
              <a:t> 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A078E2A-4416-48F5-8380-A259E01A001D}"/>
              </a:ext>
            </a:extLst>
          </p:cNvPr>
          <p:cNvSpPr/>
          <p:nvPr/>
        </p:nvSpPr>
        <p:spPr>
          <a:xfrm>
            <a:off x="3664434" y="6176963"/>
            <a:ext cx="5346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https://hbr.org/2003/11/the-five-minds-of-a-manager</a:t>
            </a:r>
            <a:r>
              <a:rPr lang="sr-Latn-R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61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Tipovi menadžera. Menadžerske uloge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Prema </a:t>
            </a:r>
            <a:r>
              <a:rPr lang="en-GB" dirty="0"/>
              <a:t>Henry </a:t>
            </a:r>
            <a:r>
              <a:rPr lang="en-GB" dirty="0" err="1"/>
              <a:t>Mintzberg</a:t>
            </a:r>
            <a:r>
              <a:rPr lang="sr-Latn-RS" dirty="0"/>
              <a:t>-u, odnosno prema njegovoj knjizi </a:t>
            </a:r>
            <a:r>
              <a:rPr lang="en-GB" dirty="0"/>
              <a:t>“The</a:t>
            </a:r>
            <a:r>
              <a:rPr lang="sr-Latn-RS" dirty="0"/>
              <a:t> </a:t>
            </a:r>
            <a:r>
              <a:rPr lang="en-GB" dirty="0"/>
              <a:t>nature of managerial work’’</a:t>
            </a:r>
            <a:r>
              <a:rPr lang="sr-Latn-RS" dirty="0"/>
              <a:t>, iz 1973. godine, postoje 10 osnovnih uloga menadžera, koje su podeljene u tri osnovne kategorije:</a:t>
            </a:r>
          </a:p>
          <a:p>
            <a:pPr lvl="1"/>
            <a:r>
              <a:rPr lang="sr-Latn-RS" b="1" dirty="0"/>
              <a:t>Interpersonalne uloge</a:t>
            </a:r>
            <a:r>
              <a:rPr lang="sr-Latn-RS" dirty="0"/>
              <a:t>:</a:t>
            </a:r>
          </a:p>
          <a:p>
            <a:pPr lvl="2"/>
            <a:r>
              <a:rPr lang="sr-Latn-RS" u="sng" dirty="0"/>
              <a:t>Ključna figura </a:t>
            </a:r>
            <a:r>
              <a:rPr lang="sr-Latn-RS" dirty="0"/>
              <a:t>– u okviru koje menadžer ima određene ceremonijalne i simbolične uloge, kao što su potpisivanje dokumenata, organizovanje formalnih i neformalnih skupova i predstavljanje kompanije u javnosti;</a:t>
            </a:r>
          </a:p>
          <a:p>
            <a:pPr lvl="2"/>
            <a:r>
              <a:rPr lang="sr-Latn-RS" u="sng" dirty="0"/>
              <a:t>Lider</a:t>
            </a:r>
            <a:r>
              <a:rPr lang="sr-Latn-RS" dirty="0"/>
              <a:t> – u okviru ove uloge menadžer se bavi motivisanjem, usmeravanjem, obukom i savetovanjem zaposlenih</a:t>
            </a:r>
          </a:p>
          <a:p>
            <a:pPr lvl="2"/>
            <a:r>
              <a:rPr lang="sr-Latn-RS" u="sng" dirty="0"/>
              <a:t>Povezivanje/Umrežavanje </a:t>
            </a:r>
            <a:r>
              <a:rPr lang="sr-Latn-RS" dirty="0"/>
              <a:t>– uloga menadžera je i u održavanju komunikacionih veza unutar i van organizacije sa svim zainteresovanim stejkholderima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4056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Tipovi menadžera. Menadžerske uloge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sr-Latn-RS" b="1" dirty="0"/>
              <a:t>Informacione uloge</a:t>
            </a:r>
            <a:r>
              <a:rPr lang="sr-Latn-RS" dirty="0"/>
              <a:t>:</a:t>
            </a:r>
          </a:p>
          <a:p>
            <a:pPr lvl="2"/>
            <a:r>
              <a:rPr lang="en-US" u="sng" dirty="0"/>
              <a:t>Monitor</a:t>
            </a:r>
            <a:r>
              <a:rPr lang="sr-Latn-RS" dirty="0"/>
              <a:t> – uloga menadžera u </a:t>
            </a:r>
            <a:r>
              <a:rPr lang="en-US" dirty="0" err="1"/>
              <a:t>traženj</a:t>
            </a:r>
            <a:r>
              <a:rPr lang="sr-Latn-RS" dirty="0"/>
              <a:t>u, </a:t>
            </a:r>
            <a:r>
              <a:rPr lang="en-US" dirty="0" err="1"/>
              <a:t>primanj</a:t>
            </a:r>
            <a:r>
              <a:rPr lang="sr-Latn-RS" dirty="0"/>
              <a:t>u i analizi </a:t>
            </a:r>
            <a:r>
              <a:rPr lang="en-US" dirty="0" err="1"/>
              <a:t>informacija</a:t>
            </a:r>
            <a:endParaRPr lang="sr-Latn-RS" dirty="0"/>
          </a:p>
          <a:p>
            <a:pPr lvl="2"/>
            <a:r>
              <a:rPr lang="sr-Latn-RS" u="sng" dirty="0"/>
              <a:t>Diseminator</a:t>
            </a:r>
            <a:r>
              <a:rPr lang="sr-Latn-RS" dirty="0"/>
              <a:t> - prosleđivanje korisnih informacija unutar organizacije</a:t>
            </a:r>
          </a:p>
          <a:p>
            <a:pPr lvl="2"/>
            <a:r>
              <a:rPr lang="sr-Latn-RS" u="sng" dirty="0"/>
              <a:t>P</a:t>
            </a:r>
            <a:r>
              <a:rPr lang="es-ES" u="sng" dirty="0" err="1"/>
              <a:t>ortparol</a:t>
            </a:r>
            <a:r>
              <a:rPr lang="sr-Latn-RS" u="sng" dirty="0"/>
              <a:t> </a:t>
            </a:r>
            <a:r>
              <a:rPr lang="sr-Latn-RS" dirty="0"/>
              <a:t>- </a:t>
            </a:r>
            <a:r>
              <a:rPr lang="es-ES" dirty="0" err="1"/>
              <a:t>prenošenje</a:t>
            </a:r>
            <a:r>
              <a:rPr lang="es-ES" dirty="0"/>
              <a:t> </a:t>
            </a:r>
            <a:r>
              <a:rPr lang="es-ES" dirty="0" err="1"/>
              <a:t>korisnih</a:t>
            </a:r>
            <a:r>
              <a:rPr lang="es-ES" dirty="0"/>
              <a:t> </a:t>
            </a:r>
            <a:r>
              <a:rPr lang="es-ES" dirty="0" err="1"/>
              <a:t>informacija</a:t>
            </a:r>
            <a:r>
              <a:rPr lang="es-ES" dirty="0"/>
              <a:t> </a:t>
            </a:r>
            <a:r>
              <a:rPr lang="sr-Latn-RS" dirty="0"/>
              <a:t>stranama van organizacije</a:t>
            </a:r>
          </a:p>
          <a:p>
            <a:pPr lvl="1"/>
            <a:r>
              <a:rPr lang="sr-Latn-RS" b="1" dirty="0"/>
              <a:t>Uloge donosioca odluke</a:t>
            </a:r>
            <a:r>
              <a:rPr lang="sr-Latn-RS" dirty="0"/>
              <a:t>:</a:t>
            </a:r>
          </a:p>
          <a:p>
            <a:pPr lvl="2"/>
            <a:r>
              <a:rPr lang="sr-Latn-RS" u="sng" dirty="0"/>
              <a:t>Preduzetnik</a:t>
            </a:r>
            <a:r>
              <a:rPr lang="sr-Latn-RS" dirty="0"/>
              <a:t> – uloga preuzimanja inicijativa za inoviranje, poboljšanje i promene u poslovanju</a:t>
            </a:r>
          </a:p>
          <a:p>
            <a:pPr lvl="2"/>
            <a:r>
              <a:rPr lang="sr-Latn-RS" u="sng" dirty="0"/>
              <a:t>Otklanjanje problema </a:t>
            </a:r>
            <a:r>
              <a:rPr lang="sr-Latn-RS" dirty="0"/>
              <a:t>– uloga preduzimanje korektivnih mera usled sporova/konflikata/izazova koji se mogu javiti u organizaciji</a:t>
            </a:r>
          </a:p>
          <a:p>
            <a:pPr lvl="2"/>
            <a:r>
              <a:rPr lang="sr-Latn-RS" u="sng" dirty="0"/>
              <a:t>Raspodela resursa </a:t>
            </a:r>
            <a:r>
              <a:rPr lang="sr-Latn-RS" dirty="0"/>
              <a:t>-  uloga obezbeđivanje optimlanog korišćenja resursa</a:t>
            </a:r>
          </a:p>
          <a:p>
            <a:pPr lvl="2"/>
            <a:r>
              <a:rPr lang="sr-Latn-RS" u="sng" dirty="0"/>
              <a:t>Pregovarač</a:t>
            </a:r>
            <a:r>
              <a:rPr lang="sr-Latn-RS" dirty="0"/>
              <a:t> – uloga predstavljanja organizacione jedinice/organizacije u pregovorima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3460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Tipovi menadžera. Menadžerske uloge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RS" dirty="0"/>
              <a:t>U okviru navedenih procesa kojima se bave menadžeri organizacija, u okviru njihovih uloga, jasno je da su menadžeri odgovorni za sprovođenje ključnih menadžment procesa: </a:t>
            </a:r>
            <a:r>
              <a:rPr lang="sr-Latn-RS" i="1" dirty="0"/>
              <a:t>planiranje, organizovanje, kadrovanje, vođenje i kontrola</a:t>
            </a:r>
            <a:r>
              <a:rPr lang="sr-Latn-RS" dirty="0"/>
              <a:t>. Kao podrška u ovim procesima, menadžeri se bave </a:t>
            </a:r>
            <a:r>
              <a:rPr lang="sr-Latn-RS" i="1" dirty="0"/>
              <a:t>odlučivanjem</a:t>
            </a:r>
            <a:r>
              <a:rPr lang="sr-Latn-RS" dirty="0"/>
              <a:t>. Ove procese menadžeri sprovode, shodno poziciji koju zauzimaju u hijerarhiji organizacione strukture, ali i shodno menadžment stilovima koje primenjuju. </a:t>
            </a:r>
          </a:p>
          <a:p>
            <a:r>
              <a:rPr lang="sr-Latn-RS" dirty="0"/>
              <a:t>Svakako, u toku realizacije menadžment procesa, menadžeri se moraju naći u velikom broju različitih uloga.</a:t>
            </a:r>
          </a:p>
          <a:p>
            <a:r>
              <a:rPr lang="sr-Latn-RS" dirty="0"/>
              <a:t>Kako bi menadžeri mogli da sprovedu sve navedene procese i  realizuju svaku od značajnih uloga, od ključnog značaja je da imaju sve neophodne informacije – kako iz domena internih procesa u organizaciji, tako i iz direktnog okruženja organizacije.</a:t>
            </a:r>
          </a:p>
          <a:p>
            <a:r>
              <a:rPr lang="sr-Latn-RS" dirty="0"/>
              <a:t>Pored toga, menadžeri moraju posedovati </a:t>
            </a:r>
            <a:r>
              <a:rPr lang="sr-Latn-RS" dirty="0" smtClean="0"/>
              <a:t>vis</a:t>
            </a:r>
            <a:r>
              <a:rPr lang="en-GB" dirty="0" smtClean="0"/>
              <a:t>o</a:t>
            </a:r>
            <a:r>
              <a:rPr lang="sr-Latn-RS" dirty="0" smtClean="0"/>
              <a:t>k </a:t>
            </a:r>
            <a:r>
              <a:rPr lang="sr-Latn-RS" dirty="0"/>
              <a:t>stepen tzv. „sistemskog prostupa u odlučivanju“.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4035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Tipovi menadžera. Menadžerske uloge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Klasični / sistemski način razmišljanja kod menadžera:</a:t>
            </a:r>
          </a:p>
          <a:p>
            <a:pPr lvl="1"/>
            <a:r>
              <a:rPr lang="sr-Latn-RS" dirty="0">
                <a:solidFill>
                  <a:srgbClr val="FF0000"/>
                </a:solidFill>
              </a:rPr>
              <a:t>PRIMER FUNKC. ORG. STRUKTURA – PROBLEM U MARKETING </a:t>
            </a:r>
            <a:r>
              <a:rPr lang="sr-Latn-RS" dirty="0" smtClean="0">
                <a:solidFill>
                  <a:srgbClr val="FF0000"/>
                </a:solidFill>
              </a:rPr>
              <a:t>ODELJENJU</a:t>
            </a:r>
            <a:r>
              <a:rPr lang="en-GB" dirty="0" smtClean="0">
                <a:solidFill>
                  <a:srgbClr val="FF0000"/>
                </a:solidFill>
              </a:rPr>
              <a:t> / </a:t>
            </a:r>
            <a:r>
              <a:rPr lang="en-GB" dirty="0" err="1" smtClean="0">
                <a:solidFill>
                  <a:srgbClr val="FF0000"/>
                </a:solidFill>
              </a:rPr>
              <a:t>ura</a:t>
            </a:r>
            <a:r>
              <a:rPr lang="sr-Latn-RS" dirty="0" smtClean="0">
                <a:solidFill>
                  <a:srgbClr val="FF0000"/>
                </a:solidFill>
              </a:rPr>
              <a:t>đen na času</a:t>
            </a:r>
            <a:endParaRPr lang="sr-Latn-R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1350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683E26-FC67-4604-B6A5-60E70D1D2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Tipovi menadžera. Menadžerske uloge</a:t>
            </a:r>
            <a:endParaRPr lang="en-US" dirty="0"/>
          </a:p>
        </p:txBody>
      </p:sp>
      <p:pic>
        <p:nvPicPr>
          <p:cNvPr id="4" name="Picture 4" descr="slikaaaa">
            <a:extLst>
              <a:ext uri="{FF2B5EF4-FFF2-40B4-BE49-F238E27FC236}">
                <a16:creationId xmlns="" xmlns:a16="http://schemas.microsoft.com/office/drawing/2014/main" id="{3E7407A4-658D-4E90-A42D-6B8B8BAEB3CC}"/>
              </a:ext>
            </a:extLst>
          </p:cNvPr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8_6JEQYhMAAAAlAAAAEQAAAC0A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mmZk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JnM/wX///8BAAAAAAAAAAAAAAAAAAAAAAAAAAAAAAAAAAAAAAAAAAAAAAACf39/AGaZmQPMzMwAwMD/AH9/fwAAAAAAAAAAAAAAAAD///8AAAAAACEAAAAYAAAAFAAAAAgHAABgCQAA+CoAAJAk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2403181" y="1690687"/>
            <a:ext cx="6571770" cy="4971687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1500440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C22301-470C-419D-8627-5EA161304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Tipovi menadžera. Menadžerske uloge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9C8BA93-5302-4788-B42B-8C47A9A19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Descartes scientific methods / </a:t>
            </a:r>
            <a:br>
              <a:rPr lang="en-US" dirty="0"/>
            </a:br>
            <a:r>
              <a:rPr lang="en-US" dirty="0" err="1"/>
              <a:t>četiri</a:t>
            </a:r>
            <a:r>
              <a:rPr lang="en-US" dirty="0"/>
              <a:t> </a:t>
            </a:r>
            <a:r>
              <a:rPr lang="en-US" dirty="0" err="1"/>
              <a:t>pravila</a:t>
            </a:r>
            <a:r>
              <a:rPr lang="en-US" dirty="0"/>
              <a:t> </a:t>
            </a:r>
            <a:r>
              <a:rPr lang="en-US" dirty="0" err="1"/>
              <a:t>dekartovih</a:t>
            </a:r>
            <a:r>
              <a:rPr lang="en-US" dirty="0"/>
              <a:t> </a:t>
            </a:r>
            <a:r>
              <a:rPr lang="en-US" dirty="0" err="1"/>
              <a:t>naučnih</a:t>
            </a:r>
            <a:r>
              <a:rPr lang="en-US" dirty="0"/>
              <a:t> </a:t>
            </a:r>
            <a:r>
              <a:rPr lang="en-US" dirty="0" err="1"/>
              <a:t>metoda</a:t>
            </a:r>
            <a:r>
              <a:rPr lang="en-US" dirty="0"/>
              <a:t>: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Clr>
                <a:schemeClr val="hlink"/>
              </a:buClr>
              <a:buSzPts val="2560"/>
              <a:buNone/>
            </a:pPr>
            <a:r>
              <a:rPr lang="en-US" dirty="0"/>
              <a:t>1 </a:t>
            </a:r>
            <a:r>
              <a:rPr lang="en-US" b="1" dirty="0" err="1"/>
              <a:t>Prvo</a:t>
            </a:r>
            <a:r>
              <a:rPr lang="en-US" b="1" dirty="0"/>
              <a:t> </a:t>
            </a:r>
            <a:r>
              <a:rPr lang="en-US" b="1" dirty="0" err="1"/>
              <a:t>pravilo</a:t>
            </a:r>
            <a:r>
              <a:rPr lang="en-US" b="1" dirty="0"/>
              <a:t> je da se </a:t>
            </a:r>
            <a:r>
              <a:rPr lang="en-US" b="1" dirty="0" err="1"/>
              <a:t>ništa</a:t>
            </a:r>
            <a:r>
              <a:rPr lang="en-US" b="1" dirty="0"/>
              <a:t> ne </a:t>
            </a:r>
            <a:r>
              <a:rPr lang="en-US" b="1" dirty="0" err="1"/>
              <a:t>prihvati</a:t>
            </a:r>
            <a:r>
              <a:rPr lang="en-US" b="1" dirty="0"/>
              <a:t> </a:t>
            </a:r>
            <a:r>
              <a:rPr lang="en-US" b="1" dirty="0" err="1"/>
              <a:t>kao</a:t>
            </a:r>
            <a:r>
              <a:rPr lang="en-US" b="1" dirty="0"/>
              <a:t> </a:t>
            </a:r>
            <a:r>
              <a:rPr lang="en-US" b="1" dirty="0" err="1"/>
              <a:t>činjenica</a:t>
            </a:r>
            <a:r>
              <a:rPr lang="en-US" b="1" dirty="0"/>
              <a:t> </a:t>
            </a:r>
            <a:r>
              <a:rPr lang="en-US" b="1" dirty="0" err="1"/>
              <a:t>osim</a:t>
            </a:r>
            <a:r>
              <a:rPr lang="en-US" b="1" dirty="0"/>
              <a:t> </a:t>
            </a:r>
            <a:r>
              <a:rPr lang="en-US" b="1" dirty="0" err="1"/>
              <a:t>ako</a:t>
            </a:r>
            <a:r>
              <a:rPr lang="en-US" b="1" dirty="0"/>
              <a:t> se ne </a:t>
            </a:r>
            <a:r>
              <a:rPr lang="en-US" b="1" dirty="0" err="1"/>
              <a:t>potkrepi</a:t>
            </a:r>
            <a:r>
              <a:rPr lang="en-US" b="1" dirty="0"/>
              <a:t> </a:t>
            </a:r>
            <a:r>
              <a:rPr lang="en-US" b="1" dirty="0" err="1"/>
              <a:t>dokazima</a:t>
            </a:r>
            <a:r>
              <a:rPr lang="en-US" b="1" dirty="0"/>
              <a:t>: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taj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 se </a:t>
            </a:r>
            <a:r>
              <a:rPr lang="en-US" dirty="0" err="1"/>
              <a:t>pažljivo</a:t>
            </a:r>
            <a:r>
              <a:rPr lang="en-US" dirty="0"/>
              <a:t> </a:t>
            </a:r>
            <a:r>
              <a:rPr lang="en-US" dirty="0" err="1"/>
              <a:t>izbegavaju</a:t>
            </a:r>
            <a:r>
              <a:rPr lang="en-US" dirty="0"/>
              <a:t> </a:t>
            </a:r>
            <a:r>
              <a:rPr lang="en-US" dirty="0" err="1"/>
              <a:t>pretpostavke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ne </a:t>
            </a:r>
            <a:r>
              <a:rPr lang="en-US" dirty="0" err="1"/>
              <a:t>donose</a:t>
            </a:r>
            <a:r>
              <a:rPr lang="en-US" dirty="0"/>
              <a:t> se </a:t>
            </a:r>
            <a:r>
              <a:rPr lang="en-US" dirty="0" err="1"/>
              <a:t>zaključci</a:t>
            </a:r>
            <a:r>
              <a:rPr lang="en-US" dirty="0"/>
              <a:t> </a:t>
            </a:r>
            <a:r>
              <a:rPr lang="en-US" dirty="0" err="1"/>
              <a:t>ukoliko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pojava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potpuno</a:t>
            </a:r>
            <a:r>
              <a:rPr lang="en-US" dirty="0"/>
              <a:t> </a:t>
            </a:r>
            <a:r>
              <a:rPr lang="en-US" dirty="0" err="1"/>
              <a:t>jasna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ne </a:t>
            </a:r>
            <a:r>
              <a:rPr lang="en-US" dirty="0" err="1"/>
              <a:t>postoje</a:t>
            </a:r>
            <a:r>
              <a:rPr lang="en-US" dirty="0"/>
              <a:t> </a:t>
            </a:r>
            <a:r>
              <a:rPr lang="en-US" dirty="0" err="1"/>
              <a:t>bilo</a:t>
            </a:r>
            <a:r>
              <a:rPr lang="en-US" dirty="0"/>
              <a:t> </a:t>
            </a:r>
            <a:r>
              <a:rPr lang="en-US" dirty="0" err="1"/>
              <a:t>kakve</a:t>
            </a:r>
            <a:r>
              <a:rPr lang="en-US" dirty="0"/>
              <a:t> </a:t>
            </a:r>
            <a:r>
              <a:rPr lang="en-US" dirty="0" err="1"/>
              <a:t>sumnje</a:t>
            </a:r>
            <a:r>
              <a:rPr lang="en-US" dirty="0"/>
              <a:t> u </a:t>
            </a:r>
            <a:r>
              <a:rPr lang="en-US" dirty="0" err="1"/>
              <a:t>njenu</a:t>
            </a:r>
            <a:r>
              <a:rPr lang="en-US" dirty="0"/>
              <a:t> </a:t>
            </a:r>
            <a:r>
              <a:rPr lang="en-US" dirty="0" err="1"/>
              <a:t>spoznaju</a:t>
            </a:r>
            <a:r>
              <a:rPr lang="en-US" dirty="0"/>
              <a:t>.</a:t>
            </a:r>
          </a:p>
          <a:p>
            <a:pPr marL="0" indent="0">
              <a:lnSpc>
                <a:spcPct val="80000"/>
              </a:lnSpc>
              <a:buClr>
                <a:schemeClr val="hlink"/>
              </a:buClr>
              <a:buSzPts val="2560"/>
              <a:buNone/>
            </a:pPr>
            <a:r>
              <a:rPr lang="en-US" dirty="0"/>
              <a:t>2 </a:t>
            </a:r>
            <a:r>
              <a:rPr lang="en-US" dirty="0" err="1">
                <a:solidFill>
                  <a:srgbClr val="FF0000"/>
                </a:solidFill>
              </a:rPr>
              <a:t>Drugo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pravilo</a:t>
            </a:r>
            <a:r>
              <a:rPr lang="en-US" dirty="0">
                <a:solidFill>
                  <a:srgbClr val="FF0000"/>
                </a:solidFill>
              </a:rPr>
              <a:t> je da se </a:t>
            </a:r>
            <a:r>
              <a:rPr lang="en-US" dirty="0" err="1">
                <a:solidFill>
                  <a:srgbClr val="FF0000"/>
                </a:solidFill>
              </a:rPr>
              <a:t>svaki</a:t>
            </a:r>
            <a:r>
              <a:rPr lang="en-US" dirty="0">
                <a:solidFill>
                  <a:srgbClr val="FF0000"/>
                </a:solidFill>
              </a:rPr>
              <a:t> problem </a:t>
            </a:r>
            <a:r>
              <a:rPr lang="en-US" dirty="0" err="1">
                <a:solidFill>
                  <a:srgbClr val="FF0000"/>
                </a:solidFill>
              </a:rPr>
              <a:t>koji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proučavamo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može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razložiti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najsitnije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elemente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kako</a:t>
            </a:r>
            <a:r>
              <a:rPr lang="en-US" dirty="0">
                <a:solidFill>
                  <a:srgbClr val="FF0000"/>
                </a:solidFill>
              </a:rPr>
              <a:t> bi se </a:t>
            </a:r>
            <a:r>
              <a:rPr lang="en-US" dirty="0" err="1">
                <a:solidFill>
                  <a:srgbClr val="FF0000"/>
                </a:solidFill>
              </a:rPr>
              <a:t>pojednostavilo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njegovo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rešavanje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 marL="0" indent="0">
              <a:lnSpc>
                <a:spcPct val="80000"/>
              </a:lnSpc>
              <a:buClr>
                <a:schemeClr val="hlink"/>
              </a:buClr>
              <a:buSzPts val="2560"/>
              <a:buNone/>
            </a:pPr>
            <a:r>
              <a:rPr lang="en-US" dirty="0"/>
              <a:t>3 </a:t>
            </a:r>
            <a:r>
              <a:rPr lang="en-US" dirty="0" err="1">
                <a:solidFill>
                  <a:srgbClr val="FF0000"/>
                </a:solidFill>
              </a:rPr>
              <a:t>Treće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pravilo</a:t>
            </a:r>
            <a:r>
              <a:rPr lang="en-US" dirty="0">
                <a:solidFill>
                  <a:srgbClr val="FF0000"/>
                </a:solidFill>
              </a:rPr>
              <a:t> je da se </a:t>
            </a:r>
            <a:r>
              <a:rPr lang="en-US" dirty="0" err="1">
                <a:solidFill>
                  <a:srgbClr val="FF0000"/>
                </a:solidFill>
              </a:rPr>
              <a:t>može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razmišljati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hijerarhijskom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nivou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počevši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proučavanjem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elemenata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koji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najjednostavniji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najlakši</a:t>
            </a:r>
            <a:r>
              <a:rPr lang="en-US" dirty="0">
                <a:solidFill>
                  <a:srgbClr val="FF0000"/>
                </a:solidFill>
              </a:rPr>
              <a:t> za </a:t>
            </a:r>
            <a:r>
              <a:rPr lang="en-US" dirty="0" err="1">
                <a:solidFill>
                  <a:srgbClr val="FF0000"/>
                </a:solidFill>
              </a:rPr>
              <a:t>razumevanje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postepeno</a:t>
            </a:r>
            <a:r>
              <a:rPr lang="en-US" dirty="0">
                <a:solidFill>
                  <a:srgbClr val="FF0000"/>
                </a:solidFill>
              </a:rPr>
              <a:t> se </a:t>
            </a:r>
            <a:r>
              <a:rPr lang="en-US" dirty="0" err="1">
                <a:solidFill>
                  <a:srgbClr val="FF0000"/>
                </a:solidFill>
              </a:rPr>
              <a:t>dodavanjem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spoznaje</a:t>
            </a:r>
            <a:r>
              <a:rPr lang="en-US" dirty="0">
                <a:solidFill>
                  <a:srgbClr val="FF0000"/>
                </a:solidFill>
              </a:rPr>
              <a:t> o </a:t>
            </a:r>
            <a:r>
              <a:rPr lang="en-US" dirty="0" err="1">
                <a:solidFill>
                  <a:srgbClr val="FF0000"/>
                </a:solidFill>
              </a:rPr>
              <a:t>ostalim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elementima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čime</a:t>
            </a:r>
            <a:r>
              <a:rPr lang="en-US" dirty="0">
                <a:solidFill>
                  <a:srgbClr val="FF0000"/>
                </a:solidFill>
              </a:rPr>
              <a:t> se </a:t>
            </a:r>
            <a:r>
              <a:rPr lang="en-US" dirty="0" err="1">
                <a:solidFill>
                  <a:srgbClr val="FF0000"/>
                </a:solidFill>
              </a:rPr>
              <a:t>postiže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kompleksna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spoznaja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čitave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celine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 marL="0" indent="0">
              <a:lnSpc>
                <a:spcPct val="80000"/>
              </a:lnSpc>
              <a:buClr>
                <a:schemeClr val="hlink"/>
              </a:buClr>
              <a:buSzPts val="2560"/>
              <a:buNone/>
            </a:pPr>
            <a:r>
              <a:rPr lang="en-US" dirty="0"/>
              <a:t>4 </a:t>
            </a:r>
            <a:r>
              <a:rPr lang="en-US" dirty="0" err="1"/>
              <a:t>Poslednje</a:t>
            </a:r>
            <a:r>
              <a:rPr lang="en-US" dirty="0"/>
              <a:t> </a:t>
            </a:r>
            <a:r>
              <a:rPr lang="en-US" dirty="0" err="1"/>
              <a:t>pravilo</a:t>
            </a:r>
            <a:r>
              <a:rPr lang="en-US" dirty="0"/>
              <a:t> je da se </a:t>
            </a:r>
            <a:r>
              <a:rPr lang="en-US" dirty="0" err="1"/>
              <a:t>analiza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da </a:t>
            </a:r>
            <a:r>
              <a:rPr lang="en-US" dirty="0" err="1"/>
              <a:t>predstavi</a:t>
            </a:r>
            <a:r>
              <a:rPr lang="en-US" dirty="0"/>
              <a:t> </a:t>
            </a:r>
            <a:r>
              <a:rPr lang="en-US" dirty="0" err="1"/>
              <a:t>potpuno</a:t>
            </a:r>
            <a:r>
              <a:rPr lang="en-US" dirty="0"/>
              <a:t> </a:t>
            </a:r>
            <a:r>
              <a:rPr lang="en-US" dirty="0" err="1"/>
              <a:t>detaljno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da se </a:t>
            </a:r>
            <a:r>
              <a:rPr lang="en-US" dirty="0" err="1"/>
              <a:t>više</a:t>
            </a:r>
            <a:r>
              <a:rPr lang="en-US" dirty="0"/>
              <a:t> puta </a:t>
            </a:r>
            <a:r>
              <a:rPr lang="en-US" dirty="0" err="1"/>
              <a:t>proveravaju</a:t>
            </a:r>
            <a:r>
              <a:rPr lang="en-US" dirty="0"/>
              <a:t> </a:t>
            </a:r>
            <a:r>
              <a:rPr lang="en-US" dirty="0" err="1"/>
              <a:t>zaključci</a:t>
            </a:r>
            <a:r>
              <a:rPr lang="en-US" dirty="0"/>
              <a:t>, </a:t>
            </a:r>
            <a:r>
              <a:rPr lang="en-US" dirty="0" err="1"/>
              <a:t>kako</a:t>
            </a:r>
            <a:r>
              <a:rPr lang="en-US" dirty="0"/>
              <a:t> bi </a:t>
            </a:r>
            <a:r>
              <a:rPr lang="en-US" dirty="0" err="1"/>
              <a:t>bili</a:t>
            </a:r>
            <a:r>
              <a:rPr lang="en-US" dirty="0"/>
              <a:t> </a:t>
            </a:r>
            <a:r>
              <a:rPr lang="en-US" dirty="0" err="1"/>
              <a:t>sigurni</a:t>
            </a:r>
            <a:r>
              <a:rPr lang="en-US" dirty="0"/>
              <a:t> da </a:t>
            </a:r>
            <a:r>
              <a:rPr lang="en-US" dirty="0" err="1"/>
              <a:t>ništa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izostavljeno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2173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B0F0"/>
                </a:solidFill>
              </a:rPr>
              <a:t>Zadatak za studente 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>
                <a:solidFill>
                  <a:srgbClr val="00B0F0"/>
                </a:solidFill>
              </a:rPr>
              <a:t>Studenti predstavljaju svoj Business Model Canvas uz detaljno obrazlaženje svakog od elemenata kanvasa (predlog nove vrednosti, odnosi sa kupcima, ključni resursi, ključni partneri, ključne aktivnosti, strukturu troškova i linije prihoda).</a:t>
            </a:r>
          </a:p>
        </p:txBody>
      </p:sp>
    </p:spTree>
    <p:extLst>
      <p:ext uri="{BB962C8B-B14F-4D97-AF65-F5344CB8AC3E}">
        <p14:creationId xmlns:p14="http://schemas.microsoft.com/office/powerpoint/2010/main" val="987145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Tipovi menadžera. Menadžerske uloge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 err="1"/>
              <a:t>Prema</a:t>
            </a:r>
            <a:r>
              <a:rPr lang="en-GB" dirty="0"/>
              <a:t> </a:t>
            </a:r>
            <a:r>
              <a:rPr lang="en-GB" dirty="0" err="1"/>
              <a:t>Kembrid</a:t>
            </a:r>
            <a:r>
              <a:rPr lang="sr-Latn-RS" dirty="0"/>
              <a:t>ž rečniku (Cambridge Dictionary) Menadžer je: „</a:t>
            </a:r>
            <a:r>
              <a:rPr lang="sr-Latn-RS" i="1" dirty="0"/>
              <a:t>osoba koja je odgovorna za rukovođenje organizacijom</a:t>
            </a:r>
            <a:r>
              <a:rPr lang="sr-Latn-RS" dirty="0"/>
              <a:t>“</a:t>
            </a:r>
          </a:p>
          <a:p>
            <a:r>
              <a:rPr lang="sr-Latn-RS" dirty="0"/>
              <a:t>Svakako, pored ove opšte definicije, koja se odnosi na menadžere organizacija kao što su kompanije, MSPi, banke, pošta, itd, naziv menadžer se javlja i u sportskim disciplinama, u muzičkoj industrji, filmskoj industriji, gde se javljaju zastupnici koji se bave upravljanjem karijera pojedinaca ili grupa profesionalaca, njihovom promocijom i zastupanjem.</a:t>
            </a:r>
          </a:p>
          <a:p>
            <a:r>
              <a:rPr lang="sr-Latn-RS" dirty="0"/>
              <a:t>Ipak, </a:t>
            </a:r>
            <a:r>
              <a:rPr lang="sr-Latn-RS" dirty="0" smtClean="0"/>
              <a:t>sušt</a:t>
            </a:r>
            <a:r>
              <a:rPr lang="en-GB" dirty="0" err="1" smtClean="0"/>
              <a:t>i</a:t>
            </a:r>
            <a:r>
              <a:rPr lang="sr-Latn-RS" dirty="0" smtClean="0"/>
              <a:t>nska </a:t>
            </a:r>
            <a:r>
              <a:rPr lang="sr-Latn-RS" dirty="0"/>
              <a:t>uloga menadžera se zasniva na rukovođenje različitim segmentima organizacija. </a:t>
            </a:r>
          </a:p>
          <a:p>
            <a:r>
              <a:rPr lang="sr-Latn-RS" dirty="0"/>
              <a:t>Zbog kompleksnosti samih poslovnih procesa u savremenim </a:t>
            </a:r>
            <a:r>
              <a:rPr lang="sr-Latn-RS" dirty="0" smtClean="0"/>
              <a:t>organizacijama </a:t>
            </a:r>
            <a:r>
              <a:rPr lang="sr-Latn-RS" dirty="0"/>
              <a:t>i proces menadžmenta nije moguće organizovati kao jedinstvenu funkciju koja bi obuhvatala celokupnu organizaciju. Samim time, i menadžment – kao poslovna funkcija je podeljen na veći broj nivoa. Na taj način je podeljena i ukupna odgovornost za uspeh upravljanja, ali je i smanjen obim posla pojedinačnih menadžment struktura.</a:t>
            </a:r>
          </a:p>
          <a:p>
            <a:r>
              <a:rPr lang="sr-Latn-RS" dirty="0"/>
              <a:t>Najčešća </a:t>
            </a:r>
            <a:r>
              <a:rPr lang="sr-Latn-RS" b="1" dirty="0"/>
              <a:t>klasifikacija menadžera </a:t>
            </a:r>
            <a:r>
              <a:rPr lang="sr-Latn-RS" dirty="0"/>
              <a:t>je prema nivoima u organizacionoj hijerarhiji  (odnosno </a:t>
            </a:r>
            <a:r>
              <a:rPr lang="sr-Latn-RS" b="1" dirty="0"/>
              <a:t>prema vertikalnoj hijerarhiji</a:t>
            </a:r>
            <a:r>
              <a:rPr lang="sr-Latn-RS" dirty="0"/>
              <a:t>) i tu razlikujemo:</a:t>
            </a:r>
          </a:p>
          <a:p>
            <a:pPr lvl="1"/>
            <a:r>
              <a:rPr lang="sr-Latn-RS" dirty="0"/>
              <a:t>Menadžere najvišeg nivoa (top level managers)</a:t>
            </a:r>
          </a:p>
          <a:p>
            <a:pPr lvl="1"/>
            <a:r>
              <a:rPr lang="sr-Latn-RS" dirty="0"/>
              <a:t>Srednji nivo menadžera (middle managers)</a:t>
            </a:r>
          </a:p>
          <a:p>
            <a:pPr lvl="1"/>
            <a:r>
              <a:rPr lang="sr-Latn-RS" dirty="0"/>
              <a:t>Menadžeri prve linije – operativni menadžeri (first line managers)</a:t>
            </a:r>
          </a:p>
          <a:p>
            <a:pPr lvl="1"/>
            <a:r>
              <a:rPr lang="sr-Latn-RS" dirty="0"/>
              <a:t>Vođe timova (team leders)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627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Tipovi menadžera. Menadžerske uloge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err="1"/>
              <a:t>Menadžeri</a:t>
            </a:r>
            <a:r>
              <a:rPr lang="en-US" b="1" dirty="0"/>
              <a:t> </a:t>
            </a:r>
            <a:r>
              <a:rPr lang="en-US" b="1" dirty="0" err="1"/>
              <a:t>najvišeg</a:t>
            </a:r>
            <a:r>
              <a:rPr lang="en-US" b="1" dirty="0"/>
              <a:t> </a:t>
            </a:r>
            <a:r>
              <a:rPr lang="en-US" b="1" dirty="0" err="1"/>
              <a:t>nivoa</a:t>
            </a:r>
            <a:r>
              <a:rPr lang="en-US" b="1" dirty="0"/>
              <a:t> </a:t>
            </a:r>
            <a:r>
              <a:rPr lang="en-US" dirty="0" err="1"/>
              <a:t>predstavljaju</a:t>
            </a:r>
            <a:r>
              <a:rPr lang="en-US" dirty="0"/>
              <a:t> </a:t>
            </a:r>
            <a:r>
              <a:rPr lang="en-US" dirty="0" err="1"/>
              <a:t>najviši</a:t>
            </a:r>
            <a:r>
              <a:rPr lang="en-US" dirty="0"/>
              <a:t> </a:t>
            </a:r>
            <a:r>
              <a:rPr lang="en-US" dirty="0" err="1"/>
              <a:t>nivo</a:t>
            </a:r>
            <a:r>
              <a:rPr lang="en-US" dirty="0"/>
              <a:t> </a:t>
            </a:r>
            <a:r>
              <a:rPr lang="en-US" dirty="0" err="1"/>
              <a:t>izvršnog</a:t>
            </a:r>
            <a:r>
              <a:rPr lang="en-US" dirty="0"/>
              <a:t> </a:t>
            </a:r>
            <a:r>
              <a:rPr lang="en-US" dirty="0" err="1"/>
              <a:t>menadžmenta</a:t>
            </a:r>
            <a:r>
              <a:rPr lang="en-US" dirty="0"/>
              <a:t>. </a:t>
            </a:r>
            <a:r>
              <a:rPr lang="en-US" dirty="0" err="1"/>
              <a:t>Menadžeri</a:t>
            </a:r>
            <a:r>
              <a:rPr lang="en-US" dirty="0"/>
              <a:t> </a:t>
            </a:r>
            <a:r>
              <a:rPr lang="en-US" dirty="0" err="1"/>
              <a:t>najvišeg</a:t>
            </a:r>
            <a:r>
              <a:rPr lang="en-US" dirty="0"/>
              <a:t> </a:t>
            </a:r>
            <a:r>
              <a:rPr lang="en-US" dirty="0" err="1"/>
              <a:t>nivoa</a:t>
            </a:r>
            <a:r>
              <a:rPr lang="en-US" dirty="0"/>
              <a:t> </a:t>
            </a:r>
            <a:r>
              <a:rPr lang="en-US" dirty="0" err="1"/>
              <a:t>često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reč</a:t>
            </a:r>
            <a:r>
              <a:rPr lang="en-US" dirty="0"/>
              <a:t> „</a:t>
            </a:r>
            <a:r>
              <a:rPr lang="en-US" b="1" i="1" dirty="0" err="1"/>
              <a:t>šef</a:t>
            </a:r>
            <a:r>
              <a:rPr lang="sr-Latn-RS" b="1" i="1" dirty="0"/>
              <a:t> – glavni – izvršni - generalni</a:t>
            </a:r>
            <a:r>
              <a:rPr lang="en-US" dirty="0"/>
              <a:t>“ u </a:t>
            </a:r>
            <a:r>
              <a:rPr lang="en-US" dirty="0" err="1"/>
              <a:t>svojim</a:t>
            </a:r>
            <a:r>
              <a:rPr lang="en-US" dirty="0"/>
              <a:t> </a:t>
            </a:r>
            <a:r>
              <a:rPr lang="en-US" dirty="0" err="1"/>
              <a:t>nazivima</a:t>
            </a:r>
            <a:r>
              <a:rPr lang="en-US" dirty="0"/>
              <a:t> </a:t>
            </a:r>
            <a:r>
              <a:rPr lang="en-US" dirty="0" err="1"/>
              <a:t>posla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izvršni</a:t>
            </a:r>
            <a:r>
              <a:rPr lang="en-US" dirty="0"/>
              <a:t> </a:t>
            </a:r>
            <a:r>
              <a:rPr lang="en-US" dirty="0" err="1"/>
              <a:t>direktor</a:t>
            </a:r>
            <a:r>
              <a:rPr lang="en-US" dirty="0"/>
              <a:t>, </a:t>
            </a:r>
            <a:r>
              <a:rPr lang="en-US" dirty="0" err="1"/>
              <a:t>glavni</a:t>
            </a:r>
            <a:r>
              <a:rPr lang="en-US" dirty="0"/>
              <a:t> </a:t>
            </a:r>
            <a:r>
              <a:rPr lang="en-US" dirty="0" err="1"/>
              <a:t>finansijski</a:t>
            </a:r>
            <a:r>
              <a:rPr lang="en-US" dirty="0"/>
              <a:t> </a:t>
            </a:r>
            <a:r>
              <a:rPr lang="en-US" dirty="0" err="1"/>
              <a:t>direktor</a:t>
            </a:r>
            <a:r>
              <a:rPr lang="en-US" dirty="0"/>
              <a:t> </a:t>
            </a:r>
            <a:r>
              <a:rPr lang="en-US" dirty="0" err="1"/>
              <a:t>itd</a:t>
            </a:r>
            <a:r>
              <a:rPr lang="en-US" dirty="0"/>
              <a:t>.</a:t>
            </a:r>
          </a:p>
          <a:p>
            <a:r>
              <a:rPr lang="en-US" dirty="0" err="1"/>
              <a:t>Ovi</a:t>
            </a:r>
            <a:r>
              <a:rPr lang="en-US" dirty="0"/>
              <a:t> </a:t>
            </a:r>
            <a:r>
              <a:rPr lang="en-US" dirty="0" err="1"/>
              <a:t>menadžeri</a:t>
            </a:r>
            <a:r>
              <a:rPr lang="en-US" dirty="0"/>
              <a:t> </a:t>
            </a:r>
            <a:r>
              <a:rPr lang="sr-Latn-RS" dirty="0"/>
              <a:t>utiču na strategijski razvoj kompanije, kroz kreiranje strategija i staranje o njihovim uspešnim realizacijama. Takođe, </a:t>
            </a:r>
            <a:r>
              <a:rPr lang="en-US" dirty="0" err="1"/>
              <a:t>pomažu</a:t>
            </a:r>
            <a:r>
              <a:rPr lang="en-US" dirty="0"/>
              <a:t> u </a:t>
            </a:r>
            <a:r>
              <a:rPr lang="en-US" dirty="0" err="1"/>
              <a:t>održavanju</a:t>
            </a:r>
            <a:r>
              <a:rPr lang="en-US" dirty="0"/>
              <a:t> </a:t>
            </a:r>
            <a:r>
              <a:rPr lang="en-US" dirty="0" err="1"/>
              <a:t>rasta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izvršavanju</a:t>
            </a:r>
            <a:r>
              <a:rPr lang="en-US" dirty="0"/>
              <a:t> </a:t>
            </a:r>
            <a:r>
              <a:rPr lang="sr-Latn-RS" dirty="0"/>
              <a:t>postavljenih </a:t>
            </a:r>
            <a:r>
              <a:rPr lang="en-US" dirty="0" err="1"/>
              <a:t>planova</a:t>
            </a:r>
            <a:r>
              <a:rPr lang="en-US" dirty="0"/>
              <a:t>. Oni </a:t>
            </a:r>
            <a:r>
              <a:rPr lang="en-US" dirty="0" err="1"/>
              <a:t>donose</a:t>
            </a:r>
            <a:r>
              <a:rPr lang="en-US" dirty="0"/>
              <a:t> </a:t>
            </a:r>
            <a:r>
              <a:rPr lang="en-US" dirty="0" err="1"/>
              <a:t>velike</a:t>
            </a:r>
            <a:r>
              <a:rPr lang="en-US" dirty="0"/>
              <a:t> </a:t>
            </a:r>
            <a:r>
              <a:rPr lang="en-US" dirty="0" err="1"/>
              <a:t>poslovne</a:t>
            </a:r>
            <a:r>
              <a:rPr lang="en-US" dirty="0"/>
              <a:t> </a:t>
            </a:r>
            <a:r>
              <a:rPr lang="en-US" dirty="0" err="1"/>
              <a:t>odluke</a:t>
            </a:r>
            <a:r>
              <a:rPr lang="en-US" dirty="0"/>
              <a:t> —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je </a:t>
            </a:r>
            <a:r>
              <a:rPr lang="en-US" dirty="0" err="1"/>
              <a:t>pokretanje</a:t>
            </a:r>
            <a:r>
              <a:rPr lang="en-US" dirty="0"/>
              <a:t> </a:t>
            </a:r>
            <a:r>
              <a:rPr lang="sr-Latn-RS" dirty="0"/>
              <a:t>razvoja </a:t>
            </a:r>
            <a:r>
              <a:rPr lang="en-US" dirty="0" err="1"/>
              <a:t>novog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restrukturiranje</a:t>
            </a:r>
            <a:r>
              <a:rPr lang="en-US" dirty="0"/>
              <a:t> </a:t>
            </a:r>
            <a:r>
              <a:rPr lang="en-US" dirty="0" err="1"/>
              <a:t>odeljenja</a:t>
            </a:r>
            <a:r>
              <a:rPr lang="en-US" dirty="0"/>
              <a:t> —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ciljem</a:t>
            </a:r>
            <a:r>
              <a:rPr lang="en-US" dirty="0"/>
              <a:t> da </a:t>
            </a:r>
            <a:r>
              <a:rPr lang="sr-Latn-RS" dirty="0"/>
              <a:t>odrede pravac</a:t>
            </a:r>
            <a:r>
              <a:rPr lang="en-US" dirty="0"/>
              <a:t> </a:t>
            </a:r>
            <a:r>
              <a:rPr lang="sr-Latn-RS" dirty="0"/>
              <a:t>kojim</a:t>
            </a:r>
            <a:r>
              <a:rPr lang="en-US" dirty="0"/>
              <a:t> </a:t>
            </a:r>
            <a:r>
              <a:rPr lang="en-US" dirty="0" err="1"/>
              <a:t>kompanija</a:t>
            </a:r>
            <a:r>
              <a:rPr lang="en-US" dirty="0"/>
              <a:t> </a:t>
            </a:r>
            <a:r>
              <a:rPr lang="en-US" dirty="0" err="1"/>
              <a:t>napreduje</a:t>
            </a:r>
            <a:r>
              <a:rPr lang="en-US" dirty="0"/>
              <a:t>, ne </a:t>
            </a:r>
            <a:r>
              <a:rPr lang="en-US" dirty="0" err="1"/>
              <a:t>samo</a:t>
            </a:r>
            <a:r>
              <a:rPr lang="en-US" dirty="0"/>
              <a:t> u </a:t>
            </a:r>
            <a:r>
              <a:rPr lang="en-US" dirty="0" err="1"/>
              <a:t>ovom</a:t>
            </a:r>
            <a:r>
              <a:rPr lang="en-US" dirty="0"/>
              <a:t> </a:t>
            </a:r>
            <a:r>
              <a:rPr lang="en-US" dirty="0" err="1"/>
              <a:t>trenutku</a:t>
            </a:r>
            <a:r>
              <a:rPr lang="en-US" dirty="0"/>
              <a:t> </a:t>
            </a:r>
            <a:r>
              <a:rPr lang="en-US" dirty="0" err="1"/>
              <a:t>vec</a:t>
            </a:r>
            <a:r>
              <a:rPr lang="en-US" dirty="0"/>
              <a:t>́ </a:t>
            </a:r>
            <a:r>
              <a:rPr lang="en-US" dirty="0" err="1"/>
              <a:t>i</a:t>
            </a:r>
            <a:r>
              <a:rPr lang="en-US" dirty="0"/>
              <a:t> u </a:t>
            </a:r>
            <a:r>
              <a:rPr lang="en-US" dirty="0" err="1"/>
              <a:t>budućnosti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Dodatne</a:t>
            </a:r>
            <a:r>
              <a:rPr lang="en-US" dirty="0"/>
              <a:t> </a:t>
            </a:r>
            <a:r>
              <a:rPr lang="en-US" dirty="0" err="1"/>
              <a:t>dužnosti</a:t>
            </a:r>
            <a:r>
              <a:rPr lang="en-US" dirty="0"/>
              <a:t> </a:t>
            </a:r>
            <a:r>
              <a:rPr lang="en-US" dirty="0" err="1"/>
              <a:t>menadžera</a:t>
            </a:r>
            <a:r>
              <a:rPr lang="en-US" dirty="0"/>
              <a:t> </a:t>
            </a:r>
            <a:r>
              <a:rPr lang="en-US" dirty="0" err="1"/>
              <a:t>najvišeg</a:t>
            </a:r>
            <a:r>
              <a:rPr lang="en-US" dirty="0"/>
              <a:t> </a:t>
            </a:r>
            <a:r>
              <a:rPr lang="en-US" dirty="0" err="1"/>
              <a:t>nivoa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uključivati</a:t>
            </a:r>
            <a:r>
              <a:rPr lang="en-US" dirty="0"/>
              <a:t> </a:t>
            </a:r>
            <a:r>
              <a:rPr lang="en-US" dirty="0" err="1"/>
              <a:t>omogućavanje</a:t>
            </a:r>
            <a:r>
              <a:rPr lang="en-US" dirty="0"/>
              <a:t> </a:t>
            </a:r>
            <a:r>
              <a:rPr lang="en-US" dirty="0" err="1"/>
              <a:t>strateškog</a:t>
            </a:r>
            <a:r>
              <a:rPr lang="en-US" dirty="0"/>
              <a:t> </a:t>
            </a:r>
            <a:r>
              <a:rPr lang="en-US" dirty="0" err="1"/>
              <a:t>partnerstva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drugim</a:t>
            </a:r>
            <a:r>
              <a:rPr lang="en-US" dirty="0"/>
              <a:t> </a:t>
            </a:r>
            <a:r>
              <a:rPr lang="en-US" dirty="0" err="1"/>
              <a:t>kompanijama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odlučivanje</a:t>
            </a:r>
            <a:r>
              <a:rPr lang="en-US" dirty="0"/>
              <a:t> </a:t>
            </a:r>
            <a:r>
              <a:rPr lang="sr-Latn-RS" dirty="0"/>
              <a:t>o načinu na koji će </a:t>
            </a:r>
            <a:r>
              <a:rPr lang="en-US" dirty="0"/>
              <a:t>se </a:t>
            </a:r>
            <a:r>
              <a:rPr lang="en-US" dirty="0" err="1"/>
              <a:t>kompanija</a:t>
            </a:r>
            <a:r>
              <a:rPr lang="en-US" dirty="0"/>
              <a:t> </a:t>
            </a:r>
            <a:r>
              <a:rPr lang="en-US" dirty="0" err="1"/>
              <a:t>predstavi</a:t>
            </a:r>
            <a:r>
              <a:rPr lang="en-US" dirty="0"/>
              <a:t> </a:t>
            </a:r>
            <a:r>
              <a:rPr lang="en-US" dirty="0" err="1"/>
              <a:t>javnosti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745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Tipovi menadžera. Menadžerske uloge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err="1"/>
              <a:t>Srednji</a:t>
            </a:r>
            <a:r>
              <a:rPr lang="en-US" b="1" dirty="0"/>
              <a:t> </a:t>
            </a:r>
            <a:r>
              <a:rPr lang="sr-Latn-RS" b="1" dirty="0"/>
              <a:t>nivoi </a:t>
            </a:r>
            <a:r>
              <a:rPr lang="en-US" b="1" dirty="0" err="1"/>
              <a:t>menadžer</a:t>
            </a:r>
            <a:r>
              <a:rPr lang="sr-Latn-RS" b="1" dirty="0"/>
              <a:t>a</a:t>
            </a:r>
            <a:r>
              <a:rPr lang="en-US" b="1" dirty="0"/>
              <a:t> </a:t>
            </a:r>
            <a:r>
              <a:rPr lang="en-US" dirty="0" err="1"/>
              <a:t>obično</a:t>
            </a:r>
            <a:r>
              <a:rPr lang="en-US" dirty="0"/>
              <a:t> </a:t>
            </a:r>
            <a:r>
              <a:rPr lang="sr-Latn-RS" dirty="0"/>
              <a:t>izvršavaju planove menadžera najvišeg novoa i </a:t>
            </a:r>
            <a:r>
              <a:rPr lang="en-US" dirty="0" err="1"/>
              <a:t>izveštavaju</a:t>
            </a:r>
            <a:r>
              <a:rPr lang="en-US" dirty="0"/>
              <a:t> </a:t>
            </a:r>
            <a:r>
              <a:rPr lang="sr-Latn-RS" dirty="0"/>
              <a:t>ih o realizaciji planova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oni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dalje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veliku</a:t>
            </a:r>
            <a:r>
              <a:rPr lang="en-US" dirty="0"/>
              <a:t> </a:t>
            </a:r>
            <a:r>
              <a:rPr lang="en-US" dirty="0" err="1"/>
              <a:t>autonomiju</a:t>
            </a:r>
            <a:r>
              <a:rPr lang="en-US" dirty="0"/>
              <a:t> da </a:t>
            </a:r>
            <a:r>
              <a:rPr lang="en-US" dirty="0" err="1"/>
              <a:t>donose</a:t>
            </a:r>
            <a:r>
              <a:rPr lang="en-US" dirty="0"/>
              <a:t> </a:t>
            </a:r>
            <a:r>
              <a:rPr lang="en-US" dirty="0" err="1"/>
              <a:t>odluke</a:t>
            </a:r>
            <a:r>
              <a:rPr lang="en-US" dirty="0"/>
              <a:t> u </a:t>
            </a:r>
            <a:r>
              <a:rPr lang="en-US" dirty="0" err="1"/>
              <a:t>okviru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oblasti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odeljenja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. </a:t>
            </a:r>
            <a:r>
              <a:rPr lang="en-US" dirty="0" err="1"/>
              <a:t>Ovi</a:t>
            </a:r>
            <a:r>
              <a:rPr lang="en-US" dirty="0"/>
              <a:t> </a:t>
            </a:r>
            <a:r>
              <a:rPr lang="en-US" dirty="0" err="1"/>
              <a:t>menadžeri</a:t>
            </a:r>
            <a:r>
              <a:rPr lang="en-US" dirty="0"/>
              <a:t> </a:t>
            </a:r>
            <a:r>
              <a:rPr lang="en-US" dirty="0" err="1"/>
              <a:t>često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nazive</a:t>
            </a:r>
            <a:r>
              <a:rPr lang="en-US" dirty="0"/>
              <a:t> </a:t>
            </a:r>
            <a:r>
              <a:rPr lang="en-US" dirty="0" err="1"/>
              <a:t>poslova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uključuju</a:t>
            </a:r>
            <a:r>
              <a:rPr lang="en-US" dirty="0"/>
              <a:t> </a:t>
            </a:r>
            <a:r>
              <a:rPr lang="en-US" dirty="0" err="1"/>
              <a:t>reč</a:t>
            </a:r>
            <a:r>
              <a:rPr lang="en-US" dirty="0"/>
              <a:t> „</a:t>
            </a:r>
            <a:r>
              <a:rPr lang="en-US" b="1" dirty="0" err="1"/>
              <a:t>direktor</a:t>
            </a:r>
            <a:r>
              <a:rPr lang="en-US" dirty="0"/>
              <a:t>“. Oni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šefovi</a:t>
            </a:r>
            <a:r>
              <a:rPr lang="en-US" dirty="0"/>
              <a:t> </a:t>
            </a:r>
            <a:r>
              <a:rPr lang="en-US" dirty="0" err="1"/>
              <a:t>odeljenja</a:t>
            </a:r>
            <a:r>
              <a:rPr lang="en-US" dirty="0"/>
              <a:t>.</a:t>
            </a:r>
          </a:p>
          <a:p>
            <a:r>
              <a:rPr lang="en-US" dirty="0" err="1"/>
              <a:t>Srednji</a:t>
            </a:r>
            <a:r>
              <a:rPr lang="en-US" dirty="0"/>
              <a:t> </a:t>
            </a:r>
            <a:r>
              <a:rPr lang="en-US" dirty="0" err="1"/>
              <a:t>menadžeri</a:t>
            </a:r>
            <a:r>
              <a:rPr lang="en-US" dirty="0"/>
              <a:t> </a:t>
            </a:r>
            <a:r>
              <a:rPr lang="sr-Latn-RS" dirty="0"/>
              <a:t>na neki način </a:t>
            </a:r>
            <a:r>
              <a:rPr lang="en-US" dirty="0" err="1"/>
              <a:t>funkcionišu</a:t>
            </a:r>
            <a:r>
              <a:rPr lang="en-US" dirty="0"/>
              <a:t> </a:t>
            </a:r>
            <a:r>
              <a:rPr lang="sr-Latn-RS" dirty="0"/>
              <a:t>i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sr-Latn-RS" dirty="0"/>
              <a:t>spona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menadžera</a:t>
            </a:r>
            <a:r>
              <a:rPr lang="en-US" dirty="0"/>
              <a:t> </a:t>
            </a:r>
            <a:r>
              <a:rPr lang="en-US" dirty="0" err="1"/>
              <a:t>prve</a:t>
            </a:r>
            <a:r>
              <a:rPr lang="en-US" dirty="0"/>
              <a:t> </a:t>
            </a:r>
            <a:r>
              <a:rPr lang="en-US" dirty="0" err="1"/>
              <a:t>linije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menadžmenta</a:t>
            </a:r>
            <a:r>
              <a:rPr lang="en-US" dirty="0"/>
              <a:t> </a:t>
            </a:r>
            <a:r>
              <a:rPr lang="en-US" dirty="0" err="1"/>
              <a:t>najvišeg</a:t>
            </a:r>
            <a:r>
              <a:rPr lang="en-US" dirty="0"/>
              <a:t> </a:t>
            </a:r>
            <a:r>
              <a:rPr lang="en-US" dirty="0" err="1"/>
              <a:t>nivoa</a:t>
            </a:r>
            <a:r>
              <a:rPr lang="en-US" dirty="0"/>
              <a:t>, </a:t>
            </a:r>
            <a:r>
              <a:rPr lang="en-US" dirty="0" err="1"/>
              <a:t>obezbeđujući</a:t>
            </a:r>
            <a:r>
              <a:rPr lang="en-US" dirty="0"/>
              <a:t> da </a:t>
            </a:r>
            <a:r>
              <a:rPr lang="en-US" dirty="0" err="1"/>
              <a:t>ove</a:t>
            </a:r>
            <a:r>
              <a:rPr lang="en-US" dirty="0"/>
              <a:t> </a:t>
            </a:r>
            <a:r>
              <a:rPr lang="en-US" dirty="0" err="1"/>
              <a:t>dve</a:t>
            </a:r>
            <a:r>
              <a:rPr lang="en-US" dirty="0"/>
              <a:t> </a:t>
            </a:r>
            <a:r>
              <a:rPr lang="en-US" dirty="0" err="1"/>
              <a:t>grupe</a:t>
            </a:r>
            <a:r>
              <a:rPr lang="en-US" dirty="0"/>
              <a:t> </a:t>
            </a:r>
            <a:r>
              <a:rPr lang="en-US" dirty="0" err="1"/>
              <a:t>održavaju</a:t>
            </a:r>
            <a:r>
              <a:rPr lang="en-US" dirty="0"/>
              <a:t> </a:t>
            </a:r>
            <a:r>
              <a:rPr lang="en-US" dirty="0" err="1"/>
              <a:t>produktivnu</a:t>
            </a:r>
            <a:r>
              <a:rPr lang="en-US" dirty="0"/>
              <a:t> </a:t>
            </a:r>
            <a:r>
              <a:rPr lang="en-US" dirty="0" err="1"/>
              <a:t>dvosmernu</a:t>
            </a:r>
            <a:r>
              <a:rPr lang="en-US" dirty="0"/>
              <a:t> </a:t>
            </a:r>
            <a:r>
              <a:rPr lang="en-US" dirty="0" err="1"/>
              <a:t>komunikaciju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Srednji</a:t>
            </a:r>
            <a:r>
              <a:rPr lang="en-US" dirty="0"/>
              <a:t> </a:t>
            </a:r>
            <a:r>
              <a:rPr lang="en-US" dirty="0" err="1"/>
              <a:t>menadžeri</a:t>
            </a:r>
            <a:r>
              <a:rPr lang="en-US" dirty="0"/>
              <a:t> </a:t>
            </a:r>
            <a:r>
              <a:rPr lang="sr-Latn-RS" dirty="0"/>
              <a:t>pomažu kod </a:t>
            </a:r>
            <a:r>
              <a:rPr lang="en-US" dirty="0" err="1"/>
              <a:t>razvoj</a:t>
            </a:r>
            <a:r>
              <a:rPr lang="sr-Latn-RS" dirty="0"/>
              <a:t>a a svakako kod</a:t>
            </a:r>
            <a:r>
              <a:rPr lang="en-US" dirty="0"/>
              <a:t> </a:t>
            </a:r>
            <a:r>
              <a:rPr lang="en-US" dirty="0" err="1"/>
              <a:t>implementacij</a:t>
            </a:r>
            <a:r>
              <a:rPr lang="sr-Latn-RS" dirty="0"/>
              <a:t>e</a:t>
            </a:r>
            <a:r>
              <a:rPr lang="en-US" dirty="0"/>
              <a:t> </a:t>
            </a:r>
            <a:r>
              <a:rPr lang="en-US" dirty="0" err="1"/>
              <a:t>planova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</a:t>
            </a:r>
            <a:r>
              <a:rPr lang="en-US" dirty="0" err="1"/>
              <a:t>pomogli</a:t>
            </a:r>
            <a:r>
              <a:rPr lang="en-US" dirty="0"/>
              <a:t> </a:t>
            </a:r>
            <a:r>
              <a:rPr lang="en-US" dirty="0" err="1"/>
              <a:t>menadžerima</a:t>
            </a:r>
            <a:r>
              <a:rPr lang="en-US" dirty="0"/>
              <a:t> </a:t>
            </a:r>
            <a:r>
              <a:rPr lang="en-US" dirty="0" err="1"/>
              <a:t>najvišeg</a:t>
            </a:r>
            <a:r>
              <a:rPr lang="en-US" dirty="0"/>
              <a:t> </a:t>
            </a:r>
            <a:r>
              <a:rPr lang="en-US" dirty="0" err="1"/>
              <a:t>nivoa</a:t>
            </a:r>
            <a:r>
              <a:rPr lang="en-US" dirty="0"/>
              <a:t> da se </a:t>
            </a:r>
            <a:r>
              <a:rPr lang="en-US" dirty="0" err="1"/>
              <a:t>pozabave</a:t>
            </a:r>
            <a:r>
              <a:rPr lang="en-US" dirty="0"/>
              <a:t> </a:t>
            </a:r>
            <a:r>
              <a:rPr lang="en-US" dirty="0" err="1"/>
              <a:t>preprekama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postignu</a:t>
            </a:r>
            <a:r>
              <a:rPr lang="en-US" dirty="0"/>
              <a:t> </a:t>
            </a:r>
            <a:r>
              <a:rPr lang="en-US" dirty="0" err="1"/>
              <a:t>određene</a:t>
            </a:r>
            <a:r>
              <a:rPr lang="en-US" dirty="0"/>
              <a:t> </a:t>
            </a:r>
            <a:r>
              <a:rPr lang="en-US" dirty="0" err="1"/>
              <a:t>poslovne</a:t>
            </a:r>
            <a:r>
              <a:rPr lang="en-US" dirty="0"/>
              <a:t> </a:t>
            </a:r>
            <a:r>
              <a:rPr lang="en-US" dirty="0" err="1"/>
              <a:t>ciljeve</a:t>
            </a:r>
            <a:r>
              <a:rPr lang="en-US" dirty="0"/>
              <a:t>. </a:t>
            </a:r>
            <a:r>
              <a:rPr lang="en-US" dirty="0" err="1"/>
              <a:t>Dodatne</a:t>
            </a:r>
            <a:r>
              <a:rPr lang="en-US" dirty="0"/>
              <a:t> </a:t>
            </a:r>
            <a:r>
              <a:rPr lang="en-US" dirty="0" err="1"/>
              <a:t>osnovne</a:t>
            </a:r>
            <a:r>
              <a:rPr lang="en-US" dirty="0"/>
              <a:t> </a:t>
            </a:r>
            <a:r>
              <a:rPr lang="en-US" dirty="0" err="1"/>
              <a:t>dužnosti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uključivati</a:t>
            </a:r>
            <a:r>
              <a:rPr lang="en-US" dirty="0"/>
              <a:t> </a:t>
            </a:r>
            <a:r>
              <a:rPr lang="en-US" dirty="0" err="1"/>
              <a:t>mentorstvo</a:t>
            </a:r>
            <a:r>
              <a:rPr lang="en-US" dirty="0"/>
              <a:t> </a:t>
            </a:r>
            <a:r>
              <a:rPr lang="en-US" dirty="0" err="1"/>
              <a:t>menadžerima</a:t>
            </a:r>
            <a:r>
              <a:rPr lang="en-US" dirty="0"/>
              <a:t> </a:t>
            </a:r>
            <a:r>
              <a:rPr lang="en-US" dirty="0" err="1"/>
              <a:t>nižeg</a:t>
            </a:r>
            <a:r>
              <a:rPr lang="en-US" dirty="0"/>
              <a:t> </a:t>
            </a:r>
            <a:r>
              <a:rPr lang="en-US" dirty="0" err="1"/>
              <a:t>nivoa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sr-Latn-RS" dirty="0"/>
              <a:t>njihovo usmeravanje</a:t>
            </a:r>
            <a:r>
              <a:rPr lang="en-US" dirty="0"/>
              <a:t> </a:t>
            </a:r>
            <a:r>
              <a:rPr lang="sr-Latn-RS" dirty="0"/>
              <a:t>kao vid</a:t>
            </a:r>
            <a:r>
              <a:rPr lang="en-US" dirty="0"/>
              <a:t> </a:t>
            </a:r>
            <a:r>
              <a:rPr lang="en-US" dirty="0" err="1"/>
              <a:t>pripreme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napredovanje</a:t>
            </a:r>
            <a:r>
              <a:rPr lang="en-US" dirty="0"/>
              <a:t> u </a:t>
            </a:r>
            <a:r>
              <a:rPr lang="en-US" dirty="0" err="1"/>
              <a:t>karijeri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7509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Tipovi menadžera. Menadžerske uloge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/>
              <a:t>Menadžeri</a:t>
            </a:r>
            <a:r>
              <a:rPr lang="en-US" b="1" dirty="0"/>
              <a:t> </a:t>
            </a:r>
            <a:r>
              <a:rPr lang="en-US" b="1" dirty="0" err="1"/>
              <a:t>prve</a:t>
            </a:r>
            <a:r>
              <a:rPr lang="en-US" b="1" dirty="0"/>
              <a:t> </a:t>
            </a:r>
            <a:r>
              <a:rPr lang="en-US" b="1" dirty="0" err="1"/>
              <a:t>linije</a:t>
            </a:r>
            <a:r>
              <a:rPr lang="sr-Latn-RS" dirty="0"/>
              <a:t> predstavljaju početni </a:t>
            </a:r>
            <a:r>
              <a:rPr lang="en-US" dirty="0" err="1"/>
              <a:t>nivo</a:t>
            </a:r>
            <a:r>
              <a:rPr lang="en-US" dirty="0"/>
              <a:t> za </a:t>
            </a:r>
            <a:r>
              <a:rPr lang="en-US" dirty="0" err="1"/>
              <a:t>profesional</a:t>
            </a:r>
            <a:r>
              <a:rPr lang="sr-Latn-RS" dirty="0"/>
              <a:t>ne</a:t>
            </a:r>
            <a:r>
              <a:rPr lang="en-US" dirty="0"/>
              <a:t> </a:t>
            </a:r>
            <a:r>
              <a:rPr lang="en-US" dirty="0" err="1"/>
              <a:t>menadž</a:t>
            </a:r>
            <a:r>
              <a:rPr lang="sr-Latn-RS" dirty="0"/>
              <a:t>ere</a:t>
            </a:r>
            <a:r>
              <a:rPr lang="en-US" dirty="0"/>
              <a:t>. </a:t>
            </a:r>
            <a:r>
              <a:rPr lang="en-US" dirty="0" err="1"/>
              <a:t>Menadžeri</a:t>
            </a:r>
            <a:r>
              <a:rPr lang="en-US" dirty="0"/>
              <a:t> </a:t>
            </a:r>
            <a:r>
              <a:rPr lang="en-US" dirty="0" err="1"/>
              <a:t>prve</a:t>
            </a:r>
            <a:r>
              <a:rPr lang="en-US" dirty="0"/>
              <a:t> </a:t>
            </a:r>
            <a:r>
              <a:rPr lang="en-US" dirty="0" err="1"/>
              <a:t>linije</a:t>
            </a:r>
            <a:r>
              <a:rPr lang="en-US" dirty="0"/>
              <a:t> </a:t>
            </a:r>
            <a:r>
              <a:rPr lang="en-US" dirty="0" err="1"/>
              <a:t>rade</a:t>
            </a:r>
            <a:r>
              <a:rPr lang="en-US" dirty="0"/>
              <a:t> </a:t>
            </a:r>
            <a:r>
              <a:rPr lang="en-US" dirty="0" err="1"/>
              <a:t>direktno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zaposlenima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nisu</a:t>
            </a:r>
            <a:r>
              <a:rPr lang="en-US" dirty="0"/>
              <a:t> u </a:t>
            </a:r>
            <a:r>
              <a:rPr lang="en-US" dirty="0" err="1"/>
              <a:t>menadžmentu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članovima</a:t>
            </a:r>
            <a:r>
              <a:rPr lang="en-US" dirty="0"/>
              <a:t> </a:t>
            </a:r>
            <a:r>
              <a:rPr lang="en-US" dirty="0" err="1"/>
              <a:t>projektn</a:t>
            </a:r>
            <a:r>
              <a:rPr lang="sr-Latn-RS" dirty="0"/>
              <a:t>ih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sr-Latn-RS" dirty="0"/>
              <a:t>ova</a:t>
            </a:r>
            <a:r>
              <a:rPr lang="en-US" dirty="0"/>
              <a:t>. </a:t>
            </a:r>
            <a:r>
              <a:rPr lang="en-US" dirty="0" err="1"/>
              <a:t>Njihova</a:t>
            </a:r>
            <a:r>
              <a:rPr lang="en-US" dirty="0"/>
              <a:t> </a:t>
            </a:r>
            <a:r>
              <a:rPr lang="en-US" dirty="0" err="1"/>
              <a:t>sveobuhvatna</a:t>
            </a:r>
            <a:r>
              <a:rPr lang="en-US" dirty="0"/>
              <a:t> </a:t>
            </a:r>
            <a:r>
              <a:rPr lang="en-US" dirty="0" err="1"/>
              <a:t>uloga</a:t>
            </a:r>
            <a:r>
              <a:rPr lang="en-US" dirty="0"/>
              <a:t> je da </a:t>
            </a:r>
            <a:r>
              <a:rPr lang="en-US" dirty="0" err="1"/>
              <a:t>nadgledaju</a:t>
            </a:r>
            <a:r>
              <a:rPr lang="en-US" dirty="0"/>
              <a:t> </a:t>
            </a:r>
            <a:r>
              <a:rPr lang="en-US" dirty="0" err="1"/>
              <a:t>produktivnost</a:t>
            </a:r>
            <a:r>
              <a:rPr lang="en-US" dirty="0"/>
              <a:t> </a:t>
            </a:r>
            <a:r>
              <a:rPr lang="en-US" dirty="0" err="1"/>
              <a:t>zaposlenih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drže</a:t>
            </a:r>
            <a:r>
              <a:rPr lang="en-US" dirty="0"/>
              <a:t> </a:t>
            </a:r>
            <a:r>
              <a:rPr lang="en-US" dirty="0" err="1"/>
              <a:t>zaposlene</a:t>
            </a:r>
            <a:r>
              <a:rPr lang="en-US" dirty="0"/>
              <a:t> </a:t>
            </a:r>
            <a:r>
              <a:rPr lang="en-US" dirty="0" err="1"/>
              <a:t>odgovornim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postizanje</a:t>
            </a:r>
            <a:r>
              <a:rPr lang="en-US" dirty="0"/>
              <a:t> </a:t>
            </a:r>
            <a:r>
              <a:rPr lang="en-US" dirty="0" err="1"/>
              <a:t>ciljeva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.</a:t>
            </a:r>
          </a:p>
          <a:p>
            <a:r>
              <a:rPr lang="sr-Latn-RS" dirty="0"/>
              <a:t>Saglasno hijerarhiji</a:t>
            </a:r>
            <a:r>
              <a:rPr lang="en-US" dirty="0"/>
              <a:t>, </a:t>
            </a:r>
            <a:r>
              <a:rPr lang="en-US" dirty="0" err="1"/>
              <a:t>menadžeri</a:t>
            </a:r>
            <a:r>
              <a:rPr lang="en-US" dirty="0"/>
              <a:t> </a:t>
            </a:r>
            <a:r>
              <a:rPr lang="en-US" dirty="0" err="1"/>
              <a:t>prve</a:t>
            </a:r>
            <a:r>
              <a:rPr lang="en-US" dirty="0"/>
              <a:t> </a:t>
            </a:r>
            <a:r>
              <a:rPr lang="en-US" dirty="0" err="1"/>
              <a:t>linije</a:t>
            </a:r>
            <a:r>
              <a:rPr lang="en-US" dirty="0"/>
              <a:t> </a:t>
            </a:r>
            <a:r>
              <a:rPr lang="en-US" dirty="0" err="1"/>
              <a:t>obavljaju</a:t>
            </a:r>
            <a:r>
              <a:rPr lang="en-US" dirty="0"/>
              <a:t> </a:t>
            </a:r>
            <a:r>
              <a:rPr lang="sr-Latn-RS" dirty="0"/>
              <a:t>isključivo</a:t>
            </a:r>
            <a:r>
              <a:rPr lang="en-US" dirty="0"/>
              <a:t> </a:t>
            </a:r>
            <a:r>
              <a:rPr lang="sr-Latn-RS" dirty="0"/>
              <a:t>operativne</a:t>
            </a:r>
            <a:r>
              <a:rPr lang="en-US" dirty="0"/>
              <a:t> </a:t>
            </a:r>
            <a:r>
              <a:rPr lang="en-US" dirty="0" err="1"/>
              <a:t>poslove</a:t>
            </a:r>
            <a:r>
              <a:rPr lang="en-US" dirty="0"/>
              <a:t>. </a:t>
            </a:r>
            <a:r>
              <a:rPr lang="sr-Latn-RS" dirty="0"/>
              <a:t>O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nisu</a:t>
            </a:r>
            <a:r>
              <a:rPr lang="en-US" dirty="0"/>
              <a:t> </a:t>
            </a:r>
            <a:r>
              <a:rPr lang="en-US" dirty="0" err="1"/>
              <a:t>odgovorni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veće</a:t>
            </a:r>
            <a:r>
              <a:rPr lang="en-US" dirty="0"/>
              <a:t> </a:t>
            </a:r>
            <a:r>
              <a:rPr lang="en-US" dirty="0" err="1"/>
              <a:t>poslovne</a:t>
            </a:r>
            <a:r>
              <a:rPr lang="en-US" dirty="0"/>
              <a:t> </a:t>
            </a:r>
            <a:r>
              <a:rPr lang="en-US" dirty="0" err="1"/>
              <a:t>odluke</a:t>
            </a:r>
            <a:r>
              <a:rPr lang="en-US" dirty="0"/>
              <a:t>, </a:t>
            </a:r>
            <a:r>
              <a:rPr lang="sr-Latn-RS" dirty="0"/>
              <a:t>već isključivo za realizaciju planova kreiranih na višim nivoima menadžmenta</a:t>
            </a:r>
            <a:r>
              <a:rPr lang="en-US" dirty="0"/>
              <a:t>. </a:t>
            </a:r>
            <a:r>
              <a:rPr lang="en-US" dirty="0" err="1"/>
              <a:t>Međutim</a:t>
            </a:r>
            <a:r>
              <a:rPr lang="en-US" dirty="0"/>
              <a:t>, </a:t>
            </a:r>
            <a:r>
              <a:rPr lang="en-US" dirty="0" err="1"/>
              <a:t>ključne</a:t>
            </a:r>
            <a:r>
              <a:rPr lang="en-US" dirty="0"/>
              <a:t> </a:t>
            </a:r>
            <a:r>
              <a:rPr lang="en-US" dirty="0" err="1"/>
              <a:t>odgovornosti</a:t>
            </a:r>
            <a:r>
              <a:rPr lang="en-US" dirty="0"/>
              <a:t> </a:t>
            </a:r>
            <a:r>
              <a:rPr lang="en-US" dirty="0" err="1"/>
              <a:t>menadžera</a:t>
            </a:r>
            <a:r>
              <a:rPr lang="en-US" dirty="0"/>
              <a:t> </a:t>
            </a:r>
            <a:r>
              <a:rPr lang="en-US" dirty="0" err="1"/>
              <a:t>prve</a:t>
            </a:r>
            <a:r>
              <a:rPr lang="en-US" dirty="0"/>
              <a:t> </a:t>
            </a:r>
            <a:r>
              <a:rPr lang="en-US" dirty="0" err="1"/>
              <a:t>linije</a:t>
            </a:r>
            <a:r>
              <a:rPr lang="en-US" dirty="0"/>
              <a:t> </a:t>
            </a:r>
            <a:r>
              <a:rPr lang="sr-Latn-RS" dirty="0"/>
              <a:t>svakako</a:t>
            </a:r>
            <a:r>
              <a:rPr lang="en-US" dirty="0"/>
              <a:t> </a:t>
            </a:r>
            <a:r>
              <a:rPr lang="en-US" dirty="0" err="1"/>
              <a:t>uključ</a:t>
            </a:r>
            <a:r>
              <a:rPr lang="sr-Latn-RS" dirty="0"/>
              <a:t>uju</a:t>
            </a:r>
            <a:r>
              <a:rPr lang="en-US" dirty="0"/>
              <a:t> </a:t>
            </a:r>
            <a:r>
              <a:rPr lang="en-US" dirty="0" err="1"/>
              <a:t>prenošenje</a:t>
            </a:r>
            <a:r>
              <a:rPr lang="en-US" dirty="0"/>
              <a:t> </a:t>
            </a:r>
            <a:r>
              <a:rPr lang="sr-Latn-RS" dirty="0"/>
              <a:t>izveštaja o stanju realizacije planova</a:t>
            </a:r>
            <a:r>
              <a:rPr lang="en-US" dirty="0"/>
              <a:t> </a:t>
            </a:r>
            <a:r>
              <a:rPr lang="en-US" dirty="0" err="1"/>
              <a:t>srednjim</a:t>
            </a:r>
            <a:r>
              <a:rPr lang="en-US" dirty="0"/>
              <a:t> </a:t>
            </a:r>
            <a:r>
              <a:rPr lang="en-US" dirty="0" err="1"/>
              <a:t>menadžerima</a:t>
            </a:r>
            <a:r>
              <a:rPr lang="en-US" dirty="0"/>
              <a:t>, </a:t>
            </a:r>
            <a:r>
              <a:rPr lang="en-US" dirty="0" err="1"/>
              <a:t>delujući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vez</a:t>
            </a:r>
            <a:r>
              <a:rPr lang="sr-Latn-RS" dirty="0"/>
              <a:t>a između menadžment struktura </a:t>
            </a:r>
            <a:r>
              <a:rPr lang="en-US" dirty="0"/>
              <a:t> </a:t>
            </a:r>
            <a:r>
              <a:rPr lang="sr-Latn-RS" dirty="0"/>
              <a:t>i ostalih</a:t>
            </a:r>
            <a:r>
              <a:rPr lang="en-US" dirty="0"/>
              <a:t> </a:t>
            </a:r>
            <a:r>
              <a:rPr lang="en-US" dirty="0" err="1"/>
              <a:t>zaposlenih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9288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Tipovi menadžera. Menadžerske uloge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Vođe</a:t>
            </a:r>
            <a:r>
              <a:rPr lang="en-US" b="1" dirty="0"/>
              <a:t> </a:t>
            </a:r>
            <a:r>
              <a:rPr lang="en-US" b="1" dirty="0" err="1"/>
              <a:t>timova</a:t>
            </a:r>
            <a:r>
              <a:rPr lang="sr-Latn-RS" b="1" dirty="0"/>
              <a:t>, </a:t>
            </a:r>
            <a:r>
              <a:rPr lang="sr-Latn-RS" dirty="0"/>
              <a:t>koji su još poznati i kao sektorski menadžeri,</a:t>
            </a:r>
            <a:r>
              <a:rPr lang="sr-Latn-RS" b="1" dirty="0"/>
              <a:t> </a:t>
            </a:r>
            <a:r>
              <a:rPr lang="en-US" b="1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menadžeri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specijalizovani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određeni</a:t>
            </a:r>
            <a:r>
              <a:rPr lang="en-US" dirty="0"/>
              <a:t> </a:t>
            </a:r>
            <a:r>
              <a:rPr lang="en-US" dirty="0" err="1"/>
              <a:t>zadatak</a:t>
            </a:r>
            <a:r>
              <a:rPr lang="en-US" dirty="0"/>
              <a:t>, </a:t>
            </a:r>
            <a:r>
              <a:rPr lang="en-US" dirty="0" err="1"/>
              <a:t>proizvod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projekat</a:t>
            </a:r>
            <a:r>
              <a:rPr lang="en-US" dirty="0"/>
              <a:t>. </a:t>
            </a:r>
            <a:r>
              <a:rPr lang="en-US" dirty="0" err="1"/>
              <a:t>Njihova</a:t>
            </a:r>
            <a:r>
              <a:rPr lang="en-US" dirty="0"/>
              <a:t> </a:t>
            </a:r>
            <a:r>
              <a:rPr lang="en-US" dirty="0" err="1"/>
              <a:t>uloga</a:t>
            </a:r>
            <a:r>
              <a:rPr lang="en-US" dirty="0"/>
              <a:t> je da </a:t>
            </a:r>
            <a:r>
              <a:rPr lang="en-US" dirty="0" err="1"/>
              <a:t>nadgledaju</a:t>
            </a:r>
            <a:r>
              <a:rPr lang="en-US" dirty="0"/>
              <a:t> </a:t>
            </a:r>
            <a:r>
              <a:rPr lang="en-US" dirty="0" err="1"/>
              <a:t>logisti</a:t>
            </a:r>
            <a:r>
              <a:rPr lang="sr-Latn-RS" dirty="0"/>
              <a:t>čke operacije</a:t>
            </a:r>
            <a:r>
              <a:rPr lang="en-US" dirty="0"/>
              <a:t> </a:t>
            </a:r>
            <a:r>
              <a:rPr lang="en-US" dirty="0" err="1"/>
              <a:t>svog</a:t>
            </a:r>
            <a:r>
              <a:rPr lang="en-US" dirty="0"/>
              <a:t> </a:t>
            </a:r>
            <a:r>
              <a:rPr lang="sr-Latn-RS" dirty="0"/>
              <a:t>sektora</a:t>
            </a:r>
            <a:r>
              <a:rPr lang="en-US" dirty="0"/>
              <a:t>,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uključivati</a:t>
            </a:r>
            <a:r>
              <a:rPr lang="en-US" dirty="0"/>
              <a:t> </a:t>
            </a:r>
            <a:r>
              <a:rPr lang="en-US" dirty="0" err="1"/>
              <a:t>završetak</a:t>
            </a:r>
            <a:r>
              <a:rPr lang="en-US" dirty="0"/>
              <a:t> </a:t>
            </a:r>
            <a:r>
              <a:rPr lang="en-US" dirty="0" err="1"/>
              <a:t>projekta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vreme</a:t>
            </a:r>
            <a:r>
              <a:rPr lang="en-US" dirty="0"/>
              <a:t>, </a:t>
            </a:r>
            <a:r>
              <a:rPr lang="en-US" dirty="0" err="1"/>
              <a:t>prijem</a:t>
            </a:r>
            <a:r>
              <a:rPr lang="en-US" dirty="0"/>
              <a:t> </a:t>
            </a:r>
            <a:r>
              <a:rPr lang="en-US" dirty="0" err="1"/>
              <a:t>novih</a:t>
            </a:r>
            <a:r>
              <a:rPr lang="en-US" dirty="0"/>
              <a:t> </a:t>
            </a:r>
            <a:r>
              <a:rPr lang="en-US" dirty="0" err="1"/>
              <a:t>zaposlenih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dodelu</a:t>
            </a:r>
            <a:r>
              <a:rPr lang="en-US" dirty="0"/>
              <a:t> </a:t>
            </a:r>
            <a:r>
              <a:rPr lang="en-US" dirty="0" err="1"/>
              <a:t>specifičnih</a:t>
            </a:r>
            <a:r>
              <a:rPr lang="en-US" dirty="0"/>
              <a:t> </a:t>
            </a:r>
            <a:r>
              <a:rPr lang="en-US" dirty="0" err="1"/>
              <a:t>zadataka</a:t>
            </a:r>
            <a:r>
              <a:rPr lang="en-US" dirty="0"/>
              <a:t> </a:t>
            </a:r>
            <a:r>
              <a:rPr lang="en-US" dirty="0" err="1"/>
              <a:t>različitim</a:t>
            </a:r>
            <a:r>
              <a:rPr lang="en-US" dirty="0"/>
              <a:t> </a:t>
            </a:r>
            <a:r>
              <a:rPr lang="en-US" dirty="0" err="1"/>
              <a:t>članovima</a:t>
            </a:r>
            <a:r>
              <a:rPr lang="en-US" dirty="0"/>
              <a:t> </a:t>
            </a:r>
            <a:r>
              <a:rPr lang="en-US" dirty="0" err="1"/>
              <a:t>tima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6480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Tipovi menadžera. Menadžerske uloge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  <a:defRPr lang="en-US"/>
            </a:pPr>
            <a:r>
              <a:rPr lang="sr-Latn-RS" dirty="0"/>
              <a:t>Prema opšte prihvaćenoj definiciji: </a:t>
            </a:r>
            <a:r>
              <a:rPr lang="en-US" b="1" dirty="0" err="1"/>
              <a:t>Menadžer</a:t>
            </a:r>
            <a:r>
              <a:rPr lang="en-US" b="1" dirty="0"/>
              <a:t> je lice </a:t>
            </a:r>
            <a:r>
              <a:rPr lang="en-US" b="1" dirty="0" err="1"/>
              <a:t>čiji</a:t>
            </a:r>
            <a:r>
              <a:rPr lang="en-US" b="1" dirty="0"/>
              <a:t> </a:t>
            </a:r>
            <a:r>
              <a:rPr lang="en-US" b="1" dirty="0" err="1"/>
              <a:t>primarni</a:t>
            </a:r>
            <a:r>
              <a:rPr lang="en-US" b="1" dirty="0"/>
              <a:t> </a:t>
            </a:r>
            <a:r>
              <a:rPr lang="en-US" b="1" dirty="0" err="1"/>
              <a:t>zadaci</a:t>
            </a:r>
            <a:r>
              <a:rPr lang="en-US" b="1" dirty="0"/>
              <a:t> </a:t>
            </a:r>
            <a:r>
              <a:rPr lang="en-US" b="1" dirty="0" err="1"/>
              <a:t>proizilaze</a:t>
            </a:r>
            <a:r>
              <a:rPr lang="en-US" b="1" dirty="0"/>
              <a:t> </a:t>
            </a:r>
            <a:r>
              <a:rPr lang="en-US" b="1" dirty="0" err="1"/>
              <a:t>iz</a:t>
            </a:r>
            <a:r>
              <a:rPr lang="en-US" b="1" dirty="0"/>
              <a:t> </a:t>
            </a:r>
            <a:r>
              <a:rPr lang="en-US" b="1" dirty="0" err="1"/>
              <a:t>procesa</a:t>
            </a:r>
            <a:r>
              <a:rPr lang="en-US" b="1" dirty="0"/>
              <a:t> </a:t>
            </a:r>
            <a:r>
              <a:rPr lang="en-US" b="1" dirty="0" err="1"/>
              <a:t>menadžmenta</a:t>
            </a:r>
            <a:r>
              <a:rPr lang="en-US" b="1" dirty="0"/>
              <a:t> – on </a:t>
            </a:r>
            <a:r>
              <a:rPr lang="en-US" b="1" dirty="0" err="1"/>
              <a:t>planira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donosi</a:t>
            </a:r>
            <a:r>
              <a:rPr lang="en-US" b="1" dirty="0"/>
              <a:t> </a:t>
            </a:r>
            <a:r>
              <a:rPr lang="en-US" b="1" dirty="0" err="1"/>
              <a:t>odluke</a:t>
            </a:r>
            <a:r>
              <a:rPr lang="en-US" b="1" dirty="0"/>
              <a:t>, </a:t>
            </a:r>
            <a:r>
              <a:rPr lang="en-US" b="1" dirty="0" err="1"/>
              <a:t>organizuje</a:t>
            </a:r>
            <a:r>
              <a:rPr lang="en-US" b="1" dirty="0"/>
              <a:t> rad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poslovanje</a:t>
            </a:r>
            <a:r>
              <a:rPr lang="en-US" b="1" dirty="0"/>
              <a:t>, </a:t>
            </a:r>
            <a:r>
              <a:rPr lang="en-US" b="1" dirty="0" err="1"/>
              <a:t>angažuje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vodi</a:t>
            </a:r>
            <a:r>
              <a:rPr lang="en-US" b="1" dirty="0"/>
              <a:t> </a:t>
            </a:r>
            <a:r>
              <a:rPr lang="en-US" b="1" dirty="0" err="1"/>
              <a:t>ljude</a:t>
            </a:r>
            <a:r>
              <a:rPr lang="en-US" b="1" dirty="0"/>
              <a:t>, </a:t>
            </a:r>
            <a:r>
              <a:rPr lang="en-US" b="1" dirty="0" err="1"/>
              <a:t>te</a:t>
            </a:r>
            <a:r>
              <a:rPr lang="en-US" b="1" dirty="0"/>
              <a:t> </a:t>
            </a:r>
            <a:r>
              <a:rPr lang="en-US" b="1" dirty="0" err="1"/>
              <a:t>kontroliše</a:t>
            </a:r>
            <a:r>
              <a:rPr lang="en-US" b="1" dirty="0"/>
              <a:t> </a:t>
            </a:r>
            <a:r>
              <a:rPr lang="en-US" b="1" dirty="0" err="1"/>
              <a:t>ljudske</a:t>
            </a:r>
            <a:r>
              <a:rPr lang="en-US" b="1" dirty="0"/>
              <a:t>, </a:t>
            </a:r>
            <a:r>
              <a:rPr lang="en-US" b="1" dirty="0" err="1"/>
              <a:t>finansijske</a:t>
            </a:r>
            <a:r>
              <a:rPr lang="en-US" b="1" dirty="0"/>
              <a:t>, </a:t>
            </a:r>
            <a:r>
              <a:rPr lang="en-US" b="1" dirty="0" err="1"/>
              <a:t>fizičke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informacione</a:t>
            </a:r>
            <a:r>
              <a:rPr lang="en-US" b="1" dirty="0"/>
              <a:t> </a:t>
            </a:r>
            <a:r>
              <a:rPr lang="en-US" b="1" dirty="0" err="1"/>
              <a:t>resurse</a:t>
            </a:r>
            <a:r>
              <a:rPr lang="en-US" b="1" dirty="0"/>
              <a:t>. </a:t>
            </a:r>
          </a:p>
          <a:p>
            <a:pPr marL="0" indent="0">
              <a:buNone/>
              <a:defRPr lang="en-US"/>
            </a:pPr>
            <a:r>
              <a:rPr lang="en-US" dirty="0" err="1"/>
              <a:t>Menadžer</a:t>
            </a:r>
            <a:r>
              <a:rPr lang="en-US" dirty="0"/>
              <a:t> je </a:t>
            </a:r>
            <a:r>
              <a:rPr lang="en-US" dirty="0" err="1"/>
              <a:t>osoba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ostvaruje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zadatke</a:t>
            </a:r>
            <a:r>
              <a:rPr lang="en-US" dirty="0"/>
              <a:t> </a:t>
            </a:r>
            <a:r>
              <a:rPr lang="en-US" dirty="0" err="1"/>
              <a:t>radeći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pomoć</a:t>
            </a:r>
            <a:r>
              <a:rPr lang="en-US" dirty="0"/>
              <a:t> </a:t>
            </a:r>
            <a:r>
              <a:rPr lang="en-US" dirty="0" err="1"/>
              <a:t>drugih</a:t>
            </a:r>
            <a:r>
              <a:rPr lang="en-US" dirty="0"/>
              <a:t> </a:t>
            </a:r>
            <a:r>
              <a:rPr lang="en-US" dirty="0" err="1"/>
              <a:t>ljudi</a:t>
            </a:r>
            <a:r>
              <a:rPr lang="en-US" dirty="0"/>
              <a:t> – </a:t>
            </a:r>
            <a:r>
              <a:rPr lang="en-US" dirty="0" err="1"/>
              <a:t>i</a:t>
            </a:r>
            <a:r>
              <a:rPr lang="en-US" dirty="0"/>
              <a:t> to </a:t>
            </a:r>
            <a:r>
              <a:rPr lang="en-US" dirty="0" err="1"/>
              <a:t>onih</a:t>
            </a:r>
            <a:r>
              <a:rPr lang="en-US" dirty="0"/>
              <a:t> </a:t>
            </a:r>
            <a:r>
              <a:rPr lang="en-US" dirty="0" err="1"/>
              <a:t>nad</a:t>
            </a:r>
            <a:r>
              <a:rPr lang="en-US" dirty="0"/>
              <a:t> </a:t>
            </a:r>
            <a:r>
              <a:rPr lang="en-US" dirty="0" err="1"/>
              <a:t>kojima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direktnu</a:t>
            </a:r>
            <a:r>
              <a:rPr lang="en-US" dirty="0"/>
              <a:t> </a:t>
            </a:r>
            <a:r>
              <a:rPr lang="en-US" dirty="0" err="1"/>
              <a:t>nadležnost</a:t>
            </a:r>
            <a:r>
              <a:rPr lang="en-US" dirty="0"/>
              <a:t> (</a:t>
            </a:r>
            <a:r>
              <a:rPr lang="en-US" dirty="0" err="1"/>
              <a:t>njegovi</a:t>
            </a:r>
            <a:r>
              <a:rPr lang="en-US" dirty="0"/>
              <a:t> </a:t>
            </a:r>
            <a:r>
              <a:rPr lang="en-US" dirty="0" err="1"/>
              <a:t>podređeni</a:t>
            </a:r>
            <a:r>
              <a:rPr lang="en-US" dirty="0"/>
              <a:t>)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onih</a:t>
            </a:r>
            <a:r>
              <a:rPr lang="en-US" dirty="0"/>
              <a:t> </a:t>
            </a:r>
            <a:r>
              <a:rPr lang="en-US" dirty="0" err="1"/>
              <a:t>nad</a:t>
            </a:r>
            <a:r>
              <a:rPr lang="en-US" dirty="0"/>
              <a:t> </a:t>
            </a:r>
            <a:r>
              <a:rPr lang="en-US" dirty="0" err="1"/>
              <a:t>kojima</a:t>
            </a:r>
            <a:r>
              <a:rPr lang="en-US" dirty="0"/>
              <a:t> </a:t>
            </a:r>
            <a:r>
              <a:rPr lang="en-US" dirty="0" err="1"/>
              <a:t>nema</a:t>
            </a:r>
            <a:r>
              <a:rPr lang="en-US" dirty="0"/>
              <a:t> </a:t>
            </a:r>
            <a:r>
              <a:rPr lang="en-US" dirty="0" err="1"/>
              <a:t>direktnu</a:t>
            </a:r>
            <a:r>
              <a:rPr lang="en-US" dirty="0"/>
              <a:t> </a:t>
            </a:r>
            <a:r>
              <a:rPr lang="en-US" dirty="0" err="1"/>
              <a:t>nadležnost</a:t>
            </a:r>
            <a:r>
              <a:rPr lang="en-US" dirty="0"/>
              <a:t> (</a:t>
            </a:r>
            <a:r>
              <a:rPr lang="en-US" dirty="0" err="1"/>
              <a:t>npr</a:t>
            </a:r>
            <a:r>
              <a:rPr lang="en-US" dirty="0"/>
              <a:t>. </a:t>
            </a:r>
            <a:r>
              <a:rPr lang="en-US" dirty="0" err="1"/>
              <a:t>štabni</a:t>
            </a:r>
            <a:r>
              <a:rPr lang="en-US" dirty="0"/>
              <a:t> </a:t>
            </a:r>
            <a:r>
              <a:rPr lang="en-US" dirty="0" err="1"/>
              <a:t>specijalisti</a:t>
            </a:r>
            <a:r>
              <a:rPr lang="en-US" dirty="0"/>
              <a:t>).</a:t>
            </a:r>
          </a:p>
          <a:p>
            <a:pPr marL="0" indent="0">
              <a:buNone/>
              <a:defRPr lang="en-US"/>
            </a:pPr>
            <a:r>
              <a:rPr lang="en-US" dirty="0" err="1"/>
              <a:t>Među</a:t>
            </a:r>
            <a:r>
              <a:rPr lang="en-US" dirty="0"/>
              <a:t> </a:t>
            </a:r>
            <a:r>
              <a:rPr lang="en-US" dirty="0" err="1"/>
              <a:t>različitim</a:t>
            </a:r>
            <a:r>
              <a:rPr lang="en-US" dirty="0"/>
              <a:t> </a:t>
            </a:r>
            <a:r>
              <a:rPr lang="en-US" dirty="0" err="1"/>
              <a:t>mogućim</a:t>
            </a:r>
            <a:r>
              <a:rPr lang="en-US" dirty="0"/>
              <a:t> </a:t>
            </a:r>
            <a:r>
              <a:rPr lang="en-US" dirty="0" err="1"/>
              <a:t>podelama</a:t>
            </a:r>
            <a:r>
              <a:rPr lang="en-US" dirty="0"/>
              <a:t> </a:t>
            </a:r>
            <a:r>
              <a:rPr lang="en-US" dirty="0" err="1"/>
              <a:t>menadžmenta</a:t>
            </a:r>
            <a:r>
              <a:rPr lang="en-US" dirty="0"/>
              <a:t>, </a:t>
            </a:r>
            <a:r>
              <a:rPr lang="en-US" dirty="0" err="1"/>
              <a:t>posebno</a:t>
            </a:r>
            <a:r>
              <a:rPr lang="en-US" dirty="0"/>
              <a:t> je </a:t>
            </a:r>
            <a:r>
              <a:rPr lang="en-US" dirty="0" err="1"/>
              <a:t>važna</a:t>
            </a:r>
            <a:r>
              <a:rPr lang="en-US" dirty="0"/>
              <a:t> </a:t>
            </a:r>
            <a:r>
              <a:rPr lang="en-US" dirty="0" err="1"/>
              <a:t>podela</a:t>
            </a:r>
            <a:r>
              <a:rPr lang="en-US" dirty="0"/>
              <a:t> </a:t>
            </a:r>
            <a:r>
              <a:rPr lang="en-US" dirty="0" err="1"/>
              <a:t>menadžmenta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sledeće</a:t>
            </a:r>
            <a:r>
              <a:rPr lang="en-US" dirty="0"/>
              <a:t> </a:t>
            </a:r>
            <a:r>
              <a:rPr lang="en-US" dirty="0" err="1"/>
              <a:t>tipove</a:t>
            </a:r>
            <a:r>
              <a:rPr lang="en-US" dirty="0"/>
              <a:t>:</a:t>
            </a:r>
          </a:p>
          <a:p>
            <a:pPr>
              <a:buFont typeface="Wingdings" charset="2"/>
              <a:buChar char="Ø"/>
              <a:defRPr lang="en-US"/>
            </a:pPr>
            <a:r>
              <a:rPr lang="en-US" b="1" dirty="0" err="1"/>
              <a:t>Strateški</a:t>
            </a:r>
            <a:r>
              <a:rPr lang="en-US" b="1" dirty="0"/>
              <a:t> </a:t>
            </a:r>
            <a:r>
              <a:rPr lang="en-US" b="1" dirty="0" err="1"/>
              <a:t>menadžment</a:t>
            </a:r>
            <a:r>
              <a:rPr lang="en-US" dirty="0"/>
              <a:t>: </a:t>
            </a:r>
            <a:r>
              <a:rPr lang="en-US" dirty="0" err="1"/>
              <a:t>obuhvata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određivanju</a:t>
            </a:r>
            <a:r>
              <a:rPr lang="en-US" dirty="0"/>
              <a:t> </a:t>
            </a:r>
            <a:r>
              <a:rPr lang="en-US" dirty="0" err="1"/>
              <a:t>smera</a:t>
            </a:r>
            <a:r>
              <a:rPr lang="en-US" dirty="0"/>
              <a:t> </a:t>
            </a:r>
            <a:r>
              <a:rPr lang="en-US" dirty="0" err="1"/>
              <a:t>delovanja</a:t>
            </a:r>
            <a:r>
              <a:rPr lang="en-US" dirty="0"/>
              <a:t> </a:t>
            </a:r>
            <a:r>
              <a:rPr lang="en-US" dirty="0" err="1"/>
              <a:t>organizacije</a:t>
            </a:r>
            <a:r>
              <a:rPr lang="en-US" dirty="0"/>
              <a:t>, </a:t>
            </a:r>
            <a:r>
              <a:rPr lang="en-US" dirty="0" err="1"/>
              <a:t>postavljanje</a:t>
            </a:r>
            <a:r>
              <a:rPr lang="en-US" dirty="0"/>
              <a:t> </a:t>
            </a:r>
            <a:r>
              <a:rPr lang="en-US" dirty="0" err="1"/>
              <a:t>opštih</a:t>
            </a:r>
            <a:r>
              <a:rPr lang="en-US" dirty="0"/>
              <a:t> </a:t>
            </a:r>
            <a:r>
              <a:rPr lang="en-US" dirty="0" err="1"/>
              <a:t>ciljeva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izbor</a:t>
            </a:r>
            <a:r>
              <a:rPr lang="en-US" dirty="0"/>
              <a:t> </a:t>
            </a:r>
            <a:r>
              <a:rPr lang="en-US" dirty="0" err="1"/>
              <a:t>politika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ostvarivanje</a:t>
            </a:r>
            <a:r>
              <a:rPr lang="en-US" dirty="0"/>
              <a:t> </a:t>
            </a:r>
            <a:r>
              <a:rPr lang="en-US" dirty="0" err="1"/>
              <a:t>tih</a:t>
            </a:r>
            <a:r>
              <a:rPr lang="en-US" dirty="0"/>
              <a:t> </a:t>
            </a:r>
            <a:r>
              <a:rPr lang="en-US" dirty="0" err="1"/>
              <a:t>ciljeva</a:t>
            </a:r>
            <a:r>
              <a:rPr lang="en-US" dirty="0"/>
              <a:t>.</a:t>
            </a:r>
          </a:p>
          <a:p>
            <a:pPr>
              <a:buFont typeface="Wingdings" charset="2"/>
              <a:buChar char="Ø"/>
              <a:defRPr lang="en-US"/>
            </a:pPr>
            <a:r>
              <a:rPr lang="en-US" b="1" dirty="0" err="1"/>
              <a:t>Taktički</a:t>
            </a:r>
            <a:r>
              <a:rPr lang="en-US" b="1" dirty="0"/>
              <a:t> </a:t>
            </a:r>
            <a:r>
              <a:rPr lang="en-US" b="1" dirty="0" err="1"/>
              <a:t>menadžment</a:t>
            </a:r>
            <a:r>
              <a:rPr lang="en-US" dirty="0"/>
              <a:t>: </a:t>
            </a:r>
            <a:r>
              <a:rPr lang="en-US" dirty="0" err="1"/>
              <a:t>obuhvata</a:t>
            </a:r>
            <a:r>
              <a:rPr lang="en-US" dirty="0"/>
              <a:t> </a:t>
            </a:r>
            <a:r>
              <a:rPr lang="en-US" dirty="0" err="1"/>
              <a:t>praktične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modele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ostvarivanje</a:t>
            </a:r>
            <a:r>
              <a:rPr lang="en-US" dirty="0"/>
              <a:t> </a:t>
            </a:r>
            <a:r>
              <a:rPr lang="en-US" dirty="0" err="1"/>
              <a:t>strateških</a:t>
            </a:r>
            <a:r>
              <a:rPr lang="en-US" dirty="0"/>
              <a:t> </a:t>
            </a:r>
            <a:r>
              <a:rPr lang="en-US" dirty="0" err="1"/>
              <a:t>planova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odluka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.</a:t>
            </a:r>
          </a:p>
          <a:p>
            <a:pPr>
              <a:buFont typeface="Wingdings" charset="2"/>
              <a:buChar char="Ø"/>
              <a:defRPr lang="en-US"/>
            </a:pPr>
            <a:r>
              <a:rPr lang="en-US" b="1" dirty="0" err="1"/>
              <a:t>Operativni</a:t>
            </a:r>
            <a:r>
              <a:rPr lang="en-US" b="1" dirty="0"/>
              <a:t> </a:t>
            </a:r>
            <a:r>
              <a:rPr lang="en-US" b="1" dirty="0" err="1"/>
              <a:t>menadžment</a:t>
            </a:r>
            <a:r>
              <a:rPr lang="en-US" b="1" dirty="0"/>
              <a:t>: </a:t>
            </a:r>
            <a:r>
              <a:rPr lang="en-US" dirty="0" err="1"/>
              <a:t>obuhvata</a:t>
            </a:r>
            <a:r>
              <a:rPr lang="en-US" dirty="0"/>
              <a:t> </a:t>
            </a:r>
            <a:r>
              <a:rPr lang="en-US" dirty="0" err="1"/>
              <a:t>realizaciju</a:t>
            </a:r>
            <a:r>
              <a:rPr lang="en-US" dirty="0"/>
              <a:t> </a:t>
            </a:r>
            <a:r>
              <a:rPr lang="en-US" dirty="0" err="1"/>
              <a:t>svih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javljaju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pretvaranju</a:t>
            </a:r>
            <a:r>
              <a:rPr lang="en-US" dirty="0"/>
              <a:t> </a:t>
            </a:r>
            <a:r>
              <a:rPr lang="en-US" dirty="0" err="1"/>
              <a:t>resursa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inputa</a:t>
            </a:r>
            <a:r>
              <a:rPr lang="en-US" dirty="0"/>
              <a:t> u </a:t>
            </a:r>
            <a:r>
              <a:rPr lang="en-US" dirty="0" err="1"/>
              <a:t>outpute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370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Tipovi menadžera. Menadžerske uloge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  <a:defRPr lang="en-US"/>
            </a:pPr>
            <a:r>
              <a:rPr lang="sr-Latn-RS" dirty="0"/>
              <a:t>Još jedna od klasifikacija menadžerskih uloga je </a:t>
            </a:r>
            <a:r>
              <a:rPr lang="en-US" b="1" u="heavy" dirty="0" err="1"/>
              <a:t>sa</a:t>
            </a:r>
            <a:r>
              <a:rPr lang="en-US" b="1" u="heavy" dirty="0"/>
              <a:t> </a:t>
            </a:r>
            <a:r>
              <a:rPr lang="en-US" b="1" u="heavy" dirty="0" err="1"/>
              <a:t>aspekta</a:t>
            </a:r>
            <a:r>
              <a:rPr lang="en-US" b="1" u="heavy" dirty="0"/>
              <a:t> </a:t>
            </a:r>
            <a:r>
              <a:rPr lang="en-US" b="1" u="heavy" dirty="0" err="1"/>
              <a:t>delokruga</a:t>
            </a:r>
            <a:r>
              <a:rPr lang="en-US" b="1" u="heavy" dirty="0"/>
              <a:t> </a:t>
            </a:r>
            <a:r>
              <a:rPr lang="en-US" b="1" u="heavy" dirty="0" err="1"/>
              <a:t>odgovornosti</a:t>
            </a:r>
            <a:r>
              <a:rPr lang="en-US" dirty="0"/>
              <a:t> - </a:t>
            </a:r>
            <a:r>
              <a:rPr lang="en-US" dirty="0" err="1"/>
              <a:t>tzv</a:t>
            </a:r>
            <a:r>
              <a:rPr lang="en-US" dirty="0"/>
              <a:t>. </a:t>
            </a:r>
            <a:r>
              <a:rPr lang="en-US" dirty="0" err="1"/>
              <a:t>horizontalno</a:t>
            </a:r>
            <a:r>
              <a:rPr lang="en-US" dirty="0"/>
              <a:t> </a:t>
            </a:r>
            <a:r>
              <a:rPr lang="en-US" dirty="0" err="1"/>
              <a:t>diferenciranje</a:t>
            </a:r>
            <a:r>
              <a:rPr lang="en-US" dirty="0"/>
              <a:t> </a:t>
            </a:r>
            <a:r>
              <a:rPr lang="en-US" dirty="0" err="1"/>
              <a:t>menadžera</a:t>
            </a:r>
            <a:r>
              <a:rPr lang="sr-Latn-RS" dirty="0"/>
              <a:t> (</a:t>
            </a:r>
            <a:r>
              <a:rPr lang="sr-Latn-RS" b="1" dirty="0">
                <a:solidFill>
                  <a:srgbClr val="FF0000"/>
                </a:solidFill>
              </a:rPr>
              <a:t>proistekla iz Funkcionalne organizacione strukture</a:t>
            </a:r>
            <a:r>
              <a:rPr lang="sr-Latn-RS" dirty="0"/>
              <a:t>)</a:t>
            </a:r>
            <a:r>
              <a:rPr lang="en-US" dirty="0"/>
              <a:t> po </a:t>
            </a:r>
            <a:r>
              <a:rPr lang="en-US" dirty="0" err="1"/>
              <a:t>kojem</a:t>
            </a:r>
            <a:r>
              <a:rPr lang="en-US" dirty="0"/>
              <a:t> se </a:t>
            </a:r>
            <a:r>
              <a:rPr lang="en-US" dirty="0" err="1"/>
              <a:t>razlikuje</a:t>
            </a:r>
            <a:r>
              <a:rPr lang="en-US" dirty="0"/>
              <a:t> </a:t>
            </a:r>
            <a:r>
              <a:rPr lang="en-US" dirty="0" err="1"/>
              <a:t>nekoliko</a:t>
            </a:r>
            <a:r>
              <a:rPr lang="en-US" dirty="0"/>
              <a:t> </a:t>
            </a:r>
            <a:r>
              <a:rPr lang="en-US" dirty="0" err="1"/>
              <a:t>tipova</a:t>
            </a:r>
            <a:r>
              <a:rPr lang="en-US" dirty="0"/>
              <a:t> </a:t>
            </a:r>
            <a:r>
              <a:rPr lang="en-US" dirty="0" err="1"/>
              <a:t>menadžera</a:t>
            </a:r>
            <a:r>
              <a:rPr lang="en-US" dirty="0"/>
              <a:t>:</a:t>
            </a:r>
          </a:p>
          <a:p>
            <a:pPr marL="0" indent="0">
              <a:buFont typeface="Wingdings" charset="2"/>
              <a:buChar char="Ø"/>
              <a:defRPr lang="en-US"/>
            </a:pPr>
            <a:r>
              <a:rPr lang="en-US" b="1" dirty="0"/>
              <a:t> </a:t>
            </a:r>
            <a:r>
              <a:rPr lang="en-US" b="1" dirty="0" err="1"/>
              <a:t>Generalni</a:t>
            </a:r>
            <a:r>
              <a:rPr lang="en-US" b="1" dirty="0"/>
              <a:t> </a:t>
            </a:r>
            <a:r>
              <a:rPr lang="en-US" b="1" dirty="0" err="1"/>
              <a:t>menadžeri</a:t>
            </a:r>
            <a:r>
              <a:rPr lang="en-US" b="1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odgovorni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nekoliko</a:t>
            </a:r>
            <a:r>
              <a:rPr lang="en-US" dirty="0"/>
              <a:t> </a:t>
            </a:r>
            <a:r>
              <a:rPr lang="en-US" dirty="0" err="1"/>
              <a:t>odeljenja</a:t>
            </a:r>
            <a:r>
              <a:rPr lang="en-US" dirty="0"/>
              <a:t> (</a:t>
            </a:r>
            <a:r>
              <a:rPr lang="en-US" dirty="0" err="1"/>
              <a:t>grupa</a:t>
            </a:r>
            <a:r>
              <a:rPr lang="en-US" dirty="0"/>
              <a:t> </a:t>
            </a:r>
            <a:r>
              <a:rPr lang="en-US" dirty="0" err="1"/>
              <a:t>odeljenja</a:t>
            </a:r>
            <a:r>
              <a:rPr lang="en-US" dirty="0"/>
              <a:t> – </a:t>
            </a:r>
            <a:r>
              <a:rPr lang="en-US" dirty="0" err="1"/>
              <a:t>sektor</a:t>
            </a:r>
            <a:r>
              <a:rPr lang="en-US" dirty="0"/>
              <a:t> – </a:t>
            </a:r>
            <a:r>
              <a:rPr lang="en-US" i="1" dirty="0"/>
              <a:t>division)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izvršavaju</a:t>
            </a:r>
            <a:r>
              <a:rPr lang="en-US" dirty="0"/>
              <a:t> </a:t>
            </a:r>
            <a:r>
              <a:rPr lang="en-US" dirty="0" err="1"/>
              <a:t>različite</a:t>
            </a:r>
            <a:r>
              <a:rPr lang="en-US" dirty="0"/>
              <a:t> </a:t>
            </a:r>
            <a:r>
              <a:rPr lang="en-US" dirty="0" err="1"/>
              <a:t>funkcije</a:t>
            </a:r>
            <a:r>
              <a:rPr lang="en-US" dirty="0"/>
              <a:t>.</a:t>
            </a:r>
          </a:p>
          <a:p>
            <a:pPr marL="0" indent="0">
              <a:buFont typeface="Wingdings" charset="2"/>
              <a:buChar char="Ø"/>
              <a:defRPr lang="en-US"/>
            </a:pPr>
            <a:r>
              <a:rPr lang="en-US" b="1" dirty="0" err="1"/>
              <a:t>Funkcionalni</a:t>
            </a:r>
            <a:r>
              <a:rPr lang="en-US" b="1" dirty="0"/>
              <a:t> </a:t>
            </a:r>
            <a:r>
              <a:rPr lang="en-US" b="1" dirty="0" err="1"/>
              <a:t>menadžeri</a:t>
            </a:r>
            <a:r>
              <a:rPr lang="en-US" b="1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odgovorni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odeljenja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izvršavaju</a:t>
            </a:r>
            <a:r>
              <a:rPr lang="en-US" dirty="0"/>
              <a:t> </a:t>
            </a:r>
            <a:r>
              <a:rPr lang="en-US" dirty="0" err="1"/>
              <a:t>određene</a:t>
            </a:r>
            <a:r>
              <a:rPr lang="en-US" dirty="0"/>
              <a:t> </a:t>
            </a:r>
            <a:r>
              <a:rPr lang="en-US" dirty="0" err="1"/>
              <a:t>funkcijske</a:t>
            </a:r>
            <a:r>
              <a:rPr lang="en-US" dirty="0"/>
              <a:t> </a:t>
            </a:r>
            <a:r>
              <a:rPr lang="en-US" dirty="0" err="1"/>
              <a:t>zadatke</a:t>
            </a:r>
            <a:r>
              <a:rPr lang="en-US" dirty="0"/>
              <a:t>. Ta </a:t>
            </a:r>
            <a:r>
              <a:rPr lang="en-US" dirty="0" err="1"/>
              <a:t>odeljenja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oblikovana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 da se u </a:t>
            </a:r>
            <a:r>
              <a:rPr lang="en-US" dirty="0" err="1"/>
              <a:t>njima</a:t>
            </a:r>
            <a:r>
              <a:rPr lang="en-US" dirty="0"/>
              <a:t> </a:t>
            </a:r>
            <a:r>
              <a:rPr lang="en-US" dirty="0" err="1"/>
              <a:t>obavljaju</a:t>
            </a:r>
            <a:r>
              <a:rPr lang="en-US" dirty="0"/>
              <a:t> </a:t>
            </a:r>
            <a:r>
              <a:rPr lang="en-US" dirty="0" err="1"/>
              <a:t>isti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slični</a:t>
            </a:r>
            <a:r>
              <a:rPr lang="en-US" dirty="0"/>
              <a:t> </a:t>
            </a:r>
            <a:r>
              <a:rPr lang="en-US" dirty="0" err="1"/>
              <a:t>poslovi</a:t>
            </a:r>
            <a:r>
              <a:rPr lang="en-US" dirty="0"/>
              <a:t>, pa </a:t>
            </a:r>
            <a:r>
              <a:rPr lang="en-US" dirty="0" err="1"/>
              <a:t>su</a:t>
            </a:r>
            <a:r>
              <a:rPr lang="en-US" dirty="0"/>
              <a:t> u </a:t>
            </a:r>
            <a:r>
              <a:rPr lang="en-US" dirty="0" err="1"/>
              <a:t>njima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zaposlene</a:t>
            </a:r>
            <a:r>
              <a:rPr lang="en-US" dirty="0"/>
              <a:t> </a:t>
            </a:r>
            <a:r>
              <a:rPr lang="en-US" dirty="0" err="1"/>
              <a:t>osobe</a:t>
            </a:r>
            <a:r>
              <a:rPr lang="en-US" dirty="0"/>
              <a:t> </a:t>
            </a:r>
            <a:r>
              <a:rPr lang="en-US" dirty="0" err="1"/>
              <a:t>istih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sličnih</a:t>
            </a:r>
            <a:r>
              <a:rPr lang="en-US" dirty="0"/>
              <a:t> </a:t>
            </a:r>
            <a:r>
              <a:rPr lang="en-US" dirty="0" err="1"/>
              <a:t>profesija</a:t>
            </a:r>
            <a:r>
              <a:rPr lang="en-US" dirty="0"/>
              <a:t>. </a:t>
            </a:r>
            <a:r>
              <a:rPr lang="en-US" dirty="0" err="1"/>
              <a:t>Takva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odeljenja</a:t>
            </a:r>
            <a:r>
              <a:rPr lang="en-US" dirty="0"/>
              <a:t> </a:t>
            </a:r>
            <a:r>
              <a:rPr lang="en-US" dirty="0" err="1"/>
              <a:t>prodaje</a:t>
            </a:r>
            <a:r>
              <a:rPr lang="en-US" dirty="0"/>
              <a:t>, </a:t>
            </a:r>
            <a:r>
              <a:rPr lang="en-US" dirty="0" err="1"/>
              <a:t>nabavke</a:t>
            </a:r>
            <a:r>
              <a:rPr lang="en-US" dirty="0"/>
              <a:t>, </a:t>
            </a:r>
            <a:r>
              <a:rPr lang="en-US" dirty="0" err="1"/>
              <a:t>proizvodnje</a:t>
            </a:r>
            <a:r>
              <a:rPr lang="en-US" dirty="0"/>
              <a:t>, </a:t>
            </a:r>
            <a:r>
              <a:rPr lang="en-US" dirty="0" err="1"/>
              <a:t>finansija</a:t>
            </a:r>
            <a:r>
              <a:rPr lang="en-US" dirty="0"/>
              <a:t>, </a:t>
            </a:r>
            <a:r>
              <a:rPr lang="en-US" dirty="0" err="1"/>
              <a:t>računovodstva</a:t>
            </a:r>
            <a:r>
              <a:rPr lang="en-US" dirty="0"/>
              <a:t>, </a:t>
            </a:r>
            <a:r>
              <a:rPr lang="en-US" dirty="0" err="1"/>
              <a:t>ljudskih</a:t>
            </a:r>
            <a:r>
              <a:rPr lang="en-US" dirty="0"/>
              <a:t> </a:t>
            </a:r>
            <a:r>
              <a:rPr lang="en-US" dirty="0" err="1"/>
              <a:t>resursa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sl.</a:t>
            </a:r>
          </a:p>
          <a:p>
            <a:pPr>
              <a:buFont typeface="Wingdings" charset="2"/>
              <a:buChar char="Ø"/>
              <a:defRPr lang="en-US"/>
            </a:pPr>
            <a:r>
              <a:rPr lang="en-US" b="1" dirty="0" err="1"/>
              <a:t>Linijski</a:t>
            </a:r>
            <a:r>
              <a:rPr lang="en-US" b="1" dirty="0"/>
              <a:t> </a:t>
            </a:r>
            <a:r>
              <a:rPr lang="en-US" b="1" dirty="0" err="1"/>
              <a:t>menadžeri</a:t>
            </a:r>
            <a:r>
              <a:rPr lang="en-US" b="1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odgovorni</a:t>
            </a:r>
            <a:r>
              <a:rPr lang="en-US" dirty="0"/>
              <a:t> za </a:t>
            </a:r>
            <a:r>
              <a:rPr lang="en-US" dirty="0" err="1"/>
              <a:t>odeljenja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neposredno</a:t>
            </a:r>
            <a:r>
              <a:rPr lang="en-US" dirty="0"/>
              <a:t> </a:t>
            </a:r>
            <a:r>
              <a:rPr lang="en-US" dirty="0" err="1"/>
              <a:t>izvršavaju</a:t>
            </a:r>
            <a:r>
              <a:rPr lang="en-US" dirty="0"/>
              <a:t> </a:t>
            </a:r>
            <a:r>
              <a:rPr lang="en-US" dirty="0" err="1"/>
              <a:t>osnovne</a:t>
            </a:r>
            <a:r>
              <a:rPr lang="en-US" dirty="0"/>
              <a:t> </a:t>
            </a:r>
            <a:r>
              <a:rPr lang="en-US" dirty="0" err="1"/>
              <a:t>zadatke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sr-Latn-RS" dirty="0"/>
              <a:t> (proizvodnja-kreiranje usluga)</a:t>
            </a:r>
            <a:r>
              <a:rPr lang="en-US" dirty="0"/>
              <a:t>, </a:t>
            </a:r>
            <a:r>
              <a:rPr lang="en-US" dirty="0" err="1"/>
              <a:t>dok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b="1" dirty="0" err="1"/>
              <a:t>štabni</a:t>
            </a:r>
            <a:r>
              <a:rPr lang="en-US" b="1" dirty="0"/>
              <a:t> </a:t>
            </a:r>
            <a:r>
              <a:rPr lang="en-US" b="1" dirty="0" err="1"/>
              <a:t>menadžeri</a:t>
            </a:r>
            <a:r>
              <a:rPr lang="en-US" b="1" dirty="0"/>
              <a:t> </a:t>
            </a:r>
            <a:r>
              <a:rPr lang="en-US" dirty="0" err="1"/>
              <a:t>odgovorni</a:t>
            </a:r>
            <a:r>
              <a:rPr lang="en-US" dirty="0"/>
              <a:t> za </a:t>
            </a:r>
            <a:r>
              <a:rPr lang="en-US" dirty="0" err="1"/>
              <a:t>odeljenja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podupiru</a:t>
            </a:r>
            <a:r>
              <a:rPr lang="en-US" dirty="0"/>
              <a:t> </a:t>
            </a:r>
            <a:r>
              <a:rPr lang="en-US" dirty="0" err="1"/>
              <a:t>linijska</a:t>
            </a:r>
            <a:r>
              <a:rPr lang="en-US" dirty="0"/>
              <a:t> </a:t>
            </a:r>
            <a:r>
              <a:rPr lang="en-US" dirty="0" err="1"/>
              <a:t>odeljenja</a:t>
            </a:r>
            <a:r>
              <a:rPr lang="sr-Latn-RS" dirty="0"/>
              <a:t> (finansije, računovodstvo, ljudski resursi, ..)</a:t>
            </a:r>
            <a:r>
              <a:rPr lang="en-US" dirty="0"/>
              <a:t>.</a:t>
            </a:r>
          </a:p>
          <a:p>
            <a:pPr>
              <a:buFont typeface="Wingdings" charset="2"/>
              <a:buChar char="Ø"/>
              <a:defRPr lang="en-US"/>
            </a:pPr>
            <a:r>
              <a:rPr lang="en-US" b="1" dirty="0" err="1"/>
              <a:t>Projektni</a:t>
            </a:r>
            <a:r>
              <a:rPr lang="en-US" b="1" dirty="0"/>
              <a:t> </a:t>
            </a:r>
            <a:r>
              <a:rPr lang="en-US" b="1" dirty="0" err="1"/>
              <a:t>menadžeri</a:t>
            </a:r>
            <a:r>
              <a:rPr lang="en-US" b="1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odgovornost</a:t>
            </a:r>
            <a:r>
              <a:rPr lang="en-US" dirty="0"/>
              <a:t> </a:t>
            </a:r>
            <a:r>
              <a:rPr lang="en-US" dirty="0" err="1"/>
              <a:t>blizu</a:t>
            </a:r>
            <a:r>
              <a:rPr lang="en-US" dirty="0"/>
              <a:t> </a:t>
            </a:r>
            <a:r>
              <a:rPr lang="en-US" dirty="0" err="1"/>
              <a:t>generalnog</a:t>
            </a:r>
            <a:r>
              <a:rPr lang="en-US" dirty="0"/>
              <a:t> </a:t>
            </a:r>
            <a:r>
              <a:rPr lang="en-US" dirty="0" err="1"/>
              <a:t>menadžera</a:t>
            </a:r>
            <a:r>
              <a:rPr lang="en-US" dirty="0">
                <a:solidFill>
                  <a:srgbClr val="FF0000"/>
                </a:solidFill>
              </a:rPr>
              <a:t>,</a:t>
            </a:r>
            <a:r>
              <a:rPr lang="en-US" dirty="0"/>
              <a:t> s </a:t>
            </a:r>
            <a:r>
              <a:rPr lang="en-US" dirty="0" err="1"/>
              <a:t>obzirom</a:t>
            </a:r>
            <a:r>
              <a:rPr lang="en-US" dirty="0"/>
              <a:t> da </a:t>
            </a:r>
            <a:r>
              <a:rPr lang="en-US" dirty="0" err="1"/>
              <a:t>oni</a:t>
            </a:r>
            <a:r>
              <a:rPr lang="en-US" dirty="0"/>
              <a:t> </a:t>
            </a:r>
            <a:r>
              <a:rPr lang="en-US" dirty="0" err="1"/>
              <a:t>koordinišu</a:t>
            </a:r>
            <a:r>
              <a:rPr lang="en-US" dirty="0"/>
              <a:t> rad </a:t>
            </a:r>
            <a:r>
              <a:rPr lang="en-US" dirty="0" err="1"/>
              <a:t>osoba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nekoliko</a:t>
            </a:r>
            <a:r>
              <a:rPr lang="en-US" dirty="0"/>
              <a:t> </a:t>
            </a:r>
            <a:r>
              <a:rPr lang="en-US" dirty="0" err="1"/>
              <a:t>odeljenja</a:t>
            </a:r>
            <a:r>
              <a:rPr lang="en-US" dirty="0"/>
              <a:t> </a:t>
            </a:r>
            <a:r>
              <a:rPr lang="en-US" dirty="0" err="1"/>
              <a:t>uključenih</a:t>
            </a:r>
            <a:r>
              <a:rPr lang="en-US" dirty="0"/>
              <a:t> u </a:t>
            </a:r>
            <a:r>
              <a:rPr lang="en-US" dirty="0" err="1"/>
              <a:t>određeni</a:t>
            </a:r>
            <a:r>
              <a:rPr lang="en-US" dirty="0"/>
              <a:t> </a:t>
            </a:r>
            <a:r>
              <a:rPr lang="en-US" dirty="0" err="1"/>
              <a:t>projekat</a:t>
            </a:r>
            <a:r>
              <a:rPr lang="en-US" dirty="0"/>
              <a:t>. </a:t>
            </a:r>
            <a:r>
              <a:rPr lang="en-US" dirty="0" err="1"/>
              <a:t>Njihova</a:t>
            </a:r>
            <a:r>
              <a:rPr lang="en-US" dirty="0"/>
              <a:t> </a:t>
            </a:r>
            <a:r>
              <a:rPr lang="en-US" dirty="0" err="1"/>
              <a:t>uloga</a:t>
            </a:r>
            <a:r>
              <a:rPr lang="en-US" dirty="0"/>
              <a:t> je </a:t>
            </a:r>
            <a:r>
              <a:rPr lang="en-US" dirty="0" err="1"/>
              <a:t>vitalna</a:t>
            </a:r>
            <a:r>
              <a:rPr lang="en-US" dirty="0"/>
              <a:t> u </a:t>
            </a:r>
            <a:r>
              <a:rPr lang="en-US" dirty="0" err="1"/>
              <a:t>današnjim</a:t>
            </a:r>
            <a:r>
              <a:rPr lang="en-US" dirty="0"/>
              <a:t> </a:t>
            </a:r>
            <a:r>
              <a:rPr lang="en-US" dirty="0" err="1"/>
              <a:t>plićim</a:t>
            </a:r>
            <a:r>
              <a:rPr lang="en-US" dirty="0"/>
              <a:t> </a:t>
            </a:r>
            <a:r>
              <a:rPr lang="en-US" dirty="0" err="1"/>
              <a:t>organizacionim</a:t>
            </a:r>
            <a:r>
              <a:rPr lang="en-US" dirty="0"/>
              <a:t> </a:t>
            </a:r>
            <a:r>
              <a:rPr lang="en-US" dirty="0" err="1"/>
              <a:t>strukturama</a:t>
            </a:r>
            <a:r>
              <a:rPr lang="en-US" dirty="0"/>
              <a:t>, a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rasti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preduzeće</a:t>
            </a:r>
            <a:r>
              <a:rPr lang="en-US" dirty="0"/>
              <a:t> </a:t>
            </a:r>
            <a:r>
              <a:rPr lang="en-US" dirty="0" err="1"/>
              <a:t>bude</a:t>
            </a:r>
            <a:r>
              <a:rPr lang="en-US" dirty="0"/>
              <a:t> </a:t>
            </a:r>
            <a:r>
              <a:rPr lang="en-US" dirty="0" err="1"/>
              <a:t>redukovalo</a:t>
            </a:r>
            <a:r>
              <a:rPr lang="en-US" dirty="0"/>
              <a:t> </a:t>
            </a:r>
            <a:r>
              <a:rPr lang="en-US" dirty="0" err="1"/>
              <a:t>hijerarhijske</a:t>
            </a:r>
            <a:r>
              <a:rPr lang="en-US" dirty="0"/>
              <a:t> </a:t>
            </a:r>
            <a:r>
              <a:rPr lang="en-US" dirty="0" err="1"/>
              <a:t>nivoe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težilo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horizontalnim</a:t>
            </a:r>
            <a:r>
              <a:rPr lang="en-US" dirty="0"/>
              <a:t> </a:t>
            </a:r>
            <a:r>
              <a:rPr lang="en-US" dirty="0" err="1"/>
              <a:t>organizacijskim</a:t>
            </a:r>
            <a:r>
              <a:rPr lang="en-US" dirty="0"/>
              <a:t> </a:t>
            </a:r>
            <a:r>
              <a:rPr lang="en-US" dirty="0" err="1"/>
              <a:t>strukturama</a:t>
            </a:r>
            <a:r>
              <a:rPr lang="sr-Latn-RS" dirty="0"/>
              <a:t> (kod prelaska u matričnu organizaciju)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34084"/>
      </p:ext>
    </p:extLst>
  </p:cSld>
  <p:clrMapOvr>
    <a:masterClrMapping/>
  </p:clrMapOvr>
</p:sld>
</file>

<file path=ppt/theme/theme1.xml><?xml version="1.0" encoding="utf-8"?>
<a:theme xmlns:a="http://schemas.openxmlformats.org/drawingml/2006/main" name="ie 16 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e 16 9" id="{576E9A8D-BB38-4D95-A36F-DF7C8086BD01}" vid="{49606A15-62B4-4A0C-88AF-796A0652F44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</TotalTime>
  <Words>2966</Words>
  <Application>Microsoft Office PowerPoint</Application>
  <PresentationFormat>Widescreen</PresentationFormat>
  <Paragraphs>141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ie 16 9</vt:lpstr>
      <vt:lpstr>INDUSTRIJSKI MENADŽMENT</vt:lpstr>
      <vt:lpstr>Sadržaj predmeta</vt:lpstr>
      <vt:lpstr>Tipovi menadžera. Menadžerske uloge</vt:lpstr>
      <vt:lpstr>Tipovi menadžera. Menadžerske uloge</vt:lpstr>
      <vt:lpstr>Tipovi menadžera. Menadžerske uloge</vt:lpstr>
      <vt:lpstr>Tipovi menadžera. Menadžerske uloge</vt:lpstr>
      <vt:lpstr>Tipovi menadžera. Menadžerske uloge</vt:lpstr>
      <vt:lpstr>Tipovi menadžera. Menadžerske uloge</vt:lpstr>
      <vt:lpstr>Tipovi menadžera. Menadžerske uloge</vt:lpstr>
      <vt:lpstr>Tipovi menadžera. Menadžerske uloge</vt:lpstr>
      <vt:lpstr>Tipovi menadžera. Menadžerske uloge</vt:lpstr>
      <vt:lpstr>Tipovi menadžera. Menadžerske uloge</vt:lpstr>
      <vt:lpstr>Tipovi menadžera. Menadžerske uloge</vt:lpstr>
      <vt:lpstr>Tipovi menadžera. Menadžerske uloge</vt:lpstr>
      <vt:lpstr>Tipovi menadžera. Menadžerske uloge</vt:lpstr>
      <vt:lpstr>Tipovi menadžera. Menadžerske uloge</vt:lpstr>
      <vt:lpstr>Tipovi menadžera. Menadžerske uloge</vt:lpstr>
      <vt:lpstr>Tipovi menadžera. Menadžerske uloge</vt:lpstr>
      <vt:lpstr>Tipovi menadžera. Menadžerske uloge</vt:lpstr>
      <vt:lpstr>Tipovi menadžera. Menadžerske uloge</vt:lpstr>
      <vt:lpstr>Tipovi menadžera. Menadžerske uloge</vt:lpstr>
      <vt:lpstr>Tipovi menadžera. Menadžerske uloge</vt:lpstr>
      <vt:lpstr>Tipovi menadžera. Menadžerske uloge</vt:lpstr>
      <vt:lpstr>Tipovi menadžera. Menadžerske uloge</vt:lpstr>
      <vt:lpstr>Tipovi menadžera. Menadžerske uloge</vt:lpstr>
      <vt:lpstr>Tipovi menadžera. Menadžerske uloge</vt:lpstr>
      <vt:lpstr>Zadatak za studente :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INDUSTRIJSKI MENADŽMENT</dc:title>
  <dc:creator>SJM</dc:creator>
  <cp:lastModifiedBy>SJM</cp:lastModifiedBy>
  <cp:revision>115</cp:revision>
  <dcterms:created xsi:type="dcterms:W3CDTF">2022-07-20T09:42:14Z</dcterms:created>
  <dcterms:modified xsi:type="dcterms:W3CDTF">2022-10-22T11:24:50Z</dcterms:modified>
</cp:coreProperties>
</file>