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259" r:id="rId3"/>
    <p:sldId id="266" r:id="rId4"/>
    <p:sldId id="257" r:id="rId5"/>
    <p:sldId id="258" r:id="rId6"/>
    <p:sldId id="281" r:id="rId7"/>
    <p:sldId id="274" r:id="rId8"/>
    <p:sldId id="275" r:id="rId9"/>
    <p:sldId id="280" r:id="rId10"/>
    <p:sldId id="276" r:id="rId11"/>
    <p:sldId id="260" r:id="rId12"/>
    <p:sldId id="261" r:id="rId13"/>
    <p:sldId id="263" r:id="rId14"/>
    <p:sldId id="282" r:id="rId15"/>
    <p:sldId id="262" r:id="rId16"/>
    <p:sldId id="267" r:id="rId17"/>
    <p:sldId id="268" r:id="rId18"/>
    <p:sldId id="265" r:id="rId19"/>
    <p:sldId id="284" r:id="rId20"/>
    <p:sldId id="285" r:id="rId21"/>
    <p:sldId id="269"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autoAdjust="0"/>
    <p:restoredTop sz="94713" autoAdjust="0"/>
  </p:normalViewPr>
  <p:slideViewPr>
    <p:cSldViewPr>
      <p:cViewPr>
        <p:scale>
          <a:sx n="73" d="100"/>
          <a:sy n="73" d="100"/>
        </p:scale>
        <p:origin x="-2724" y="-924"/>
      </p:cViewPr>
      <p:guideLst>
        <p:guide orient="horz" pos="2160"/>
        <p:guide pos="2880"/>
      </p:guideLst>
    </p:cSldViewPr>
  </p:slideViewPr>
  <p:outlineViewPr>
    <p:cViewPr>
      <p:scale>
        <a:sx n="33" d="100"/>
        <a:sy n="33" d="100"/>
      </p:scale>
      <p:origin x="0" y="108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31BD86-0289-4FEF-8836-3D93BE6AF952}" type="datetimeFigureOut">
              <a:rPr lang="en-US" smtClean="0"/>
              <a:pPr/>
              <a:t>11/22/2021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EB12F-66E7-4F8E-9448-0EA74FA9A9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D59F30C-5F30-494D-8CAC-BB1EC6B1F83D}" type="datetimeFigureOut">
              <a:rPr lang="en-US" smtClean="0"/>
              <a:pPr/>
              <a:t>11/22/2021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DBF7E2D-AC4E-4B09-8FAE-DFD3198B245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59F30C-5F30-494D-8CAC-BB1EC6B1F83D}" type="datetimeFigureOut">
              <a:rPr lang="en-US" smtClean="0"/>
              <a:pPr/>
              <a:t>11/22/2021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BF7E2D-AC4E-4B09-8FAE-DFD3198B24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59F30C-5F30-494D-8CAC-BB1EC6B1F83D}" type="datetimeFigureOut">
              <a:rPr lang="en-US" smtClean="0"/>
              <a:pPr/>
              <a:t>11/22/2021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BF7E2D-AC4E-4B09-8FAE-DFD3198B24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59F30C-5F30-494D-8CAC-BB1EC6B1F83D}" type="datetimeFigureOut">
              <a:rPr lang="en-US" smtClean="0"/>
              <a:pPr/>
              <a:t>11/22/2021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BF7E2D-AC4E-4B09-8FAE-DFD3198B24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D59F30C-5F30-494D-8CAC-BB1EC6B1F83D}" type="datetimeFigureOut">
              <a:rPr lang="en-US" smtClean="0"/>
              <a:pPr/>
              <a:t>11/22/2021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DBF7E2D-AC4E-4B09-8FAE-DFD3198B245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59F30C-5F30-494D-8CAC-BB1EC6B1F83D}" type="datetimeFigureOut">
              <a:rPr lang="en-US" smtClean="0"/>
              <a:pPr/>
              <a:t>11/22/2021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DBF7E2D-AC4E-4B09-8FAE-DFD3198B245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D59F30C-5F30-494D-8CAC-BB1EC6B1F83D}" type="datetimeFigureOut">
              <a:rPr lang="en-US" smtClean="0"/>
              <a:pPr/>
              <a:t>11/22/2021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DBF7E2D-AC4E-4B09-8FAE-DFD3198B24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D59F30C-5F30-494D-8CAC-BB1EC6B1F83D}" type="datetimeFigureOut">
              <a:rPr lang="en-US" smtClean="0"/>
              <a:pPr/>
              <a:t>11/22/2021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DBF7E2D-AC4E-4B09-8FAE-DFD3198B245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D59F30C-5F30-494D-8CAC-BB1EC6B1F83D}" type="datetimeFigureOut">
              <a:rPr lang="en-US" smtClean="0"/>
              <a:pPr/>
              <a:t>11/22/2021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DBF7E2D-AC4E-4B09-8FAE-DFD3198B24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D59F30C-5F30-494D-8CAC-BB1EC6B1F83D}" type="datetimeFigureOut">
              <a:rPr lang="en-US" smtClean="0"/>
              <a:pPr/>
              <a:t>11/22/2021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DBF7E2D-AC4E-4B09-8FAE-DFD3198B245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D59F30C-5F30-494D-8CAC-BB1EC6B1F83D}" type="datetimeFigureOut">
              <a:rPr lang="en-US" smtClean="0"/>
              <a:pPr/>
              <a:t>11/22/2021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DBF7E2D-AC4E-4B09-8FAE-DFD3198B245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2700000" scaled="0"/>
          <a:tileRect/>
        </a:gra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D59F30C-5F30-494D-8CAC-BB1EC6B1F83D}" type="datetimeFigureOut">
              <a:rPr lang="en-US" smtClean="0"/>
              <a:pPr/>
              <a:t>11/22/2021</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DBF7E2D-AC4E-4B09-8FAE-DFD3198B245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8077200" cy="1673352"/>
          </a:xfrm>
        </p:spPr>
        <p:txBody>
          <a:bodyPr>
            <a:normAutofit/>
          </a:bodyPr>
          <a:lstStyle/>
          <a:p>
            <a:pPr algn="ctr"/>
            <a:r>
              <a:rPr lang="en-US" sz="5400" smtClean="0">
                <a:solidFill>
                  <a:srgbClr val="FFFFFF"/>
                </a:solidFill>
                <a:latin typeface="Century Schoolbook" pitchFamily="18" charset="0"/>
              </a:rPr>
              <a:t>BALANSNE KARTE</a:t>
            </a:r>
            <a:endParaRPr lang="en-US" sz="5400">
              <a:solidFill>
                <a:srgbClr val="FFFFFF"/>
              </a:solidFill>
              <a:latin typeface="Century Schoolbook" pitchFamily="18" charset="0"/>
            </a:endParaRPr>
          </a:p>
        </p:txBody>
      </p:sp>
      <p:sp>
        <p:nvSpPr>
          <p:cNvPr id="3" name="Subtitle 2"/>
          <p:cNvSpPr>
            <a:spLocks noGrp="1"/>
          </p:cNvSpPr>
          <p:nvPr>
            <p:ph type="subTitle" idx="1"/>
          </p:nvPr>
        </p:nvSpPr>
        <p:spPr>
          <a:xfrm>
            <a:off x="1142976" y="3000372"/>
            <a:ext cx="7000924" cy="1752600"/>
          </a:xfrm>
        </p:spPr>
        <p:txBody>
          <a:bodyPr>
            <a:normAutofit/>
          </a:bodyPr>
          <a:lstStyle/>
          <a:p>
            <a:pPr algn="ctr"/>
            <a:r>
              <a:rPr lang="en-US" sz="3600" smtClean="0">
                <a:solidFill>
                  <a:schemeClr val="accent1">
                    <a:lumMod val="20000"/>
                    <a:lumOff val="80000"/>
                  </a:schemeClr>
                </a:solidFill>
                <a:latin typeface="Century Schoolbook" pitchFamily="18" charset="0"/>
              </a:rPr>
              <a:t>-</a:t>
            </a:r>
            <a:r>
              <a:rPr lang="sr-Latn-RS" sz="3600" smtClean="0">
                <a:solidFill>
                  <a:schemeClr val="accent1">
                    <a:lumMod val="20000"/>
                    <a:lumOff val="80000"/>
                  </a:schemeClr>
                </a:solidFill>
                <a:latin typeface="Century Schoolbook" pitchFamily="18" charset="0"/>
              </a:rPr>
              <a:t>B</a:t>
            </a:r>
            <a:r>
              <a:rPr lang="en-US" sz="3600" smtClean="0">
                <a:solidFill>
                  <a:schemeClr val="accent1">
                    <a:lumMod val="20000"/>
                    <a:lumOff val="80000"/>
                  </a:schemeClr>
                </a:solidFill>
                <a:latin typeface="Century Schoolbook" pitchFamily="18" charset="0"/>
              </a:rPr>
              <a:t>alanced </a:t>
            </a:r>
            <a:r>
              <a:rPr lang="sr-Latn-RS" sz="3600" smtClean="0">
                <a:solidFill>
                  <a:schemeClr val="accent1">
                    <a:lumMod val="20000"/>
                    <a:lumOff val="80000"/>
                  </a:schemeClr>
                </a:solidFill>
                <a:latin typeface="Century Schoolbook" pitchFamily="18" charset="0"/>
              </a:rPr>
              <a:t>S</a:t>
            </a:r>
            <a:r>
              <a:rPr lang="en-US" sz="3600" smtClean="0">
                <a:solidFill>
                  <a:schemeClr val="accent1">
                    <a:lumMod val="20000"/>
                    <a:lumOff val="80000"/>
                  </a:schemeClr>
                </a:solidFill>
                <a:latin typeface="Century Schoolbook" pitchFamily="18" charset="0"/>
              </a:rPr>
              <a:t>corecards</a:t>
            </a:r>
            <a:r>
              <a:rPr lang="sr-Latn-RS" sz="3600" smtClean="0">
                <a:solidFill>
                  <a:schemeClr val="accent1">
                    <a:lumMod val="20000"/>
                    <a:lumOff val="80000"/>
                  </a:schemeClr>
                </a:solidFill>
                <a:latin typeface="Century Schoolbook" pitchFamily="18" charset="0"/>
              </a:rPr>
              <a:t> </a:t>
            </a:r>
            <a:r>
              <a:rPr lang="sr-Latn-RS" sz="3600" smtClean="0">
                <a:solidFill>
                  <a:schemeClr val="accent1">
                    <a:lumMod val="20000"/>
                    <a:lumOff val="80000"/>
                  </a:schemeClr>
                </a:solidFill>
              </a:rPr>
              <a:t>(BSC)</a:t>
            </a:r>
            <a:r>
              <a:rPr lang="en-US" sz="3600" smtClean="0">
                <a:solidFill>
                  <a:schemeClr val="accent1">
                    <a:lumMod val="20000"/>
                    <a:lumOff val="80000"/>
                  </a:schemeClr>
                </a:solidFill>
                <a:latin typeface="Century Schoolbook" pitchFamily="18" charset="0"/>
              </a:rPr>
              <a:t>-</a:t>
            </a:r>
          </a:p>
          <a:p>
            <a:pPr algn="ctr"/>
            <a:endParaRPr lang="en-US" sz="3600" smtClean="0">
              <a:solidFill>
                <a:schemeClr val="accent1">
                  <a:lumMod val="20000"/>
                  <a:lumOff val="80000"/>
                </a:schemeClr>
              </a:solidFill>
              <a:latin typeface="Century Schoolbook" pitchFamily="18" charset="0"/>
            </a:endParaRPr>
          </a:p>
          <a:p>
            <a:pPr algn="ctr"/>
            <a:r>
              <a:rPr lang="en-US" sz="3600" smtClean="0">
                <a:solidFill>
                  <a:schemeClr val="accent1">
                    <a:lumMod val="20000"/>
                    <a:lumOff val="80000"/>
                  </a:schemeClr>
                </a:solidFill>
                <a:latin typeface="Century Schoolbook" pitchFamily="18" charset="0"/>
              </a:rPr>
              <a:t>Prof. dr Mirjana Misita</a:t>
            </a:r>
            <a:endParaRPr lang="en-US" sz="3600">
              <a:solidFill>
                <a:schemeClr val="accent1">
                  <a:lumMod val="20000"/>
                  <a:lumOff val="80000"/>
                </a:schemeClr>
              </a:solidFill>
              <a:latin typeface="Century Schoolbook"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928670"/>
            <a:ext cx="8229600" cy="4526280"/>
          </a:xfrm>
        </p:spPr>
        <p:txBody>
          <a:bodyPr>
            <a:noAutofit/>
          </a:bodyPr>
          <a:lstStyle/>
          <a:p>
            <a:pPr>
              <a:buNone/>
            </a:pPr>
            <a:r>
              <a:rPr lang="en-US" sz="2000" smtClean="0">
                <a:solidFill>
                  <a:schemeClr val="tx1">
                    <a:lumMod val="20000"/>
                    <a:lumOff val="80000"/>
                  </a:schemeClr>
                </a:solidFill>
              </a:rPr>
              <a:t>Balansna karta ima četri funkcije:</a:t>
            </a:r>
            <a:endParaRPr lang="sr-Latn-RS" sz="2000" smtClean="0">
              <a:solidFill>
                <a:schemeClr val="tx1">
                  <a:lumMod val="20000"/>
                  <a:lumOff val="80000"/>
                </a:schemeClr>
              </a:solidFill>
            </a:endParaRPr>
          </a:p>
          <a:p>
            <a:pPr algn="ctr">
              <a:buNone/>
            </a:pPr>
            <a:endParaRPr lang="sr-Latn-RS" sz="1600" smtClean="0">
              <a:solidFill>
                <a:schemeClr val="tx1">
                  <a:lumMod val="20000"/>
                  <a:lumOff val="80000"/>
                </a:schemeClr>
              </a:solidFill>
            </a:endParaRPr>
          </a:p>
          <a:p>
            <a:pPr algn="ctr">
              <a:buNone/>
            </a:pPr>
            <a:endParaRPr lang="en-US" sz="1600" smtClean="0">
              <a:solidFill>
                <a:schemeClr val="tx1">
                  <a:lumMod val="20000"/>
                  <a:lumOff val="80000"/>
                </a:schemeClr>
              </a:solidFill>
            </a:endParaRPr>
          </a:p>
          <a:p>
            <a:pPr>
              <a:buNone/>
            </a:pPr>
            <a:r>
              <a:rPr lang="en-US" sz="1600" smtClean="0">
                <a:solidFill>
                  <a:schemeClr val="tx1">
                    <a:lumMod val="20000"/>
                    <a:lumOff val="80000"/>
                  </a:schemeClr>
                </a:solidFill>
              </a:rPr>
              <a:t> </a:t>
            </a:r>
          </a:p>
          <a:p>
            <a:pPr>
              <a:buNone/>
            </a:pPr>
            <a:r>
              <a:rPr lang="en-US" sz="1600" b="1" i="1" smtClean="0">
                <a:solidFill>
                  <a:schemeClr val="tx1">
                    <a:lumMod val="20000"/>
                    <a:lumOff val="80000"/>
                  </a:schemeClr>
                </a:solidFill>
              </a:rPr>
              <a:t>1. Prevođenje vizije</a:t>
            </a:r>
            <a:endParaRPr lang="en-US" sz="1600" smtClean="0">
              <a:solidFill>
                <a:schemeClr val="tx1">
                  <a:lumMod val="20000"/>
                  <a:lumOff val="80000"/>
                </a:schemeClr>
              </a:solidFill>
            </a:endParaRPr>
          </a:p>
          <a:p>
            <a:pPr>
              <a:buNone/>
            </a:pPr>
            <a:r>
              <a:rPr lang="en-US" sz="1600" smtClean="0">
                <a:solidFill>
                  <a:schemeClr val="tx1">
                    <a:lumMod val="20000"/>
                    <a:lumOff val="80000"/>
                  </a:schemeClr>
                </a:solidFill>
              </a:rPr>
              <a:t>Da bi svi zaposleni djelovali u istom smjeru, neophodno je da se strategija</a:t>
            </a:r>
            <a:r>
              <a:rPr lang="sr-Latn-RS" sz="1600" smtClean="0">
                <a:solidFill>
                  <a:schemeClr val="tx1">
                    <a:lumMod val="20000"/>
                    <a:lumOff val="80000"/>
                  </a:schemeClr>
                </a:solidFill>
              </a:rPr>
              <a:t> </a:t>
            </a:r>
            <a:r>
              <a:rPr lang="en-US" sz="1600" smtClean="0">
                <a:solidFill>
                  <a:schemeClr val="tx1">
                    <a:lumMod val="20000"/>
                    <a:lumOff val="80000"/>
                  </a:schemeClr>
                </a:solidFill>
              </a:rPr>
              <a:t>pojednostavi, kako bi bila razumljiva svim zaposenima</a:t>
            </a:r>
          </a:p>
          <a:p>
            <a:pPr>
              <a:buNone/>
            </a:pPr>
            <a:r>
              <a:rPr lang="en-US" sz="1600" smtClean="0">
                <a:solidFill>
                  <a:schemeClr val="tx1">
                    <a:lumMod val="20000"/>
                    <a:lumOff val="80000"/>
                  </a:schemeClr>
                </a:solidFill>
              </a:rPr>
              <a:t> </a:t>
            </a:r>
          </a:p>
          <a:p>
            <a:pPr>
              <a:buNone/>
            </a:pPr>
            <a:r>
              <a:rPr lang="en-US" sz="1600" b="1" i="1" smtClean="0">
                <a:solidFill>
                  <a:schemeClr val="tx1">
                    <a:lumMod val="20000"/>
                    <a:lumOff val="80000"/>
                  </a:schemeClr>
                </a:solidFill>
              </a:rPr>
              <a:t>2. Komuniciranje i povezivanje</a:t>
            </a:r>
            <a:endParaRPr lang="en-US" sz="1600" smtClean="0">
              <a:solidFill>
                <a:schemeClr val="tx1">
                  <a:lumMod val="20000"/>
                  <a:lumOff val="80000"/>
                </a:schemeClr>
              </a:solidFill>
            </a:endParaRPr>
          </a:p>
          <a:p>
            <a:pPr>
              <a:buNone/>
            </a:pPr>
            <a:r>
              <a:rPr lang="en-US" sz="1600" smtClean="0">
                <a:solidFill>
                  <a:schemeClr val="tx1">
                    <a:lumMod val="20000"/>
                    <a:lumOff val="80000"/>
                  </a:schemeClr>
                </a:solidFill>
              </a:rPr>
              <a:t>Omogućava se usklađivanje strategija i ciljeva preduzeća sa stategijama i ciljevima užih jedinica</a:t>
            </a:r>
          </a:p>
          <a:p>
            <a:pPr>
              <a:buNone/>
            </a:pPr>
            <a:r>
              <a:rPr lang="en-US" sz="1600" smtClean="0">
                <a:solidFill>
                  <a:schemeClr val="tx1">
                    <a:lumMod val="20000"/>
                    <a:lumOff val="80000"/>
                  </a:schemeClr>
                </a:solidFill>
              </a:rPr>
              <a:t> </a:t>
            </a:r>
          </a:p>
          <a:p>
            <a:pPr>
              <a:buNone/>
            </a:pPr>
            <a:r>
              <a:rPr lang="en-US" sz="1600" smtClean="0">
                <a:solidFill>
                  <a:schemeClr val="tx1">
                    <a:lumMod val="20000"/>
                    <a:lumOff val="80000"/>
                  </a:schemeClr>
                </a:solidFill>
              </a:rPr>
              <a:t> </a:t>
            </a:r>
          </a:p>
          <a:p>
            <a:pPr>
              <a:buNone/>
            </a:pPr>
            <a:r>
              <a:rPr lang="en-US" sz="1600" b="1" i="1" smtClean="0">
                <a:solidFill>
                  <a:schemeClr val="tx1">
                    <a:lumMod val="20000"/>
                    <a:lumOff val="80000"/>
                  </a:schemeClr>
                </a:solidFill>
              </a:rPr>
              <a:t>3.feedback i učenje</a:t>
            </a:r>
            <a:endParaRPr lang="en-US" sz="1600" smtClean="0">
              <a:solidFill>
                <a:schemeClr val="tx1">
                  <a:lumMod val="20000"/>
                  <a:lumOff val="80000"/>
                </a:schemeClr>
              </a:solidFill>
            </a:endParaRPr>
          </a:p>
          <a:p>
            <a:pPr>
              <a:buNone/>
            </a:pPr>
            <a:r>
              <a:rPr lang="en-US" sz="1600" smtClean="0">
                <a:solidFill>
                  <a:schemeClr val="tx1">
                    <a:lumMod val="20000"/>
                    <a:lumOff val="80000"/>
                  </a:schemeClr>
                </a:solidFill>
              </a:rPr>
              <a:t>Svi  uspjesi  proizilaze  iz  unutrašnjosti,  pa  se  ptreduzeće  treba  posvetiti  učenju</a:t>
            </a:r>
            <a:r>
              <a:rPr lang="sr-Latn-RS" sz="1600" smtClean="0">
                <a:solidFill>
                  <a:schemeClr val="tx1">
                    <a:lumMod val="20000"/>
                    <a:lumOff val="80000"/>
                  </a:schemeClr>
                </a:solidFill>
              </a:rPr>
              <a:t> </a:t>
            </a:r>
            <a:r>
              <a:rPr lang="en-US" sz="1600" smtClean="0">
                <a:solidFill>
                  <a:schemeClr val="tx1">
                    <a:lumMod val="20000"/>
                    <a:lumOff val="80000"/>
                  </a:schemeClr>
                </a:solidFill>
              </a:rPr>
              <a:t>zaposlenih  d</a:t>
            </a:r>
            <a:r>
              <a:rPr lang="sr-Latn-RS" sz="1600" smtClean="0">
                <a:solidFill>
                  <a:schemeClr val="tx1">
                    <a:lumMod val="20000"/>
                    <a:lumOff val="80000"/>
                  </a:schemeClr>
                </a:solidFill>
              </a:rPr>
              <a:t>a </a:t>
            </a:r>
            <a:r>
              <a:rPr lang="en-US" sz="1600" smtClean="0">
                <a:solidFill>
                  <a:schemeClr val="tx1">
                    <a:lumMod val="20000"/>
                    <a:lumOff val="80000"/>
                  </a:schemeClr>
                </a:solidFill>
              </a:rPr>
              <a:t>preduzimaju inicijative kako bi predupredili poslovanje</a:t>
            </a:r>
          </a:p>
          <a:p>
            <a:pPr>
              <a:buNone/>
            </a:pPr>
            <a:r>
              <a:rPr lang="en-US" sz="1600" smtClean="0">
                <a:solidFill>
                  <a:schemeClr val="tx1">
                    <a:lumMod val="20000"/>
                    <a:lumOff val="80000"/>
                  </a:schemeClr>
                </a:solidFill>
              </a:rPr>
              <a:t> </a:t>
            </a:r>
          </a:p>
          <a:p>
            <a:pPr>
              <a:buNone/>
            </a:pPr>
            <a:r>
              <a:rPr lang="en-US" sz="1600" smtClean="0">
                <a:solidFill>
                  <a:schemeClr val="tx1">
                    <a:lumMod val="20000"/>
                    <a:lumOff val="80000"/>
                  </a:schemeClr>
                </a:solidFill>
              </a:rPr>
              <a:t> </a:t>
            </a:r>
          </a:p>
          <a:p>
            <a:pPr>
              <a:buNone/>
            </a:pPr>
            <a:r>
              <a:rPr lang="en-US" sz="1600" b="1" i="1" smtClean="0">
                <a:solidFill>
                  <a:schemeClr val="tx1">
                    <a:lumMod val="20000"/>
                    <a:lumOff val="80000"/>
                  </a:schemeClr>
                </a:solidFill>
              </a:rPr>
              <a:t>4.poslovno planiranje</a:t>
            </a:r>
            <a:endParaRPr lang="en-US" sz="1600" smtClean="0">
              <a:solidFill>
                <a:schemeClr val="tx1">
                  <a:lumMod val="20000"/>
                  <a:lumOff val="80000"/>
                </a:schemeClr>
              </a:solidFill>
            </a:endParaRPr>
          </a:p>
          <a:p>
            <a:pPr>
              <a:buNone/>
            </a:pPr>
            <a:r>
              <a:rPr lang="en-US" sz="1600" smtClean="0">
                <a:solidFill>
                  <a:schemeClr val="tx1">
                    <a:lumMod val="20000"/>
                    <a:lumOff val="80000"/>
                  </a:schemeClr>
                </a:solidFill>
              </a:rPr>
              <a:t>Balansna karta je neophodna za definisanje ciljeva i određivanje prioriteta</a:t>
            </a:r>
          </a:p>
          <a:p>
            <a:pPr>
              <a:buNone/>
            </a:pPr>
            <a:endParaRPr lang="en-US" sz="1600">
              <a:solidFill>
                <a:schemeClr val="tx1">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071538" y="1500174"/>
            <a:ext cx="6786578" cy="50006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sz="3200" b="1" smtClean="0">
                <a:solidFill>
                  <a:schemeClr val="accent1">
                    <a:lumMod val="20000"/>
                    <a:lumOff val="80000"/>
                  </a:schemeClr>
                </a:solidFill>
              </a:rPr>
              <a:t>2</a:t>
            </a:r>
            <a:r>
              <a:rPr lang="sr-Latn-RS" b="1" smtClean="0">
                <a:solidFill>
                  <a:schemeClr val="accent1">
                    <a:lumMod val="20000"/>
                    <a:lumOff val="80000"/>
                  </a:schemeClr>
                </a:solidFill>
              </a:rPr>
              <a:t> </a:t>
            </a:r>
            <a:r>
              <a:rPr lang="sr-Latn-RS" sz="3200" b="1" smtClean="0">
                <a:solidFill>
                  <a:schemeClr val="accent1">
                    <a:lumMod val="20000"/>
                    <a:lumOff val="80000"/>
                  </a:schemeClr>
                </a:solidFill>
              </a:rPr>
              <a:t>Strateške mape</a:t>
            </a:r>
            <a:endParaRPr lang="en-US" b="1">
              <a:solidFill>
                <a:schemeClr val="accent1">
                  <a:lumMod val="20000"/>
                  <a:lumOff val="80000"/>
                </a:schemeClr>
              </a:solidFill>
            </a:endParaRPr>
          </a:p>
        </p:txBody>
      </p:sp>
      <p:sp>
        <p:nvSpPr>
          <p:cNvPr id="3" name="Content Placeholder 2"/>
          <p:cNvSpPr>
            <a:spLocks noGrp="1"/>
          </p:cNvSpPr>
          <p:nvPr>
            <p:ph idx="1"/>
          </p:nvPr>
        </p:nvSpPr>
        <p:spPr/>
        <p:txBody>
          <a:bodyPr>
            <a:normAutofit lnSpcReduction="10000"/>
          </a:bodyPr>
          <a:lstStyle/>
          <a:p>
            <a:pPr>
              <a:buNone/>
            </a:pPr>
            <a:r>
              <a:rPr lang="vi-VN" sz="2000" smtClean="0">
                <a:solidFill>
                  <a:schemeClr val="accent1">
                    <a:lumMod val="20000"/>
                    <a:lumOff val="80000"/>
                  </a:schemeClr>
                </a:solidFill>
              </a:rPr>
              <a:t>Jedan od najznačajnijih rezultata modela BSC-a je strateška mapa. Ona predstavlja grafički prikaz ciljeva na jednoj strani tj. prikaz onoga što se mora dobro uraditi u sve četiri perspektive. Strateška mapa ne sadrži merila i rezultate, već samo ciljeve.                                             </a:t>
            </a:r>
          </a:p>
          <a:p>
            <a:pPr>
              <a:buNone/>
            </a:pPr>
            <a:endParaRPr lang="sr-Latn-RS" sz="2000" smtClean="0">
              <a:solidFill>
                <a:schemeClr val="accent1">
                  <a:lumMod val="20000"/>
                  <a:lumOff val="80000"/>
                </a:schemeClr>
              </a:solidFill>
            </a:endParaRPr>
          </a:p>
          <a:p>
            <a:pPr>
              <a:buNone/>
            </a:pPr>
            <a:r>
              <a:rPr lang="vi-VN" sz="2000" smtClean="0">
                <a:solidFill>
                  <a:schemeClr val="accent1">
                    <a:lumMod val="20000"/>
                    <a:lumOff val="80000"/>
                  </a:schemeClr>
                </a:solidFill>
              </a:rPr>
              <a:t>Strategijska mapa obezbeđuje strukturu za integrisanje strategija i aktivnosti različitih jedinica unutar kompanije. Za konstruisanje strategijske mape koriste se strategijske teme – skupovi povezanih strategiskih zadataka u okviru te mape.                                                   </a:t>
            </a:r>
            <a:endParaRPr lang="sr-Latn-RS" sz="2000" smtClean="0">
              <a:solidFill>
                <a:schemeClr val="accent1">
                  <a:lumMod val="20000"/>
                  <a:lumOff val="80000"/>
                </a:schemeClr>
              </a:solidFill>
            </a:endParaRPr>
          </a:p>
          <a:p>
            <a:pPr>
              <a:buNone/>
            </a:pPr>
            <a:endParaRPr lang="vi-VN" sz="2000" smtClean="0">
              <a:solidFill>
                <a:schemeClr val="accent1">
                  <a:lumMod val="20000"/>
                  <a:lumOff val="80000"/>
                </a:schemeClr>
              </a:solidFill>
            </a:endParaRPr>
          </a:p>
          <a:p>
            <a:pPr>
              <a:buNone/>
            </a:pPr>
            <a:r>
              <a:rPr lang="vi-VN" sz="2000" smtClean="0">
                <a:solidFill>
                  <a:schemeClr val="accent1">
                    <a:lumMod val="20000"/>
                    <a:lumOff val="80000"/>
                  </a:schemeClr>
                </a:solidFill>
              </a:rPr>
              <a:t>Strategijske mape uglavnom čine vertikalne kombinacije zadataka koji proističu iz procesa u okviru kojeg se strategija sprovodi. Ona opisuje proces stvaranja vrednosti putem uzročno-posledičnih veza u okviru četiri perspektive BSC-a.</a:t>
            </a:r>
          </a:p>
          <a:p>
            <a:pPr>
              <a:buNone/>
            </a:pPr>
            <a:r>
              <a:rPr lang="sr-Latn-RS" sz="2000" smtClean="0">
                <a:solidFill>
                  <a:schemeClr val="accent1">
                    <a:lumMod val="20000"/>
                    <a:lumOff val="80000"/>
                  </a:schemeClr>
                </a:solidFill>
              </a:rPr>
              <a:t/>
            </a:r>
            <a:br>
              <a:rPr lang="sr-Latn-RS" sz="2000" smtClean="0">
                <a:solidFill>
                  <a:schemeClr val="accent1">
                    <a:lumMod val="20000"/>
                    <a:lumOff val="80000"/>
                  </a:schemeClr>
                </a:solidFill>
              </a:rPr>
            </a:br>
            <a:endParaRPr lang="sr-Latn-RS" sz="2000" smtClean="0">
              <a:solidFill>
                <a:schemeClr val="accent1">
                  <a:lumMod val="20000"/>
                  <a:lumOff val="80000"/>
                </a:schemeClr>
              </a:solidFill>
            </a:endParaRPr>
          </a:p>
          <a:p>
            <a:pPr>
              <a:buNone/>
            </a:pPr>
            <a:endParaRPr lang="sr-Latn-RS" sz="2000" smtClean="0">
              <a:solidFill>
                <a:schemeClr val="accent1">
                  <a:lumMod val="20000"/>
                  <a:lumOff val="80000"/>
                </a:schemeClr>
              </a:solidFill>
            </a:endParaRPr>
          </a:p>
          <a:p>
            <a:pPr>
              <a:buNone/>
            </a:pPr>
            <a:endParaRPr lang="en-US" sz="2000">
              <a:solidFill>
                <a:schemeClr val="accent1">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29600" cy="6000792"/>
          </a:xfrm>
        </p:spPr>
        <p:txBody>
          <a:bodyPr>
            <a:normAutofit fontScale="85000" lnSpcReduction="20000"/>
          </a:bodyPr>
          <a:lstStyle/>
          <a:p>
            <a:r>
              <a:rPr lang="en-US" sz="2400" smtClean="0">
                <a:solidFill>
                  <a:schemeClr val="accent1">
                    <a:lumMod val="20000"/>
                    <a:lumOff val="80000"/>
                  </a:schemeClr>
                </a:solidFill>
              </a:rPr>
              <a:t>Jasni ciljevi i njihova merila osnova su za identifikovanje strategijskih inicijativa koje se obuhvataju u biznis planovima. Strategijske inicijative realizuju se preko akcija zaposlenih koji svoje persohalne ciljeve formulišu na osnovu strategijskih inicijativa.</a:t>
            </a:r>
          </a:p>
          <a:p>
            <a:endParaRPr lang="sr-Latn-RS" sz="2400" smtClean="0">
              <a:solidFill>
                <a:schemeClr val="accent1">
                  <a:lumMod val="20000"/>
                  <a:lumOff val="80000"/>
                </a:schemeClr>
              </a:solidFill>
            </a:endParaRPr>
          </a:p>
          <a:p>
            <a:r>
              <a:rPr lang="en-US" sz="2400" smtClean="0">
                <a:solidFill>
                  <a:schemeClr val="accent1">
                    <a:lumMod val="20000"/>
                    <a:lumOff val="80000"/>
                  </a:schemeClr>
                </a:solidFill>
              </a:rPr>
              <a:t>Kompanije prave strategijske mape odozgo na dole. Najpre se razmatra misija, odnosno svrha postojanja i osnovne vrednosti u koje zaposleni veruju. Time se definiše vizija kojom se opisuje željena pozicija kompanije u budućnosti. Vizija je osnova za formulisanje strategije, a koja se najbolje opisuje strategijskom mapom.</a:t>
            </a:r>
          </a:p>
          <a:p>
            <a:endParaRPr lang="sr-Latn-RS" sz="2400" smtClean="0">
              <a:solidFill>
                <a:schemeClr val="accent1">
                  <a:lumMod val="20000"/>
                  <a:lumOff val="80000"/>
                </a:schemeClr>
              </a:solidFill>
            </a:endParaRPr>
          </a:p>
          <a:p>
            <a:r>
              <a:rPr lang="en-US" sz="2400" smtClean="0">
                <a:solidFill>
                  <a:schemeClr val="accent1">
                    <a:lumMod val="20000"/>
                    <a:lumOff val="80000"/>
                  </a:schemeClr>
                </a:solidFill>
              </a:rPr>
              <a:t>Cilj svake kompanije je stvaranje dugoročne vrednosti za akcionare, a stvara se na sledeći način:</a:t>
            </a:r>
          </a:p>
          <a:p>
            <a:pPr lvl="1"/>
            <a:r>
              <a:rPr lang="sr-Latn-RS" sz="1800" smtClean="0">
                <a:solidFill>
                  <a:schemeClr val="accent1">
                    <a:lumMod val="20000"/>
                    <a:lumOff val="80000"/>
                  </a:schemeClr>
                </a:solidFill>
              </a:rPr>
              <a:t>V</a:t>
            </a:r>
            <a:r>
              <a:rPr lang="en-US" sz="1800" smtClean="0">
                <a:solidFill>
                  <a:schemeClr val="accent1">
                    <a:lumMod val="20000"/>
                    <a:lumOff val="80000"/>
                  </a:schemeClr>
                </a:solidFill>
              </a:rPr>
              <a:t>rednost kompanije stvara se tako što se zadovoljava pretpostavka vrednosti kupca;                                                                                                             </a:t>
            </a:r>
          </a:p>
          <a:p>
            <a:pPr lvl="1"/>
            <a:r>
              <a:rPr lang="sr-Latn-RS" sz="1800" smtClean="0">
                <a:solidFill>
                  <a:schemeClr val="accent1">
                    <a:lumMod val="20000"/>
                    <a:lumOff val="80000"/>
                  </a:schemeClr>
                </a:solidFill>
              </a:rPr>
              <a:t>I</a:t>
            </a:r>
            <a:r>
              <a:rPr lang="en-US" sz="1800" smtClean="0">
                <a:solidFill>
                  <a:schemeClr val="accent1">
                    <a:lumMod val="20000"/>
                    <a:lumOff val="80000"/>
                  </a:schemeClr>
                </a:solidFill>
              </a:rPr>
              <a:t>nterni procesi stvaraju i pružaju vrednost koja zadovoljava kupce, a doprinose i ostvarenju zadataka u okviru finansijske perspektive kao što je produktivnost;</a:t>
            </a:r>
          </a:p>
          <a:p>
            <a:pPr lvl="1"/>
            <a:r>
              <a:rPr lang="sr-Latn-RS" sz="1800" smtClean="0">
                <a:solidFill>
                  <a:schemeClr val="accent1">
                    <a:lumMod val="20000"/>
                    <a:lumOff val="80000"/>
                  </a:schemeClr>
                </a:solidFill>
              </a:rPr>
              <a:t>N</a:t>
            </a:r>
            <a:r>
              <a:rPr lang="en-US" sz="1800" smtClean="0">
                <a:solidFill>
                  <a:schemeClr val="accent1">
                    <a:lumMod val="20000"/>
                    <a:lumOff val="80000"/>
                  </a:schemeClr>
                </a:solidFill>
              </a:rPr>
              <a:t>ematerijalna sredstva (ljudi, tehnologija, kultura) podstiču poboljšanje učinka glavnih procesa koji ostvaruju vrednost za kupce i akcionare.</a:t>
            </a:r>
            <a:endParaRPr lang="sr-Latn-RS" sz="1800" smtClean="0">
              <a:solidFill>
                <a:schemeClr val="accent1">
                  <a:lumMod val="20000"/>
                  <a:lumOff val="80000"/>
                </a:schemeClr>
              </a:solidFill>
            </a:endParaRPr>
          </a:p>
          <a:p>
            <a:endParaRPr lang="sr-Latn-RS" sz="2400" smtClean="0">
              <a:solidFill>
                <a:schemeClr val="accent1">
                  <a:lumMod val="20000"/>
                  <a:lumOff val="80000"/>
                </a:schemeClr>
              </a:solidFill>
            </a:endParaRPr>
          </a:p>
          <a:p>
            <a:r>
              <a:rPr lang="vi-VN" sz="2400" smtClean="0">
                <a:solidFill>
                  <a:schemeClr val="accent1">
                    <a:lumMod val="20000"/>
                    <a:lumOff val="80000"/>
                  </a:schemeClr>
                </a:solidFill>
              </a:rPr>
              <a:t>Na ovaj način obezbeđuje se prevođenje misije u konkretne željene ishode: zadovoljne vlasnike,oduševljene potrošače, efektivne procese, motivisanu i obučenu radnu snagu.</a:t>
            </a:r>
            <a:endParaRPr lang="en-US" sz="2400" smtClean="0">
              <a:solidFill>
                <a:schemeClr val="accent1">
                  <a:lumMod val="20000"/>
                  <a:lumOff val="80000"/>
                </a:schemeClr>
              </a:solidFill>
            </a:endParaRPr>
          </a:p>
          <a:p>
            <a:endParaRPr lang="sr-Latn-RS" sz="2400" smtClean="0">
              <a:solidFill>
                <a:schemeClr val="accent1">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a:r>
              <a:rPr lang="en-US" smtClean="0">
                <a:solidFill>
                  <a:schemeClr val="tx2">
                    <a:lumMod val="20000"/>
                    <a:lumOff val="80000"/>
                  </a:schemeClr>
                </a:solidFill>
              </a:rPr>
              <a:t>Primer</a:t>
            </a:r>
            <a:r>
              <a:rPr lang="sr-Latn-RS" smtClean="0">
                <a:solidFill>
                  <a:schemeClr val="tx2">
                    <a:lumMod val="20000"/>
                    <a:lumOff val="80000"/>
                  </a:schemeClr>
                </a:solidFill>
              </a:rPr>
              <a:t>i </a:t>
            </a:r>
            <a:r>
              <a:rPr lang="en-US" smtClean="0">
                <a:solidFill>
                  <a:schemeClr val="tx2">
                    <a:lumMod val="20000"/>
                    <a:lumOff val="80000"/>
                  </a:schemeClr>
                </a:solidFill>
              </a:rPr>
              <a:t>strate</a:t>
            </a:r>
            <a:r>
              <a:rPr lang="sr-Latn-RS" smtClean="0">
                <a:solidFill>
                  <a:schemeClr val="tx2">
                    <a:lumMod val="20000"/>
                    <a:lumOff val="80000"/>
                  </a:schemeClr>
                </a:solidFill>
              </a:rPr>
              <a:t>ških mapa</a:t>
            </a:r>
            <a:endParaRPr lang="en-US">
              <a:solidFill>
                <a:schemeClr val="tx2">
                  <a:lumMod val="20000"/>
                  <a:lumOff val="80000"/>
                </a:schemeClr>
              </a:solidFill>
            </a:endParaRPr>
          </a:p>
        </p:txBody>
      </p:sp>
      <p:pic>
        <p:nvPicPr>
          <p:cNvPr id="5" name="Picture 4"/>
          <p:cNvPicPr/>
          <p:nvPr/>
        </p:nvPicPr>
        <p:blipFill>
          <a:blip r:embed="rId2"/>
          <a:srcRect/>
          <a:stretch>
            <a:fillRect/>
          </a:stretch>
        </p:blipFill>
        <p:spPr bwMode="auto">
          <a:xfrm>
            <a:off x="285720" y="1071546"/>
            <a:ext cx="8643997" cy="564360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1"/>
            <a:ext cx="8572560" cy="3293209"/>
          </a:xfrm>
          <a:prstGeom prst="rect">
            <a:avLst/>
          </a:prstGeom>
          <a:noFill/>
        </p:spPr>
        <p:txBody>
          <a:bodyPr wrap="square" rtlCol="0">
            <a:spAutoFit/>
          </a:bodyPr>
          <a:lstStyle/>
          <a:p>
            <a:endParaRPr lang="sr-Latn-RS" smtClean="0">
              <a:solidFill>
                <a:schemeClr val="accent1">
                  <a:lumMod val="20000"/>
                  <a:lumOff val="80000"/>
                </a:schemeClr>
              </a:solidFill>
            </a:endParaRPr>
          </a:p>
          <a:p>
            <a:r>
              <a:rPr lang="en-US" sz="1900">
                <a:solidFill>
                  <a:schemeClr val="accent1">
                    <a:lumMod val="20000"/>
                    <a:lumOff val="80000"/>
                  </a:schemeClr>
                </a:solidFill>
              </a:rPr>
              <a:t>Korišćenjem strateških tema definišemo najvažnije zadatke koje hoćemo da savladamo u narednim godinama. </a:t>
            </a:r>
            <a:endParaRPr lang="sr-Latn-RS" sz="1900" smtClean="0">
              <a:solidFill>
                <a:schemeClr val="accent1">
                  <a:lumMod val="20000"/>
                  <a:lumOff val="80000"/>
                </a:schemeClr>
              </a:solidFill>
            </a:endParaRPr>
          </a:p>
          <a:p>
            <a:endParaRPr lang="sr-Latn-RS" sz="1900" smtClean="0">
              <a:solidFill>
                <a:schemeClr val="accent1">
                  <a:lumMod val="20000"/>
                  <a:lumOff val="80000"/>
                </a:schemeClr>
              </a:solidFill>
            </a:endParaRPr>
          </a:p>
          <a:p>
            <a:r>
              <a:rPr lang="en-US" sz="1900" smtClean="0">
                <a:solidFill>
                  <a:schemeClr val="accent1">
                    <a:lumMod val="20000"/>
                    <a:lumOff val="80000"/>
                  </a:schemeClr>
                </a:solidFill>
              </a:rPr>
              <a:t>To </a:t>
            </a:r>
            <a:r>
              <a:rPr lang="en-US" sz="1900">
                <a:solidFill>
                  <a:schemeClr val="accent1">
                    <a:lumMod val="20000"/>
                    <a:lumOff val="80000"/>
                  </a:schemeClr>
                </a:solidFill>
              </a:rPr>
              <a:t>može biti npr. razvijanje nove oblasti poslovanja, reorganizovanje sektora prodaje ili restrukturiranje celokupne kompanije. U tom smislu, ne treba da </a:t>
            </a:r>
            <a:r>
              <a:rPr lang="en-US" sz="1900" smtClean="0">
                <a:solidFill>
                  <a:schemeClr val="accent1">
                    <a:lumMod val="20000"/>
                    <a:lumOff val="80000"/>
                  </a:schemeClr>
                </a:solidFill>
              </a:rPr>
              <a:t>uključimo </a:t>
            </a:r>
            <a:r>
              <a:rPr lang="en-US" sz="1900">
                <a:solidFill>
                  <a:schemeClr val="accent1">
                    <a:lumMod val="20000"/>
                    <a:lumOff val="80000"/>
                  </a:schemeClr>
                </a:solidFill>
              </a:rPr>
              <a:t>previše strateških tema kako se ne </a:t>
            </a:r>
            <a:r>
              <a:rPr lang="en-US" sz="1900" smtClean="0">
                <a:solidFill>
                  <a:schemeClr val="accent1">
                    <a:lumMod val="20000"/>
                    <a:lumOff val="80000"/>
                  </a:schemeClr>
                </a:solidFill>
              </a:rPr>
              <a:t>bi</a:t>
            </a:r>
            <a:r>
              <a:rPr lang="sr-Latn-RS" sz="1900" smtClean="0">
                <a:solidFill>
                  <a:schemeClr val="accent1">
                    <a:lumMod val="20000"/>
                    <a:lumOff val="80000"/>
                  </a:schemeClr>
                </a:solidFill>
              </a:rPr>
              <a:t> nastala konfuzija</a:t>
            </a:r>
            <a:r>
              <a:rPr lang="en-US" sz="1900" smtClean="0">
                <a:solidFill>
                  <a:schemeClr val="accent1">
                    <a:lumMod val="20000"/>
                    <a:lumOff val="80000"/>
                  </a:schemeClr>
                </a:solidFill>
              </a:rPr>
              <a:t>. </a:t>
            </a:r>
            <a:r>
              <a:rPr lang="en-US" sz="1900">
                <a:solidFill>
                  <a:schemeClr val="accent1">
                    <a:lumMod val="20000"/>
                    <a:lumOff val="80000"/>
                  </a:schemeClr>
                </a:solidFill>
              </a:rPr>
              <a:t>Matrica strateških </a:t>
            </a:r>
            <a:r>
              <a:rPr lang="en-US" sz="1900" smtClean="0">
                <a:solidFill>
                  <a:schemeClr val="accent1">
                    <a:lumMod val="20000"/>
                    <a:lumOff val="80000"/>
                  </a:schemeClr>
                </a:solidFill>
              </a:rPr>
              <a:t>opcija </a:t>
            </a:r>
            <a:r>
              <a:rPr lang="en-US" sz="1900">
                <a:solidFill>
                  <a:schemeClr val="accent1">
                    <a:lumMod val="20000"/>
                    <a:lumOff val="80000"/>
                  </a:schemeClr>
                </a:solidFill>
              </a:rPr>
              <a:t>nam pruža „</a:t>
            </a:r>
            <a:r>
              <a:rPr lang="en-US" sz="1900" b="1" i="1">
                <a:solidFill>
                  <a:schemeClr val="accent1">
                    <a:lumMod val="20000"/>
                    <a:lumOff val="80000"/>
                  </a:schemeClr>
                </a:solidFill>
              </a:rPr>
              <a:t>strateški koordinatni sistem</a:t>
            </a:r>
            <a:r>
              <a:rPr lang="en-US" sz="1900">
                <a:solidFill>
                  <a:schemeClr val="accent1">
                    <a:lumMod val="20000"/>
                    <a:lumOff val="80000"/>
                  </a:schemeClr>
                </a:solidFill>
              </a:rPr>
              <a:t>” koji možemo da upotrebimo za traženje pogodnih ciljeva i akcija za sva značajnija polja razvoja. Zatim, te strateški usmerene akcije moramo pretvoriti u odgovarajuće strukture kako bismo mogli da delotvorno organizujemo </a:t>
            </a:r>
            <a:r>
              <a:rPr lang="en-US" sz="1900" smtClean="0">
                <a:solidFill>
                  <a:schemeClr val="accent1">
                    <a:lumMod val="20000"/>
                    <a:lumOff val="80000"/>
                  </a:schemeClr>
                </a:solidFill>
              </a:rPr>
              <a:t>rad</a:t>
            </a:r>
            <a:r>
              <a:rPr lang="sr-Latn-RS" sz="1900" smtClean="0">
                <a:solidFill>
                  <a:schemeClr val="accent1">
                    <a:lumMod val="20000"/>
                    <a:lumOff val="80000"/>
                  </a:schemeClr>
                </a:solidFill>
              </a:rPr>
              <a:t>.</a:t>
            </a:r>
            <a:endParaRPr lang="en-US" sz="1900">
              <a:solidFill>
                <a:schemeClr val="accent1">
                  <a:lumMod val="20000"/>
                  <a:lumOff val="80000"/>
                </a:schemeClr>
              </a:solidFill>
            </a:endParaRPr>
          </a:p>
        </p:txBody>
      </p:sp>
      <p:pic>
        <p:nvPicPr>
          <p:cNvPr id="1026" name="Picture 2"/>
          <p:cNvPicPr>
            <a:picLocks noChangeAspect="1" noChangeArrowheads="1"/>
          </p:cNvPicPr>
          <p:nvPr/>
        </p:nvPicPr>
        <p:blipFill>
          <a:blip r:embed="rId2"/>
          <a:srcRect/>
          <a:stretch>
            <a:fillRect/>
          </a:stretch>
        </p:blipFill>
        <p:spPr bwMode="auto">
          <a:xfrm>
            <a:off x="1428728" y="3357562"/>
            <a:ext cx="6215106" cy="2915567"/>
          </a:xfrm>
          <a:prstGeom prst="rect">
            <a:avLst/>
          </a:prstGeom>
          <a:noFill/>
          <a:ln w="9525">
            <a:noFill/>
            <a:miter lim="800000"/>
            <a:headEnd/>
            <a:tailEnd/>
          </a:ln>
          <a:effectLst/>
        </p:spPr>
      </p:pic>
      <p:sp>
        <p:nvSpPr>
          <p:cNvPr id="6" name="TextBox 5"/>
          <p:cNvSpPr txBox="1"/>
          <p:nvPr/>
        </p:nvSpPr>
        <p:spPr>
          <a:xfrm>
            <a:off x="1928794" y="6286520"/>
            <a:ext cx="5857916" cy="369332"/>
          </a:xfrm>
          <a:prstGeom prst="rect">
            <a:avLst/>
          </a:prstGeom>
          <a:noFill/>
        </p:spPr>
        <p:txBody>
          <a:bodyPr wrap="square" rtlCol="0">
            <a:spAutoFit/>
          </a:bodyPr>
          <a:lstStyle/>
          <a:p>
            <a:pPr algn="ctr"/>
            <a:r>
              <a:rPr lang="sr-Latn-RS" i="1" smtClean="0"/>
              <a:t>Matrica strateških opcija</a:t>
            </a:r>
            <a:endParaRPr lang="en-US"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500042"/>
            <a:ext cx="8501122" cy="6247864"/>
          </a:xfrm>
          <a:prstGeom prst="rect">
            <a:avLst/>
          </a:prstGeom>
          <a:noFill/>
        </p:spPr>
        <p:txBody>
          <a:bodyPr wrap="square" rtlCol="0">
            <a:spAutoFit/>
          </a:bodyPr>
          <a:lstStyle/>
          <a:p>
            <a:r>
              <a:rPr lang="en-US" sz="2000" smtClean="0">
                <a:solidFill>
                  <a:schemeClr val="accent1">
                    <a:lumMod val="20000"/>
                    <a:lumOff val="80000"/>
                  </a:schemeClr>
                </a:solidFill>
              </a:rPr>
              <a:t>Isproba</a:t>
            </a:r>
            <a:r>
              <a:rPr lang="sr-Latn-RS" sz="2000" smtClean="0">
                <a:solidFill>
                  <a:schemeClr val="accent1">
                    <a:lumMod val="20000"/>
                    <a:lumOff val="80000"/>
                  </a:schemeClr>
                </a:solidFill>
              </a:rPr>
              <a:t>ne</a:t>
            </a:r>
            <a:r>
              <a:rPr lang="en-US" sz="2000" smtClean="0">
                <a:solidFill>
                  <a:schemeClr val="accent1">
                    <a:lumMod val="20000"/>
                    <a:lumOff val="80000"/>
                  </a:schemeClr>
                </a:solidFill>
              </a:rPr>
              <a:t> s</a:t>
            </a:r>
            <a:r>
              <a:rPr lang="sr-Latn-RS" sz="2000" smtClean="0">
                <a:solidFill>
                  <a:schemeClr val="accent1">
                    <a:lumMod val="20000"/>
                    <a:lumOff val="80000"/>
                  </a:schemeClr>
                </a:solidFill>
              </a:rPr>
              <a:t>u</a:t>
            </a:r>
            <a:r>
              <a:rPr lang="en-US" sz="2000" smtClean="0">
                <a:solidFill>
                  <a:schemeClr val="accent1">
                    <a:lumMod val="20000"/>
                    <a:lumOff val="80000"/>
                  </a:schemeClr>
                </a:solidFill>
              </a:rPr>
              <a:t> </a:t>
            </a:r>
            <a:r>
              <a:rPr lang="en-US" sz="2000">
                <a:solidFill>
                  <a:schemeClr val="accent1">
                    <a:lumMod val="20000"/>
                    <a:lumOff val="80000"/>
                  </a:schemeClr>
                </a:solidFill>
              </a:rPr>
              <a:t>i </a:t>
            </a:r>
            <a:r>
              <a:rPr lang="en-US" sz="2000" smtClean="0">
                <a:solidFill>
                  <a:schemeClr val="accent1">
                    <a:lumMod val="20000"/>
                    <a:lumOff val="80000"/>
                  </a:schemeClr>
                </a:solidFill>
              </a:rPr>
              <a:t>testira</a:t>
            </a:r>
            <a:r>
              <a:rPr lang="sr-Latn-RS" sz="2000" smtClean="0">
                <a:solidFill>
                  <a:schemeClr val="accent1">
                    <a:lumMod val="20000"/>
                    <a:lumOff val="80000"/>
                  </a:schemeClr>
                </a:solidFill>
              </a:rPr>
              <a:t>ne</a:t>
            </a:r>
            <a:r>
              <a:rPr lang="en-US" sz="2000" smtClean="0">
                <a:solidFill>
                  <a:schemeClr val="accent1">
                    <a:lumMod val="20000"/>
                    <a:lumOff val="80000"/>
                  </a:schemeClr>
                </a:solidFill>
              </a:rPr>
              <a:t> </a:t>
            </a:r>
            <a:r>
              <a:rPr lang="en-US" sz="2000">
                <a:solidFill>
                  <a:schemeClr val="accent1">
                    <a:lumMod val="20000"/>
                    <a:lumOff val="80000"/>
                  </a:schemeClr>
                </a:solidFill>
              </a:rPr>
              <a:t>strukture koje su </a:t>
            </a:r>
            <a:r>
              <a:rPr lang="en-US" sz="2000" smtClean="0">
                <a:solidFill>
                  <a:schemeClr val="accent1">
                    <a:lumMod val="20000"/>
                    <a:lumOff val="80000"/>
                  </a:schemeClr>
                </a:solidFill>
              </a:rPr>
              <a:t>bile </a:t>
            </a:r>
            <a:r>
              <a:rPr lang="en-US" sz="2000">
                <a:solidFill>
                  <a:schemeClr val="accent1">
                    <a:lumMod val="20000"/>
                    <a:lumOff val="80000"/>
                  </a:schemeClr>
                </a:solidFill>
              </a:rPr>
              <a:t>na raspolaganju za tu svrhu, na primer, projekte. Stoga su priprema projekata i controlling projekata </a:t>
            </a:r>
            <a:r>
              <a:rPr lang="sr-Latn-RS" sz="2000" smtClean="0">
                <a:solidFill>
                  <a:schemeClr val="accent1">
                    <a:lumMod val="20000"/>
                    <a:lumOff val="80000"/>
                  </a:schemeClr>
                </a:solidFill>
              </a:rPr>
              <a:t>usk</a:t>
            </a:r>
            <a:r>
              <a:rPr lang="en-US" sz="2000" smtClean="0">
                <a:solidFill>
                  <a:schemeClr val="accent1">
                    <a:lumMod val="20000"/>
                    <a:lumOff val="80000"/>
                  </a:schemeClr>
                </a:solidFill>
              </a:rPr>
              <a:t>o </a:t>
            </a:r>
            <a:r>
              <a:rPr lang="en-US" sz="2000">
                <a:solidFill>
                  <a:schemeClr val="accent1">
                    <a:lumMod val="20000"/>
                    <a:lumOff val="80000"/>
                  </a:schemeClr>
                </a:solidFill>
              </a:rPr>
              <a:t>povezani s dizajniranjem BSC-a. U isto vreme taj „strateški koordinatni sistem” nam omogućava da proverimo da li su postojeće inicijative, projekti ili nove ideje ciljno orijentisani ili ne. Ukoliko neku inicijativu ne možemo da integrišemo u koordinatni sistem, onda </a:t>
            </a:r>
            <a:r>
              <a:rPr lang="sr-Latn-RS" sz="2000" smtClean="0">
                <a:solidFill>
                  <a:schemeClr val="accent1">
                    <a:lumMod val="20000"/>
                    <a:lumOff val="80000"/>
                  </a:schemeClr>
                </a:solidFill>
              </a:rPr>
              <a:t>treba</a:t>
            </a:r>
            <a:r>
              <a:rPr lang="sr-Latn-RS" sz="2000">
                <a:solidFill>
                  <a:schemeClr val="accent1">
                    <a:lumMod val="20000"/>
                    <a:lumOff val="80000"/>
                  </a:schemeClr>
                </a:solidFill>
              </a:rPr>
              <a:t> </a:t>
            </a:r>
            <a:r>
              <a:rPr lang="en-US" sz="2000" smtClean="0">
                <a:solidFill>
                  <a:schemeClr val="accent1">
                    <a:lumMod val="20000"/>
                    <a:lumOff val="80000"/>
                  </a:schemeClr>
                </a:solidFill>
              </a:rPr>
              <a:t>odluči</a:t>
            </a:r>
            <a:r>
              <a:rPr lang="sr-Latn-RS" sz="2000" smtClean="0">
                <a:solidFill>
                  <a:schemeClr val="accent1">
                    <a:lumMod val="20000"/>
                    <a:lumOff val="80000"/>
                  </a:schemeClr>
                </a:solidFill>
              </a:rPr>
              <a:t>ti</a:t>
            </a:r>
            <a:r>
              <a:rPr lang="en-US" sz="2000" smtClean="0">
                <a:solidFill>
                  <a:schemeClr val="accent1">
                    <a:lumMod val="20000"/>
                    <a:lumOff val="80000"/>
                  </a:schemeClr>
                </a:solidFill>
              </a:rPr>
              <a:t>da </a:t>
            </a:r>
            <a:r>
              <a:rPr lang="en-US" sz="2000">
                <a:solidFill>
                  <a:schemeClr val="accent1">
                    <a:lumMod val="20000"/>
                    <a:lumOff val="80000"/>
                  </a:schemeClr>
                </a:solidFill>
              </a:rPr>
              <a:t>li </a:t>
            </a:r>
            <a:r>
              <a:rPr lang="en-US" sz="2000" smtClean="0">
                <a:solidFill>
                  <a:schemeClr val="accent1">
                    <a:lumMod val="20000"/>
                    <a:lumOff val="80000"/>
                  </a:schemeClr>
                </a:solidFill>
              </a:rPr>
              <a:t>će</a:t>
            </a:r>
            <a:r>
              <a:rPr lang="sr-Latn-RS" sz="2000" smtClean="0">
                <a:solidFill>
                  <a:schemeClr val="accent1">
                    <a:lumMod val="20000"/>
                    <a:lumOff val="80000"/>
                  </a:schemeClr>
                </a:solidFill>
              </a:rPr>
              <a:t> ona</a:t>
            </a:r>
            <a:r>
              <a:rPr lang="en-US" sz="2000" smtClean="0">
                <a:solidFill>
                  <a:schemeClr val="accent1">
                    <a:lumMod val="20000"/>
                    <a:lumOff val="80000"/>
                  </a:schemeClr>
                </a:solidFill>
              </a:rPr>
              <a:t> </a:t>
            </a:r>
            <a:r>
              <a:rPr lang="sr-Latn-RS" sz="2000" smtClean="0">
                <a:solidFill>
                  <a:schemeClr val="accent1">
                    <a:lumMod val="20000"/>
                    <a:lumOff val="80000"/>
                  </a:schemeClr>
                </a:solidFill>
              </a:rPr>
              <a:t>biti</a:t>
            </a:r>
            <a:r>
              <a:rPr lang="en-US" sz="2000" smtClean="0">
                <a:solidFill>
                  <a:schemeClr val="accent1">
                    <a:lumMod val="20000"/>
                    <a:lumOff val="80000"/>
                  </a:schemeClr>
                </a:solidFill>
              </a:rPr>
              <a:t> izostav</a:t>
            </a:r>
            <a:r>
              <a:rPr lang="sr-Latn-RS" sz="2000" smtClean="0">
                <a:solidFill>
                  <a:schemeClr val="accent1">
                    <a:lumMod val="20000"/>
                    <a:lumOff val="80000"/>
                  </a:schemeClr>
                </a:solidFill>
              </a:rPr>
              <a:t>ljena</a:t>
            </a:r>
            <a:r>
              <a:rPr lang="en-US" sz="2000" smtClean="0">
                <a:solidFill>
                  <a:schemeClr val="accent1">
                    <a:lumMod val="20000"/>
                    <a:lumOff val="80000"/>
                  </a:schemeClr>
                </a:solidFill>
              </a:rPr>
              <a:t>, uključ</a:t>
            </a:r>
            <a:r>
              <a:rPr lang="sr-Latn-RS" sz="2000" smtClean="0">
                <a:solidFill>
                  <a:schemeClr val="accent1">
                    <a:lumMod val="20000"/>
                    <a:lumOff val="80000"/>
                  </a:schemeClr>
                </a:solidFill>
              </a:rPr>
              <a:t>ena</a:t>
            </a:r>
            <a:r>
              <a:rPr lang="en-US" sz="2000" smtClean="0">
                <a:solidFill>
                  <a:schemeClr val="accent1">
                    <a:lumMod val="20000"/>
                    <a:lumOff val="80000"/>
                  </a:schemeClr>
                </a:solidFill>
              </a:rPr>
              <a:t> </a:t>
            </a:r>
            <a:r>
              <a:rPr lang="en-US" sz="2000">
                <a:solidFill>
                  <a:schemeClr val="accent1">
                    <a:lumMod val="20000"/>
                    <a:lumOff val="80000"/>
                  </a:schemeClr>
                </a:solidFill>
              </a:rPr>
              <a:t>kao „luksuz</a:t>
            </a:r>
            <a:r>
              <a:rPr lang="en-US" sz="2000" smtClean="0">
                <a:solidFill>
                  <a:schemeClr val="accent1">
                    <a:lumMod val="20000"/>
                    <a:lumOff val="80000"/>
                  </a:schemeClr>
                </a:solidFill>
              </a:rPr>
              <a:t>”,</a:t>
            </a:r>
            <a:r>
              <a:rPr lang="sr-Latn-RS" sz="2000" smtClean="0">
                <a:solidFill>
                  <a:schemeClr val="accent1">
                    <a:lumMod val="20000"/>
                    <a:lumOff val="80000"/>
                  </a:schemeClr>
                </a:solidFill>
              </a:rPr>
              <a:t> </a:t>
            </a:r>
            <a:r>
              <a:rPr lang="en-US" sz="2000" smtClean="0">
                <a:solidFill>
                  <a:schemeClr val="accent1">
                    <a:lumMod val="20000"/>
                    <a:lumOff val="80000"/>
                  </a:schemeClr>
                </a:solidFill>
              </a:rPr>
              <a:t>ili</a:t>
            </a:r>
            <a:r>
              <a:rPr lang="sr-Latn-RS" sz="2000" smtClean="0">
                <a:solidFill>
                  <a:schemeClr val="accent1">
                    <a:lumMod val="20000"/>
                    <a:lumOff val="80000"/>
                  </a:schemeClr>
                </a:solidFill>
              </a:rPr>
              <a:t> treba</a:t>
            </a:r>
            <a:r>
              <a:rPr lang="en-US" sz="2000" smtClean="0">
                <a:solidFill>
                  <a:schemeClr val="accent1">
                    <a:lumMod val="20000"/>
                    <a:lumOff val="80000"/>
                  </a:schemeClr>
                </a:solidFill>
              </a:rPr>
              <a:t> </a:t>
            </a:r>
            <a:r>
              <a:rPr lang="en-US" sz="2000">
                <a:solidFill>
                  <a:schemeClr val="accent1">
                    <a:lumMod val="20000"/>
                    <a:lumOff val="80000"/>
                  </a:schemeClr>
                </a:solidFill>
              </a:rPr>
              <a:t>redizajnirati matricu. Bez hrabrosti za donošenje odluka neće nam koristiti ni najbolji koordinatni </a:t>
            </a:r>
            <a:r>
              <a:rPr lang="en-US" sz="2000" smtClean="0">
                <a:solidFill>
                  <a:schemeClr val="accent1">
                    <a:lumMod val="20000"/>
                    <a:lumOff val="80000"/>
                  </a:schemeClr>
                </a:solidFill>
              </a:rPr>
              <a:t>sistem.</a:t>
            </a:r>
            <a:r>
              <a:rPr lang="sr-Latn-RS" sz="2000" smtClean="0">
                <a:solidFill>
                  <a:schemeClr val="accent1">
                    <a:lumMod val="20000"/>
                    <a:lumOff val="80000"/>
                  </a:schemeClr>
                </a:solidFill>
              </a:rPr>
              <a:t/>
            </a:r>
            <a:br>
              <a:rPr lang="sr-Latn-RS" sz="2000" smtClean="0">
                <a:solidFill>
                  <a:schemeClr val="accent1">
                    <a:lumMod val="20000"/>
                    <a:lumOff val="80000"/>
                  </a:schemeClr>
                </a:solidFill>
              </a:rPr>
            </a:br>
            <a:r>
              <a:rPr lang="en-US" sz="2000" smtClean="0">
                <a:solidFill>
                  <a:schemeClr val="accent1">
                    <a:lumMod val="20000"/>
                    <a:lumOff val="80000"/>
                  </a:schemeClr>
                </a:solidFill>
              </a:rPr>
              <a:t>BSC </a:t>
            </a:r>
            <a:r>
              <a:rPr lang="en-US" sz="2000">
                <a:solidFill>
                  <a:schemeClr val="accent1">
                    <a:lumMod val="20000"/>
                    <a:lumOff val="80000"/>
                  </a:schemeClr>
                </a:solidFill>
              </a:rPr>
              <a:t>se ne nalazi u vakuumu. On ne može da transformiše strateške ciljeve u akcije bez obraćanja pažnje na ograničenja ili stepen slobode koji limitira naše akcije. Top menadžment kompanija koja posluje na globalnom nivou razviće drugačije ciljeve od lokalne kompanije srednje veličine kojom upravlja jedan vlasnik. Globalna kompanija će za saglasnost morati da pita različita tela (nadzorne i upravne odbore, skupštine akcionara) ili institucije (banke, državne organe), dok je lokalna kompanija u privatnom vlasništvu ponekad mnogo brža. To analogno važi i za ciljeve strateških poslovnih jedinica ili sektora u okviru većih kompanija. </a:t>
            </a:r>
          </a:p>
          <a:p>
            <a:endParaRPr lang="en-US" sz="2000">
              <a:solidFill>
                <a:schemeClr val="accent1">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43050"/>
            <a:ext cx="8429684" cy="4526280"/>
          </a:xfrm>
        </p:spPr>
        <p:txBody>
          <a:bodyPr>
            <a:normAutofit/>
          </a:bodyPr>
          <a:lstStyle/>
          <a:p>
            <a:pPr>
              <a:buNone/>
            </a:pPr>
            <a:r>
              <a:rPr lang="en-US" sz="2400" smtClean="0">
                <a:solidFill>
                  <a:schemeClr val="accent1">
                    <a:lumMod val="20000"/>
                    <a:lumOff val="80000"/>
                  </a:schemeClr>
                </a:solidFill>
              </a:rPr>
              <a:t> </a:t>
            </a:r>
            <a:r>
              <a:rPr lang="sr-Latn-RS" sz="2400" smtClean="0">
                <a:solidFill>
                  <a:schemeClr val="accent1">
                    <a:lumMod val="20000"/>
                    <a:lumOff val="80000"/>
                  </a:schemeClr>
                </a:solidFill>
              </a:rPr>
              <a:t>   </a:t>
            </a:r>
            <a:r>
              <a:rPr lang="en-US" sz="2400" smtClean="0">
                <a:solidFill>
                  <a:schemeClr val="accent1">
                    <a:lumMod val="20000"/>
                    <a:lumOff val="80000"/>
                  </a:schemeClr>
                </a:solidFill>
              </a:rPr>
              <a:t>Osnovna ideja BSC koju su razvili Kaplan i Norton sastojala se od pretvaranja strategije u konkretne akcije. Sa druge strane, naziv BSC se često u praksi koristi za prevazilaženje pojedinačnih operativnih problema ili za kreiranje velikih projekata.</a:t>
            </a:r>
            <a:r>
              <a:rPr lang="sr-Latn-RS" sz="2400" smtClean="0">
                <a:solidFill>
                  <a:schemeClr val="accent1">
                    <a:lumMod val="20000"/>
                    <a:lumOff val="80000"/>
                  </a:schemeClr>
                </a:solidFill>
              </a:rPr>
              <a:t/>
            </a:r>
            <a:br>
              <a:rPr lang="sr-Latn-RS" sz="2400" smtClean="0">
                <a:solidFill>
                  <a:schemeClr val="accent1">
                    <a:lumMod val="20000"/>
                    <a:lumOff val="80000"/>
                  </a:schemeClr>
                </a:solidFill>
              </a:rPr>
            </a:br>
            <a:r>
              <a:rPr lang="en-US" sz="2400" smtClean="0">
                <a:solidFill>
                  <a:schemeClr val="accent1">
                    <a:lumMod val="20000"/>
                    <a:lumOff val="80000"/>
                  </a:schemeClr>
                </a:solidFill>
              </a:rPr>
              <a:t> </a:t>
            </a:r>
            <a:r>
              <a:rPr lang="sr-Latn-RS" sz="2400" smtClean="0">
                <a:solidFill>
                  <a:schemeClr val="accent1">
                    <a:lumMod val="20000"/>
                    <a:lumOff val="80000"/>
                  </a:schemeClr>
                </a:solidFill>
              </a:rPr>
              <a:t/>
            </a:r>
            <a:br>
              <a:rPr lang="sr-Latn-RS" sz="2400" smtClean="0">
                <a:solidFill>
                  <a:schemeClr val="accent1">
                    <a:lumMod val="20000"/>
                    <a:lumOff val="80000"/>
                  </a:schemeClr>
                </a:solidFill>
              </a:rPr>
            </a:br>
            <a:r>
              <a:rPr lang="sr-Latn-RS" sz="2400" smtClean="0">
                <a:solidFill>
                  <a:schemeClr val="accent1">
                    <a:lumMod val="20000"/>
                    <a:lumOff val="80000"/>
                  </a:schemeClr>
                </a:solidFill>
              </a:rPr>
              <a:t>Potrebno </a:t>
            </a:r>
            <a:r>
              <a:rPr lang="en-US" sz="2400" smtClean="0">
                <a:solidFill>
                  <a:schemeClr val="accent1">
                    <a:lumMod val="20000"/>
                    <a:lumOff val="80000"/>
                  </a:schemeClr>
                </a:solidFill>
              </a:rPr>
              <a:t>je da ti zadaci budu striktno razdvojeni od upotrebe reči BSC, jer bi njihovo mešanje bilo kontraproduktivno.</a:t>
            </a:r>
          </a:p>
          <a:p>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472518" cy="1143000"/>
          </a:xfrm>
        </p:spPr>
        <p:txBody>
          <a:bodyPr>
            <a:noAutofit/>
          </a:bodyPr>
          <a:lstStyle/>
          <a:p>
            <a:pPr algn="l"/>
            <a:r>
              <a:rPr lang="sr-Latn-RS" sz="3200" b="1" smtClean="0">
                <a:solidFill>
                  <a:schemeClr val="accent1">
                    <a:lumMod val="20000"/>
                    <a:lumOff val="80000"/>
                  </a:schemeClr>
                </a:solidFill>
                <a:effectLst/>
              </a:rPr>
              <a:t>3 </a:t>
            </a:r>
            <a:r>
              <a:rPr lang="en-US" sz="3200" b="1" smtClean="0">
                <a:solidFill>
                  <a:schemeClr val="accent1">
                    <a:lumMod val="20000"/>
                    <a:lumOff val="80000"/>
                  </a:schemeClr>
                </a:solidFill>
                <a:effectLst/>
              </a:rPr>
              <a:t>Merenje ostvarenja ciljeva pomoću KPI</a:t>
            </a:r>
            <a:br>
              <a:rPr lang="en-US" sz="3200" b="1" smtClean="0">
                <a:solidFill>
                  <a:schemeClr val="accent1">
                    <a:lumMod val="20000"/>
                    <a:lumOff val="80000"/>
                  </a:schemeClr>
                </a:solidFill>
                <a:effectLst/>
              </a:rPr>
            </a:br>
            <a:endParaRPr lang="en-US" sz="3200" b="1">
              <a:solidFill>
                <a:schemeClr val="accent1">
                  <a:lumMod val="20000"/>
                  <a:lumOff val="80000"/>
                </a:schemeClr>
              </a:solidFill>
              <a:effectLst/>
            </a:endParaRPr>
          </a:p>
        </p:txBody>
      </p:sp>
      <p:sp>
        <p:nvSpPr>
          <p:cNvPr id="3" name="Content Placeholder 2"/>
          <p:cNvSpPr>
            <a:spLocks noGrp="1"/>
          </p:cNvSpPr>
          <p:nvPr>
            <p:ph idx="1"/>
          </p:nvPr>
        </p:nvSpPr>
        <p:spPr/>
        <p:txBody>
          <a:bodyPr>
            <a:normAutofit/>
          </a:bodyPr>
          <a:lstStyle/>
          <a:p>
            <a:r>
              <a:rPr lang="sr-Latn-RS" sz="2000" smtClean="0">
                <a:solidFill>
                  <a:schemeClr val="accent1">
                    <a:lumMod val="20000"/>
                    <a:lumOff val="80000"/>
                  </a:schemeClr>
                </a:solidFill>
              </a:rPr>
              <a:t>Još jedan</a:t>
            </a:r>
            <a:r>
              <a:rPr lang="en-US" sz="2000" smtClean="0">
                <a:solidFill>
                  <a:schemeClr val="accent1">
                    <a:lumMod val="20000"/>
                    <a:lumOff val="80000"/>
                  </a:schemeClr>
                </a:solidFill>
              </a:rPr>
              <a:t> aspekt </a:t>
            </a:r>
            <a:r>
              <a:rPr lang="sr-Latn-RS" sz="2000" smtClean="0">
                <a:solidFill>
                  <a:schemeClr val="accent1">
                    <a:lumMod val="20000"/>
                    <a:lumOff val="80000"/>
                  </a:schemeClr>
                </a:solidFill>
              </a:rPr>
              <a:t>kojim se bavi BSC </a:t>
            </a:r>
            <a:r>
              <a:rPr lang="en-US" sz="2000" smtClean="0">
                <a:solidFill>
                  <a:schemeClr val="accent1">
                    <a:lumMod val="20000"/>
                    <a:lumOff val="80000"/>
                  </a:schemeClr>
                </a:solidFill>
              </a:rPr>
              <a:t>se sastoji od primene odgovarajućih KPI kako bi se moglo meriti ostvarenje ciljeva. KPI je </a:t>
            </a:r>
            <a:r>
              <a:rPr lang="en-US" sz="2000" b="1" i="1" smtClean="0">
                <a:solidFill>
                  <a:schemeClr val="accent1">
                    <a:lumMod val="20000"/>
                    <a:lumOff val="80000"/>
                  </a:schemeClr>
                </a:solidFill>
              </a:rPr>
              <a:t>Key Performance Indicators</a:t>
            </a:r>
            <a:r>
              <a:rPr lang="en-US" sz="2000" i="1" smtClean="0">
                <a:solidFill>
                  <a:schemeClr val="accent1">
                    <a:lumMod val="20000"/>
                    <a:lumOff val="80000"/>
                  </a:schemeClr>
                </a:solidFill>
              </a:rPr>
              <a:t>,</a:t>
            </a:r>
            <a:r>
              <a:rPr lang="en-US" sz="2000" smtClean="0">
                <a:solidFill>
                  <a:schemeClr val="accent1">
                    <a:lumMod val="20000"/>
                    <a:lumOff val="80000"/>
                  </a:schemeClr>
                </a:solidFill>
              </a:rPr>
              <a:t> odnosno indikator za merenje. </a:t>
            </a:r>
            <a:endParaRPr lang="sr-Latn-RS" sz="2000" smtClean="0">
              <a:solidFill>
                <a:schemeClr val="accent1">
                  <a:lumMod val="20000"/>
                  <a:lumOff val="80000"/>
                </a:schemeClr>
              </a:solidFill>
            </a:endParaRPr>
          </a:p>
          <a:p>
            <a:r>
              <a:rPr lang="sr-Latn-RS" sz="2000" smtClean="0">
                <a:solidFill>
                  <a:schemeClr val="accent1">
                    <a:lumMod val="20000"/>
                    <a:lumOff val="80000"/>
                  </a:schemeClr>
                </a:solidFill>
              </a:rPr>
              <a:t>P</a:t>
            </a:r>
            <a:r>
              <a:rPr lang="en-US" sz="2000" smtClean="0">
                <a:solidFill>
                  <a:schemeClr val="accent1">
                    <a:lumMod val="20000"/>
                    <a:lumOff val="80000"/>
                  </a:schemeClr>
                </a:solidFill>
              </a:rPr>
              <a:t>ostoje specifični KPI </a:t>
            </a:r>
            <a:r>
              <a:rPr lang="sr-Latn-RS" sz="2000" smtClean="0">
                <a:solidFill>
                  <a:schemeClr val="accent1">
                    <a:lumMod val="20000"/>
                    <a:lumOff val="80000"/>
                  </a:schemeClr>
                </a:solidFill>
              </a:rPr>
              <a:t>razvrstani </a:t>
            </a:r>
            <a:r>
              <a:rPr lang="en-US" sz="2000" smtClean="0">
                <a:solidFill>
                  <a:schemeClr val="accent1">
                    <a:lumMod val="20000"/>
                    <a:lumOff val="80000"/>
                  </a:schemeClr>
                </a:solidFill>
              </a:rPr>
              <a:t>po delatnostima:</a:t>
            </a:r>
            <a:endParaRPr lang="en-US" sz="2000">
              <a:solidFill>
                <a:schemeClr val="accent1">
                  <a:lumMod val="20000"/>
                  <a:lumOff val="80000"/>
                </a:schemeClr>
              </a:solidFill>
            </a:endParaRPr>
          </a:p>
        </p:txBody>
      </p:sp>
      <p:pic>
        <p:nvPicPr>
          <p:cNvPr id="4" name="Picture 3"/>
          <p:cNvPicPr/>
          <p:nvPr/>
        </p:nvPicPr>
        <p:blipFill>
          <a:blip r:embed="rId2"/>
          <a:srcRect/>
          <a:stretch>
            <a:fillRect/>
          </a:stretch>
        </p:blipFill>
        <p:spPr bwMode="auto">
          <a:xfrm>
            <a:off x="1000100" y="3071810"/>
            <a:ext cx="7215238" cy="300039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86789"/>
          </a:xfrm>
        </p:spPr>
        <p:txBody>
          <a:bodyPr>
            <a:normAutofit fontScale="77500" lnSpcReduction="20000"/>
          </a:bodyPr>
          <a:lstStyle/>
          <a:p>
            <a:r>
              <a:rPr lang="vi-VN" smtClean="0"/>
              <a:t>KPI  se razlikuju od subjekata do subjekta, zajedničko im je da služe kao merna jedinica koja pokazuje koliko smo blizu ispunjenja postavljenih ciljeva. Da bi merenje bilo precizno i efektno oni moraju biti lako definisani, kvalitativno merljivi, lako prezentovani ljudima i da budu ključni za postizanje cilja.</a:t>
            </a:r>
            <a:endParaRPr lang="sr-Latn-RS" smtClean="0"/>
          </a:p>
          <a:p>
            <a:endParaRPr lang="vi-VN" smtClean="0"/>
          </a:p>
          <a:p>
            <a:r>
              <a:rPr lang="vi-VN" smtClean="0"/>
              <a:t>Ovi pokazatelji se moraju odrediti i postaviti pažljivo jer može doći do lažne slike o poslovanju kompanije. Ono što treba uzeti u obzir prilikom postavljanja i određivanja pokazatelja jeste zašto je baš ovaj pokazatelj potreban, kako njegovo praćenje pomaže da se dođe do cilja. Formula za  merenje nekog pokazatelja jeste odnos između „šta je cilj“    i „kakva je trenutna vrednost u odnosu na cilj“.</a:t>
            </a:r>
            <a:endParaRPr lang="sr-Latn-RS" smtClean="0"/>
          </a:p>
          <a:p>
            <a:endParaRPr lang="vi-VN" smtClean="0"/>
          </a:p>
          <a:p>
            <a:r>
              <a:rPr lang="vi-VN" smtClean="0"/>
              <a:t>Pokazatelji daju podatke kako se poslovalo ovog meseca (kvartala, godine) i pokazuju kako će se poslovati narednog meseca (kvartala, godine).</a:t>
            </a: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24" y="500042"/>
            <a:ext cx="7715304" cy="584775"/>
          </a:xfrm>
          <a:prstGeom prst="rect">
            <a:avLst/>
          </a:prstGeom>
          <a:noFill/>
        </p:spPr>
        <p:txBody>
          <a:bodyPr wrap="square" rtlCol="0">
            <a:spAutoFit/>
          </a:bodyPr>
          <a:lstStyle/>
          <a:p>
            <a:r>
              <a:rPr lang="en-US" sz="3200" b="1" smtClean="0">
                <a:solidFill>
                  <a:schemeClr val="accent1">
                    <a:lumMod val="20000"/>
                    <a:lumOff val="80000"/>
                  </a:schemeClr>
                </a:solidFill>
              </a:rPr>
              <a:t>1 Pojam </a:t>
            </a:r>
            <a:r>
              <a:rPr lang="sr-Latn-RS" sz="3200" b="1" smtClean="0">
                <a:solidFill>
                  <a:schemeClr val="accent1">
                    <a:lumMod val="20000"/>
                    <a:lumOff val="80000"/>
                  </a:schemeClr>
                </a:solidFill>
              </a:rPr>
              <a:t>i značaj balansnih karata</a:t>
            </a:r>
            <a:endParaRPr lang="en-US" sz="3200" b="1">
              <a:solidFill>
                <a:schemeClr val="accent1">
                  <a:lumMod val="20000"/>
                  <a:lumOff val="80000"/>
                </a:schemeClr>
              </a:solidFill>
            </a:endParaRPr>
          </a:p>
        </p:txBody>
      </p:sp>
      <p:sp>
        <p:nvSpPr>
          <p:cNvPr id="6" name="Rectangle 5"/>
          <p:cNvSpPr/>
          <p:nvPr/>
        </p:nvSpPr>
        <p:spPr>
          <a:xfrm>
            <a:off x="714348" y="1571612"/>
            <a:ext cx="7500991" cy="3416320"/>
          </a:xfrm>
          <a:prstGeom prst="rect">
            <a:avLst/>
          </a:prstGeom>
        </p:spPr>
        <p:txBody>
          <a:bodyPr wrap="square">
            <a:spAutoFit/>
          </a:bodyPr>
          <a:lstStyle/>
          <a:p>
            <a:r>
              <a:rPr lang="en-US" smtClean="0"/>
              <a:t>Pojam Balansinh karata datira  iz 1992. godine  kada su Kaplan i Norton objavili  članka u Harvard Business Review: Balanced Scorecard: Measures That Drive Performance.  Kaplan je profesor Upravljačkog računovodstva (controllinga) na Harvard Business School, dok je Norton radio kao menadžment konsultant. </a:t>
            </a:r>
          </a:p>
          <a:p>
            <a:endParaRPr lang="en-US" smtClean="0"/>
          </a:p>
          <a:p>
            <a:r>
              <a:rPr lang="en-US" smtClean="0"/>
              <a:t>Godine 1996. izašla je i njihova zajednička knjiga: The balanced scorecard: translating strategy into action. Oni su primetli da dosadašnji način merenja učinka (performansa) u kompanijama nije dobar. Merenje i evaluiranje učinka u kompanijama previše je jednostrano i nejasno. </a:t>
            </a:r>
          </a:p>
          <a:p>
            <a:endParaRPr lang="en-US"/>
          </a:p>
        </p:txBody>
      </p:sp>
      <p:pic>
        <p:nvPicPr>
          <p:cNvPr id="5" name="Picture 4"/>
          <p:cNvPicPr/>
          <p:nvPr/>
        </p:nvPicPr>
        <p:blipFill>
          <a:blip r:embed="rId2"/>
          <a:srcRect/>
          <a:stretch>
            <a:fillRect/>
          </a:stretch>
        </p:blipFill>
        <p:spPr bwMode="auto">
          <a:xfrm>
            <a:off x="5857884" y="4500570"/>
            <a:ext cx="2643206" cy="214314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FFFFFF"/>
                </a:solidFill>
              </a:rPr>
              <a:t>Kategorizacija procesa</a:t>
            </a:r>
            <a:endParaRPr lang="en-US">
              <a:solidFill>
                <a:srgbClr val="FFFFFF"/>
              </a:solidFill>
            </a:endParaRPr>
          </a:p>
        </p:txBody>
      </p:sp>
      <p:pic>
        <p:nvPicPr>
          <p:cNvPr id="4" name="Picture 3"/>
          <p:cNvPicPr/>
          <p:nvPr/>
        </p:nvPicPr>
        <p:blipFill>
          <a:blip r:embed="rId2"/>
          <a:srcRect/>
          <a:stretch>
            <a:fillRect/>
          </a:stretch>
        </p:blipFill>
        <p:spPr bwMode="auto">
          <a:xfrm>
            <a:off x="1571604" y="2000240"/>
            <a:ext cx="5937250" cy="3962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4282" y="214290"/>
            <a:ext cx="8643998" cy="66437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fontScale="90000"/>
          </a:bodyPr>
          <a:lstStyle/>
          <a:p>
            <a:pPr algn="l"/>
            <a:r>
              <a:rPr lang="sr-Latn-RS" smtClean="0">
                <a:solidFill>
                  <a:schemeClr val="tx2">
                    <a:lumMod val="20000"/>
                    <a:lumOff val="80000"/>
                  </a:schemeClr>
                </a:solidFill>
              </a:rPr>
              <a:t>Primeri softvera za izradu BSC BSC Desgner</a:t>
            </a:r>
            <a:endParaRPr lang="en-US">
              <a:solidFill>
                <a:schemeClr val="tx2">
                  <a:lumMod val="20000"/>
                  <a:lumOff val="80000"/>
                </a:schemeClr>
              </a:solidFill>
            </a:endParaRPr>
          </a:p>
        </p:txBody>
      </p:sp>
      <p:pic>
        <p:nvPicPr>
          <p:cNvPr id="4" name="Picture 3"/>
          <p:cNvPicPr/>
          <p:nvPr/>
        </p:nvPicPr>
        <p:blipFill>
          <a:blip r:embed="rId2"/>
          <a:srcRect/>
          <a:stretch>
            <a:fillRect/>
          </a:stretch>
        </p:blipFill>
        <p:spPr bwMode="auto">
          <a:xfrm>
            <a:off x="428596" y="1428736"/>
            <a:ext cx="8215370" cy="4857784"/>
          </a:xfrm>
          <a:prstGeom prst="rect">
            <a:avLst/>
          </a:prstGeom>
          <a:noFill/>
          <a:ln w="9525">
            <a:noFill/>
            <a:miter lim="800000"/>
            <a:headEnd/>
            <a:tailEnd/>
          </a:ln>
        </p:spPr>
      </p:pic>
      <p:sp>
        <p:nvSpPr>
          <p:cNvPr id="5" name="TextBox 4"/>
          <p:cNvSpPr txBox="1"/>
          <p:nvPr/>
        </p:nvSpPr>
        <p:spPr>
          <a:xfrm>
            <a:off x="2928926" y="6286520"/>
            <a:ext cx="4071966" cy="400110"/>
          </a:xfrm>
          <a:prstGeom prst="rect">
            <a:avLst/>
          </a:prstGeom>
          <a:noFill/>
        </p:spPr>
        <p:txBody>
          <a:bodyPr wrap="square" rtlCol="0">
            <a:spAutoFit/>
          </a:bodyPr>
          <a:lstStyle/>
          <a:p>
            <a:r>
              <a:rPr lang="en-US" sz="2000" b="1" i="1" smtClean="0"/>
              <a:t>Softver BSC Designer</a:t>
            </a:r>
            <a:endParaRPr lang="en-US" sz="2000"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28670"/>
            <a:ext cx="8229600" cy="5243847"/>
          </a:xfrm>
        </p:spPr>
        <p:txBody>
          <a:bodyPr>
            <a:normAutofit fontScale="55000" lnSpcReduction="20000"/>
          </a:bodyPr>
          <a:lstStyle/>
          <a:p>
            <a:pPr>
              <a:buNone/>
            </a:pPr>
            <a:r>
              <a:rPr lang="en-US" smtClean="0"/>
              <a:t>Kapalan i Norton su ukazali da dotada</a:t>
            </a:r>
            <a:r>
              <a:rPr lang="sr-Latn-RS" smtClean="0"/>
              <a:t>šnji način praćenja performansi ima sledeće nedostatke: </a:t>
            </a:r>
          </a:p>
          <a:p>
            <a:pPr>
              <a:buNone/>
            </a:pPr>
            <a:endParaRPr lang="en-US" smtClean="0"/>
          </a:p>
          <a:p>
            <a:r>
              <a:rPr lang="en-US" b="1" smtClean="0"/>
              <a:t>Jednostrano</a:t>
            </a:r>
            <a:r>
              <a:rPr lang="sr-Latn-RS" b="1" smtClean="0"/>
              <a:t>st</a:t>
            </a:r>
            <a:r>
              <a:rPr lang="en-US" b="1" smtClean="0"/>
              <a:t>, </a:t>
            </a:r>
            <a:r>
              <a:rPr lang="en-US" smtClean="0"/>
              <a:t>jer prvenstveno posmatramo finansijski učinak, kao što su prodaja, profit i iskorišćenost kapitala </a:t>
            </a:r>
            <a:r>
              <a:rPr lang="sr-Latn-RS" smtClean="0"/>
              <a:t>.</a:t>
            </a:r>
            <a:r>
              <a:rPr lang="en-US" smtClean="0"/>
              <a:t>Ovi pokazatelji govore samo da li smo u prošlosti bili uspešni ili ne. Oni ne govore o izgradnji odnosa s kupcima, o razvoju ljudi u kompaniji, niti o poboljšanju internih poslovnih procesa. Sa druge strane, ova tri nefinansijska pokazatelja (kupci, ljudi, procesi) garantuju dugoročnost, a posredno, i finansijsku stabilnost. </a:t>
            </a:r>
          </a:p>
          <a:p>
            <a:endParaRPr lang="sr-Latn-RS" smtClean="0"/>
          </a:p>
          <a:p>
            <a:r>
              <a:rPr lang="en-US" b="1" smtClean="0"/>
              <a:t>Nejasno</a:t>
            </a:r>
            <a:r>
              <a:rPr lang="en-US" smtClean="0"/>
              <a:t>, jer smo preplavljeni mnoštvom KPI i ne možemo da razlikujemo šta je važno a šta ne. Zašto ne radimo onako kako se radi u sportu? U sportu se svi bitni podaci prikazuju na jednom mestu, na semaforu (na stadionu) ili na jednoj listi poena (npr. u golfu). Tako možemo na prvi pogled da vidimo gde smo, koji su zadaci završeni a šta ostaje da se uradi. Tako je rođena ideja o scorecardu. S obzirom na to da su važni ne samo rezultati (ishodi), već i akcije koje dovode do uspeha, svi glavni aspekti jednog poslovanja (koje Kaplan i Norton nazivaju „perspektive”) treba da se prikažu na „uravnotežen” (balanced) način. To znači da treba da se prikažu kao „uravnotežena lista poena” tj. „usklađena lista ciljeva” – balanced scorecard.</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642910" y="1785926"/>
            <a:ext cx="7715304" cy="4574249"/>
          </a:xfrm>
          <a:prstGeom prst="rect">
            <a:avLst/>
          </a:prstGeom>
          <a:noFill/>
          <a:ln w="9525">
            <a:noFill/>
            <a:miter lim="800000"/>
            <a:headEnd/>
            <a:tailEnd/>
          </a:ln>
        </p:spPr>
      </p:pic>
      <p:sp>
        <p:nvSpPr>
          <p:cNvPr id="5" name="Title 1"/>
          <p:cNvSpPr>
            <a:spLocks noGrp="1"/>
          </p:cNvSpPr>
          <p:nvPr>
            <p:ph type="title"/>
          </p:nvPr>
        </p:nvSpPr>
        <p:spPr>
          <a:xfrm>
            <a:off x="457200" y="253536"/>
            <a:ext cx="8229600" cy="1143000"/>
          </a:xfrm>
        </p:spPr>
        <p:txBody>
          <a:bodyPr/>
          <a:lstStyle/>
          <a:p>
            <a:pPr algn="l"/>
            <a:r>
              <a:rPr lang="en-US" sz="3200" b="1" smtClean="0">
                <a:solidFill>
                  <a:schemeClr val="accent1">
                    <a:lumMod val="20000"/>
                    <a:lumOff val="80000"/>
                  </a:schemeClr>
                </a:solidFill>
              </a:rPr>
              <a:t>Forma Balansne karte</a:t>
            </a:r>
            <a:endParaRPr lang="en-US" b="1">
              <a:solidFill>
                <a:schemeClr val="accent1">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857232"/>
            <a:ext cx="8429684" cy="5429288"/>
          </a:xfrm>
        </p:spPr>
        <p:txBody>
          <a:bodyPr>
            <a:normAutofit/>
          </a:bodyPr>
          <a:lstStyle/>
          <a:p>
            <a:pPr>
              <a:buNone/>
            </a:pPr>
            <a:r>
              <a:rPr lang="en-US" sz="2800" smtClean="0">
                <a:solidFill>
                  <a:schemeClr val="accent1">
                    <a:lumMod val="20000"/>
                    <a:lumOff val="80000"/>
                  </a:schemeClr>
                </a:solidFill>
              </a:rPr>
              <a:t>Ova osnovna forma prati četiri perspektive: </a:t>
            </a:r>
            <a:r>
              <a:rPr lang="sr-Latn-RS" sz="2800" smtClean="0">
                <a:solidFill>
                  <a:schemeClr val="accent1">
                    <a:lumMod val="20000"/>
                    <a:lumOff val="80000"/>
                  </a:schemeClr>
                </a:solidFill>
              </a:rPr>
              <a:t/>
            </a:r>
            <a:br>
              <a:rPr lang="sr-Latn-RS" sz="2800" smtClean="0">
                <a:solidFill>
                  <a:schemeClr val="accent1">
                    <a:lumMod val="20000"/>
                    <a:lumOff val="80000"/>
                  </a:schemeClr>
                </a:solidFill>
              </a:rPr>
            </a:br>
            <a:endParaRPr lang="en-US" sz="2800" smtClean="0">
              <a:solidFill>
                <a:schemeClr val="accent1">
                  <a:lumMod val="20000"/>
                  <a:lumOff val="80000"/>
                </a:schemeClr>
              </a:solidFill>
            </a:endParaRPr>
          </a:p>
          <a:p>
            <a:r>
              <a:rPr lang="en-US" sz="2800" smtClean="0">
                <a:solidFill>
                  <a:schemeClr val="accent1">
                    <a:lumMod val="20000"/>
                    <a:lumOff val="80000"/>
                  </a:schemeClr>
                </a:solidFill>
              </a:rPr>
              <a:t>finansije </a:t>
            </a:r>
          </a:p>
          <a:p>
            <a:r>
              <a:rPr lang="en-US" sz="2800" smtClean="0">
                <a:solidFill>
                  <a:schemeClr val="accent1">
                    <a:lumMod val="20000"/>
                    <a:lumOff val="80000"/>
                  </a:schemeClr>
                </a:solidFill>
              </a:rPr>
              <a:t>kupce </a:t>
            </a:r>
          </a:p>
          <a:p>
            <a:r>
              <a:rPr lang="en-US" sz="2800" smtClean="0">
                <a:solidFill>
                  <a:schemeClr val="accent1">
                    <a:lumMod val="20000"/>
                    <a:lumOff val="80000"/>
                  </a:schemeClr>
                </a:solidFill>
              </a:rPr>
              <a:t>interne procese i </a:t>
            </a:r>
          </a:p>
          <a:p>
            <a:r>
              <a:rPr lang="en-US" sz="2800" smtClean="0">
                <a:solidFill>
                  <a:schemeClr val="accent1">
                    <a:lumMod val="20000"/>
                    <a:lumOff val="80000"/>
                  </a:schemeClr>
                </a:solidFill>
              </a:rPr>
              <a:t>ljude. </a:t>
            </a:r>
          </a:p>
          <a:p>
            <a:pPr>
              <a:buNone/>
            </a:pPr>
            <a:r>
              <a:rPr lang="en-US" sz="2800" smtClean="0">
                <a:solidFill>
                  <a:schemeClr val="accent1">
                    <a:lumMod val="20000"/>
                    <a:lumOff val="80000"/>
                  </a:schemeClr>
                </a:solidFill>
              </a:rPr>
              <a:t>u</a:t>
            </a:r>
            <a:r>
              <a:rPr lang="sr-Latn-RS" sz="2800" smtClean="0">
                <a:solidFill>
                  <a:schemeClr val="accent1">
                    <a:lumMod val="20000"/>
                    <a:lumOff val="80000"/>
                  </a:schemeClr>
                </a:solidFill>
              </a:rPr>
              <a:t> okviru kojih se posmatraju:</a:t>
            </a:r>
            <a:br>
              <a:rPr lang="sr-Latn-RS" sz="2800" smtClean="0">
                <a:solidFill>
                  <a:schemeClr val="accent1">
                    <a:lumMod val="20000"/>
                    <a:lumOff val="80000"/>
                  </a:schemeClr>
                </a:solidFill>
              </a:rPr>
            </a:br>
            <a:r>
              <a:rPr lang="en-US" sz="2800" smtClean="0">
                <a:solidFill>
                  <a:schemeClr val="accent1">
                    <a:lumMod val="20000"/>
                    <a:lumOff val="80000"/>
                  </a:schemeClr>
                </a:solidFill>
              </a:rPr>
              <a:t>ciljevi </a:t>
            </a:r>
          </a:p>
          <a:p>
            <a:r>
              <a:rPr lang="en-US" sz="2800" smtClean="0">
                <a:solidFill>
                  <a:schemeClr val="accent1">
                    <a:lumMod val="20000"/>
                    <a:lumOff val="80000"/>
                  </a:schemeClr>
                </a:solidFill>
              </a:rPr>
              <a:t>KPI </a:t>
            </a:r>
          </a:p>
          <a:p>
            <a:r>
              <a:rPr lang="en-US" sz="2800" smtClean="0">
                <a:solidFill>
                  <a:schemeClr val="accent1">
                    <a:lumMod val="20000"/>
                    <a:lumOff val="80000"/>
                  </a:schemeClr>
                </a:solidFill>
              </a:rPr>
              <a:t>targeti i </a:t>
            </a:r>
          </a:p>
          <a:p>
            <a:r>
              <a:rPr lang="en-US" sz="2800" smtClean="0">
                <a:solidFill>
                  <a:schemeClr val="accent1">
                    <a:lumMod val="20000"/>
                    <a:lumOff val="80000"/>
                  </a:schemeClr>
                </a:solidFill>
              </a:rPr>
              <a:t>inicijative (plan akcije). </a:t>
            </a:r>
          </a:p>
          <a:p>
            <a:pPr>
              <a:buNone/>
            </a:pPr>
            <a:endParaRPr lang="en-US" sz="2800">
              <a:solidFill>
                <a:schemeClr val="accent1">
                  <a:lumMod val="20000"/>
                  <a:lumOff val="80000"/>
                </a:schemeClr>
              </a:solidFill>
            </a:endParaRPr>
          </a:p>
        </p:txBody>
      </p:sp>
      <p:pic>
        <p:nvPicPr>
          <p:cNvPr id="4" name="Picture 3"/>
          <p:cNvPicPr/>
          <p:nvPr/>
        </p:nvPicPr>
        <p:blipFill>
          <a:blip r:embed="rId2"/>
          <a:srcRect/>
          <a:stretch>
            <a:fillRect/>
          </a:stretch>
        </p:blipFill>
        <p:spPr bwMode="auto">
          <a:xfrm>
            <a:off x="5143504" y="1500174"/>
            <a:ext cx="3650425" cy="504768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00042"/>
            <a:ext cx="8215370" cy="6032421"/>
          </a:xfrm>
          <a:prstGeom prst="rect">
            <a:avLst/>
          </a:prstGeom>
        </p:spPr>
        <p:txBody>
          <a:bodyPr wrap="square">
            <a:spAutoFit/>
          </a:bodyPr>
          <a:lstStyle/>
          <a:p>
            <a:r>
              <a:rPr lang="vi-VN" sz="2000" b="1" i="1" smtClean="0">
                <a:solidFill>
                  <a:schemeClr val="tx2">
                    <a:lumMod val="20000"/>
                    <a:lumOff val="80000"/>
                  </a:schemeClr>
                </a:solidFill>
              </a:rPr>
              <a:t>Finsnsijska perspektiva</a:t>
            </a:r>
          </a:p>
          <a:p>
            <a:endParaRPr lang="vi-VN" sz="1600" smtClean="0">
              <a:solidFill>
                <a:schemeClr val="tx2">
                  <a:lumMod val="20000"/>
                  <a:lumOff val="80000"/>
                </a:schemeClr>
              </a:solidFill>
            </a:endParaRPr>
          </a:p>
          <a:p>
            <a:pPr algn="just"/>
            <a:r>
              <a:rPr lang="vi-VN" sz="1600" smtClean="0">
                <a:solidFill>
                  <a:schemeClr val="tx2">
                    <a:lumMod val="20000"/>
                    <a:lumOff val="80000"/>
                  </a:schemeClr>
                </a:solidFill>
              </a:rPr>
              <a:t>Stvoriti određenu vrednost za kompaniju je cilj cvake strategije. Finansijski ciljevi  služe kao fokus i za ciljeve i za merila u ostalim perspektivama BSC-a. Finansijska perspektiva je najbitniji aspekt poslovanja jer je ostvarenje dobiti cilj poslovanja. Neki tipični finansijski ciljevi na koje se kompanije fokusiraju su profitabilnost, rast tržišnog učešća, vrednost za akcionare. Bitno je i redovno sastavljanje izveštaja o finansijskom položaju kako bi se unapredio kvalitet, vreme reagovanja i produktivnost kompanije.</a:t>
            </a:r>
          </a:p>
          <a:p>
            <a:r>
              <a:rPr lang="vi-VN" sz="1600" smtClean="0">
                <a:solidFill>
                  <a:schemeClr val="tx2">
                    <a:lumMod val="20000"/>
                    <a:lumOff val="80000"/>
                  </a:schemeClr>
                </a:solidFill>
              </a:rPr>
              <a:t>Bez obzira na različita merila finansijskog uspeha, kompanije svoju ekonomsku vrednost povećavaju preko dva pristupa: </a:t>
            </a:r>
            <a:r>
              <a:rPr lang="vi-VN" sz="1600" b="1" smtClean="0">
                <a:solidFill>
                  <a:schemeClr val="tx2">
                    <a:lumMod val="20000"/>
                    <a:lumOff val="80000"/>
                  </a:schemeClr>
                </a:solidFill>
              </a:rPr>
              <a:t>rasta prihoda i povećanje produktivnosti. </a:t>
            </a:r>
          </a:p>
          <a:p>
            <a:r>
              <a:rPr lang="vi-VN" sz="1600" b="1" i="1" u="sng" smtClean="0">
                <a:solidFill>
                  <a:schemeClr val="tx2">
                    <a:lumMod val="20000"/>
                    <a:lumOff val="80000"/>
                  </a:schemeClr>
                </a:solidFill>
              </a:rPr>
              <a:t>Strategija rasta prihoda </a:t>
            </a:r>
            <a:r>
              <a:rPr lang="vi-VN" sz="1600" smtClean="0">
                <a:solidFill>
                  <a:schemeClr val="tx2">
                    <a:lumMod val="20000"/>
                    <a:lumOff val="80000"/>
                  </a:schemeClr>
                </a:solidFill>
              </a:rPr>
              <a:t>fokusira se na razvoj novih izvora prihoda i povećanje profitabilnosti. Ona ima dve komponente:                                                    </a:t>
            </a:r>
            <a:endParaRPr lang="sr-Latn-RS" sz="1600" smtClean="0">
              <a:solidFill>
                <a:schemeClr val="tx2">
                  <a:lumMod val="20000"/>
                  <a:lumOff val="80000"/>
                </a:schemeClr>
              </a:solidFill>
            </a:endParaRPr>
          </a:p>
          <a:p>
            <a:pPr marL="342900" indent="-342900">
              <a:buAutoNum type="arabicPeriod"/>
            </a:pPr>
            <a:r>
              <a:rPr lang="vi-VN" sz="1600" smtClean="0">
                <a:solidFill>
                  <a:schemeClr val="tx2">
                    <a:lumMod val="20000"/>
                    <a:lumOff val="80000"/>
                  </a:schemeClr>
                </a:solidFill>
              </a:rPr>
              <a:t>izgradnju franšize, koja se odnosi na razvoj novih izvora prihoda sa novih tržišta, novih proizvoda ili novih potrošača;                                      </a:t>
            </a:r>
            <a:endParaRPr lang="sr-Latn-RS" sz="1600" smtClean="0">
              <a:solidFill>
                <a:schemeClr val="tx2">
                  <a:lumMod val="20000"/>
                  <a:lumOff val="80000"/>
                </a:schemeClr>
              </a:solidFill>
            </a:endParaRPr>
          </a:p>
          <a:p>
            <a:pPr marL="342900" indent="-342900">
              <a:buAutoNum type="arabicPeriod"/>
            </a:pPr>
            <a:r>
              <a:rPr lang="vi-VN" sz="1600" smtClean="0">
                <a:solidFill>
                  <a:schemeClr val="tx2">
                    <a:lumMod val="20000"/>
                    <a:lumOff val="80000"/>
                  </a:schemeClr>
                </a:solidFill>
              </a:rPr>
              <a:t>povećanje vrednosti za potrošača koje vodi povećanju prodaje postojećim potrošačima zahvaljujući boljem odnosu sa njima, ponudu kompletnih rešenja za zadovoljenje potrošačkih potreba i slično.</a:t>
            </a:r>
          </a:p>
          <a:p>
            <a:r>
              <a:rPr lang="vi-VN" sz="1600" b="1" i="1" u="sng" smtClean="0">
                <a:solidFill>
                  <a:schemeClr val="tx2">
                    <a:lumMod val="20000"/>
                    <a:lumOff val="80000"/>
                  </a:schemeClr>
                </a:solidFill>
              </a:rPr>
              <a:t>Strategija rasta produktivnosti </a:t>
            </a:r>
            <a:r>
              <a:rPr lang="vi-VN" sz="1600" smtClean="0">
                <a:solidFill>
                  <a:schemeClr val="tx2">
                    <a:lumMod val="20000"/>
                    <a:lumOff val="80000"/>
                  </a:schemeClr>
                </a:solidFill>
              </a:rPr>
              <a:t>fokusira se na:                                              </a:t>
            </a:r>
            <a:endParaRPr lang="sr-Latn-RS" sz="1600" smtClean="0">
              <a:solidFill>
                <a:schemeClr val="tx2">
                  <a:lumMod val="20000"/>
                  <a:lumOff val="80000"/>
                </a:schemeClr>
              </a:solidFill>
            </a:endParaRPr>
          </a:p>
          <a:p>
            <a:r>
              <a:rPr lang="vi-VN" sz="1600" smtClean="0">
                <a:solidFill>
                  <a:schemeClr val="tx2">
                    <a:lumMod val="20000"/>
                    <a:lumOff val="80000"/>
                  </a:schemeClr>
                </a:solidFill>
              </a:rPr>
              <a:t>1.</a:t>
            </a:r>
            <a:r>
              <a:rPr lang="sr-Latn-RS" sz="1600" smtClean="0">
                <a:solidFill>
                  <a:schemeClr val="tx2">
                    <a:lumMod val="20000"/>
                    <a:lumOff val="80000"/>
                  </a:schemeClr>
                </a:solidFill>
              </a:rPr>
              <a:t>   </a:t>
            </a:r>
            <a:r>
              <a:rPr lang="vi-VN" sz="1600" smtClean="0">
                <a:solidFill>
                  <a:schemeClr val="tx2">
                    <a:lumMod val="20000"/>
                    <a:lumOff val="80000"/>
                  </a:schemeClr>
                </a:solidFill>
              </a:rPr>
              <a:t> poboljšanje strukture troškova kroz smanjenje direktnih i indirektnih troškova;                                                                                               2.</a:t>
            </a:r>
            <a:r>
              <a:rPr lang="sr-Latn-RS" sz="1600" smtClean="0">
                <a:solidFill>
                  <a:schemeClr val="tx2">
                    <a:lumMod val="20000"/>
                    <a:lumOff val="80000"/>
                  </a:schemeClr>
                </a:solidFill>
              </a:rPr>
              <a:t>   </a:t>
            </a:r>
            <a:r>
              <a:rPr lang="vi-VN" sz="1600" smtClean="0">
                <a:solidFill>
                  <a:schemeClr val="tx2">
                    <a:lumMod val="20000"/>
                    <a:lumOff val="80000"/>
                  </a:schemeClr>
                </a:solidFill>
              </a:rPr>
              <a:t> poboljšanje iskorišćenosti aktive kroz smanjenje fiksnih i obrtnih sredstava neophodnih za funkcionisanje postojećeg biznisa.</a:t>
            </a:r>
          </a:p>
          <a:p>
            <a:r>
              <a:rPr lang="vi-VN" sz="1600" smtClean="0">
                <a:solidFill>
                  <a:schemeClr val="tx2">
                    <a:lumMod val="20000"/>
                    <a:lumOff val="80000"/>
                  </a:schemeClr>
                </a:solidFill>
              </a:rPr>
              <a:t>Strategija  rasta produktivnosti daje bolje rezultate u kratkom roku, za razliku od strategije rasta prihoda koja daje bolje rezultate u dugom roku, ali jedina obezbeđuje prosperitet kompanije u budućnosti.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572560" cy="5743913"/>
          </a:xfrm>
        </p:spPr>
        <p:txBody>
          <a:bodyPr>
            <a:noAutofit/>
          </a:bodyPr>
          <a:lstStyle/>
          <a:p>
            <a:pPr>
              <a:buNone/>
            </a:pPr>
            <a:endParaRPr lang="sr-Latn-RS" sz="1600" u="sng" smtClean="0">
              <a:solidFill>
                <a:schemeClr val="tx2">
                  <a:lumMod val="20000"/>
                  <a:lumOff val="80000"/>
                </a:schemeClr>
              </a:solidFill>
            </a:endParaRPr>
          </a:p>
          <a:p>
            <a:pPr>
              <a:buNone/>
            </a:pPr>
            <a:r>
              <a:rPr lang="en-US" sz="2000" b="1" i="1" smtClean="0">
                <a:solidFill>
                  <a:srgbClr val="FFFFFF"/>
                </a:solidFill>
              </a:rPr>
              <a:t>Perspektiva kupaca</a:t>
            </a:r>
          </a:p>
          <a:p>
            <a:pPr>
              <a:buNone/>
            </a:pPr>
            <a:endParaRPr lang="en-US" sz="1600" smtClean="0">
              <a:solidFill>
                <a:schemeClr val="tx2">
                  <a:lumMod val="20000"/>
                  <a:lumOff val="80000"/>
                </a:schemeClr>
              </a:solidFill>
            </a:endParaRPr>
          </a:p>
          <a:p>
            <a:pPr>
              <a:buNone/>
            </a:pPr>
            <a:r>
              <a:rPr lang="en-US" sz="1600" smtClean="0">
                <a:solidFill>
                  <a:schemeClr val="tx2">
                    <a:lumMod val="20000"/>
                    <a:lumOff val="80000"/>
                  </a:schemeClr>
                </a:solidFill>
              </a:rPr>
              <a:t>Osnova bilo koje strategije je predlog vrednosti koji se isporučuje potrošaču. To je jedinstveni miks proizvoda, cene, usluge, odnosa i imidža koji kompanija nudi kupcu.</a:t>
            </a:r>
            <a:r>
              <a:rPr lang="sr-Latn-RS" sz="1600" smtClean="0">
                <a:solidFill>
                  <a:schemeClr val="tx2">
                    <a:lumMod val="20000"/>
                    <a:lumOff val="80000"/>
                  </a:schemeClr>
                </a:solidFill>
              </a:rPr>
              <a:t> </a:t>
            </a:r>
          </a:p>
          <a:p>
            <a:pPr>
              <a:buNone/>
            </a:pPr>
            <a:endParaRPr lang="sr-Latn-RS" sz="1600" smtClean="0">
              <a:solidFill>
                <a:schemeClr val="tx2">
                  <a:lumMod val="20000"/>
                  <a:lumOff val="80000"/>
                </a:schemeClr>
              </a:solidFill>
            </a:endParaRPr>
          </a:p>
          <a:p>
            <a:pPr>
              <a:buNone/>
            </a:pPr>
            <a:r>
              <a:rPr lang="sr-Latn-RS" sz="1600" smtClean="0">
                <a:solidFill>
                  <a:schemeClr val="tx2">
                    <a:lumMod val="20000"/>
                    <a:lumOff val="80000"/>
                  </a:schemeClr>
                </a:solidFill>
              </a:rPr>
              <a:t>K</a:t>
            </a:r>
            <a:r>
              <a:rPr lang="en-US" sz="1600" smtClean="0">
                <a:solidFill>
                  <a:schemeClr val="tx2">
                    <a:lumMod val="20000"/>
                    <a:lumOff val="80000"/>
                  </a:schemeClr>
                </a:solidFill>
              </a:rPr>
              <a:t>ompanija razlikuje svoj predlog vrednosti, birajući jednu od tri strategije: </a:t>
            </a:r>
            <a:r>
              <a:rPr lang="en-US" sz="1600" b="1" smtClean="0">
                <a:solidFill>
                  <a:schemeClr val="tx2">
                    <a:lumMod val="20000"/>
                    <a:lumOff val="80000"/>
                  </a:schemeClr>
                </a:solidFill>
              </a:rPr>
              <a:t>operativne efikasnosti, bliskosti sa kupcem i proizvodnog liderstva</a:t>
            </a:r>
            <a:r>
              <a:rPr lang="en-US" sz="1600" smtClean="0">
                <a:solidFill>
                  <a:schemeClr val="tx2">
                    <a:lumMod val="20000"/>
                    <a:lumOff val="80000"/>
                  </a:schemeClr>
                </a:solidFill>
              </a:rPr>
              <a:t>.</a:t>
            </a:r>
            <a:r>
              <a:rPr lang="sr-Latn-RS" sz="1600" smtClean="0">
                <a:solidFill>
                  <a:schemeClr val="tx2">
                    <a:lumMod val="20000"/>
                    <a:lumOff val="80000"/>
                  </a:schemeClr>
                </a:solidFill>
              </a:rPr>
              <a:t> </a:t>
            </a:r>
          </a:p>
          <a:p>
            <a:pPr>
              <a:buNone/>
            </a:pPr>
            <a:endParaRPr lang="sr-Latn-RS" sz="1600" smtClean="0">
              <a:solidFill>
                <a:schemeClr val="tx2">
                  <a:lumMod val="20000"/>
                  <a:lumOff val="80000"/>
                </a:schemeClr>
              </a:solidFill>
            </a:endParaRPr>
          </a:p>
          <a:p>
            <a:pPr lvl="1">
              <a:buNone/>
            </a:pPr>
            <a:r>
              <a:rPr lang="en-US" sz="1600" smtClean="0">
                <a:solidFill>
                  <a:schemeClr val="tx2">
                    <a:lumMod val="20000"/>
                    <a:lumOff val="80000"/>
                  </a:schemeClr>
                </a:solidFill>
              </a:rPr>
              <a:t>Kompanije koje forsiraju strategiju operativne efikasnosti teže konkurentnosti u ceni, kvalitetu proizvoda, izboru proizvoda, odličnom vodećem vremenu i isporuci na vreme. </a:t>
            </a:r>
            <a:endParaRPr lang="sr-Latn-RS" sz="1600" smtClean="0">
              <a:solidFill>
                <a:schemeClr val="tx2">
                  <a:lumMod val="20000"/>
                  <a:lumOff val="80000"/>
                </a:schemeClr>
              </a:solidFill>
            </a:endParaRPr>
          </a:p>
          <a:p>
            <a:pPr lvl="1">
              <a:buNone/>
            </a:pPr>
            <a:endParaRPr lang="sr-Latn-RS" sz="1600" smtClean="0">
              <a:solidFill>
                <a:schemeClr val="tx2">
                  <a:lumMod val="20000"/>
                  <a:lumOff val="80000"/>
                </a:schemeClr>
              </a:solidFill>
            </a:endParaRPr>
          </a:p>
          <a:p>
            <a:pPr lvl="1">
              <a:buNone/>
            </a:pPr>
            <a:r>
              <a:rPr lang="en-US" sz="1600" smtClean="0">
                <a:solidFill>
                  <a:schemeClr val="tx2">
                    <a:lumMod val="20000"/>
                    <a:lumOff val="80000"/>
                  </a:schemeClr>
                </a:solidFill>
              </a:rPr>
              <a:t>Kompanije koje forsiraju strategiju bliskosti sa kupcem teže da budu odlične u svojim odnosima sa njima uključujući izvanrednu uslugu i rešenja za zadovoljenje potreba kupaca. </a:t>
            </a:r>
            <a:endParaRPr lang="sr-Latn-RS" sz="1600" smtClean="0">
              <a:solidFill>
                <a:schemeClr val="tx2">
                  <a:lumMod val="20000"/>
                  <a:lumOff val="80000"/>
                </a:schemeClr>
              </a:solidFill>
            </a:endParaRPr>
          </a:p>
          <a:p>
            <a:pPr lvl="1">
              <a:buNone/>
            </a:pPr>
            <a:endParaRPr lang="sr-Latn-RS" sz="1600" smtClean="0">
              <a:solidFill>
                <a:schemeClr val="tx2">
                  <a:lumMod val="20000"/>
                  <a:lumOff val="80000"/>
                </a:schemeClr>
              </a:solidFill>
            </a:endParaRPr>
          </a:p>
          <a:p>
            <a:pPr lvl="1">
              <a:buNone/>
            </a:pPr>
            <a:r>
              <a:rPr lang="sr-Latn-RS" sz="1600" smtClean="0">
                <a:solidFill>
                  <a:schemeClr val="tx2">
                    <a:lumMod val="20000"/>
                    <a:lumOff val="80000"/>
                  </a:schemeClr>
                </a:solidFill>
              </a:rPr>
              <a:t>K</a:t>
            </a:r>
            <a:r>
              <a:rPr lang="en-US" sz="1600" smtClean="0">
                <a:solidFill>
                  <a:schemeClr val="tx2">
                    <a:lumMod val="20000"/>
                    <a:lumOff val="80000"/>
                  </a:schemeClr>
                </a:solidFill>
              </a:rPr>
              <a:t>ompanije koje forsiraju strategiju proizvodnog liderstva teže da budu odlične po pitanju karakteristika proizvoda, njegove funkcionalnosti i drugih performansi.  </a:t>
            </a:r>
            <a:endParaRPr lang="sr-Latn-RS" sz="1600" smtClean="0">
              <a:solidFill>
                <a:schemeClr val="tx2">
                  <a:lumMod val="20000"/>
                  <a:lumOff val="80000"/>
                </a:schemeClr>
              </a:solidFill>
            </a:endParaRPr>
          </a:p>
          <a:p>
            <a:pPr>
              <a:buNone/>
            </a:pPr>
            <a:endParaRPr lang="sr-Latn-RS" sz="1600" smtClean="0">
              <a:solidFill>
                <a:schemeClr val="tx2">
                  <a:lumMod val="20000"/>
                  <a:lumOff val="80000"/>
                </a:schemeClr>
              </a:solidFill>
            </a:endParaRPr>
          </a:p>
          <a:p>
            <a:pPr>
              <a:buNone/>
            </a:pPr>
            <a:r>
              <a:rPr lang="sr-Latn-RS" sz="1600" smtClean="0">
                <a:solidFill>
                  <a:schemeClr val="tx2">
                    <a:lumMod val="20000"/>
                    <a:lumOff val="80000"/>
                  </a:schemeClr>
                </a:solidFill>
              </a:rPr>
              <a:t>V</a:t>
            </a:r>
            <a:r>
              <a:rPr lang="en-US" sz="1600" smtClean="0">
                <a:solidFill>
                  <a:schemeClr val="tx2">
                    <a:lumMod val="20000"/>
                    <a:lumOff val="80000"/>
                  </a:schemeClr>
                </a:solidFill>
              </a:rPr>
              <a:t>remenska perspektiva realizacije strategije operativne efikasnosti, bliskosti sa kupcem i liderstva je različita. Prva se može realizovati u najkraćem roku, druga u srednjem i treća u najdužem roku.</a:t>
            </a:r>
          </a:p>
          <a:p>
            <a:pPr>
              <a:buNone/>
            </a:pPr>
            <a:endParaRPr lang="en-US" sz="1800" b="1" smtClean="0">
              <a:solidFill>
                <a:schemeClr val="tx2">
                  <a:lumMod val="20000"/>
                  <a:lumOff val="80000"/>
                </a:schemeClr>
              </a:solidFill>
            </a:endParaRPr>
          </a:p>
          <a:p>
            <a:pPr>
              <a:buNone/>
            </a:pPr>
            <a:endParaRPr lang="en-US" sz="1600" smtClean="0">
              <a:solidFill>
                <a:schemeClr val="tx2">
                  <a:lumMod val="20000"/>
                  <a:lumOff val="80000"/>
                </a:schemeClr>
              </a:solidFill>
            </a:endParaRPr>
          </a:p>
          <a:p>
            <a:pPr>
              <a:buNone/>
            </a:pPr>
            <a:endParaRPr lang="en-US" sz="1600">
              <a:solidFill>
                <a:schemeClr val="tx2">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71500"/>
            <a:ext cx="8229600" cy="5600700"/>
          </a:xfrm>
        </p:spPr>
        <p:txBody>
          <a:bodyPr>
            <a:noAutofit/>
          </a:bodyPr>
          <a:lstStyle/>
          <a:p>
            <a:pPr>
              <a:buNone/>
            </a:pPr>
            <a:r>
              <a:rPr lang="en-US" sz="2000" b="1" i="1" smtClean="0">
                <a:solidFill>
                  <a:schemeClr val="tx2">
                    <a:lumMod val="20000"/>
                    <a:lumOff val="80000"/>
                  </a:schemeClr>
                </a:solidFill>
              </a:rPr>
              <a:t>Perspektiva internih procesa</a:t>
            </a:r>
            <a:endParaRPr lang="en-US" sz="2000" b="1" smtClean="0">
              <a:solidFill>
                <a:schemeClr val="tx2">
                  <a:lumMod val="20000"/>
                  <a:lumOff val="80000"/>
                </a:schemeClr>
              </a:solidFill>
            </a:endParaRPr>
          </a:p>
          <a:p>
            <a:pPr>
              <a:buNone/>
            </a:pPr>
            <a:r>
              <a:rPr lang="en-US" sz="1800" b="1" smtClean="0">
                <a:solidFill>
                  <a:schemeClr val="tx2">
                    <a:lumMod val="20000"/>
                    <a:lumOff val="80000"/>
                  </a:schemeClr>
                </a:solidFill>
              </a:rPr>
              <a:t> </a:t>
            </a:r>
            <a:endParaRPr lang="en-US" sz="1600" b="1" smtClean="0">
              <a:solidFill>
                <a:schemeClr val="tx2">
                  <a:lumMod val="20000"/>
                  <a:lumOff val="80000"/>
                </a:schemeClr>
              </a:solidFill>
            </a:endParaRPr>
          </a:p>
          <a:p>
            <a:pPr>
              <a:buNone/>
            </a:pPr>
            <a:r>
              <a:rPr lang="vi-VN" sz="1600" smtClean="0">
                <a:solidFill>
                  <a:schemeClr val="tx2">
                    <a:lumMod val="20000"/>
                    <a:lumOff val="80000"/>
                  </a:schemeClr>
                </a:solidFill>
              </a:rPr>
              <a:t>Sve poslovne procese Kaplan i Norton svrstavaju u četiri kategorije:</a:t>
            </a:r>
          </a:p>
          <a:p>
            <a:pPr marL="342900" indent="-342900">
              <a:buAutoNum type="arabicPeriod"/>
            </a:pPr>
            <a:r>
              <a:rPr lang="sr-Latn-RS" sz="1600" b="1" smtClean="0">
                <a:solidFill>
                  <a:schemeClr val="tx2">
                    <a:lumMod val="20000"/>
                    <a:lumOff val="80000"/>
                  </a:schemeClr>
                </a:solidFill>
              </a:rPr>
              <a:t>I</a:t>
            </a:r>
            <a:r>
              <a:rPr lang="vi-VN" sz="1600" b="1" smtClean="0">
                <a:solidFill>
                  <a:schemeClr val="tx2">
                    <a:lumMod val="20000"/>
                    <a:lumOff val="80000"/>
                  </a:schemeClr>
                </a:solidFill>
              </a:rPr>
              <a:t>novativni procesi </a:t>
            </a:r>
            <a:r>
              <a:rPr lang="vi-VN" sz="1600" smtClean="0">
                <a:solidFill>
                  <a:schemeClr val="tx2">
                    <a:lumMod val="20000"/>
                    <a:lumOff val="80000"/>
                  </a:schemeClr>
                </a:solidFill>
              </a:rPr>
              <a:t>(razvoj proizvoda, brzina dopremanja do tržišta);                                                                                                                         </a:t>
            </a:r>
            <a:endParaRPr lang="sr-Latn-RS" sz="1600" smtClean="0">
              <a:solidFill>
                <a:schemeClr val="tx2">
                  <a:lumMod val="20000"/>
                  <a:lumOff val="80000"/>
                </a:schemeClr>
              </a:solidFill>
            </a:endParaRPr>
          </a:p>
          <a:p>
            <a:pPr marL="342900" indent="-342900">
              <a:buAutoNum type="arabicPeriod"/>
            </a:pPr>
            <a:r>
              <a:rPr lang="sr-Latn-RS" sz="1600" b="1" smtClean="0">
                <a:solidFill>
                  <a:schemeClr val="tx2">
                    <a:lumMod val="20000"/>
                    <a:lumOff val="80000"/>
                  </a:schemeClr>
                </a:solidFill>
              </a:rPr>
              <a:t>P</a:t>
            </a:r>
            <a:r>
              <a:rPr lang="vi-VN" sz="1600" b="1" smtClean="0">
                <a:solidFill>
                  <a:schemeClr val="tx2">
                    <a:lumMod val="20000"/>
                    <a:lumOff val="80000"/>
                  </a:schemeClr>
                </a:solidFill>
              </a:rPr>
              <a:t>rocesi upravljanja kupcima </a:t>
            </a:r>
            <a:r>
              <a:rPr lang="vi-VN" sz="1600" smtClean="0">
                <a:solidFill>
                  <a:schemeClr val="tx2">
                    <a:lumMod val="20000"/>
                    <a:lumOff val="80000"/>
                  </a:schemeClr>
                </a:solidFill>
              </a:rPr>
              <a:t>(razvoj rešenja, usluge kupcima, upravljanje odnosima sa kupcima, savetodavne usluge);                                   </a:t>
            </a:r>
            <a:endParaRPr lang="sr-Latn-RS" sz="1600" smtClean="0">
              <a:solidFill>
                <a:schemeClr val="tx2">
                  <a:lumMod val="20000"/>
                  <a:lumOff val="80000"/>
                </a:schemeClr>
              </a:solidFill>
            </a:endParaRPr>
          </a:p>
          <a:p>
            <a:pPr marL="342900" indent="-342900">
              <a:buAutoNum type="arabicPeriod"/>
            </a:pPr>
            <a:r>
              <a:rPr lang="sr-Latn-RS" sz="1600" b="1" smtClean="0">
                <a:solidFill>
                  <a:schemeClr val="tx2">
                    <a:lumMod val="20000"/>
                    <a:lumOff val="80000"/>
                  </a:schemeClr>
                </a:solidFill>
              </a:rPr>
              <a:t>O</a:t>
            </a:r>
            <a:r>
              <a:rPr lang="vi-VN" sz="1600" b="1" smtClean="0">
                <a:solidFill>
                  <a:schemeClr val="tx2">
                    <a:lumMod val="20000"/>
                    <a:lumOff val="80000"/>
                  </a:schemeClr>
                </a:solidFill>
              </a:rPr>
              <a:t>perativni procesi </a:t>
            </a:r>
            <a:r>
              <a:rPr lang="vi-VN" sz="1600" smtClean="0">
                <a:solidFill>
                  <a:schemeClr val="tx2">
                    <a:lumMod val="20000"/>
                    <a:lumOff val="80000"/>
                  </a:schemeClr>
                </a:solidFill>
              </a:rPr>
              <a:t>(proizvodna efikasnost, smanjenje troškova, poboljšanje kvaliteta, smanjenje vremena proizvodnog ciklusa);               </a:t>
            </a:r>
            <a:endParaRPr lang="sr-Latn-RS" sz="1600" smtClean="0">
              <a:solidFill>
                <a:schemeClr val="tx2">
                  <a:lumMod val="20000"/>
                  <a:lumOff val="80000"/>
                </a:schemeClr>
              </a:solidFill>
            </a:endParaRPr>
          </a:p>
          <a:p>
            <a:pPr marL="342900" indent="-342900">
              <a:buAutoNum type="arabicPeriod"/>
            </a:pPr>
            <a:r>
              <a:rPr lang="sr-Latn-RS" sz="1600" b="1" smtClean="0">
                <a:solidFill>
                  <a:schemeClr val="tx2">
                    <a:lumMod val="20000"/>
                    <a:lumOff val="80000"/>
                  </a:schemeClr>
                </a:solidFill>
              </a:rPr>
              <a:t>P</a:t>
            </a:r>
            <a:r>
              <a:rPr lang="vi-VN" sz="1600" b="1" smtClean="0">
                <a:solidFill>
                  <a:schemeClr val="tx2">
                    <a:lumMod val="20000"/>
                    <a:lumOff val="80000"/>
                  </a:schemeClr>
                </a:solidFill>
              </a:rPr>
              <a:t>rocesi vezani za regulaciono okruženje i prirodnu sredinu </a:t>
            </a:r>
            <a:r>
              <a:rPr lang="vi-VN" sz="1600" smtClean="0">
                <a:solidFill>
                  <a:schemeClr val="tx2">
                    <a:lumMod val="20000"/>
                    <a:lumOff val="80000"/>
                  </a:schemeClr>
                </a:solidFill>
              </a:rPr>
              <a:t>(zdravlje, sigurnost, ekologija i društvo).</a:t>
            </a:r>
            <a:endParaRPr lang="sr-Latn-RS" sz="1600" smtClean="0">
              <a:solidFill>
                <a:schemeClr val="tx2">
                  <a:lumMod val="20000"/>
                  <a:lumOff val="80000"/>
                </a:schemeClr>
              </a:solidFill>
            </a:endParaRPr>
          </a:p>
          <a:p>
            <a:pPr marL="342900" indent="-342900">
              <a:buAutoNum type="arabicPeriod"/>
            </a:pPr>
            <a:endParaRPr lang="vi-VN" sz="1600" smtClean="0">
              <a:solidFill>
                <a:schemeClr val="tx2">
                  <a:lumMod val="20000"/>
                  <a:lumOff val="80000"/>
                </a:schemeClr>
              </a:solidFill>
            </a:endParaRPr>
          </a:p>
          <a:p>
            <a:pPr>
              <a:buNone/>
            </a:pPr>
            <a:r>
              <a:rPr lang="vi-VN" sz="1600" smtClean="0">
                <a:solidFill>
                  <a:schemeClr val="tx2">
                    <a:lumMod val="20000"/>
                    <a:lumOff val="80000"/>
                  </a:schemeClr>
                </a:solidFill>
              </a:rPr>
              <a:t>Svi ovi procesi su bitni za svaku kompaniju. Međutim, kompanija mora da bude izuzetno dobra u onim procesima koji imaju maksimalni učinak na predlog vrednosti kupaca. Kompanije koje forsiraju strategiju operativne efikasnosti naručito razvijaju operativne procese. Strategija bliskosti sa kupcima zahteva postizanje perfektnosti u procesima upravljanja kupcima, a strategija liderstva zahteva perfektnost u inovacionim procesima.</a:t>
            </a:r>
          </a:p>
          <a:p>
            <a:pPr>
              <a:buNone/>
            </a:pPr>
            <a:endParaRPr lang="sr-Latn-RS" sz="1600" smtClean="0">
              <a:solidFill>
                <a:schemeClr val="tx2">
                  <a:lumMod val="20000"/>
                  <a:lumOff val="80000"/>
                </a:schemeClr>
              </a:solidFill>
            </a:endParaRPr>
          </a:p>
          <a:p>
            <a:pPr>
              <a:buNone/>
            </a:pPr>
            <a:r>
              <a:rPr lang="vi-VN" sz="1600" smtClean="0">
                <a:solidFill>
                  <a:schemeClr val="tx2">
                    <a:lumMod val="20000"/>
                    <a:lumOff val="80000"/>
                  </a:schemeClr>
                </a:solidFill>
              </a:rPr>
              <a:t>Postizanje perfektnosti u izvođenju jedne grupe procesa ne znači zapostavljanje druge dve grupe procesa.</a:t>
            </a:r>
            <a:endParaRPr lang="en-US" sz="1600" smtClean="0">
              <a:solidFill>
                <a:schemeClr val="tx2">
                  <a:lumMod val="20000"/>
                  <a:lumOff val="80000"/>
                </a:schemeClr>
              </a:solidFill>
            </a:endParaRPr>
          </a:p>
          <a:p>
            <a:endParaRPr lang="en-US"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642918"/>
            <a:ext cx="8429684" cy="3877985"/>
          </a:xfrm>
          <a:prstGeom prst="rect">
            <a:avLst/>
          </a:prstGeom>
        </p:spPr>
        <p:txBody>
          <a:bodyPr wrap="square">
            <a:spAutoFit/>
          </a:bodyPr>
          <a:lstStyle/>
          <a:p>
            <a:r>
              <a:rPr lang="vi-VN" sz="2000" b="1" i="1" smtClean="0">
                <a:solidFill>
                  <a:schemeClr val="tx2">
                    <a:lumMod val="20000"/>
                    <a:lumOff val="80000"/>
                  </a:schemeClr>
                </a:solidFill>
              </a:rPr>
              <a:t>Perspektiva učenja i razvoja</a:t>
            </a:r>
          </a:p>
          <a:p>
            <a:endParaRPr lang="vi-VN" smtClean="0"/>
          </a:p>
          <a:p>
            <a:pPr algn="just"/>
            <a:r>
              <a:rPr lang="vi-VN" sz="1600" smtClean="0">
                <a:solidFill>
                  <a:schemeClr val="tx2">
                    <a:lumMod val="20000"/>
                    <a:lumOff val="80000"/>
                  </a:schemeClr>
                </a:solidFill>
              </a:rPr>
              <a:t>Ovom se perspektivom definišu sledeće tri kategorije neophodne za realizaciju strategije:</a:t>
            </a:r>
          </a:p>
          <a:p>
            <a:pPr algn="just"/>
            <a:r>
              <a:rPr lang="vi-VN" sz="1600" smtClean="0">
                <a:solidFill>
                  <a:schemeClr val="tx2">
                    <a:lumMod val="20000"/>
                    <a:lumOff val="80000"/>
                  </a:schemeClr>
                </a:solidFill>
              </a:rPr>
              <a:t>1. </a:t>
            </a:r>
            <a:r>
              <a:rPr lang="vi-VN" sz="1600" b="1" smtClean="0">
                <a:solidFill>
                  <a:schemeClr val="tx2">
                    <a:lumMod val="20000"/>
                    <a:lumOff val="80000"/>
                  </a:schemeClr>
                </a:solidFill>
              </a:rPr>
              <a:t>strateške kompetentnosti </a:t>
            </a:r>
            <a:r>
              <a:rPr lang="vi-VN" sz="1600" smtClean="0">
                <a:solidFill>
                  <a:schemeClr val="tx2">
                    <a:lumMod val="20000"/>
                    <a:lumOff val="80000"/>
                  </a:schemeClr>
                </a:solidFill>
              </a:rPr>
              <a:t>(veštine i znanje koje je neophodno zaposlenima kako bi oni bili sposobni da podrže strategiju);</a:t>
            </a:r>
          </a:p>
          <a:p>
            <a:pPr algn="just"/>
            <a:r>
              <a:rPr lang="vi-VN" sz="1600" smtClean="0">
                <a:solidFill>
                  <a:schemeClr val="tx2">
                    <a:lumMod val="20000"/>
                    <a:lumOff val="80000"/>
                  </a:schemeClr>
                </a:solidFill>
              </a:rPr>
              <a:t>2. </a:t>
            </a:r>
            <a:r>
              <a:rPr lang="vi-VN" sz="1600" b="1" smtClean="0">
                <a:solidFill>
                  <a:schemeClr val="tx2">
                    <a:lumMod val="20000"/>
                    <a:lumOff val="80000"/>
                  </a:schemeClr>
                </a:solidFill>
              </a:rPr>
              <a:t>strateške tehnologije </a:t>
            </a:r>
            <a:r>
              <a:rPr lang="vi-VN" sz="1600" smtClean="0">
                <a:solidFill>
                  <a:schemeClr val="tx2">
                    <a:lumMod val="20000"/>
                    <a:lumOff val="80000"/>
                  </a:schemeClr>
                </a:solidFill>
              </a:rPr>
              <a:t>(informacioni sistem, baze podataka, metode neophodne za podršku strategije);</a:t>
            </a:r>
          </a:p>
          <a:p>
            <a:pPr algn="just"/>
            <a:r>
              <a:rPr lang="vi-VN" sz="1600" smtClean="0">
                <a:solidFill>
                  <a:schemeClr val="tx2">
                    <a:lumMod val="20000"/>
                    <a:lumOff val="80000"/>
                  </a:schemeClr>
                </a:solidFill>
              </a:rPr>
              <a:t>3. </a:t>
            </a:r>
            <a:r>
              <a:rPr lang="vi-VN" sz="1600" b="1" smtClean="0">
                <a:solidFill>
                  <a:schemeClr val="tx2">
                    <a:lumMod val="20000"/>
                    <a:lumOff val="80000"/>
                  </a:schemeClr>
                </a:solidFill>
              </a:rPr>
              <a:t>organizaciona klima </a:t>
            </a:r>
            <a:r>
              <a:rPr lang="vi-VN" sz="1600" smtClean="0">
                <a:solidFill>
                  <a:schemeClr val="tx2">
                    <a:lumMod val="20000"/>
                    <a:lumOff val="80000"/>
                  </a:schemeClr>
                </a:solidFill>
              </a:rPr>
              <a:t>(kulturne promene koje će obezbediti motivaciju i autoritet zaposlenima neophodnim za strategiju).</a:t>
            </a:r>
            <a:endParaRPr lang="sr-Latn-RS" sz="1600" smtClean="0">
              <a:solidFill>
                <a:schemeClr val="tx2">
                  <a:lumMod val="20000"/>
                  <a:lumOff val="80000"/>
                </a:schemeClr>
              </a:solidFill>
            </a:endParaRPr>
          </a:p>
          <a:p>
            <a:pPr algn="just"/>
            <a:endParaRPr lang="vi-VN" sz="1600" smtClean="0">
              <a:solidFill>
                <a:schemeClr val="tx2">
                  <a:lumMod val="20000"/>
                  <a:lumOff val="80000"/>
                </a:schemeClr>
              </a:solidFill>
            </a:endParaRPr>
          </a:p>
          <a:p>
            <a:pPr algn="just"/>
            <a:r>
              <a:rPr lang="vi-VN" sz="1600" smtClean="0">
                <a:solidFill>
                  <a:schemeClr val="tx2">
                    <a:lumMod val="20000"/>
                    <a:lumOff val="80000"/>
                  </a:schemeClr>
                </a:solidFill>
              </a:rPr>
              <a:t>Različiti predlozi vrednosti i interni procesi zahtevaju različite strategije upravljanja znanjem. Za izvođenje strategije operativne efikasnosti bitno je obezbeđenje kretanja know-how od najboljih poslovnih jedinica ka ostalima. Strategija bliskosti sa kupcima zahteva od zaposlenih da razumeju potrebe kupaca kako bi se izgradio dugoročan odnos sa njima. Strategija proizvodnog liderstva zahteva razvoj znanja upravljanja inovacijama i komercijalizacijom novih proizvoda.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24">
      <a:dk1>
        <a:srgbClr val="0070C0"/>
      </a:dk1>
      <a:lt1>
        <a:srgbClr val="B4D6D9"/>
      </a:lt1>
      <a:dk2>
        <a:srgbClr val="5E609C"/>
      </a:dk2>
      <a:lt2>
        <a:srgbClr val="B6B7D3"/>
      </a:lt2>
      <a:accent1>
        <a:srgbClr val="9293BD"/>
      </a:accent1>
      <a:accent2>
        <a:srgbClr val="509AA2"/>
      </a:accent2>
      <a:accent3>
        <a:srgbClr val="ECD8EC"/>
      </a:accent3>
      <a:accent4>
        <a:srgbClr val="D5E8EA"/>
      </a:accent4>
      <a:accent5>
        <a:srgbClr val="83BBC1"/>
      </a:accent5>
      <a:accent6>
        <a:srgbClr val="994A99"/>
      </a:accent6>
      <a:hlink>
        <a:srgbClr val="C68CC6"/>
      </a:hlink>
      <a:folHlink>
        <a:srgbClr val="3E6D8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336</TotalTime>
  <Words>1686</Words>
  <Application>Microsoft Office PowerPoint</Application>
  <PresentationFormat>On-screen Show (4:3)</PresentationFormat>
  <Paragraphs>120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Foundry</vt:lpstr>
      <vt:lpstr>BALANSNE KARTE</vt:lpstr>
      <vt:lpstr>Slide 2</vt:lpstr>
      <vt:lpstr>Slide 3</vt:lpstr>
      <vt:lpstr>Forma Balansne karte</vt:lpstr>
      <vt:lpstr>Slide 5</vt:lpstr>
      <vt:lpstr>Slide 6</vt:lpstr>
      <vt:lpstr>Slide 7</vt:lpstr>
      <vt:lpstr>Slide 8</vt:lpstr>
      <vt:lpstr>Slide 9</vt:lpstr>
      <vt:lpstr>Slide 10</vt:lpstr>
      <vt:lpstr>Slide 11</vt:lpstr>
      <vt:lpstr>2 Strateške mape</vt:lpstr>
      <vt:lpstr>Slide 13</vt:lpstr>
      <vt:lpstr>Primeri strateških mapa</vt:lpstr>
      <vt:lpstr>Slide 15</vt:lpstr>
      <vt:lpstr>Slide 16</vt:lpstr>
      <vt:lpstr>Slide 17</vt:lpstr>
      <vt:lpstr>3 Merenje ostvarenja ciljeva pomoću KPI </vt:lpstr>
      <vt:lpstr>Slide 19</vt:lpstr>
      <vt:lpstr>Kategorizacija procesa</vt:lpstr>
      <vt:lpstr>Slide 21</vt:lpstr>
      <vt:lpstr>Primeri softvera za izradu BSC BSC Desgner</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User</cp:lastModifiedBy>
  <cp:revision>55</cp:revision>
  <dcterms:created xsi:type="dcterms:W3CDTF">2020-10-31T19:59:50Z</dcterms:created>
  <dcterms:modified xsi:type="dcterms:W3CDTF">2021-11-22T15:08:51Z</dcterms:modified>
</cp:coreProperties>
</file>