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8" r:id="rId5"/>
    <p:sldId id="269" r:id="rId6"/>
    <p:sldId id="270" r:id="rId7"/>
    <p:sldId id="271" r:id="rId8"/>
    <p:sldId id="272" r:id="rId9"/>
    <p:sldId id="273" r:id="rId10"/>
    <p:sldId id="274" r:id="rId11"/>
    <p:sldId id="275" r:id="rId12"/>
    <p:sldId id="276" r:id="rId13"/>
    <p:sldId id="277" r:id="rId14"/>
    <p:sldId id="278" r:id="rId15"/>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51" autoAdjust="0"/>
  </p:normalViewPr>
  <p:slideViewPr>
    <p:cSldViewPr snapToGrid="0">
      <p:cViewPr varScale="1">
        <p:scale>
          <a:sx n="109" d="100"/>
          <a:sy n="109" d="100"/>
        </p:scale>
        <p:origin x="612" y="10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r-Latn-R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r-Latn-RS"/>
          </a:p>
        </p:txBody>
      </p:sp>
      <p:sp>
        <p:nvSpPr>
          <p:cNvPr id="4" name="Date Placeholder 3"/>
          <p:cNvSpPr>
            <a:spLocks noGrp="1"/>
          </p:cNvSpPr>
          <p:nvPr>
            <p:ph type="dt" sz="half" idx="10"/>
          </p:nvPr>
        </p:nvSpPr>
        <p:spPr/>
        <p:txBody>
          <a:bodyPr/>
          <a:lstStyle/>
          <a:p>
            <a:fld id="{EBF8272A-E931-4579-8BA3-420B9A1B7E91}" type="datetimeFigureOut">
              <a:rPr lang="sr-Latn-RS" smtClean="0"/>
              <a:t>25.10.2021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DFE5C60-E8B9-4B04-B2F0-6390FFE4DF75}" type="slidenum">
              <a:rPr lang="sr-Latn-RS" smtClean="0"/>
              <a:t>‹#›</a:t>
            </a:fld>
            <a:endParaRPr lang="sr-Latn-RS"/>
          </a:p>
        </p:txBody>
      </p:sp>
    </p:spTree>
    <p:extLst>
      <p:ext uri="{BB962C8B-B14F-4D97-AF65-F5344CB8AC3E}">
        <p14:creationId xmlns:p14="http://schemas.microsoft.com/office/powerpoint/2010/main" val="3355806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EBF8272A-E931-4579-8BA3-420B9A1B7E91}" type="datetimeFigureOut">
              <a:rPr lang="sr-Latn-RS" smtClean="0"/>
              <a:t>25.10.2021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DFE5C60-E8B9-4B04-B2F0-6390FFE4DF75}" type="slidenum">
              <a:rPr lang="sr-Latn-RS" smtClean="0"/>
              <a:t>‹#›</a:t>
            </a:fld>
            <a:endParaRPr lang="sr-Latn-RS"/>
          </a:p>
        </p:txBody>
      </p:sp>
    </p:spTree>
    <p:extLst>
      <p:ext uri="{BB962C8B-B14F-4D97-AF65-F5344CB8AC3E}">
        <p14:creationId xmlns:p14="http://schemas.microsoft.com/office/powerpoint/2010/main" val="3255166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r-Latn-R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EBF8272A-E931-4579-8BA3-420B9A1B7E91}" type="datetimeFigureOut">
              <a:rPr lang="sr-Latn-RS" smtClean="0"/>
              <a:t>25.10.2021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DFE5C60-E8B9-4B04-B2F0-6390FFE4DF75}" type="slidenum">
              <a:rPr lang="sr-Latn-RS" smtClean="0"/>
              <a:t>‹#›</a:t>
            </a:fld>
            <a:endParaRPr lang="sr-Latn-RS"/>
          </a:p>
        </p:txBody>
      </p:sp>
    </p:spTree>
    <p:extLst>
      <p:ext uri="{BB962C8B-B14F-4D97-AF65-F5344CB8AC3E}">
        <p14:creationId xmlns:p14="http://schemas.microsoft.com/office/powerpoint/2010/main" val="1172602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10"/>
          </p:nvPr>
        </p:nvSpPr>
        <p:spPr/>
        <p:txBody>
          <a:bodyPr/>
          <a:lstStyle/>
          <a:p>
            <a:fld id="{EBF8272A-E931-4579-8BA3-420B9A1B7E91}" type="datetimeFigureOut">
              <a:rPr lang="sr-Latn-RS" smtClean="0"/>
              <a:t>25.10.2021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DFE5C60-E8B9-4B04-B2F0-6390FFE4DF75}" type="slidenum">
              <a:rPr lang="sr-Latn-RS" smtClean="0"/>
              <a:t>‹#›</a:t>
            </a:fld>
            <a:endParaRPr lang="sr-Latn-RS"/>
          </a:p>
        </p:txBody>
      </p:sp>
    </p:spTree>
    <p:extLst>
      <p:ext uri="{BB962C8B-B14F-4D97-AF65-F5344CB8AC3E}">
        <p14:creationId xmlns:p14="http://schemas.microsoft.com/office/powerpoint/2010/main" val="2598554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r-Latn-R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F8272A-E931-4579-8BA3-420B9A1B7E91}" type="datetimeFigureOut">
              <a:rPr lang="sr-Latn-RS" smtClean="0"/>
              <a:t>25.10.2021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1DFE5C60-E8B9-4B04-B2F0-6390FFE4DF75}" type="slidenum">
              <a:rPr lang="sr-Latn-RS" smtClean="0"/>
              <a:t>‹#›</a:t>
            </a:fld>
            <a:endParaRPr lang="sr-Latn-RS"/>
          </a:p>
        </p:txBody>
      </p:sp>
    </p:spTree>
    <p:extLst>
      <p:ext uri="{BB962C8B-B14F-4D97-AF65-F5344CB8AC3E}">
        <p14:creationId xmlns:p14="http://schemas.microsoft.com/office/powerpoint/2010/main" val="2031046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Date Placeholder 4"/>
          <p:cNvSpPr>
            <a:spLocks noGrp="1"/>
          </p:cNvSpPr>
          <p:nvPr>
            <p:ph type="dt" sz="half" idx="10"/>
          </p:nvPr>
        </p:nvSpPr>
        <p:spPr/>
        <p:txBody>
          <a:bodyPr/>
          <a:lstStyle/>
          <a:p>
            <a:fld id="{EBF8272A-E931-4579-8BA3-420B9A1B7E91}" type="datetimeFigureOut">
              <a:rPr lang="sr-Latn-RS" smtClean="0"/>
              <a:t>25.10.2021</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1DFE5C60-E8B9-4B04-B2F0-6390FFE4DF75}" type="slidenum">
              <a:rPr lang="sr-Latn-RS" smtClean="0"/>
              <a:t>‹#›</a:t>
            </a:fld>
            <a:endParaRPr lang="sr-Latn-RS"/>
          </a:p>
        </p:txBody>
      </p:sp>
    </p:spTree>
    <p:extLst>
      <p:ext uri="{BB962C8B-B14F-4D97-AF65-F5344CB8AC3E}">
        <p14:creationId xmlns:p14="http://schemas.microsoft.com/office/powerpoint/2010/main" val="55219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r-Latn-R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7" name="Date Placeholder 6"/>
          <p:cNvSpPr>
            <a:spLocks noGrp="1"/>
          </p:cNvSpPr>
          <p:nvPr>
            <p:ph type="dt" sz="half" idx="10"/>
          </p:nvPr>
        </p:nvSpPr>
        <p:spPr/>
        <p:txBody>
          <a:bodyPr/>
          <a:lstStyle/>
          <a:p>
            <a:fld id="{EBF8272A-E931-4579-8BA3-420B9A1B7E91}" type="datetimeFigureOut">
              <a:rPr lang="sr-Latn-RS" smtClean="0"/>
              <a:t>25.10.2021</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1DFE5C60-E8B9-4B04-B2F0-6390FFE4DF75}" type="slidenum">
              <a:rPr lang="sr-Latn-RS" smtClean="0"/>
              <a:t>‹#›</a:t>
            </a:fld>
            <a:endParaRPr lang="sr-Latn-RS"/>
          </a:p>
        </p:txBody>
      </p:sp>
    </p:spTree>
    <p:extLst>
      <p:ext uri="{BB962C8B-B14F-4D97-AF65-F5344CB8AC3E}">
        <p14:creationId xmlns:p14="http://schemas.microsoft.com/office/powerpoint/2010/main" val="1908407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r-Latn-RS"/>
          </a:p>
        </p:txBody>
      </p:sp>
      <p:sp>
        <p:nvSpPr>
          <p:cNvPr id="3" name="Date Placeholder 2"/>
          <p:cNvSpPr>
            <a:spLocks noGrp="1"/>
          </p:cNvSpPr>
          <p:nvPr>
            <p:ph type="dt" sz="half" idx="10"/>
          </p:nvPr>
        </p:nvSpPr>
        <p:spPr/>
        <p:txBody>
          <a:bodyPr/>
          <a:lstStyle/>
          <a:p>
            <a:fld id="{EBF8272A-E931-4579-8BA3-420B9A1B7E91}" type="datetimeFigureOut">
              <a:rPr lang="sr-Latn-RS" smtClean="0"/>
              <a:t>25.10.2021</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1DFE5C60-E8B9-4B04-B2F0-6390FFE4DF75}" type="slidenum">
              <a:rPr lang="sr-Latn-RS" smtClean="0"/>
              <a:t>‹#›</a:t>
            </a:fld>
            <a:endParaRPr lang="sr-Latn-RS"/>
          </a:p>
        </p:txBody>
      </p:sp>
    </p:spTree>
    <p:extLst>
      <p:ext uri="{BB962C8B-B14F-4D97-AF65-F5344CB8AC3E}">
        <p14:creationId xmlns:p14="http://schemas.microsoft.com/office/powerpoint/2010/main" val="643614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F8272A-E931-4579-8BA3-420B9A1B7E91}" type="datetimeFigureOut">
              <a:rPr lang="sr-Latn-RS" smtClean="0"/>
              <a:t>25.10.2021</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1DFE5C60-E8B9-4B04-B2F0-6390FFE4DF75}" type="slidenum">
              <a:rPr lang="sr-Latn-RS" smtClean="0"/>
              <a:t>‹#›</a:t>
            </a:fld>
            <a:endParaRPr lang="sr-Latn-RS"/>
          </a:p>
        </p:txBody>
      </p:sp>
    </p:spTree>
    <p:extLst>
      <p:ext uri="{BB962C8B-B14F-4D97-AF65-F5344CB8AC3E}">
        <p14:creationId xmlns:p14="http://schemas.microsoft.com/office/powerpoint/2010/main" val="4255839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F8272A-E931-4579-8BA3-420B9A1B7E91}" type="datetimeFigureOut">
              <a:rPr lang="sr-Latn-RS" smtClean="0"/>
              <a:t>25.10.2021</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1DFE5C60-E8B9-4B04-B2F0-6390FFE4DF75}" type="slidenum">
              <a:rPr lang="sr-Latn-RS" smtClean="0"/>
              <a:t>‹#›</a:t>
            </a:fld>
            <a:endParaRPr lang="sr-Latn-RS"/>
          </a:p>
        </p:txBody>
      </p:sp>
    </p:spTree>
    <p:extLst>
      <p:ext uri="{BB962C8B-B14F-4D97-AF65-F5344CB8AC3E}">
        <p14:creationId xmlns:p14="http://schemas.microsoft.com/office/powerpoint/2010/main" val="1589989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r-Latn-R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F8272A-E931-4579-8BA3-420B9A1B7E91}" type="datetimeFigureOut">
              <a:rPr lang="sr-Latn-RS" smtClean="0"/>
              <a:t>25.10.2021</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1DFE5C60-E8B9-4B04-B2F0-6390FFE4DF75}" type="slidenum">
              <a:rPr lang="sr-Latn-RS" smtClean="0"/>
              <a:t>‹#›</a:t>
            </a:fld>
            <a:endParaRPr lang="sr-Latn-RS"/>
          </a:p>
        </p:txBody>
      </p:sp>
    </p:spTree>
    <p:extLst>
      <p:ext uri="{BB962C8B-B14F-4D97-AF65-F5344CB8AC3E}">
        <p14:creationId xmlns:p14="http://schemas.microsoft.com/office/powerpoint/2010/main" val="2179818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r-Latn-R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r-Latn-R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8272A-E931-4579-8BA3-420B9A1B7E91}" type="datetimeFigureOut">
              <a:rPr lang="sr-Latn-RS" smtClean="0"/>
              <a:t>25.10.2021</a:t>
            </a:fld>
            <a:endParaRPr lang="sr-Latn-R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FE5C60-E8B9-4B04-B2F0-6390FFE4DF75}" type="slidenum">
              <a:rPr lang="sr-Latn-RS" smtClean="0"/>
              <a:t>‹#›</a:t>
            </a:fld>
            <a:endParaRPr lang="sr-Latn-RS"/>
          </a:p>
        </p:txBody>
      </p:sp>
    </p:spTree>
    <p:extLst>
      <p:ext uri="{BB962C8B-B14F-4D97-AF65-F5344CB8AC3E}">
        <p14:creationId xmlns:p14="http://schemas.microsoft.com/office/powerpoint/2010/main" val="1093732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3084" y="606829"/>
            <a:ext cx="10789920" cy="5627716"/>
          </a:xfrm>
        </p:spPr>
        <p:txBody>
          <a:bodyPr/>
          <a:lstStyle/>
          <a:p>
            <a:pPr lvl="0"/>
            <a:r>
              <a:rPr lang="sr-Latn-RS"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ea typeface="Arial" panose="020B0604020202020204" pitchFamily="34" charset="0"/>
              </a:rPr>
              <a:t>KOMPJUTERSKI PODRŽANO ERGONOMSKO DIZAJNIRANJE</a:t>
            </a:r>
            <a:r>
              <a:rPr lang="en-US"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ea typeface="Arial" panose="020B0604020202020204" pitchFamily="34" charset="0"/>
              </a:rPr>
              <a:t> </a:t>
            </a:r>
            <a:r>
              <a:rPr lang="sr-Latn-RS"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ea typeface="Arial" panose="020B0604020202020204" pitchFamily="34" charset="0"/>
              </a:rPr>
              <a:t>(CAED)</a:t>
            </a:r>
            <a:endParaRPr lang="en-US"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ea typeface="Arial" panose="020B0604020202020204" pitchFamily="34" charset="0"/>
            </a:endParaRPr>
          </a:p>
          <a:p>
            <a:pPr lvl="0"/>
            <a:endParaRPr lang="en-US" b="1">
              <a:solidFill>
                <a:prstClr val="black"/>
              </a:solidFill>
              <a:latin typeface="Arial" panose="020B0604020202020204" pitchFamily="34" charset="0"/>
            </a:endParaRPr>
          </a:p>
          <a:p>
            <a:pPr lvl="0"/>
            <a:r>
              <a:rPr lang="en-US" b="1">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rPr>
              <a:t>Prof. </a:t>
            </a:r>
            <a:r>
              <a:rPr lang="en-US" b="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rPr>
              <a:t>Aleksandar </a:t>
            </a:r>
            <a:r>
              <a:rPr lang="sr-Latn-RS" b="1"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Arial" panose="020B0604020202020204" pitchFamily="34" charset="0"/>
              </a:rPr>
              <a:t>Žunjić</a:t>
            </a:r>
          </a:p>
          <a:p>
            <a:pPr lvl="0"/>
            <a:endParaRPr lang="sr-Latn-RS" b="1">
              <a:solidFill>
                <a:prstClr val="black"/>
              </a:solidFill>
              <a:latin typeface="Arial" panose="020B0604020202020204" pitchFamily="34" charset="0"/>
            </a:endParaRPr>
          </a:p>
          <a:p>
            <a:pPr lvl="0" algn="just"/>
            <a:r>
              <a:rPr lang="sr-Latn-RS" sz="2000" smtClean="0">
                <a:solidFill>
                  <a:prstClr val="black"/>
                </a:solidFill>
                <a:latin typeface="Arial" panose="020B0604020202020204" pitchFamily="34" charset="0"/>
              </a:rPr>
              <a:t>• Kompjuterski </a:t>
            </a:r>
            <a:r>
              <a:rPr lang="sr-Latn-RS" sz="2000">
                <a:solidFill>
                  <a:prstClr val="black"/>
                </a:solidFill>
                <a:latin typeface="Arial" panose="020B0604020202020204" pitchFamily="34" charset="0"/>
              </a:rPr>
              <a:t>podržano dizajniranje (CAD) je postalo veoma popularno među inženjerima iz razloga što omogućuje mnogo više fleksibilnosti od konvencionalnog naćina projektovanja. </a:t>
            </a:r>
            <a:endParaRPr lang="sr-Latn-RS" sz="2000" smtClean="0">
              <a:solidFill>
                <a:prstClr val="black"/>
              </a:solidFill>
              <a:latin typeface="Arial" panose="020B0604020202020204" pitchFamily="34" charset="0"/>
            </a:endParaRPr>
          </a:p>
          <a:p>
            <a:pPr lvl="0" algn="just"/>
            <a:r>
              <a:rPr lang="sr-Latn-RS" sz="2000">
                <a:solidFill>
                  <a:prstClr val="black"/>
                </a:solidFill>
                <a:latin typeface="Arial" panose="020B0604020202020204" pitchFamily="34" charset="0"/>
              </a:rPr>
              <a:t>• Iako je ono opšteprihvaćeno u proizvodnji i industriji, najveći deo CAD sistema potpuno ignoriše važnu komponentu projektovanja sistema čovek - mašina, samog čoveka. </a:t>
            </a:r>
            <a:r>
              <a:rPr lang="sr-Latn-RS" sz="2000" smtClean="0">
                <a:solidFill>
                  <a:prstClr val="black"/>
                </a:solidFill>
                <a:latin typeface="Arial" panose="020B0604020202020204" pitchFamily="34" charset="0"/>
              </a:rPr>
              <a:t>Iz tog razloga, dizajner nije bio u mogućnosti da dizajnira interfejs čovek – mašina i čovek – proizvod na adekvatan način. </a:t>
            </a:r>
          </a:p>
          <a:p>
            <a:pPr lvl="0" algn="just"/>
            <a:r>
              <a:rPr lang="sr-Latn-RS" sz="2000" smtClean="0">
                <a:solidFill>
                  <a:prstClr val="black"/>
                </a:solidFill>
                <a:latin typeface="Arial" panose="020B0604020202020204" pitchFamily="34" charset="0"/>
              </a:rPr>
              <a:t>• Tradicionalno</a:t>
            </a:r>
            <a:r>
              <a:rPr lang="sr-Latn-RS" sz="2000">
                <a:solidFill>
                  <a:prstClr val="black"/>
                </a:solidFill>
                <a:latin typeface="Arial" panose="020B0604020202020204" pitchFamily="34" charset="0"/>
              </a:rPr>
              <a:t>, ergonomi su morali da čekaju sve do stadijuma izrade makete kako bi mogli </a:t>
            </a:r>
            <a:r>
              <a:rPr lang="sr-Latn-RS" sz="2000" smtClean="0">
                <a:solidFill>
                  <a:prstClr val="black"/>
                </a:solidFill>
                <a:latin typeface="Arial" panose="020B0604020202020204" pitchFamily="34" charset="0"/>
              </a:rPr>
              <a:t>da </a:t>
            </a:r>
            <a:r>
              <a:rPr lang="sr-Latn-RS" sz="2000">
                <a:solidFill>
                  <a:prstClr val="black"/>
                </a:solidFill>
                <a:latin typeface="Arial" panose="020B0604020202020204" pitchFamily="34" charset="0"/>
              </a:rPr>
              <a:t>primene ergonomska rešenja, odnosno da izvrše detaljnu procenu oblikovanog prototipa</a:t>
            </a:r>
            <a:r>
              <a:rPr lang="sr-Latn-RS" sz="2000" smtClean="0">
                <a:solidFill>
                  <a:prstClr val="black"/>
                </a:solidFill>
                <a:latin typeface="Arial" panose="020B0604020202020204" pitchFamily="34" charset="0"/>
              </a:rPr>
              <a:t>.</a:t>
            </a:r>
          </a:p>
          <a:p>
            <a:pPr lvl="0" algn="just"/>
            <a:r>
              <a:rPr lang="sr-Latn-RS" sz="2000" smtClean="0">
                <a:solidFill>
                  <a:prstClr val="black"/>
                </a:solidFill>
                <a:latin typeface="Arial" panose="020B0604020202020204" pitchFamily="34" charset="0"/>
              </a:rPr>
              <a:t>• Značaj </a:t>
            </a:r>
            <a:r>
              <a:rPr lang="sr-Latn-RS" sz="2000">
                <a:solidFill>
                  <a:prstClr val="black"/>
                </a:solidFill>
                <a:latin typeface="Arial" panose="020B0604020202020204" pitchFamily="34" charset="0"/>
              </a:rPr>
              <a:t>ergonomskog inputa za dizajniranje je u mnogim granama industrije prepoznat kao esencijalan. Pritisak nekih eksternih kriterijuma kvalitetnog dizajniranja kao što su ekonomski, socijalni i zakonodavni doveli su do zahteva da se ergonomski inputi inkorporiraju još u početnim fazama dizajnerskog programa, po mogućstvu još u fazi kreiranja koncepta.</a:t>
            </a:r>
          </a:p>
        </p:txBody>
      </p:sp>
    </p:spTree>
    <p:extLst>
      <p:ext uri="{BB962C8B-B14F-4D97-AF65-F5344CB8AC3E}">
        <p14:creationId xmlns:p14="http://schemas.microsoft.com/office/powerpoint/2010/main" val="24053854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3084" y="606829"/>
            <a:ext cx="10789920" cy="5627716"/>
          </a:xfrm>
        </p:spPr>
        <p:txBody>
          <a:bodyPr>
            <a:normAutofit/>
          </a:bodyPr>
          <a:lstStyle/>
          <a:p>
            <a:r>
              <a:rPr lang="sr-Latn-RS" sz="2000" b="1" smtClean="0">
                <a:latin typeface="Arial" panose="020B0604020202020204" pitchFamily="34" charset="0"/>
                <a:cs typeface="Arial" panose="020B0604020202020204" pitchFamily="34" charset="0"/>
              </a:rPr>
              <a:t>Testovi viđenja</a:t>
            </a:r>
          </a:p>
          <a:p>
            <a:endParaRPr lang="sr-Latn-RS" sz="2000" b="1">
              <a:latin typeface="Arial" panose="020B0604020202020204" pitchFamily="34" charset="0"/>
              <a:cs typeface="Arial" panose="020B0604020202020204" pitchFamily="34" charset="0"/>
            </a:endParaRPr>
          </a:p>
          <a:p>
            <a:pPr algn="just"/>
            <a:r>
              <a:rPr lang="sr-Latn-RS" sz="2000" smtClean="0">
                <a:latin typeface="Arial" panose="020B0604020202020204" pitchFamily="34" charset="0"/>
                <a:cs typeface="Arial" panose="020B0604020202020204" pitchFamily="34" charset="0"/>
              </a:rPr>
              <a:t>• Ono što vidi model čoveka je pod potpunom kontrolom korisnika. Primera radi, može se izvršiti selekcija levog, desnog ili središnjeg položaja oka, ili specificirati željeni vidni ugao. Sistemska ograničenja limitiraju maksimalni vidni ugao oka.</a:t>
            </a:r>
          </a:p>
          <a:p>
            <a:pPr algn="just"/>
            <a:r>
              <a:rPr lang="sr-Latn-RS" sz="2000" smtClean="0">
                <a:latin typeface="Arial" panose="020B0604020202020204" pitchFamily="34" charset="0"/>
                <a:cs typeface="Arial" panose="020B0604020202020204" pitchFamily="34" charset="0"/>
              </a:rPr>
              <a:t>• Kao i u slučaju dohvata, testovi viđenja se mogu obaviti ručno usmeravanjem glave i očiju, ili se sa druge strane mogu specificirati koordinate koje treba da budu u vidnom polju modela. Ovakav automatizovani pristup omogućava prikaz rezultujućeg viđenja modela, zajedno sa vidnim uglom i rastojanjem od oka do objekta. </a:t>
            </a:r>
          </a:p>
          <a:p>
            <a:pPr algn="just"/>
            <a:r>
              <a:rPr lang="sr-Latn-RS" sz="2000" smtClean="0">
                <a:latin typeface="Arial" panose="020B0604020202020204" pitchFamily="34" charset="0"/>
                <a:cs typeface="Arial" panose="020B0604020202020204" pitchFamily="34" charset="0"/>
              </a:rPr>
              <a:t>• Linije pogleda mogu biti pridodate modelu kako bi bili određeni optimalni, prihvatljivi i maksimalni vidni uglovi i rastojanja, bazirani na bilo kom skupu preporuka koji odgovara određenom dizajnerskom scenariju.</a:t>
            </a:r>
          </a:p>
          <a:p>
            <a:pPr algn="just"/>
            <a:r>
              <a:rPr lang="sr-Latn-RS" sz="2000" smtClean="0">
                <a:latin typeface="Arial" panose="020B0604020202020204" pitchFamily="34" charset="0"/>
                <a:cs typeface="Arial" panose="020B0604020202020204" pitchFamily="34" charset="0"/>
              </a:rPr>
              <a:t>• Ovakav koncept omogućava izradu 3 D mapa viđenja, koje dodatno prikazuju delove vidnog polja u vidu oblasti i zapremina koje ostaju neopažene, kao posledica usvojenog položaja i dimenzija određenih struktura iz radnog okruženja (na primer, provera eksterne vidljivosti iz vozila kroz izabrano prozorsko staklo).</a:t>
            </a:r>
          </a:p>
        </p:txBody>
      </p:sp>
    </p:spTree>
    <p:extLst>
      <p:ext uri="{BB962C8B-B14F-4D97-AF65-F5344CB8AC3E}">
        <p14:creationId xmlns:p14="http://schemas.microsoft.com/office/powerpoint/2010/main" val="738188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3084" y="606829"/>
            <a:ext cx="10789920" cy="5627716"/>
          </a:xfrm>
        </p:spPr>
        <p:txBody>
          <a:bodyPr>
            <a:normAutofit/>
          </a:bodyPr>
          <a:lstStyle/>
          <a:p>
            <a:r>
              <a:rPr lang="sr-Latn-RS" sz="2000" b="1" smtClean="0">
                <a:latin typeface="Arial" panose="020B0604020202020204" pitchFamily="34" charset="0"/>
                <a:cs typeface="Arial" panose="020B0604020202020204" pitchFamily="34" charset="0"/>
              </a:rPr>
              <a:t>Ogledala i refleksija</a:t>
            </a:r>
          </a:p>
          <a:p>
            <a:endParaRPr lang="sr-Latn-RS" sz="2000" b="1">
              <a:latin typeface="Arial" panose="020B0604020202020204" pitchFamily="34" charset="0"/>
              <a:cs typeface="Arial" panose="020B0604020202020204" pitchFamily="34" charset="0"/>
            </a:endParaRPr>
          </a:p>
          <a:p>
            <a:pPr algn="just"/>
            <a:r>
              <a:rPr lang="sr-Latn-RS" sz="2000" smtClean="0">
                <a:latin typeface="Arial" panose="020B0604020202020204" pitchFamily="34" charset="0"/>
                <a:cs typeface="Arial" panose="020B0604020202020204" pitchFamily="34" charset="0"/>
              </a:rPr>
              <a:t>• Opcija za modeliranje ogledala se može koristiti za dizajniranje ogledala različitih vrsta vozila.</a:t>
            </a:r>
          </a:p>
          <a:p>
            <a:pPr algn="just"/>
            <a:r>
              <a:rPr lang="sr-Latn-RS" sz="2000" smtClean="0">
                <a:latin typeface="Arial" panose="020B0604020202020204" pitchFamily="34" charset="0"/>
                <a:cs typeface="Arial" panose="020B0604020202020204" pitchFamily="34" charset="0"/>
              </a:rPr>
              <a:t>• Moguće je takođe utvrditi da li rfefleksija u određenim situacijama predstavlja problem ili ne.</a:t>
            </a:r>
          </a:p>
          <a:p>
            <a:pPr algn="just"/>
            <a:r>
              <a:rPr lang="sr-Latn-RS" sz="2000" smtClean="0">
                <a:latin typeface="Arial" panose="020B0604020202020204" pitchFamily="34" charset="0"/>
                <a:cs typeface="Arial" panose="020B0604020202020204" pitchFamily="34" charset="0"/>
              </a:rPr>
              <a:t>• Parametri za oblikovanje ogledala kao što su fokalna dužina, konveksnost/konkavnost, veličina i orijentacija su sve varijable koje se mogu interaktivno podešavati, kako bi se obezbedilo adekvatno vidno polje na površini ogledala.</a:t>
            </a:r>
          </a:p>
          <a:p>
            <a:pPr algn="just"/>
            <a:r>
              <a:rPr lang="sr-Latn-RS" sz="2000" smtClean="0">
                <a:latin typeface="Arial" panose="020B0604020202020204" pitchFamily="34" charset="0"/>
                <a:cs typeface="Arial" panose="020B0604020202020204" pitchFamily="34" charset="0"/>
              </a:rPr>
              <a:t>• Na slici 3 prikazana je 3 D procena vidnog polja sa pozicije vozača automobila. Na levo prikazanoj slici su predstavljeni komandni organi i pokazivači koje vozač percipira sa svoje pozicije u toku vožnje, kao i ono što vidi kroz prednje i bočno staklo. Na desno prikazanoj slici je predstavljeno ono što vozač može videti u desnom retrovizoru.</a:t>
            </a:r>
          </a:p>
          <a:p>
            <a:pPr algn="just"/>
            <a:endParaRPr lang="sr-Latn-RS" sz="200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83918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3084" y="606829"/>
            <a:ext cx="10789920" cy="5627716"/>
          </a:xfrm>
        </p:spPr>
        <p:txBody>
          <a:bodyPr>
            <a:normAutofit/>
          </a:bodyPr>
          <a:lstStyle/>
          <a:p>
            <a:pPr algn="just"/>
            <a:endParaRPr lang="sr-Latn-RS" sz="2000" smtClean="0">
              <a:latin typeface="Arial" panose="020B0604020202020204" pitchFamily="34" charset="0"/>
              <a:cs typeface="Arial" panose="020B0604020202020204" pitchFamily="34" charset="0"/>
            </a:endParaRPr>
          </a:p>
          <a:p>
            <a:pPr algn="just"/>
            <a:endParaRPr lang="sr-Latn-RS" sz="2000" smtClean="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a:duotone>
              <a:prstClr val="black"/>
              <a:schemeClr val="accent1">
                <a:tint val="45000"/>
                <a:satMod val="400000"/>
              </a:schemeClr>
            </a:duotone>
            <a:extLst>
              <a:ext uri="{BEBA8EAE-BF5A-486C-A8C5-ECC9F3942E4B}">
                <a14:imgProps xmlns:a14="http://schemas.microsoft.com/office/drawing/2010/main">
                  <a14:imgLayer r:embed="rId3">
                    <a14:imgEffect>
                      <a14:brightnessContrast bright="6000" contrast="40000"/>
                    </a14:imgEffect>
                  </a14:imgLayer>
                </a14:imgProps>
              </a:ext>
            </a:extLst>
          </a:blip>
          <a:stretch>
            <a:fillRect/>
          </a:stretch>
        </p:blipFill>
        <p:spPr>
          <a:xfrm>
            <a:off x="2837778" y="1009058"/>
            <a:ext cx="6660532" cy="3711341"/>
          </a:xfrm>
          <a:prstGeom prst="rect">
            <a:avLst/>
          </a:prstGeom>
        </p:spPr>
      </p:pic>
      <p:sp>
        <p:nvSpPr>
          <p:cNvPr id="6" name="Rectangle 5"/>
          <p:cNvSpPr/>
          <p:nvPr/>
        </p:nvSpPr>
        <p:spPr>
          <a:xfrm>
            <a:off x="1726164" y="4922573"/>
            <a:ext cx="9041363" cy="400110"/>
          </a:xfrm>
          <a:prstGeom prst="rect">
            <a:avLst/>
          </a:prstGeom>
        </p:spPr>
        <p:txBody>
          <a:bodyPr wrap="square">
            <a:spAutoFit/>
          </a:bodyPr>
          <a:lstStyle/>
          <a:p>
            <a:pPr algn="ctr"/>
            <a:r>
              <a:rPr lang="pl-PL" sz="2000" smtClean="0">
                <a:latin typeface="Arial" panose="020B0604020202020204" pitchFamily="34" charset="0"/>
                <a:cs typeface="Arial" panose="020B0604020202020204" pitchFamily="34" charset="0"/>
              </a:rPr>
              <a:t>Slika 3. Opcija 3 D viđenja koju omogućava Sammie (Porter i saradnici).</a:t>
            </a:r>
            <a:endParaRPr lang="sr-Latn-RS" sz="2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0712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3084" y="606829"/>
            <a:ext cx="10789920" cy="5627716"/>
          </a:xfrm>
        </p:spPr>
        <p:txBody>
          <a:bodyPr>
            <a:normAutofit/>
          </a:bodyPr>
          <a:lstStyle/>
          <a:p>
            <a:r>
              <a:rPr lang="sr-Latn-RS" sz="2000" b="1" smtClean="0">
                <a:latin typeface="Arial" panose="020B0604020202020204" pitchFamily="34" charset="0"/>
                <a:cs typeface="Arial" panose="020B0604020202020204" pitchFamily="34" charset="0"/>
              </a:rPr>
              <a:t>Memorisanje položaja</a:t>
            </a:r>
          </a:p>
          <a:p>
            <a:endParaRPr lang="sr-Latn-RS" sz="2000" b="1">
              <a:latin typeface="Arial" panose="020B0604020202020204" pitchFamily="34" charset="0"/>
              <a:cs typeface="Arial" panose="020B0604020202020204" pitchFamily="34" charset="0"/>
            </a:endParaRPr>
          </a:p>
          <a:p>
            <a:pPr algn="just"/>
            <a:r>
              <a:rPr lang="sr-Latn-RS" sz="2000" smtClean="0">
                <a:latin typeface="Arial" panose="020B0604020202020204" pitchFamily="34" charset="0"/>
                <a:cs typeface="Arial" panose="020B0604020202020204" pitchFamily="34" charset="0"/>
              </a:rPr>
              <a:t>• Kada je izvršena selekcija odgovarajuće veličine i oblika ljudskog modela i kada je njegov radni položaj podešen da odgovara zahtevima zadatka i fizičkim ograničenjima koja potiču iz okruženja, od posebne je važnosti da se takva pozicija sačuva, kako bi se naknadno mogla za različite namene koristiti. Ovakva opcija postoji i ona omogućava da dizajner proveri sekvence tipičnih radnih položaja.</a:t>
            </a:r>
          </a:p>
          <a:p>
            <a:pPr algn="just"/>
            <a:endParaRPr lang="sr-Latn-RS" sz="2000">
              <a:latin typeface="Arial" panose="020B0604020202020204" pitchFamily="34" charset="0"/>
              <a:cs typeface="Arial" panose="020B0604020202020204" pitchFamily="34" charset="0"/>
            </a:endParaRPr>
          </a:p>
          <a:p>
            <a:r>
              <a:rPr lang="sr-Latn-RS" sz="2000" b="1" smtClean="0">
                <a:latin typeface="Arial" panose="020B0604020202020204" pitchFamily="34" charset="0"/>
                <a:cs typeface="Arial" panose="020B0604020202020204" pitchFamily="34" charset="0"/>
              </a:rPr>
              <a:t>Korisnički dijalog</a:t>
            </a:r>
          </a:p>
          <a:p>
            <a:endParaRPr lang="sr-Latn-RS" sz="2000" b="1">
              <a:latin typeface="Arial" panose="020B0604020202020204" pitchFamily="34" charset="0"/>
              <a:cs typeface="Arial" panose="020B0604020202020204" pitchFamily="34" charset="0"/>
            </a:endParaRPr>
          </a:p>
          <a:p>
            <a:pPr algn="just"/>
            <a:r>
              <a:rPr lang="sr-Latn-RS" sz="2000" b="1" smtClean="0">
                <a:latin typeface="Arial" panose="020B0604020202020204" pitchFamily="34" charset="0"/>
                <a:cs typeface="Arial" panose="020B0604020202020204" pitchFamily="34" charset="0"/>
              </a:rPr>
              <a:t>• </a:t>
            </a:r>
            <a:r>
              <a:rPr lang="sr-Latn-RS" sz="2000" smtClean="0">
                <a:latin typeface="Arial" panose="020B0604020202020204" pitchFamily="34" charset="0"/>
                <a:cs typeface="Arial" panose="020B0604020202020204" pitchFamily="34" charset="0"/>
              </a:rPr>
              <a:t>Sistemi su visoko interaktivni, zasnovani na korišćenju grafičkih menija koji su laki za upotrebu. Komande se mogu aktivirati mišem nakon što se selektuje opcija iz menija, direktnim unošenjem skraćenice određene komande putem tastature i korišćenjem makro komandnog procesora. </a:t>
            </a:r>
          </a:p>
          <a:p>
            <a:pPr algn="just"/>
            <a:r>
              <a:rPr lang="sr-Latn-RS" sz="2000" smtClean="0">
                <a:latin typeface="Arial" panose="020B0604020202020204" pitchFamily="34" charset="0"/>
                <a:cs typeface="Arial" panose="020B0604020202020204" pitchFamily="34" charset="0"/>
              </a:rPr>
              <a:t>• Komande su u menijima grupisanena logičan način, u skladu sa funkcijom koju vrše. </a:t>
            </a:r>
          </a:p>
        </p:txBody>
      </p:sp>
    </p:spTree>
    <p:extLst>
      <p:ext uri="{BB962C8B-B14F-4D97-AF65-F5344CB8AC3E}">
        <p14:creationId xmlns:p14="http://schemas.microsoft.com/office/powerpoint/2010/main" val="510690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3084" y="606829"/>
            <a:ext cx="10789920" cy="5627716"/>
          </a:xfrm>
        </p:spPr>
        <p:txBody>
          <a:bodyPr>
            <a:normAutofit lnSpcReduction="10000"/>
          </a:bodyPr>
          <a:lstStyle/>
          <a:p>
            <a:pPr algn="just"/>
            <a:r>
              <a:rPr lang="sr-Latn-RS" sz="2000" smtClean="0">
                <a:latin typeface="Arial" panose="020B0604020202020204" pitchFamily="34" charset="0"/>
                <a:cs typeface="Arial" panose="020B0604020202020204" pitchFamily="34" charset="0"/>
              </a:rPr>
              <a:t>• Meni radnog mesta sadrži komande koje omogućavaju interaktivno pozicioniranje modela ili neke komponente modela na radnom mestu. Objekti mogu biti premeštani ili rotirani oko svoje ose ili u odnosu na globalni koordinatni sistem. </a:t>
            </a:r>
          </a:p>
          <a:p>
            <a:pPr algn="just"/>
            <a:r>
              <a:rPr lang="sr-Latn-RS" sz="2000" smtClean="0">
                <a:latin typeface="Arial" panose="020B0604020202020204" pitchFamily="34" charset="0"/>
                <a:cs typeface="Arial" panose="020B0604020202020204" pitchFamily="34" charset="0"/>
              </a:rPr>
              <a:t>• Jedna od uobičajenih alternativnih funkcija za specificiranje lokacije objekta se sastoji u tome da se objekat pomoću miša jednostavno prevuče na željenu lokaciju. Ovakav pristup znatno ubrzava rad.</a:t>
            </a:r>
          </a:p>
          <a:p>
            <a:pPr algn="just"/>
            <a:r>
              <a:rPr lang="sr-Latn-RS" sz="2000" smtClean="0">
                <a:latin typeface="Arial" panose="020B0604020202020204" pitchFamily="34" charset="0"/>
                <a:cs typeface="Arial" panose="020B0604020202020204" pitchFamily="34" charset="0"/>
              </a:rPr>
              <a:t>• Meni čovek sadrži veći broj podmenija, kao što su meni antropometrija koji služi za podešavanje antropometrijskih karakteristika ljudskog modela, meni pokreta zglobova koji je namenjen za regulisanje promena radnog položaja, zatim meni koji se odnosi na viđenje sa zadatkom eksplicitnog prikazivanja onoga što ljudski model u datom okruženju može da vidi, kao i meni dohvata za definisanje i kontrolu oblasti dohvata čoveka u trodimenzionalnom prostoru.</a:t>
            </a:r>
          </a:p>
          <a:p>
            <a:pPr algn="just"/>
            <a:r>
              <a:rPr lang="sr-Latn-RS" sz="2000" smtClean="0">
                <a:latin typeface="Arial" panose="020B0604020202020204" pitchFamily="34" charset="0"/>
                <a:cs typeface="Arial" panose="020B0604020202020204" pitchFamily="34" charset="0"/>
              </a:rPr>
              <a:t>•	Meni za editovanje radnog mesta je namenjen za zadatke koji se pre svega odnose na procenu različitih aspekata radnog mesta. U tom smislu, od posebne je važnosti da se omogući promena veličine ili oblika modela, odnosno nekog njegovog dela. U tu svrhu se primenjuje skaliranje, pomicanje i redimenzionisanje duž različitih koordinatnih sistema. Pored toga, oblik objekta se može interaktivno menjati kursoskim pomicanjem vrhova, ivica i površina objekta. Takođe, modelima može biti pridružena i dodatna oprema kao što su čizme, kaciga, torba i sl. Ovi elementi ostaju logički povezani sa objektom, u slučju kada se menja njegov radni položaj.</a:t>
            </a:r>
          </a:p>
        </p:txBody>
      </p:sp>
    </p:spTree>
    <p:extLst>
      <p:ext uri="{BB962C8B-B14F-4D97-AF65-F5344CB8AC3E}">
        <p14:creationId xmlns:p14="http://schemas.microsoft.com/office/powerpoint/2010/main" val="3312500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3084" y="606829"/>
            <a:ext cx="10789920" cy="5627716"/>
          </a:xfrm>
        </p:spPr>
        <p:txBody>
          <a:bodyPr>
            <a:normAutofit/>
          </a:bodyPr>
          <a:lstStyle/>
          <a:p>
            <a:pPr algn="just"/>
            <a:r>
              <a:rPr lang="sr-Latn-RS" sz="2000" smtClean="0">
                <a:latin typeface="Arial" panose="020B0604020202020204" pitchFamily="34" charset="0"/>
                <a:cs typeface="Arial" panose="020B0604020202020204" pitchFamily="34" charset="0"/>
              </a:rPr>
              <a:t>• Logičan zaključak koji se nametao kao rezultat pomenutih zahteva je bio taj da je neophodno razviti CAD sisteme koji bi omogućili modeliranje i mašina i ljudi. </a:t>
            </a:r>
          </a:p>
          <a:p>
            <a:pPr algn="just"/>
            <a:r>
              <a:rPr lang="sr-Latn-RS" sz="2000" smtClean="0">
                <a:latin typeface="Arial" panose="020B0604020202020204" pitchFamily="34" charset="0"/>
                <a:cs typeface="Arial" panose="020B0604020202020204" pitchFamily="34" charset="0"/>
              </a:rPr>
              <a:t>• </a:t>
            </a:r>
            <a:r>
              <a:rPr lang="sr-Latn-RS" sz="2000" smtClean="0">
                <a:effectLst/>
                <a:latin typeface="Arial" panose="020B0604020202020204" pitchFamily="34" charset="0"/>
                <a:ea typeface="Arial" panose="020B0604020202020204" pitchFamily="34" charset="0"/>
              </a:rPr>
              <a:t>Prepoznajući potencijal takvog rešenja, u nekim slučajevima je još kasnih šezdesetih godina prošlog veka načinjen pokušaj razvoja CAD sistema koji su uzimali u obzir ljudski faktor pri projektovanju. </a:t>
            </a:r>
          </a:p>
          <a:p>
            <a:pPr algn="just"/>
            <a:r>
              <a:rPr lang="sr-Latn-RS" sz="2000" smtClean="0">
                <a:latin typeface="Arial" panose="020B0604020202020204" pitchFamily="34" charset="0"/>
                <a:cs typeface="Arial" panose="020B0604020202020204" pitchFamily="34" charset="0"/>
              </a:rPr>
              <a:t>• Ovakvi prvobitini pokušaji su imali različit stepen uspeha. Ipak, oni su posedovali dizajnerske alate koji su omogućavali ocenu radnog položaja i komfora, procenu potrebnog slobodnog prostora, rastojanja vezana za dohvat, kao i viđenje. Oni su takođe omogućavali da ergonomski zahtevi i rešenja budu obuhvaćeni u najranijim fazama dizajniranja, kao što je recimo pravljenje skica.</a:t>
            </a:r>
          </a:p>
          <a:p>
            <a:pPr algn="just"/>
            <a:r>
              <a:rPr lang="sr-Latn-RS" sz="2000" smtClean="0">
                <a:latin typeface="Arial" panose="020B0604020202020204" pitchFamily="34" charset="0"/>
                <a:cs typeface="Arial" panose="020B0604020202020204" pitchFamily="34" charset="0"/>
              </a:rPr>
              <a:t>• Savremeni CAED sistemi treba da ispune nekoliko bitnih osnovnih zahteva. Pre svega, oni treba da omoguće trodimenzionalno modeliranje opreme i radnog prostora, sa prikazom na ekranu video displej terminala. Takođe, oni treba da sadrže trodimenzionalne modele ljudi, sa mogućnošću pravljenja varijacija u dimenzijama, obliku i položaju za različite populacije korisnika. Osim toga, od posebnog značaja je da budu zastupljene tehnike za procenu bazirane na ljudskim modelima, koje omogućavaju ocenu dohvata, radnog položaja, viđenja, komfora i podešenosti opreme. </a:t>
            </a:r>
            <a:endParaRPr lang="sr-Latn-RS" sz="2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466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3084" y="606829"/>
            <a:ext cx="10789920" cy="5627716"/>
          </a:xfrm>
        </p:spPr>
        <p:txBody>
          <a:bodyPr>
            <a:normAutofit/>
          </a:bodyPr>
          <a:lstStyle/>
          <a:p>
            <a:pPr algn="just"/>
            <a:r>
              <a:rPr lang="sr-Latn-RS" sz="2000" smtClean="0">
                <a:latin typeface="Arial" panose="020B0604020202020204" pitchFamily="34" charset="0"/>
                <a:cs typeface="Arial" panose="020B0604020202020204" pitchFamily="34" charset="0"/>
              </a:rPr>
              <a:t>• Visoko interaktivni korisnički interfejs koji omogućava oblikovanje prema ličnim preferencama korisnika je još jedna od bitnih solucija koja takođe treba da bude zastupljena u ovim sistemima namenjenim dizajniranju.</a:t>
            </a:r>
          </a:p>
          <a:p>
            <a:pPr algn="just"/>
            <a:r>
              <a:rPr lang="sr-Latn-RS" sz="2000" smtClean="0">
                <a:latin typeface="Arial" panose="020B0604020202020204" pitchFamily="34" charset="0"/>
                <a:cs typeface="Arial" panose="020B0604020202020204" pitchFamily="34" charset="0"/>
              </a:rPr>
              <a:t>• CAED sistemi koji su našli široku praktičnu primenu su: Anybody, Apolin, Boeman, Buford, Car, Combiman, Crew chief, Cyberman, Ergoman, ErgoSHAPE, ErgoSPACE, Franky, Jack, Manequin, Mintac, Sammie, Tadaps i Werner.</a:t>
            </a:r>
          </a:p>
          <a:p>
            <a:pPr algn="just"/>
            <a:r>
              <a:rPr lang="sr-Latn-RS" sz="2000" smtClean="0">
                <a:latin typeface="Arial" panose="020B0604020202020204" pitchFamily="34" charset="0"/>
                <a:cs typeface="Arial" panose="020B0604020202020204" pitchFamily="34" charset="0"/>
              </a:rPr>
              <a:t>• Postojeći sistemi se dosta razlikuju po tome u kojoj meri su prethodno navedeni zahtevi ergonomskog projektovanja ispunjeni. Prisutne su razlike u pogledu mogućnosti primene ovih sistema, kao i kapaciteta kojima raspolažu.</a:t>
            </a:r>
          </a:p>
          <a:p>
            <a:pPr algn="just"/>
            <a:endParaRPr lang="sr-Latn-RS" sz="2000">
              <a:latin typeface="Arial" panose="020B0604020202020204" pitchFamily="34" charset="0"/>
              <a:cs typeface="Arial" panose="020B0604020202020204" pitchFamily="34" charset="0"/>
            </a:endParaRPr>
          </a:p>
          <a:p>
            <a:r>
              <a:rPr lang="sr-Latn-RS" sz="2000" b="1" smtClean="0">
                <a:latin typeface="Arial" panose="020B0604020202020204" pitchFamily="34" charset="0"/>
                <a:cs typeface="Arial" panose="020B0604020202020204" pitchFamily="34" charset="0"/>
              </a:rPr>
              <a:t>Oblikovanje opreme i radnog mesta</a:t>
            </a:r>
          </a:p>
          <a:p>
            <a:endParaRPr lang="sr-Latn-RS" sz="2000" b="1" smtClean="0">
              <a:latin typeface="Arial" panose="020B0604020202020204" pitchFamily="34" charset="0"/>
              <a:cs typeface="Arial" panose="020B0604020202020204" pitchFamily="34" charset="0"/>
            </a:endParaRPr>
          </a:p>
          <a:p>
            <a:pPr algn="just"/>
            <a:r>
              <a:rPr lang="sr-Latn-RS" sz="2000" smtClean="0">
                <a:latin typeface="Arial" panose="020B0604020202020204" pitchFamily="34" charset="0"/>
                <a:cs typeface="Arial" panose="020B0604020202020204" pitchFamily="34" charset="0"/>
              </a:rPr>
              <a:t>• Sistem za oblikovanje radnog mesta se koristi za generisanje 3 D geometrijske prezentacije radnog okruženja, kao i specifične opreme koja se na tom radnom mestu koristi.</a:t>
            </a:r>
          </a:p>
          <a:p>
            <a:pPr algn="just"/>
            <a:r>
              <a:rPr lang="sr-Latn-RS" sz="2000" smtClean="0">
                <a:latin typeface="Arial" panose="020B0604020202020204" pitchFamily="34" charset="0"/>
                <a:cs typeface="Arial" panose="020B0604020202020204" pitchFamily="34" charset="0"/>
              </a:rPr>
              <a:t>• Modeli značajne kompleksnosti mogu biti brzo napravljeni zahvaljujući širokom izboru parametarski definisanih "primitivnih" oblika kao što su kocka, poliprizme, konusi i slično.</a:t>
            </a:r>
          </a:p>
          <a:p>
            <a:pPr algn="just"/>
            <a:endParaRPr lang="sr-Latn-RS" sz="200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1022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3084" y="606829"/>
            <a:ext cx="10789920" cy="5627716"/>
          </a:xfrm>
        </p:spPr>
        <p:txBody>
          <a:bodyPr>
            <a:normAutofit/>
          </a:bodyPr>
          <a:lstStyle/>
          <a:p>
            <a:pPr algn="just"/>
            <a:r>
              <a:rPr lang="sr-Latn-RS" sz="2000" smtClean="0">
                <a:latin typeface="Arial" panose="020B0604020202020204" pitchFamily="34" charset="0"/>
                <a:cs typeface="Arial" panose="020B0604020202020204" pitchFamily="34" charset="0"/>
              </a:rPr>
              <a:t>• Visoko interaktivni korisnički interfejs koji omogućava oblikovanje prema ličnim preferencama korisnika je još jedna od bitnih solucija koja takođe treba da bude zastupljena u ovim sistemima namenjenim dizajniranju.</a:t>
            </a:r>
          </a:p>
          <a:p>
            <a:pPr algn="just"/>
            <a:r>
              <a:rPr lang="sr-Latn-RS" sz="2000" smtClean="0">
                <a:latin typeface="Arial" panose="020B0604020202020204" pitchFamily="34" charset="0"/>
                <a:cs typeface="Arial" panose="020B0604020202020204" pitchFamily="34" charset="0"/>
              </a:rPr>
              <a:t>• Podaci neophodni za oblikovanje 3 D modela radnog mesta mogu biti preuzeti direktno iz inženjerskih crteža i uneti preko takozvanog "primitivnog" nenija za modeliranje, zatim modelirani "off - line" u definisanom formatu za podatke, ili importovani preko IGES ili DXF formata drugih CAD sistema (Porter i saradnici).</a:t>
            </a:r>
          </a:p>
          <a:p>
            <a:pPr algn="just"/>
            <a:endParaRPr lang="sr-Latn-RS" sz="2000">
              <a:latin typeface="Arial" panose="020B0604020202020204" pitchFamily="34" charset="0"/>
              <a:cs typeface="Arial" panose="020B0604020202020204" pitchFamily="34" charset="0"/>
            </a:endParaRPr>
          </a:p>
          <a:p>
            <a:pPr algn="just"/>
            <a:endParaRPr lang="sr-Latn-RS" sz="2000" smtClean="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duotone>
              <a:prstClr val="black"/>
              <a:schemeClr val="accent1">
                <a:tint val="45000"/>
                <a:satMod val="400000"/>
              </a:schemeClr>
            </a:duotone>
          </a:blip>
          <a:stretch>
            <a:fillRect/>
          </a:stretch>
        </p:blipFill>
        <p:spPr>
          <a:xfrm>
            <a:off x="4109900" y="3014900"/>
            <a:ext cx="4810161" cy="2322777"/>
          </a:xfrm>
          <a:prstGeom prst="rect">
            <a:avLst/>
          </a:prstGeom>
          <a:solidFill>
            <a:schemeClr val="accent1">
              <a:lumMod val="60000"/>
              <a:lumOff val="40000"/>
            </a:schemeClr>
          </a:solidFill>
        </p:spPr>
      </p:pic>
      <p:sp>
        <p:nvSpPr>
          <p:cNvPr id="4" name="Rectangle 3"/>
          <p:cNvSpPr/>
          <p:nvPr/>
        </p:nvSpPr>
        <p:spPr>
          <a:xfrm>
            <a:off x="2519236" y="5337677"/>
            <a:ext cx="7890857" cy="369332"/>
          </a:xfrm>
          <a:prstGeom prst="rect">
            <a:avLst/>
          </a:prstGeom>
        </p:spPr>
        <p:txBody>
          <a:bodyPr wrap="square">
            <a:spAutoFit/>
          </a:bodyPr>
          <a:lstStyle/>
          <a:p>
            <a:r>
              <a:rPr lang="sr-Latn-RS" smtClean="0"/>
              <a:t>Slika 1. Model aviona importovan iz Uniras sistema u Sammie (Porter i saradnici).</a:t>
            </a:r>
            <a:endParaRPr lang="sr-Latn-RS"/>
          </a:p>
        </p:txBody>
      </p:sp>
    </p:spTree>
    <p:extLst>
      <p:ext uri="{BB962C8B-B14F-4D97-AF65-F5344CB8AC3E}">
        <p14:creationId xmlns:p14="http://schemas.microsoft.com/office/powerpoint/2010/main" val="17386465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3084" y="606829"/>
            <a:ext cx="10789920" cy="5627716"/>
          </a:xfrm>
        </p:spPr>
        <p:txBody>
          <a:bodyPr>
            <a:normAutofit/>
          </a:bodyPr>
          <a:lstStyle/>
          <a:p>
            <a:pPr algn="just"/>
            <a:r>
              <a:rPr lang="sr-Latn-RS" sz="2000" smtClean="0">
                <a:latin typeface="Arial" panose="020B0604020202020204" pitchFamily="34" charset="0"/>
                <a:cs typeface="Arial" panose="020B0604020202020204" pitchFamily="34" charset="0"/>
              </a:rPr>
              <a:t>• Visoko interaktivni korisnički interfejs koji omogućava oblikovanje prema ličnim preferencama korisnika je još jedna od bitnih solucija koja takođe treba da bude zastupljena u ovim sistemima namenjenim dizajniranju.</a:t>
            </a:r>
          </a:p>
          <a:p>
            <a:pPr algn="just"/>
            <a:r>
              <a:rPr lang="sr-Latn-RS" sz="2000" smtClean="0">
                <a:latin typeface="Arial" panose="020B0604020202020204" pitchFamily="34" charset="0"/>
                <a:cs typeface="Arial" panose="020B0604020202020204" pitchFamily="34" charset="0"/>
              </a:rPr>
              <a:t>• Važna karakteristika ovih sistema je mogućnost interaktivnog geometrijskog editovanja, koje omogućava modifikaciju modela u skladu sa određenim dizajnerskim solucijama. Pri tome, strukturna validnost modela ostaje nepromenjena, što je od posebne važnosti. Primera radi, ukoliko se projektuje radni sto kao kombinacija ravne ploče sa četiri noge, tada će prilikom povećanja površine radne ploče noge stola biti automatski repozicionirane, kako bi se zadržao validan model.</a:t>
            </a:r>
            <a:endParaRPr lang="sr-Latn-RS" sz="2000">
              <a:latin typeface="Arial" panose="020B0604020202020204" pitchFamily="34" charset="0"/>
              <a:cs typeface="Arial" panose="020B0604020202020204" pitchFamily="34" charset="0"/>
            </a:endParaRPr>
          </a:p>
          <a:p>
            <a:pPr algn="just"/>
            <a:endParaRPr lang="sr-Latn-RS" sz="2000" smtClean="0">
              <a:latin typeface="Arial" panose="020B0604020202020204" pitchFamily="34" charset="0"/>
              <a:cs typeface="Arial" panose="020B0604020202020204" pitchFamily="34" charset="0"/>
            </a:endParaRPr>
          </a:p>
          <a:p>
            <a:r>
              <a:rPr lang="sr-Latn-RS" sz="2000" b="1" smtClean="0">
                <a:latin typeface="Arial" panose="020B0604020202020204" pitchFamily="34" charset="0"/>
                <a:cs typeface="Arial" panose="020B0604020202020204" pitchFamily="34" charset="0"/>
              </a:rPr>
              <a:t>Modeliranje čoveka</a:t>
            </a:r>
          </a:p>
          <a:p>
            <a:endParaRPr lang="sr-Latn-RS" sz="2000" b="1">
              <a:latin typeface="Arial" panose="020B0604020202020204" pitchFamily="34" charset="0"/>
              <a:cs typeface="Arial" panose="020B0604020202020204" pitchFamily="34" charset="0"/>
            </a:endParaRPr>
          </a:p>
          <a:p>
            <a:pPr algn="just"/>
            <a:r>
              <a:rPr lang="sr-Latn-RS" sz="2000" smtClean="0">
                <a:latin typeface="Arial" panose="020B0604020202020204" pitchFamily="34" charset="0"/>
                <a:cs typeface="Arial" panose="020B0604020202020204" pitchFamily="34" charset="0"/>
              </a:rPr>
              <a:t>• CAED modeli čoveka predstavljaju 3 D reprezentaciju ljudskog tela. </a:t>
            </a:r>
          </a:p>
          <a:p>
            <a:pPr algn="just"/>
            <a:r>
              <a:rPr lang="sr-Latn-RS" sz="2000" smtClean="0">
                <a:latin typeface="Arial" panose="020B0604020202020204" pitchFamily="34" charset="0"/>
                <a:cs typeface="Arial" panose="020B0604020202020204" pitchFamily="34" charset="0"/>
              </a:rPr>
              <a:t>• Kod ovih modela zadaju se ograničenja pokreta zglobova u skladu sa realnim, pri čemu dimenzije i oblik ljudskog tela mogu varirati, kako bi adekvatno bili reflektovani opsezi oblika i dimenzija određene nacionalne ili profesionalne populacije korisnika.</a:t>
            </a:r>
          </a:p>
        </p:txBody>
      </p:sp>
    </p:spTree>
    <p:extLst>
      <p:ext uri="{BB962C8B-B14F-4D97-AF65-F5344CB8AC3E}">
        <p14:creationId xmlns:p14="http://schemas.microsoft.com/office/powerpoint/2010/main" val="2125520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3084" y="606829"/>
            <a:ext cx="10789920" cy="5627716"/>
          </a:xfrm>
        </p:spPr>
        <p:txBody>
          <a:bodyPr>
            <a:normAutofit/>
          </a:bodyPr>
          <a:lstStyle/>
          <a:p>
            <a:pPr algn="just"/>
            <a:r>
              <a:rPr lang="sr-Latn-RS" sz="2000" smtClean="0">
                <a:latin typeface="Arial" panose="020B0604020202020204" pitchFamily="34" charset="0"/>
                <a:cs typeface="Arial" panose="020B0604020202020204" pitchFamily="34" charset="0"/>
              </a:rPr>
              <a:t>• Visoko interaktivni korisnički interfejs koji omogućava oblikovanje prema ličnim preferencama korisnika je još jedna od bitnih solucija koja takođe treba da bude zastupljena u ovim sistemima namenjenim dizajniranju. </a:t>
            </a:r>
          </a:p>
          <a:p>
            <a:pPr algn="just"/>
            <a:r>
              <a:rPr lang="sr-Latn-RS" sz="2000" smtClean="0">
                <a:latin typeface="Arial" panose="020B0604020202020204" pitchFamily="34" charset="0"/>
                <a:cs typeface="Arial" panose="020B0604020202020204" pitchFamily="34" charset="0"/>
              </a:rPr>
              <a:t>• Hijerarhijska struktura modela pri pokretu ostaje nepromenjena, što znači da ukoliko se kod modela čoveka izvrši podizanje nadlaktice, podlaktica i šaka će na odgovarajući način pratiti kretanje nadlaktice.</a:t>
            </a:r>
          </a:p>
          <a:p>
            <a:pPr algn="just"/>
            <a:r>
              <a:rPr lang="sr-Latn-RS" sz="2000" smtClean="0">
                <a:latin typeface="Arial" panose="020B0604020202020204" pitchFamily="34" charset="0"/>
                <a:cs typeface="Arial" panose="020B0604020202020204" pitchFamily="34" charset="0"/>
              </a:rPr>
              <a:t>• Veličina, oblik tela i opseg dopuštenih položaja su u funkciji od antropometrijske i biomehaničke datoteke, izabrane od strane korisnika.</a:t>
            </a:r>
          </a:p>
          <a:p>
            <a:pPr algn="just"/>
            <a:r>
              <a:rPr lang="sr-Latn-RS" sz="2000" smtClean="0">
                <a:latin typeface="Arial" panose="020B0604020202020204" pitchFamily="34" charset="0"/>
                <a:cs typeface="Arial" panose="020B0604020202020204" pitchFamily="34" charset="0"/>
              </a:rPr>
              <a:t>• Podaci koji se mogu zadati odnose se na linearne dimenzije između pojedinih zglobova, parametre težine i težišta pojedinih telesnih segmenata, kao i na apsolutne i normalne granice za svaki stepen slobode bilo kog zgloba ljudskog tela.</a:t>
            </a:r>
          </a:p>
          <a:p>
            <a:pPr algn="just"/>
            <a:r>
              <a:rPr lang="sr-Latn-RS" sz="2000" smtClean="0">
                <a:latin typeface="Arial" panose="020B0604020202020204" pitchFamily="34" charset="0"/>
                <a:cs typeface="Arial" panose="020B0604020202020204" pitchFamily="34" charset="0"/>
              </a:rPr>
              <a:t>• Sistem ima mogućnost indikacije da li je selektovani ugao u zglobu u granicama za normalni pokret, u maksimalnim mogućim granicama, ili je takav pokret neizvodljiv. Kao dodatna opcija, moguće je editovanje ograničenja u zglobu u skladu sa određenom odabranom dizajnerskom solucijom. </a:t>
            </a:r>
          </a:p>
        </p:txBody>
      </p:sp>
    </p:spTree>
    <p:extLst>
      <p:ext uri="{BB962C8B-B14F-4D97-AF65-F5344CB8AC3E}">
        <p14:creationId xmlns:p14="http://schemas.microsoft.com/office/powerpoint/2010/main" val="2284477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3084" y="606829"/>
            <a:ext cx="10789920" cy="5627716"/>
          </a:xfrm>
        </p:spPr>
        <p:txBody>
          <a:bodyPr>
            <a:normAutofit lnSpcReduction="10000"/>
          </a:bodyPr>
          <a:lstStyle/>
          <a:p>
            <a:pPr algn="just"/>
            <a:r>
              <a:rPr lang="sr-Latn-RS" sz="2000" smtClean="0">
                <a:latin typeface="Arial" panose="020B0604020202020204" pitchFamily="34" charset="0"/>
                <a:cs typeface="Arial" panose="020B0604020202020204" pitchFamily="34" charset="0"/>
              </a:rPr>
              <a:t>• Visoko interaktivni korisnički interfejs koji omogućava oblikovanje prema ličnim preferencama korisnika je još jedna od bitnih solucija koja takođe treba da bude zastupljena u ovim sistemima namenjenim dizajniranju. </a:t>
            </a:r>
          </a:p>
          <a:p>
            <a:pPr algn="just"/>
            <a:r>
              <a:rPr lang="sr-Latn-RS" sz="2000" smtClean="0">
                <a:latin typeface="Arial" panose="020B0604020202020204" pitchFamily="34" charset="0"/>
                <a:cs typeface="Arial" panose="020B0604020202020204" pitchFamily="34" charset="0"/>
              </a:rPr>
              <a:t>• Antropometrijske varijable omogućavaju procenu neophodnog prostora za smeštaj čoveka i dohvat.</a:t>
            </a:r>
          </a:p>
          <a:p>
            <a:pPr algn="just"/>
            <a:r>
              <a:rPr lang="sr-Latn-RS" sz="2000" smtClean="0">
                <a:latin typeface="Arial" panose="020B0604020202020204" pitchFamily="34" charset="0"/>
                <a:cs typeface="Arial" panose="020B0604020202020204" pitchFamily="34" charset="0"/>
              </a:rPr>
              <a:t>• Opcija koja se odnosi na ljudsko viđenje omogućava korisniku da prikaže vidno polje modela na ekranu.</a:t>
            </a:r>
          </a:p>
          <a:p>
            <a:pPr algn="just"/>
            <a:r>
              <a:rPr lang="sr-Latn-RS" sz="2000" smtClean="0">
                <a:latin typeface="Arial" panose="020B0604020202020204" pitchFamily="34" charset="0"/>
                <a:cs typeface="Arial" panose="020B0604020202020204" pitchFamily="34" charset="0"/>
              </a:rPr>
              <a:t>• Ovakvi alati obezbeđuju korisniku da predvidi najverovatniji radni položaj čoveka, koji će biti forsiran usvojenim dizajnerskim rešenjem.</a:t>
            </a:r>
          </a:p>
          <a:p>
            <a:pPr algn="just"/>
            <a:endParaRPr lang="sr-Latn-RS" sz="2000" smtClean="0">
              <a:latin typeface="Arial" panose="020B0604020202020204" pitchFamily="34" charset="0"/>
              <a:cs typeface="Arial" panose="020B0604020202020204" pitchFamily="34" charset="0"/>
            </a:endParaRPr>
          </a:p>
          <a:p>
            <a:r>
              <a:rPr lang="sr-Latn-RS" sz="2000" b="1" smtClean="0">
                <a:latin typeface="Arial" panose="020B0604020202020204" pitchFamily="34" charset="0"/>
                <a:cs typeface="Arial" panose="020B0604020202020204" pitchFamily="34" charset="0"/>
              </a:rPr>
              <a:t>Kontaktne rutine</a:t>
            </a:r>
          </a:p>
          <a:p>
            <a:endParaRPr lang="sr-Latn-RS" sz="2000" b="1">
              <a:latin typeface="Arial" panose="020B0604020202020204" pitchFamily="34" charset="0"/>
              <a:cs typeface="Arial" panose="020B0604020202020204" pitchFamily="34" charset="0"/>
            </a:endParaRPr>
          </a:p>
          <a:p>
            <a:pPr algn="just"/>
            <a:r>
              <a:rPr lang="sr-Latn-RS" sz="2000" smtClean="0">
                <a:latin typeface="Arial" panose="020B0604020202020204" pitchFamily="34" charset="0"/>
                <a:cs typeface="Arial" panose="020B0604020202020204" pitchFamily="34" charset="0"/>
              </a:rPr>
              <a:t>• Upotrebom ove opcije vrši se automatska identifikacija da li su dva čvrsta tela u međusobnom kontaktu. Ukoliko je to slučaj, sistem indukuje trepćuću svetlost kako bi privukao pažnju korisnika na problem. Ova opcija se obično koristi za kontrolu veličine i oblika slobodnog prostora predviđenog za pozicioniranje modela čoveka. Alternativno, vizuelnom kontrolom korisnika iz različitih uglova se može postići identičan rezultat.</a:t>
            </a:r>
          </a:p>
        </p:txBody>
      </p:sp>
    </p:spTree>
    <p:extLst>
      <p:ext uri="{BB962C8B-B14F-4D97-AF65-F5344CB8AC3E}">
        <p14:creationId xmlns:p14="http://schemas.microsoft.com/office/powerpoint/2010/main" val="1712252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3084" y="606829"/>
            <a:ext cx="10789920" cy="5627716"/>
          </a:xfrm>
        </p:spPr>
        <p:txBody>
          <a:bodyPr>
            <a:normAutofit/>
          </a:bodyPr>
          <a:lstStyle/>
          <a:p>
            <a:r>
              <a:rPr lang="sr-Latn-RS" sz="2000" b="1" smtClean="0">
                <a:latin typeface="Arial" panose="020B0604020202020204" pitchFamily="34" charset="0"/>
                <a:cs typeface="Arial" panose="020B0604020202020204" pitchFamily="34" charset="0"/>
              </a:rPr>
              <a:t>Algoritmi dohvata</a:t>
            </a:r>
          </a:p>
          <a:p>
            <a:endParaRPr lang="sr-Latn-RS" sz="2000" b="1">
              <a:latin typeface="Arial" panose="020B0604020202020204" pitchFamily="34" charset="0"/>
              <a:cs typeface="Arial" panose="020B0604020202020204" pitchFamily="34" charset="0"/>
            </a:endParaRPr>
          </a:p>
          <a:p>
            <a:pPr algn="just"/>
            <a:r>
              <a:rPr lang="sr-Latn-RS" sz="2000" smtClean="0">
                <a:latin typeface="Arial" panose="020B0604020202020204" pitchFamily="34" charset="0"/>
                <a:cs typeface="Arial" panose="020B0604020202020204" pitchFamily="34" charset="0"/>
              </a:rPr>
              <a:t>• Kontrola dohvata može biti izvršena jednostavnim pozicioniranjem ruku ili nogu na željeni komandni organ u prostoru, čime se utvrđuje da li su šake ili stopala u kontaktu sa kontrolnim uređajem ili nisu.</a:t>
            </a:r>
          </a:p>
          <a:p>
            <a:pPr algn="just"/>
            <a:r>
              <a:rPr lang="sr-Latn-RS" sz="2000" smtClean="0">
                <a:latin typeface="Arial" panose="020B0604020202020204" pitchFamily="34" charset="0"/>
                <a:cs typeface="Arial" panose="020B0604020202020204" pitchFamily="34" charset="0"/>
              </a:rPr>
              <a:t>• Ovakav metod može biti naporan u slučaju postojanja velikog broja komandnih organa. Iz tog razloga je razvijen algoritam koji omogućava predviđanje izvodljivih položaja ruku i nogu u prostoru za datu lokaciju modela, ili koordinata koje su u području dohvata.</a:t>
            </a:r>
          </a:p>
          <a:p>
            <a:pPr algn="just"/>
            <a:r>
              <a:rPr lang="sr-Latn-RS" sz="2000" smtClean="0">
                <a:latin typeface="Arial" panose="020B0604020202020204" pitchFamily="34" charset="0"/>
                <a:cs typeface="Arial" panose="020B0604020202020204" pitchFamily="34" charset="0"/>
              </a:rPr>
              <a:t>• Jedan od veoma često korišćenih pristupa za automatizovano određivanje dohvata je volumetrijski. On se može uspešno koristiti za određivanje dohvata obe ruke i noge modela.</a:t>
            </a:r>
          </a:p>
          <a:p>
            <a:pPr algn="just"/>
            <a:r>
              <a:rPr lang="nl-NL" sz="2000" smtClean="0">
                <a:latin typeface="Arial" panose="020B0604020202020204" pitchFamily="34" charset="0"/>
                <a:cs typeface="Arial" panose="020B0604020202020204" pitchFamily="34" charset="0"/>
              </a:rPr>
              <a:t>•</a:t>
            </a:r>
            <a:r>
              <a:rPr lang="sr-Latn-RS" sz="2000" smtClean="0">
                <a:latin typeface="Arial" panose="020B0604020202020204" pitchFamily="34" charset="0"/>
                <a:cs typeface="Arial" panose="020B0604020202020204" pitchFamily="34" charset="0"/>
              </a:rPr>
              <a:t> </a:t>
            </a:r>
            <a:r>
              <a:rPr lang="nl-NL" sz="2000" smtClean="0">
                <a:latin typeface="Arial" panose="020B0604020202020204" pitchFamily="34" charset="0"/>
                <a:cs typeface="Arial" panose="020B0604020202020204" pitchFamily="34" charset="0"/>
              </a:rPr>
              <a:t>Na slici </a:t>
            </a:r>
            <a:r>
              <a:rPr lang="sr-Latn-RS" sz="2000" smtClean="0">
                <a:latin typeface="Arial" panose="020B0604020202020204" pitchFamily="34" charset="0"/>
                <a:cs typeface="Arial" panose="020B0604020202020204" pitchFamily="34" charset="0"/>
              </a:rPr>
              <a:t>2</a:t>
            </a:r>
            <a:r>
              <a:rPr lang="nl-NL" sz="2000" smtClean="0">
                <a:latin typeface="Arial" panose="020B0604020202020204" pitchFamily="34" charset="0"/>
                <a:cs typeface="Arial" panose="020B0604020202020204" pitchFamily="34" charset="0"/>
              </a:rPr>
              <a:t> dat je primer volumetrijskog određivanja dohvata desne ruke.</a:t>
            </a:r>
            <a:endParaRPr lang="sr-Latn-RS" sz="2000" smtClean="0">
              <a:latin typeface="Arial" panose="020B0604020202020204" pitchFamily="34" charset="0"/>
              <a:cs typeface="Arial" panose="020B0604020202020204" pitchFamily="34" charset="0"/>
            </a:endParaRPr>
          </a:p>
          <a:p>
            <a:pPr algn="just"/>
            <a:endParaRPr lang="sr-Latn-RS" sz="200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81880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73084" y="606829"/>
            <a:ext cx="10789920" cy="5627716"/>
          </a:xfrm>
        </p:spPr>
        <p:txBody>
          <a:bodyPr>
            <a:normAutofit/>
          </a:bodyPr>
          <a:lstStyle/>
          <a:p>
            <a:pPr algn="just"/>
            <a:endParaRPr lang="sr-Latn-RS" sz="2000" smtClean="0">
              <a:latin typeface="Arial" panose="020B0604020202020204" pitchFamily="34" charset="0"/>
              <a:cs typeface="Arial" panose="020B0604020202020204" pitchFamily="34" charset="0"/>
            </a:endParaRPr>
          </a:p>
          <a:p>
            <a:pPr algn="just"/>
            <a:endParaRPr lang="sr-Latn-RS" sz="2000" smtClean="0">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2">
            <a:duotone>
              <a:prstClr val="black"/>
              <a:schemeClr val="accent1">
                <a:tint val="45000"/>
                <a:satMod val="400000"/>
              </a:schemeClr>
            </a:duotone>
          </a:blip>
          <a:stretch>
            <a:fillRect/>
          </a:stretch>
        </p:blipFill>
        <p:spPr>
          <a:xfrm>
            <a:off x="4373626" y="708533"/>
            <a:ext cx="3869675" cy="359969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4" name="Rectangle 3"/>
          <p:cNvSpPr/>
          <p:nvPr/>
        </p:nvSpPr>
        <p:spPr>
          <a:xfrm>
            <a:off x="1327638" y="4563502"/>
            <a:ext cx="9108831" cy="707886"/>
          </a:xfrm>
          <a:prstGeom prst="rect">
            <a:avLst/>
          </a:prstGeom>
        </p:spPr>
        <p:txBody>
          <a:bodyPr wrap="square">
            <a:spAutoFit/>
          </a:bodyPr>
          <a:lstStyle/>
          <a:p>
            <a:pPr algn="ctr"/>
            <a:r>
              <a:rPr lang="sr-Latn-RS" sz="2000" smtClean="0">
                <a:latin typeface="Arial" panose="020B0604020202020204" pitchFamily="34" charset="0"/>
                <a:cs typeface="Arial" panose="020B0604020202020204" pitchFamily="34" charset="0"/>
              </a:rPr>
              <a:t>Slika 2. Volumetrijsko određivanje dohvata desne ruke pilota helikoptera (Porter i saradnici).</a:t>
            </a:r>
            <a:endParaRPr lang="sr-Latn-RS" sz="2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13638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1867</Words>
  <Application>Microsoft Office PowerPoint</Application>
  <PresentationFormat>Widescreen</PresentationFormat>
  <Paragraphs>75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Sasa</dc:creator>
  <cp:lastModifiedBy>Sasa</cp:lastModifiedBy>
  <cp:revision>14</cp:revision>
  <dcterms:created xsi:type="dcterms:W3CDTF">2021-10-24T15:58:46Z</dcterms:created>
  <dcterms:modified xsi:type="dcterms:W3CDTF">2021-10-25T19:16:12Z</dcterms:modified>
</cp:coreProperties>
</file>