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5679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325319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304234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149974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344658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3163638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356943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92740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411409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37064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E482E2-5C07-4F42-90D2-86CCAA055CED}" type="datetimeFigureOut">
              <a:rPr lang="sr-Latn-RS" smtClean="0"/>
              <a:t>18.10.2021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EE254242-A8D7-4B8E-84E8-E409EFF35841}" type="slidenum">
              <a:rPr lang="sr-Latn-RS" smtClean="0"/>
              <a:t>‹#›</a:t>
            </a:fld>
            <a:endParaRPr lang="sr-Latn-RS"/>
          </a:p>
        </p:txBody>
      </p:sp>
    </p:spTree>
    <p:extLst>
      <p:ext uri="{BB962C8B-B14F-4D97-AF65-F5344CB8AC3E}">
        <p14:creationId xmlns:p14="http://schemas.microsoft.com/office/powerpoint/2010/main" val="197668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482E2-5C07-4F42-90D2-86CCAA055CED}" type="datetimeFigureOut">
              <a:rPr lang="sr-Latn-RS" smtClean="0"/>
              <a:t>18.10.2021</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54242-A8D7-4B8E-84E8-E409EFF35841}" type="slidenum">
              <a:rPr lang="sr-Latn-RS" smtClean="0"/>
              <a:t>‹#›</a:t>
            </a:fld>
            <a:endParaRPr lang="sr-Latn-RS"/>
          </a:p>
        </p:txBody>
      </p:sp>
    </p:spTree>
    <p:extLst>
      <p:ext uri="{BB962C8B-B14F-4D97-AF65-F5344CB8AC3E}">
        <p14:creationId xmlns:p14="http://schemas.microsoft.com/office/powerpoint/2010/main" val="41396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a:scene3d>
            <a:camera prst="orthographicFront"/>
            <a:lightRig rig="threePt" dir="t"/>
          </a:scene3d>
          <a:sp3d>
            <a:bevelT w="101600" prst="riblet"/>
          </a:sp3d>
        </p:spPr>
        <p:txBody>
          <a:bodyPr>
            <a:normAutofit/>
          </a:bodyPr>
          <a:lstStyle/>
          <a:p>
            <a:r>
              <a:rPr lang="sr-Latn-RS" sz="2800" smtClean="0">
                <a:ln w="0"/>
                <a:solidFill>
                  <a:schemeClr val="accent1"/>
                </a:solidFill>
                <a:effectLst>
                  <a:outerShdw blurRad="38100" dist="25400" dir="5400000" algn="ctr" rotWithShape="0">
                    <a:srgbClr val="6E747A">
                      <a:alpha val="43000"/>
                    </a:srgbClr>
                  </a:outerShdw>
                </a:effectLst>
                <a:ea typeface="Arial" panose="020B0604020202020204" pitchFamily="34" charset="0"/>
              </a:rPr>
              <a:t>ERGONOMSKA OCENA </a:t>
            </a:r>
            <a:r>
              <a:rPr lang="sr-Latn-RS" sz="2800" smtClean="0">
                <a:ln w="0"/>
                <a:solidFill>
                  <a:schemeClr val="accent1"/>
                </a:solidFill>
                <a:effectLst>
                  <a:outerShdw blurRad="38100" dist="25400" dir="5400000" algn="ctr" rotWithShape="0">
                    <a:srgbClr val="6E747A">
                      <a:alpha val="43000"/>
                    </a:srgbClr>
                  </a:outerShdw>
                </a:effectLst>
                <a:ea typeface="Arial" panose="020B0604020202020204" pitchFamily="34" charset="0"/>
              </a:rPr>
              <a:t>INTERFEJSA</a:t>
            </a:r>
            <a:endParaRPr lang="en-US" sz="2800" smtClean="0">
              <a:ln w="0"/>
              <a:solidFill>
                <a:schemeClr val="accent1"/>
              </a:solidFill>
              <a:effectLst>
                <a:outerShdw blurRad="38100" dist="25400" dir="5400000" algn="ctr" rotWithShape="0">
                  <a:srgbClr val="6E747A">
                    <a:alpha val="43000"/>
                  </a:srgbClr>
                </a:outerShdw>
              </a:effectLst>
              <a:ea typeface="Arial" panose="020B0604020202020204" pitchFamily="34" charset="0"/>
            </a:endParaRPr>
          </a:p>
          <a:p>
            <a:endParaRPr lang="en-US" sz="2800">
              <a:ln w="0"/>
              <a:solidFill>
                <a:schemeClr val="accent1"/>
              </a:solidFill>
              <a:effectLst>
                <a:outerShdw blurRad="38100" dist="25400" dir="5400000" algn="ctr" rotWithShape="0">
                  <a:srgbClr val="6E747A">
                    <a:alpha val="43000"/>
                  </a:srgbClr>
                </a:outerShdw>
              </a:effectLst>
              <a:ea typeface="Times New Roman" panose="02020603050405020304" pitchFamily="18" charset="0"/>
            </a:endParaRPr>
          </a:p>
          <a:p>
            <a:pPr>
              <a:lnSpc>
                <a:spcPts val="1000"/>
              </a:lnSpc>
              <a:spcAft>
                <a:spcPts val="0"/>
              </a:spcAft>
            </a:pPr>
            <a:r>
              <a:rPr lang="en-US" smtClean="0">
                <a:ln w="0"/>
                <a:solidFill>
                  <a:schemeClr val="accent1"/>
                </a:solidFill>
                <a:effectLst>
                  <a:outerShdw blurRad="38100" dist="25400" dir="5400000" algn="ctr" rotWithShape="0">
                    <a:srgbClr val="6E747A">
                      <a:alpha val="43000"/>
                    </a:srgbClr>
                  </a:outerShdw>
                </a:effectLst>
                <a:ea typeface="Times New Roman" panose="02020603050405020304" pitchFamily="18" charset="0"/>
              </a:rPr>
              <a:t>Prof. Aleksandar </a:t>
            </a:r>
            <a:r>
              <a:rPr lang="sr-Latn-RS" smtClean="0">
                <a:ln w="0"/>
                <a:solidFill>
                  <a:schemeClr val="accent1"/>
                </a:solidFill>
                <a:effectLst>
                  <a:outerShdw blurRad="38100" dist="25400" dir="5400000" algn="ctr" rotWithShape="0">
                    <a:srgbClr val="6E747A">
                      <a:alpha val="43000"/>
                    </a:srgbClr>
                  </a:outerShdw>
                </a:effectLst>
                <a:ea typeface="Times New Roman" panose="02020603050405020304" pitchFamily="18" charset="0"/>
              </a:rPr>
              <a:t>Žunjić</a:t>
            </a:r>
            <a:r>
              <a:rPr lang="sr-Latn-RS">
                <a:ea typeface="Times New Roman" panose="02020603050405020304" pitchFamily="18" charset="0"/>
              </a:rPr>
              <a:t> </a:t>
            </a:r>
            <a:endParaRPr lang="en-US" smtClean="0">
              <a:ea typeface="Times New Roman" panose="02020603050405020304" pitchFamily="18" charset="0"/>
            </a:endParaRPr>
          </a:p>
          <a:p>
            <a:pPr algn="just">
              <a:lnSpc>
                <a:spcPts val="1000"/>
              </a:lnSpc>
              <a:spcAft>
                <a:spcPts val="0"/>
              </a:spcAft>
            </a:pPr>
            <a:endParaRPr lang="en-US" sz="2000">
              <a:effectLst/>
              <a:ea typeface="Times New Roman" panose="02020603050405020304" pitchFamily="18" charset="0"/>
            </a:endParaRPr>
          </a:p>
          <a:p>
            <a:pPr algn="just">
              <a:lnSpc>
                <a:spcPts val="1000"/>
              </a:lnSpc>
              <a:spcAft>
                <a:spcPts val="0"/>
              </a:spcAft>
            </a:pPr>
            <a:endParaRPr lang="sr-Latn-RS" sz="2000" smtClean="0">
              <a:effectLst/>
              <a:ea typeface="Times New Roman" panose="02020603050405020304" pitchFamily="18" charset="0"/>
            </a:endParaRPr>
          </a:p>
          <a:p>
            <a:pPr marL="342900" lvl="0" indent="-342900" algn="just">
              <a:lnSpc>
                <a:spcPct val="89000"/>
              </a:lnSpc>
              <a:buFont typeface="Arial" panose="020B0604020202020204" pitchFamily="34" charset="0"/>
              <a:buChar char="•"/>
              <a:tabLst>
                <a:tab pos="121920" algn="l"/>
              </a:tabLst>
            </a:pPr>
            <a:r>
              <a:rPr lang="sr-Latn-RS" sz="2000" smtClean="0">
                <a:ea typeface="Times New Roman" panose="02020603050405020304" pitchFamily="18" charset="0"/>
              </a:rPr>
              <a:t>Interfejs predstavlja one delove proizvoda sa kojima </a:t>
            </a:r>
            <a:r>
              <a:rPr lang="sr-Latn-RS" sz="2000" smtClean="0">
                <a:ea typeface="Arial" panose="020B0604020202020204" pitchFamily="34" charset="0"/>
              </a:rPr>
              <a:t>č</a:t>
            </a:r>
            <a:r>
              <a:rPr lang="sr-Latn-RS" sz="2000" smtClean="0">
                <a:ea typeface="Times New Roman" panose="02020603050405020304" pitchFamily="18" charset="0"/>
              </a:rPr>
              <a:t>ovek stupa u neposrednu interakciju prilikom koriš</a:t>
            </a:r>
            <a:r>
              <a:rPr lang="sr-Latn-RS" sz="2000" smtClean="0">
                <a:ea typeface="Arial" panose="020B0604020202020204" pitchFamily="34" charset="0"/>
              </a:rPr>
              <a:t>ć</a:t>
            </a:r>
            <a:r>
              <a:rPr lang="sr-Latn-RS" sz="2000" smtClean="0">
                <a:ea typeface="Times New Roman" panose="02020603050405020304" pitchFamily="18" charset="0"/>
              </a:rPr>
              <a:t>enja proizvoda.</a:t>
            </a:r>
            <a:endParaRPr lang="en-US" sz="2000" smtClean="0">
              <a:ea typeface="Times New Roman" panose="02020603050405020304" pitchFamily="18" charset="0"/>
            </a:endParaRPr>
          </a:p>
          <a:p>
            <a:pPr marL="342900" lvl="0" indent="-342900" algn="just">
              <a:lnSpc>
                <a:spcPct val="89000"/>
              </a:lnSpc>
              <a:buFont typeface="Arial" panose="020B0604020202020204" pitchFamily="34" charset="0"/>
              <a:buChar char="•"/>
              <a:tabLst>
                <a:tab pos="125095" algn="l"/>
              </a:tabLst>
            </a:pPr>
            <a:r>
              <a:rPr lang="sr-Latn-RS" sz="2000" smtClean="0">
                <a:effectLst/>
                <a:ea typeface="Times New Roman" panose="02020603050405020304" pitchFamily="18" charset="0"/>
              </a:rPr>
              <a:t>Interfejs proizvoda ocenjuju korisnici i eksperti. U tu svrhu se koriste brojne ergonomske metode, koje svoje korene imaju u oblasti upotrebljivosti proizvoda.</a:t>
            </a:r>
            <a:endParaRPr lang="sr-Latn-RS" sz="1800" smtClean="0">
              <a:effectLst/>
              <a:ea typeface="Times New Roman" panose="02020603050405020304" pitchFamily="18" charset="0"/>
            </a:endParaRPr>
          </a:p>
          <a:p>
            <a:pPr algn="just">
              <a:lnSpc>
                <a:spcPts val="290"/>
              </a:lnSpc>
              <a:spcAft>
                <a:spcPts val="0"/>
              </a:spcAft>
            </a:pPr>
            <a:r>
              <a:rPr lang="sr-Latn-RS" sz="2000" smtClean="0">
                <a:effectLst/>
                <a:ea typeface="Times New Roman" panose="02020603050405020304" pitchFamily="18" charset="0"/>
              </a:rPr>
              <a:t> </a:t>
            </a:r>
            <a:endParaRPr lang="sr-Latn-RS" sz="1800" smtClean="0">
              <a:effectLst/>
              <a:ea typeface="Times New Roman" panose="02020603050405020304" pitchFamily="18" charset="0"/>
            </a:endParaRPr>
          </a:p>
          <a:p>
            <a:pPr marL="342900" lvl="0" indent="-342900" algn="just">
              <a:lnSpc>
                <a:spcPct val="92000"/>
              </a:lnSpc>
              <a:buFont typeface="Arial" panose="020B0604020202020204" pitchFamily="34" charset="0"/>
              <a:buChar char="•"/>
              <a:tabLst>
                <a:tab pos="114300" algn="l"/>
              </a:tabLst>
            </a:pPr>
            <a:r>
              <a:rPr lang="sr-Latn-RS" sz="2000" smtClean="0">
                <a:effectLst/>
                <a:ea typeface="Times New Roman" panose="02020603050405020304" pitchFamily="18" charset="0"/>
              </a:rPr>
              <a:t>Interfejs </a:t>
            </a:r>
            <a:r>
              <a:rPr lang="sr-Latn-RS" sz="2000" smtClean="0">
                <a:effectLst/>
                <a:ea typeface="Arial" panose="020B0604020202020204" pitchFamily="34" charset="0"/>
              </a:rPr>
              <a:t>č</a:t>
            </a:r>
            <a:r>
              <a:rPr lang="sr-Latn-RS" sz="2000" smtClean="0">
                <a:effectLst/>
                <a:ea typeface="Times New Roman" panose="02020603050405020304" pitchFamily="18" charset="0"/>
              </a:rPr>
              <a:t>ovek - proizvod treba ocenjivati na svim stadijumima razvoja proizvoda, odnosno dizajniranja. Samo takav pristup može obezbediti da finalan proizvod sadrži interfejs koji je bezbedan, komforan i efikasan za koriš</a:t>
            </a:r>
            <a:r>
              <a:rPr lang="sr-Latn-RS" sz="2000" smtClean="0">
                <a:effectLst/>
                <a:ea typeface="Arial" panose="020B0604020202020204" pitchFamily="34" charset="0"/>
              </a:rPr>
              <a:t>ć</a:t>
            </a:r>
            <a:r>
              <a:rPr lang="sr-Latn-RS" sz="2000" smtClean="0">
                <a:effectLst/>
                <a:ea typeface="Times New Roman" panose="02020603050405020304" pitchFamily="18" charset="0"/>
              </a:rPr>
              <a:t>enje.</a:t>
            </a:r>
            <a:endParaRPr lang="sr-Latn-RS" sz="1800" smtClean="0">
              <a:effectLst/>
              <a:ea typeface="Times New Roman" panose="02020603050405020304" pitchFamily="18" charset="0"/>
            </a:endParaRPr>
          </a:p>
          <a:p>
            <a:pPr algn="just">
              <a:lnSpc>
                <a:spcPts val="10"/>
              </a:lnSpc>
              <a:spcAft>
                <a:spcPts val="0"/>
              </a:spcAft>
            </a:pPr>
            <a:r>
              <a:rPr lang="sr-Latn-RS" sz="2000" smtClean="0">
                <a:effectLst/>
                <a:ea typeface="Times New Roman" panose="02020603050405020304" pitchFamily="18" charset="0"/>
              </a:rPr>
              <a:t> </a:t>
            </a:r>
            <a:endParaRPr lang="sr-Latn-RS" sz="1800" smtClean="0">
              <a:effectLst/>
              <a:ea typeface="Times New Roman" panose="02020603050405020304" pitchFamily="18" charset="0"/>
            </a:endParaRPr>
          </a:p>
          <a:p>
            <a:pPr marL="342900" lvl="0" indent="-342900" algn="just">
              <a:lnSpc>
                <a:spcPct val="99000"/>
              </a:lnSpc>
              <a:buFont typeface="Arial" panose="020B0604020202020204" pitchFamily="34" charset="0"/>
              <a:buChar char="•"/>
              <a:tabLst>
                <a:tab pos="88900" algn="l"/>
              </a:tabLst>
            </a:pPr>
            <a:r>
              <a:rPr lang="sr-Latn-RS" sz="2000" smtClean="0">
                <a:effectLst/>
                <a:ea typeface="Times New Roman" panose="02020603050405020304" pitchFamily="18" charset="0"/>
              </a:rPr>
              <a:t>U nastavku </a:t>
            </a:r>
            <a:r>
              <a:rPr lang="sr-Latn-RS" sz="2000" smtClean="0">
                <a:effectLst/>
                <a:ea typeface="Arial" panose="020B0604020202020204" pitchFamily="34" charset="0"/>
              </a:rPr>
              <a:t>ć</a:t>
            </a:r>
            <a:r>
              <a:rPr lang="sr-Latn-RS" sz="2000" smtClean="0">
                <a:effectLst/>
                <a:ea typeface="Times New Roman" panose="02020603050405020304" pitchFamily="18" charset="0"/>
              </a:rPr>
              <a:t>e biti opisane ergonomske metode koje se naj</a:t>
            </a:r>
            <a:r>
              <a:rPr lang="sr-Latn-RS" sz="2000" smtClean="0">
                <a:effectLst/>
                <a:ea typeface="Arial" panose="020B0604020202020204" pitchFamily="34" charset="0"/>
              </a:rPr>
              <a:t>č</a:t>
            </a:r>
            <a:r>
              <a:rPr lang="sr-Latn-RS" sz="2000" smtClean="0">
                <a:effectLst/>
                <a:ea typeface="Times New Roman" panose="02020603050405020304" pitchFamily="18" charset="0"/>
              </a:rPr>
              <a:t>eš</a:t>
            </a:r>
            <a:r>
              <a:rPr lang="sr-Latn-RS" sz="2000" smtClean="0">
                <a:effectLst/>
                <a:ea typeface="Arial" panose="020B0604020202020204" pitchFamily="34" charset="0"/>
              </a:rPr>
              <a:t>ć</a:t>
            </a:r>
            <a:r>
              <a:rPr lang="sr-Latn-RS" sz="2000" smtClean="0">
                <a:effectLst/>
                <a:ea typeface="Times New Roman" panose="02020603050405020304" pitchFamily="18" charset="0"/>
              </a:rPr>
              <a:t>e koriste za ocenu interfejsa.</a:t>
            </a:r>
            <a:endParaRPr lang="sr-Latn-RS" sz="1800" smtClean="0">
              <a:effectLst/>
              <a:ea typeface="Times New Roman" panose="02020603050405020304" pitchFamily="18" charset="0"/>
            </a:endParaRPr>
          </a:p>
          <a:p>
            <a:pPr marL="342900" lvl="0" indent="-342900" algn="just">
              <a:lnSpc>
                <a:spcPct val="89000"/>
              </a:lnSpc>
              <a:buFont typeface="Arial" panose="020B0604020202020204" pitchFamily="34" charset="0"/>
              <a:buChar char="•"/>
              <a:tabLst>
                <a:tab pos="121920" algn="l"/>
              </a:tabLst>
            </a:pPr>
            <a:endParaRPr lang="sr-Latn-RS" sz="2000" smtClean="0">
              <a:effectLst/>
              <a:latin typeface="Times New Roman" panose="02020603050405020304" pitchFamily="18" charset="0"/>
              <a:ea typeface="Times New Roman" panose="02020603050405020304" pitchFamily="18" charset="0"/>
            </a:endParaRPr>
          </a:p>
          <a:p>
            <a:pPr algn="just">
              <a:lnSpc>
                <a:spcPts val="295"/>
              </a:lnSpc>
              <a:spcAft>
                <a:spcPts val="0"/>
              </a:spcAft>
            </a:pPr>
            <a:r>
              <a:rPr lang="sr-Latn-RS">
                <a:latin typeface="Times New Roman" panose="02020603050405020304" pitchFamily="18" charset="0"/>
                <a:ea typeface="Times New Roman" panose="02020603050405020304" pitchFamily="18" charset="0"/>
              </a:rPr>
              <a:t> </a:t>
            </a:r>
            <a:endParaRPr lang="sr-Latn-RS" sz="2000" smtClean="0">
              <a:effectLst/>
              <a:latin typeface="Times New Roman" panose="02020603050405020304" pitchFamily="18" charset="0"/>
              <a:ea typeface="Times New Roman" panose="02020603050405020304" pitchFamily="18" charset="0"/>
            </a:endParaRPr>
          </a:p>
          <a:p>
            <a:endParaRPr lang="sr-Latn-RS"/>
          </a:p>
        </p:txBody>
      </p:sp>
    </p:spTree>
    <p:extLst>
      <p:ext uri="{BB962C8B-B14F-4D97-AF65-F5344CB8AC3E}">
        <p14:creationId xmlns:p14="http://schemas.microsoft.com/office/powerpoint/2010/main" val="1825296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lnSpcReduction="10000"/>
          </a:bodyPr>
          <a:lstStyle/>
          <a:p>
            <a:r>
              <a:rPr lang="sr-Latn-RS" b="1" smtClean="0"/>
              <a:t>Metod verbalnog upitnika</a:t>
            </a:r>
          </a:p>
          <a:p>
            <a:endParaRPr lang="sr-Latn-RS" smtClean="0"/>
          </a:p>
          <a:p>
            <a:pPr algn="just"/>
            <a:r>
              <a:rPr lang="sr-Latn-RS" sz="2000" smtClean="0"/>
              <a:t>•	Metoda verbalnog upitnika se primenjuje tako što se korisnicima naglas postavljaju pitanja vezana za korišćenje interfejsa.</a:t>
            </a:r>
            <a:endParaRPr lang="en-US" sz="2000" smtClean="0"/>
          </a:p>
          <a:p>
            <a:pPr algn="just"/>
            <a:r>
              <a:rPr lang="sr-Latn-RS" sz="2000" smtClean="0"/>
              <a:t>•	Ispitanicima se dostavlja proizvod ili prototip, kao i zadaci koje treba sa proizvodom da obave (scenario). Tokom izvršenja zadatka, postavljaju im se direktna pitanja o </a:t>
            </a:r>
            <a:r>
              <a:rPr lang="en-US" sz="2000" smtClean="0"/>
              <a:t>interfejsu</a:t>
            </a:r>
            <a:r>
              <a:rPr lang="sr-Latn-RS" sz="2000" smtClean="0"/>
              <a:t>. Njihovi odgovori bilo da su vezani za proizvod koji se testira, bilo da su vezani za njihovo iskustvo u korišćrnju sličnog proizvoda daju uvid u njihov mentalni model proizvoda.</a:t>
            </a:r>
          </a:p>
          <a:p>
            <a:pPr algn="just"/>
            <a:r>
              <a:rPr lang="sr-Latn-RS" sz="2000" smtClean="0"/>
              <a:t>•	Nemogućnost ispitanika da daju odgovor na postavljeno pitanje može pomoći u tome da se otkriju oni delovi interfejsa koji korisniku nisu očigledni, odnosno koji nisu dovoljno prilagođeni određenoj populaciji korisnika.</a:t>
            </a:r>
          </a:p>
          <a:p>
            <a:pPr algn="just"/>
            <a:r>
              <a:rPr lang="sr-Latn-RS" sz="2000" smtClean="0"/>
              <a:t>•	Metoda verbalnog upitnika se može koristiti tokom bilo koje faze razvoja proizvoda.</a:t>
            </a:r>
          </a:p>
          <a:p>
            <a:pPr algn="just"/>
            <a:endParaRPr lang="sr-Latn-RS" sz="2000"/>
          </a:p>
          <a:p>
            <a:r>
              <a:rPr lang="sr-Latn-RS" b="1" smtClean="0"/>
              <a:t>Metoda izrade prototipa</a:t>
            </a:r>
          </a:p>
          <a:p>
            <a:pPr algn="just"/>
            <a:endParaRPr lang="sr-Latn-RS" sz="2000" smtClean="0"/>
          </a:p>
          <a:p>
            <a:pPr algn="just"/>
            <a:r>
              <a:rPr lang="sr-Latn-RS" sz="2000" smtClean="0"/>
              <a:t>•	Izrada prototipa finalnog proizvoda omogućava testiranje atributa interfejsa finalnog proizvoda pomoću modela.</a:t>
            </a:r>
          </a:p>
          <a:p>
            <a:pPr algn="just"/>
            <a:endParaRPr lang="sr-Latn-RS" sz="2000" smtClean="0"/>
          </a:p>
          <a:p>
            <a:pPr algn="just"/>
            <a:endParaRPr lang="sr-Latn-RS" sz="2000" smtClean="0"/>
          </a:p>
          <a:p>
            <a:endParaRPr lang="sr-Latn-RS"/>
          </a:p>
        </p:txBody>
      </p:sp>
    </p:spTree>
    <p:extLst>
      <p:ext uri="{BB962C8B-B14F-4D97-AF65-F5344CB8AC3E}">
        <p14:creationId xmlns:p14="http://schemas.microsoft.com/office/powerpoint/2010/main" val="206841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a:bodyPr>
          <a:lstStyle/>
          <a:p>
            <a:pPr algn="just"/>
            <a:r>
              <a:rPr lang="sr-Latn-RS" smtClean="0"/>
              <a:t>•	</a:t>
            </a:r>
            <a:r>
              <a:rPr lang="sr-Latn-RS" sz="2000" smtClean="0"/>
              <a:t>Prototip treba da izgleda i funkcioniše što je moguće realnije kako bi testiranje bilo kvalitetnije, mada se solidni rezultati mogu postići i sa kartonskim modelima male verodostojnosti.</a:t>
            </a:r>
          </a:p>
          <a:p>
            <a:pPr algn="just"/>
            <a:r>
              <a:rPr lang="sr-Latn-RS" sz="2000" smtClean="0"/>
              <a:t>•	Brza izrada prototipa predstavlja metodologiju koja se primenjuje u dizajniranju a zasniva se na brzoj izradi modela i njegovom testiranju, pri čemu se ceo model odbacuje sa kreiranjem novog dizajnerskog rešenja za koje se izrađuje potpuno novi prototip.</a:t>
            </a:r>
          </a:p>
          <a:p>
            <a:pPr algn="just"/>
            <a:r>
              <a:rPr lang="sr-Latn-RS" sz="2000" smtClean="0"/>
              <a:t>•	Višestruko upotrebljivi prototipi se razlikuju od metode brze izrade prototipa po tome što određeni delovi prototipa ostaju važeći i za novi prototip, koji se bazira na unapređenom dizajnerskom rešenju.</a:t>
            </a:r>
          </a:p>
          <a:p>
            <a:pPr algn="just"/>
            <a:r>
              <a:rPr lang="sr-Latn-RS" sz="2000" smtClean="0"/>
              <a:t>•	Izrada prototipa se može primenjivati na bilo kojoj fazi razvoja proizvoda. Kako se razvojni proces bliži završetku, tako i sam prototip postaje kompletniji i poseduje više funkcija koje se mogu testirati.</a:t>
            </a:r>
          </a:p>
          <a:p>
            <a:r>
              <a:rPr lang="sr-Latn-RS" b="1" smtClean="0"/>
              <a:t>Eksperimentalno istraživanje</a:t>
            </a:r>
          </a:p>
          <a:p>
            <a:endParaRPr lang="sr-Latn-RS" smtClean="0"/>
          </a:p>
          <a:p>
            <a:pPr algn="just"/>
            <a:r>
              <a:rPr lang="sr-Latn-RS" smtClean="0"/>
              <a:t>•	</a:t>
            </a:r>
            <a:r>
              <a:rPr lang="sr-Latn-RS" sz="2000" smtClean="0"/>
              <a:t>Eksperimentalno istraživanje se često primenjuje u cilju obezbeđenja neke specifične informacije vezane za dizajn. Može se primenjivati u bilo kojoj fazi razvoja proizvoda.</a:t>
            </a:r>
          </a:p>
          <a:p>
            <a:endParaRPr lang="sr-Latn-RS"/>
          </a:p>
        </p:txBody>
      </p:sp>
    </p:spTree>
    <p:extLst>
      <p:ext uri="{BB962C8B-B14F-4D97-AF65-F5344CB8AC3E}">
        <p14:creationId xmlns:p14="http://schemas.microsoft.com/office/powerpoint/2010/main" val="3067160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a:bodyPr>
          <a:lstStyle/>
          <a:p>
            <a:pPr algn="just"/>
            <a:r>
              <a:rPr lang="sr-Latn-RS" smtClean="0"/>
              <a:t>•	</a:t>
            </a:r>
            <a:r>
              <a:rPr lang="sr-Latn-RS" sz="2000" smtClean="0"/>
              <a:t>Prilikom sprovođenja eksperimentalnog istraživanja u cilju pribavljanja potrebnih podataka, često se primenjuje kombinacija dva ili više metoda, kao recimo kombinacija protokola glasnog razmišljanja i merenja performansi izvršenja zadatka.</a:t>
            </a:r>
          </a:p>
          <a:p>
            <a:pPr algn="just"/>
            <a:r>
              <a:rPr lang="sr-Latn-RS" sz="2000" smtClean="0"/>
              <a:t>•	Suština procesa eksperimentalnog istraživanja u cilju ocene dizajniranog interfejsa relativno je jednostavna. Potrebno je odabrati ispitanike i registrovati na koji način oni ostvaruju interakciju sa proizvodom. Prikupljeni podaci se najšešće odnose na to koliko vremena je potrebno da se izvede postavljeni zadatak, kao i na to koliko grešaka ispitanici naprave prilikom izvršenja zadatka.</a:t>
            </a:r>
          </a:p>
          <a:p>
            <a:pPr algn="just"/>
            <a:r>
              <a:rPr lang="sr-Latn-RS" sz="2000" smtClean="0"/>
              <a:t>•	Dizajniranju eksperimenta treba posvetiti posebnu pažnju. Neophodni koraci za realizaciju eksperimentalnog istraživanja uobičajeno obuhvatju: definisanje svrhe eksperimenta, razlaganje svrhe eksperimenta na konkretne ciljeve vezane za testiranje, identifikovanje korisnika koji će biti testirani i određivanje njihovog broja (najmanje 4), eliminisanje i kontrola varijabli koje nisu od značaja za testiranje, oblikovanje zadataka koje ispitanici treba da obave tokom testiranja, pribavljanje specificiranje merne aparature, regrutovanje personala koji će biti zadužen za prikupljanje podataka, pripremanje ispitanika za testiranje i određivanje načina prikupljanja podataka.</a:t>
            </a:r>
          </a:p>
          <a:p>
            <a:endParaRPr lang="sr-Latn-RS"/>
          </a:p>
        </p:txBody>
      </p:sp>
    </p:spTree>
    <p:extLst>
      <p:ext uri="{BB962C8B-B14F-4D97-AF65-F5344CB8AC3E}">
        <p14:creationId xmlns:p14="http://schemas.microsoft.com/office/powerpoint/2010/main" val="167583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lnSpcReduction="10000"/>
          </a:bodyPr>
          <a:lstStyle/>
          <a:p>
            <a:pPr>
              <a:spcAft>
                <a:spcPts val="0"/>
              </a:spcAft>
            </a:pPr>
            <a:r>
              <a:rPr lang="sr-Latn-RS" b="1">
                <a:latin typeface="Times New Roman" panose="02020603050405020304" pitchFamily="18" charset="0"/>
                <a:ea typeface="Arial" panose="020B0604020202020204" pitchFamily="34" charset="0"/>
              </a:rPr>
              <a:t>Kognitivni prolaz</a:t>
            </a:r>
            <a:endParaRPr lang="sr-Latn-RS" sz="2000" smtClean="0">
              <a:effectLst/>
              <a:latin typeface="Times New Roman" panose="02020603050405020304" pitchFamily="18" charset="0"/>
              <a:ea typeface="Times New Roman" panose="02020603050405020304" pitchFamily="18" charset="0"/>
            </a:endParaRPr>
          </a:p>
          <a:p>
            <a:pPr algn="just">
              <a:lnSpc>
                <a:spcPts val="1670"/>
              </a:lnSpc>
              <a:spcAft>
                <a:spcPts val="0"/>
              </a:spcAft>
            </a:pPr>
            <a:r>
              <a:rPr lang="sr-Latn-RS">
                <a:latin typeface="Times New Roman" panose="02020603050405020304" pitchFamily="18" charset="0"/>
                <a:ea typeface="Times New Roman" panose="02020603050405020304" pitchFamily="18" charset="0"/>
              </a:rPr>
              <a:t> </a:t>
            </a:r>
            <a:endParaRPr lang="sr-Latn-RS" sz="2000" smtClean="0">
              <a:effectLst/>
              <a:latin typeface="Times New Roman" panose="02020603050405020304" pitchFamily="18" charset="0"/>
              <a:ea typeface="Times New Roman" panose="02020603050405020304" pitchFamily="18" charset="0"/>
            </a:endParaRPr>
          </a:p>
          <a:p>
            <a:pPr algn="just"/>
            <a:r>
              <a:rPr lang="sr-Latn-RS" sz="2000" smtClean="0"/>
              <a:t>•</a:t>
            </a:r>
            <a:r>
              <a:rPr lang="en-US" sz="2000" smtClean="0"/>
              <a:t> 	</a:t>
            </a:r>
            <a:r>
              <a:rPr lang="sr-Latn-RS" sz="2000" smtClean="0"/>
              <a:t>Kognitivni prolaz je metoda za ocenu interfejsa gde ekspert dizajnira scenario koji se sastoji od zadataka. Ovi zadaci koji su vezani za upotrebu proizvoda se formiraju na osnovu prethodno utvrđenih specifikacija proizvoda, ili na osnovu izrađenog prototipa.</a:t>
            </a:r>
            <a:endParaRPr lang="en-US" sz="2000" smtClean="0"/>
          </a:p>
          <a:p>
            <a:pPr algn="just"/>
            <a:r>
              <a:rPr lang="en-US" sz="2000" smtClean="0"/>
              <a:t>•	Korisnici fiktivno upotrebljavaju interfejs tako što izvršavaju postavljene zadatke iz scenaria, kao da interfejs stvarno postoji.</a:t>
            </a:r>
          </a:p>
          <a:p>
            <a:pPr algn="just"/>
            <a:r>
              <a:rPr lang="en-US" sz="2000" smtClean="0"/>
              <a:t>•	Evaluator (ekspert) razmatra svaki korak koji korisnik napravi kako bi izvršio postavljeni zadatak.</a:t>
            </a:r>
          </a:p>
          <a:p>
            <a:pPr algn="just"/>
            <a:r>
              <a:rPr lang="en-US" sz="2000" smtClean="0"/>
              <a:t>•	Posebno se registruju interakcije sa onim delovima interfejsa kada je korisnik imao izražen problem, ili čak uopšte nije uspeo da izvrši zadatak. Takvi detalji ukazuju da delovi interfejsa iziskuju izvesnu korekciju. </a:t>
            </a:r>
          </a:p>
          <a:p>
            <a:pPr algn="just"/>
            <a:r>
              <a:rPr lang="en-US" sz="2000" smtClean="0"/>
              <a:t>•	Nakon oblikovanja scenaria i davanja materijala ispitanicima, tokom samog testiranja identifikuju se problemi koje su korisnici imali pri korišćenju interfejsa, kako bi ostvarili specificirani cilj. </a:t>
            </a:r>
          </a:p>
          <a:p>
            <a:pPr algn="just"/>
            <a:r>
              <a:rPr lang="en-US" sz="2000" smtClean="0"/>
              <a:t>•	Primena metode kognitivnog prolaza se preporučuje u ranim fazama razvoja proizvoda, iz razloga što se ona može koristiti samo na osnovu poznavanja specifikacija proizvoda.</a:t>
            </a:r>
          </a:p>
          <a:p>
            <a:pPr algn="just"/>
            <a:endParaRPr lang="en-US" smtClean="0"/>
          </a:p>
          <a:p>
            <a:pPr algn="just"/>
            <a:endParaRPr lang="sr-Latn-RS"/>
          </a:p>
        </p:txBody>
      </p:sp>
    </p:spTree>
    <p:extLst>
      <p:ext uri="{BB962C8B-B14F-4D97-AF65-F5344CB8AC3E}">
        <p14:creationId xmlns:p14="http://schemas.microsoft.com/office/powerpoint/2010/main" val="282783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lstStyle/>
          <a:p>
            <a:r>
              <a:rPr lang="sr-Latn-RS" b="1" smtClean="0"/>
              <a:t>Heuristička ocena</a:t>
            </a:r>
          </a:p>
          <a:p>
            <a:pPr algn="just"/>
            <a:r>
              <a:rPr lang="sr-Latn-RS" sz="2000" smtClean="0"/>
              <a:t>•	Heuristička ocena je metoda za ocenu interfejsa koja se zasniva na proceni eksperta o tome da li svaki elemenat interfejsa ispunjava ustanovljene principe upotrebljivosti (heuristike).</a:t>
            </a:r>
            <a:endParaRPr lang="en-US" sz="2000" smtClean="0"/>
          </a:p>
          <a:p>
            <a:pPr algn="just"/>
            <a:r>
              <a:rPr lang="sr-Latn-RS" sz="2000" smtClean="0"/>
              <a:t>•	Primena heurističke ocene podrazumeva da grupa eksperata procenjuje interfejs na osnovu liste huristika, koja je prihvaćena od svih učesnika ispitivanja.</a:t>
            </a:r>
            <a:endParaRPr lang="en-US" sz="2000" smtClean="0"/>
          </a:p>
          <a:p>
            <a:pPr algn="just"/>
            <a:r>
              <a:rPr lang="sr-Latn-RS" sz="2000" smtClean="0"/>
              <a:t>•	Primena metode heurističke ocene podrazumeva da se najpre obezbede odgovarajući eksperti koji bi vršili procenu. U tom smislu, preporučuje </a:t>
            </a:r>
            <a:r>
              <a:rPr lang="en-US" sz="2000" smtClean="0"/>
              <a:t>se rad</a:t>
            </a:r>
            <a:r>
              <a:rPr lang="sr-Latn-RS" sz="2000" smtClean="0"/>
              <a:t> 3 - 5 eksperata, jer se pokazalo da taj broj stručnjaka može uspešno identifikovati većinu problema vezanih za korišćenje proizvoda.</a:t>
            </a:r>
            <a:endParaRPr lang="en-US" sz="2000" smtClean="0"/>
          </a:p>
          <a:p>
            <a:pPr algn="just"/>
            <a:r>
              <a:rPr lang="sr-Latn-RS" sz="2000" smtClean="0"/>
              <a:t>•	Ekspertima treba obezbediti papirne modele ili samo specifikacije proizvoda</a:t>
            </a:r>
            <a:r>
              <a:rPr lang="en-US" sz="2000" smtClean="0"/>
              <a:t>. Pored toga, ekspertima treba dostaviti scenario za upotrebu proizvoda, kako bi imali predstavu o predviđenom načinu upotrebe. Ukoliko je za korisnike proizvoda predviđeno uputstvo za upotrebu ili onlajn pomoć, takav materijal takođe treba dati ekspertima na uvid.</a:t>
            </a:r>
          </a:p>
          <a:p>
            <a:pPr algn="just"/>
            <a:r>
              <a:rPr lang="sr-Latn-RS" sz="2000" smtClean="0"/>
              <a:t>•	Eksperti samostalno, nezavisno jedan od drugog na osnovu heuristika ocenjuju interfejs. Oni kroz scenario prolaze najmanje dvaput, posmatraju svaki elemenat interfejsa (recimo svaku stavku iz menija, ikonu i sl.) i ocenjuju njihov dizajn, lokaciju, i druge karakteristike na osnovu usvojenih heuristika.</a:t>
            </a:r>
          </a:p>
          <a:p>
            <a:endParaRPr lang="sr-Latn-RS"/>
          </a:p>
        </p:txBody>
      </p:sp>
    </p:spTree>
    <p:extLst>
      <p:ext uri="{BB962C8B-B14F-4D97-AF65-F5344CB8AC3E}">
        <p14:creationId xmlns:p14="http://schemas.microsoft.com/office/powerpoint/2010/main" val="251917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a:bodyPr>
          <a:lstStyle/>
          <a:p>
            <a:pPr algn="just"/>
            <a:r>
              <a:rPr lang="sr-Latn-RS" smtClean="0"/>
              <a:t>•	</a:t>
            </a:r>
            <a:r>
              <a:rPr lang="sr-Latn-RS" sz="2000" smtClean="0"/>
              <a:t>Nakon što svaki ekspert završi sa evaluacijom, on obezbeđuje naručiocu povratnu informaciju o interfejsu. To on čini najčešće na dva načina, putem struktuiranog izveštaja i putem verbalnih nalaza.</a:t>
            </a:r>
            <a:endParaRPr lang="en-US" sz="2000" smtClean="0"/>
          </a:p>
          <a:p>
            <a:pPr algn="just"/>
            <a:r>
              <a:rPr lang="sr-Latn-RS" sz="2000" smtClean="0"/>
              <a:t>•	Nakon završetka ispitivanja svih eksperata, oni se posle izvesnog vremena sastaju da diskutuju njihove nalaze. Uobičajeno je da se piše sumarni izveštaj, koji sadrži objedinjene probleme koji su evidentirani tokom ispitivanja. Većina izveštaja sadrži i heuristike koje su narušene problematičnim segmentima interfejsa, obezbeđujući ujedno i ideju kako rešiti takav problem.</a:t>
            </a:r>
          </a:p>
          <a:p>
            <a:pPr algn="just"/>
            <a:r>
              <a:rPr lang="sr-Latn-RS" sz="2000" smtClean="0"/>
              <a:t>•	Heuristička ocena se može obaviti na bilo kom stadijumu tokom razvoja proizvoda. </a:t>
            </a:r>
            <a:endParaRPr lang="en-US" sz="2000" smtClean="0"/>
          </a:p>
          <a:p>
            <a:pPr algn="just"/>
            <a:endParaRPr lang="en-US" sz="2000"/>
          </a:p>
          <a:p>
            <a:r>
              <a:rPr lang="sr-Latn-RS" b="1" smtClean="0"/>
              <a:t>Ispitivanje karakteristika</a:t>
            </a:r>
          </a:p>
          <a:p>
            <a:pPr algn="just"/>
            <a:endParaRPr lang="sr-Latn-RS" sz="2000" smtClean="0"/>
          </a:p>
          <a:p>
            <a:pPr algn="just"/>
            <a:r>
              <a:rPr lang="sr-Latn-RS" sz="2000" smtClean="0"/>
              <a:t>•	Ispitivanje karakteristika je metoda koja se bavi isključivo procenom skupa karakteristika koje poseduje neki proizvod.</a:t>
            </a:r>
          </a:p>
          <a:p>
            <a:pPr algn="just"/>
            <a:r>
              <a:rPr lang="sr-Latn-RS" sz="2000" smtClean="0"/>
              <a:t>•	Svaka specificirana karakteristika proizvoda se analizira u smislu dostupnosti, razumljivosti i opšte korisnosti.</a:t>
            </a:r>
          </a:p>
          <a:p>
            <a:pPr algn="just"/>
            <a:endParaRPr lang="sr-Latn-RS" sz="2000"/>
          </a:p>
        </p:txBody>
      </p:sp>
    </p:spTree>
    <p:extLst>
      <p:ext uri="{BB962C8B-B14F-4D97-AF65-F5344CB8AC3E}">
        <p14:creationId xmlns:p14="http://schemas.microsoft.com/office/powerpoint/2010/main" val="409156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fontScale="92500" lnSpcReduction="10000"/>
          </a:bodyPr>
          <a:lstStyle/>
          <a:p>
            <a:pPr algn="just"/>
            <a:r>
              <a:rPr lang="sr-Latn-RS" sz="2200" smtClean="0"/>
              <a:t>•	Metoda se primenjuje tako što se napravi spisak karakteristika proizvoda vezano za njihov redosled korišćenja (scenario), u cilju izvršenja različitih zadataka sa kojima će se korisnici susretati pri upotrebi proizvoda. Zatim se analizira dostupnost svake karakteristike u kontekstu izvršenja zadatka. Procenjuje se koliko lako korisnik može pristupiti pojedinim karakteristikama proizvoda, da li su karakteristike adekvatno nazvane i lako prepoznatljive.</a:t>
            </a:r>
          </a:p>
          <a:p>
            <a:pPr algn="just"/>
            <a:r>
              <a:rPr lang="sr-Latn-RS" sz="2200" smtClean="0"/>
              <a:t>•	Jedan od načina da se obavi ispitivanje karakteristika je da se postavi zadatak osoblju za pravljenje dokumentacije da dokumentuju svaki korisnički scenario kao proceduru. Karakteristike koje je teško opisati u dokumentaciji su potencijalno teško dostupne za korisnika.</a:t>
            </a:r>
          </a:p>
          <a:p>
            <a:pPr algn="just"/>
            <a:r>
              <a:rPr lang="sr-Latn-RS" sz="2200" smtClean="0"/>
              <a:t> •	Ova metoda se najčešće primenjuje na srednjem stadijumu razvoja proizvoda. </a:t>
            </a:r>
            <a:endParaRPr lang="en-US" sz="2200" smtClean="0"/>
          </a:p>
          <a:p>
            <a:pPr algn="just"/>
            <a:endParaRPr lang="en-US" sz="2200"/>
          </a:p>
          <a:p>
            <a:r>
              <a:rPr lang="sr-Latn-RS" b="1" smtClean="0"/>
              <a:t>Ispitivanje konzistentnosti</a:t>
            </a:r>
          </a:p>
          <a:p>
            <a:pPr algn="just"/>
            <a:endParaRPr lang="sr-Latn-RS" smtClean="0"/>
          </a:p>
          <a:p>
            <a:pPr algn="just"/>
            <a:r>
              <a:rPr lang="sr-Latn-RS" sz="2000" smtClean="0"/>
              <a:t>•	</a:t>
            </a:r>
            <a:r>
              <a:rPr lang="sr-Latn-RS" sz="2200" smtClean="0"/>
              <a:t>Ispitivanje konzistentnosti je metoda koja obezbeđuje konzistentnost interfejsa većeg broja proizvoda koji vode poreklo od istog razvojnog tima, ili različitih razvojnih timova u okviru iste kompanije.</a:t>
            </a:r>
            <a:endParaRPr lang="en-US" sz="2200" smtClean="0"/>
          </a:p>
          <a:p>
            <a:pPr algn="just"/>
            <a:r>
              <a:rPr lang="sr-Latn-RS" sz="2200" smtClean="0"/>
              <a:t>•	Osnovna namena ove metode je da se ustanovi da li zajedničke funkcije u okvru palete proizvoda izgledaju i rade na isti način.</a:t>
            </a:r>
          </a:p>
          <a:p>
            <a:pPr algn="just"/>
            <a:endParaRPr lang="sr-Latn-RS"/>
          </a:p>
        </p:txBody>
      </p:sp>
    </p:spTree>
    <p:extLst>
      <p:ext uri="{BB962C8B-B14F-4D97-AF65-F5344CB8AC3E}">
        <p14:creationId xmlns:p14="http://schemas.microsoft.com/office/powerpoint/2010/main" val="208562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a:bodyPr>
          <a:lstStyle/>
          <a:p>
            <a:pPr algn="just"/>
            <a:r>
              <a:rPr lang="sr-Latn-RS" sz="2000" smtClean="0"/>
              <a:t>•	Pre samog ispitivanja konzistentnosti, potrebno je formirati tim koji će obaviti procenu. Ovaj tim treba da bude sastavljen od odabranih članova iz svakog razvojnog tima. </a:t>
            </a:r>
          </a:p>
          <a:p>
            <a:pPr algn="just"/>
            <a:r>
              <a:rPr lang="sr-Latn-RS" sz="2000" smtClean="0"/>
              <a:t>•	Ispitivanje konzistentnosi započinje analizom interfejsa svih proizvoda za koje je potrebno obezbediti konzistentnost.</a:t>
            </a:r>
            <a:endParaRPr lang="en-US" sz="2000" smtClean="0"/>
          </a:p>
          <a:p>
            <a:pPr algn="just"/>
            <a:r>
              <a:rPr lang="sr-Latn-RS" sz="2000" smtClean="0"/>
              <a:t>•	Tokom sastanka članova tima za ispitivanje konzistentosti, vodi se diskusija o pojedinim elementima interfejsa proizvoda, sve dok se ne postigne saglasnost o tome kako bi oni trebalo da izgledaju i funkcionišu na svim proizvodima kompanije. Ova saglasnost treba da bude jednoglasna.</a:t>
            </a:r>
          </a:p>
          <a:p>
            <a:pPr algn="just"/>
            <a:r>
              <a:rPr lang="sr-Latn-RS" sz="2000" smtClean="0"/>
              <a:t>•	Ovu metoda se može koristiti u ranim fazama razvoja proizvoda. </a:t>
            </a:r>
            <a:endParaRPr lang="en-US" sz="2000" smtClean="0"/>
          </a:p>
          <a:p>
            <a:pPr algn="just"/>
            <a:endParaRPr lang="en-US" sz="2000"/>
          </a:p>
          <a:p>
            <a:r>
              <a:rPr lang="sr-Latn-RS" b="1" smtClean="0"/>
              <a:t>Ispitivanje pomoću standarda</a:t>
            </a:r>
          </a:p>
          <a:p>
            <a:pPr algn="just"/>
            <a:endParaRPr lang="sr-Latn-RS" sz="2000" smtClean="0"/>
          </a:p>
          <a:p>
            <a:pPr algn="just"/>
            <a:r>
              <a:rPr lang="sr-Latn-RS" sz="2000" smtClean="0"/>
              <a:t>•	Ispitivanje pomoću standarda ima za cilj da obezbedi saglasnost svojstava interfejsa sa standardima koji se primenjuju u industriji, odnosno koji važe za određenu vrstu proizvoda.</a:t>
            </a:r>
          </a:p>
          <a:p>
            <a:pPr algn="just"/>
            <a:r>
              <a:rPr lang="sr-Latn-RS" sz="2000" smtClean="0"/>
              <a:t>•	Ovo ispitivanje obično sprovodi osoba koja poseduje ekspertsko poznavanje relevantnih standarda iz odgovarajuće oblasti.</a:t>
            </a:r>
          </a:p>
          <a:p>
            <a:pPr algn="just"/>
            <a:endParaRPr lang="sr-Latn-RS" sz="2000" smtClean="0"/>
          </a:p>
          <a:p>
            <a:endParaRPr lang="sr-Latn-RS"/>
          </a:p>
        </p:txBody>
      </p:sp>
    </p:spTree>
    <p:extLst>
      <p:ext uri="{BB962C8B-B14F-4D97-AF65-F5344CB8AC3E}">
        <p14:creationId xmlns:p14="http://schemas.microsoft.com/office/powerpoint/2010/main" val="2022493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fontScale="85000" lnSpcReduction="10000"/>
          </a:bodyPr>
          <a:lstStyle/>
          <a:p>
            <a:pPr algn="just"/>
            <a:r>
              <a:rPr lang="sr-Latn-RS" smtClean="0"/>
              <a:t>•	</a:t>
            </a:r>
            <a:r>
              <a:rPr lang="sr-Latn-RS" sz="2000" smtClean="0"/>
              <a:t>Ispitivanje pomoću standarda se zasniva na analizi svojstava proizvoda, u smislu ispunjenosti uslova koje propisuje standard.</a:t>
            </a:r>
          </a:p>
          <a:p>
            <a:pPr algn="just"/>
            <a:r>
              <a:rPr lang="sr-Latn-RS" sz="2000" smtClean="0"/>
              <a:t>•	Ovu metodu treba primenjivati u središnjim fazama razvoja proizvoda. </a:t>
            </a:r>
            <a:endParaRPr lang="en-US" sz="2000" smtClean="0"/>
          </a:p>
          <a:p>
            <a:pPr algn="just"/>
            <a:endParaRPr lang="en-US" sz="2000"/>
          </a:p>
          <a:p>
            <a:r>
              <a:rPr lang="sr-Latn-RS" b="1" smtClean="0"/>
              <a:t>Ispitivanje pomoću preporuka i kontrolnih lista</a:t>
            </a:r>
          </a:p>
          <a:p>
            <a:pPr algn="just"/>
            <a:endParaRPr lang="en-US" smtClean="0"/>
          </a:p>
          <a:p>
            <a:pPr algn="just"/>
            <a:r>
              <a:rPr lang="sr-Latn-RS" smtClean="0"/>
              <a:t>•	Ergonomske preporuke sadrže informacije o dizajniranju interakcije između čoveka i posmatranog objekta (proizvoda, mašine) u konciznoj formi, najčešće bez opširnih objašnjenja.</a:t>
            </a:r>
          </a:p>
          <a:p>
            <a:pPr algn="just"/>
            <a:r>
              <a:rPr lang="sr-Latn-RS" smtClean="0"/>
              <a:t> •	Ergonomske kontrolne liste sadrže pitanja, kojima se proverava da li određeni elemenat interfejsa ispunjava ergonomske kriterijume.</a:t>
            </a:r>
          </a:p>
          <a:p>
            <a:pPr algn="just"/>
            <a:r>
              <a:rPr lang="sr-Latn-RS" smtClean="0"/>
              <a:t>•	</a:t>
            </a:r>
            <a:r>
              <a:rPr lang="en-US" smtClean="0"/>
              <a:t>O</a:t>
            </a:r>
            <a:r>
              <a:rPr lang="sr-Latn-RS" smtClean="0"/>
              <a:t>d </a:t>
            </a:r>
            <a:r>
              <a:rPr lang="en-US" smtClean="0"/>
              <a:t>posebnog </a:t>
            </a:r>
            <a:r>
              <a:rPr lang="sr-Latn-RS" smtClean="0"/>
              <a:t>značaja </a:t>
            </a:r>
            <a:r>
              <a:rPr lang="en-US" smtClean="0"/>
              <a:t>je </a:t>
            </a:r>
            <a:r>
              <a:rPr lang="sr-Latn-RS" smtClean="0"/>
              <a:t>da se izvrši izbor onih preporuka i kontrolnih lista koje su primenljive na interfejs koji se dizajnira.</a:t>
            </a:r>
          </a:p>
          <a:p>
            <a:pPr algn="just"/>
            <a:r>
              <a:rPr lang="sr-Latn-RS" smtClean="0"/>
              <a:t>•	Ispitivanje se zasniva na proveri ispunjenosti liste ergonomskih kriterijuma sadržanih u preporukama i kontrolnim listama u odnosu na elemente dizajnerskog rešenja proizvoda.</a:t>
            </a:r>
          </a:p>
          <a:p>
            <a:pPr algn="just"/>
            <a:r>
              <a:rPr lang="sr-Latn-RS" smtClean="0"/>
              <a:t>•	Preporuke i kontrolne liste se obično primenjuju paralelno sa heurističkom ocenom i ispitivanjem konzistentnosti, mada se mogu primeniti na svim stadijumima razvoja proizvoda.</a:t>
            </a:r>
          </a:p>
          <a:p>
            <a:pPr algn="just"/>
            <a:endParaRPr lang="sr-Latn-RS"/>
          </a:p>
        </p:txBody>
      </p:sp>
    </p:spTree>
    <p:extLst>
      <p:ext uri="{BB962C8B-B14F-4D97-AF65-F5344CB8AC3E}">
        <p14:creationId xmlns:p14="http://schemas.microsoft.com/office/powerpoint/2010/main" val="309206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normAutofit/>
          </a:bodyPr>
          <a:lstStyle/>
          <a:p>
            <a:r>
              <a:rPr lang="sr-Latn-RS" b="1" smtClean="0"/>
              <a:t>Protokol glasnog razmišljanja</a:t>
            </a:r>
          </a:p>
          <a:p>
            <a:endParaRPr lang="sr-Latn-RS" smtClean="0"/>
          </a:p>
          <a:p>
            <a:pPr algn="just"/>
            <a:r>
              <a:rPr lang="sr-Latn-RS" sz="2000" smtClean="0"/>
              <a:t>•	Protokol glasnog razmišljanja se zasniva na tome da se tokom testiranja u kojem ispitanici izvršavaju određeni zadatak kao deo scenarija od njih traži da naglas izražavaju svoje misli, osećanja i iznose mišljenja vezano za interakciju sa proizvodom.</a:t>
            </a:r>
          </a:p>
          <a:p>
            <a:pPr algn="just"/>
            <a:r>
              <a:rPr lang="sr-Latn-RS" smtClean="0"/>
              <a:t>•</a:t>
            </a:r>
            <a:r>
              <a:rPr lang="sr-Latn-RS" sz="2200" smtClean="0"/>
              <a:t>	Primena ovog protokola omogućava ispitivaču da razume pristup korisnika u odnosu na interfejs, odnosno da shvati kako korisnik razmišlja kada koristi interfejs. Jedna od glavnih koristi protokola glasnog razmišljanja je bolje razumevanje korisnikovog mentalnog modela interakcije sa proizvodom. </a:t>
            </a:r>
            <a:endParaRPr lang="en-US" sz="2200" smtClean="0"/>
          </a:p>
          <a:p>
            <a:pPr algn="just"/>
            <a:r>
              <a:rPr lang="sr-Latn-RS" sz="2200" smtClean="0"/>
              <a:t>•	Reviziju interfejsa treba razmotriti ukoliko korisnik pokušava da izvrši zadatak na drugačiji način od predviđenog, ili iznosi stav da je način korišćenja interfejsa drugašiji od onog koji je predpostavio.</a:t>
            </a:r>
          </a:p>
          <a:p>
            <a:pPr algn="just"/>
            <a:r>
              <a:rPr lang="sr-Latn-RS" sz="2200" smtClean="0"/>
              <a:t>•	Ova metoda se može koristiti na bilo kom stadijumu razvoja proizvoda. Ona je i praktična, pri čemu ne iziskuje velika materijalna ulaganja.</a:t>
            </a:r>
          </a:p>
          <a:p>
            <a:endParaRPr lang="sr-Latn-RS"/>
          </a:p>
        </p:txBody>
      </p:sp>
    </p:spTree>
    <p:extLst>
      <p:ext uri="{BB962C8B-B14F-4D97-AF65-F5344CB8AC3E}">
        <p14:creationId xmlns:p14="http://schemas.microsoft.com/office/powerpoint/2010/main" val="2861581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7898" y="665018"/>
            <a:ext cx="10490662" cy="5594466"/>
          </a:xfrm>
        </p:spPr>
        <p:txBody>
          <a:bodyPr/>
          <a:lstStyle/>
          <a:p>
            <a:r>
              <a:rPr lang="sr-Latn-RS" b="1" smtClean="0"/>
              <a:t>Metod partnerskog otkrića</a:t>
            </a:r>
          </a:p>
          <a:p>
            <a:endParaRPr lang="sr-Latn-RS" smtClean="0"/>
          </a:p>
          <a:p>
            <a:pPr algn="just"/>
            <a:r>
              <a:rPr lang="sr-Latn-RS" smtClean="0"/>
              <a:t>•	</a:t>
            </a:r>
            <a:r>
              <a:rPr lang="sr-Latn-RS" sz="2000" smtClean="0"/>
              <a:t>Ova metoda se primenjuje za ocenu interfejsa onih proizvoda koje istovremeno koriste dve ili više osoba.</a:t>
            </a:r>
            <a:endParaRPr lang="en-US" sz="2000" smtClean="0"/>
          </a:p>
          <a:p>
            <a:pPr algn="just"/>
            <a:r>
              <a:rPr lang="sr-Latn-RS" sz="2000" smtClean="0"/>
              <a:t>•	Testiranje metodom partnerskog otkrića se sprovodi tako što dva participanta pokušavaju da udruženo obave postavljeni zadatak u okviru scenarija. Njima se daje instrukcija da razmišljaju naglas u vezi sa korišćenjem interfejsa, pri čemu se prati njihovo izvršenje zadatka i beleže problemi tokom interakcije.</a:t>
            </a:r>
          </a:p>
          <a:p>
            <a:pPr algn="just"/>
            <a:r>
              <a:rPr lang="sr-Latn-RS" sz="2000" smtClean="0"/>
              <a:t>•	Metod partnerskog otkrića se može primenjivati u bilo kojoj fazi razvoja proizvoda. </a:t>
            </a:r>
          </a:p>
          <a:p>
            <a:endParaRPr lang="sr-Latn-RS"/>
          </a:p>
        </p:txBody>
      </p:sp>
    </p:spTree>
    <p:extLst>
      <p:ext uri="{BB962C8B-B14F-4D97-AF65-F5344CB8AC3E}">
        <p14:creationId xmlns:p14="http://schemas.microsoft.com/office/powerpoint/2010/main" val="3366523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30</Words>
  <Application>Microsoft Office PowerPoint</Application>
  <PresentationFormat>Widescreen</PresentationFormat>
  <Paragraphs>94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Sasa</dc:creator>
  <cp:lastModifiedBy>Sasa</cp:lastModifiedBy>
  <cp:revision>15</cp:revision>
  <dcterms:created xsi:type="dcterms:W3CDTF">2021-10-17T17:53:19Z</dcterms:created>
  <dcterms:modified xsi:type="dcterms:W3CDTF">2021-10-18T18:53:41Z</dcterms:modified>
</cp:coreProperties>
</file>