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07" r:id="rId2"/>
    <p:sldId id="282" r:id="rId3"/>
    <p:sldId id="283" r:id="rId4"/>
    <p:sldId id="284" r:id="rId5"/>
    <p:sldId id="285" r:id="rId6"/>
    <p:sldId id="290" r:id="rId7"/>
    <p:sldId id="291" r:id="rId8"/>
    <p:sldId id="286" r:id="rId9"/>
    <p:sldId id="308" r:id="rId10"/>
    <p:sldId id="309" r:id="rId11"/>
    <p:sldId id="310" r:id="rId12"/>
    <p:sldId id="311" r:id="rId13"/>
    <p:sldId id="312" r:id="rId14"/>
    <p:sldId id="313" r:id="rId15"/>
    <p:sldId id="314" r:id="rId16"/>
    <p:sldId id="315" r:id="rId17"/>
    <p:sldId id="316" r:id="rId18"/>
    <p:sldId id="317" r:id="rId19"/>
    <p:sldId id="318" r:id="rId20"/>
  </p:sldIdLst>
  <p:sldSz cx="9144000" cy="6858000" type="screen4x3"/>
  <p:notesSz cx="6808788" cy="98234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5116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77827" name="Rectangle 3"/>
          <p:cNvSpPr>
            <a:spLocks noGrp="1" noChangeArrowheads="1"/>
          </p:cNvSpPr>
          <p:nvPr>
            <p:ph type="dt" sz="quarter" idx="1"/>
          </p:nvPr>
        </p:nvSpPr>
        <p:spPr bwMode="auto">
          <a:xfrm>
            <a:off x="3856038" y="0"/>
            <a:ext cx="295116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CE469D00-53E8-47C6-876E-DF7B473200AA}" type="datetimeFigureOut">
              <a:rPr lang="en-US"/>
              <a:pPr>
                <a:defRPr/>
              </a:pPr>
              <a:t>10/24/2020</a:t>
            </a:fld>
            <a:endParaRPr lang="en-US"/>
          </a:p>
        </p:txBody>
      </p:sp>
      <p:sp>
        <p:nvSpPr>
          <p:cNvPr id="77828" name="Rectangle 4"/>
          <p:cNvSpPr>
            <a:spLocks noGrp="1" noChangeArrowheads="1"/>
          </p:cNvSpPr>
          <p:nvPr>
            <p:ph type="ftr" sz="quarter" idx="2"/>
          </p:nvPr>
        </p:nvSpPr>
        <p:spPr bwMode="auto">
          <a:xfrm>
            <a:off x="0" y="9331325"/>
            <a:ext cx="2951163"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7829" name="Rectangle 5"/>
          <p:cNvSpPr>
            <a:spLocks noGrp="1" noChangeArrowheads="1"/>
          </p:cNvSpPr>
          <p:nvPr>
            <p:ph type="sldNum" sz="quarter" idx="3"/>
          </p:nvPr>
        </p:nvSpPr>
        <p:spPr bwMode="auto">
          <a:xfrm>
            <a:off x="3856038" y="9331325"/>
            <a:ext cx="2951162"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F9701407-6B6B-4F87-9686-03869751B0D6}"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5116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75779" name="Rectangle 3"/>
          <p:cNvSpPr>
            <a:spLocks noGrp="1" noChangeArrowheads="1"/>
          </p:cNvSpPr>
          <p:nvPr>
            <p:ph type="dt" idx="1"/>
          </p:nvPr>
        </p:nvSpPr>
        <p:spPr bwMode="auto">
          <a:xfrm>
            <a:off x="3856038" y="0"/>
            <a:ext cx="295116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B078B627-9C6F-4B05-A964-EEDEA7872C5D}" type="datetimeFigureOut">
              <a:rPr lang="en-US"/>
              <a:pPr>
                <a:defRPr/>
              </a:pPr>
              <a:t>10/24/2020</a:t>
            </a:fld>
            <a:endParaRPr lang="en-US"/>
          </a:p>
        </p:txBody>
      </p:sp>
      <p:sp>
        <p:nvSpPr>
          <p:cNvPr id="13316" name="Rectangle 4"/>
          <p:cNvSpPr>
            <a:spLocks noGrp="1" noRot="1" noChangeAspect="1" noChangeArrowheads="1" noTextEdit="1"/>
          </p:cNvSpPr>
          <p:nvPr>
            <p:ph type="sldImg" idx="2"/>
          </p:nvPr>
        </p:nvSpPr>
        <p:spPr bwMode="auto">
          <a:xfrm>
            <a:off x="947738" y="736600"/>
            <a:ext cx="4913312" cy="3684588"/>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81038" y="4665663"/>
            <a:ext cx="5446712" cy="4421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0" y="9331325"/>
            <a:ext cx="2951163"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5783" name="Rectangle 7"/>
          <p:cNvSpPr>
            <a:spLocks noGrp="1" noChangeArrowheads="1"/>
          </p:cNvSpPr>
          <p:nvPr>
            <p:ph type="sldNum" sz="quarter" idx="5"/>
          </p:nvPr>
        </p:nvSpPr>
        <p:spPr bwMode="auto">
          <a:xfrm>
            <a:off x="3856038" y="9331325"/>
            <a:ext cx="2951162" cy="4905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92E72CA-5138-4348-A621-F7A5413DB2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406D542-3CCF-48D8-BEE4-F7A2D85F63C3}" type="datetime1">
              <a:rPr lang="en-US"/>
              <a:pPr>
                <a:defRPr/>
              </a:pPr>
              <a:t>10/24/2020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883687-6478-4E66-8A55-1990FD393A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9EE103-1227-43F9-8E4D-ACFF6DD0545B}" type="datetime1">
              <a:rPr lang="en-US"/>
              <a:pPr>
                <a:defRPr/>
              </a:pPr>
              <a:t>10/24/2020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7096AB-B57B-4285-BEAC-BE73195931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289B11-8425-427D-BB52-8304EEF17CAE}" type="datetime1">
              <a:rPr lang="en-US"/>
              <a:pPr>
                <a:defRPr/>
              </a:pPr>
              <a:t>10/24/2020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AE9A4B-EF42-4BA6-B63C-6E7A9D0BDB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361DF6-D1B1-4901-BD1F-100AC90FFE8D}" type="datetime1">
              <a:rPr lang="en-US"/>
              <a:pPr>
                <a:defRPr/>
              </a:pPr>
              <a:t>10/24/2020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293D08-2A9C-4528-B55A-BF1EB357CC8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4468D6B-030B-4EEC-BF88-354E17C30C87}" type="datetime1">
              <a:rPr lang="en-US"/>
              <a:pPr>
                <a:defRPr/>
              </a:pPr>
              <a:t>10/24/2020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47362-8D91-4374-BBDC-96C261358A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2E17629-206B-4854-B141-DF56F9428E80}" type="datetime1">
              <a:rPr lang="en-US"/>
              <a:pPr>
                <a:defRPr/>
              </a:pPr>
              <a:t>10/24/2020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9CF46D-1FA9-4D21-8F0D-9DFD98064E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C5EE4DE-8406-4325-AB7A-6CFF190D4CD8}" type="datetime1">
              <a:rPr lang="en-US"/>
              <a:pPr>
                <a:defRPr/>
              </a:pPr>
              <a:t>10/24/2020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718CB24-0A05-476B-946A-98270CEC04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6FC0E91-77B1-45DD-AA98-D2BECDC9BDFA}" type="datetime1">
              <a:rPr lang="en-US"/>
              <a:pPr>
                <a:defRPr/>
              </a:pPr>
              <a:t>10/24/2020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73548AA-4969-4469-A3C6-319AFD372A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E519E6-3279-458C-B2FF-36FBB9372BB7}" type="datetime1">
              <a:rPr lang="en-US"/>
              <a:pPr>
                <a:defRPr/>
              </a:pPr>
              <a:t>10/24/2020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3383DB2-E139-46D9-8E87-64DF987F46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A4E0DA7-EFA0-41E8-8DF7-18DC02533721}" type="datetime1">
              <a:rPr lang="en-US"/>
              <a:pPr>
                <a:defRPr/>
              </a:pPr>
              <a:t>10/24/2020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8EB3C6-45B8-4549-9FDE-503146930D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ACFFAB-4000-4857-9216-D6E5CA4E5999}" type="datetime1">
              <a:rPr lang="en-US"/>
              <a:pPr>
                <a:defRPr/>
              </a:pPr>
              <a:t>10/24/2020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3561C5-04E9-4F82-A4D5-72842E3539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17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B435B88-D68C-4272-B1BC-BE8AEA389AB3}" type="datetime1">
              <a:rPr lang="en-US"/>
              <a:pPr>
                <a:defRPr/>
              </a:pPr>
              <a:t>10/24/2020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4C385F1-DD9C-4033-A54D-C7621FF1C1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7444CE7-892E-4A1B-A4A2-0DEC0B501742}" type="slidenum">
              <a:rPr lang="en-US"/>
              <a:pPr>
                <a:defRPr/>
              </a:pPr>
              <a:t>1</a:t>
            </a:fld>
            <a:endParaRPr lang="en-US"/>
          </a:p>
        </p:txBody>
      </p:sp>
      <p:sp>
        <p:nvSpPr>
          <p:cNvPr id="59394" name="Title 1"/>
          <p:cNvSpPr>
            <a:spLocks noGrp="1"/>
          </p:cNvSpPr>
          <p:nvPr>
            <p:ph type="title"/>
          </p:nvPr>
        </p:nvSpPr>
        <p:spPr/>
        <p:txBody>
          <a:bodyPr/>
          <a:lstStyle/>
          <a:p>
            <a:pPr eaLnBrk="1" hangingPunct="1"/>
            <a:r>
              <a:rPr lang="sr-Latn-CS"/>
              <a:t>Modeli promena</a:t>
            </a:r>
            <a:endParaRPr lang="en-US"/>
          </a:p>
        </p:txBody>
      </p:sp>
      <p:sp>
        <p:nvSpPr>
          <p:cNvPr id="59395" name="Content Placeholder 2"/>
          <p:cNvSpPr>
            <a:spLocks noGrp="1"/>
          </p:cNvSpPr>
          <p:nvPr>
            <p:ph idx="1"/>
          </p:nvPr>
        </p:nvSpPr>
        <p:spPr/>
        <p:txBody>
          <a:bodyPr/>
          <a:lstStyle/>
          <a:p>
            <a:pPr eaLnBrk="1" hangingPunct="1"/>
            <a:r>
              <a:rPr lang="en-US"/>
              <a:t>McKinsey 7S model</a:t>
            </a:r>
            <a:endParaRPr lang="sr-Latn-CS"/>
          </a:p>
          <a:p>
            <a:pPr eaLnBrk="1" hangingPunct="1"/>
            <a:r>
              <a:rPr lang="sr-Latn-CS"/>
              <a:t>Kotterov model promena</a:t>
            </a:r>
          </a:p>
          <a:p>
            <a:pPr eaLnBrk="1" hangingPunct="1"/>
            <a:r>
              <a:rPr lang="sr-Latn-CS"/>
              <a:t>Greenov model promena</a:t>
            </a:r>
          </a:p>
          <a:p>
            <a:pPr eaLnBrk="1" hangingPunct="1"/>
            <a:r>
              <a:rPr lang="sr-Latn-CS"/>
              <a:t>Gattov model promena</a:t>
            </a:r>
          </a:p>
          <a:p>
            <a:pPr eaLnBrk="1" hangingPunct="1"/>
            <a:r>
              <a:rPr lang="sr-Latn-CS"/>
              <a:t>Lewinov model promena</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48B16F2-0198-4D03-88E6-26FFEEA84EAD}" type="slidenum">
              <a:rPr lang="en-US"/>
              <a:pPr>
                <a:defRPr/>
              </a:pPr>
              <a:t>10</a:t>
            </a:fld>
            <a:endParaRPr lang="en-US"/>
          </a:p>
        </p:txBody>
      </p:sp>
      <p:sp>
        <p:nvSpPr>
          <p:cNvPr id="68610" name="Title 1"/>
          <p:cNvSpPr>
            <a:spLocks noGrp="1"/>
          </p:cNvSpPr>
          <p:nvPr>
            <p:ph type="title"/>
          </p:nvPr>
        </p:nvSpPr>
        <p:spPr/>
        <p:txBody>
          <a:bodyPr/>
          <a:lstStyle/>
          <a:p>
            <a:pPr eaLnBrk="1" hangingPunct="1"/>
            <a:r>
              <a:rPr lang="sr-Latn-CS"/>
              <a:t>Kotterov model promena</a:t>
            </a:r>
            <a:endParaRPr lang="en-US"/>
          </a:p>
        </p:txBody>
      </p:sp>
      <p:sp>
        <p:nvSpPr>
          <p:cNvPr id="4" name="Content Placeholder 3"/>
          <p:cNvSpPr>
            <a:spLocks noGrp="1"/>
          </p:cNvSpPr>
          <p:nvPr>
            <p:ph idx="1"/>
          </p:nvPr>
        </p:nvSpPr>
        <p:spPr/>
        <p:txBody>
          <a:bodyPr rtlCol="0">
            <a:normAutofit fontScale="85000" lnSpcReduction="10000"/>
          </a:bodyPr>
          <a:lstStyle/>
          <a:p>
            <a:pPr eaLnBrk="1" fontAlgn="auto" hangingPunct="1">
              <a:spcAft>
                <a:spcPts val="0"/>
              </a:spcAft>
              <a:buFont typeface="Arial" panose="020B0604020202020204" pitchFamily="34" charset="0"/>
              <a:buChar char="•"/>
              <a:defRPr/>
            </a:pPr>
            <a:r>
              <a:rPr lang="sr-Latn-CS" dirty="0">
                <a:solidFill>
                  <a:srgbClr val="FF0000"/>
                </a:solidFill>
              </a:rPr>
              <a:t>Osećaj za hitnost promena </a:t>
            </a:r>
            <a:r>
              <a:rPr lang="sr-Latn-CS" dirty="0"/>
              <a:t>(Tržišna i konkurentska realnost,kriza, potencijalne mogućnosti)</a:t>
            </a:r>
          </a:p>
          <a:p>
            <a:pPr eaLnBrk="1" fontAlgn="auto" hangingPunct="1">
              <a:spcAft>
                <a:spcPts val="0"/>
              </a:spcAft>
              <a:buFont typeface="Arial" panose="020B0604020202020204" pitchFamily="34" charset="0"/>
              <a:buChar char="•"/>
              <a:defRPr/>
            </a:pPr>
            <a:r>
              <a:rPr lang="sr-Latn-CS" dirty="0">
                <a:solidFill>
                  <a:srgbClr val="FF0000"/>
                </a:solidFill>
              </a:rPr>
              <a:t>Formiranje snažne koalicije</a:t>
            </a:r>
            <a:r>
              <a:rPr lang="en-US" dirty="0">
                <a:solidFill>
                  <a:srgbClr val="FF0000"/>
                </a:solidFill>
              </a:rPr>
              <a:t> </a:t>
            </a:r>
            <a:r>
              <a:rPr lang="sr-Latn-CS" dirty="0"/>
              <a:t>(formiranje grupe dovoljno jake da povuče promene)</a:t>
            </a:r>
          </a:p>
          <a:p>
            <a:pPr eaLnBrk="1" fontAlgn="auto" hangingPunct="1">
              <a:spcAft>
                <a:spcPts val="0"/>
              </a:spcAft>
              <a:buFont typeface="Arial" panose="020B0604020202020204" pitchFamily="34" charset="0"/>
              <a:buChar char="•"/>
              <a:defRPr/>
            </a:pPr>
            <a:r>
              <a:rPr lang="sr-Latn-CS" dirty="0">
                <a:solidFill>
                  <a:srgbClr val="FF0000"/>
                </a:solidFill>
              </a:rPr>
              <a:t>Stvaranje vizije </a:t>
            </a:r>
            <a:r>
              <a:rPr lang="sr-Latn-CS" dirty="0"/>
              <a:t>(razvijanje strategije za realizaciju vizije)</a:t>
            </a:r>
          </a:p>
          <a:p>
            <a:pPr eaLnBrk="1" fontAlgn="auto" hangingPunct="1">
              <a:spcAft>
                <a:spcPts val="0"/>
              </a:spcAft>
              <a:buFont typeface="Arial" panose="020B0604020202020204" pitchFamily="34" charset="0"/>
              <a:buChar char="•"/>
              <a:defRPr/>
            </a:pPr>
            <a:r>
              <a:rPr lang="sr-Latn-CS" dirty="0">
                <a:solidFill>
                  <a:srgbClr val="FF0000"/>
                </a:solidFill>
              </a:rPr>
              <a:t>Komunikacija sa vizijom</a:t>
            </a:r>
          </a:p>
          <a:p>
            <a:pPr eaLnBrk="1" fontAlgn="auto" hangingPunct="1">
              <a:spcAft>
                <a:spcPts val="0"/>
              </a:spcAft>
              <a:buFont typeface="Arial" panose="020B0604020202020204" pitchFamily="34" charset="0"/>
              <a:buChar char="•"/>
              <a:defRPr/>
            </a:pPr>
            <a:r>
              <a:rPr lang="sr-Latn-CS" dirty="0">
                <a:solidFill>
                  <a:srgbClr val="FF0000"/>
                </a:solidFill>
              </a:rPr>
              <a:t>O</a:t>
            </a:r>
            <a:r>
              <a:rPr lang="en-US" dirty="0">
                <a:solidFill>
                  <a:srgbClr val="FF0000"/>
                </a:solidFill>
              </a:rPr>
              <a:t>h</a:t>
            </a:r>
            <a:r>
              <a:rPr lang="sr-Latn-CS" dirty="0">
                <a:solidFill>
                  <a:srgbClr val="FF0000"/>
                </a:solidFill>
              </a:rPr>
              <a:t>rabrivanje drugih da deluju na viziju</a:t>
            </a:r>
          </a:p>
          <a:p>
            <a:pPr eaLnBrk="1" fontAlgn="auto" hangingPunct="1">
              <a:spcAft>
                <a:spcPts val="0"/>
              </a:spcAft>
              <a:buFont typeface="Arial" panose="020B0604020202020204" pitchFamily="34" charset="0"/>
              <a:buChar char="•"/>
              <a:defRPr/>
            </a:pPr>
            <a:r>
              <a:rPr lang="sr-Latn-CS" dirty="0">
                <a:solidFill>
                  <a:srgbClr val="FF0000"/>
                </a:solidFill>
              </a:rPr>
              <a:t>Planiranje kratkoročnih uspeha</a:t>
            </a:r>
          </a:p>
          <a:p>
            <a:pPr eaLnBrk="1" fontAlgn="auto" hangingPunct="1">
              <a:spcAft>
                <a:spcPts val="0"/>
              </a:spcAft>
              <a:buFont typeface="Arial" panose="020B0604020202020204" pitchFamily="34" charset="0"/>
              <a:buChar char="•"/>
              <a:defRPr/>
            </a:pPr>
            <a:r>
              <a:rPr lang="sr-Latn-CS" dirty="0">
                <a:solidFill>
                  <a:srgbClr val="FF0000"/>
                </a:solidFill>
              </a:rPr>
              <a:t>Konsolidovanje poboljšanja</a:t>
            </a:r>
          </a:p>
          <a:p>
            <a:pPr eaLnBrk="1" fontAlgn="auto" hangingPunct="1">
              <a:spcAft>
                <a:spcPts val="0"/>
              </a:spcAft>
              <a:buFont typeface="Arial" panose="020B0604020202020204" pitchFamily="34" charset="0"/>
              <a:buChar char="•"/>
              <a:defRPr/>
            </a:pPr>
            <a:r>
              <a:rPr lang="sr-Latn-CS" dirty="0">
                <a:solidFill>
                  <a:srgbClr val="FF0000"/>
                </a:solidFill>
              </a:rPr>
              <a:t>Institucionalizovanje novih pristupa</a:t>
            </a: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0B4B4DE-3F51-426A-96C1-79E48D0F7246}" type="slidenum">
              <a:rPr lang="en-US"/>
              <a:pPr>
                <a:defRPr/>
              </a:pPr>
              <a:t>11</a:t>
            </a:fld>
            <a:endParaRPr lang="en-US"/>
          </a:p>
        </p:txBody>
      </p:sp>
      <p:sp>
        <p:nvSpPr>
          <p:cNvPr id="69634"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sr-Latn-CS" sz="4300" dirty="0">
                <a:solidFill>
                  <a:srgbClr val="00B050"/>
                </a:solidFill>
              </a:rPr>
              <a:t>Zbog čega napori da se urade promene propadaju? John Kotter(1995)</a:t>
            </a:r>
          </a:p>
          <a:p>
            <a:pPr lvl="1" eaLnBrk="1" fontAlgn="auto" hangingPunct="1">
              <a:spcAft>
                <a:spcPts val="0"/>
              </a:spcAft>
              <a:buFont typeface="Arial" panose="020B0604020202020204" pitchFamily="34" charset="0"/>
              <a:buChar char="–"/>
              <a:defRPr/>
            </a:pPr>
            <a:r>
              <a:rPr lang="sr-Latn-CS" dirty="0">
                <a:solidFill>
                  <a:srgbClr val="FF0000"/>
                </a:solidFill>
              </a:rPr>
              <a:t>Prva greška:  </a:t>
            </a:r>
            <a:r>
              <a:rPr lang="sr-Latn-CS" dirty="0">
                <a:solidFill>
                  <a:srgbClr val="00B0F0"/>
                </a:solidFill>
              </a:rPr>
              <a:t>Nerazvijen osećaj za hitnost promene </a:t>
            </a:r>
            <a:r>
              <a:rPr lang="sr-Latn-CS" dirty="0"/>
              <a:t>(većina menadžera podcenjuje činjenicu koliko je teško </a:t>
            </a:r>
            <a:r>
              <a:rPr lang="sr-Latn-CS" dirty="0">
                <a:solidFill>
                  <a:srgbClr val="FF0000"/>
                </a:solidFill>
              </a:rPr>
              <a:t>trgnuti zaposlene iz zone konformizma</a:t>
            </a:r>
            <a:r>
              <a:rPr lang="sr-Latn-CS" dirty="0"/>
              <a:t>. Menadžeri su pre svega zainteresovani da minimizuju rizik i da sistem zadrže operativnim. Promena uvek podrazumeva kreiranje novog sistema a takva kreacija je potrebno liderstvo. Transformacija uvek počinje novim rukovodstvom koje je dobar lider i koje vidi potrebu da se nešto menja.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C5D5B4A-B7F7-4782-A062-412AAB5E8380}" type="slidenum">
              <a:rPr lang="en-US"/>
              <a:pPr>
                <a:defRPr/>
              </a:pPr>
              <a:t>12</a:t>
            </a:fld>
            <a:endParaRPr lang="en-US"/>
          </a:p>
        </p:txBody>
      </p:sp>
      <p:sp>
        <p:nvSpPr>
          <p:cNvPr id="70658"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anose="020B0604020202020204" pitchFamily="34" charset="0"/>
              <a:buChar char="•"/>
              <a:defRPr/>
            </a:pPr>
            <a:r>
              <a:rPr lang="sr-Latn-CS" dirty="0"/>
              <a:t>Loš biznis i gubici privlače pažnju zaposlenih ali je manevarski prostor za promene mali. Dobar biznis podrazumeva opiranje promenama ali ostavlja dosta manevarskog porostora za izvodjenje promena.</a:t>
            </a:r>
          </a:p>
          <a:p>
            <a:pPr eaLnBrk="1" fontAlgn="auto" hangingPunct="1">
              <a:spcAft>
                <a:spcPts val="0"/>
              </a:spcAft>
              <a:buFont typeface="Arial" panose="020B0604020202020204" pitchFamily="34" charset="0"/>
              <a:buChar char="•"/>
              <a:defRPr/>
            </a:pPr>
            <a:r>
              <a:rPr lang="sr-Latn-CS" dirty="0"/>
              <a:t>Ključno pitanje je koja je stopa urgentnosti promena prihvatljiva ili kritična. Odgovor je da 75% menadžmenta mora da je uverena da je postojeći način funkcionisanja firme neprihvatljiv.</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2AC5B4-B86D-45A1-A8DD-9D14E0188F65}" type="slidenum">
              <a:rPr lang="en-US"/>
              <a:pPr>
                <a:defRPr/>
              </a:pPr>
              <a:t>13</a:t>
            </a:fld>
            <a:endParaRPr lang="en-US"/>
          </a:p>
        </p:txBody>
      </p:sp>
      <p:sp>
        <p:nvSpPr>
          <p:cNvPr id="71682" name="Title 1"/>
          <p:cNvSpPr>
            <a:spLocks noGrp="1"/>
          </p:cNvSpPr>
          <p:nvPr>
            <p:ph type="title"/>
          </p:nvPr>
        </p:nvSpPr>
        <p:spPr/>
        <p:txBody>
          <a:bodyPr/>
          <a:lstStyle/>
          <a:p>
            <a:pPr eaLnBrk="1" hangingPunct="1"/>
            <a:r>
              <a:rPr lang="sr-Latn-CS"/>
              <a:t>Kotterov model promena</a:t>
            </a:r>
            <a:endParaRPr lang="en-US"/>
          </a:p>
        </p:txBody>
      </p:sp>
      <p:sp>
        <p:nvSpPr>
          <p:cNvPr id="71683" name="Content Placeholder 2"/>
          <p:cNvSpPr>
            <a:spLocks noGrp="1"/>
          </p:cNvSpPr>
          <p:nvPr>
            <p:ph idx="1"/>
          </p:nvPr>
        </p:nvSpPr>
        <p:spPr/>
        <p:txBody>
          <a:bodyPr/>
          <a:lstStyle/>
          <a:p>
            <a:pPr eaLnBrk="1" hangingPunct="1"/>
            <a:r>
              <a:rPr lang="sr-Latn-CS">
                <a:solidFill>
                  <a:srgbClr val="FF0000"/>
                </a:solidFill>
              </a:rPr>
              <a:t>Druga greška</a:t>
            </a:r>
            <a:r>
              <a:rPr lang="sr-Latn-CS"/>
              <a:t>: </a:t>
            </a:r>
            <a:r>
              <a:rPr lang="sr-Latn-CS">
                <a:solidFill>
                  <a:srgbClr val="0070C0"/>
                </a:solidFill>
              </a:rPr>
              <a:t>nije stvorena koalicija za promene </a:t>
            </a:r>
            <a:r>
              <a:rPr lang="sr-Latn-CS"/>
              <a:t>( u malim firmama u prvim fazama je dovoljno i nekoliko pojedinaca u koaliciji. U velikim firmama taj broj treba da bude iznedju 20 i 50. u koalicije mogu biti uključeni i oni koji nisu u formalnoj hijerarhiji menadžerske strukture.)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7AAD4D9-36A2-4056-92A8-F3E935F7A7AF}" type="slidenum">
              <a:rPr lang="en-US"/>
              <a:pPr>
                <a:defRPr/>
              </a:pPr>
              <a:t>14</a:t>
            </a:fld>
            <a:endParaRPr lang="en-US"/>
          </a:p>
        </p:txBody>
      </p:sp>
      <p:sp>
        <p:nvSpPr>
          <p:cNvPr id="72706"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buFont typeface="Arial" panose="020B0604020202020204" pitchFamily="34" charset="0"/>
              <a:buChar char="•"/>
              <a:defRPr/>
            </a:pPr>
            <a:r>
              <a:rPr lang="sr-Latn-CS" dirty="0">
                <a:solidFill>
                  <a:srgbClr val="FF0000"/>
                </a:solidFill>
              </a:rPr>
              <a:t>Treća greška</a:t>
            </a:r>
            <a:r>
              <a:rPr lang="sr-Latn-CS" dirty="0"/>
              <a:t>: </a:t>
            </a:r>
            <a:r>
              <a:rPr lang="sr-Latn-CS" dirty="0">
                <a:solidFill>
                  <a:srgbClr val="0070C0"/>
                </a:solidFill>
              </a:rPr>
              <a:t>nedostatak vizije </a:t>
            </a:r>
            <a:r>
              <a:rPr lang="sr-Latn-CS" dirty="0"/>
              <a:t>(vizija uvek ide dalje od tipičnih petogodišnjih planova. Vizija ukazuje na nešto što objašnjava u kom pravcu treba da ide organizacija. Obično se radi o nečemu na šta ukazuje neki pojedinac u firmi. Posle tri do pet meseci to ne bi trebala da bude maglovita predstava već nešto što je moguće konkretizovati. Koncept vizije je obično usmeren na finalni proizvod. Centralna ideja se na kraju svodi na to da se </a:t>
            </a:r>
            <a:r>
              <a:rPr lang="sr-Latn-CS" dirty="0">
                <a:solidFill>
                  <a:srgbClr val="7030A0"/>
                </a:solidFill>
              </a:rPr>
              <a:t>izbace delatnosti koje </a:t>
            </a:r>
            <a:r>
              <a:rPr lang="sr-Latn-CS" sz="4100" dirty="0">
                <a:solidFill>
                  <a:srgbClr val="FF0000"/>
                </a:solidFill>
              </a:rPr>
              <a:t>ne daju dodatnu vrednost</a:t>
            </a:r>
            <a:r>
              <a:rPr lang="sr-Latn-CS" dirty="0">
                <a:solidFill>
                  <a:srgbClr val="7030A0"/>
                </a:solidFill>
              </a:rPr>
              <a:t>. Često se dešava da je vizija dobra ali je u početku problem da se eksplicira njena korisnost. Korisno pravilo za testiranje vizije je </a:t>
            </a:r>
            <a:r>
              <a:rPr lang="sr-Latn-CS" sz="4100" dirty="0">
                <a:solidFill>
                  <a:srgbClr val="FF0000"/>
                </a:solidFill>
              </a:rPr>
              <a:t>tkz pravilo pet minuta</a:t>
            </a:r>
            <a:r>
              <a:rPr lang="sr-Latn-CS" dirty="0">
                <a:solidFill>
                  <a:srgbClr val="7030A0"/>
                </a:solidFill>
              </a:rPr>
              <a:t>. Ako niste u stanju da objasnite korisnost ideje i ako za pet minuta ne vidite reakciju da je razumljiva i interesantna još uvek nemate viziju dovoljno dobru  za promene.</a:t>
            </a:r>
            <a:endParaRPr lang="en-US"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6FE67C5-2077-4AA5-B394-F4C54A414AA4}" type="slidenum">
              <a:rPr lang="en-US"/>
              <a:pPr>
                <a:defRPr/>
              </a:pPr>
              <a:t>15</a:t>
            </a:fld>
            <a:endParaRPr lang="en-US"/>
          </a:p>
        </p:txBody>
      </p:sp>
      <p:sp>
        <p:nvSpPr>
          <p:cNvPr id="73730"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sr-Latn-CS" dirty="0">
                <a:solidFill>
                  <a:srgbClr val="FF0000"/>
                </a:solidFill>
              </a:rPr>
              <a:t>Četvrta greška</a:t>
            </a:r>
            <a:r>
              <a:rPr lang="sr-Latn-CS" dirty="0"/>
              <a:t>: </a:t>
            </a:r>
            <a:r>
              <a:rPr lang="sr-Latn-CS" dirty="0">
                <a:solidFill>
                  <a:srgbClr val="0070C0"/>
                </a:solidFill>
              </a:rPr>
              <a:t>neubedljivost(nepoverenje (u) vizije(u)</a:t>
            </a:r>
            <a:r>
              <a:rPr lang="sr-Latn-CS" dirty="0"/>
              <a:t> (promena nije moguće ako stotine i hiljade ljudi neće da pomognu pošto promena na kratki rok podrazumeva žrtvovanje. Zaposleni neće žrtvu čak iako su nesrećni sa postojećim stanjem odnosno iako veruju da je korisna promena moguća. Najgori od svih su oni šefovi koji apriori odbacuju svaku promenu.Četvrta faza je nezgodna i zbog toga što podrazumeva smanjenje dosadašnje aktivnosti i gubitak radnih mesta na kratki rok.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3720B5F-C36B-466B-BA5C-1AAAA53D7577}" type="slidenum">
              <a:rPr lang="en-US"/>
              <a:pPr>
                <a:defRPr/>
              </a:pPr>
              <a:t>16</a:t>
            </a:fld>
            <a:endParaRPr lang="en-US"/>
          </a:p>
        </p:txBody>
      </p:sp>
      <p:sp>
        <p:nvSpPr>
          <p:cNvPr id="74754"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sr-Latn-CS" dirty="0">
                <a:solidFill>
                  <a:srgbClr val="FF0000"/>
                </a:solidFill>
              </a:rPr>
              <a:t>Peta greška</a:t>
            </a:r>
            <a:r>
              <a:rPr lang="sr-Latn-CS" dirty="0"/>
              <a:t>:</a:t>
            </a:r>
            <a:r>
              <a:rPr lang="sr-Latn-CS" dirty="0">
                <a:solidFill>
                  <a:srgbClr val="0070C0"/>
                </a:solidFill>
              </a:rPr>
              <a:t>neuklanjanja prepreka novoj viziji </a:t>
            </a:r>
            <a:r>
              <a:rPr lang="sr-Latn-CS" dirty="0"/>
              <a:t>(u proces promena je uključen veliki broj zaposlenih. Vodeća grupa(koalicija) preduzima akcije u cilju ohrabrivanja ostalih da prihvate promene. Problem je u tome što se na tom putu javljaju prepreke. Te prepreke mogu biti i sami menadžeri. Naime odredjen broj menadžera zauzima stav da ne bi trebalo vršiti značajne promene. Njihov uticaj na zaposlene je veoma značajan.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C94A1E5-0417-47E9-B771-E8B1BAFEE7B8}" type="slidenum">
              <a:rPr lang="en-US"/>
              <a:pPr>
                <a:defRPr/>
              </a:pPr>
              <a:t>17</a:t>
            </a:fld>
            <a:endParaRPr lang="en-US"/>
          </a:p>
        </p:txBody>
      </p:sp>
      <p:sp>
        <p:nvSpPr>
          <p:cNvPr id="75778"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sr-Latn-CS" dirty="0">
                <a:solidFill>
                  <a:srgbClr val="FF0000"/>
                </a:solidFill>
              </a:rPr>
              <a:t>Šesta greška</a:t>
            </a:r>
            <a:r>
              <a:rPr lang="sr-Latn-CS" dirty="0"/>
              <a:t>:</a:t>
            </a:r>
            <a:r>
              <a:rPr lang="sr-Latn-CS" dirty="0">
                <a:solidFill>
                  <a:srgbClr val="0070C0"/>
                </a:solidFill>
              </a:rPr>
              <a:t>nesistematsko planiranje proslava kratkoročnih pobeda </a:t>
            </a:r>
            <a:r>
              <a:rPr lang="sr-Latn-CS" dirty="0"/>
              <a:t>(Većina zaposlenih smatra da je period izmedju 12 i 24 meseca perid kada se moraju videti i prvi rezultati promena. Bez ovih kratkoročnih pobeda većina zaposlenih počinje da se pridružuje onima koji se opiru promenama. U tom periodu mora da </a:t>
            </a:r>
            <a:r>
              <a:rPr lang="sr-Latn-CS" dirty="0">
                <a:solidFill>
                  <a:srgbClr val="00B050"/>
                </a:solidFill>
              </a:rPr>
              <a:t>postoje neke indikacije o novom proizvodu i njegovom statusu na tržištu</a:t>
            </a:r>
            <a:r>
              <a:rPr lang="sr-Latn-CS" dirty="0"/>
              <a:t>. Planiranje pobede nije isto što i pobeda. Naime, potrebno je jasna i nedvosmislena </a:t>
            </a:r>
            <a:r>
              <a:rPr lang="sr-Latn-CS" dirty="0">
                <a:solidFill>
                  <a:srgbClr val="00B050"/>
                </a:solidFill>
              </a:rPr>
              <a:t>kvantitativna indikacija o poboljšanju performansi firme</a:t>
            </a:r>
            <a:r>
              <a:rPr lang="sr-Latn-CS" dirty="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7F2CA47-F808-40BF-ACD9-B9A45918F951}" type="slidenum">
              <a:rPr lang="en-US"/>
              <a:pPr>
                <a:defRPr/>
              </a:pPr>
              <a:t>18</a:t>
            </a:fld>
            <a:endParaRPr lang="en-US"/>
          </a:p>
        </p:txBody>
      </p:sp>
      <p:sp>
        <p:nvSpPr>
          <p:cNvPr id="76802" name="Title 1"/>
          <p:cNvSpPr>
            <a:spLocks noGrp="1"/>
          </p:cNvSpPr>
          <p:nvPr>
            <p:ph type="title"/>
          </p:nvPr>
        </p:nvSpPr>
        <p:spPr/>
        <p:txBody>
          <a:bodyPr/>
          <a:lstStyle/>
          <a:p>
            <a:pPr eaLnBrk="1" hangingPunct="1"/>
            <a:r>
              <a:rPr lang="sr-Latn-CS"/>
              <a:t>Kotterov model promena</a:t>
            </a:r>
            <a:endParaRPr lang="en-US"/>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sr-Latn-CS" dirty="0">
                <a:solidFill>
                  <a:srgbClr val="FF0000"/>
                </a:solidFill>
              </a:rPr>
              <a:t>Sedma greška</a:t>
            </a:r>
            <a:r>
              <a:rPr lang="sr-Latn-CS" dirty="0"/>
              <a:t>: </a:t>
            </a:r>
            <a:r>
              <a:rPr lang="sr-Latn-CS" dirty="0">
                <a:solidFill>
                  <a:srgbClr val="0070C0"/>
                </a:solidFill>
              </a:rPr>
              <a:t>preuranjeno proglašenje pobede</a:t>
            </a:r>
            <a:r>
              <a:rPr lang="sr-Latn-CS" dirty="0"/>
              <a:t> (veoma često posle napornog rada menadžeri su skloni da proglase pobedu već posle prvih poboljšanja performansi. Desi se medjutim da ta poboljšanja vrlo brzo nestanu. Problem je počeo mnogo ranije pošto svest o urgentnosti nije bila dovoljno znažna , koalicija za promene nije formirana a vizija nije bila dovoljno jasna. Preuranjena pobeda je verovatno uništila inerciju promena. Iskustva pokazuju da se konačne pobede mogu proglasiti tek </a:t>
            </a:r>
            <a:r>
              <a:rPr lang="sr-Latn-CS" dirty="0">
                <a:solidFill>
                  <a:srgbClr val="0070C0"/>
                </a:solidFill>
              </a:rPr>
              <a:t>36 meseci posle promena </a:t>
            </a:r>
            <a:r>
              <a:rPr lang="sr-Latn-CS" dirty="0"/>
              <a:t>(u petoj godini odnosno </a:t>
            </a:r>
            <a:r>
              <a:rPr lang="sr-Latn-CS" dirty="0">
                <a:solidFill>
                  <a:srgbClr val="00B050"/>
                </a:solidFill>
              </a:rPr>
              <a:t>tri godine posle prvih poboljšanja performansi.</a:t>
            </a:r>
            <a:endParaRPr lang="en-US"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B445A14-9A83-4DB9-8098-3DE7ACD10A02}" type="slidenum">
              <a:rPr lang="en-US"/>
              <a:pPr>
                <a:defRPr/>
              </a:pPr>
              <a:t>19</a:t>
            </a:fld>
            <a:endParaRPr lang="en-US"/>
          </a:p>
        </p:txBody>
      </p:sp>
      <p:sp>
        <p:nvSpPr>
          <p:cNvPr id="77826" name="Title 1"/>
          <p:cNvSpPr>
            <a:spLocks noGrp="1"/>
          </p:cNvSpPr>
          <p:nvPr>
            <p:ph type="title"/>
          </p:nvPr>
        </p:nvSpPr>
        <p:spPr/>
        <p:txBody>
          <a:bodyPr/>
          <a:lstStyle/>
          <a:p>
            <a:pPr eaLnBrk="1" hangingPunct="1"/>
            <a:r>
              <a:rPr lang="sr-Latn-CS"/>
              <a:t>Kotterov model promena</a:t>
            </a:r>
            <a:endParaRPr lang="en-US"/>
          </a:p>
        </p:txBody>
      </p:sp>
      <p:sp>
        <p:nvSpPr>
          <p:cNvPr id="77827" name="Content Placeholder 2"/>
          <p:cNvSpPr>
            <a:spLocks noGrp="1"/>
          </p:cNvSpPr>
          <p:nvPr>
            <p:ph idx="1"/>
          </p:nvPr>
        </p:nvSpPr>
        <p:spPr/>
        <p:txBody>
          <a:bodyPr/>
          <a:lstStyle/>
          <a:p>
            <a:pPr eaLnBrk="1" hangingPunct="1"/>
            <a:r>
              <a:rPr lang="sr-Latn-CS">
                <a:solidFill>
                  <a:srgbClr val="FF0000"/>
                </a:solidFill>
              </a:rPr>
              <a:t>Osma greška</a:t>
            </a:r>
            <a:r>
              <a:rPr lang="sr-Latn-CS"/>
              <a:t>: </a:t>
            </a:r>
            <a:r>
              <a:rPr lang="sr-Latn-CS">
                <a:solidFill>
                  <a:srgbClr val="0070C0"/>
                </a:solidFill>
              </a:rPr>
              <a:t>neinstitucionalizovanje novih pristupa</a:t>
            </a:r>
            <a:r>
              <a:rPr lang="sr-Latn-CS"/>
              <a:t> (neutemeljenje promena u korporativnu kulturu).Dva su faktora važna za institucionalizovanje promena. Prvi, pažljivo zaposlenima pokazati kako novi pristupi, ponašanje i stavovi poboljšavaju performanse firme. Drugi, pustiti da vreme pokaže da nova generacija top menadžera predstavlja personifikaciju novih pristupa u organizaciji.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2FA8CB0-5FBC-4815-BF69-DD9CFC567F9F}" type="slidenum">
              <a:rPr lang="en-US"/>
              <a:pPr>
                <a:defRPr/>
              </a:pPr>
              <a:t>2</a:t>
            </a:fld>
            <a:endParaRPr lang="en-US"/>
          </a:p>
        </p:txBody>
      </p:sp>
      <p:sp>
        <p:nvSpPr>
          <p:cNvPr id="60418" name="Title 1"/>
          <p:cNvSpPr>
            <a:spLocks noGrp="1"/>
          </p:cNvSpPr>
          <p:nvPr>
            <p:ph type="title"/>
          </p:nvPr>
        </p:nvSpPr>
        <p:spPr/>
        <p:txBody>
          <a:bodyPr/>
          <a:lstStyle/>
          <a:p>
            <a:pPr eaLnBrk="1" hangingPunct="1"/>
            <a:r>
              <a:rPr lang="sr-Latn-CS"/>
              <a:t>Modeli promena</a:t>
            </a:r>
            <a:endParaRPr lang="en-US"/>
          </a:p>
        </p:txBody>
      </p:sp>
      <p:sp>
        <p:nvSpPr>
          <p:cNvPr id="60419" name="Content Placeholder 2"/>
          <p:cNvSpPr>
            <a:spLocks noGrp="1"/>
          </p:cNvSpPr>
          <p:nvPr>
            <p:ph idx="1"/>
          </p:nvPr>
        </p:nvSpPr>
        <p:spPr>
          <a:xfrm>
            <a:off x="457200" y="1600200"/>
            <a:ext cx="8291513" cy="4997450"/>
          </a:xfrm>
        </p:spPr>
        <p:txBody>
          <a:bodyPr/>
          <a:lstStyle/>
          <a:p>
            <a:pPr eaLnBrk="1" hangingPunct="1"/>
            <a:r>
              <a:rPr lang="en-US"/>
              <a:t>McKinsey 7S model</a:t>
            </a:r>
            <a:r>
              <a:rPr lang="sr-Latn-CS"/>
              <a:t>- </a:t>
            </a:r>
            <a:r>
              <a:rPr lang="en-US"/>
              <a:t> Tom Peters</a:t>
            </a:r>
            <a:r>
              <a:rPr lang="sr-Latn-CS"/>
              <a:t>, </a:t>
            </a:r>
            <a:r>
              <a:rPr lang="en-US"/>
              <a:t>Robert Waterman </a:t>
            </a:r>
            <a:r>
              <a:rPr lang="sr-Latn-CS"/>
              <a:t>(obezbedjuje da svi delovi organizacije funkcionišu harmonično)</a:t>
            </a:r>
          </a:p>
          <a:p>
            <a:pPr lvl="1" eaLnBrk="1" hangingPunct="1"/>
            <a:r>
              <a:rPr lang="sr-Latn-CS"/>
              <a:t>Ovaj model se može koristit za različite stvari u preduzeću a najčešće se koristi za:</a:t>
            </a:r>
          </a:p>
          <a:p>
            <a:pPr lvl="2" eaLnBrk="1" hangingPunct="1"/>
            <a:r>
              <a:rPr lang="sr-Latn-CS"/>
              <a:t>Popravljanje performansi firme</a:t>
            </a:r>
          </a:p>
          <a:p>
            <a:pPr lvl="2" eaLnBrk="1" hangingPunct="1"/>
            <a:r>
              <a:rPr lang="sr-Latn-CS">
                <a:solidFill>
                  <a:srgbClr val="00B050"/>
                </a:solidFill>
              </a:rPr>
              <a:t>Koji su efekti budućih promena u firmi</a:t>
            </a:r>
          </a:p>
          <a:p>
            <a:pPr lvl="2" eaLnBrk="1" hangingPunct="1"/>
            <a:r>
              <a:rPr lang="sr-Latn-CS"/>
              <a:t>Kako povezati delove firme tokom pripajanja ili prodaje</a:t>
            </a:r>
          </a:p>
          <a:p>
            <a:pPr lvl="2" eaLnBrk="1" hangingPunct="1"/>
            <a:r>
              <a:rPr lang="sr-Latn-CS"/>
              <a:t>Odredjivanje kako najbolje implementirati neku strategiju</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D3A534D-A93E-477F-8A49-B84A0D8AF0E6}" type="slidenum">
              <a:rPr lang="en-US"/>
              <a:pPr>
                <a:defRPr/>
              </a:pPr>
              <a:t>3</a:t>
            </a:fld>
            <a:endParaRPr lang="en-US"/>
          </a:p>
        </p:txBody>
      </p:sp>
      <p:sp>
        <p:nvSpPr>
          <p:cNvPr id="61442" name="Title 1"/>
          <p:cNvSpPr>
            <a:spLocks noGrp="1"/>
          </p:cNvSpPr>
          <p:nvPr>
            <p:ph type="title"/>
          </p:nvPr>
        </p:nvSpPr>
        <p:spPr/>
        <p:txBody>
          <a:bodyPr/>
          <a:lstStyle/>
          <a:p>
            <a:pPr eaLnBrk="1" hangingPunct="1"/>
            <a:r>
              <a:rPr lang="en-US"/>
              <a:t>McKinsey 7S model</a:t>
            </a:r>
          </a:p>
        </p:txBody>
      </p:sp>
      <p:pic>
        <p:nvPicPr>
          <p:cNvPr id="61443" name="Picture 2"/>
          <p:cNvPicPr>
            <a:picLocks noGrp="1" noChangeAspect="1" noChangeArrowheads="1"/>
          </p:cNvPicPr>
          <p:nvPr>
            <p:ph idx="1"/>
          </p:nvPr>
        </p:nvPicPr>
        <p:blipFill>
          <a:blip r:embed="rId2"/>
          <a:srcRect/>
          <a:stretch>
            <a:fillRect/>
          </a:stretch>
        </p:blipFill>
        <p:spPr>
          <a:xfrm>
            <a:off x="1619250" y="3357563"/>
            <a:ext cx="5118100" cy="2990850"/>
          </a:xfrm>
        </p:spPr>
      </p:pic>
      <p:sp>
        <p:nvSpPr>
          <p:cNvPr id="61444" name="Rectangle 3"/>
          <p:cNvSpPr>
            <a:spLocks noChangeArrowheads="1"/>
          </p:cNvSpPr>
          <p:nvPr/>
        </p:nvSpPr>
        <p:spPr bwMode="auto">
          <a:xfrm>
            <a:off x="971550" y="1844675"/>
            <a:ext cx="4572000" cy="923925"/>
          </a:xfrm>
          <a:prstGeom prst="rect">
            <a:avLst/>
          </a:prstGeom>
          <a:noFill/>
          <a:ln w="9525">
            <a:noFill/>
            <a:miter lim="800000"/>
            <a:headEnd/>
            <a:tailEnd/>
          </a:ln>
        </p:spPr>
        <p:txBody>
          <a:bodyPr>
            <a:spAutoFit/>
          </a:bodyPr>
          <a:lstStyle/>
          <a:p>
            <a:pPr lvl="1"/>
            <a:r>
              <a:rPr lang="sr-Latn-CS">
                <a:latin typeface="Calibri" pitchFamily="34" charset="0"/>
              </a:rPr>
              <a:t>Postoji 7 internih elemenata preduzeća koji deluju simultano da bi organizacija bila uspešna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E9F3835-F0BC-4B41-9BC5-CAB35E9577BD}" type="slidenum">
              <a:rPr lang="en-US"/>
              <a:pPr>
                <a:defRPr/>
              </a:pPr>
              <a:t>4</a:t>
            </a:fld>
            <a:endParaRPr lang="en-US"/>
          </a:p>
        </p:txBody>
      </p:sp>
      <p:sp>
        <p:nvSpPr>
          <p:cNvPr id="62466" name="Title 1"/>
          <p:cNvSpPr>
            <a:spLocks noGrp="1"/>
          </p:cNvSpPr>
          <p:nvPr>
            <p:ph type="title"/>
          </p:nvPr>
        </p:nvSpPr>
        <p:spPr/>
        <p:txBody>
          <a:bodyPr/>
          <a:lstStyle/>
          <a:p>
            <a:pPr eaLnBrk="1" hangingPunct="1"/>
            <a:r>
              <a:rPr lang="en-US"/>
              <a:t>McKinsey 7S model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sr-Latn-CS" dirty="0"/>
              <a:t>Tvrde elemente je lakše identifikovati i na njih menadžment može direktno uticati (tu se pre svega misli na postavljenu strategiju firme, organizacionu šemu, linije izveštavanja i informacioni sistem firme)</a:t>
            </a:r>
          </a:p>
          <a:p>
            <a:pPr eaLnBrk="1" fontAlgn="auto" hangingPunct="1">
              <a:spcAft>
                <a:spcPts val="0"/>
              </a:spcAft>
              <a:buFont typeface="Arial" panose="020B0604020202020204" pitchFamily="34" charset="0"/>
              <a:buChar char="•"/>
              <a:defRPr/>
            </a:pPr>
            <a:r>
              <a:rPr lang="sr-Latn-CS" dirty="0"/>
              <a:t>Meki elementi su pre svega vezani za organizacionu kulturu, teže ih je definisati ali je njihov značaj isti kao i značaj tvrdih elemenata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520D045-2BFF-46AF-8668-342D442DF890}" type="slidenum">
              <a:rPr lang="en-US"/>
              <a:pPr>
                <a:defRPr/>
              </a:pPr>
              <a:t>5</a:t>
            </a:fld>
            <a:endParaRPr lang="en-US"/>
          </a:p>
        </p:txBody>
      </p:sp>
      <p:sp>
        <p:nvSpPr>
          <p:cNvPr id="63490" name="Title 1"/>
          <p:cNvSpPr>
            <a:spLocks noGrp="1"/>
          </p:cNvSpPr>
          <p:nvPr>
            <p:ph type="title"/>
          </p:nvPr>
        </p:nvSpPr>
        <p:spPr/>
        <p:txBody>
          <a:bodyPr/>
          <a:lstStyle/>
          <a:p>
            <a:pPr eaLnBrk="1" hangingPunct="1"/>
            <a:r>
              <a:rPr lang="en-US"/>
              <a:t>McKinsey 7S model</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sr-Latn-CS" sz="2500" dirty="0"/>
              <a:t>Strategija-dugoročni plan razvoja firme koji obezbedjuje prednosti nad konkurentom</a:t>
            </a:r>
          </a:p>
          <a:p>
            <a:pPr eaLnBrk="1" fontAlgn="auto" hangingPunct="1">
              <a:spcAft>
                <a:spcPts val="0"/>
              </a:spcAft>
              <a:buFont typeface="Arial" panose="020B0604020202020204" pitchFamily="34" charset="0"/>
              <a:buChar char="•"/>
              <a:defRPr/>
            </a:pPr>
            <a:r>
              <a:rPr lang="sr-Latn-CS" sz="2500" dirty="0"/>
              <a:t>Struktura-način organizacije i subordinacije</a:t>
            </a:r>
          </a:p>
          <a:p>
            <a:pPr eaLnBrk="1" fontAlgn="auto" hangingPunct="1">
              <a:spcAft>
                <a:spcPts val="0"/>
              </a:spcAft>
              <a:buFont typeface="Arial" panose="020B0604020202020204" pitchFamily="34" charset="0"/>
              <a:buChar char="•"/>
              <a:defRPr/>
            </a:pPr>
            <a:r>
              <a:rPr lang="sr-Latn-CS" sz="2500" dirty="0"/>
              <a:t>Sistem-dnevne aktivnosti i procedure menadžmenta u cilju obavljanja tekućih poslova</a:t>
            </a:r>
          </a:p>
          <a:p>
            <a:pPr eaLnBrk="1" fontAlgn="auto" hangingPunct="1">
              <a:spcAft>
                <a:spcPts val="0"/>
              </a:spcAft>
              <a:buFont typeface="Arial" panose="020B0604020202020204" pitchFamily="34" charset="0"/>
              <a:buChar char="•"/>
              <a:defRPr/>
            </a:pPr>
            <a:r>
              <a:rPr lang="sr-Latn-CS" sz="3000" dirty="0">
                <a:solidFill>
                  <a:srgbClr val="00B050"/>
                </a:solidFill>
              </a:rPr>
              <a:t>Zajedničke vrednosti- vrednosti i ciljevi koje dele zaposleni a koje su sadržane u korporativnoj kulturi i opštoj radnoj etici (šta je društveno poželjno a šta ne-pojedinačne ideje o tome šta je dobro ispravno ili poželjno)</a:t>
            </a:r>
          </a:p>
          <a:p>
            <a:pPr eaLnBrk="1" fontAlgn="auto" hangingPunct="1">
              <a:spcAft>
                <a:spcPts val="0"/>
              </a:spcAft>
              <a:buFont typeface="Arial" panose="020B0604020202020204" pitchFamily="34" charset="0"/>
              <a:buChar char="•"/>
              <a:defRPr/>
            </a:pPr>
            <a:r>
              <a:rPr lang="sr-Latn-CS" sz="2500" dirty="0"/>
              <a:t>Stil-stil liderstva</a:t>
            </a:r>
          </a:p>
          <a:p>
            <a:pPr eaLnBrk="1" fontAlgn="auto" hangingPunct="1">
              <a:spcAft>
                <a:spcPts val="0"/>
              </a:spcAft>
              <a:buFont typeface="Arial" panose="020B0604020202020204" pitchFamily="34" charset="0"/>
              <a:buChar char="•"/>
              <a:defRPr/>
            </a:pPr>
            <a:r>
              <a:rPr lang="sr-Latn-CS" sz="2500" dirty="0"/>
              <a:t>Osoblje-mogućnosti zposlenih</a:t>
            </a:r>
          </a:p>
          <a:p>
            <a:pPr eaLnBrk="1" fontAlgn="auto" hangingPunct="1">
              <a:spcAft>
                <a:spcPts val="0"/>
              </a:spcAft>
              <a:buFont typeface="Arial" panose="020B0604020202020204" pitchFamily="34" charset="0"/>
              <a:buChar char="•"/>
              <a:defRPr/>
            </a:pPr>
            <a:r>
              <a:rPr lang="sr-Latn-CS" sz="2500" dirty="0"/>
              <a:t>Kvalifikacije-specifične radne karakteristike zaposlenih</a:t>
            </a:r>
          </a:p>
          <a:p>
            <a:pPr eaLnBrk="1" fontAlgn="auto" hangingPunct="1">
              <a:spcAft>
                <a:spcPts val="0"/>
              </a:spcAft>
              <a:buFont typeface="Arial" panose="020B0604020202020204" pitchFamily="34" charset="0"/>
              <a:buChar char="•"/>
              <a:defRPr/>
            </a:pPr>
            <a:endParaRPr lang="sr-Latn-CS" sz="2500" dirty="0"/>
          </a:p>
          <a:p>
            <a:pPr eaLnBrk="1" fontAlgn="auto" hangingPunct="1">
              <a:spcAft>
                <a:spcPts val="0"/>
              </a:spcAft>
              <a:buFont typeface="Arial" panose="020B0604020202020204" pitchFamily="34" charset="0"/>
              <a:buChar char="•"/>
              <a:defRPr/>
            </a:pPr>
            <a:endParaRPr lang="en-US"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914353C-569C-4523-A1CB-9202AECD4B67}" type="slidenum">
              <a:rPr lang="en-US"/>
              <a:pPr>
                <a:defRPr/>
              </a:pPr>
              <a:t>6</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sr-Latn-CS" dirty="0"/>
              <a:t>Tipovi zajedničkih vrednosti i stavova</a:t>
            </a:r>
            <a:endParaRPr lang="en-US" dirty="0"/>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anose="020B0604020202020204" pitchFamily="34" charset="0"/>
              <a:buChar char="•"/>
              <a:defRPr/>
            </a:pPr>
            <a:r>
              <a:rPr lang="sr-Latn-CS" dirty="0"/>
              <a:t>Alport</a:t>
            </a:r>
          </a:p>
          <a:p>
            <a:pPr lvl="1" eaLnBrk="1" fontAlgn="auto" hangingPunct="1">
              <a:spcAft>
                <a:spcPts val="0"/>
              </a:spcAft>
              <a:buFont typeface="Arial" panose="020B0604020202020204" pitchFamily="34" charset="0"/>
              <a:buChar char="–"/>
              <a:defRPr/>
            </a:pPr>
            <a:r>
              <a:rPr lang="sr-Latn-CS" dirty="0"/>
              <a:t>Teorijski tip (ističe značaj otkrića i racionalnog pristupa)</a:t>
            </a:r>
          </a:p>
          <a:p>
            <a:pPr lvl="1" eaLnBrk="1" fontAlgn="auto" hangingPunct="1">
              <a:spcAft>
                <a:spcPts val="0"/>
              </a:spcAft>
              <a:buFont typeface="Arial" panose="020B0604020202020204" pitchFamily="34" charset="0"/>
              <a:buChar char="–"/>
              <a:defRPr/>
            </a:pPr>
            <a:r>
              <a:rPr lang="sr-Latn-CS" dirty="0"/>
              <a:t>Ekonomski tip (isticanje korisnosti i praktičnosti)</a:t>
            </a:r>
          </a:p>
          <a:p>
            <a:pPr lvl="1" eaLnBrk="1" fontAlgn="auto" hangingPunct="1">
              <a:spcAft>
                <a:spcPts val="0"/>
              </a:spcAft>
              <a:buFont typeface="Arial" panose="020B0604020202020204" pitchFamily="34" charset="0"/>
              <a:buChar char="–"/>
              <a:defRPr/>
            </a:pPr>
            <a:r>
              <a:rPr lang="sr-Latn-CS" dirty="0"/>
              <a:t>Estetički tip ( najveća vrednost je forma i harmonija)</a:t>
            </a:r>
          </a:p>
          <a:p>
            <a:pPr lvl="1" eaLnBrk="1" fontAlgn="auto" hangingPunct="1">
              <a:spcAft>
                <a:spcPts val="0"/>
              </a:spcAft>
              <a:buFont typeface="Arial" panose="020B0604020202020204" pitchFamily="34" charset="0"/>
              <a:buChar char="–"/>
              <a:defRPr/>
            </a:pPr>
            <a:r>
              <a:rPr lang="sr-Latn-CS" dirty="0"/>
              <a:t>Društveni tip (najveći značaj ima dobar odnos medju ljudima)</a:t>
            </a:r>
          </a:p>
          <a:p>
            <a:pPr lvl="1" eaLnBrk="1" fontAlgn="auto" hangingPunct="1">
              <a:spcAft>
                <a:spcPts val="0"/>
              </a:spcAft>
              <a:buFont typeface="Arial" panose="020B0604020202020204" pitchFamily="34" charset="0"/>
              <a:buChar char="–"/>
              <a:defRPr/>
            </a:pPr>
            <a:r>
              <a:rPr lang="sr-Latn-CS" dirty="0"/>
              <a:t>Politički tip (najveći značaj se pripisuje moći i uticaju)</a:t>
            </a:r>
          </a:p>
          <a:p>
            <a:pPr lvl="1" eaLnBrk="1" fontAlgn="auto" hangingPunct="1">
              <a:spcAft>
                <a:spcPts val="0"/>
              </a:spcAft>
              <a:buFont typeface="Arial" panose="020B0604020202020204" pitchFamily="34" charset="0"/>
              <a:buChar char="–"/>
              <a:defRPr/>
            </a:pPr>
            <a:r>
              <a:rPr lang="sr-Latn-CS" dirty="0"/>
              <a:t>Religiozni( zajednička religijska ubedjenja)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7BFD64B-6DF6-4A87-B283-F8204CEF70D4}" type="slidenum">
              <a:rPr lang="en-US"/>
              <a:pPr>
                <a:defRPr/>
              </a:pPr>
              <a:t>7</a:t>
            </a:fld>
            <a:endParaRPr lang="en-US"/>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sr-Latn-CS" dirty="0"/>
              <a:t>Hijerarhija zajedničkih vrednosti i stavova  </a:t>
            </a:r>
            <a:endParaRPr lang="en-US" dirty="0"/>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anose="020B0604020202020204" pitchFamily="34" charset="0"/>
              <a:buChar char="•"/>
              <a:defRPr/>
            </a:pPr>
            <a:r>
              <a:rPr lang="sr-Latn-CS" dirty="0"/>
              <a:t>Graves. W. 1970.</a:t>
            </a:r>
          </a:p>
          <a:p>
            <a:pPr lvl="1" eaLnBrk="1" fontAlgn="auto" hangingPunct="1">
              <a:spcAft>
                <a:spcPts val="0"/>
              </a:spcAft>
              <a:buFont typeface="Arial" panose="020B0604020202020204" pitchFamily="34" charset="0"/>
              <a:buChar char="–"/>
              <a:defRPr/>
            </a:pPr>
            <a:r>
              <a:rPr lang="sr-Latn-CS" dirty="0"/>
              <a:t>Nivo 1 – reaktivni (reaguje na osnovne fiziološke potrebe)</a:t>
            </a:r>
          </a:p>
          <a:p>
            <a:pPr lvl="1" eaLnBrk="1" fontAlgn="auto" hangingPunct="1">
              <a:spcAft>
                <a:spcPts val="0"/>
              </a:spcAft>
              <a:buFont typeface="Arial" panose="020B0604020202020204" pitchFamily="34" charset="0"/>
              <a:buChar char="–"/>
              <a:defRPr/>
            </a:pPr>
            <a:r>
              <a:rPr lang="sr-Latn-CS" dirty="0"/>
              <a:t>Nivo 2 tribalistički (visoko zavisni pojedinci)</a:t>
            </a:r>
          </a:p>
          <a:p>
            <a:pPr lvl="1" eaLnBrk="1" fontAlgn="auto" hangingPunct="1">
              <a:spcAft>
                <a:spcPts val="0"/>
              </a:spcAft>
              <a:buFont typeface="Arial" panose="020B0604020202020204" pitchFamily="34" charset="0"/>
              <a:buChar char="–"/>
              <a:defRPr/>
            </a:pPr>
            <a:r>
              <a:rPr lang="sr-Latn-CS" dirty="0"/>
              <a:t>Nivo 3 egocentrični ( pojedinci koji veruju u individualizam-agresivni i sebični- veruju samo u moć)</a:t>
            </a:r>
          </a:p>
          <a:p>
            <a:pPr lvl="1" eaLnBrk="1" fontAlgn="auto" hangingPunct="1">
              <a:spcAft>
                <a:spcPts val="0"/>
              </a:spcAft>
              <a:buFont typeface="Arial" panose="020B0604020202020204" pitchFamily="34" charset="0"/>
              <a:buChar char="–"/>
              <a:defRPr/>
            </a:pPr>
            <a:r>
              <a:rPr lang="sr-Latn-CS" dirty="0"/>
              <a:t>Nivo 4 konformisti-teško prihvataju tudje vrednosti i stavove</a:t>
            </a:r>
          </a:p>
          <a:p>
            <a:pPr lvl="1" eaLnBrk="1" fontAlgn="auto" hangingPunct="1">
              <a:spcAft>
                <a:spcPts val="0"/>
              </a:spcAft>
              <a:buFont typeface="Arial" panose="020B0604020202020204" pitchFamily="34" charset="0"/>
              <a:buChar char="–"/>
              <a:defRPr/>
            </a:pPr>
            <a:r>
              <a:rPr lang="sr-Latn-CS" dirty="0"/>
              <a:t>Nivo 5 manipulativni – pritiskaju da se prihvate njihovi ciljevi kroz manipulaciju ljudima i stvarima, materijalisti i žele visoki status i prepoznatljivost</a:t>
            </a:r>
          </a:p>
          <a:p>
            <a:pPr lvl="1" eaLnBrk="1" fontAlgn="auto" hangingPunct="1">
              <a:spcAft>
                <a:spcPts val="0"/>
              </a:spcAft>
              <a:buFont typeface="Arial" panose="020B0604020202020204" pitchFamily="34" charset="0"/>
              <a:buChar char="–"/>
              <a:defRPr/>
            </a:pPr>
            <a:r>
              <a:rPr lang="sr-Latn-CS" dirty="0"/>
              <a:t>Nivo 6 Sociocentrični – pojedinci koji žele da su vezani za ostale</a:t>
            </a:r>
          </a:p>
          <a:p>
            <a:pPr lvl="1" eaLnBrk="1" fontAlgn="auto" hangingPunct="1">
              <a:spcAft>
                <a:spcPts val="0"/>
              </a:spcAft>
              <a:buFont typeface="Arial" panose="020B0604020202020204" pitchFamily="34" charset="0"/>
              <a:buChar char="–"/>
              <a:defRPr/>
            </a:pPr>
            <a:r>
              <a:rPr lang="sr-Latn-CS" dirty="0"/>
              <a:t>Nivo 7 Exzistencijalni – pojedinci koji imaju visoku toleranciju na drugačije sisteme vrednosti i ne prihvataju nefleksibilne sisteme, restriktivne politike, statusne simbole i autoritete</a:t>
            </a:r>
          </a:p>
          <a:p>
            <a:pPr lvl="1" eaLnBrk="1" fontAlgn="auto" hangingPunct="1">
              <a:spcAft>
                <a:spcPts val="0"/>
              </a:spcAft>
              <a:buFont typeface="Arial" panose="020B0604020202020204" pitchFamily="34" charset="0"/>
              <a:buChar cha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0366A61-8BD8-449E-945B-FFC3350DD814}" type="slidenum">
              <a:rPr lang="en-US"/>
              <a:pPr>
                <a:defRPr/>
              </a:pPr>
              <a:t>8</a:t>
            </a:fld>
            <a:endParaRPr lang="en-US"/>
          </a:p>
        </p:txBody>
      </p:sp>
      <p:sp>
        <p:nvSpPr>
          <p:cNvPr id="66562" name="Title 1"/>
          <p:cNvSpPr>
            <a:spLocks noGrp="1"/>
          </p:cNvSpPr>
          <p:nvPr>
            <p:ph type="title"/>
          </p:nvPr>
        </p:nvSpPr>
        <p:spPr/>
        <p:txBody>
          <a:bodyPr/>
          <a:lstStyle/>
          <a:p>
            <a:pPr eaLnBrk="1" hangingPunct="1"/>
            <a:r>
              <a:rPr lang="en-US"/>
              <a:t>McKinsey 7S model</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anose="020B0604020202020204" pitchFamily="34" charset="0"/>
              <a:buChar char="•"/>
              <a:defRPr/>
            </a:pPr>
            <a:r>
              <a:rPr lang="en-US" dirty="0"/>
              <a:t> 7S model </a:t>
            </a:r>
            <a:r>
              <a:rPr lang="sr-Latn-CS" dirty="0"/>
              <a:t>je dobar okvir za postavljanje pitanja ali ne daje sve odgovore</a:t>
            </a:r>
          </a:p>
          <a:p>
            <a:pPr eaLnBrk="1" fontAlgn="auto" hangingPunct="1">
              <a:spcAft>
                <a:spcPts val="0"/>
              </a:spcAft>
              <a:buFont typeface="Arial" panose="020B0604020202020204" pitchFamily="34" charset="0"/>
              <a:buChar char="•"/>
              <a:defRPr/>
            </a:pPr>
            <a:r>
              <a:rPr lang="sr-Latn-CS" dirty="0">
                <a:solidFill>
                  <a:schemeClr val="accent2"/>
                </a:solidFill>
              </a:rPr>
              <a:t>Počnite sa zajedničkim vrednostima</a:t>
            </a:r>
            <a:r>
              <a:rPr lang="en-US" dirty="0">
                <a:solidFill>
                  <a:schemeClr val="accent2"/>
                </a:solidFill>
              </a:rPr>
              <a:t>: </a:t>
            </a:r>
            <a:r>
              <a:rPr lang="sr-Latn-CS" dirty="0">
                <a:solidFill>
                  <a:schemeClr val="accent2"/>
                </a:solidFill>
              </a:rPr>
              <a:t>Da li su konzistentne sa strukturom,strategijom i sistemom?Ako nisu šta menjati</a:t>
            </a:r>
            <a:r>
              <a:rPr lang="en-US" dirty="0">
                <a:solidFill>
                  <a:schemeClr val="accent2"/>
                </a:solidFill>
              </a:rPr>
              <a:t>?</a:t>
            </a:r>
          </a:p>
          <a:p>
            <a:pPr eaLnBrk="1" fontAlgn="auto" hangingPunct="1">
              <a:spcAft>
                <a:spcPts val="0"/>
              </a:spcAft>
              <a:buFont typeface="Arial" panose="020B0604020202020204" pitchFamily="34" charset="0"/>
              <a:buChar char="•"/>
              <a:defRPr/>
            </a:pPr>
            <a:r>
              <a:rPr lang="sr-Latn-CS" dirty="0"/>
              <a:t>Pogledajte tvrde elemente. Koliko svaki podržava ostale</a:t>
            </a:r>
            <a:r>
              <a:rPr lang="en-US" dirty="0"/>
              <a:t>? </a:t>
            </a:r>
            <a:endParaRPr lang="sr-Latn-CS" dirty="0"/>
          </a:p>
          <a:p>
            <a:pPr eaLnBrk="1" fontAlgn="auto" hangingPunct="1">
              <a:spcAft>
                <a:spcPts val="0"/>
              </a:spcAft>
              <a:buFont typeface="Arial" panose="020B0604020202020204" pitchFamily="34" charset="0"/>
              <a:buChar char="•"/>
              <a:defRPr/>
            </a:pPr>
            <a:r>
              <a:rPr lang="sr-Latn-CS" dirty="0"/>
              <a:t>Pogledajte  meke elemente. Da li podržavaju tvrde elemente?</a:t>
            </a:r>
          </a:p>
          <a:p>
            <a:pPr eaLnBrk="1" fontAlgn="auto" hangingPunct="1">
              <a:spcAft>
                <a:spcPts val="0"/>
              </a:spcAft>
              <a:buFont typeface="Arial" panose="020B0604020202020204" pitchFamily="34" charset="0"/>
              <a:buChar char="•"/>
              <a:defRPr/>
            </a:pPr>
            <a:r>
              <a:rPr lang="sr-Latn-CS" dirty="0"/>
              <a:t>Iterativnom procedurom prilagodite sve </a:t>
            </a:r>
            <a:r>
              <a:rPr lang="en-US" dirty="0"/>
              <a:t> </a:t>
            </a:r>
            <a:r>
              <a:rPr lang="sr-Latn-CS" dirty="0"/>
              <a:t>elemente. Krajnji rezultat su bolje performanse firme.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49B2FB9-D994-4917-8BC5-3EE93C390AD0}" type="slidenum">
              <a:rPr lang="en-US"/>
              <a:pPr>
                <a:defRPr/>
              </a:pPr>
              <a:t>9</a:t>
            </a:fld>
            <a:endParaRPr lang="en-US"/>
          </a:p>
        </p:txBody>
      </p:sp>
      <p:sp>
        <p:nvSpPr>
          <p:cNvPr id="67586" name="Title 1"/>
          <p:cNvSpPr>
            <a:spLocks noGrp="1"/>
          </p:cNvSpPr>
          <p:nvPr>
            <p:ph type="title"/>
          </p:nvPr>
        </p:nvSpPr>
        <p:spPr/>
        <p:txBody>
          <a:bodyPr/>
          <a:lstStyle/>
          <a:p>
            <a:pPr eaLnBrk="1" hangingPunct="1"/>
            <a:r>
              <a:rPr lang="en-US"/>
              <a:t>McKinsey 7S model</a:t>
            </a:r>
            <a:r>
              <a:rPr lang="sr-Latn-CS"/>
              <a:t> (7 pitanja)</a:t>
            </a:r>
            <a:endParaRPr lang="en-US"/>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sr-Latn-CS" dirty="0"/>
              <a:t>STRUKTURA-kako je firma organizovana?</a:t>
            </a:r>
          </a:p>
          <a:p>
            <a:pPr eaLnBrk="1" fontAlgn="auto" hangingPunct="1">
              <a:spcAft>
                <a:spcPts val="0"/>
              </a:spcAft>
              <a:buFont typeface="Arial" panose="020B0604020202020204" pitchFamily="34" charset="0"/>
              <a:buChar char="•"/>
              <a:defRPr/>
            </a:pPr>
            <a:r>
              <a:rPr lang="sr-Latn-CS" dirty="0"/>
              <a:t>Strategija-koji plan ima firma kao odgovor na eksterno okruženje?</a:t>
            </a:r>
          </a:p>
          <a:p>
            <a:pPr eaLnBrk="1" fontAlgn="auto" hangingPunct="1">
              <a:spcAft>
                <a:spcPts val="0"/>
              </a:spcAft>
              <a:buFont typeface="Arial" panose="020B0604020202020204" pitchFamily="34" charset="0"/>
              <a:buChar char="•"/>
              <a:defRPr/>
            </a:pPr>
            <a:r>
              <a:rPr lang="sr-Latn-CS" dirty="0"/>
              <a:t>Sistem- koje su formalne procedure u organizaciji?</a:t>
            </a:r>
          </a:p>
          <a:p>
            <a:pPr eaLnBrk="1" fontAlgn="auto" hangingPunct="1">
              <a:spcAft>
                <a:spcPts val="0"/>
              </a:spcAft>
              <a:buFont typeface="Arial" panose="020B0604020202020204" pitchFamily="34" charset="0"/>
              <a:buChar char="•"/>
              <a:defRPr/>
            </a:pPr>
            <a:r>
              <a:rPr lang="sr-Latn-CS" dirty="0"/>
              <a:t>Zajedničke vrednosti</a:t>
            </a:r>
            <a:r>
              <a:rPr lang="sr-Latn-CS" dirty="0">
                <a:solidFill>
                  <a:srgbClr val="FF0000"/>
                </a:solidFill>
              </a:rPr>
              <a:t>-šta je najvažnije za nas?</a:t>
            </a:r>
          </a:p>
          <a:p>
            <a:pPr eaLnBrk="1" fontAlgn="auto" hangingPunct="1">
              <a:spcAft>
                <a:spcPts val="0"/>
              </a:spcAft>
              <a:buFont typeface="Arial" panose="020B0604020202020204" pitchFamily="34" charset="0"/>
              <a:buChar char="•"/>
              <a:defRPr/>
            </a:pPr>
            <a:r>
              <a:rPr lang="sr-Latn-CS" dirty="0"/>
              <a:t>Kvalifikacije-ko če najbolje da uradi posao?</a:t>
            </a:r>
          </a:p>
          <a:p>
            <a:pPr eaLnBrk="1" fontAlgn="auto" hangingPunct="1">
              <a:spcAft>
                <a:spcPts val="0"/>
              </a:spcAft>
              <a:buFont typeface="Arial" panose="020B0604020202020204" pitchFamily="34" charset="0"/>
              <a:buChar char="•"/>
              <a:defRPr/>
            </a:pPr>
            <a:r>
              <a:rPr lang="sr-Latn-CS" dirty="0"/>
              <a:t>Stil-kako se vodi organizacija?</a:t>
            </a:r>
          </a:p>
          <a:p>
            <a:pPr eaLnBrk="1" fontAlgn="auto" hangingPunct="1">
              <a:spcAft>
                <a:spcPts val="0"/>
              </a:spcAft>
              <a:buFont typeface="Arial" panose="020B0604020202020204" pitchFamily="34" charset="0"/>
              <a:buChar char="•"/>
              <a:defRPr/>
            </a:pPr>
            <a:r>
              <a:rPr lang="sr-Latn-CS" dirty="0"/>
              <a:t>Zaposleni-kakva je kvalifikaciona struktura zaposlenih?</a:t>
            </a:r>
          </a:p>
          <a:p>
            <a:pPr eaLnBrk="1" fontAlgn="auto" hangingPunct="1">
              <a:spcAft>
                <a:spcPts val="0"/>
              </a:spcAft>
              <a:buFont typeface="Arial" panose="020B0604020202020204" pitchFamily="34" charset="0"/>
              <a:buChar char="•"/>
              <a:defRPr/>
            </a:pPr>
            <a:endParaRPr lang="sr-Latn-CS" dirty="0"/>
          </a:p>
          <a:p>
            <a:pPr eaLnBrk="1" fontAlgn="auto" hangingPunct="1">
              <a:spcAft>
                <a:spcPts val="0"/>
              </a:spcAft>
              <a:buFont typeface="Arial" panose="020B0604020202020204" pitchFamily="34" charset="0"/>
              <a:buChar cha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7022</TotalTime>
  <Words>1360</Words>
  <Application>Microsoft Office PowerPoint</Application>
  <PresentationFormat>On-screen Show (4:3)</PresentationFormat>
  <Paragraphs>105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Modeli promena</vt:lpstr>
      <vt:lpstr>Modeli promena</vt:lpstr>
      <vt:lpstr>McKinsey 7S model</vt:lpstr>
      <vt:lpstr>McKinsey 7S model</vt:lpstr>
      <vt:lpstr>McKinsey 7S model</vt:lpstr>
      <vt:lpstr>Tipovi zajedničkih vrednosti i stavova</vt:lpstr>
      <vt:lpstr>Hijerarhija zajedničkih vrednosti i stavova  </vt:lpstr>
      <vt:lpstr>McKinsey 7S model</vt:lpstr>
      <vt:lpstr>McKinsey 7S model (7 pitanja)</vt:lpstr>
      <vt:lpstr>Kotterov model promena</vt:lpstr>
      <vt:lpstr>Kotterov model promena</vt:lpstr>
      <vt:lpstr>Kotterov model promena</vt:lpstr>
      <vt:lpstr>Kotterov model promena</vt:lpstr>
      <vt:lpstr>Kotterov model promena</vt:lpstr>
      <vt:lpstr>Kotterov model promena</vt:lpstr>
      <vt:lpstr>Kotterov model promena</vt:lpstr>
      <vt:lpstr>Kotterov model promena</vt:lpstr>
      <vt:lpstr>Kotterov model promena</vt:lpstr>
      <vt:lpstr>Kotterov model promena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Pojam Menadžmenta</dc:title>
  <dc:creator>Admin</dc:creator>
  <cp:lastModifiedBy>Martina Perišić</cp:lastModifiedBy>
  <cp:revision>223</cp:revision>
  <dcterms:created xsi:type="dcterms:W3CDTF">2013-09-19T08:11:08Z</dcterms:created>
  <dcterms:modified xsi:type="dcterms:W3CDTF">2020-10-24T08:56:53Z</dcterms:modified>
</cp:coreProperties>
</file>