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333" r:id="rId2"/>
    <p:sldId id="334" r:id="rId3"/>
    <p:sldId id="284" r:id="rId4"/>
    <p:sldId id="366" r:id="rId5"/>
    <p:sldId id="285" r:id="rId6"/>
    <p:sldId id="286" r:id="rId7"/>
    <p:sldId id="367" r:id="rId8"/>
    <p:sldId id="332" r:id="rId9"/>
    <p:sldId id="287" r:id="rId10"/>
    <p:sldId id="288" r:id="rId11"/>
    <p:sldId id="289" r:id="rId12"/>
    <p:sldId id="290" r:id="rId13"/>
    <p:sldId id="291" r:id="rId14"/>
    <p:sldId id="293" r:id="rId15"/>
    <p:sldId id="310" r:id="rId16"/>
    <p:sldId id="331" r:id="rId17"/>
    <p:sldId id="311" r:id="rId18"/>
    <p:sldId id="312" r:id="rId19"/>
    <p:sldId id="313" r:id="rId20"/>
    <p:sldId id="314" r:id="rId21"/>
    <p:sldId id="315" r:id="rId22"/>
    <p:sldId id="316" r:id="rId23"/>
    <p:sldId id="319" r:id="rId24"/>
    <p:sldId id="320" r:id="rId25"/>
    <p:sldId id="321" r:id="rId26"/>
    <p:sldId id="322" r:id="rId27"/>
    <p:sldId id="325" r:id="rId28"/>
    <p:sldId id="326" r:id="rId29"/>
    <p:sldId id="327" r:id="rId30"/>
    <p:sldId id="323" r:id="rId31"/>
    <p:sldId id="324" r:id="rId32"/>
    <p:sldId id="295" r:id="rId33"/>
    <p:sldId id="296" r:id="rId34"/>
    <p:sldId id="297" r:id="rId35"/>
    <p:sldId id="298" r:id="rId36"/>
    <p:sldId id="328" r:id="rId37"/>
    <p:sldId id="329" r:id="rId38"/>
    <p:sldId id="330" r:id="rId39"/>
    <p:sldId id="335" r:id="rId40"/>
    <p:sldId id="336" r:id="rId41"/>
    <p:sldId id="337"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 id="317" r:id="rId7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5250" autoAdjust="0"/>
  </p:normalViewPr>
  <p:slideViewPr>
    <p:cSldViewPr snapToGrid="0">
      <p:cViewPr>
        <p:scale>
          <a:sx n="80" d="100"/>
          <a:sy n="80" d="100"/>
        </p:scale>
        <p:origin x="677" y="1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charts/_rels/chart1.xml.rels><?xml version="1.0" encoding="UTF-8" standalone="yes"?>
<Relationships xmlns="http://schemas.openxmlformats.org/package/2006/relationships"><Relationship Id="rId3" Type="http://schemas.openxmlformats.org/officeDocument/2006/relationships/oleObject" Target="file:///H:\Masinski%20Beograd%20-%20Nastava\3%20Vrednovanje%20projekata%20u%20oblasti%20IT\Prezentacije%20IMihajlovic\rok%20vracanja%20invest_staticki_const_T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Masinski%20Beograd%20-%20Nastava\3%20Vrednovanje%20projekata%20u%20oblasti%20IT\Prezentacije%20IMihajlovic\rok%20vracanja%20invest_staticki_varijabilni_T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H:\Masinski%20Beograd%20-%20Nastava\3%20Vrednovanje%20projekata%20u%20oblasti%20IT\Prezentacije%20IMihajlovic\rok%20vracanja%20invest_poredjenjeTO.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Latn-RS"/>
              <a:t>Rok vraćanja</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Troškovi_kumulativ</c:v>
                </c:pt>
              </c:strCache>
            </c:strRef>
          </c:tx>
          <c:spPr>
            <a:ln w="28575" cap="rnd">
              <a:solidFill>
                <a:schemeClr val="accent1"/>
              </a:solidFill>
              <a:round/>
            </a:ln>
            <a:effectLst/>
          </c:spPr>
          <c:marker>
            <c:symbol val="none"/>
          </c:marker>
          <c:cat>
            <c:numRef>
              <c:f>Sheet1!$A$2:$A$15</c:f>
              <c:numCache>
                <c:formatCode>General</c:formatCode>
                <c:ptCount val="14"/>
                <c:pt idx="0">
                  <c:v>0</c:v>
                </c:pt>
                <c:pt idx="1">
                  <c:v>1</c:v>
                </c:pt>
                <c:pt idx="2">
                  <c:v>2</c:v>
                </c:pt>
                <c:pt idx="3">
                  <c:v>3</c:v>
                </c:pt>
                <c:pt idx="4">
                  <c:v>4</c:v>
                </c:pt>
                <c:pt idx="5">
                  <c:v>5</c:v>
                </c:pt>
                <c:pt idx="6">
                  <c:v>6</c:v>
                </c:pt>
                <c:pt idx="7">
                  <c:v>7</c:v>
                </c:pt>
                <c:pt idx="8">
                  <c:v>8</c:v>
                </c:pt>
                <c:pt idx="9">
                  <c:v>9</c:v>
                </c:pt>
                <c:pt idx="10">
                  <c:v>10</c:v>
                </c:pt>
              </c:numCache>
            </c:numRef>
          </c:cat>
          <c:val>
            <c:numRef>
              <c:f>Sheet1!$C$2:$C$15</c:f>
              <c:numCache>
                <c:formatCode>General</c:formatCode>
                <c:ptCount val="14"/>
                <c:pt idx="0">
                  <c:v>2400000</c:v>
                </c:pt>
                <c:pt idx="1">
                  <c:v>2620000</c:v>
                </c:pt>
                <c:pt idx="2">
                  <c:v>2840000</c:v>
                </c:pt>
                <c:pt idx="3">
                  <c:v>3060000</c:v>
                </c:pt>
                <c:pt idx="4">
                  <c:v>3280000</c:v>
                </c:pt>
                <c:pt idx="5">
                  <c:v>3500000</c:v>
                </c:pt>
                <c:pt idx="6">
                  <c:v>3720000</c:v>
                </c:pt>
                <c:pt idx="7">
                  <c:v>3940000</c:v>
                </c:pt>
                <c:pt idx="8">
                  <c:v>4160000</c:v>
                </c:pt>
                <c:pt idx="9">
                  <c:v>4380000</c:v>
                </c:pt>
                <c:pt idx="10">
                  <c:v>4600000</c:v>
                </c:pt>
              </c:numCache>
            </c:numRef>
          </c:val>
          <c:smooth val="0"/>
          <c:extLst>
            <c:ext xmlns:c16="http://schemas.microsoft.com/office/drawing/2014/chart" uri="{C3380CC4-5D6E-409C-BE32-E72D297353CC}">
              <c16:uniqueId val="{00000000-27DB-48F1-A413-7F14A1B280F3}"/>
            </c:ext>
          </c:extLst>
        </c:ser>
        <c:ser>
          <c:idx val="1"/>
          <c:order val="1"/>
          <c:tx>
            <c:strRef>
              <c:f>Sheet1!$E$1</c:f>
              <c:strCache>
                <c:ptCount val="1"/>
                <c:pt idx="0">
                  <c:v>Neto prihodi_kumulativ</c:v>
                </c:pt>
              </c:strCache>
            </c:strRef>
          </c:tx>
          <c:spPr>
            <a:ln w="28575" cap="rnd">
              <a:solidFill>
                <a:schemeClr val="accent2"/>
              </a:solidFill>
              <a:round/>
            </a:ln>
            <a:effectLst/>
          </c:spPr>
          <c:marker>
            <c:symbol val="none"/>
          </c:marker>
          <c:cat>
            <c:numRef>
              <c:f>Sheet1!$A$2:$A$15</c:f>
              <c:numCache>
                <c:formatCode>General</c:formatCode>
                <c:ptCount val="14"/>
                <c:pt idx="0">
                  <c:v>0</c:v>
                </c:pt>
                <c:pt idx="1">
                  <c:v>1</c:v>
                </c:pt>
                <c:pt idx="2">
                  <c:v>2</c:v>
                </c:pt>
                <c:pt idx="3">
                  <c:v>3</c:v>
                </c:pt>
                <c:pt idx="4">
                  <c:v>4</c:v>
                </c:pt>
                <c:pt idx="5">
                  <c:v>5</c:v>
                </c:pt>
                <c:pt idx="6">
                  <c:v>6</c:v>
                </c:pt>
                <c:pt idx="7">
                  <c:v>7</c:v>
                </c:pt>
                <c:pt idx="8">
                  <c:v>8</c:v>
                </c:pt>
                <c:pt idx="9">
                  <c:v>9</c:v>
                </c:pt>
                <c:pt idx="10">
                  <c:v>10</c:v>
                </c:pt>
              </c:numCache>
            </c:numRef>
          </c:cat>
          <c:val>
            <c:numRef>
              <c:f>Sheet1!$E$2:$E$15</c:f>
              <c:numCache>
                <c:formatCode>0</c:formatCode>
                <c:ptCount val="14"/>
                <c:pt idx="0">
                  <c:v>0</c:v>
                </c:pt>
                <c:pt idx="1">
                  <c:v>550000</c:v>
                </c:pt>
                <c:pt idx="2">
                  <c:v>1100000</c:v>
                </c:pt>
                <c:pt idx="3">
                  <c:v>1650000</c:v>
                </c:pt>
                <c:pt idx="4">
                  <c:v>2200000</c:v>
                </c:pt>
                <c:pt idx="5">
                  <c:v>2750000</c:v>
                </c:pt>
                <c:pt idx="6">
                  <c:v>3300000</c:v>
                </c:pt>
                <c:pt idx="7">
                  <c:v>3850000</c:v>
                </c:pt>
                <c:pt idx="8">
                  <c:v>4400000</c:v>
                </c:pt>
                <c:pt idx="9">
                  <c:v>4950000</c:v>
                </c:pt>
                <c:pt idx="10">
                  <c:v>5500000</c:v>
                </c:pt>
              </c:numCache>
            </c:numRef>
          </c:val>
          <c:smooth val="0"/>
          <c:extLst>
            <c:ext xmlns:c16="http://schemas.microsoft.com/office/drawing/2014/chart" uri="{C3380CC4-5D6E-409C-BE32-E72D297353CC}">
              <c16:uniqueId val="{00000001-27DB-48F1-A413-7F14A1B280F3}"/>
            </c:ext>
          </c:extLst>
        </c:ser>
        <c:dLbls>
          <c:showLegendKey val="0"/>
          <c:showVal val="0"/>
          <c:showCatName val="0"/>
          <c:showSerName val="0"/>
          <c:showPercent val="0"/>
          <c:showBubbleSize val="0"/>
        </c:dLbls>
        <c:smooth val="0"/>
        <c:axId val="-1888645600"/>
        <c:axId val="-1888635264"/>
      </c:lineChart>
      <c:catAx>
        <c:axId val="-188864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35264"/>
        <c:crosses val="autoZero"/>
        <c:auto val="1"/>
        <c:lblAlgn val="ctr"/>
        <c:lblOffset val="100"/>
        <c:noMultiLvlLbl val="0"/>
      </c:catAx>
      <c:valAx>
        <c:axId val="-188863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456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r-Latn-RS"/>
              <a:t>Rok vraćanja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Sheet1!$C$1</c:f>
              <c:strCache>
                <c:ptCount val="1"/>
                <c:pt idx="0">
                  <c:v>Troškovi_kumulativ, nj</c:v>
                </c:pt>
              </c:strCache>
            </c:strRef>
          </c:tx>
          <c:spPr>
            <a:ln w="28575" cap="rnd">
              <a:solidFill>
                <a:schemeClr val="accent1"/>
              </a:solidFill>
              <a:round/>
            </a:ln>
            <a:effectLst/>
          </c:spPr>
          <c:marker>
            <c:symbol val="none"/>
          </c:marker>
          <c:cat>
            <c:numRef>
              <c:f>Sheet1!$A$2:$A$9</c:f>
              <c:numCache>
                <c:formatCode>0.0</c:formatCode>
                <c:ptCount val="8"/>
                <c:pt idx="0">
                  <c:v>0</c:v>
                </c:pt>
                <c:pt idx="1">
                  <c:v>1</c:v>
                </c:pt>
                <c:pt idx="2">
                  <c:v>2</c:v>
                </c:pt>
                <c:pt idx="3">
                  <c:v>3</c:v>
                </c:pt>
                <c:pt idx="4">
                  <c:v>4</c:v>
                </c:pt>
                <c:pt idx="5">
                  <c:v>5</c:v>
                </c:pt>
                <c:pt idx="6">
                  <c:v>6</c:v>
                </c:pt>
                <c:pt idx="7" formatCode="General">
                  <c:v>7</c:v>
                </c:pt>
              </c:numCache>
            </c:numRef>
          </c:cat>
          <c:val>
            <c:numRef>
              <c:f>Sheet1!$C$2:$C$9</c:f>
              <c:numCache>
                <c:formatCode>0.0</c:formatCode>
                <c:ptCount val="8"/>
                <c:pt idx="0">
                  <c:v>1450000</c:v>
                </c:pt>
                <c:pt idx="1">
                  <c:v>2400000</c:v>
                </c:pt>
                <c:pt idx="2">
                  <c:v>2620000</c:v>
                </c:pt>
                <c:pt idx="3">
                  <c:v>2840000</c:v>
                </c:pt>
                <c:pt idx="4">
                  <c:v>3060000</c:v>
                </c:pt>
                <c:pt idx="5">
                  <c:v>3280000</c:v>
                </c:pt>
                <c:pt idx="6">
                  <c:v>3500000</c:v>
                </c:pt>
                <c:pt idx="7">
                  <c:v>3720000</c:v>
                </c:pt>
              </c:numCache>
            </c:numRef>
          </c:val>
          <c:smooth val="0"/>
          <c:extLst>
            <c:ext xmlns:c16="http://schemas.microsoft.com/office/drawing/2014/chart" uri="{C3380CC4-5D6E-409C-BE32-E72D297353CC}">
              <c16:uniqueId val="{00000000-8C7F-4EA8-B906-460DE1577EAC}"/>
            </c:ext>
          </c:extLst>
        </c:ser>
        <c:ser>
          <c:idx val="1"/>
          <c:order val="1"/>
          <c:tx>
            <c:strRef>
              <c:f>Sheet1!$N$1</c:f>
              <c:strCache>
                <c:ptCount val="1"/>
                <c:pt idx="0">
                  <c:v>Neto prihod_kumulativ</c:v>
                </c:pt>
              </c:strCache>
            </c:strRef>
          </c:tx>
          <c:spPr>
            <a:ln w="28575" cap="rnd">
              <a:solidFill>
                <a:schemeClr val="accent2"/>
              </a:solidFill>
              <a:round/>
            </a:ln>
            <a:effectLst/>
          </c:spPr>
          <c:marker>
            <c:symbol val="none"/>
          </c:marker>
          <c:cat>
            <c:numRef>
              <c:f>Sheet1!$A$2:$A$9</c:f>
              <c:numCache>
                <c:formatCode>0.0</c:formatCode>
                <c:ptCount val="8"/>
                <c:pt idx="0">
                  <c:v>0</c:v>
                </c:pt>
                <c:pt idx="1">
                  <c:v>1</c:v>
                </c:pt>
                <c:pt idx="2">
                  <c:v>2</c:v>
                </c:pt>
                <c:pt idx="3">
                  <c:v>3</c:v>
                </c:pt>
                <c:pt idx="4">
                  <c:v>4</c:v>
                </c:pt>
                <c:pt idx="5">
                  <c:v>5</c:v>
                </c:pt>
                <c:pt idx="6">
                  <c:v>6</c:v>
                </c:pt>
                <c:pt idx="7" formatCode="General">
                  <c:v>7</c:v>
                </c:pt>
              </c:numCache>
            </c:numRef>
          </c:cat>
          <c:val>
            <c:numRef>
              <c:f>Sheet1!$N$2:$N$9</c:f>
              <c:numCache>
                <c:formatCode>0.0</c:formatCode>
                <c:ptCount val="8"/>
                <c:pt idx="0">
                  <c:v>0</c:v>
                </c:pt>
                <c:pt idx="1">
                  <c:v>550000</c:v>
                </c:pt>
                <c:pt idx="2">
                  <c:v>1138500</c:v>
                </c:pt>
                <c:pt idx="3">
                  <c:v>1774805</c:v>
                </c:pt>
                <c:pt idx="4">
                  <c:v>2463437.9500000002</c:v>
                </c:pt>
                <c:pt idx="5">
                  <c:v>3123294.3765000002</c:v>
                </c:pt>
                <c:pt idx="6">
                  <c:v>3512549.6676687505</c:v>
                </c:pt>
                <c:pt idx="7">
                  <c:v>3790591.259786163</c:v>
                </c:pt>
              </c:numCache>
            </c:numRef>
          </c:val>
          <c:smooth val="0"/>
          <c:extLst>
            <c:ext xmlns:c16="http://schemas.microsoft.com/office/drawing/2014/chart" uri="{C3380CC4-5D6E-409C-BE32-E72D297353CC}">
              <c16:uniqueId val="{00000001-8C7F-4EA8-B906-460DE1577EAC}"/>
            </c:ext>
          </c:extLst>
        </c:ser>
        <c:dLbls>
          <c:showLegendKey val="0"/>
          <c:showVal val="0"/>
          <c:showCatName val="0"/>
          <c:showSerName val="0"/>
          <c:showPercent val="0"/>
          <c:showBubbleSize val="0"/>
        </c:dLbls>
        <c:smooth val="0"/>
        <c:axId val="-1888632544"/>
        <c:axId val="-1888644512"/>
      </c:lineChart>
      <c:catAx>
        <c:axId val="-1888632544"/>
        <c:scaling>
          <c:orientation val="minMax"/>
        </c:scaling>
        <c:delete val="0"/>
        <c:axPos val="b"/>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44512"/>
        <c:crosses val="autoZero"/>
        <c:auto val="1"/>
        <c:lblAlgn val="ctr"/>
        <c:lblOffset val="100"/>
        <c:noMultiLvlLbl val="0"/>
      </c:catAx>
      <c:valAx>
        <c:axId val="-1888644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32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Projekat A:  (neto prihod kumulativ - ukupni rashod kumulativ), nj</c:v>
                </c:pt>
              </c:strCache>
            </c:strRef>
          </c:tx>
          <c:spPr>
            <a:ln w="28575" cap="rnd">
              <a:solidFill>
                <a:schemeClr val="accent1"/>
              </a:solidFill>
              <a:round/>
            </a:ln>
            <a:effectLst/>
          </c:spPr>
          <c:marker>
            <c:symbol val="none"/>
          </c:marker>
          <c:cat>
            <c:numRef>
              <c:f>Sheet1!$A$2:$A$9</c:f>
              <c:numCache>
                <c:formatCode>General</c:formatCode>
                <c:ptCount val="8"/>
                <c:pt idx="0">
                  <c:v>0</c:v>
                </c:pt>
                <c:pt idx="1">
                  <c:v>1</c:v>
                </c:pt>
                <c:pt idx="2">
                  <c:v>2</c:v>
                </c:pt>
                <c:pt idx="3">
                  <c:v>3</c:v>
                </c:pt>
                <c:pt idx="4">
                  <c:v>4</c:v>
                </c:pt>
                <c:pt idx="5">
                  <c:v>5</c:v>
                </c:pt>
                <c:pt idx="6">
                  <c:v>6</c:v>
                </c:pt>
                <c:pt idx="7">
                  <c:v>7</c:v>
                </c:pt>
              </c:numCache>
            </c:numRef>
          </c:cat>
          <c:val>
            <c:numRef>
              <c:f>Sheet1!$B$2:$B$9</c:f>
              <c:numCache>
                <c:formatCode>General</c:formatCode>
                <c:ptCount val="8"/>
                <c:pt idx="0">
                  <c:v>-1450000</c:v>
                </c:pt>
                <c:pt idx="1">
                  <c:v>-1850000</c:v>
                </c:pt>
                <c:pt idx="2">
                  <c:v>-1481500</c:v>
                </c:pt>
                <c:pt idx="3">
                  <c:v>-1065195</c:v>
                </c:pt>
                <c:pt idx="4">
                  <c:v>-596562.1</c:v>
                </c:pt>
                <c:pt idx="5">
                  <c:v>-156705.60000000001</c:v>
                </c:pt>
                <c:pt idx="6">
                  <c:v>12549.7</c:v>
                </c:pt>
                <c:pt idx="7">
                  <c:v>70591.3</c:v>
                </c:pt>
              </c:numCache>
            </c:numRef>
          </c:val>
          <c:smooth val="0"/>
          <c:extLst>
            <c:ext xmlns:c16="http://schemas.microsoft.com/office/drawing/2014/chart" uri="{C3380CC4-5D6E-409C-BE32-E72D297353CC}">
              <c16:uniqueId val="{00000000-37BC-459E-ADD1-E91E3CE1B96C}"/>
            </c:ext>
          </c:extLst>
        </c:ser>
        <c:ser>
          <c:idx val="1"/>
          <c:order val="1"/>
          <c:tx>
            <c:strRef>
              <c:f>Sheet1!$G$1</c:f>
              <c:strCache>
                <c:ptCount val="1"/>
                <c:pt idx="0">
                  <c:v>Projekat B:  (neto prihod kumulativ- ukupni rashod kumulativ), nj</c:v>
                </c:pt>
              </c:strCache>
            </c:strRef>
          </c:tx>
          <c:spPr>
            <a:ln w="28575" cap="rnd">
              <a:solidFill>
                <a:schemeClr val="accent2"/>
              </a:solidFill>
              <a:round/>
            </a:ln>
            <a:effectLst/>
          </c:spPr>
          <c:marker>
            <c:symbol val="none"/>
          </c:marker>
          <c:cat>
            <c:numRef>
              <c:f>Sheet1!$A$2:$A$9</c:f>
              <c:numCache>
                <c:formatCode>General</c:formatCode>
                <c:ptCount val="8"/>
                <c:pt idx="0">
                  <c:v>0</c:v>
                </c:pt>
                <c:pt idx="1">
                  <c:v>1</c:v>
                </c:pt>
                <c:pt idx="2">
                  <c:v>2</c:v>
                </c:pt>
                <c:pt idx="3">
                  <c:v>3</c:v>
                </c:pt>
                <c:pt idx="4">
                  <c:v>4</c:v>
                </c:pt>
                <c:pt idx="5">
                  <c:v>5</c:v>
                </c:pt>
                <c:pt idx="6">
                  <c:v>6</c:v>
                </c:pt>
                <c:pt idx="7">
                  <c:v>7</c:v>
                </c:pt>
              </c:numCache>
            </c:numRef>
          </c:cat>
          <c:val>
            <c:numRef>
              <c:f>Sheet1!$G$2:$G$9</c:f>
              <c:numCache>
                <c:formatCode>General</c:formatCode>
                <c:ptCount val="8"/>
                <c:pt idx="0">
                  <c:v>-2500000</c:v>
                </c:pt>
                <c:pt idx="1">
                  <c:v>-2200000</c:v>
                </c:pt>
                <c:pt idx="2">
                  <c:v>-1760000</c:v>
                </c:pt>
                <c:pt idx="3">
                  <c:v>-1160000</c:v>
                </c:pt>
                <c:pt idx="4">
                  <c:v>-610000</c:v>
                </c:pt>
                <c:pt idx="5">
                  <c:v>-60000</c:v>
                </c:pt>
                <c:pt idx="6">
                  <c:v>240000</c:v>
                </c:pt>
                <c:pt idx="7">
                  <c:v>540000</c:v>
                </c:pt>
              </c:numCache>
            </c:numRef>
          </c:val>
          <c:smooth val="0"/>
          <c:extLst>
            <c:ext xmlns:c16="http://schemas.microsoft.com/office/drawing/2014/chart" uri="{C3380CC4-5D6E-409C-BE32-E72D297353CC}">
              <c16:uniqueId val="{00000001-37BC-459E-ADD1-E91E3CE1B96C}"/>
            </c:ext>
          </c:extLst>
        </c:ser>
        <c:dLbls>
          <c:showLegendKey val="0"/>
          <c:showVal val="0"/>
          <c:showCatName val="0"/>
          <c:showSerName val="0"/>
          <c:showPercent val="0"/>
          <c:showBubbleSize val="0"/>
        </c:dLbls>
        <c:smooth val="0"/>
        <c:axId val="-1888642880"/>
        <c:axId val="-1888642336"/>
      </c:lineChart>
      <c:catAx>
        <c:axId val="-1888642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42336"/>
        <c:crosses val="autoZero"/>
        <c:auto val="1"/>
        <c:lblAlgn val="ctr"/>
        <c:lblOffset val="100"/>
        <c:noMultiLvlLbl val="0"/>
      </c:catAx>
      <c:valAx>
        <c:axId val="-1888642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86428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63CCE-6194-46D9-9C8F-FB09D48D891D}"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141CC6-F6F7-4D5A-9A5F-D073CBF272DF}" type="slidenum">
              <a:rPr lang="en-US" smtClean="0"/>
              <a:t>‹#›</a:t>
            </a:fld>
            <a:endParaRPr lang="en-US"/>
          </a:p>
        </p:txBody>
      </p:sp>
    </p:spTree>
    <p:extLst>
      <p:ext uri="{BB962C8B-B14F-4D97-AF65-F5344CB8AC3E}">
        <p14:creationId xmlns:p14="http://schemas.microsoft.com/office/powerpoint/2010/main" val="35168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iro.com/templates/business-model-canvas/" TargetMode="External"/><Relationship Id="rId2" Type="http://schemas.openxmlformats.org/officeDocument/2006/relationships/slide" Target="../slides/slide70.xml"/><Relationship Id="rId1" Type="http://schemas.openxmlformats.org/officeDocument/2006/relationships/notesMaster" Target="../notesMasters/notesMaster1.xml"/><Relationship Id="rId4" Type="http://schemas.openxmlformats.org/officeDocument/2006/relationships/hyperlink" Target="mailto:imihajlovic73@gmail.co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b="0" i="0" kern="1200" dirty="0">
                <a:solidFill>
                  <a:schemeClr val="tx1"/>
                </a:solidFill>
                <a:effectLst/>
                <a:latin typeface="+mn-lt"/>
                <a:ea typeface="+mn-ea"/>
                <a:cs typeface="+mn-cs"/>
              </a:rPr>
              <a:t>Na osnovu :  </a:t>
            </a:r>
            <a:r>
              <a:rPr lang="en-US" sz="1200" b="1" i="0" kern="1200" dirty="0">
                <a:solidFill>
                  <a:schemeClr val="tx1"/>
                </a:solidFill>
                <a:effectLst/>
                <a:latin typeface="+mn-lt"/>
                <a:ea typeface="+mn-ea"/>
                <a:cs typeface="+mn-cs"/>
              </a:rPr>
              <a:t>UREDB</a:t>
            </a:r>
            <a:r>
              <a:rPr lang="sr-Latn-RS" sz="1200" b="1" i="0" kern="1200" dirty="0">
                <a:solidFill>
                  <a:schemeClr val="tx1"/>
                </a:solidFill>
                <a:effectLst/>
                <a:latin typeface="+mn-lt"/>
                <a:ea typeface="+mn-ea"/>
                <a:cs typeface="+mn-cs"/>
              </a:rPr>
              <a:t>E </a:t>
            </a:r>
            <a:r>
              <a:rPr lang="en-US" sz="1200" b="1" i="0" kern="1200" dirty="0">
                <a:solidFill>
                  <a:schemeClr val="tx1"/>
                </a:solidFill>
                <a:effectLst/>
                <a:latin typeface="+mn-lt"/>
                <a:ea typeface="+mn-ea"/>
                <a:cs typeface="+mn-cs"/>
              </a:rPr>
              <a:t>O UPRAVLJANJU KAPITALNIM PROJEKTIMA</a:t>
            </a:r>
            <a:r>
              <a:rPr lang="sr-Latn-RS" sz="1200" b="1"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("Sl. </a:t>
            </a:r>
            <a:r>
              <a:rPr lang="en-US" sz="1200" b="0" i="1" kern="1200" dirty="0" err="1">
                <a:solidFill>
                  <a:schemeClr val="tx1"/>
                </a:solidFill>
                <a:effectLst/>
                <a:latin typeface="+mn-lt"/>
                <a:ea typeface="+mn-ea"/>
                <a:cs typeface="+mn-cs"/>
              </a:rPr>
              <a:t>glasnik</a:t>
            </a:r>
            <a:r>
              <a:rPr lang="en-US" sz="1200" b="0" i="1" kern="1200" dirty="0">
                <a:solidFill>
                  <a:schemeClr val="tx1"/>
                </a:solidFill>
                <a:effectLst/>
                <a:latin typeface="+mn-lt"/>
                <a:ea typeface="+mn-ea"/>
                <a:cs typeface="+mn-cs"/>
              </a:rPr>
              <a:t> RS", br. 51/2019)</a:t>
            </a:r>
            <a:r>
              <a:rPr lang="sr-Latn-RS" sz="1200" b="0" i="1" kern="1200" dirty="0">
                <a:solidFill>
                  <a:schemeClr val="tx1"/>
                </a:solidFill>
                <a:effectLst/>
                <a:latin typeface="+mn-lt"/>
                <a:ea typeface="+mn-ea"/>
                <a:cs typeface="+mn-cs"/>
              </a:rPr>
              <a:t>: https://www.paragraf.rs/propisi/uredba-o-upravljanju-kapitalnim-projektima.html</a:t>
            </a:r>
          </a:p>
          <a:p>
            <a:endParaRPr lang="en-US" sz="1200" b="0" i="1"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Kapitalni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se dele u tri </a:t>
            </a:r>
            <a:r>
              <a:rPr lang="en-US" sz="1200" b="0" i="0" kern="1200" dirty="0" err="1">
                <a:solidFill>
                  <a:schemeClr val="tx1"/>
                </a:solidFill>
                <a:effectLst/>
                <a:latin typeface="+mn-lt"/>
                <a:ea typeface="+mn-ea"/>
                <a:cs typeface="+mn-cs"/>
              </a:rPr>
              <a:t>kategorije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osnovu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revidiranih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kapitalnog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projekta</a:t>
            </a:r>
            <a:r>
              <a:rPr lang="sr-Latn-R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to:</a:t>
            </a:r>
          </a:p>
          <a:p>
            <a:r>
              <a:rPr lang="en-US" sz="1200" b="0" i="0" kern="1200" dirty="0">
                <a:solidFill>
                  <a:schemeClr val="tx1"/>
                </a:solidFill>
                <a:effectLst/>
                <a:latin typeface="+mn-lt"/>
                <a:ea typeface="+mn-ea"/>
                <a:cs typeface="+mn-cs"/>
              </a:rPr>
              <a:t>1) </a:t>
            </a:r>
            <a:r>
              <a:rPr lang="en-US" sz="1200" b="0" i="0" kern="1200" dirty="0" err="1">
                <a:solidFill>
                  <a:schemeClr val="tx1"/>
                </a:solidFill>
                <a:effectLst/>
                <a:latin typeface="+mn-lt"/>
                <a:ea typeface="+mn-ea"/>
                <a:cs typeface="+mn-cs"/>
              </a:rPr>
              <a:t>kapitalni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male </a:t>
            </a:r>
            <a:r>
              <a:rPr lang="en-US" sz="1200" b="0" i="0" kern="1200" dirty="0" err="1">
                <a:solidFill>
                  <a:schemeClr val="tx1"/>
                </a:solidFill>
                <a:effectLst/>
                <a:latin typeface="+mn-lt"/>
                <a:ea typeface="+mn-ea"/>
                <a:cs typeface="+mn-cs"/>
              </a:rPr>
              <a:t>vrednosti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čiji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procenjeni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ispod</a:t>
            </a:r>
            <a:r>
              <a:rPr lang="en-US" sz="1200" b="0" i="0" kern="1200" dirty="0">
                <a:solidFill>
                  <a:schemeClr val="tx1"/>
                </a:solidFill>
                <a:effectLst/>
                <a:latin typeface="+mn-lt"/>
                <a:ea typeface="+mn-ea"/>
                <a:cs typeface="+mn-cs"/>
              </a:rPr>
              <a:t> 5.000.000 </a:t>
            </a:r>
            <a:r>
              <a:rPr lang="en-US" sz="1200" b="0" i="0" kern="1200" dirty="0" err="1">
                <a:solidFill>
                  <a:schemeClr val="tx1"/>
                </a:solidFill>
                <a:effectLst/>
                <a:latin typeface="+mn-lt"/>
                <a:ea typeface="+mn-ea"/>
                <a:cs typeface="+mn-cs"/>
              </a:rPr>
              <a:t>evra</a:t>
            </a:r>
            <a:r>
              <a:rPr lang="en-US" sz="1200" b="0" i="0" kern="1200" dirty="0">
                <a:solidFill>
                  <a:schemeClr val="tx1"/>
                </a:solidFill>
                <a:effectLst/>
                <a:latin typeface="+mn-lt"/>
                <a:ea typeface="+mn-ea"/>
                <a:cs typeface="+mn-cs"/>
              </a:rPr>
              <a:t> u </a:t>
            </a:r>
            <a:r>
              <a:rPr lang="en-US" sz="1200" b="0" i="0" kern="1200" dirty="0" err="1">
                <a:solidFill>
                  <a:schemeClr val="tx1"/>
                </a:solidFill>
                <a:effectLst/>
                <a:latin typeface="+mn-lt"/>
                <a:ea typeface="+mn-ea"/>
                <a:cs typeface="+mn-cs"/>
              </a:rPr>
              <a:t>dinarskoj</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protivvrednosti</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2) </a:t>
            </a:r>
            <a:r>
              <a:rPr lang="en-US" sz="1200" b="0" i="0" kern="1200" dirty="0" err="1">
                <a:solidFill>
                  <a:schemeClr val="tx1"/>
                </a:solidFill>
                <a:effectLst/>
                <a:latin typeface="+mn-lt"/>
                <a:ea typeface="+mn-ea"/>
                <a:cs typeface="+mn-cs"/>
              </a:rPr>
              <a:t>kapitalni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srednje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vrednosti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čiji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procenjeni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između</a:t>
            </a:r>
            <a:r>
              <a:rPr lang="en-US" sz="1200" b="0" i="0" kern="1200" dirty="0">
                <a:solidFill>
                  <a:schemeClr val="tx1"/>
                </a:solidFill>
                <a:effectLst/>
                <a:latin typeface="+mn-lt"/>
                <a:ea typeface="+mn-ea"/>
                <a:cs typeface="+mn-cs"/>
              </a:rPr>
              <a:t> 5.000.000 </a:t>
            </a:r>
            <a:r>
              <a:rPr lang="en-US" sz="1200" b="0" i="0" kern="1200" dirty="0" err="1">
                <a:solidFill>
                  <a:schemeClr val="tx1"/>
                </a:solidFill>
                <a:effectLst/>
                <a:latin typeface="+mn-lt"/>
                <a:ea typeface="+mn-ea"/>
                <a:cs typeface="+mn-cs"/>
              </a:rPr>
              <a:t>i</a:t>
            </a:r>
            <a:r>
              <a:rPr lang="en-US" sz="1200" b="0" i="0" kern="1200" dirty="0">
                <a:solidFill>
                  <a:schemeClr val="tx1"/>
                </a:solidFill>
                <a:effectLst/>
                <a:latin typeface="+mn-lt"/>
                <a:ea typeface="+mn-ea"/>
                <a:cs typeface="+mn-cs"/>
              </a:rPr>
              <a:t> 25.000.000 </a:t>
            </a:r>
            <a:r>
              <a:rPr lang="en-US" sz="1200" b="0" i="0" kern="1200" dirty="0" err="1">
                <a:solidFill>
                  <a:schemeClr val="tx1"/>
                </a:solidFill>
                <a:effectLst/>
                <a:latin typeface="+mn-lt"/>
                <a:ea typeface="+mn-ea"/>
                <a:cs typeface="+mn-cs"/>
              </a:rPr>
              <a:t>evra</a:t>
            </a:r>
            <a:r>
              <a:rPr lang="en-US" sz="1200" b="0" i="0" kern="1200" dirty="0">
                <a:solidFill>
                  <a:schemeClr val="tx1"/>
                </a:solidFill>
                <a:effectLst/>
                <a:latin typeface="+mn-lt"/>
                <a:ea typeface="+mn-ea"/>
                <a:cs typeface="+mn-cs"/>
              </a:rPr>
              <a:t> u </a:t>
            </a:r>
            <a:r>
              <a:rPr lang="en-US" sz="1200" b="0" i="0" kern="1200" dirty="0" err="1">
                <a:solidFill>
                  <a:schemeClr val="tx1"/>
                </a:solidFill>
                <a:effectLst/>
                <a:latin typeface="+mn-lt"/>
                <a:ea typeface="+mn-ea"/>
                <a:cs typeface="+mn-cs"/>
              </a:rPr>
              <a:t>dinarskoj</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protivvrednosti</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3) </a:t>
            </a:r>
            <a:r>
              <a:rPr lang="en-US" sz="1200" b="0" i="0" kern="1200" dirty="0" err="1">
                <a:solidFill>
                  <a:schemeClr val="tx1"/>
                </a:solidFill>
                <a:effectLst/>
                <a:latin typeface="+mn-lt"/>
                <a:ea typeface="+mn-ea"/>
                <a:cs typeface="+mn-cs"/>
              </a:rPr>
              <a:t>kapitalni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velike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vrednosti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čiji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procenjeni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iznad</a:t>
            </a:r>
            <a:r>
              <a:rPr lang="en-US" sz="1200" b="0" i="0" kern="1200" dirty="0">
                <a:solidFill>
                  <a:schemeClr val="tx1"/>
                </a:solidFill>
                <a:effectLst/>
                <a:latin typeface="+mn-lt"/>
                <a:ea typeface="+mn-ea"/>
                <a:cs typeface="+mn-cs"/>
              </a:rPr>
              <a:t> 25.000.000 </a:t>
            </a:r>
            <a:r>
              <a:rPr lang="en-US" sz="1200" b="0" i="0" kern="1200" dirty="0" err="1">
                <a:solidFill>
                  <a:schemeClr val="tx1"/>
                </a:solidFill>
                <a:effectLst/>
                <a:latin typeface="+mn-lt"/>
                <a:ea typeface="+mn-ea"/>
                <a:cs typeface="+mn-cs"/>
              </a:rPr>
              <a:t>evra</a:t>
            </a:r>
            <a:r>
              <a:rPr lang="en-US" sz="1200" b="0" i="0" kern="1200" dirty="0">
                <a:solidFill>
                  <a:schemeClr val="tx1"/>
                </a:solidFill>
                <a:effectLst/>
                <a:latin typeface="+mn-lt"/>
                <a:ea typeface="+mn-ea"/>
                <a:cs typeface="+mn-cs"/>
              </a:rPr>
              <a:t> u </a:t>
            </a:r>
            <a:r>
              <a:rPr lang="en-US" sz="1200" b="0" i="0" kern="1200" dirty="0" err="1">
                <a:solidFill>
                  <a:schemeClr val="tx1"/>
                </a:solidFill>
                <a:effectLst/>
                <a:latin typeface="+mn-lt"/>
                <a:ea typeface="+mn-ea"/>
                <a:cs typeface="+mn-cs"/>
              </a:rPr>
              <a:t>dinarskoj</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protivvrednosti</a:t>
            </a:r>
            <a:r>
              <a:rPr lang="en-US" sz="1200" b="0" i="0" kern="1200" dirty="0">
                <a:solidFill>
                  <a:schemeClr val="tx1"/>
                </a:solidFill>
                <a:effectLst/>
                <a:latin typeface="+mn-lt"/>
                <a:ea typeface="+mn-ea"/>
                <a:cs typeface="+mn-cs"/>
              </a:rPr>
              <a:t>.</a:t>
            </a:r>
          </a:p>
          <a:p>
            <a:r>
              <a:rPr lang="en-US" sz="1200" b="0" i="0" kern="1200" dirty="0" err="1">
                <a:solidFill>
                  <a:schemeClr val="tx1"/>
                </a:solidFill>
                <a:effectLst/>
                <a:latin typeface="+mn-lt"/>
                <a:ea typeface="+mn-ea"/>
                <a:cs typeface="+mn-cs"/>
              </a:rPr>
              <a:t>Dinarska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protivvrednost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iznosa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stava</a:t>
            </a:r>
            <a:r>
              <a:rPr lang="en-US" sz="1200" b="0" i="0" kern="1200" dirty="0">
                <a:solidFill>
                  <a:schemeClr val="tx1"/>
                </a:solidFill>
                <a:effectLst/>
                <a:latin typeface="+mn-lt"/>
                <a:ea typeface="+mn-ea"/>
                <a:cs typeface="+mn-cs"/>
              </a:rPr>
              <a:t> 3. </a:t>
            </a:r>
            <a:r>
              <a:rPr lang="en-US" sz="1200" b="0" i="0" kern="1200" dirty="0" err="1">
                <a:solidFill>
                  <a:schemeClr val="tx1"/>
                </a:solidFill>
                <a:effectLst/>
                <a:latin typeface="+mn-lt"/>
                <a:ea typeface="+mn-ea"/>
                <a:cs typeface="+mn-cs"/>
              </a:rPr>
              <a:t>ovog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člana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određuje</a:t>
            </a:r>
            <a:r>
              <a:rPr lang="en-US" sz="1200" b="0" i="0" kern="1200" dirty="0">
                <a:solidFill>
                  <a:schemeClr val="tx1"/>
                </a:solidFill>
                <a:effectLst/>
                <a:latin typeface="+mn-lt"/>
                <a:ea typeface="+mn-ea"/>
                <a:cs typeface="+mn-cs"/>
              </a:rPr>
              <a:t> se po </a:t>
            </a:r>
            <a:r>
              <a:rPr lang="en-US" sz="1200" b="0" i="0" kern="1200" dirty="0" err="1">
                <a:solidFill>
                  <a:schemeClr val="tx1"/>
                </a:solidFill>
                <a:effectLst/>
                <a:latin typeface="+mn-lt"/>
                <a:ea typeface="+mn-ea"/>
                <a:cs typeface="+mn-cs"/>
              </a:rPr>
              <a:t>zvaničnom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srednjem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kursu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Narodne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banke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Srbije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na</a:t>
            </a:r>
            <a:r>
              <a:rPr lang="en-US" sz="1200" b="0" i="0" kern="1200" dirty="0">
                <a:solidFill>
                  <a:schemeClr val="tx1"/>
                </a:solidFill>
                <a:effectLst/>
                <a:latin typeface="+mn-lt"/>
                <a:ea typeface="+mn-ea"/>
                <a:cs typeface="+mn-cs"/>
              </a:rPr>
              <a:t> dan </a:t>
            </a:r>
            <a:r>
              <a:rPr lang="en-US" sz="1200" b="0" i="0" kern="1200" dirty="0" err="1">
                <a:solidFill>
                  <a:schemeClr val="tx1"/>
                </a:solidFill>
                <a:effectLst/>
                <a:latin typeface="+mn-lt"/>
                <a:ea typeface="+mn-ea"/>
                <a:cs typeface="+mn-cs"/>
              </a:rPr>
              <a:t>procene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troškova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kapitalnog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projekta</a:t>
            </a:r>
            <a:r>
              <a:rPr lang="en-US" sz="1200" b="0" i="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BCB6CCB3-DC40-4B3D-B253-AC499B56BCFE}" type="slidenum">
              <a:rPr lang="en-US" smtClean="0"/>
              <a:t>5</a:t>
            </a:fld>
            <a:endParaRPr lang="en-US"/>
          </a:p>
        </p:txBody>
      </p:sp>
    </p:spTree>
    <p:extLst>
      <p:ext uri="{BB962C8B-B14F-4D97-AF65-F5344CB8AC3E}">
        <p14:creationId xmlns:p14="http://schemas.microsoft.com/office/powerpoint/2010/main" val="276626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41CC6-F6F7-4D5A-9A5F-D073CBF272DF}" type="slidenum">
              <a:rPr lang="en-US" smtClean="0"/>
              <a:t>31</a:t>
            </a:fld>
            <a:endParaRPr lang="en-US"/>
          </a:p>
        </p:txBody>
      </p:sp>
    </p:spTree>
    <p:extLst>
      <p:ext uri="{BB962C8B-B14F-4D97-AF65-F5344CB8AC3E}">
        <p14:creationId xmlns:p14="http://schemas.microsoft.com/office/powerpoint/2010/main" val="160464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solidFill>
                  <a:srgbClr val="00B0F0"/>
                </a:solidFill>
              </a:rPr>
              <a:t>Sve grupe studenata trebaju da kreiraju svoj Kanvas, posredstvom web alata: </a:t>
            </a:r>
            <a:r>
              <a:rPr lang="sr-Latn-RS" dirty="0">
                <a:solidFill>
                  <a:srgbClr val="00B0F0"/>
                </a:solidFill>
                <a:hlinkClick r:id="rId3"/>
              </a:rPr>
              <a:t>https://miro.com/templates/business-model-canvas/</a:t>
            </a:r>
            <a:r>
              <a:rPr lang="sr-Latn-RS" dirty="0">
                <a:solidFill>
                  <a:srgbClr val="00B0F0"/>
                </a:solidFill>
              </a:rPr>
              <a:t> Kreirani model trebaju da podele sa nastavnikom, šerovanjem preko naloga: </a:t>
            </a:r>
            <a:r>
              <a:rPr lang="sr-Latn-RS" dirty="0">
                <a:solidFill>
                  <a:srgbClr val="00B0F0"/>
                </a:solidFill>
                <a:hlinkClick r:id="rId4"/>
              </a:rPr>
              <a:t>imihajlovic73</a:t>
            </a:r>
            <a:r>
              <a:rPr lang="en-US" dirty="0">
                <a:solidFill>
                  <a:srgbClr val="00B0F0"/>
                </a:solidFill>
                <a:hlinkClick r:id="rId4"/>
              </a:rPr>
              <a:t>@gmail.com</a:t>
            </a:r>
            <a:r>
              <a:rPr lang="en-US" dirty="0">
                <a:solidFill>
                  <a:srgbClr val="00B0F0"/>
                </a:solidFill>
              </a:rPr>
              <a:t> </a:t>
            </a:r>
            <a:r>
              <a:rPr lang="sr-Latn-RS" dirty="0">
                <a:solidFill>
                  <a:srgbClr val="00B0F0"/>
                </a:solidFill>
              </a:rPr>
              <a:t> </a:t>
            </a:r>
            <a:endParaRPr lang="en-US" dirty="0">
              <a:solidFill>
                <a:srgbClr val="00B0F0"/>
              </a:solidFill>
            </a:endParaRPr>
          </a:p>
          <a:p>
            <a:endParaRPr lang="en-US" dirty="0"/>
          </a:p>
        </p:txBody>
      </p:sp>
      <p:sp>
        <p:nvSpPr>
          <p:cNvPr id="4" name="Slide Number Placeholder 3"/>
          <p:cNvSpPr>
            <a:spLocks noGrp="1"/>
          </p:cNvSpPr>
          <p:nvPr>
            <p:ph type="sldNum" sz="quarter" idx="5"/>
          </p:nvPr>
        </p:nvSpPr>
        <p:spPr/>
        <p:txBody>
          <a:bodyPr/>
          <a:lstStyle/>
          <a:p>
            <a:fld id="{BCB6CCB3-DC40-4B3D-B253-AC499B56BCFE}" type="slidenum">
              <a:rPr lang="en-US" smtClean="0"/>
              <a:t>70</a:t>
            </a:fld>
            <a:endParaRPr lang="en-US"/>
          </a:p>
        </p:txBody>
      </p:sp>
    </p:spTree>
    <p:extLst>
      <p:ext uri="{BB962C8B-B14F-4D97-AF65-F5344CB8AC3E}">
        <p14:creationId xmlns:p14="http://schemas.microsoft.com/office/powerpoint/2010/main" val="3426581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62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A812-6EEE-4CEE-8B08-5760DEB7D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3AF196-2FF8-4FA2-A3EE-05FCFFD35D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0FA61D-CCDA-43F3-82F9-3843AF6E8B83}"/>
              </a:ext>
            </a:extLst>
          </p:cNvPr>
          <p:cNvSpPr>
            <a:spLocks noGrp="1"/>
          </p:cNvSpPr>
          <p:nvPr>
            <p:ph type="dt" sz="half" idx="10"/>
          </p:nvPr>
        </p:nvSpPr>
        <p:spPr/>
        <p:txBody>
          <a:bodyPr/>
          <a:lstStyle/>
          <a:p>
            <a:fld id="{950782CE-3A9E-4C30-AEEE-A89119D30B93}" type="datetimeFigureOut">
              <a:rPr lang="en-US" smtClean="0"/>
              <a:t>12/11/2025</a:t>
            </a:fld>
            <a:endParaRPr lang="en-US"/>
          </a:p>
        </p:txBody>
      </p:sp>
      <p:sp>
        <p:nvSpPr>
          <p:cNvPr id="5" name="Footer Placeholder 4">
            <a:extLst>
              <a:ext uri="{FF2B5EF4-FFF2-40B4-BE49-F238E27FC236}">
                <a16:creationId xmlns:a16="http://schemas.microsoft.com/office/drawing/2014/main" id="{3501F967-67D6-40FD-8AC3-C344322E5E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4AFE0-E3E6-4063-9002-86929B11CCAC}"/>
              </a:ext>
            </a:extLst>
          </p:cNvPr>
          <p:cNvSpPr>
            <a:spLocks noGrp="1"/>
          </p:cNvSpPr>
          <p:nvPr>
            <p:ph type="sldNum" sz="quarter" idx="12"/>
          </p:nvPr>
        </p:nvSpPr>
        <p:spPr/>
        <p:txBody>
          <a:bodyPr/>
          <a:lstStyle/>
          <a:p>
            <a:fld id="{BCAF8DBB-BA87-41DE-80F6-23895F4903FD}" type="slidenum">
              <a:rPr lang="en-US" smtClean="0"/>
              <a:t>‹#›</a:t>
            </a:fld>
            <a:endParaRPr lang="en-US"/>
          </a:p>
        </p:txBody>
      </p:sp>
    </p:spTree>
    <p:extLst>
      <p:ext uri="{BB962C8B-B14F-4D97-AF65-F5344CB8AC3E}">
        <p14:creationId xmlns:p14="http://schemas.microsoft.com/office/powerpoint/2010/main" val="414638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A42C-F955-435D-89AE-8E8BE276C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E3CC42-2B97-40A6-9B58-C9E7446688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8077E8-360C-4922-B2A3-9F86B9BBE83D}"/>
              </a:ext>
            </a:extLst>
          </p:cNvPr>
          <p:cNvSpPr>
            <a:spLocks noGrp="1"/>
          </p:cNvSpPr>
          <p:nvPr>
            <p:ph type="dt" sz="half" idx="10"/>
          </p:nvPr>
        </p:nvSpPr>
        <p:spPr/>
        <p:txBody>
          <a:bodyPr/>
          <a:lstStyle/>
          <a:p>
            <a:fld id="{950782CE-3A9E-4C30-AEEE-A89119D30B93}" type="datetimeFigureOut">
              <a:rPr lang="en-US" smtClean="0"/>
              <a:t>12/11/2025</a:t>
            </a:fld>
            <a:endParaRPr lang="en-US"/>
          </a:p>
        </p:txBody>
      </p:sp>
      <p:sp>
        <p:nvSpPr>
          <p:cNvPr id="5" name="Footer Placeholder 4">
            <a:extLst>
              <a:ext uri="{FF2B5EF4-FFF2-40B4-BE49-F238E27FC236}">
                <a16:creationId xmlns:a16="http://schemas.microsoft.com/office/drawing/2014/main" id="{7A8A352F-AFCC-4C76-B579-7BE742A016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BE151-5848-4F77-8879-09334085ED5F}"/>
              </a:ext>
            </a:extLst>
          </p:cNvPr>
          <p:cNvSpPr>
            <a:spLocks noGrp="1"/>
          </p:cNvSpPr>
          <p:nvPr>
            <p:ph type="sldNum" sz="quarter" idx="12"/>
          </p:nvPr>
        </p:nvSpPr>
        <p:spPr/>
        <p:txBody>
          <a:bodyPr/>
          <a:lstStyle/>
          <a:p>
            <a:fld id="{BCAF8DBB-BA87-41DE-80F6-23895F4903FD}" type="slidenum">
              <a:rPr lang="en-US" smtClean="0"/>
              <a:t>‹#›</a:t>
            </a:fld>
            <a:endParaRPr lang="en-US"/>
          </a:p>
        </p:txBody>
      </p:sp>
    </p:spTree>
    <p:extLst>
      <p:ext uri="{BB962C8B-B14F-4D97-AF65-F5344CB8AC3E}">
        <p14:creationId xmlns:p14="http://schemas.microsoft.com/office/powerpoint/2010/main" val="12321602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543255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sovicermina2309@gmail.com" TargetMode="External"/><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b="1" dirty="0"/>
              <a:t>INDUSTRIJSKI MENADŽMENT</a:t>
            </a:r>
            <a:endParaRPr lang="en-US" b="1" dirty="0"/>
          </a:p>
        </p:txBody>
      </p:sp>
      <p:sp>
        <p:nvSpPr>
          <p:cNvPr id="3" name="Subtitle 2"/>
          <p:cNvSpPr>
            <a:spLocks noGrp="1"/>
          </p:cNvSpPr>
          <p:nvPr>
            <p:ph type="subTitle" idx="1"/>
          </p:nvPr>
        </p:nvSpPr>
        <p:spPr/>
        <p:txBody>
          <a:bodyPr>
            <a:normAutofit/>
          </a:bodyPr>
          <a:lstStyle/>
          <a:p>
            <a:r>
              <a:rPr lang="sr-Latn-RS" i="1" dirty="0"/>
              <a:t>Prof. </a:t>
            </a:r>
            <a:r>
              <a:rPr lang="en-GB" i="1" dirty="0"/>
              <a:t>d</a:t>
            </a:r>
            <a:r>
              <a:rPr lang="sr-Latn-RS" i="1" dirty="0"/>
              <a:t>r Ivan Mihajlović, </a:t>
            </a:r>
            <a:r>
              <a:rPr lang="en-US" i="1" dirty="0" err="1">
                <a:hlinkClick r:id="rId2"/>
              </a:rPr>
              <a:t>i</a:t>
            </a:r>
            <a:r>
              <a:rPr lang="sr-Latn-RS" i="1" dirty="0">
                <a:hlinkClick r:id="rId2"/>
              </a:rPr>
              <a:t>mihajlovic</a:t>
            </a:r>
            <a:r>
              <a:rPr lang="en-GB" i="1" dirty="0">
                <a:hlinkClick r:id="rId2"/>
              </a:rPr>
              <a:t>@</a:t>
            </a:r>
            <a:r>
              <a:rPr lang="sr-Latn-RS" i="1" dirty="0">
                <a:hlinkClick r:id="rId2"/>
              </a:rPr>
              <a:t>mas.bg.ac.rs</a:t>
            </a:r>
            <a:r>
              <a:rPr lang="sr-Latn-RS" i="1" dirty="0"/>
              <a:t>, kabinet: 401</a:t>
            </a:r>
          </a:p>
          <a:p>
            <a:r>
              <a:rPr lang="sr-Latn-RS" i="1" dirty="0"/>
              <a:t>Asistent Ermina Ćosović, </a:t>
            </a:r>
            <a:r>
              <a:rPr lang="en-US" u="sng" dirty="0">
                <a:hlinkClick r:id="rId3"/>
              </a:rPr>
              <a:t>cosovicermina2309@gmail.com</a:t>
            </a:r>
            <a:r>
              <a:rPr lang="sr-Latn-RS" i="1" dirty="0"/>
              <a:t>, kabinet: 406 </a:t>
            </a:r>
          </a:p>
          <a:p>
            <a:r>
              <a:rPr lang="sr-Latn-RS" i="1" dirty="0"/>
              <a:t>Univerzitet u Beogradu - Mašinski fakultet u Beogradu</a:t>
            </a:r>
          </a:p>
          <a:p>
            <a:endParaRPr lang="sr-Latn-RS" i="1" dirty="0"/>
          </a:p>
          <a:p>
            <a:endParaRPr lang="en-US" i="1" dirty="0"/>
          </a:p>
        </p:txBody>
      </p:sp>
    </p:spTree>
    <p:extLst>
      <p:ext uri="{BB962C8B-B14F-4D97-AF65-F5344CB8AC3E}">
        <p14:creationId xmlns:p14="http://schemas.microsoft.com/office/powerpoint/2010/main" val="85879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2621-E592-491B-8006-7B4B2D6EF947}"/>
              </a:ext>
            </a:extLst>
          </p:cNvPr>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a:extLst>
              <a:ext uri="{FF2B5EF4-FFF2-40B4-BE49-F238E27FC236}">
                <a16:creationId xmlns:a16="http://schemas.microsoft.com/office/drawing/2014/main" id="{BE718EB9-912E-44DB-BCD8-A89183614DD9}"/>
              </a:ext>
            </a:extLst>
          </p:cNvPr>
          <p:cNvSpPr>
            <a:spLocks noGrp="1"/>
          </p:cNvSpPr>
          <p:nvPr>
            <p:ph idx="1"/>
          </p:nvPr>
        </p:nvSpPr>
        <p:spPr/>
        <p:txBody>
          <a:bodyPr>
            <a:normAutofit fontScale="77500" lnSpcReduction="20000"/>
          </a:bodyPr>
          <a:lstStyle/>
          <a:p>
            <a:r>
              <a:rPr lang="en-US" dirty="0" err="1"/>
              <a:t>Studija</a:t>
            </a:r>
            <a:r>
              <a:rPr lang="en-US" dirty="0"/>
              <a:t> </a:t>
            </a:r>
            <a:r>
              <a:rPr lang="en-US" dirty="0" err="1"/>
              <a:t>izvodljivosti</a:t>
            </a:r>
            <a:r>
              <a:rPr lang="en-US" dirty="0"/>
              <a:t> se </a:t>
            </a:r>
            <a:r>
              <a:rPr lang="en-US" dirty="0" err="1"/>
              <a:t>uglavnom</a:t>
            </a:r>
            <a:r>
              <a:rPr lang="en-US" dirty="0"/>
              <a:t> </a:t>
            </a:r>
            <a:r>
              <a:rPr lang="sr-Latn-RS" dirty="0"/>
              <a:t>fokusira</a:t>
            </a:r>
            <a:r>
              <a:rPr lang="en-US" dirty="0"/>
              <a:t> </a:t>
            </a:r>
            <a:r>
              <a:rPr lang="en-US" dirty="0" err="1"/>
              <a:t>na</a:t>
            </a:r>
            <a:r>
              <a:rPr lang="en-US" dirty="0"/>
              <a:t> </a:t>
            </a:r>
            <a:r>
              <a:rPr lang="sr-Latn-RS" dirty="0"/>
              <a:t>sledećih</a:t>
            </a:r>
            <a:r>
              <a:rPr lang="en-US" dirty="0"/>
              <a:t> pet </a:t>
            </a:r>
            <a:r>
              <a:rPr lang="sr-Latn-RS" dirty="0"/>
              <a:t>ključnih elemenata:</a:t>
            </a:r>
          </a:p>
          <a:p>
            <a:pPr lvl="1"/>
            <a:r>
              <a:rPr lang="sr-Latn-RS" b="1" dirty="0"/>
              <a:t>Tehnička izvodljivost</a:t>
            </a:r>
          </a:p>
          <a:p>
            <a:pPr lvl="1"/>
            <a:r>
              <a:rPr lang="sr-Latn-RS" b="1" dirty="0"/>
              <a:t>Operativna izvodljivost</a:t>
            </a:r>
          </a:p>
          <a:p>
            <a:pPr lvl="1"/>
            <a:r>
              <a:rPr lang="sr-Latn-RS" b="1" dirty="0"/>
              <a:t>Finansijska/Ekonomska izvodljivost</a:t>
            </a:r>
          </a:p>
          <a:p>
            <a:pPr lvl="1"/>
            <a:r>
              <a:rPr lang="sr-Latn-RS" b="1" dirty="0"/>
              <a:t>Izvodljivost vremenskih planova (raspoređivanja)</a:t>
            </a:r>
          </a:p>
          <a:p>
            <a:pPr lvl="1"/>
            <a:r>
              <a:rPr lang="sr-Latn-RS" b="1" dirty="0"/>
              <a:t>Pravna – lagalna uzvodljivost</a:t>
            </a:r>
          </a:p>
          <a:p>
            <a:r>
              <a:rPr lang="en-US" dirty="0"/>
              <a:t> </a:t>
            </a:r>
            <a:r>
              <a:rPr lang="en-US" dirty="0" err="1"/>
              <a:t>Među</a:t>
            </a:r>
            <a:r>
              <a:rPr lang="en-US" dirty="0"/>
              <a:t> </a:t>
            </a:r>
            <a:r>
              <a:rPr lang="sr-Latn-RS" dirty="0"/>
              <a:t>njima</a:t>
            </a:r>
            <a:r>
              <a:rPr lang="en-US" dirty="0"/>
              <a:t> </a:t>
            </a:r>
            <a:r>
              <a:rPr lang="sr-Latn-RS" dirty="0"/>
              <a:t>segment</a:t>
            </a:r>
            <a:r>
              <a:rPr lang="en-US" dirty="0"/>
              <a:t> </a:t>
            </a:r>
            <a:r>
              <a:rPr lang="sr-Latn-RS" b="1" dirty="0"/>
              <a:t>finansijske/</a:t>
            </a:r>
            <a:r>
              <a:rPr lang="en-US" b="1" dirty="0" err="1"/>
              <a:t>ekonomske</a:t>
            </a:r>
            <a:r>
              <a:rPr lang="en-US" b="1" dirty="0"/>
              <a:t> </a:t>
            </a:r>
            <a:r>
              <a:rPr lang="en-US" b="1" dirty="0" err="1"/>
              <a:t>izvodljivosti</a:t>
            </a:r>
            <a:r>
              <a:rPr lang="en-US" b="1" dirty="0"/>
              <a:t> </a:t>
            </a:r>
            <a:r>
              <a:rPr lang="en-US" dirty="0"/>
              <a:t>je </a:t>
            </a:r>
            <a:r>
              <a:rPr lang="en-US" dirty="0" err="1"/>
              <a:t>najvažniji</a:t>
            </a:r>
            <a:r>
              <a:rPr lang="en-US" dirty="0"/>
              <a:t> deo </a:t>
            </a:r>
            <a:r>
              <a:rPr lang="en-US" dirty="0" err="1"/>
              <a:t>analize</a:t>
            </a:r>
            <a:r>
              <a:rPr lang="en-US" dirty="0"/>
              <a:t> </a:t>
            </a:r>
            <a:r>
              <a:rPr lang="en-US" dirty="0" err="1"/>
              <a:t>izvodljivosti</a:t>
            </a:r>
            <a:r>
              <a:rPr lang="en-US" dirty="0"/>
              <a:t>,</a:t>
            </a:r>
            <a:r>
              <a:rPr lang="sr-Latn-RS" dirty="0"/>
              <a:t> zato će ovom elementu biti posvećen najveći deo predavanja.</a:t>
            </a:r>
            <a:r>
              <a:rPr lang="en-US" dirty="0"/>
              <a:t> </a:t>
            </a:r>
            <a:endParaRPr lang="sr-Latn-RS" dirty="0"/>
          </a:p>
          <a:p>
            <a:r>
              <a:rPr lang="sr-Latn-RS" dirty="0"/>
              <a:t>P</a:t>
            </a:r>
            <a:r>
              <a:rPr lang="en-US" dirty="0" err="1"/>
              <a:t>ravna</a:t>
            </a:r>
            <a:r>
              <a:rPr lang="en-US" dirty="0"/>
              <a:t> </a:t>
            </a:r>
            <a:r>
              <a:rPr lang="sr-Latn-RS" dirty="0"/>
              <a:t>izvodljivost </a:t>
            </a:r>
            <a:r>
              <a:rPr lang="en-US" dirty="0"/>
              <a:t>se </a:t>
            </a:r>
            <a:r>
              <a:rPr lang="sr-Latn-RS" dirty="0"/>
              <a:t>ponekad čak i ne</a:t>
            </a:r>
            <a:r>
              <a:rPr lang="en-US" dirty="0"/>
              <a:t> </a:t>
            </a:r>
            <a:r>
              <a:rPr lang="en-US" dirty="0" err="1"/>
              <a:t>smatra</a:t>
            </a:r>
            <a:r>
              <a:rPr lang="en-US" dirty="0"/>
              <a:t> </a:t>
            </a:r>
            <a:r>
              <a:rPr lang="en-US" dirty="0" err="1"/>
              <a:t>analizom</a:t>
            </a:r>
            <a:r>
              <a:rPr lang="en-US" dirty="0"/>
              <a:t> </a:t>
            </a:r>
            <a:r>
              <a:rPr lang="en-US" dirty="0" err="1"/>
              <a:t>izvodljivosti</a:t>
            </a:r>
            <a:r>
              <a:rPr lang="sr-Latn-RS" dirty="0"/>
              <a:t> – već posebnim aspektom vrednovanja budućeg projekta</a:t>
            </a:r>
            <a:r>
              <a:rPr lang="en-US" dirty="0"/>
              <a:t>.</a:t>
            </a:r>
            <a:endParaRPr lang="sr-Latn-RS" dirty="0"/>
          </a:p>
          <a:p>
            <a:r>
              <a:rPr lang="sr-Latn-RS" dirty="0"/>
              <a:t>Svakako, osim gore navedenih osnovnih elemenata, </a:t>
            </a:r>
            <a:r>
              <a:rPr lang="sr-Latn-RS" b="1" dirty="0"/>
              <a:t>studija izvodljivosti treba imati i uvod, tržišnu analizu, opis odabrane projektne opcije i na kraju detaljnu analizu rizika i konačni zaključak o izvodljivosti projekta</a:t>
            </a:r>
            <a:r>
              <a:rPr lang="sr-Latn-RS" dirty="0"/>
              <a:t>.</a:t>
            </a:r>
          </a:p>
          <a:p>
            <a:r>
              <a:rPr lang="sr-Latn-RS" dirty="0"/>
              <a:t>Pri pisanju navedenih elemenata studije izvodljivosti, svakako se mogu koristiti podaci već napisani u Business Model Canvas-u, ali se ovde oni dodatno analiziraju i dopunjuju.</a:t>
            </a:r>
            <a:endParaRPr lang="en-US" dirty="0"/>
          </a:p>
        </p:txBody>
      </p:sp>
    </p:spTree>
    <p:extLst>
      <p:ext uri="{BB962C8B-B14F-4D97-AF65-F5344CB8AC3E}">
        <p14:creationId xmlns:p14="http://schemas.microsoft.com/office/powerpoint/2010/main" val="4238759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DCB1-B138-4518-8D2F-EA79980135E6}"/>
              </a:ext>
            </a:extLst>
          </p:cNvPr>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a:extLst>
              <a:ext uri="{FF2B5EF4-FFF2-40B4-BE49-F238E27FC236}">
                <a16:creationId xmlns:a16="http://schemas.microsoft.com/office/drawing/2014/main" id="{C08F433D-ACF7-4607-9321-1C2B59B73F88}"/>
              </a:ext>
            </a:extLst>
          </p:cNvPr>
          <p:cNvSpPr>
            <a:spLocks noGrp="1"/>
          </p:cNvSpPr>
          <p:nvPr>
            <p:ph idx="1"/>
          </p:nvPr>
        </p:nvSpPr>
        <p:spPr/>
        <p:txBody>
          <a:bodyPr>
            <a:normAutofit lnSpcReduction="10000"/>
          </a:bodyPr>
          <a:lstStyle/>
          <a:p>
            <a:r>
              <a:rPr lang="en-US" b="1" dirty="0" err="1"/>
              <a:t>Tehnička</a:t>
            </a:r>
            <a:r>
              <a:rPr lang="en-US" b="1" dirty="0"/>
              <a:t> </a:t>
            </a:r>
            <a:r>
              <a:rPr lang="en-US" b="1" dirty="0" err="1"/>
              <a:t>izvodljivost</a:t>
            </a:r>
            <a:r>
              <a:rPr lang="sr-Latn-RS" b="1" dirty="0"/>
              <a:t>: </a:t>
            </a:r>
            <a:r>
              <a:rPr lang="en-US" dirty="0"/>
              <a:t>U </a:t>
            </a:r>
            <a:r>
              <a:rPr lang="sr-Latn-RS" dirty="0"/>
              <a:t>okviru t</a:t>
            </a:r>
            <a:r>
              <a:rPr lang="en-US" dirty="0" err="1"/>
              <a:t>ehnič</a:t>
            </a:r>
            <a:r>
              <a:rPr lang="sr-Latn-RS" dirty="0"/>
              <a:t>e</a:t>
            </a:r>
            <a:r>
              <a:rPr lang="en-US" dirty="0"/>
              <a:t> </a:t>
            </a:r>
            <a:r>
              <a:rPr lang="en-US" dirty="0" err="1"/>
              <a:t>izvodljivosti</a:t>
            </a:r>
            <a:r>
              <a:rPr lang="en-US" dirty="0"/>
              <a:t> se</a:t>
            </a:r>
            <a:r>
              <a:rPr lang="sr-Latn-RS" dirty="0"/>
              <a:t>  </a:t>
            </a:r>
            <a:r>
              <a:rPr lang="en-US" dirty="0" err="1"/>
              <a:t>analiziraju</a:t>
            </a:r>
            <a:r>
              <a:rPr lang="en-US" dirty="0"/>
              <a:t>/</a:t>
            </a:r>
            <a:r>
              <a:rPr lang="en-US" dirty="0" err="1"/>
              <a:t>ocenjuju</a:t>
            </a:r>
            <a:r>
              <a:rPr lang="en-US" dirty="0"/>
              <a:t> </a:t>
            </a:r>
            <a:r>
              <a:rPr lang="en-US" dirty="0" err="1"/>
              <a:t>trenutn</a:t>
            </a:r>
            <a:r>
              <a:rPr lang="sr-Latn-RS" dirty="0"/>
              <a:t>o raspoloživi</a:t>
            </a:r>
            <a:r>
              <a:rPr lang="en-US" dirty="0"/>
              <a:t> </a:t>
            </a:r>
            <a:r>
              <a:rPr lang="en-US" dirty="0" err="1"/>
              <a:t>resursi</a:t>
            </a:r>
            <a:r>
              <a:rPr lang="sr-Latn-RS" dirty="0"/>
              <a:t>, uključujući</a:t>
            </a:r>
            <a:r>
              <a:rPr lang="en-US" dirty="0"/>
              <a:t> </a:t>
            </a:r>
            <a:r>
              <a:rPr lang="en-US" b="1" dirty="0" err="1"/>
              <a:t>hardver</a:t>
            </a:r>
            <a:r>
              <a:rPr lang="sr-Latn-RS" b="1" dirty="0"/>
              <a:t> i</a:t>
            </a:r>
            <a:r>
              <a:rPr lang="en-US" b="1" dirty="0"/>
              <a:t> </a:t>
            </a:r>
            <a:r>
              <a:rPr lang="en-US" b="1" dirty="0" err="1"/>
              <a:t>softver</a:t>
            </a:r>
            <a:r>
              <a:rPr lang="en-US" b="1" dirty="0"/>
              <a:t> </a:t>
            </a:r>
            <a:r>
              <a:rPr lang="en-US" b="1" dirty="0" err="1"/>
              <a:t>zajedno</a:t>
            </a:r>
            <a:r>
              <a:rPr lang="en-US" b="1" dirty="0"/>
              <a:t> </a:t>
            </a:r>
            <a:r>
              <a:rPr lang="en-US" b="1" dirty="0" err="1"/>
              <a:t>sa</a:t>
            </a:r>
            <a:r>
              <a:rPr lang="en-US" b="1" dirty="0"/>
              <a:t> </a:t>
            </a:r>
            <a:r>
              <a:rPr lang="en-US" b="1" dirty="0" err="1"/>
              <a:t>potrebnom</a:t>
            </a:r>
            <a:r>
              <a:rPr lang="en-US" b="1" dirty="0"/>
              <a:t> </a:t>
            </a:r>
            <a:r>
              <a:rPr lang="en-US" b="1" dirty="0" err="1"/>
              <a:t>tehnologijom</a:t>
            </a:r>
            <a:r>
              <a:rPr lang="en-US" b="1" dirty="0"/>
              <a:t> </a:t>
            </a:r>
            <a:r>
              <a:rPr lang="en-US" dirty="0" err="1"/>
              <a:t>za</a:t>
            </a:r>
            <a:r>
              <a:rPr lang="en-US" dirty="0"/>
              <a:t> </a:t>
            </a:r>
            <a:r>
              <a:rPr lang="en-US" dirty="0" err="1"/>
              <a:t>razvoj</a:t>
            </a:r>
            <a:r>
              <a:rPr lang="en-US" dirty="0"/>
              <a:t> </a:t>
            </a:r>
            <a:r>
              <a:rPr lang="en-US" dirty="0" err="1"/>
              <a:t>projekta</a:t>
            </a:r>
            <a:r>
              <a:rPr lang="en-US" dirty="0"/>
              <a:t>. </a:t>
            </a:r>
            <a:endParaRPr lang="sr-Latn-RS" dirty="0"/>
          </a:p>
          <a:p>
            <a:r>
              <a:rPr lang="en-US" dirty="0"/>
              <a:t>Ova</a:t>
            </a:r>
            <a:r>
              <a:rPr lang="sr-Latn-RS" dirty="0"/>
              <a:t>j segment</a:t>
            </a:r>
            <a:r>
              <a:rPr lang="en-US" dirty="0"/>
              <a:t> </a:t>
            </a:r>
            <a:r>
              <a:rPr lang="sr-Latn-RS" dirty="0"/>
              <a:t>studije </a:t>
            </a:r>
            <a:r>
              <a:rPr lang="en-US" dirty="0" err="1"/>
              <a:t>izvodljivosti</a:t>
            </a:r>
            <a:r>
              <a:rPr lang="en-US" dirty="0"/>
              <a:t> </a:t>
            </a:r>
            <a:r>
              <a:rPr lang="en-US" dirty="0" err="1"/>
              <a:t>daje</a:t>
            </a:r>
            <a:r>
              <a:rPr lang="en-US" dirty="0"/>
              <a:t> </a:t>
            </a:r>
            <a:r>
              <a:rPr lang="en-US" dirty="0" err="1"/>
              <a:t>izveštaj</a:t>
            </a:r>
            <a:r>
              <a:rPr lang="en-US" dirty="0"/>
              <a:t> da li </a:t>
            </a:r>
            <a:r>
              <a:rPr lang="en-US" dirty="0" err="1"/>
              <a:t>postoje</a:t>
            </a:r>
            <a:r>
              <a:rPr lang="en-US" dirty="0"/>
              <a:t> </a:t>
            </a:r>
            <a:r>
              <a:rPr lang="sr-Latn-RS" dirty="0"/>
              <a:t>adekvatni</a:t>
            </a:r>
            <a:r>
              <a:rPr lang="en-US" dirty="0"/>
              <a:t> </a:t>
            </a:r>
            <a:r>
              <a:rPr lang="en-US" dirty="0" err="1"/>
              <a:t>potrebni</a:t>
            </a:r>
            <a:r>
              <a:rPr lang="en-US" dirty="0"/>
              <a:t> </a:t>
            </a:r>
            <a:r>
              <a:rPr lang="en-US" dirty="0" err="1"/>
              <a:t>resursi</a:t>
            </a:r>
            <a:r>
              <a:rPr lang="en-US" dirty="0"/>
              <a:t> </a:t>
            </a:r>
            <a:r>
              <a:rPr lang="en-US" dirty="0" err="1"/>
              <a:t>i</a:t>
            </a:r>
            <a:r>
              <a:rPr lang="en-US" dirty="0"/>
              <a:t> </a:t>
            </a:r>
            <a:r>
              <a:rPr lang="en-US" dirty="0" err="1"/>
              <a:t>tehnologije</a:t>
            </a:r>
            <a:r>
              <a:rPr lang="en-US" dirty="0"/>
              <a:t> </a:t>
            </a:r>
            <a:r>
              <a:rPr lang="en-US" dirty="0" err="1"/>
              <a:t>koje</a:t>
            </a:r>
            <a:r>
              <a:rPr lang="en-US" dirty="0"/>
              <a:t> </a:t>
            </a:r>
            <a:r>
              <a:rPr lang="en-US" dirty="0" err="1"/>
              <a:t>će</a:t>
            </a:r>
            <a:r>
              <a:rPr lang="en-US" dirty="0"/>
              <a:t> se </a:t>
            </a:r>
            <a:r>
              <a:rPr lang="en-US" dirty="0" err="1"/>
              <a:t>koristiti</a:t>
            </a:r>
            <a:r>
              <a:rPr lang="en-US" dirty="0"/>
              <a:t> za </a:t>
            </a:r>
            <a:r>
              <a:rPr lang="en-US" dirty="0" err="1"/>
              <a:t>razvoj</a:t>
            </a:r>
            <a:r>
              <a:rPr lang="en-US" dirty="0"/>
              <a:t> </a:t>
            </a:r>
            <a:r>
              <a:rPr lang="en-US" dirty="0" err="1"/>
              <a:t>projekta</a:t>
            </a:r>
            <a:r>
              <a:rPr lang="en-US" dirty="0"/>
              <a:t>.</a:t>
            </a:r>
            <a:endParaRPr lang="sr-Latn-RS" dirty="0"/>
          </a:p>
          <a:p>
            <a:r>
              <a:rPr lang="en-US" dirty="0"/>
              <a:t>Pored toga, </a:t>
            </a:r>
            <a:r>
              <a:rPr lang="en-US" dirty="0" err="1"/>
              <a:t>studija</a:t>
            </a:r>
            <a:r>
              <a:rPr lang="en-US" dirty="0"/>
              <a:t> </a:t>
            </a:r>
            <a:r>
              <a:rPr lang="sr-Latn-RS" dirty="0"/>
              <a:t>tehničke </a:t>
            </a:r>
            <a:r>
              <a:rPr lang="en-US" dirty="0" err="1"/>
              <a:t>izvodljivosti</a:t>
            </a:r>
            <a:r>
              <a:rPr lang="en-US" dirty="0"/>
              <a:t> </a:t>
            </a:r>
            <a:r>
              <a:rPr lang="en-US" dirty="0" err="1"/>
              <a:t>takođe</a:t>
            </a:r>
            <a:r>
              <a:rPr lang="en-US" dirty="0"/>
              <a:t> </a:t>
            </a:r>
            <a:r>
              <a:rPr lang="en-US" dirty="0" err="1"/>
              <a:t>analizira</a:t>
            </a:r>
            <a:r>
              <a:rPr lang="en-US" dirty="0"/>
              <a:t> </a:t>
            </a:r>
            <a:r>
              <a:rPr lang="en-US" b="1" dirty="0" err="1"/>
              <a:t>tehničke</a:t>
            </a:r>
            <a:r>
              <a:rPr lang="en-US" b="1" dirty="0"/>
              <a:t> </a:t>
            </a:r>
            <a:r>
              <a:rPr lang="en-US" b="1" dirty="0" err="1"/>
              <a:t>veštine</a:t>
            </a:r>
            <a:r>
              <a:rPr lang="en-US" b="1" dirty="0"/>
              <a:t> </a:t>
            </a:r>
            <a:r>
              <a:rPr lang="en-US" b="1" dirty="0" err="1"/>
              <a:t>i</a:t>
            </a:r>
            <a:r>
              <a:rPr lang="en-US" b="1" dirty="0"/>
              <a:t> </a:t>
            </a:r>
            <a:r>
              <a:rPr lang="en-US" b="1" dirty="0" err="1"/>
              <a:t>sposobnosti</a:t>
            </a:r>
            <a:r>
              <a:rPr lang="en-US" b="1" dirty="0"/>
              <a:t> </a:t>
            </a:r>
            <a:r>
              <a:rPr lang="en-US" b="1" dirty="0" err="1"/>
              <a:t>tehničkog</a:t>
            </a:r>
            <a:r>
              <a:rPr lang="en-US" b="1" dirty="0"/>
              <a:t> </a:t>
            </a:r>
            <a:r>
              <a:rPr lang="en-US" b="1" dirty="0" err="1"/>
              <a:t>tima</a:t>
            </a:r>
            <a:r>
              <a:rPr lang="en-US" dirty="0"/>
              <a:t>,</a:t>
            </a:r>
            <a:r>
              <a:rPr lang="sr-Latn-RS" dirty="0"/>
              <a:t> predlaže angažman eksternih izvršioca – autsorsovanjem,</a:t>
            </a:r>
            <a:r>
              <a:rPr lang="en-US" dirty="0"/>
              <a:t> </a:t>
            </a:r>
            <a:r>
              <a:rPr lang="sr-Latn-RS" dirty="0"/>
              <a:t>daje odgovor na pitanja da li se </a:t>
            </a:r>
            <a:r>
              <a:rPr lang="en-US" dirty="0" err="1"/>
              <a:t>postojeća</a:t>
            </a:r>
            <a:r>
              <a:rPr lang="en-US" dirty="0"/>
              <a:t> </a:t>
            </a:r>
            <a:r>
              <a:rPr lang="en-US" dirty="0" err="1"/>
              <a:t>tehnologija</a:t>
            </a:r>
            <a:r>
              <a:rPr lang="en-US" dirty="0"/>
              <a:t> </a:t>
            </a:r>
            <a:r>
              <a:rPr lang="en-US" dirty="0" err="1"/>
              <a:t>može</a:t>
            </a:r>
            <a:r>
              <a:rPr lang="en-US" dirty="0"/>
              <a:t> </a:t>
            </a:r>
            <a:r>
              <a:rPr lang="en-US" dirty="0" err="1"/>
              <a:t>koristiti</a:t>
            </a:r>
            <a:r>
              <a:rPr lang="en-US" dirty="0"/>
              <a:t> </a:t>
            </a:r>
            <a:r>
              <a:rPr lang="en-US" dirty="0" err="1"/>
              <a:t>ili</a:t>
            </a:r>
            <a:r>
              <a:rPr lang="en-US" dirty="0"/>
              <a:t> ne, </a:t>
            </a:r>
            <a:r>
              <a:rPr lang="sr-Latn-RS" dirty="0"/>
              <a:t>da li je moguća i jednostavna </a:t>
            </a:r>
            <a:r>
              <a:rPr lang="en-US" dirty="0" err="1"/>
              <a:t>nadogradnja</a:t>
            </a:r>
            <a:r>
              <a:rPr lang="sr-Latn-RS" dirty="0"/>
              <a:t> postojeće tehnologije ili je neophodno investirati u novu</a:t>
            </a:r>
            <a:r>
              <a:rPr lang="en-US" dirty="0"/>
              <a:t> </a:t>
            </a:r>
            <a:r>
              <a:rPr lang="en-US" dirty="0" err="1"/>
              <a:t>tehnologiju</a:t>
            </a:r>
            <a:r>
              <a:rPr lang="sr-Latn-RS" dirty="0"/>
              <a:t>, definiše neophodno </a:t>
            </a:r>
            <a:r>
              <a:rPr lang="en-US" dirty="0" err="1"/>
              <a:t>održavanje</a:t>
            </a:r>
            <a:r>
              <a:rPr lang="en-US" dirty="0"/>
              <a:t> </a:t>
            </a:r>
            <a:r>
              <a:rPr lang="sr-Latn-RS" dirty="0"/>
              <a:t>tehnologije, </a:t>
            </a:r>
            <a:r>
              <a:rPr lang="en-US" dirty="0"/>
              <a:t> </a:t>
            </a:r>
            <a:r>
              <a:rPr lang="en-US" dirty="0" err="1"/>
              <a:t>itd</a:t>
            </a:r>
            <a:r>
              <a:rPr lang="en-US" dirty="0"/>
              <a:t>.</a:t>
            </a:r>
          </a:p>
        </p:txBody>
      </p:sp>
    </p:spTree>
    <p:extLst>
      <p:ext uri="{BB962C8B-B14F-4D97-AF65-F5344CB8AC3E}">
        <p14:creationId xmlns:p14="http://schemas.microsoft.com/office/powerpoint/2010/main" val="2687358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061D9-543C-49C9-A7E1-2D15D9F01E53}"/>
              </a:ext>
            </a:extLst>
          </p:cNvPr>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p>
        </p:txBody>
      </p:sp>
      <p:sp>
        <p:nvSpPr>
          <p:cNvPr id="3" name="Content Placeholder 2">
            <a:extLst>
              <a:ext uri="{FF2B5EF4-FFF2-40B4-BE49-F238E27FC236}">
                <a16:creationId xmlns:a16="http://schemas.microsoft.com/office/drawing/2014/main" id="{8D8B3FC7-0014-4469-A07C-E843A976CDF4}"/>
              </a:ext>
            </a:extLst>
          </p:cNvPr>
          <p:cNvSpPr>
            <a:spLocks noGrp="1"/>
          </p:cNvSpPr>
          <p:nvPr>
            <p:ph idx="1"/>
          </p:nvPr>
        </p:nvSpPr>
        <p:spPr/>
        <p:txBody>
          <a:bodyPr>
            <a:normAutofit lnSpcReduction="10000"/>
          </a:bodyPr>
          <a:lstStyle/>
          <a:p>
            <a:r>
              <a:rPr lang="en-US" b="1" dirty="0" err="1"/>
              <a:t>Operativna</a:t>
            </a:r>
            <a:r>
              <a:rPr lang="en-US" b="1" dirty="0"/>
              <a:t> </a:t>
            </a:r>
            <a:r>
              <a:rPr lang="en-US" b="1" dirty="0" err="1"/>
              <a:t>izvodljivost</a:t>
            </a:r>
            <a:r>
              <a:rPr lang="sr-Latn-RS" b="1" dirty="0"/>
              <a:t>: </a:t>
            </a:r>
            <a:r>
              <a:rPr lang="en-US" dirty="0"/>
              <a:t>U </a:t>
            </a:r>
            <a:r>
              <a:rPr lang="sr-Latn-RS" dirty="0"/>
              <a:t>analizi o</a:t>
            </a:r>
            <a:r>
              <a:rPr lang="en-US" dirty="0" err="1"/>
              <a:t>perativn</a:t>
            </a:r>
            <a:r>
              <a:rPr lang="sr-Latn-RS" dirty="0"/>
              <a:t>e</a:t>
            </a:r>
            <a:r>
              <a:rPr lang="en-US" dirty="0"/>
              <a:t> </a:t>
            </a:r>
            <a:r>
              <a:rPr lang="en-US" dirty="0" err="1"/>
              <a:t>izvodljivosti</a:t>
            </a:r>
            <a:r>
              <a:rPr lang="en-US" dirty="0"/>
              <a:t> </a:t>
            </a:r>
            <a:r>
              <a:rPr lang="sr-Latn-RS" dirty="0"/>
              <a:t>razmatra</a:t>
            </a:r>
            <a:r>
              <a:rPr lang="en-US" dirty="0"/>
              <a:t> se </a:t>
            </a:r>
            <a:r>
              <a:rPr lang="sr-Latn-RS" dirty="0"/>
              <a:t>i ocenjuje način</a:t>
            </a:r>
            <a:r>
              <a:rPr lang="en-US" dirty="0"/>
              <a:t> </a:t>
            </a:r>
            <a:r>
              <a:rPr lang="en-US" dirty="0" err="1"/>
              <a:t>pružanja</a:t>
            </a:r>
            <a:r>
              <a:rPr lang="en-US" dirty="0"/>
              <a:t> </a:t>
            </a:r>
            <a:r>
              <a:rPr lang="en-US" dirty="0" err="1"/>
              <a:t>usluge</a:t>
            </a:r>
            <a:r>
              <a:rPr lang="sr-Latn-RS" dirty="0"/>
              <a:t> krajnjim korisnicima, </a:t>
            </a:r>
            <a:r>
              <a:rPr lang="en-US" dirty="0"/>
              <a:t> </a:t>
            </a:r>
            <a:r>
              <a:rPr lang="en-US" dirty="0" err="1"/>
              <a:t>prema</a:t>
            </a:r>
            <a:r>
              <a:rPr lang="en-US" dirty="0"/>
              <a:t> </a:t>
            </a:r>
            <a:r>
              <a:rPr lang="en-US" dirty="0" err="1"/>
              <a:t>zahtevima</a:t>
            </a:r>
            <a:r>
              <a:rPr lang="en-US" dirty="0"/>
              <a:t> </a:t>
            </a:r>
            <a:r>
              <a:rPr lang="sr-Latn-RS" dirty="0"/>
              <a:t>proizvoda. Takođe, analizira se </a:t>
            </a:r>
            <a:r>
              <a:rPr lang="en-US" dirty="0" err="1"/>
              <a:t>koliko</a:t>
            </a:r>
            <a:r>
              <a:rPr lang="en-US" dirty="0"/>
              <a:t> </a:t>
            </a:r>
            <a:r>
              <a:rPr lang="en-US" dirty="0" err="1"/>
              <a:t>će</a:t>
            </a:r>
            <a:r>
              <a:rPr lang="en-US" dirty="0"/>
              <a:t> </a:t>
            </a:r>
            <a:r>
              <a:rPr lang="en-US" dirty="0" err="1"/>
              <a:t>proizvod</a:t>
            </a:r>
            <a:r>
              <a:rPr lang="en-US" dirty="0"/>
              <a:t> </a:t>
            </a:r>
            <a:r>
              <a:rPr lang="en-US" dirty="0" err="1"/>
              <a:t>biti</a:t>
            </a:r>
            <a:r>
              <a:rPr lang="en-US" dirty="0"/>
              <a:t> </a:t>
            </a:r>
            <a:r>
              <a:rPr lang="en-US" dirty="0" err="1"/>
              <a:t>lak</a:t>
            </a:r>
            <a:r>
              <a:rPr lang="en-US" dirty="0"/>
              <a:t> za</a:t>
            </a:r>
            <a:r>
              <a:rPr lang="sr-Latn-RS" dirty="0"/>
              <a:t> instalaciju,</a:t>
            </a:r>
            <a:r>
              <a:rPr lang="en-US" dirty="0"/>
              <a:t> </a:t>
            </a:r>
            <a:r>
              <a:rPr lang="en-US" dirty="0" err="1"/>
              <a:t>rukovanje</a:t>
            </a:r>
            <a:r>
              <a:rPr lang="en-US" dirty="0"/>
              <a:t> </a:t>
            </a:r>
            <a:r>
              <a:rPr lang="en-US" dirty="0" err="1"/>
              <a:t>i</a:t>
            </a:r>
            <a:r>
              <a:rPr lang="en-US" dirty="0"/>
              <a:t> </a:t>
            </a:r>
            <a:r>
              <a:rPr lang="en-US" dirty="0" err="1"/>
              <a:t>održavanje</a:t>
            </a:r>
            <a:r>
              <a:rPr lang="en-US" dirty="0"/>
              <a:t> </a:t>
            </a:r>
            <a:r>
              <a:rPr lang="en-US" dirty="0" err="1"/>
              <a:t>nakon</a:t>
            </a:r>
            <a:r>
              <a:rPr lang="en-US" dirty="0"/>
              <a:t> </a:t>
            </a:r>
            <a:r>
              <a:rPr lang="sr-Latn-RS" dirty="0"/>
              <a:t>predaje krajnjem korisniku</a:t>
            </a:r>
            <a:r>
              <a:rPr lang="en-US" dirty="0"/>
              <a:t>.</a:t>
            </a:r>
            <a:endParaRPr lang="sr-Latn-RS" dirty="0"/>
          </a:p>
          <a:p>
            <a:r>
              <a:rPr lang="sr-Latn-RS" dirty="0"/>
              <a:t>Pored toga</a:t>
            </a:r>
            <a:r>
              <a:rPr lang="en-US" dirty="0"/>
              <a:t>, </a:t>
            </a:r>
            <a:r>
              <a:rPr lang="sr-Latn-RS" dirty="0"/>
              <a:t>analizira se i </a:t>
            </a:r>
            <a:r>
              <a:rPr lang="en-US" dirty="0" err="1"/>
              <a:t>drugi</a:t>
            </a:r>
            <a:r>
              <a:rPr lang="en-US" dirty="0"/>
              <a:t> </a:t>
            </a:r>
            <a:r>
              <a:rPr lang="en-US" dirty="0" err="1"/>
              <a:t>operativni</a:t>
            </a:r>
            <a:r>
              <a:rPr lang="en-US" dirty="0"/>
              <a:t> </a:t>
            </a:r>
            <a:r>
              <a:rPr lang="sr-Latn-RS" dirty="0"/>
              <a:t>aspekti, koji uključuju analizu</a:t>
            </a:r>
            <a:r>
              <a:rPr lang="en-US" dirty="0"/>
              <a:t> </a:t>
            </a:r>
            <a:r>
              <a:rPr lang="en-US" dirty="0" err="1"/>
              <a:t>upotrebljivosti</a:t>
            </a:r>
            <a:r>
              <a:rPr lang="en-US" dirty="0"/>
              <a:t> </a:t>
            </a:r>
            <a:r>
              <a:rPr lang="sr-Latn-RS" dirty="0"/>
              <a:t>plana izrade </a:t>
            </a:r>
            <a:r>
              <a:rPr lang="en-US" dirty="0" err="1"/>
              <a:t>proizvoda</a:t>
            </a:r>
            <a:r>
              <a:rPr lang="en-US" dirty="0"/>
              <a:t>, </a:t>
            </a:r>
            <a:r>
              <a:rPr lang="en-US" dirty="0" err="1"/>
              <a:t>utvrđivanje</a:t>
            </a:r>
            <a:r>
              <a:rPr lang="en-US" dirty="0"/>
              <a:t> da li je </a:t>
            </a:r>
            <a:r>
              <a:rPr lang="sr-Latn-RS" dirty="0"/>
              <a:t>inicijalno </a:t>
            </a:r>
            <a:r>
              <a:rPr lang="en-US" dirty="0" err="1"/>
              <a:t>predloženo</a:t>
            </a:r>
            <a:r>
              <a:rPr lang="en-US" dirty="0"/>
              <a:t> </a:t>
            </a:r>
            <a:r>
              <a:rPr lang="en-US" dirty="0" err="1"/>
              <a:t>rešenje</a:t>
            </a:r>
            <a:r>
              <a:rPr lang="en-US" dirty="0"/>
              <a:t> od </a:t>
            </a:r>
            <a:r>
              <a:rPr lang="en-US" dirty="0" err="1"/>
              <a:t>strane</a:t>
            </a:r>
            <a:r>
              <a:rPr lang="en-US" dirty="0"/>
              <a:t> </a:t>
            </a:r>
            <a:r>
              <a:rPr lang="en-US" dirty="0" err="1"/>
              <a:t>tima</a:t>
            </a:r>
            <a:r>
              <a:rPr lang="en-US" dirty="0"/>
              <a:t> za </a:t>
            </a:r>
            <a:r>
              <a:rPr lang="en-US" dirty="0" err="1"/>
              <a:t>razvoj</a:t>
            </a:r>
            <a:r>
              <a:rPr lang="en-US" dirty="0"/>
              <a:t> </a:t>
            </a:r>
            <a:r>
              <a:rPr lang="sr-Latn-RS" dirty="0"/>
              <a:t>proizvoda</a:t>
            </a:r>
            <a:r>
              <a:rPr lang="en-US" dirty="0"/>
              <a:t> </a:t>
            </a:r>
            <a:r>
              <a:rPr lang="en-US" dirty="0" err="1"/>
              <a:t>prihvatljivo</a:t>
            </a:r>
            <a:r>
              <a:rPr lang="en-US" dirty="0"/>
              <a:t> </a:t>
            </a:r>
            <a:r>
              <a:rPr lang="en-US" dirty="0" err="1"/>
              <a:t>ili</a:t>
            </a:r>
            <a:r>
              <a:rPr lang="en-US" dirty="0"/>
              <a:t> ne</a:t>
            </a:r>
            <a:r>
              <a:rPr lang="sr-Latn-RS" dirty="0"/>
              <a:t> – za tim koji će sprovoditi njegovu realizaciju (po principu QFD – inicijalnog predloga rešenje Vs. DFM). </a:t>
            </a:r>
          </a:p>
          <a:p>
            <a:r>
              <a:rPr lang="sr-Latn-RS" i="1" dirty="0">
                <a:solidFill>
                  <a:srgbClr val="FF0000"/>
                </a:solidFill>
              </a:rPr>
              <a:t>Na ovom nivou mi još uvek nemamo proizvod, već samo njegov opis u obliku</a:t>
            </a:r>
            <a:r>
              <a:rPr lang="sr-Cyrl-RS" i="1" dirty="0">
                <a:solidFill>
                  <a:srgbClr val="FF0000"/>
                </a:solidFill>
              </a:rPr>
              <a:t> </a:t>
            </a:r>
            <a:r>
              <a:rPr lang="sr-Latn-RS" i="1" dirty="0">
                <a:solidFill>
                  <a:srgbClr val="FF0000"/>
                </a:solidFill>
              </a:rPr>
              <a:t>inicijalnog predloga rešenja.</a:t>
            </a:r>
            <a:endParaRPr lang="en-US" i="1" dirty="0">
              <a:solidFill>
                <a:srgbClr val="FF0000"/>
              </a:solidFill>
            </a:endParaRPr>
          </a:p>
        </p:txBody>
      </p:sp>
    </p:spTree>
    <p:extLst>
      <p:ext uri="{BB962C8B-B14F-4D97-AF65-F5344CB8AC3E}">
        <p14:creationId xmlns:p14="http://schemas.microsoft.com/office/powerpoint/2010/main" val="1587714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AB812-2FC5-4A14-A8EF-F6A5F2651594}"/>
              </a:ext>
            </a:extLst>
          </p:cNvPr>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a:extLst>
              <a:ext uri="{FF2B5EF4-FFF2-40B4-BE49-F238E27FC236}">
                <a16:creationId xmlns:a16="http://schemas.microsoft.com/office/drawing/2014/main" id="{00401A0C-CF8E-4A58-9377-F34E2B3C3888}"/>
              </a:ext>
            </a:extLst>
          </p:cNvPr>
          <p:cNvSpPr>
            <a:spLocks noGrp="1"/>
          </p:cNvSpPr>
          <p:nvPr>
            <p:ph idx="1"/>
          </p:nvPr>
        </p:nvSpPr>
        <p:spPr/>
        <p:txBody>
          <a:bodyPr>
            <a:normAutofit fontScale="92500" lnSpcReduction="20000"/>
          </a:bodyPr>
          <a:lstStyle/>
          <a:p>
            <a:r>
              <a:rPr lang="sr-Latn-RS" b="1" dirty="0"/>
              <a:t>Finansijska/</a:t>
            </a:r>
            <a:r>
              <a:rPr lang="en-US" b="1" dirty="0" err="1"/>
              <a:t>Ekonomska</a:t>
            </a:r>
            <a:r>
              <a:rPr lang="en-US" b="1" dirty="0"/>
              <a:t> </a:t>
            </a:r>
            <a:r>
              <a:rPr lang="en-US" b="1" dirty="0" err="1"/>
              <a:t>izvodljivost</a:t>
            </a:r>
            <a:r>
              <a:rPr lang="sr-Latn-RS" b="1" dirty="0"/>
              <a:t>: </a:t>
            </a:r>
            <a:r>
              <a:rPr lang="en-US" dirty="0"/>
              <a:t>U </a:t>
            </a:r>
            <a:r>
              <a:rPr lang="en-US" dirty="0" err="1"/>
              <a:t>studiji</a:t>
            </a:r>
            <a:r>
              <a:rPr lang="en-US" dirty="0"/>
              <a:t> </a:t>
            </a:r>
            <a:r>
              <a:rPr lang="sr-Latn-RS" b="1" dirty="0"/>
              <a:t>finansijske</a:t>
            </a:r>
            <a:r>
              <a:rPr lang="en-US" b="1" dirty="0"/>
              <a:t> </a:t>
            </a:r>
            <a:r>
              <a:rPr lang="en-US" b="1" dirty="0" err="1"/>
              <a:t>izvodljivosti</a:t>
            </a:r>
            <a:r>
              <a:rPr lang="en-US" b="1" dirty="0"/>
              <a:t> </a:t>
            </a:r>
            <a:r>
              <a:rPr lang="en-US" dirty="0" err="1"/>
              <a:t>analiziraju</a:t>
            </a:r>
            <a:r>
              <a:rPr lang="en-US" dirty="0"/>
              <a:t> se </a:t>
            </a:r>
            <a:r>
              <a:rPr lang="en-US" dirty="0" err="1"/>
              <a:t>troš</a:t>
            </a:r>
            <a:r>
              <a:rPr lang="sr-Latn-RS" dirty="0"/>
              <a:t>kovi</a:t>
            </a:r>
            <a:r>
              <a:rPr lang="en-US" dirty="0"/>
              <a:t> </a:t>
            </a:r>
            <a:r>
              <a:rPr lang="en-US" dirty="0" err="1"/>
              <a:t>i</a:t>
            </a:r>
            <a:r>
              <a:rPr lang="en-US" dirty="0"/>
              <a:t> </a:t>
            </a:r>
            <a:r>
              <a:rPr lang="en-US" dirty="0" err="1"/>
              <a:t>korist</a:t>
            </a:r>
            <a:r>
              <a:rPr lang="sr-Latn-RS" dirty="0"/>
              <a:t>i od</a:t>
            </a:r>
            <a:r>
              <a:rPr lang="en-US" dirty="0"/>
              <a:t> </a:t>
            </a:r>
            <a:r>
              <a:rPr lang="en-US" dirty="0" err="1"/>
              <a:t>projekta</a:t>
            </a:r>
            <a:r>
              <a:rPr lang="sr-Latn-RS" dirty="0"/>
              <a:t> (</a:t>
            </a:r>
            <a:r>
              <a:rPr lang="sr-Latn-RS" b="1" dirty="0"/>
              <a:t>cost and benefit analiza</a:t>
            </a:r>
            <a:r>
              <a:rPr lang="sr-Latn-RS" dirty="0"/>
              <a:t>)</a:t>
            </a:r>
            <a:r>
              <a:rPr lang="en-US" dirty="0"/>
              <a:t>. U </a:t>
            </a:r>
            <a:r>
              <a:rPr lang="en-US" dirty="0" err="1"/>
              <a:t>okviru</a:t>
            </a:r>
            <a:r>
              <a:rPr lang="en-US" dirty="0"/>
              <a:t> </a:t>
            </a:r>
            <a:r>
              <a:rPr lang="en-US" dirty="0" err="1"/>
              <a:t>ov</a:t>
            </a:r>
            <a:r>
              <a:rPr lang="sr-Latn-RS" dirty="0"/>
              <a:t>og segmenta</a:t>
            </a:r>
            <a:r>
              <a:rPr lang="en-US" dirty="0"/>
              <a:t> </a:t>
            </a:r>
            <a:r>
              <a:rPr lang="en-US" dirty="0" err="1"/>
              <a:t>studije</a:t>
            </a:r>
            <a:r>
              <a:rPr lang="en-US" dirty="0"/>
              <a:t> </a:t>
            </a:r>
            <a:r>
              <a:rPr lang="en-US" dirty="0" err="1"/>
              <a:t>izvodljivosti</a:t>
            </a:r>
            <a:r>
              <a:rPr lang="sr-Latn-RS" dirty="0"/>
              <a:t>, </a:t>
            </a:r>
            <a:r>
              <a:rPr lang="en-US" dirty="0" err="1"/>
              <a:t>sprovodi</a:t>
            </a:r>
            <a:r>
              <a:rPr lang="en-US" dirty="0"/>
              <a:t> </a:t>
            </a:r>
            <a:r>
              <a:rPr lang="sr-Latn-RS" dirty="0"/>
              <a:t>se </a:t>
            </a:r>
            <a:r>
              <a:rPr lang="en-US" dirty="0" err="1"/>
              <a:t>detaljna</a:t>
            </a:r>
            <a:r>
              <a:rPr lang="en-US" dirty="0"/>
              <a:t> </a:t>
            </a:r>
            <a:r>
              <a:rPr lang="en-US" dirty="0" err="1"/>
              <a:t>analiza</a:t>
            </a:r>
            <a:r>
              <a:rPr lang="en-US" dirty="0"/>
              <a:t> </a:t>
            </a:r>
            <a:r>
              <a:rPr lang="en-US" dirty="0" err="1"/>
              <a:t>kolika</a:t>
            </a:r>
            <a:r>
              <a:rPr lang="en-US" dirty="0"/>
              <a:t> </a:t>
            </a:r>
            <a:r>
              <a:rPr lang="en-US" dirty="0" err="1"/>
              <a:t>će</a:t>
            </a:r>
            <a:r>
              <a:rPr lang="en-US" dirty="0"/>
              <a:t> </a:t>
            </a:r>
            <a:r>
              <a:rPr lang="en-US" dirty="0" err="1"/>
              <a:t>biti</a:t>
            </a:r>
            <a:r>
              <a:rPr lang="en-US" dirty="0"/>
              <a:t> </a:t>
            </a:r>
            <a:r>
              <a:rPr lang="en-US" dirty="0" err="1"/>
              <a:t>cena</a:t>
            </a:r>
            <a:r>
              <a:rPr lang="en-US" dirty="0"/>
              <a:t> </a:t>
            </a:r>
            <a:r>
              <a:rPr lang="en-US" dirty="0" err="1"/>
              <a:t>razvoj</a:t>
            </a:r>
            <a:r>
              <a:rPr lang="sr-Latn-RS" dirty="0"/>
              <a:t>a projekta</a:t>
            </a:r>
            <a:r>
              <a:rPr lang="en-US" dirty="0"/>
              <a:t>, </a:t>
            </a:r>
            <a:r>
              <a:rPr lang="en-US" dirty="0" err="1"/>
              <a:t>što</a:t>
            </a:r>
            <a:r>
              <a:rPr lang="en-US" dirty="0"/>
              <a:t> </a:t>
            </a:r>
            <a:r>
              <a:rPr lang="en-US" dirty="0" err="1"/>
              <a:t>uključuje</a:t>
            </a:r>
            <a:r>
              <a:rPr lang="en-US" dirty="0"/>
              <a:t> </a:t>
            </a:r>
            <a:r>
              <a:rPr lang="en-US" dirty="0" err="1"/>
              <a:t>sve</a:t>
            </a:r>
            <a:r>
              <a:rPr lang="en-US" dirty="0"/>
              <a:t> </a:t>
            </a:r>
            <a:r>
              <a:rPr lang="en-US" dirty="0" err="1"/>
              <a:t>potrebne</a:t>
            </a:r>
            <a:r>
              <a:rPr lang="en-US" dirty="0"/>
              <a:t> </a:t>
            </a:r>
            <a:r>
              <a:rPr lang="en-US" dirty="0" err="1"/>
              <a:t>troškove</a:t>
            </a:r>
            <a:r>
              <a:rPr lang="en-US" dirty="0"/>
              <a:t> za </a:t>
            </a:r>
            <a:r>
              <a:rPr lang="en-US" dirty="0" err="1"/>
              <a:t>finalni</a:t>
            </a:r>
            <a:r>
              <a:rPr lang="en-US" dirty="0"/>
              <a:t> </a:t>
            </a:r>
            <a:r>
              <a:rPr lang="en-US" dirty="0" err="1"/>
              <a:t>razvoj</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potrebni</a:t>
            </a:r>
            <a:r>
              <a:rPr lang="en-US" dirty="0"/>
              <a:t> </a:t>
            </a:r>
            <a:r>
              <a:rPr lang="en-US" dirty="0" err="1"/>
              <a:t>hardverski</a:t>
            </a:r>
            <a:r>
              <a:rPr lang="en-US" dirty="0"/>
              <a:t> </a:t>
            </a:r>
            <a:r>
              <a:rPr lang="en-US" dirty="0" err="1"/>
              <a:t>i</a:t>
            </a:r>
            <a:r>
              <a:rPr lang="en-US" dirty="0"/>
              <a:t> </a:t>
            </a:r>
            <a:r>
              <a:rPr lang="en-US" dirty="0" err="1"/>
              <a:t>softverski</a:t>
            </a:r>
            <a:r>
              <a:rPr lang="en-US" dirty="0"/>
              <a:t> </a:t>
            </a:r>
            <a:r>
              <a:rPr lang="en-US" dirty="0" err="1"/>
              <a:t>resursi</a:t>
            </a:r>
            <a:r>
              <a:rPr lang="en-US" dirty="0"/>
              <a:t>, </a:t>
            </a:r>
            <a:r>
              <a:rPr lang="en-US" dirty="0" err="1"/>
              <a:t>troškovi</a:t>
            </a:r>
            <a:r>
              <a:rPr lang="en-US" dirty="0"/>
              <a:t> </a:t>
            </a:r>
            <a:r>
              <a:rPr lang="en-US" dirty="0" err="1"/>
              <a:t>dizajna</a:t>
            </a:r>
            <a:r>
              <a:rPr lang="en-US" dirty="0"/>
              <a:t> </a:t>
            </a:r>
            <a:r>
              <a:rPr lang="en-US" dirty="0" err="1"/>
              <a:t>i</a:t>
            </a:r>
            <a:r>
              <a:rPr lang="en-US" dirty="0"/>
              <a:t> </a:t>
            </a:r>
            <a:r>
              <a:rPr lang="en-US" dirty="0" err="1"/>
              <a:t>razvoja</a:t>
            </a:r>
            <a:r>
              <a:rPr lang="sr-Latn-RS" dirty="0"/>
              <a:t>, </a:t>
            </a:r>
            <a:r>
              <a:rPr lang="en-US" dirty="0" err="1"/>
              <a:t>operativni</a:t>
            </a:r>
            <a:r>
              <a:rPr lang="en-US" dirty="0"/>
              <a:t> </a:t>
            </a:r>
            <a:r>
              <a:rPr lang="en-US" dirty="0" err="1"/>
              <a:t>troškovi</a:t>
            </a:r>
            <a:r>
              <a:rPr lang="en-US" dirty="0"/>
              <a:t> </a:t>
            </a:r>
            <a:r>
              <a:rPr lang="en-US" dirty="0" err="1"/>
              <a:t>i</a:t>
            </a:r>
            <a:r>
              <a:rPr lang="en-US" dirty="0"/>
              <a:t> </a:t>
            </a:r>
            <a:r>
              <a:rPr lang="en-US" dirty="0" err="1"/>
              <a:t>tako</a:t>
            </a:r>
            <a:r>
              <a:rPr lang="en-US" dirty="0"/>
              <a:t> </a:t>
            </a:r>
            <a:r>
              <a:rPr lang="en-US" dirty="0" err="1"/>
              <a:t>dalje</a:t>
            </a:r>
            <a:r>
              <a:rPr lang="en-US" dirty="0"/>
              <a:t>. </a:t>
            </a:r>
            <a:r>
              <a:rPr lang="en-US" dirty="0" err="1"/>
              <a:t>Nakon</a:t>
            </a:r>
            <a:r>
              <a:rPr lang="en-US" dirty="0"/>
              <a:t> toga</a:t>
            </a:r>
            <a:r>
              <a:rPr lang="sr-Latn-RS" dirty="0"/>
              <a:t>, kada se sagledaju svi neophodni troškovi,</a:t>
            </a:r>
            <a:r>
              <a:rPr lang="en-US" dirty="0"/>
              <a:t> </a:t>
            </a:r>
            <a:r>
              <a:rPr lang="en-US" dirty="0" err="1"/>
              <a:t>analizira</a:t>
            </a:r>
            <a:r>
              <a:rPr lang="sr-Latn-RS" dirty="0"/>
              <a:t> se</a:t>
            </a:r>
            <a:r>
              <a:rPr lang="en-US" dirty="0"/>
              <a:t> da li </a:t>
            </a:r>
            <a:r>
              <a:rPr lang="en-US" dirty="0" err="1"/>
              <a:t>će</a:t>
            </a:r>
            <a:r>
              <a:rPr lang="en-US" dirty="0"/>
              <a:t> </a:t>
            </a:r>
            <a:r>
              <a:rPr lang="en-US" dirty="0" err="1"/>
              <a:t>projekat</a:t>
            </a:r>
            <a:r>
              <a:rPr lang="en-US" dirty="0"/>
              <a:t> </a:t>
            </a:r>
            <a:r>
              <a:rPr lang="en-US" dirty="0" err="1"/>
              <a:t>biti</a:t>
            </a:r>
            <a:r>
              <a:rPr lang="en-US" dirty="0"/>
              <a:t> </a:t>
            </a:r>
            <a:r>
              <a:rPr lang="en-US" dirty="0" err="1"/>
              <a:t>finansijski</a:t>
            </a:r>
            <a:r>
              <a:rPr lang="en-US" dirty="0"/>
              <a:t> </a:t>
            </a:r>
            <a:r>
              <a:rPr lang="en-US" dirty="0" err="1"/>
              <a:t>koristan</a:t>
            </a:r>
            <a:r>
              <a:rPr lang="en-US" dirty="0"/>
              <a:t> za </a:t>
            </a:r>
            <a:r>
              <a:rPr lang="en-US" dirty="0" err="1"/>
              <a:t>organizaciju</a:t>
            </a:r>
            <a:r>
              <a:rPr lang="en-US" dirty="0"/>
              <a:t> </a:t>
            </a:r>
            <a:r>
              <a:rPr lang="en-US" dirty="0" err="1"/>
              <a:t>ili</a:t>
            </a:r>
            <a:r>
              <a:rPr lang="en-US" dirty="0"/>
              <a:t> ne.</a:t>
            </a:r>
            <a:r>
              <a:rPr lang="sr-Latn-RS" dirty="0"/>
              <a:t> U okviru </a:t>
            </a:r>
            <a:r>
              <a:rPr lang="sr-Latn-RS" b="1" dirty="0"/>
              <a:t>ekonomske analize </a:t>
            </a:r>
            <a:r>
              <a:rPr lang="sr-Latn-RS" dirty="0"/>
              <a:t>projekta, analizira se da li je projekat koristan iz ugla ekonomskih pokazatelja, kako za lokalnu tako i za privredu šireg regiona. </a:t>
            </a:r>
          </a:p>
          <a:p>
            <a:r>
              <a:rPr lang="sr-Latn-RS" i="1" dirty="0"/>
              <a:t>Ovde se mogu koristiti podaci iz Business Model Canvasa, u kojem su opisani ključni resursi, ključne aktivnosti, odnosi sa klijentima. Zapravo, na ovom nivou treba proceniti troškove navedenih ključnih resursa, ključnih aktivnosti projekta i aktivnosti odnosa sa klijentima</a:t>
            </a:r>
            <a:r>
              <a:rPr lang="sr-Latn-RS" dirty="0"/>
              <a:t>.</a:t>
            </a:r>
            <a:endParaRPr lang="en-US" dirty="0"/>
          </a:p>
        </p:txBody>
      </p:sp>
    </p:spTree>
    <p:extLst>
      <p:ext uri="{BB962C8B-B14F-4D97-AF65-F5344CB8AC3E}">
        <p14:creationId xmlns:p14="http://schemas.microsoft.com/office/powerpoint/2010/main" val="4043837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469F-C149-4ED8-9261-987EA017C6C5}"/>
              </a:ext>
            </a:extLst>
          </p:cNvPr>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 </a:t>
            </a:r>
            <a:endParaRPr lang="sr-Latn-RS" dirty="0">
              <a:solidFill>
                <a:srgbClr val="002060"/>
              </a:solidFill>
            </a:endParaRPr>
          </a:p>
        </p:txBody>
      </p:sp>
      <p:sp>
        <p:nvSpPr>
          <p:cNvPr id="3" name="Content Placeholder 2">
            <a:extLst>
              <a:ext uri="{FF2B5EF4-FFF2-40B4-BE49-F238E27FC236}">
                <a16:creationId xmlns:a16="http://schemas.microsoft.com/office/drawing/2014/main" id="{763CE295-0EF2-4AF5-A3E5-78A8A31DEDD3}"/>
              </a:ext>
            </a:extLst>
          </p:cNvPr>
          <p:cNvSpPr>
            <a:spLocks noGrp="1"/>
          </p:cNvSpPr>
          <p:nvPr>
            <p:ph idx="1"/>
          </p:nvPr>
        </p:nvSpPr>
        <p:spPr/>
        <p:txBody>
          <a:bodyPr>
            <a:normAutofit fontScale="70000" lnSpcReduction="20000"/>
          </a:bodyPr>
          <a:lstStyle/>
          <a:p>
            <a:r>
              <a:rPr lang="sr-Latn-RS" dirty="0"/>
              <a:t>Za finansijsku analizu neophodno je detaljno poznavati troškove planiranog projekta.</a:t>
            </a:r>
          </a:p>
          <a:p>
            <a:r>
              <a:rPr lang="en-US" b="1" dirty="0" err="1"/>
              <a:t>Vrste</a:t>
            </a:r>
            <a:r>
              <a:rPr lang="en-US" b="1" dirty="0"/>
              <a:t> </a:t>
            </a:r>
            <a:r>
              <a:rPr lang="en-US" b="1" dirty="0" err="1"/>
              <a:t>strukture</a:t>
            </a:r>
            <a:r>
              <a:rPr lang="en-US" b="1" dirty="0"/>
              <a:t> </a:t>
            </a:r>
            <a:r>
              <a:rPr lang="en-US" b="1" dirty="0" err="1"/>
              <a:t>troškova</a:t>
            </a:r>
            <a:r>
              <a:rPr lang="sr-Latn-RS" b="1" dirty="0"/>
              <a:t>: </a:t>
            </a:r>
            <a:r>
              <a:rPr lang="sr-Latn-RS" dirty="0"/>
              <a:t>T</a:t>
            </a:r>
            <a:r>
              <a:rPr lang="en-US" dirty="0" err="1"/>
              <a:t>roškovi</a:t>
            </a:r>
            <a:r>
              <a:rPr lang="en-US" dirty="0"/>
              <a:t> </a:t>
            </a:r>
            <a:r>
              <a:rPr lang="en-US" dirty="0" err="1"/>
              <a:t>treba</a:t>
            </a:r>
            <a:r>
              <a:rPr lang="sr-Latn-RS" dirty="0"/>
              <a:t>ju</a:t>
            </a:r>
            <a:r>
              <a:rPr lang="en-US" dirty="0"/>
              <a:t> </a:t>
            </a:r>
            <a:r>
              <a:rPr lang="sr-Latn-RS" dirty="0"/>
              <a:t>biti</a:t>
            </a:r>
            <a:r>
              <a:rPr lang="en-US" dirty="0"/>
              <a:t> </a:t>
            </a:r>
            <a:r>
              <a:rPr lang="en-US" dirty="0" err="1"/>
              <a:t>minimizirani</a:t>
            </a:r>
            <a:r>
              <a:rPr lang="en-US" dirty="0"/>
              <a:t> u </a:t>
            </a:r>
            <a:r>
              <a:rPr lang="en-US" dirty="0" err="1"/>
              <a:t>svakom</a:t>
            </a:r>
            <a:r>
              <a:rPr lang="en-US" dirty="0"/>
              <a:t> </a:t>
            </a:r>
            <a:r>
              <a:rPr lang="en-US" dirty="0" err="1"/>
              <a:t>poslovnom</a:t>
            </a:r>
            <a:r>
              <a:rPr lang="en-US" dirty="0"/>
              <a:t> </a:t>
            </a:r>
            <a:r>
              <a:rPr lang="en-US" dirty="0" err="1"/>
              <a:t>modelu</a:t>
            </a:r>
            <a:r>
              <a:rPr lang="en-US" dirty="0"/>
              <a:t>. Ali </a:t>
            </a:r>
            <a:r>
              <a:rPr lang="en-US" dirty="0" err="1"/>
              <a:t>strukture</a:t>
            </a:r>
            <a:r>
              <a:rPr lang="en-US" dirty="0"/>
              <a:t> </a:t>
            </a:r>
            <a:r>
              <a:rPr lang="en-US" dirty="0" err="1"/>
              <a:t>niske</a:t>
            </a:r>
            <a:r>
              <a:rPr lang="en-US" dirty="0"/>
              <a:t> </a:t>
            </a:r>
            <a:r>
              <a:rPr lang="en-US" dirty="0" err="1"/>
              <a:t>cene</a:t>
            </a:r>
            <a:r>
              <a:rPr lang="en-US" dirty="0"/>
              <a:t> </a:t>
            </a:r>
            <a:r>
              <a:rPr lang="en-US" dirty="0" err="1"/>
              <a:t>su</a:t>
            </a:r>
            <a:r>
              <a:rPr lang="en-US" dirty="0"/>
              <a:t> </a:t>
            </a:r>
            <a:r>
              <a:rPr lang="en-US" dirty="0" err="1"/>
              <a:t>važnije</a:t>
            </a:r>
            <a:r>
              <a:rPr lang="en-US" dirty="0"/>
              <a:t> za </a:t>
            </a:r>
            <a:r>
              <a:rPr lang="en-US" dirty="0" err="1"/>
              <a:t>neke</a:t>
            </a:r>
            <a:r>
              <a:rPr lang="en-US" dirty="0"/>
              <a:t> </a:t>
            </a:r>
            <a:r>
              <a:rPr lang="en-US" dirty="0" err="1"/>
              <a:t>poslovne</a:t>
            </a:r>
            <a:r>
              <a:rPr lang="en-US" dirty="0"/>
              <a:t> </a:t>
            </a:r>
            <a:r>
              <a:rPr lang="en-US" dirty="0" err="1"/>
              <a:t>modele</a:t>
            </a:r>
            <a:r>
              <a:rPr lang="en-US" dirty="0"/>
              <a:t> </a:t>
            </a:r>
            <a:r>
              <a:rPr lang="en-US" dirty="0" err="1"/>
              <a:t>nego</a:t>
            </a:r>
            <a:r>
              <a:rPr lang="en-US" dirty="0"/>
              <a:t> za </a:t>
            </a:r>
            <a:r>
              <a:rPr lang="en-US" dirty="0" err="1"/>
              <a:t>druge</a:t>
            </a:r>
            <a:r>
              <a:rPr lang="en-US" dirty="0"/>
              <a:t>. </a:t>
            </a:r>
            <a:r>
              <a:rPr lang="en-US" dirty="0" err="1"/>
              <a:t>Stoga</a:t>
            </a:r>
            <a:r>
              <a:rPr lang="en-US" dirty="0"/>
              <a:t> </a:t>
            </a:r>
            <a:r>
              <a:rPr lang="en-US" dirty="0" err="1"/>
              <a:t>može</a:t>
            </a:r>
            <a:r>
              <a:rPr lang="en-US" dirty="0"/>
              <a:t> </a:t>
            </a:r>
            <a:r>
              <a:rPr lang="en-US" dirty="0" err="1"/>
              <a:t>biti</a:t>
            </a:r>
            <a:r>
              <a:rPr lang="en-US" dirty="0"/>
              <a:t> </a:t>
            </a:r>
            <a:r>
              <a:rPr lang="en-US" dirty="0" err="1"/>
              <a:t>korisno</a:t>
            </a:r>
            <a:r>
              <a:rPr lang="en-US" dirty="0"/>
              <a:t> </a:t>
            </a:r>
            <a:r>
              <a:rPr lang="en-US" dirty="0" err="1"/>
              <a:t>napraviti</a:t>
            </a:r>
            <a:r>
              <a:rPr lang="en-US" dirty="0"/>
              <a:t> </a:t>
            </a:r>
            <a:r>
              <a:rPr lang="en-US" dirty="0" err="1"/>
              <a:t>razliku</a:t>
            </a:r>
            <a:r>
              <a:rPr lang="en-US" dirty="0"/>
              <a:t> </a:t>
            </a:r>
            <a:r>
              <a:rPr lang="en-US" dirty="0" err="1"/>
              <a:t>između</a:t>
            </a:r>
            <a:r>
              <a:rPr lang="en-US" dirty="0"/>
              <a:t> </a:t>
            </a:r>
            <a:r>
              <a:rPr lang="en-US" dirty="0" err="1"/>
              <a:t>dve</a:t>
            </a:r>
            <a:r>
              <a:rPr lang="en-US" dirty="0"/>
              <a:t> </a:t>
            </a:r>
            <a:r>
              <a:rPr lang="en-US" dirty="0" err="1"/>
              <a:t>široke</a:t>
            </a:r>
            <a:r>
              <a:rPr lang="en-US" dirty="0"/>
              <a:t> </a:t>
            </a:r>
            <a:r>
              <a:rPr lang="en-US" dirty="0" err="1"/>
              <a:t>klase</a:t>
            </a:r>
            <a:r>
              <a:rPr lang="en-US" dirty="0"/>
              <a:t> </a:t>
            </a:r>
            <a:r>
              <a:rPr lang="en-US" dirty="0" err="1"/>
              <a:t>struktura</a:t>
            </a:r>
            <a:r>
              <a:rPr lang="en-US" dirty="0"/>
              <a:t> </a:t>
            </a:r>
            <a:r>
              <a:rPr lang="en-US" dirty="0" err="1"/>
              <a:t>troškova</a:t>
            </a:r>
            <a:r>
              <a:rPr lang="en-US" dirty="0"/>
              <a:t> </a:t>
            </a:r>
            <a:r>
              <a:rPr lang="en-US" dirty="0" err="1"/>
              <a:t>poslovnog</a:t>
            </a:r>
            <a:r>
              <a:rPr lang="en-US" dirty="0"/>
              <a:t> </a:t>
            </a:r>
            <a:r>
              <a:rPr lang="en-US" dirty="0" err="1"/>
              <a:t>modela</a:t>
            </a:r>
            <a:r>
              <a:rPr lang="en-US" dirty="0"/>
              <a:t>: </a:t>
            </a:r>
            <a:endParaRPr lang="sr-Latn-RS" dirty="0"/>
          </a:p>
          <a:p>
            <a:pPr lvl="1"/>
            <a:r>
              <a:rPr lang="sr-Latn-RS" dirty="0"/>
              <a:t>projekti </a:t>
            </a:r>
            <a:r>
              <a:rPr lang="en-US" dirty="0" err="1"/>
              <a:t>vođen</a:t>
            </a:r>
            <a:r>
              <a:rPr lang="sr-Latn-RS" dirty="0"/>
              <a:t>i</a:t>
            </a:r>
            <a:r>
              <a:rPr lang="en-US" dirty="0"/>
              <a:t> </a:t>
            </a:r>
            <a:r>
              <a:rPr lang="en-US" dirty="0" err="1"/>
              <a:t>troškovima</a:t>
            </a:r>
            <a:r>
              <a:rPr lang="en-US" dirty="0"/>
              <a:t> </a:t>
            </a:r>
            <a:r>
              <a:rPr lang="sr-Latn-RS" dirty="0"/>
              <a:t>(</a:t>
            </a:r>
            <a:r>
              <a:rPr lang="en-US" b="1" dirty="0"/>
              <a:t>Cost-driven</a:t>
            </a:r>
            <a:r>
              <a:rPr lang="sr-Latn-RS" dirty="0"/>
              <a:t>)</a:t>
            </a:r>
          </a:p>
          <a:p>
            <a:pPr lvl="1"/>
            <a:r>
              <a:rPr lang="sr-Latn-RS" dirty="0"/>
              <a:t>projekti </a:t>
            </a:r>
            <a:r>
              <a:rPr lang="en-US" dirty="0" err="1"/>
              <a:t>vođene</a:t>
            </a:r>
            <a:r>
              <a:rPr lang="en-US" dirty="0"/>
              <a:t> </a:t>
            </a:r>
            <a:r>
              <a:rPr lang="en-US" dirty="0" err="1"/>
              <a:t>vrednosti</a:t>
            </a:r>
            <a:r>
              <a:rPr lang="sr-Latn-RS" dirty="0"/>
              <a:t>ma (</a:t>
            </a:r>
            <a:r>
              <a:rPr lang="en-US" b="1" dirty="0"/>
              <a:t>Value-driven</a:t>
            </a:r>
            <a:r>
              <a:rPr lang="sr-Latn-RS" b="1" dirty="0"/>
              <a:t>)</a:t>
            </a:r>
            <a:endParaRPr lang="en-US" dirty="0"/>
          </a:p>
          <a:p>
            <a:r>
              <a:rPr lang="en-US" dirty="0" err="1"/>
              <a:t>Poslovni</a:t>
            </a:r>
            <a:r>
              <a:rPr lang="en-US" dirty="0"/>
              <a:t> </a:t>
            </a:r>
            <a:r>
              <a:rPr lang="en-US" dirty="0" err="1"/>
              <a:t>modeli</a:t>
            </a:r>
            <a:r>
              <a:rPr lang="en-US" dirty="0"/>
              <a:t> </a:t>
            </a:r>
            <a:r>
              <a:rPr lang="sr-Latn-RS" dirty="0"/>
              <a:t>projekata </a:t>
            </a:r>
            <a:r>
              <a:rPr lang="en-US" b="1" dirty="0" err="1"/>
              <a:t>vođeni</a:t>
            </a:r>
            <a:r>
              <a:rPr lang="sr-Latn-RS" b="1" dirty="0"/>
              <a:t>h</a:t>
            </a:r>
            <a:r>
              <a:rPr lang="en-US" b="1" dirty="0"/>
              <a:t> </a:t>
            </a:r>
            <a:r>
              <a:rPr lang="en-US" b="1" dirty="0" err="1"/>
              <a:t>troškovima</a:t>
            </a:r>
            <a:r>
              <a:rPr lang="en-US" b="1" dirty="0"/>
              <a:t> </a:t>
            </a:r>
            <a:r>
              <a:rPr lang="en-US" dirty="0" err="1"/>
              <a:t>fokusiraju</a:t>
            </a:r>
            <a:r>
              <a:rPr lang="en-US" dirty="0"/>
              <a:t> se </a:t>
            </a:r>
            <a:r>
              <a:rPr lang="en-US" dirty="0" err="1"/>
              <a:t>na</a:t>
            </a:r>
            <a:r>
              <a:rPr lang="en-US" dirty="0"/>
              <a:t> </a:t>
            </a:r>
            <a:r>
              <a:rPr lang="en-US" dirty="0" err="1"/>
              <a:t>minimiziranje</a:t>
            </a:r>
            <a:r>
              <a:rPr lang="en-US" dirty="0"/>
              <a:t> </a:t>
            </a:r>
            <a:r>
              <a:rPr lang="en-US" dirty="0" err="1"/>
              <a:t>troškova</a:t>
            </a:r>
            <a:r>
              <a:rPr lang="en-US" dirty="0"/>
              <a:t> </a:t>
            </a:r>
            <a:r>
              <a:rPr lang="en-US" dirty="0" err="1"/>
              <a:t>gde</a:t>
            </a:r>
            <a:r>
              <a:rPr lang="en-US" dirty="0"/>
              <a:t> god je to </a:t>
            </a:r>
            <a:r>
              <a:rPr lang="en-US" dirty="0" err="1"/>
              <a:t>moguće</a:t>
            </a:r>
            <a:r>
              <a:rPr lang="en-US" dirty="0"/>
              <a:t>. </a:t>
            </a:r>
            <a:r>
              <a:rPr lang="en-US" dirty="0" err="1"/>
              <a:t>Ovaj</a:t>
            </a:r>
            <a:r>
              <a:rPr lang="en-US" dirty="0"/>
              <a:t> </a:t>
            </a:r>
            <a:r>
              <a:rPr lang="en-US" dirty="0" err="1"/>
              <a:t>pristup</a:t>
            </a:r>
            <a:r>
              <a:rPr lang="en-US" dirty="0"/>
              <a:t> </a:t>
            </a:r>
            <a:r>
              <a:rPr lang="en-US" dirty="0" err="1"/>
              <a:t>ima</a:t>
            </a:r>
            <a:r>
              <a:rPr lang="en-US" dirty="0"/>
              <a:t> za </a:t>
            </a:r>
            <a:r>
              <a:rPr lang="en-US" dirty="0" err="1"/>
              <a:t>cilj</a:t>
            </a:r>
            <a:r>
              <a:rPr lang="en-US" dirty="0"/>
              <a:t> </a:t>
            </a:r>
            <a:r>
              <a:rPr lang="en-US" dirty="0" err="1"/>
              <a:t>stvaranje</a:t>
            </a:r>
            <a:r>
              <a:rPr lang="en-US" dirty="0"/>
              <a:t> </a:t>
            </a:r>
            <a:r>
              <a:rPr lang="en-US" dirty="0" err="1"/>
              <a:t>i</a:t>
            </a:r>
            <a:r>
              <a:rPr lang="en-US" dirty="0"/>
              <a:t> </a:t>
            </a:r>
            <a:r>
              <a:rPr lang="en-US" dirty="0" err="1"/>
              <a:t>održavanje</a:t>
            </a:r>
            <a:r>
              <a:rPr lang="en-US" dirty="0"/>
              <a:t> </a:t>
            </a:r>
            <a:r>
              <a:rPr lang="en-US" dirty="0" err="1"/>
              <a:t>najniže</a:t>
            </a:r>
            <a:r>
              <a:rPr lang="en-US" dirty="0"/>
              <a:t> </a:t>
            </a:r>
            <a:r>
              <a:rPr lang="en-US" dirty="0" err="1"/>
              <a:t>moguće</a:t>
            </a:r>
            <a:r>
              <a:rPr lang="en-US" dirty="0"/>
              <a:t> </a:t>
            </a:r>
            <a:r>
              <a:rPr lang="en-US" dirty="0" err="1"/>
              <a:t>strukture</a:t>
            </a:r>
            <a:r>
              <a:rPr lang="en-US" dirty="0"/>
              <a:t> </a:t>
            </a:r>
            <a:r>
              <a:rPr lang="en-US" dirty="0" err="1"/>
              <a:t>troškova</a:t>
            </a:r>
            <a:r>
              <a:rPr lang="en-US" dirty="0"/>
              <a:t>, </a:t>
            </a:r>
            <a:r>
              <a:rPr lang="en-US" dirty="0" err="1"/>
              <a:t>koristeći</a:t>
            </a:r>
            <a:r>
              <a:rPr lang="en-US" dirty="0"/>
              <a:t> </a:t>
            </a:r>
            <a:r>
              <a:rPr lang="en-US" dirty="0" err="1"/>
              <a:t>ponude</a:t>
            </a:r>
            <a:r>
              <a:rPr lang="en-US" dirty="0"/>
              <a:t> </a:t>
            </a:r>
            <a:r>
              <a:rPr lang="en-US" dirty="0" err="1"/>
              <a:t>vrednosti</a:t>
            </a:r>
            <a:r>
              <a:rPr lang="en-US" dirty="0"/>
              <a:t> </a:t>
            </a:r>
            <a:r>
              <a:rPr lang="en-US" dirty="0" err="1"/>
              <a:t>niske</a:t>
            </a:r>
            <a:r>
              <a:rPr lang="en-US" dirty="0"/>
              <a:t> </a:t>
            </a:r>
            <a:r>
              <a:rPr lang="en-US" dirty="0" err="1"/>
              <a:t>cene</a:t>
            </a:r>
            <a:r>
              <a:rPr lang="en-US" dirty="0"/>
              <a:t>, </a:t>
            </a:r>
            <a:r>
              <a:rPr lang="en-US" dirty="0" err="1"/>
              <a:t>maksimalnu</a:t>
            </a:r>
            <a:r>
              <a:rPr lang="en-US" dirty="0"/>
              <a:t> </a:t>
            </a:r>
            <a:r>
              <a:rPr lang="en-US" dirty="0" err="1"/>
              <a:t>automatizaciju</a:t>
            </a:r>
            <a:r>
              <a:rPr lang="en-US" dirty="0"/>
              <a:t> </a:t>
            </a:r>
            <a:r>
              <a:rPr lang="en-US" dirty="0" err="1"/>
              <a:t>i</a:t>
            </a:r>
            <a:r>
              <a:rPr lang="en-US" dirty="0"/>
              <a:t> </a:t>
            </a:r>
            <a:r>
              <a:rPr lang="en-US" dirty="0" err="1"/>
              <a:t>ekstenzivno</a:t>
            </a:r>
            <a:r>
              <a:rPr lang="en-US" dirty="0"/>
              <a:t> </a:t>
            </a:r>
            <a:r>
              <a:rPr lang="en-US" dirty="0" err="1"/>
              <a:t>angažovanje</a:t>
            </a:r>
            <a:r>
              <a:rPr lang="en-US" dirty="0"/>
              <a:t> </a:t>
            </a:r>
            <a:r>
              <a:rPr lang="en-US" dirty="0" err="1"/>
              <a:t>spoljnih</a:t>
            </a:r>
            <a:r>
              <a:rPr lang="en-US" dirty="0"/>
              <a:t> </a:t>
            </a:r>
            <a:r>
              <a:rPr lang="en-US" dirty="0" err="1"/>
              <a:t>saradnika</a:t>
            </a:r>
            <a:r>
              <a:rPr lang="en-US" dirty="0"/>
              <a:t>. </a:t>
            </a:r>
          </a:p>
          <a:p>
            <a:r>
              <a:rPr lang="en-US" dirty="0" err="1"/>
              <a:t>Neke</a:t>
            </a:r>
            <a:r>
              <a:rPr lang="en-US" dirty="0"/>
              <a:t> </a:t>
            </a:r>
            <a:r>
              <a:rPr lang="en-US" dirty="0" err="1"/>
              <a:t>kompanije</a:t>
            </a:r>
            <a:r>
              <a:rPr lang="sr-Latn-RS" dirty="0"/>
              <a:t>/preduzeća</a:t>
            </a:r>
            <a:r>
              <a:rPr lang="en-US" dirty="0"/>
              <a:t> </a:t>
            </a:r>
            <a:r>
              <a:rPr lang="en-US" dirty="0" err="1"/>
              <a:t>su</a:t>
            </a:r>
            <a:r>
              <a:rPr lang="en-US" dirty="0"/>
              <a:t> </a:t>
            </a:r>
            <a:r>
              <a:rPr lang="en-US" dirty="0" err="1"/>
              <a:t>manje</a:t>
            </a:r>
            <a:r>
              <a:rPr lang="en-US" dirty="0"/>
              <a:t> </a:t>
            </a:r>
            <a:r>
              <a:rPr lang="en-US" dirty="0" err="1"/>
              <a:t>zabrinute</a:t>
            </a:r>
            <a:r>
              <a:rPr lang="en-US" dirty="0"/>
              <a:t> za </a:t>
            </a:r>
            <a:r>
              <a:rPr lang="en-US" dirty="0" err="1"/>
              <a:t>implikacije</a:t>
            </a:r>
            <a:r>
              <a:rPr lang="en-US" dirty="0"/>
              <a:t> </a:t>
            </a:r>
            <a:r>
              <a:rPr lang="en-US" dirty="0" err="1"/>
              <a:t>troškova</a:t>
            </a:r>
            <a:r>
              <a:rPr lang="en-US" dirty="0"/>
              <a:t> </a:t>
            </a:r>
            <a:r>
              <a:rPr lang="en-US" dirty="0" err="1"/>
              <a:t>dizajna</a:t>
            </a:r>
            <a:r>
              <a:rPr lang="en-US" dirty="0"/>
              <a:t> </a:t>
            </a:r>
            <a:r>
              <a:rPr lang="en-US" dirty="0" err="1"/>
              <a:t>određenog</a:t>
            </a:r>
            <a:r>
              <a:rPr lang="en-US" dirty="0"/>
              <a:t> </a:t>
            </a:r>
            <a:r>
              <a:rPr lang="en-US" dirty="0" err="1"/>
              <a:t>poslovnog</a:t>
            </a:r>
            <a:r>
              <a:rPr lang="en-US" dirty="0"/>
              <a:t> </a:t>
            </a:r>
            <a:r>
              <a:rPr lang="en-US" dirty="0" err="1"/>
              <a:t>modela</a:t>
            </a:r>
            <a:r>
              <a:rPr lang="en-US" dirty="0"/>
              <a:t> </a:t>
            </a:r>
            <a:r>
              <a:rPr lang="en-US" dirty="0" err="1"/>
              <a:t>i</a:t>
            </a:r>
            <a:r>
              <a:rPr lang="en-US" dirty="0"/>
              <a:t> </a:t>
            </a:r>
            <a:r>
              <a:rPr lang="en-US" dirty="0" err="1"/>
              <a:t>umesto</a:t>
            </a:r>
            <a:r>
              <a:rPr lang="en-US" dirty="0"/>
              <a:t> toga se </a:t>
            </a:r>
            <a:r>
              <a:rPr lang="en-US" dirty="0" err="1"/>
              <a:t>fokusiraju</a:t>
            </a:r>
            <a:r>
              <a:rPr lang="en-US" dirty="0"/>
              <a:t> </a:t>
            </a:r>
            <a:r>
              <a:rPr lang="en-US" dirty="0" err="1"/>
              <a:t>na</a:t>
            </a:r>
            <a:r>
              <a:rPr lang="en-US" dirty="0"/>
              <a:t> </a:t>
            </a:r>
            <a:r>
              <a:rPr lang="en-US" b="1" dirty="0" err="1"/>
              <a:t>stvaranje</a:t>
            </a:r>
            <a:r>
              <a:rPr lang="en-US" b="1" dirty="0"/>
              <a:t> </a:t>
            </a:r>
            <a:r>
              <a:rPr lang="en-US" b="1" dirty="0" err="1"/>
              <a:t>vrednosti</a:t>
            </a:r>
            <a:r>
              <a:rPr lang="en-US" dirty="0"/>
              <a:t>. </a:t>
            </a:r>
            <a:r>
              <a:rPr lang="en-US" dirty="0" err="1"/>
              <a:t>Propozicije</a:t>
            </a:r>
            <a:r>
              <a:rPr lang="en-US" dirty="0"/>
              <a:t> premium </a:t>
            </a:r>
            <a:r>
              <a:rPr lang="en-US" dirty="0" err="1"/>
              <a:t>vrednosti</a:t>
            </a:r>
            <a:r>
              <a:rPr lang="en-US" dirty="0"/>
              <a:t> </a:t>
            </a:r>
            <a:r>
              <a:rPr lang="en-US" dirty="0" err="1"/>
              <a:t>i</a:t>
            </a:r>
            <a:r>
              <a:rPr lang="en-US" dirty="0"/>
              <a:t> </a:t>
            </a:r>
            <a:r>
              <a:rPr lang="en-US" dirty="0" err="1"/>
              <a:t>visok</a:t>
            </a:r>
            <a:r>
              <a:rPr lang="en-US" dirty="0"/>
              <a:t> </a:t>
            </a:r>
            <a:r>
              <a:rPr lang="en-US" dirty="0" err="1"/>
              <a:t>stepen</a:t>
            </a:r>
            <a:r>
              <a:rPr lang="en-US" dirty="0"/>
              <a:t> </a:t>
            </a:r>
            <a:r>
              <a:rPr lang="en-US" dirty="0" err="1"/>
              <a:t>personalizovane</a:t>
            </a:r>
            <a:r>
              <a:rPr lang="en-US" dirty="0"/>
              <a:t> </a:t>
            </a:r>
            <a:r>
              <a:rPr lang="en-US" dirty="0" err="1"/>
              <a:t>usluge</a:t>
            </a:r>
            <a:r>
              <a:rPr lang="en-US" dirty="0"/>
              <a:t> </a:t>
            </a:r>
            <a:r>
              <a:rPr lang="en-US" dirty="0" err="1"/>
              <a:t>obično</a:t>
            </a:r>
            <a:r>
              <a:rPr lang="en-US" dirty="0"/>
              <a:t> </a:t>
            </a:r>
            <a:r>
              <a:rPr lang="en-US" dirty="0" err="1"/>
              <a:t>karakterišu</a:t>
            </a:r>
            <a:r>
              <a:rPr lang="en-US" dirty="0"/>
              <a:t> </a:t>
            </a:r>
            <a:r>
              <a:rPr lang="en-US" dirty="0" err="1"/>
              <a:t>poslovne</a:t>
            </a:r>
            <a:r>
              <a:rPr lang="en-US" dirty="0"/>
              <a:t> </a:t>
            </a:r>
            <a:r>
              <a:rPr lang="en-US" dirty="0" err="1"/>
              <a:t>modele</a:t>
            </a:r>
            <a:r>
              <a:rPr lang="en-US" dirty="0"/>
              <a:t> </a:t>
            </a:r>
            <a:r>
              <a:rPr lang="en-US" dirty="0" err="1"/>
              <a:t>zasnovane</a:t>
            </a:r>
            <a:r>
              <a:rPr lang="en-US" dirty="0"/>
              <a:t> </a:t>
            </a:r>
            <a:r>
              <a:rPr lang="en-US" dirty="0" err="1"/>
              <a:t>na</a:t>
            </a:r>
            <a:r>
              <a:rPr lang="en-US" dirty="0"/>
              <a:t> </a:t>
            </a:r>
            <a:r>
              <a:rPr lang="en-US" dirty="0" err="1"/>
              <a:t>vrednosti</a:t>
            </a:r>
            <a:r>
              <a:rPr lang="en-US" dirty="0"/>
              <a:t>. </a:t>
            </a:r>
            <a:endParaRPr lang="sr-Latn-RS" dirty="0"/>
          </a:p>
          <a:p>
            <a:r>
              <a:rPr lang="sr-Latn-RS" dirty="0"/>
              <a:t>Izbor naravno zavisi od </a:t>
            </a:r>
            <a:r>
              <a:rPr lang="sr-Latn-RS" b="1" dirty="0"/>
              <a:t>SEGMENTA TRŽIŠTA </a:t>
            </a:r>
            <a:r>
              <a:rPr lang="sr-Latn-RS" dirty="0"/>
              <a:t>kome su krajnji proizvodi namenjeni.</a:t>
            </a:r>
            <a:endParaRPr lang="en-US" dirty="0"/>
          </a:p>
        </p:txBody>
      </p:sp>
    </p:spTree>
    <p:extLst>
      <p:ext uri="{BB962C8B-B14F-4D97-AF65-F5344CB8AC3E}">
        <p14:creationId xmlns:p14="http://schemas.microsoft.com/office/powerpoint/2010/main" val="511727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p:txBody>
          <a:bodyPr>
            <a:normAutofit fontScale="70000" lnSpcReduction="20000"/>
          </a:bodyPr>
          <a:lstStyle/>
          <a:p>
            <a:r>
              <a:rPr lang="sr-Latn-RS" dirty="0"/>
              <a:t>Svakako, jedan od značajnih elemenata kod izbora finansianja budućeg projekta je </a:t>
            </a:r>
            <a:r>
              <a:rPr lang="sr-Latn-RS" b="1" dirty="0"/>
              <a:t>bilans projekta</a:t>
            </a:r>
            <a:r>
              <a:rPr lang="sr-Latn-RS" dirty="0"/>
              <a:t>. Bilans projekta, može biti </a:t>
            </a:r>
            <a:r>
              <a:rPr lang="sr-Latn-RS" b="1" dirty="0"/>
              <a:t>bilans resursa projekta </a:t>
            </a:r>
            <a:r>
              <a:rPr lang="sr-Latn-RS" dirty="0"/>
              <a:t>i </a:t>
            </a:r>
            <a:r>
              <a:rPr lang="sr-Latn-RS" b="1" dirty="0"/>
              <a:t>finansijski bilans projekta</a:t>
            </a:r>
            <a:r>
              <a:rPr lang="sr-Latn-RS" dirty="0"/>
              <a:t>. </a:t>
            </a:r>
          </a:p>
          <a:p>
            <a:r>
              <a:rPr lang="sr-Latn-RS" dirty="0"/>
              <a:t>Kako bi se uspešno formirao </a:t>
            </a:r>
            <a:r>
              <a:rPr lang="sr-Latn-RS" b="1" dirty="0"/>
              <a:t>bilans resursa projekta</a:t>
            </a:r>
            <a:r>
              <a:rPr lang="sr-Latn-RS" dirty="0"/>
              <a:t>, </a:t>
            </a:r>
            <a:r>
              <a:rPr lang="sr-Latn-RS" i="1" u="sng" dirty="0"/>
              <a:t>neophodno je tačno i detaljno sagledati sve potencijalne troškove koji će se javiti u okviru projekta. Takođe, neophodno je sagledati sve pozitivne efekte koji će se javiti kao rezultat aktivnosti projekta (prihodi)</a:t>
            </a:r>
            <a:r>
              <a:rPr lang="sr-Latn-RS" dirty="0"/>
              <a:t>. </a:t>
            </a:r>
          </a:p>
          <a:p>
            <a:r>
              <a:rPr lang="sr-Latn-RS" dirty="0"/>
              <a:t>Konstrukcija bilansa resursa projekta se radi tako da se svi troškovi i efekti utrde, izmere, procene, vrednuju i, u cilju ocene opravdanosti, uporede. </a:t>
            </a:r>
          </a:p>
          <a:p>
            <a:r>
              <a:rPr lang="sr-Latn-RS" dirty="0"/>
              <a:t>U poređenju sa analizom troškova projekata i procenom investicije, koje su rađene u okviru Analize poslovnog slučaja, ovde se procena troškova i efekata projekta mora uraditi znatno detaljnije i preciznije.</a:t>
            </a:r>
          </a:p>
          <a:p>
            <a:r>
              <a:rPr lang="sr-Latn-RS" dirty="0"/>
              <a:t>Opšta procedura koja se sprovodi pri formiranju bilansa resursa projekta, sastoji se od sledeće četiri faze:</a:t>
            </a:r>
          </a:p>
          <a:p>
            <a:pPr lvl="1"/>
            <a:r>
              <a:rPr lang="sr-Latn-RS" dirty="0"/>
              <a:t>Definisanje (identifikovanje) troškova i efekata projekta</a:t>
            </a:r>
          </a:p>
          <a:p>
            <a:pPr lvl="1"/>
            <a:r>
              <a:rPr lang="sr-Latn-RS" dirty="0"/>
              <a:t>Kvantifikacija troškova i efekata projekta (u naturalnim jedinicama mere)</a:t>
            </a:r>
          </a:p>
          <a:p>
            <a:pPr lvl="1"/>
            <a:r>
              <a:rPr lang="sr-Latn-RS" dirty="0"/>
              <a:t>Vrednovanje troškova i efekata projekta (u novčanim jedinicama)</a:t>
            </a:r>
          </a:p>
          <a:p>
            <a:pPr lvl="1"/>
            <a:r>
              <a:rPr lang="sr-Latn-RS" dirty="0"/>
              <a:t>Upoređivanje efekata sa troškovima.</a:t>
            </a:r>
            <a:endParaRPr lang="en-US" dirty="0"/>
          </a:p>
        </p:txBody>
      </p:sp>
    </p:spTree>
    <p:extLst>
      <p:ext uri="{BB962C8B-B14F-4D97-AF65-F5344CB8AC3E}">
        <p14:creationId xmlns:p14="http://schemas.microsoft.com/office/powerpoint/2010/main" val="2905417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p:txBody>
          <a:bodyPr>
            <a:normAutofit fontScale="70000" lnSpcReduction="20000"/>
          </a:bodyPr>
          <a:lstStyle/>
          <a:p>
            <a:r>
              <a:rPr lang="sr-Latn-RS" dirty="0"/>
              <a:t>Dakle, kao bi se uspešno izvršila analiza projekta – sa finansijskog aspekta, u prvoj fazi je neophodno adekvatno proceniti/definisati troškove na projektu.</a:t>
            </a:r>
          </a:p>
          <a:p>
            <a:r>
              <a:rPr lang="sr-Latn-RS" dirty="0"/>
              <a:t>Prema elementima trošenja, troškovi u oblasti inženjerskih projekata mogu biti:</a:t>
            </a:r>
          </a:p>
          <a:p>
            <a:pPr lvl="1"/>
            <a:r>
              <a:rPr lang="sr-Latn-RS" dirty="0"/>
              <a:t>Troškovi plata angažovanih i zaposlenih izvršioca</a:t>
            </a:r>
          </a:p>
          <a:p>
            <a:pPr lvl="1"/>
            <a:r>
              <a:rPr lang="sr-Latn-RS" dirty="0"/>
              <a:t>Troškovi eventualnih bonusa na plate</a:t>
            </a:r>
          </a:p>
          <a:p>
            <a:pPr lvl="1"/>
            <a:r>
              <a:rPr lang="sr-Latn-RS" dirty="0"/>
              <a:t>Troškovi za aktivnosti team-building-a</a:t>
            </a:r>
          </a:p>
          <a:p>
            <a:pPr lvl="1"/>
            <a:r>
              <a:rPr lang="sr-Latn-RS" dirty="0"/>
              <a:t>Podsticaji za zaposlene</a:t>
            </a:r>
          </a:p>
          <a:p>
            <a:pPr lvl="1"/>
            <a:r>
              <a:rPr lang="sr-Latn-RS" dirty="0"/>
              <a:t>Autsorsovana radna snaga</a:t>
            </a:r>
          </a:p>
          <a:p>
            <a:pPr lvl="1"/>
            <a:r>
              <a:rPr lang="sr-Latn-RS" dirty="0"/>
              <a:t>Troškovi materijala</a:t>
            </a:r>
          </a:p>
          <a:p>
            <a:pPr lvl="1"/>
            <a:r>
              <a:rPr lang="sr-Latn-RS" dirty="0"/>
              <a:t>Troškovi opreme</a:t>
            </a:r>
          </a:p>
          <a:p>
            <a:pPr lvl="1"/>
            <a:r>
              <a:rPr lang="sr-Latn-RS" dirty="0"/>
              <a:t>Troškovi putovanja</a:t>
            </a:r>
          </a:p>
          <a:p>
            <a:pPr lvl="1"/>
            <a:r>
              <a:rPr lang="sr-Latn-RS" dirty="0"/>
              <a:t>Rezerve za rizične događaje (overhead)</a:t>
            </a:r>
          </a:p>
          <a:p>
            <a:pPr lvl="1"/>
            <a:r>
              <a:rPr lang="sr-Latn-RS" dirty="0"/>
              <a:t>Trening članova tima</a:t>
            </a:r>
          </a:p>
          <a:p>
            <a:pPr lvl="1"/>
            <a:r>
              <a:rPr lang="sr-Latn-RS" dirty="0"/>
              <a:t>Nadoknade za konsultante</a:t>
            </a:r>
          </a:p>
          <a:p>
            <a:pPr lvl="1"/>
            <a:r>
              <a:rPr lang="sr-Latn-RS" dirty="0"/>
              <a:t>Usluge prema ugovaračima</a:t>
            </a:r>
          </a:p>
          <a:p>
            <a:pPr lvl="1"/>
            <a:r>
              <a:rPr lang="sr-Latn-RS" dirty="0"/>
              <a:t>Troškovi regrutovanja radne snage</a:t>
            </a:r>
            <a:endParaRPr lang="en-US" dirty="0"/>
          </a:p>
        </p:txBody>
      </p:sp>
      <p:sp>
        <p:nvSpPr>
          <p:cNvPr id="4" name="TextBox 3"/>
          <p:cNvSpPr txBox="1"/>
          <p:nvPr/>
        </p:nvSpPr>
        <p:spPr>
          <a:xfrm>
            <a:off x="6457361" y="2609571"/>
            <a:ext cx="5344998" cy="3416320"/>
          </a:xfrm>
          <a:prstGeom prst="rect">
            <a:avLst/>
          </a:prstGeom>
          <a:noFill/>
        </p:spPr>
        <p:txBody>
          <a:bodyPr wrap="square" rtlCol="0">
            <a:spAutoFit/>
          </a:bodyPr>
          <a:lstStyle/>
          <a:p>
            <a:pPr marL="285750" indent="-285750">
              <a:buFont typeface="Arial" panose="020B0604020202020204" pitchFamily="34" charset="0"/>
              <a:buChar char="•"/>
            </a:pPr>
            <a:r>
              <a:rPr lang="sr-Latn-RS" dirty="0"/>
              <a:t>Iznajmljivanje ili kupovina poslovnog prostora</a:t>
            </a:r>
          </a:p>
          <a:p>
            <a:pPr marL="285750" indent="-285750">
              <a:buFont typeface="Arial" panose="020B0604020202020204" pitchFamily="34" charset="0"/>
              <a:buChar char="•"/>
            </a:pPr>
            <a:r>
              <a:rPr lang="sr-Latn-RS" dirty="0"/>
              <a:t>Troškovi telefonije i komunikacije</a:t>
            </a:r>
          </a:p>
          <a:p>
            <a:pPr marL="285750" indent="-285750">
              <a:buFont typeface="Arial" panose="020B0604020202020204" pitchFamily="34" charset="0"/>
              <a:buChar char="•"/>
            </a:pPr>
            <a:r>
              <a:rPr lang="sr-Latn-RS" dirty="0"/>
              <a:t>Iznajmljivanje opreme</a:t>
            </a:r>
          </a:p>
          <a:p>
            <a:pPr marL="285750" indent="-285750">
              <a:buFont typeface="Arial" panose="020B0604020202020204" pitchFamily="34" charset="0"/>
              <a:buChar char="•"/>
            </a:pPr>
            <a:r>
              <a:rPr lang="sr-Latn-RS" dirty="0"/>
              <a:t>Popravke i održavanje opreme</a:t>
            </a:r>
          </a:p>
          <a:p>
            <a:pPr marL="285750" indent="-285750">
              <a:buFont typeface="Arial" panose="020B0604020202020204" pitchFamily="34" charset="0"/>
              <a:buChar char="•"/>
            </a:pPr>
            <a:r>
              <a:rPr lang="sr-Latn-RS" dirty="0"/>
              <a:t>Potrošni materijal</a:t>
            </a:r>
          </a:p>
          <a:p>
            <a:pPr marL="285750" indent="-285750">
              <a:buFont typeface="Arial" panose="020B0604020202020204" pitchFamily="34" charset="0"/>
              <a:buChar char="•"/>
            </a:pPr>
            <a:r>
              <a:rPr lang="sr-Latn-RS" dirty="0"/>
              <a:t>Administrativni materijal</a:t>
            </a:r>
          </a:p>
          <a:p>
            <a:pPr marL="285750" indent="-285750">
              <a:buFont typeface="Arial" panose="020B0604020202020204" pitchFamily="34" charset="0"/>
              <a:buChar char="•"/>
            </a:pPr>
            <a:r>
              <a:rPr lang="sr-Latn-RS" dirty="0"/>
              <a:t>Poštarina</a:t>
            </a:r>
          </a:p>
          <a:p>
            <a:pPr marL="285750" indent="-285750">
              <a:buFont typeface="Arial" panose="020B0604020202020204" pitchFamily="34" charset="0"/>
              <a:buChar char="•"/>
            </a:pPr>
            <a:r>
              <a:rPr lang="sr-Latn-RS" dirty="0"/>
              <a:t>Osiguranje</a:t>
            </a:r>
          </a:p>
          <a:p>
            <a:pPr marL="285750" indent="-285750">
              <a:buFont typeface="Arial" panose="020B0604020202020204" pitchFamily="34" charset="0"/>
              <a:buChar char="•"/>
            </a:pPr>
            <a:r>
              <a:rPr lang="sr-Latn-RS" dirty="0"/>
              <a:t>Porezi</a:t>
            </a:r>
          </a:p>
          <a:p>
            <a:pPr marL="285750" indent="-285750">
              <a:buFont typeface="Arial" panose="020B0604020202020204" pitchFamily="34" charset="0"/>
              <a:buChar char="•"/>
            </a:pPr>
            <a:r>
              <a:rPr lang="sr-Latn-RS" dirty="0"/>
              <a:t>Licence za softvere</a:t>
            </a:r>
          </a:p>
          <a:p>
            <a:pPr marL="285750" indent="-285750">
              <a:buFont typeface="Arial" panose="020B0604020202020204" pitchFamily="34" charset="0"/>
              <a:buChar char="•"/>
            </a:pPr>
            <a:r>
              <a:rPr lang="sr-Latn-RS" dirty="0"/>
              <a:t>Marketing materijal</a:t>
            </a:r>
          </a:p>
          <a:p>
            <a:pPr marL="285750" indent="-285750">
              <a:buFont typeface="Arial" panose="020B0604020202020204" pitchFamily="34" charset="0"/>
              <a:buChar char="•"/>
            </a:pPr>
            <a:r>
              <a:rPr lang="sr-Latn-RS" dirty="0"/>
              <a:t>Održavanje infrastrukture</a:t>
            </a:r>
            <a:endParaRPr lang="en-US" dirty="0"/>
          </a:p>
        </p:txBody>
      </p:sp>
    </p:spTree>
    <p:extLst>
      <p:ext uri="{BB962C8B-B14F-4D97-AF65-F5344CB8AC3E}">
        <p14:creationId xmlns:p14="http://schemas.microsoft.com/office/powerpoint/2010/main" val="3620737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p:txBody>
          <a:bodyPr/>
          <a:lstStyle/>
          <a:p>
            <a:r>
              <a:rPr lang="sr-Latn-RS" b="1" dirty="0"/>
              <a:t>Definisanje (identifikovanje) troškova i efekata </a:t>
            </a:r>
            <a:r>
              <a:rPr lang="sr-Latn-RS" dirty="0"/>
              <a:t>je složen i kreativan metodološki korak izrade bilansa resursa projekta. Ova faza analize uključuje precizno određivanje uloge (funkcije), mesta, značaja i vremena u kojem se troškovi i efekti javljaju.</a:t>
            </a:r>
          </a:p>
          <a:p>
            <a:r>
              <a:rPr lang="sr-Latn-RS" dirty="0"/>
              <a:t>U bilansu resursa projekta, svi troškovi sa prethodne liste, se grupišu kao</a:t>
            </a:r>
            <a:r>
              <a:rPr lang="sr-Latn-RS" i="1" dirty="0"/>
              <a:t>: </a:t>
            </a:r>
            <a:r>
              <a:rPr lang="sr-Latn-RS" b="1" i="1" dirty="0">
                <a:solidFill>
                  <a:srgbClr val="FF0000"/>
                </a:solidFill>
              </a:rPr>
              <a:t>Investicioni troškovi, Operativni (poslovni, tekući) troškovi i Troškovi obrtnih sredstava (kapitala). </a:t>
            </a:r>
          </a:p>
          <a:p>
            <a:r>
              <a:rPr lang="sr-Latn-RS" dirty="0"/>
              <a:t>Od tipa projekta i grane industrije u kojoj se projekat realizuje zavisi i broj stavki svake od navedenih grupacija troškova.</a:t>
            </a:r>
            <a:endParaRPr lang="en-US" dirty="0"/>
          </a:p>
        </p:txBody>
      </p:sp>
    </p:spTree>
    <p:extLst>
      <p:ext uri="{BB962C8B-B14F-4D97-AF65-F5344CB8AC3E}">
        <p14:creationId xmlns:p14="http://schemas.microsoft.com/office/powerpoint/2010/main" val="2791202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r>
              <a:rPr lang="sr-Latn-RS" b="1" dirty="0"/>
              <a:t>Investicioni troškovi</a:t>
            </a:r>
            <a:r>
              <a:rPr lang="sr-Latn-RS" dirty="0"/>
              <a:t>, koji sa aspekta uloge, mesta i značaja predstavljaju novo ulaganje, mogu se sa aspekta vremena javiti kao početni izdaci (u fazi investicionog perioda – pre realizacije projekta) i izdaci tokom perioda realizacije-eksploatacije projekta. </a:t>
            </a:r>
          </a:p>
          <a:p>
            <a:r>
              <a:rPr lang="sr-Latn-RS" dirty="0"/>
              <a:t>Na kraju realizacije projekta, preostaje deo početne investicije u obliku opreme, građevinskih objekata, uređenog zemljišta, voznog parka, tehnologije i tehnološkog procesa i taj deo investicionog troška se naziva </a:t>
            </a:r>
            <a:r>
              <a:rPr lang="sr-Latn-RS" i="1" u="sng" dirty="0"/>
              <a:t>ostatak vrednosti </a:t>
            </a:r>
            <a:r>
              <a:rPr lang="sr-Latn-RS" dirty="0"/>
              <a:t>ili </a:t>
            </a:r>
            <a:r>
              <a:rPr lang="sr-Latn-RS" i="1" u="sng" dirty="0"/>
              <a:t>otpisna vrednost</a:t>
            </a:r>
            <a:r>
              <a:rPr lang="sr-Latn-RS" dirty="0"/>
              <a:t>.</a:t>
            </a:r>
          </a:p>
          <a:p>
            <a:r>
              <a:rPr lang="sr-Latn-RS" dirty="0"/>
              <a:t>Sa aspekta vremena pojavljivanja investicionih troškova, uobičajena je pretpostavka da se kod novog projekta početno ulaganje dešava neposredno po donošenju odluke o realizaciji i da se taj trošak locira u početni vremenski period (investicioni period) koji se završava pre početka realizacije projekta. Kod manjih projekata, to je najčešće slučaj. Međutim, kod većih projekata, često je neophodno vršiti investicije i tokom životnog veka realizacije samog projekta – najčešće u okviru nekoliko vremenskih perioda.</a:t>
            </a:r>
            <a:endParaRPr lang="en-US" dirty="0"/>
          </a:p>
        </p:txBody>
      </p:sp>
    </p:spTree>
    <p:extLst>
      <p:ext uri="{BB962C8B-B14F-4D97-AF65-F5344CB8AC3E}">
        <p14:creationId xmlns:p14="http://schemas.microsoft.com/office/powerpoint/2010/main" val="563073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p:txBody>
          <a:bodyPr>
            <a:normAutofit fontScale="70000" lnSpcReduction="20000"/>
          </a:bodyPr>
          <a:lstStyle/>
          <a:p>
            <a:r>
              <a:rPr lang="sr-Latn-RS" dirty="0"/>
              <a:t>Odnos veka trajanja projekta i perioda investiranja u suštini zavisi od </a:t>
            </a:r>
            <a:r>
              <a:rPr lang="sr-Latn-RS" b="1" dirty="0"/>
              <a:t>životnog veka projekta </a:t>
            </a:r>
            <a:r>
              <a:rPr lang="sr-Latn-RS" dirty="0"/>
              <a:t>i od </a:t>
            </a:r>
            <a:r>
              <a:rPr lang="sr-Latn-RS" b="1" dirty="0"/>
              <a:t>životnog veka dobara u koje se investira</a:t>
            </a:r>
            <a:r>
              <a:rPr lang="sr-Latn-RS" dirty="0"/>
              <a:t>. </a:t>
            </a:r>
          </a:p>
          <a:p>
            <a:r>
              <a:rPr lang="sr-Latn-RS" dirty="0"/>
              <a:t>Tako, npr. ukoliko se investicija vršila u zemljište – ono će svakako imati određeni ostatak vrednosti i nakon realizacije projekta, bez obzira na to koliko će projekat trajati. To takođe važi i za zgrade – objekte. </a:t>
            </a:r>
          </a:p>
          <a:p>
            <a:r>
              <a:rPr lang="sr-Latn-RS" dirty="0"/>
              <a:t>Oprema se često amortizuje tokom realizacije projekta, pa je najčešće neophodno dodatno planirati investiciju u obnavaljanje opreme, tokom realizacije projekta – posebno kod projekata koji imaju dug  životni vek. Kod većih investicionih projekata – proizvodnog tipa, gde se u okviru investicije u opremu zapravo vrši investicija u kapitalnu opremu – nove tehnološke linije i pogone, vek ekspolatacije projekta se upravo i određuje na osnovu dužine životnog veka glavnih delova opreme. </a:t>
            </a:r>
          </a:p>
          <a:p>
            <a:r>
              <a:rPr lang="sr-Latn-RS" dirty="0"/>
              <a:t>Što se tiče investicije u npr. vozni park, realno – vozni park bi trebao da ima duži životni vek od veka trajanja samog projekta. Ipak, nije redak slučaj da se vozila zamenjuju tokom perioda eksploatacije projekta – ne iz razloga dotrajalnosti – već kako bi se izbegli troškovi održavanja vozila koja stare. Samim time, ova kategorija se može javiti sa izvesnim ostatkom vrednosti i može se pojaviti potreba za dodatnim investiranjem – za zamenu vozila, gde je iznos ponovljene investicije zapravo onaj deo koji treba dodati na ostatak vrednosti vozila, u momentu njegove zamene.</a:t>
            </a:r>
            <a:endParaRPr lang="en-US" dirty="0"/>
          </a:p>
        </p:txBody>
      </p:sp>
    </p:spTree>
    <p:extLst>
      <p:ext uri="{BB962C8B-B14F-4D97-AF65-F5344CB8AC3E}">
        <p14:creationId xmlns:p14="http://schemas.microsoft.com/office/powerpoint/2010/main" val="351649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a:xfrm>
            <a:off x="838200" y="1404256"/>
            <a:ext cx="11157857" cy="5377543"/>
          </a:xfrm>
        </p:spPr>
        <p:txBody>
          <a:bodyPr>
            <a:normAutofit fontScale="92500" lnSpcReduction="20000"/>
          </a:bodyPr>
          <a:lstStyle/>
          <a:p>
            <a:r>
              <a:rPr lang="sr-Latn-RS" dirty="0">
                <a:solidFill>
                  <a:srgbClr val="002060"/>
                </a:solidFill>
              </a:rPr>
              <a:t>Industrijski menadžment i preduzetništvo: spoljašnje okruženje, društvena odgovornost i poslovna etika. Razvoj novog proizvoda</a:t>
            </a:r>
          </a:p>
          <a:p>
            <a:r>
              <a:rPr lang="sr-Latn-RS" dirty="0">
                <a:solidFill>
                  <a:srgbClr val="002060"/>
                </a:solidFill>
              </a:rPr>
              <a:t>Industrija, transformacioni proces, logistika, razvoj i transformacija industrije. </a:t>
            </a:r>
          </a:p>
          <a:p>
            <a:r>
              <a:rPr lang="sr-Latn-RS" dirty="0">
                <a:solidFill>
                  <a:srgbClr val="002060"/>
                </a:solidFill>
              </a:rPr>
              <a:t>Upravljanje kreativnošću i inovacijama. Koncept ''učeće organizacije''. Principi upravljanja tehnološkim inovacijama. Ljudski resursi kao imovina preduzeća. Konflikti i upravljanje konfliktima. </a:t>
            </a:r>
          </a:p>
          <a:p>
            <a:r>
              <a:rPr lang="sr-Latn-RS" dirty="0">
                <a:solidFill>
                  <a:srgbClr val="002060"/>
                </a:solidFill>
              </a:rPr>
              <a:t>Analiza poslovnog slučaja (Business Case)</a:t>
            </a:r>
          </a:p>
          <a:p>
            <a:r>
              <a:rPr lang="sr-Latn-RS" b="1" dirty="0">
                <a:solidFill>
                  <a:srgbClr val="002060"/>
                </a:solidFill>
              </a:rPr>
              <a:t>Vrednovanje i evaluaciju poslovne ideje zasnovana na finansijskim parametrima – Studija izvodljivosti</a:t>
            </a:r>
            <a:endParaRPr lang="en-US" b="1" dirty="0">
              <a:solidFill>
                <a:srgbClr val="002060"/>
              </a:solidFill>
            </a:endParaRPr>
          </a:p>
          <a:p>
            <a:r>
              <a:rPr lang="sr-Latn-RS" dirty="0">
                <a:solidFill>
                  <a:srgbClr val="002060"/>
                </a:solidFill>
              </a:rPr>
              <a:t>Predviđanje i prognoziranje. </a:t>
            </a:r>
          </a:p>
          <a:p>
            <a:r>
              <a:rPr lang="sr-Latn-RS" dirty="0">
                <a:solidFill>
                  <a:srgbClr val="002060"/>
                </a:solidFill>
              </a:rPr>
              <a:t>Planiranje, strateško planiranje i strateški menadžment. </a:t>
            </a:r>
            <a:endParaRPr lang="en-US" dirty="0">
              <a:solidFill>
                <a:srgbClr val="002060"/>
              </a:solidFill>
            </a:endParaRPr>
          </a:p>
          <a:p>
            <a:r>
              <a:rPr lang="sr-Latn-RS" dirty="0">
                <a:solidFill>
                  <a:srgbClr val="002060"/>
                </a:solidFill>
              </a:rPr>
              <a:t>Odlučivanje kao proces rešavanja poslovnih izazova. </a:t>
            </a:r>
          </a:p>
          <a:p>
            <a:r>
              <a:rPr lang="sr-Latn-RS" dirty="0">
                <a:solidFill>
                  <a:srgbClr val="002060"/>
                </a:solidFill>
              </a:rPr>
              <a:t>Kvalitet kao upravljačka varijabla. </a:t>
            </a:r>
          </a:p>
          <a:p>
            <a:r>
              <a:rPr lang="sr-Latn-RS" dirty="0">
                <a:solidFill>
                  <a:srgbClr val="002060"/>
                </a:solidFill>
              </a:rPr>
              <a:t>Održivost. Ekološki menadžment. Globalizacija i menadžment</a:t>
            </a:r>
          </a:p>
        </p:txBody>
      </p:sp>
    </p:spTree>
    <p:extLst>
      <p:ext uri="{BB962C8B-B14F-4D97-AF65-F5344CB8AC3E}">
        <p14:creationId xmlns:p14="http://schemas.microsoft.com/office/powerpoint/2010/main" val="2760675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a:xfrm>
            <a:off x="838200" y="1825624"/>
            <a:ext cx="11190402" cy="4829699"/>
          </a:xfrm>
        </p:spPr>
        <p:txBody>
          <a:bodyPr>
            <a:normAutofit fontScale="70000" lnSpcReduction="20000"/>
          </a:bodyPr>
          <a:lstStyle/>
          <a:p>
            <a:r>
              <a:rPr lang="sr-Latn-RS" dirty="0"/>
              <a:t>Ukoliko se životni vek projekta ne vezuje za životni vek kapitalne opreme, onda se on najčešće određuje na osnovu </a:t>
            </a:r>
            <a:r>
              <a:rPr lang="sr-Latn-RS" b="1" i="1" dirty="0"/>
              <a:t>životnog veka (tržišnog veka) robe-proizvoda i/ili usluge koju projekat proizvodi</a:t>
            </a:r>
            <a:r>
              <a:rPr lang="sr-Latn-RS" i="1" dirty="0"/>
              <a:t>.</a:t>
            </a:r>
          </a:p>
          <a:p>
            <a:r>
              <a:rPr lang="sr-Latn-RS" dirty="0"/>
              <a:t>Dužina životnog veka proizvoda i/ili usluge, determiniše se tražnjom za datim proizvodom na tržištu. U tom slučaju, ako se životni vek projekta ne određuje na osnovu opreme – već na osnovu procene životnog veka proizvoda, može se desiti da i oprema ima određeni ostatak vrednosti na kraju realizacije projekta. Sa druge strane, ako će se proizvod dugo nalaziti na tržištu – usled velike tražnje, moguće je u tom periodu da dođe do potpune amortizacije opreme i potrebe za novom investicijom u nabavku nove opreme. To se može posmatrati kao novi investicioni period u datom projektu, ili – kao češći slučaj – kao novi projekat modernizacije opreme.</a:t>
            </a:r>
          </a:p>
          <a:p>
            <a:r>
              <a:rPr lang="sr-Latn-RS" i="1" dirty="0">
                <a:solidFill>
                  <a:srgbClr val="FF0000"/>
                </a:solidFill>
              </a:rPr>
              <a:t>Samo onda kada je životni vek projekta određen tehničkim vekom glavne opreme u bilansu resursa projekta ne postoji stavka ostatka vrednosti opreme. </a:t>
            </a:r>
          </a:p>
          <a:p>
            <a:r>
              <a:rPr lang="sr-Latn-RS" dirty="0"/>
              <a:t>Ostatci vrednosti svih stavki investicionih troškova, na kraju životnog veka projekta, unose se u bilans resursa projekta kao efekti (prihodi). Razlog za to je što se na kraju životnog veka projekta ovi resursi (zgrade, zemljište, delovi opreme koji imaju duži vek od trajanja projekta) mogu prodati ili se koristiti kao akumulirani resursi i usmeriti u realizaciju nekog drugog projekta.</a:t>
            </a:r>
          </a:p>
          <a:p>
            <a:r>
              <a:rPr lang="sr-Latn-RS" dirty="0">
                <a:solidFill>
                  <a:srgbClr val="FF0000"/>
                </a:solidFill>
              </a:rPr>
              <a:t>U samim tabelama prikaza investicionih troškova, ukoliko se javljaju ostaci vrednosti za određene stavke investicionih troškova, logično je da se one predstavljaju sa suprotnim predznakom u odnosu na same investicione troškove.</a:t>
            </a:r>
            <a:endParaRPr lang="en-US" dirty="0">
              <a:solidFill>
                <a:srgbClr val="FF0000"/>
              </a:solidFill>
            </a:endParaRPr>
          </a:p>
        </p:txBody>
      </p:sp>
    </p:spTree>
    <p:extLst>
      <p:ext uri="{BB962C8B-B14F-4D97-AF65-F5344CB8AC3E}">
        <p14:creationId xmlns:p14="http://schemas.microsoft.com/office/powerpoint/2010/main" val="2101199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a:xfrm>
            <a:off x="122548" y="1825624"/>
            <a:ext cx="11231252" cy="4829699"/>
          </a:xfrm>
        </p:spPr>
        <p:txBody>
          <a:bodyPr>
            <a:normAutofit fontScale="85000" lnSpcReduction="20000"/>
          </a:bodyPr>
          <a:lstStyle/>
          <a:p>
            <a:pPr algn="just"/>
            <a:r>
              <a:rPr lang="sr-Latn-RS" b="1" dirty="0"/>
              <a:t>SLUČAJ 1: </a:t>
            </a:r>
            <a:r>
              <a:rPr lang="sr-Latn-RS" dirty="0"/>
              <a:t>U jednom industrijskom centru, došlo je do privatizacije velikog industrijskog kompleksa primarne industrije. Novi vlasnici industrijskog kompleksa, investirali su velika sredstva u nabavku nove tehnološke linije za primarnu proizvodnju. Međutim uočili su da je postojeći proces – kao i administrativni deo upravljanja procesom, zasnovan na veoma zastareloj tehnologiji i da se deo administracije još uvek zasniva na papirnim izveštajima. Svakako, žele da unaprede i ovaj deo poslovanja, investicionim projektom u okviru koga će se baviti postavljanjem centralnog servera i instalacijom mrežne opreme – odnosno umrežavanja postojećeg industrijskog postrojenja u svim njegovim segmentima i postvaljanjem novog softverskog proizvoda za praćenje proizvodnje, optimizaciju i administraciu poslovnog procesa. U tu svrhu, oni žele da formiraju potpuno novo odeljenje IT sektora datog preduzeća, koje će raditi kao razvojni centar, što podrazumeva kupovinu zemljišta, izgradnju objekta, nabavku neophodne opreme (ukljućujući hardver i softver) i nabavku neophodnog voznog parka. Predvideli su da sam projekat modernizacije IT-a kompanije traje onoliko koliko će trajati novoinstalirana oprema (server i mreža) - max 10 godina. Takođe, u planu je da se vozni park obnavlja nakon 6 godine eksploatacije. Vozila koja se amortizuju nakon 6 godina eksploatacije, neće se prodavati već će se ustupiti odeljenju nabavke iste kompanije. </a:t>
            </a:r>
            <a:endParaRPr lang="en-US" dirty="0"/>
          </a:p>
        </p:txBody>
      </p:sp>
    </p:spTree>
    <p:extLst>
      <p:ext uri="{BB962C8B-B14F-4D97-AF65-F5344CB8AC3E}">
        <p14:creationId xmlns:p14="http://schemas.microsoft.com/office/powerpoint/2010/main" val="1378330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p:txBody>
          <a:bodyPr/>
          <a:lstStyle/>
          <a:p>
            <a:r>
              <a:rPr lang="sr-Latn-RS" dirty="0"/>
              <a:t>Izgled Investicionih troškova ovakvog projekta (u 000 nj) mogao bi da ima sledeći oblik:</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42855353"/>
              </p:ext>
            </p:extLst>
          </p:nvPr>
        </p:nvGraphicFramePr>
        <p:xfrm>
          <a:off x="374450" y="2840696"/>
          <a:ext cx="11149033" cy="2768600"/>
        </p:xfrm>
        <a:graphic>
          <a:graphicData uri="http://schemas.openxmlformats.org/drawingml/2006/table">
            <a:tbl>
              <a:tblPr firstRow="1" bandRow="1">
                <a:tableStyleId>{5C22544A-7EE6-4342-B048-85BDC9FD1C3A}</a:tableStyleId>
              </a:tblPr>
              <a:tblGrid>
                <a:gridCol w="1233942">
                  <a:extLst>
                    <a:ext uri="{9D8B030D-6E8A-4147-A177-3AD203B41FA5}">
                      <a16:colId xmlns:a16="http://schemas.microsoft.com/office/drawing/2014/main" val="20000"/>
                    </a:ext>
                  </a:extLst>
                </a:gridCol>
                <a:gridCol w="635188">
                  <a:extLst>
                    <a:ext uri="{9D8B030D-6E8A-4147-A177-3AD203B41FA5}">
                      <a16:colId xmlns:a16="http://schemas.microsoft.com/office/drawing/2014/main" val="20001"/>
                    </a:ext>
                  </a:extLst>
                </a:gridCol>
                <a:gridCol w="791851">
                  <a:extLst>
                    <a:ext uri="{9D8B030D-6E8A-4147-A177-3AD203B41FA5}">
                      <a16:colId xmlns:a16="http://schemas.microsoft.com/office/drawing/2014/main" val="20002"/>
                    </a:ext>
                  </a:extLst>
                </a:gridCol>
                <a:gridCol w="769490">
                  <a:extLst>
                    <a:ext uri="{9D8B030D-6E8A-4147-A177-3AD203B41FA5}">
                      <a16:colId xmlns:a16="http://schemas.microsoft.com/office/drawing/2014/main" val="20003"/>
                    </a:ext>
                  </a:extLst>
                </a:gridCol>
                <a:gridCol w="857618">
                  <a:extLst>
                    <a:ext uri="{9D8B030D-6E8A-4147-A177-3AD203B41FA5}">
                      <a16:colId xmlns:a16="http://schemas.microsoft.com/office/drawing/2014/main" val="20004"/>
                    </a:ext>
                  </a:extLst>
                </a:gridCol>
                <a:gridCol w="857618">
                  <a:extLst>
                    <a:ext uri="{9D8B030D-6E8A-4147-A177-3AD203B41FA5}">
                      <a16:colId xmlns:a16="http://schemas.microsoft.com/office/drawing/2014/main" val="20005"/>
                    </a:ext>
                  </a:extLst>
                </a:gridCol>
                <a:gridCol w="857618">
                  <a:extLst>
                    <a:ext uri="{9D8B030D-6E8A-4147-A177-3AD203B41FA5}">
                      <a16:colId xmlns:a16="http://schemas.microsoft.com/office/drawing/2014/main" val="20006"/>
                    </a:ext>
                  </a:extLst>
                </a:gridCol>
                <a:gridCol w="857618">
                  <a:extLst>
                    <a:ext uri="{9D8B030D-6E8A-4147-A177-3AD203B41FA5}">
                      <a16:colId xmlns:a16="http://schemas.microsoft.com/office/drawing/2014/main" val="20007"/>
                    </a:ext>
                  </a:extLst>
                </a:gridCol>
                <a:gridCol w="857618">
                  <a:extLst>
                    <a:ext uri="{9D8B030D-6E8A-4147-A177-3AD203B41FA5}">
                      <a16:colId xmlns:a16="http://schemas.microsoft.com/office/drawing/2014/main" val="20008"/>
                    </a:ext>
                  </a:extLst>
                </a:gridCol>
                <a:gridCol w="857618">
                  <a:extLst>
                    <a:ext uri="{9D8B030D-6E8A-4147-A177-3AD203B41FA5}">
                      <a16:colId xmlns:a16="http://schemas.microsoft.com/office/drawing/2014/main" val="20009"/>
                    </a:ext>
                  </a:extLst>
                </a:gridCol>
                <a:gridCol w="857618">
                  <a:extLst>
                    <a:ext uri="{9D8B030D-6E8A-4147-A177-3AD203B41FA5}">
                      <a16:colId xmlns:a16="http://schemas.microsoft.com/office/drawing/2014/main" val="20010"/>
                    </a:ext>
                  </a:extLst>
                </a:gridCol>
                <a:gridCol w="857618">
                  <a:extLst>
                    <a:ext uri="{9D8B030D-6E8A-4147-A177-3AD203B41FA5}">
                      <a16:colId xmlns:a16="http://schemas.microsoft.com/office/drawing/2014/main" val="20011"/>
                    </a:ext>
                  </a:extLst>
                </a:gridCol>
                <a:gridCol w="857618">
                  <a:extLst>
                    <a:ext uri="{9D8B030D-6E8A-4147-A177-3AD203B41FA5}">
                      <a16:colId xmlns:a16="http://schemas.microsoft.com/office/drawing/2014/main" val="20012"/>
                    </a:ext>
                  </a:extLst>
                </a:gridCol>
              </a:tblGrid>
              <a:tr h="370840">
                <a:tc>
                  <a:txBody>
                    <a:bodyPr/>
                    <a:lstStyle/>
                    <a:p>
                      <a:r>
                        <a:rPr lang="sr-Latn-RS" dirty="0"/>
                        <a:t>Godine</a:t>
                      </a:r>
                      <a:endParaRPr lang="en-US" dirty="0"/>
                    </a:p>
                  </a:txBody>
                  <a:tcPr/>
                </a:tc>
                <a:tc>
                  <a:txBody>
                    <a:bodyPr/>
                    <a:lstStyle/>
                    <a:p>
                      <a:r>
                        <a:rPr lang="sr-Latn-RS" dirty="0"/>
                        <a:t>0</a:t>
                      </a:r>
                      <a:endParaRPr lang="en-US" dirty="0"/>
                    </a:p>
                  </a:txBody>
                  <a:tcPr/>
                </a:tc>
                <a:tc>
                  <a:txBody>
                    <a:bodyPr/>
                    <a:lstStyle/>
                    <a:p>
                      <a:r>
                        <a:rPr lang="sr-Latn-RS" dirty="0"/>
                        <a:t>1</a:t>
                      </a:r>
                      <a:endParaRPr lang="en-US" dirty="0"/>
                    </a:p>
                  </a:txBody>
                  <a:tcPr/>
                </a:tc>
                <a:tc>
                  <a:txBody>
                    <a:bodyPr/>
                    <a:lstStyle/>
                    <a:p>
                      <a:r>
                        <a:rPr lang="sr-Latn-RS" dirty="0"/>
                        <a:t>2</a:t>
                      </a:r>
                      <a:endParaRPr lang="en-US" dirty="0"/>
                    </a:p>
                  </a:txBody>
                  <a:tcPr/>
                </a:tc>
                <a:tc>
                  <a:txBody>
                    <a:bodyPr/>
                    <a:lstStyle/>
                    <a:p>
                      <a:r>
                        <a:rPr lang="sr-Latn-RS" dirty="0"/>
                        <a:t>3</a:t>
                      </a:r>
                      <a:endParaRPr lang="en-US" dirty="0"/>
                    </a:p>
                  </a:txBody>
                  <a:tcPr/>
                </a:tc>
                <a:tc>
                  <a:txBody>
                    <a:bodyPr/>
                    <a:lstStyle/>
                    <a:p>
                      <a:r>
                        <a:rPr lang="sr-Latn-RS" dirty="0"/>
                        <a:t>4</a:t>
                      </a:r>
                      <a:endParaRPr lang="en-US" dirty="0"/>
                    </a:p>
                  </a:txBody>
                  <a:tcPr/>
                </a:tc>
                <a:tc>
                  <a:txBody>
                    <a:bodyPr/>
                    <a:lstStyle/>
                    <a:p>
                      <a:r>
                        <a:rPr lang="sr-Latn-RS" dirty="0"/>
                        <a:t>5</a:t>
                      </a:r>
                      <a:endParaRPr lang="en-US" dirty="0"/>
                    </a:p>
                  </a:txBody>
                  <a:tcPr/>
                </a:tc>
                <a:tc>
                  <a:txBody>
                    <a:bodyPr/>
                    <a:lstStyle/>
                    <a:p>
                      <a:r>
                        <a:rPr lang="sr-Latn-RS" dirty="0"/>
                        <a:t>6</a:t>
                      </a:r>
                      <a:endParaRPr lang="en-US" dirty="0"/>
                    </a:p>
                  </a:txBody>
                  <a:tcPr/>
                </a:tc>
                <a:tc>
                  <a:txBody>
                    <a:bodyPr/>
                    <a:lstStyle/>
                    <a:p>
                      <a:r>
                        <a:rPr lang="sr-Latn-RS" dirty="0"/>
                        <a:t>7</a:t>
                      </a:r>
                      <a:endParaRPr lang="en-US" dirty="0"/>
                    </a:p>
                  </a:txBody>
                  <a:tcPr/>
                </a:tc>
                <a:tc>
                  <a:txBody>
                    <a:bodyPr/>
                    <a:lstStyle/>
                    <a:p>
                      <a:r>
                        <a:rPr lang="sr-Latn-RS" dirty="0"/>
                        <a:t>8</a:t>
                      </a:r>
                      <a:endParaRPr lang="en-US" dirty="0"/>
                    </a:p>
                  </a:txBody>
                  <a:tcPr/>
                </a:tc>
                <a:tc>
                  <a:txBody>
                    <a:bodyPr/>
                    <a:lstStyle/>
                    <a:p>
                      <a:r>
                        <a:rPr lang="sr-Latn-RS" dirty="0"/>
                        <a:t>9</a:t>
                      </a:r>
                      <a:endParaRPr lang="en-US" dirty="0"/>
                    </a:p>
                  </a:txBody>
                  <a:tcPr/>
                </a:tc>
                <a:tc>
                  <a:txBody>
                    <a:bodyPr/>
                    <a:lstStyle/>
                    <a:p>
                      <a:r>
                        <a:rPr lang="sr-Latn-RS" dirty="0"/>
                        <a:t>10</a:t>
                      </a:r>
                      <a:endParaRPr lang="en-US" dirty="0"/>
                    </a:p>
                  </a:txBody>
                  <a:tcPr/>
                </a:tc>
                <a:tc>
                  <a:txBody>
                    <a:bodyPr/>
                    <a:lstStyle/>
                    <a:p>
                      <a:r>
                        <a:rPr lang="sr-Latn-RS" dirty="0"/>
                        <a:t>11</a:t>
                      </a:r>
                      <a:endParaRPr lang="en-US" dirty="0"/>
                    </a:p>
                  </a:txBody>
                  <a:tcPr/>
                </a:tc>
                <a:extLst>
                  <a:ext uri="{0D108BD9-81ED-4DB2-BD59-A6C34878D82A}">
                    <a16:rowId xmlns:a16="http://schemas.microsoft.com/office/drawing/2014/main" val="10000"/>
                  </a:ext>
                </a:extLst>
              </a:tr>
              <a:tr h="370840">
                <a:tc>
                  <a:txBody>
                    <a:bodyPr/>
                    <a:lstStyle/>
                    <a:p>
                      <a:r>
                        <a:rPr lang="sr-Latn-RS" dirty="0"/>
                        <a:t>Zemljište</a:t>
                      </a:r>
                      <a:endParaRPr lang="en-US" dirty="0"/>
                    </a:p>
                  </a:txBody>
                  <a:tcPr/>
                </a:tc>
                <a:tc>
                  <a:txBody>
                    <a:bodyPr/>
                    <a:lstStyle/>
                    <a:p>
                      <a:r>
                        <a:rPr lang="sr-Latn-RS" dirty="0"/>
                        <a:t>25</a:t>
                      </a:r>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sr-Latn-RS" dirty="0"/>
                        <a:t>-25</a:t>
                      </a:r>
                      <a:endParaRPr lang="en-US" dirty="0"/>
                    </a:p>
                  </a:txBody>
                  <a:tcPr/>
                </a:tc>
                <a:extLst>
                  <a:ext uri="{0D108BD9-81ED-4DB2-BD59-A6C34878D82A}">
                    <a16:rowId xmlns:a16="http://schemas.microsoft.com/office/drawing/2014/main" val="10001"/>
                  </a:ext>
                </a:extLst>
              </a:tr>
              <a:tr h="370840">
                <a:tc>
                  <a:txBody>
                    <a:bodyPr/>
                    <a:lstStyle/>
                    <a:p>
                      <a:r>
                        <a:rPr lang="sr-Latn-RS" dirty="0"/>
                        <a:t>Objekat</a:t>
                      </a:r>
                      <a:endParaRPr lang="en-US" dirty="0"/>
                    </a:p>
                  </a:txBody>
                  <a:tcPr/>
                </a:tc>
                <a:tc>
                  <a:txBody>
                    <a:bodyPr/>
                    <a:lstStyle/>
                    <a:p>
                      <a:r>
                        <a:rPr lang="sr-Latn-RS" dirty="0"/>
                        <a:t>45</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sr-Latn-RS" dirty="0"/>
                        <a:t>-22.5</a:t>
                      </a:r>
                      <a:endParaRPr lang="en-US" dirty="0"/>
                    </a:p>
                  </a:txBody>
                  <a:tcPr/>
                </a:tc>
                <a:extLst>
                  <a:ext uri="{0D108BD9-81ED-4DB2-BD59-A6C34878D82A}">
                    <a16:rowId xmlns:a16="http://schemas.microsoft.com/office/drawing/2014/main" val="10002"/>
                  </a:ext>
                </a:extLst>
              </a:tr>
              <a:tr h="370840">
                <a:tc>
                  <a:txBody>
                    <a:bodyPr/>
                    <a:lstStyle/>
                    <a:p>
                      <a:r>
                        <a:rPr lang="sr-Latn-RS" dirty="0"/>
                        <a:t>Oprema</a:t>
                      </a:r>
                      <a:endParaRPr lang="en-US" dirty="0"/>
                    </a:p>
                  </a:txBody>
                  <a:tcPr/>
                </a:tc>
                <a:tc>
                  <a:txBody>
                    <a:bodyPr/>
                    <a:lstStyle/>
                    <a:p>
                      <a:r>
                        <a:rPr lang="sr-Latn-RS" dirty="0"/>
                        <a:t>120</a:t>
                      </a:r>
                      <a:endParaRPr lang="en-US" dirty="0"/>
                    </a:p>
                  </a:txBody>
                  <a:tcPr/>
                </a:tc>
                <a:tc>
                  <a:txBody>
                    <a:bodyPr/>
                    <a:lstStyle/>
                    <a:p>
                      <a:r>
                        <a:rPr lang="sr-Latn-RS" dirty="0"/>
                        <a:t>120</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r h="370840">
                <a:tc>
                  <a:txBody>
                    <a:bodyPr/>
                    <a:lstStyle/>
                    <a:p>
                      <a:r>
                        <a:rPr lang="sr-Latn-RS" dirty="0"/>
                        <a:t>Vozni park</a:t>
                      </a:r>
                      <a:endParaRPr lang="en-US" dirty="0"/>
                    </a:p>
                  </a:txBody>
                  <a:tcPr/>
                </a:tc>
                <a:tc>
                  <a:txBody>
                    <a:bodyPr/>
                    <a:lstStyle/>
                    <a:p>
                      <a:endParaRPr lang="en-US"/>
                    </a:p>
                  </a:txBody>
                  <a:tcPr/>
                </a:tc>
                <a:tc>
                  <a:txBody>
                    <a:bodyPr/>
                    <a:lstStyle/>
                    <a:p>
                      <a:r>
                        <a:rPr lang="sr-Latn-RS" dirty="0"/>
                        <a:t>35</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sr-Latn-RS" dirty="0"/>
                        <a:t>35</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sr-Latn-RS" b="1" dirty="0"/>
                        <a:t>Ukupni investicioni</a:t>
                      </a:r>
                      <a:r>
                        <a:rPr lang="sr-Latn-RS" b="1" baseline="0" dirty="0"/>
                        <a:t> troškovi</a:t>
                      </a:r>
                      <a:endParaRPr lang="en-US" b="1" dirty="0"/>
                    </a:p>
                  </a:txBody>
                  <a:tcPr/>
                </a:tc>
                <a:tc>
                  <a:txBody>
                    <a:bodyPr/>
                    <a:lstStyle/>
                    <a:p>
                      <a:r>
                        <a:rPr lang="sr-Latn-RS" b="1" dirty="0"/>
                        <a:t>190</a:t>
                      </a:r>
                      <a:endParaRPr lang="en-US" b="1" dirty="0"/>
                    </a:p>
                  </a:txBody>
                  <a:tcPr/>
                </a:tc>
                <a:tc>
                  <a:txBody>
                    <a:bodyPr/>
                    <a:lstStyle/>
                    <a:p>
                      <a:r>
                        <a:rPr lang="sr-Latn-RS" b="1" dirty="0"/>
                        <a:t>155</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35</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0</a:t>
                      </a:r>
                      <a:endParaRPr lang="en-US" b="1" dirty="0"/>
                    </a:p>
                  </a:txBody>
                  <a:tcPr/>
                </a:tc>
                <a:tc>
                  <a:txBody>
                    <a:bodyPr/>
                    <a:lstStyle/>
                    <a:p>
                      <a:r>
                        <a:rPr lang="sr-Latn-RS" b="1" dirty="0"/>
                        <a:t>-47.5</a:t>
                      </a:r>
                      <a:endParaRPr lang="en-US"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447249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a:xfrm>
            <a:off x="838199" y="1825625"/>
            <a:ext cx="10690781" cy="4351338"/>
          </a:xfrm>
        </p:spPr>
        <p:txBody>
          <a:bodyPr>
            <a:normAutofit fontScale="85000" lnSpcReduction="20000"/>
          </a:bodyPr>
          <a:lstStyle/>
          <a:p>
            <a:r>
              <a:rPr lang="sr-Latn-RS" dirty="0"/>
              <a:t>Sledeća stavka u bilansu resursa projekta su </a:t>
            </a:r>
            <a:r>
              <a:rPr lang="sr-Latn-RS" b="1" dirty="0"/>
              <a:t>Operativni troškovi ili troškovi poslovanja</a:t>
            </a:r>
            <a:r>
              <a:rPr lang="sr-Latn-RS" dirty="0"/>
              <a:t>. Sa aspekta vremena, funkcije (uloge) i mesta pojavljivanja, karakteristika ovih troškova je da nastaju u trenutku kada projekat počinje svoju realizaciju – odnosno kada počne sa proizvodnjom određenog proizvoda i/ili usluge i traju tokom čitavog životnog veka projekta. Njihova visina zavisi od obima aktivnosti na projektu, odnosno od nivoa korišćenja kapaciteta raspoloživih  resursa. Operativni troškovi se sastoje od dve kategorije:</a:t>
            </a:r>
          </a:p>
          <a:p>
            <a:pPr lvl="1"/>
            <a:r>
              <a:rPr lang="sr-Latn-RS" dirty="0"/>
              <a:t>A) </a:t>
            </a:r>
            <a:r>
              <a:rPr lang="sr-Latn-RS" b="1" dirty="0"/>
              <a:t>fiksnih troškova </a:t>
            </a:r>
            <a:r>
              <a:rPr lang="sr-Latn-RS" dirty="0"/>
              <a:t>koji su konstantni bez obzira na obim proizvodnje roba i/ili usluga i</a:t>
            </a:r>
          </a:p>
          <a:p>
            <a:pPr lvl="1"/>
            <a:r>
              <a:rPr lang="sr-Latn-RS" dirty="0"/>
              <a:t>B) </a:t>
            </a:r>
            <a:r>
              <a:rPr lang="sr-Latn-RS" b="1" dirty="0"/>
              <a:t>promenjivih (varijabilnih) troškova </a:t>
            </a:r>
            <a:r>
              <a:rPr lang="sr-Latn-RS" dirty="0"/>
              <a:t>koji se menjaju sa obimom proizvodnje.</a:t>
            </a:r>
          </a:p>
          <a:p>
            <a:r>
              <a:rPr lang="sr-Latn-RS" dirty="0"/>
              <a:t>Tipične stavke koje se mogu pojaviti u kategoriji operativnih troškova mogu biti: </a:t>
            </a:r>
            <a:r>
              <a:rPr lang="sr-Latn-RS" i="1" dirty="0"/>
              <a:t>troškovi radne snage </a:t>
            </a:r>
            <a:r>
              <a:rPr lang="sr-Latn-RS" dirty="0"/>
              <a:t>(koji mogu biti i fiksni i varijabilni); </a:t>
            </a:r>
            <a:r>
              <a:rPr lang="sr-Latn-RS" i="1" dirty="0"/>
              <a:t>troškovi repromaterijala – sirovina i energije</a:t>
            </a:r>
            <a:r>
              <a:rPr lang="sr-Latn-RS" dirty="0"/>
              <a:t> (koji su uglavnom varijabilni); </a:t>
            </a:r>
            <a:r>
              <a:rPr lang="sr-Latn-RS" i="1" dirty="0"/>
              <a:t>troškovi komponenti i/ili poluproizvoda</a:t>
            </a:r>
            <a:r>
              <a:rPr lang="sr-Latn-RS" dirty="0"/>
              <a:t> (koji su uglavnom varijabilni); </a:t>
            </a:r>
            <a:r>
              <a:rPr lang="sr-Latn-RS" i="1" dirty="0"/>
              <a:t>troškovi rezervnih delova, održavanja i alata</a:t>
            </a:r>
            <a:r>
              <a:rPr lang="sr-Latn-RS" dirty="0"/>
              <a:t> (koji mogu biti fiksni i promenjivi); </a:t>
            </a:r>
            <a:r>
              <a:rPr lang="sr-Latn-RS" i="1" dirty="0"/>
              <a:t>tekući režijski troškovi </a:t>
            </a:r>
            <a:r>
              <a:rPr lang="sr-Latn-RS" dirty="0"/>
              <a:t>(koji su najčešće fiksni) i </a:t>
            </a:r>
            <a:r>
              <a:rPr lang="sr-Latn-RS" i="1" dirty="0"/>
              <a:t>troškovi menadžmenta </a:t>
            </a:r>
            <a:r>
              <a:rPr lang="sr-Latn-RS" dirty="0"/>
              <a:t>(koji mogu biti fiksni i promenjivi).</a:t>
            </a:r>
            <a:endParaRPr lang="en-US" dirty="0"/>
          </a:p>
        </p:txBody>
      </p:sp>
    </p:spTree>
    <p:extLst>
      <p:ext uri="{BB962C8B-B14F-4D97-AF65-F5344CB8AC3E}">
        <p14:creationId xmlns:p14="http://schemas.microsoft.com/office/powerpoint/2010/main" val="1614149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p:txBody>
          <a:bodyPr>
            <a:normAutofit/>
          </a:bodyPr>
          <a:lstStyle/>
          <a:p>
            <a:r>
              <a:rPr lang="sr-Latn-RS" sz="2000" b="1" dirty="0"/>
              <a:t>SLUČAJ 1 - NASTAVAK: </a:t>
            </a:r>
            <a:r>
              <a:rPr lang="sr-Latn-RS" sz="2000" dirty="0"/>
              <a:t>Ista kompanija, opisana u slučaju 1, planirala je i </a:t>
            </a:r>
            <a:r>
              <a:rPr lang="sr-Latn-RS" sz="2000" b="1" dirty="0"/>
              <a:t>operativne troškove </a:t>
            </a:r>
            <a:r>
              <a:rPr lang="sr-Latn-RS" sz="2000" dirty="0"/>
              <a:t>opisanog projekta (u 000 nj). Ovi troškovi uključivaće troškove nabavke neophodnih repromaterijala, troškove radne snage koja će direktno izvoditi radove instalacije, troškove autsorsovanih usluga izrade i održavanja softverskog sistema, tekuće režijske troškove i troškove menadžmenta projekta.</a:t>
            </a:r>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129651772"/>
              </p:ext>
            </p:extLst>
          </p:nvPr>
        </p:nvGraphicFramePr>
        <p:xfrm>
          <a:off x="207386" y="3293183"/>
          <a:ext cx="11576119" cy="2595880"/>
        </p:xfrm>
        <a:graphic>
          <a:graphicData uri="http://schemas.openxmlformats.org/drawingml/2006/table">
            <a:tbl>
              <a:tblPr firstRow="1" bandRow="1">
                <a:tableStyleId>{5C22544A-7EE6-4342-B048-85BDC9FD1C3A}</a:tableStyleId>
              </a:tblPr>
              <a:tblGrid>
                <a:gridCol w="2780911">
                  <a:extLst>
                    <a:ext uri="{9D8B030D-6E8A-4147-A177-3AD203B41FA5}">
                      <a16:colId xmlns:a16="http://schemas.microsoft.com/office/drawing/2014/main" val="20000"/>
                    </a:ext>
                  </a:extLst>
                </a:gridCol>
                <a:gridCol w="754144">
                  <a:extLst>
                    <a:ext uri="{9D8B030D-6E8A-4147-A177-3AD203B41FA5}">
                      <a16:colId xmlns:a16="http://schemas.microsoft.com/office/drawing/2014/main" val="20001"/>
                    </a:ext>
                  </a:extLst>
                </a:gridCol>
                <a:gridCol w="989814">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791852">
                  <a:extLst>
                    <a:ext uri="{9D8B030D-6E8A-4147-A177-3AD203B41FA5}">
                      <a16:colId xmlns:a16="http://schemas.microsoft.com/office/drawing/2014/main" val="20004"/>
                    </a:ext>
                  </a:extLst>
                </a:gridCol>
                <a:gridCol w="1008668">
                  <a:extLst>
                    <a:ext uri="{9D8B030D-6E8A-4147-A177-3AD203B41FA5}">
                      <a16:colId xmlns:a16="http://schemas.microsoft.com/office/drawing/2014/main" val="20005"/>
                    </a:ext>
                  </a:extLst>
                </a:gridCol>
                <a:gridCol w="1027521">
                  <a:extLst>
                    <a:ext uri="{9D8B030D-6E8A-4147-A177-3AD203B41FA5}">
                      <a16:colId xmlns:a16="http://schemas.microsoft.com/office/drawing/2014/main" val="20006"/>
                    </a:ext>
                  </a:extLst>
                </a:gridCol>
                <a:gridCol w="820132">
                  <a:extLst>
                    <a:ext uri="{9D8B030D-6E8A-4147-A177-3AD203B41FA5}">
                      <a16:colId xmlns:a16="http://schemas.microsoft.com/office/drawing/2014/main" val="20007"/>
                    </a:ext>
                  </a:extLst>
                </a:gridCol>
                <a:gridCol w="782425">
                  <a:extLst>
                    <a:ext uri="{9D8B030D-6E8A-4147-A177-3AD203B41FA5}">
                      <a16:colId xmlns:a16="http://schemas.microsoft.com/office/drawing/2014/main" val="20008"/>
                    </a:ext>
                  </a:extLst>
                </a:gridCol>
                <a:gridCol w="716438">
                  <a:extLst>
                    <a:ext uri="{9D8B030D-6E8A-4147-A177-3AD203B41FA5}">
                      <a16:colId xmlns:a16="http://schemas.microsoft.com/office/drawing/2014/main" val="20009"/>
                    </a:ext>
                  </a:extLst>
                </a:gridCol>
                <a:gridCol w="989814">
                  <a:extLst>
                    <a:ext uri="{9D8B030D-6E8A-4147-A177-3AD203B41FA5}">
                      <a16:colId xmlns:a16="http://schemas.microsoft.com/office/drawing/2014/main" val="20010"/>
                    </a:ext>
                  </a:extLst>
                </a:gridCol>
              </a:tblGrid>
              <a:tr h="370840">
                <a:tc>
                  <a:txBody>
                    <a:bodyPr/>
                    <a:lstStyle/>
                    <a:p>
                      <a:r>
                        <a:rPr lang="sr-Latn-RS" dirty="0"/>
                        <a:t>Godine</a:t>
                      </a:r>
                      <a:endParaRPr lang="en-US" dirty="0"/>
                    </a:p>
                  </a:txBody>
                  <a:tcPr/>
                </a:tc>
                <a:tc>
                  <a:txBody>
                    <a:bodyPr/>
                    <a:lstStyle/>
                    <a:p>
                      <a:r>
                        <a:rPr lang="sr-Latn-RS" dirty="0"/>
                        <a:t>1</a:t>
                      </a:r>
                      <a:endParaRPr lang="en-US" dirty="0"/>
                    </a:p>
                  </a:txBody>
                  <a:tcPr/>
                </a:tc>
                <a:tc>
                  <a:txBody>
                    <a:bodyPr/>
                    <a:lstStyle/>
                    <a:p>
                      <a:r>
                        <a:rPr lang="sr-Latn-RS" dirty="0"/>
                        <a:t>2</a:t>
                      </a:r>
                      <a:endParaRPr lang="en-US" dirty="0"/>
                    </a:p>
                  </a:txBody>
                  <a:tcPr/>
                </a:tc>
                <a:tc>
                  <a:txBody>
                    <a:bodyPr/>
                    <a:lstStyle/>
                    <a:p>
                      <a:r>
                        <a:rPr lang="sr-Latn-RS" dirty="0"/>
                        <a:t>3</a:t>
                      </a:r>
                      <a:endParaRPr lang="en-US" dirty="0"/>
                    </a:p>
                  </a:txBody>
                  <a:tcPr/>
                </a:tc>
                <a:tc>
                  <a:txBody>
                    <a:bodyPr/>
                    <a:lstStyle/>
                    <a:p>
                      <a:r>
                        <a:rPr lang="sr-Latn-RS" dirty="0"/>
                        <a:t>4</a:t>
                      </a:r>
                      <a:endParaRPr lang="en-US" dirty="0"/>
                    </a:p>
                  </a:txBody>
                  <a:tcPr/>
                </a:tc>
                <a:tc>
                  <a:txBody>
                    <a:bodyPr/>
                    <a:lstStyle/>
                    <a:p>
                      <a:r>
                        <a:rPr lang="sr-Latn-RS" dirty="0"/>
                        <a:t>5</a:t>
                      </a:r>
                      <a:endParaRPr lang="en-US" dirty="0"/>
                    </a:p>
                  </a:txBody>
                  <a:tcPr/>
                </a:tc>
                <a:tc>
                  <a:txBody>
                    <a:bodyPr/>
                    <a:lstStyle/>
                    <a:p>
                      <a:r>
                        <a:rPr lang="sr-Latn-RS" dirty="0"/>
                        <a:t>6</a:t>
                      </a:r>
                      <a:endParaRPr lang="en-US" dirty="0"/>
                    </a:p>
                  </a:txBody>
                  <a:tcPr/>
                </a:tc>
                <a:tc>
                  <a:txBody>
                    <a:bodyPr/>
                    <a:lstStyle/>
                    <a:p>
                      <a:r>
                        <a:rPr lang="sr-Latn-RS" dirty="0"/>
                        <a:t>7</a:t>
                      </a:r>
                      <a:endParaRPr lang="en-US" dirty="0"/>
                    </a:p>
                  </a:txBody>
                  <a:tcPr/>
                </a:tc>
                <a:tc>
                  <a:txBody>
                    <a:bodyPr/>
                    <a:lstStyle/>
                    <a:p>
                      <a:r>
                        <a:rPr lang="sr-Latn-RS" dirty="0"/>
                        <a:t>8</a:t>
                      </a:r>
                      <a:endParaRPr lang="en-US" dirty="0"/>
                    </a:p>
                  </a:txBody>
                  <a:tcPr/>
                </a:tc>
                <a:tc>
                  <a:txBody>
                    <a:bodyPr/>
                    <a:lstStyle/>
                    <a:p>
                      <a:r>
                        <a:rPr lang="sr-Latn-RS" dirty="0"/>
                        <a:t>9</a:t>
                      </a:r>
                      <a:endParaRPr lang="en-US" dirty="0"/>
                    </a:p>
                  </a:txBody>
                  <a:tcPr/>
                </a:tc>
                <a:tc>
                  <a:txBody>
                    <a:bodyPr/>
                    <a:lstStyle/>
                    <a:p>
                      <a:r>
                        <a:rPr lang="sr-Latn-RS" dirty="0"/>
                        <a:t>10</a:t>
                      </a:r>
                      <a:endParaRPr lang="en-US" dirty="0"/>
                    </a:p>
                  </a:txBody>
                  <a:tcPr/>
                </a:tc>
                <a:extLst>
                  <a:ext uri="{0D108BD9-81ED-4DB2-BD59-A6C34878D82A}">
                    <a16:rowId xmlns:a16="http://schemas.microsoft.com/office/drawing/2014/main" val="10000"/>
                  </a:ext>
                </a:extLst>
              </a:tr>
              <a:tr h="370840">
                <a:tc>
                  <a:txBody>
                    <a:bodyPr/>
                    <a:lstStyle/>
                    <a:p>
                      <a:r>
                        <a:rPr lang="sr-Latn-RS" dirty="0"/>
                        <a:t>Troškovi repromaterijala</a:t>
                      </a:r>
                      <a:endParaRPr lang="en-US" dirty="0"/>
                    </a:p>
                  </a:txBody>
                  <a:tcPr/>
                </a:tc>
                <a:tc>
                  <a:txBody>
                    <a:bodyPr/>
                    <a:lstStyle/>
                    <a:p>
                      <a:r>
                        <a:rPr lang="sr-Latn-RS" dirty="0"/>
                        <a:t>36.1</a:t>
                      </a:r>
                      <a:endParaRPr lang="en-US" dirty="0"/>
                    </a:p>
                  </a:txBody>
                  <a:tcPr/>
                </a:tc>
                <a:tc>
                  <a:txBody>
                    <a:bodyPr/>
                    <a:lstStyle/>
                    <a:p>
                      <a:r>
                        <a:rPr lang="sr-Latn-RS" dirty="0"/>
                        <a:t>77.0</a:t>
                      </a:r>
                      <a:endParaRPr lang="en-US" dirty="0"/>
                    </a:p>
                  </a:txBody>
                  <a:tcPr/>
                </a:tc>
                <a:tc>
                  <a:txBody>
                    <a:bodyPr/>
                    <a:lstStyle/>
                    <a:p>
                      <a:r>
                        <a:rPr lang="sr-Latn-RS" dirty="0"/>
                        <a:t>105.0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tc>
                  <a:txBody>
                    <a:bodyPr/>
                    <a:lstStyle/>
                    <a:p>
                      <a:r>
                        <a:rPr lang="sr-Latn-RS" dirty="0"/>
                        <a:t>112.0</a:t>
                      </a:r>
                      <a:endParaRPr lang="en-US" dirty="0"/>
                    </a:p>
                  </a:txBody>
                  <a:tcPr/>
                </a:tc>
                <a:extLst>
                  <a:ext uri="{0D108BD9-81ED-4DB2-BD59-A6C34878D82A}">
                    <a16:rowId xmlns:a16="http://schemas.microsoft.com/office/drawing/2014/main" val="10001"/>
                  </a:ext>
                </a:extLst>
              </a:tr>
              <a:tr h="370840">
                <a:tc>
                  <a:txBody>
                    <a:bodyPr/>
                    <a:lstStyle/>
                    <a:p>
                      <a:r>
                        <a:rPr lang="sr-Latn-RS" dirty="0"/>
                        <a:t>Radna snaga</a:t>
                      </a:r>
                      <a:endParaRPr lang="en-US" dirty="0"/>
                    </a:p>
                  </a:txBody>
                  <a:tcPr/>
                </a:tc>
                <a:tc>
                  <a:txBody>
                    <a:bodyPr/>
                    <a:lstStyle/>
                    <a:p>
                      <a:r>
                        <a:rPr lang="sr-Latn-RS" dirty="0"/>
                        <a:t>27.3</a:t>
                      </a:r>
                      <a:endParaRPr lang="en-US" dirty="0"/>
                    </a:p>
                  </a:txBody>
                  <a:tcPr/>
                </a:tc>
                <a:tc>
                  <a:txBody>
                    <a:bodyPr/>
                    <a:lstStyle/>
                    <a:p>
                      <a:r>
                        <a:rPr lang="sr-Latn-RS" dirty="0"/>
                        <a:t>59.7</a:t>
                      </a:r>
                      <a:endParaRPr lang="en-US" dirty="0"/>
                    </a:p>
                  </a:txBody>
                  <a:tcPr/>
                </a:tc>
                <a:tc>
                  <a:txBody>
                    <a:bodyPr/>
                    <a:lstStyle/>
                    <a:p>
                      <a:r>
                        <a:rPr lang="sr-Latn-RS" dirty="0"/>
                        <a:t>83.9</a:t>
                      </a:r>
                      <a:endParaRPr lang="en-US" dirty="0"/>
                    </a:p>
                  </a:txBody>
                  <a:tcPr/>
                </a:tc>
                <a:tc>
                  <a:txBody>
                    <a:bodyPr/>
                    <a:lstStyle/>
                    <a:p>
                      <a:r>
                        <a:rPr lang="sr-Latn-RS" dirty="0"/>
                        <a:t>92.1</a:t>
                      </a:r>
                      <a:endParaRPr lang="en-US" dirty="0"/>
                    </a:p>
                  </a:txBody>
                  <a:tcPr/>
                </a:tc>
                <a:tc>
                  <a:txBody>
                    <a:bodyPr/>
                    <a:lstStyle/>
                    <a:p>
                      <a:r>
                        <a:rPr lang="sr-Latn-RS" dirty="0"/>
                        <a:t>94.8</a:t>
                      </a:r>
                      <a:endParaRPr lang="en-US" dirty="0"/>
                    </a:p>
                  </a:txBody>
                  <a:tcPr/>
                </a:tc>
                <a:tc>
                  <a:txBody>
                    <a:bodyPr/>
                    <a:lstStyle/>
                    <a:p>
                      <a:r>
                        <a:rPr lang="sr-Latn-RS" dirty="0"/>
                        <a:t>97.6</a:t>
                      </a:r>
                      <a:endParaRPr lang="en-US" dirty="0"/>
                    </a:p>
                  </a:txBody>
                  <a:tcPr/>
                </a:tc>
                <a:tc>
                  <a:txBody>
                    <a:bodyPr/>
                    <a:lstStyle/>
                    <a:p>
                      <a:r>
                        <a:rPr lang="sr-Latn-RS" dirty="0"/>
                        <a:t>100.6</a:t>
                      </a:r>
                      <a:endParaRPr lang="en-US" dirty="0"/>
                    </a:p>
                  </a:txBody>
                  <a:tcPr/>
                </a:tc>
                <a:tc>
                  <a:txBody>
                    <a:bodyPr/>
                    <a:lstStyle/>
                    <a:p>
                      <a:r>
                        <a:rPr lang="sr-Latn-RS" dirty="0"/>
                        <a:t>103.6</a:t>
                      </a:r>
                      <a:endParaRPr lang="en-US" dirty="0"/>
                    </a:p>
                  </a:txBody>
                  <a:tcPr/>
                </a:tc>
                <a:tc>
                  <a:txBody>
                    <a:bodyPr/>
                    <a:lstStyle/>
                    <a:p>
                      <a:r>
                        <a:rPr lang="sr-Latn-RS" dirty="0"/>
                        <a:t>106.7</a:t>
                      </a:r>
                      <a:endParaRPr lang="en-US" dirty="0"/>
                    </a:p>
                  </a:txBody>
                  <a:tcPr/>
                </a:tc>
                <a:tc>
                  <a:txBody>
                    <a:bodyPr/>
                    <a:lstStyle/>
                    <a:p>
                      <a:r>
                        <a:rPr lang="sr-Latn-RS" dirty="0"/>
                        <a:t>109.9</a:t>
                      </a:r>
                      <a:endParaRPr lang="en-US" dirty="0"/>
                    </a:p>
                  </a:txBody>
                  <a:tcPr/>
                </a:tc>
                <a:extLst>
                  <a:ext uri="{0D108BD9-81ED-4DB2-BD59-A6C34878D82A}">
                    <a16:rowId xmlns:a16="http://schemas.microsoft.com/office/drawing/2014/main" val="10002"/>
                  </a:ext>
                </a:extLst>
              </a:tr>
              <a:tr h="370840">
                <a:tc>
                  <a:txBody>
                    <a:bodyPr/>
                    <a:lstStyle/>
                    <a:p>
                      <a:r>
                        <a:rPr lang="sr-Latn-RS" dirty="0"/>
                        <a:t>Autsorsovane usluge</a:t>
                      </a:r>
                      <a:endParaRPr lang="en-US" dirty="0"/>
                    </a:p>
                  </a:txBody>
                  <a:tcPr/>
                </a:tc>
                <a:tc>
                  <a:txBody>
                    <a:bodyPr/>
                    <a:lstStyle/>
                    <a:p>
                      <a:r>
                        <a:rPr lang="sr-Latn-RS" dirty="0"/>
                        <a:t>5.2</a:t>
                      </a:r>
                      <a:endParaRPr lang="en-US" dirty="0"/>
                    </a:p>
                  </a:txBody>
                  <a:tcPr/>
                </a:tc>
                <a:tc>
                  <a:txBody>
                    <a:bodyPr/>
                    <a:lstStyle/>
                    <a:p>
                      <a:r>
                        <a:rPr lang="sr-Latn-RS" dirty="0"/>
                        <a:t>11.0</a:t>
                      </a:r>
                      <a:endParaRPr lang="en-US" dirty="0"/>
                    </a:p>
                  </a:txBody>
                  <a:tcPr/>
                </a:tc>
                <a:tc>
                  <a:txBody>
                    <a:bodyPr/>
                    <a:lstStyle/>
                    <a:p>
                      <a:r>
                        <a:rPr lang="sr-Latn-RS" dirty="0"/>
                        <a:t>15.0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tc>
                  <a:txBody>
                    <a:bodyPr/>
                    <a:lstStyle/>
                    <a:p>
                      <a:r>
                        <a:rPr lang="sr-Latn-RS" dirty="0"/>
                        <a:t>16.0</a:t>
                      </a:r>
                      <a:endParaRPr lang="en-US" dirty="0"/>
                    </a:p>
                  </a:txBody>
                  <a:tcPr/>
                </a:tc>
                <a:extLst>
                  <a:ext uri="{0D108BD9-81ED-4DB2-BD59-A6C34878D82A}">
                    <a16:rowId xmlns:a16="http://schemas.microsoft.com/office/drawing/2014/main" val="10003"/>
                  </a:ext>
                </a:extLst>
              </a:tr>
              <a:tr h="370840">
                <a:tc>
                  <a:txBody>
                    <a:bodyPr/>
                    <a:lstStyle/>
                    <a:p>
                      <a:r>
                        <a:rPr lang="sr-Latn-RS" dirty="0"/>
                        <a:t>Troškovi menadžmenta</a:t>
                      </a:r>
                      <a:endParaRPr lang="en-US" dirty="0"/>
                    </a:p>
                  </a:txBody>
                  <a:tcPr/>
                </a:tc>
                <a:tc>
                  <a:txBody>
                    <a:bodyPr/>
                    <a:lstStyle/>
                    <a:p>
                      <a:r>
                        <a:rPr lang="sr-Latn-RS" dirty="0"/>
                        <a:t>19.1</a:t>
                      </a:r>
                      <a:endParaRPr lang="en-US" dirty="0"/>
                    </a:p>
                  </a:txBody>
                  <a:tcPr/>
                </a:tc>
                <a:tc>
                  <a:txBody>
                    <a:bodyPr/>
                    <a:lstStyle/>
                    <a:p>
                      <a:r>
                        <a:rPr lang="sr-Latn-RS" dirty="0"/>
                        <a:t>35.0</a:t>
                      </a:r>
                      <a:endParaRPr lang="en-US" dirty="0"/>
                    </a:p>
                  </a:txBody>
                  <a:tcPr/>
                </a:tc>
                <a:tc>
                  <a:txBody>
                    <a:bodyPr/>
                    <a:lstStyle/>
                    <a:p>
                      <a:r>
                        <a:rPr lang="sr-Latn-RS" dirty="0"/>
                        <a:t>36.0</a:t>
                      </a:r>
                      <a:endParaRPr lang="en-US" dirty="0"/>
                    </a:p>
                  </a:txBody>
                  <a:tcPr/>
                </a:tc>
                <a:tc>
                  <a:txBody>
                    <a:bodyPr/>
                    <a:lstStyle/>
                    <a:p>
                      <a:r>
                        <a:rPr lang="sr-Latn-RS" dirty="0"/>
                        <a:t>37.1</a:t>
                      </a:r>
                      <a:endParaRPr lang="en-US" dirty="0"/>
                    </a:p>
                  </a:txBody>
                  <a:tcPr/>
                </a:tc>
                <a:tc>
                  <a:txBody>
                    <a:bodyPr/>
                    <a:lstStyle/>
                    <a:p>
                      <a:r>
                        <a:rPr lang="sr-Latn-RS" dirty="0"/>
                        <a:t>38.2</a:t>
                      </a:r>
                      <a:endParaRPr lang="en-US" dirty="0"/>
                    </a:p>
                  </a:txBody>
                  <a:tcPr/>
                </a:tc>
                <a:tc>
                  <a:txBody>
                    <a:bodyPr/>
                    <a:lstStyle/>
                    <a:p>
                      <a:r>
                        <a:rPr lang="sr-Latn-RS" dirty="0"/>
                        <a:t>39.4</a:t>
                      </a:r>
                      <a:endParaRPr lang="en-US" dirty="0"/>
                    </a:p>
                  </a:txBody>
                  <a:tcPr/>
                </a:tc>
                <a:tc>
                  <a:txBody>
                    <a:bodyPr/>
                    <a:lstStyle/>
                    <a:p>
                      <a:r>
                        <a:rPr lang="sr-Latn-RS" dirty="0"/>
                        <a:t>40.5</a:t>
                      </a:r>
                      <a:endParaRPr lang="en-US" dirty="0"/>
                    </a:p>
                  </a:txBody>
                  <a:tcPr/>
                </a:tc>
                <a:tc>
                  <a:txBody>
                    <a:bodyPr/>
                    <a:lstStyle/>
                    <a:p>
                      <a:r>
                        <a:rPr lang="sr-Latn-RS" dirty="0"/>
                        <a:t>41.8</a:t>
                      </a:r>
                      <a:endParaRPr lang="en-US" dirty="0"/>
                    </a:p>
                  </a:txBody>
                  <a:tcPr/>
                </a:tc>
                <a:tc>
                  <a:txBody>
                    <a:bodyPr/>
                    <a:lstStyle/>
                    <a:p>
                      <a:r>
                        <a:rPr lang="sr-Latn-RS" dirty="0"/>
                        <a:t>43.0</a:t>
                      </a:r>
                      <a:endParaRPr lang="en-US" dirty="0"/>
                    </a:p>
                  </a:txBody>
                  <a:tcPr/>
                </a:tc>
                <a:tc>
                  <a:txBody>
                    <a:bodyPr/>
                    <a:lstStyle/>
                    <a:p>
                      <a:r>
                        <a:rPr lang="sr-Latn-RS" dirty="0"/>
                        <a:t>44.3</a:t>
                      </a:r>
                      <a:endParaRPr lang="en-US" dirty="0"/>
                    </a:p>
                  </a:txBody>
                  <a:tcPr/>
                </a:tc>
                <a:extLst>
                  <a:ext uri="{0D108BD9-81ED-4DB2-BD59-A6C34878D82A}">
                    <a16:rowId xmlns:a16="http://schemas.microsoft.com/office/drawing/2014/main" val="10004"/>
                  </a:ext>
                </a:extLst>
              </a:tr>
              <a:tr h="370840">
                <a:tc>
                  <a:txBody>
                    <a:bodyPr/>
                    <a:lstStyle/>
                    <a:p>
                      <a:r>
                        <a:rPr lang="sr-Latn-RS" dirty="0"/>
                        <a:t>Tekući troškovi režije</a:t>
                      </a:r>
                      <a:endParaRPr lang="en-US" dirty="0"/>
                    </a:p>
                  </a:txBody>
                  <a:tcPr/>
                </a:tc>
                <a:tc>
                  <a:txBody>
                    <a:bodyPr/>
                    <a:lstStyle/>
                    <a:p>
                      <a:r>
                        <a:rPr lang="sr-Latn-RS" dirty="0"/>
                        <a:t>6.0</a:t>
                      </a:r>
                      <a:endParaRPr lang="en-US" dirty="0"/>
                    </a:p>
                  </a:txBody>
                  <a:tcPr/>
                </a:tc>
                <a:tc>
                  <a:txBody>
                    <a:bodyPr/>
                    <a:lstStyle/>
                    <a:p>
                      <a:r>
                        <a:rPr lang="sr-Latn-RS" dirty="0"/>
                        <a:t>9.0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tc>
                  <a:txBody>
                    <a:bodyPr/>
                    <a:lstStyle/>
                    <a:p>
                      <a:r>
                        <a:rPr lang="sr-Latn-RS" dirty="0"/>
                        <a:t>14.0</a:t>
                      </a:r>
                      <a:endParaRPr lang="en-US" dirty="0"/>
                    </a:p>
                  </a:txBody>
                  <a:tcPr/>
                </a:tc>
                <a:extLst>
                  <a:ext uri="{0D108BD9-81ED-4DB2-BD59-A6C34878D82A}">
                    <a16:rowId xmlns:a16="http://schemas.microsoft.com/office/drawing/2014/main" val="10005"/>
                  </a:ext>
                </a:extLst>
              </a:tr>
              <a:tr h="370840">
                <a:tc>
                  <a:txBody>
                    <a:bodyPr/>
                    <a:lstStyle/>
                    <a:p>
                      <a:r>
                        <a:rPr lang="sr-Latn-RS" b="1" dirty="0"/>
                        <a:t>Ukupni operativni </a:t>
                      </a:r>
                      <a:r>
                        <a:rPr lang="sr-Latn-RS" b="1" baseline="0" dirty="0"/>
                        <a:t>troškovi</a:t>
                      </a:r>
                      <a:endParaRPr lang="en-US" b="1" dirty="0"/>
                    </a:p>
                  </a:txBody>
                  <a:tcPr/>
                </a:tc>
                <a:tc>
                  <a:txBody>
                    <a:bodyPr/>
                    <a:lstStyle/>
                    <a:p>
                      <a:r>
                        <a:rPr lang="sr-Latn-RS" b="1" dirty="0"/>
                        <a:t>93.7</a:t>
                      </a:r>
                      <a:endParaRPr lang="en-US" b="1" dirty="0"/>
                    </a:p>
                  </a:txBody>
                  <a:tcPr/>
                </a:tc>
                <a:tc>
                  <a:txBody>
                    <a:bodyPr/>
                    <a:lstStyle/>
                    <a:p>
                      <a:r>
                        <a:rPr lang="sr-Latn-RS" b="1" dirty="0"/>
                        <a:t>191.7</a:t>
                      </a:r>
                      <a:endParaRPr lang="en-US" b="1" dirty="0"/>
                    </a:p>
                  </a:txBody>
                  <a:tcPr/>
                </a:tc>
                <a:tc>
                  <a:txBody>
                    <a:bodyPr/>
                    <a:lstStyle/>
                    <a:p>
                      <a:r>
                        <a:rPr lang="sr-Latn-RS" b="1" dirty="0"/>
                        <a:t>253.9</a:t>
                      </a:r>
                      <a:endParaRPr lang="en-US" b="1" dirty="0"/>
                    </a:p>
                  </a:txBody>
                  <a:tcPr/>
                </a:tc>
                <a:tc>
                  <a:txBody>
                    <a:bodyPr/>
                    <a:lstStyle/>
                    <a:p>
                      <a:r>
                        <a:rPr lang="sr-Latn-RS" b="1" dirty="0"/>
                        <a:t>271.2</a:t>
                      </a:r>
                      <a:endParaRPr lang="en-US" b="1" dirty="0"/>
                    </a:p>
                  </a:txBody>
                  <a:tcPr/>
                </a:tc>
                <a:tc>
                  <a:txBody>
                    <a:bodyPr/>
                    <a:lstStyle/>
                    <a:p>
                      <a:r>
                        <a:rPr lang="sr-Latn-RS" b="1" dirty="0"/>
                        <a:t>275.0</a:t>
                      </a:r>
                      <a:endParaRPr lang="en-US" b="1" dirty="0"/>
                    </a:p>
                  </a:txBody>
                  <a:tcPr/>
                </a:tc>
                <a:tc>
                  <a:txBody>
                    <a:bodyPr/>
                    <a:lstStyle/>
                    <a:p>
                      <a:r>
                        <a:rPr lang="sr-Latn-RS" b="1" dirty="0"/>
                        <a:t>279.0</a:t>
                      </a:r>
                      <a:endParaRPr lang="en-US" b="1" dirty="0"/>
                    </a:p>
                  </a:txBody>
                  <a:tcPr/>
                </a:tc>
                <a:tc>
                  <a:txBody>
                    <a:bodyPr/>
                    <a:lstStyle/>
                    <a:p>
                      <a:r>
                        <a:rPr lang="sr-Latn-RS" b="1" dirty="0"/>
                        <a:t>283.1</a:t>
                      </a:r>
                      <a:endParaRPr lang="en-US" b="1" dirty="0"/>
                    </a:p>
                  </a:txBody>
                  <a:tcPr/>
                </a:tc>
                <a:tc>
                  <a:txBody>
                    <a:bodyPr/>
                    <a:lstStyle/>
                    <a:p>
                      <a:r>
                        <a:rPr lang="sr-Latn-RS" b="1" dirty="0"/>
                        <a:t>287.4</a:t>
                      </a:r>
                      <a:endParaRPr lang="en-US" b="1" dirty="0"/>
                    </a:p>
                  </a:txBody>
                  <a:tcPr/>
                </a:tc>
                <a:tc>
                  <a:txBody>
                    <a:bodyPr/>
                    <a:lstStyle/>
                    <a:p>
                      <a:r>
                        <a:rPr lang="sr-Latn-RS" b="1" dirty="0"/>
                        <a:t>291.7</a:t>
                      </a:r>
                      <a:endParaRPr lang="en-US" b="1" dirty="0"/>
                    </a:p>
                  </a:txBody>
                  <a:tcPr/>
                </a:tc>
                <a:tc>
                  <a:txBody>
                    <a:bodyPr/>
                    <a:lstStyle/>
                    <a:p>
                      <a:r>
                        <a:rPr lang="sr-Latn-RS" b="1" dirty="0"/>
                        <a:t>296.2</a:t>
                      </a:r>
                      <a:endParaRPr lang="en-US" b="1"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21765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p:txBody>
          <a:bodyPr>
            <a:normAutofit/>
          </a:bodyPr>
          <a:lstStyle/>
          <a:p>
            <a:r>
              <a:rPr lang="sr-Latn-RS" dirty="0"/>
              <a:t>Sledeći element troškova su </a:t>
            </a:r>
            <a:r>
              <a:rPr lang="sr-Latn-RS" b="1" dirty="0"/>
              <a:t>Obrtna sredstva/Obrtni kapital</a:t>
            </a:r>
            <a:r>
              <a:rPr lang="sr-Latn-RS" dirty="0"/>
              <a:t>.  Obrtna sredstva se u finansijskoj analizi poslovanja javljaju kao neto tekuća sredstva – odnosno kao razlika između tekućih sredstava i tekućih obaveza i sastoje se od:</a:t>
            </a:r>
          </a:p>
          <a:p>
            <a:pPr lvl="1"/>
            <a:r>
              <a:rPr lang="sr-Latn-RS" dirty="0"/>
              <a:t> </a:t>
            </a:r>
            <a:r>
              <a:rPr lang="sr-Latn-RS" i="1" u="sng" dirty="0"/>
              <a:t>zaliha sirovina, materijala i rezervnih delova (na početku obračunskog perioda); vrednosti nedovršene proizvodnje i zaliha gotovih proizvoda (na kraju godine) </a:t>
            </a:r>
          </a:p>
          <a:p>
            <a:pPr lvl="1"/>
            <a:r>
              <a:rPr lang="sr-Latn-RS" i="1" u="sng" dirty="0"/>
              <a:t>razlika po osnovu potraživanja od kupaca i obaveza prema dobavljačima, </a:t>
            </a:r>
          </a:p>
          <a:p>
            <a:pPr lvl="1"/>
            <a:r>
              <a:rPr lang="sr-Latn-RS" i="1" u="sng" dirty="0"/>
              <a:t>neto stanja gotovine u blagajni</a:t>
            </a:r>
            <a:r>
              <a:rPr lang="sr-Latn-RS" dirty="0"/>
              <a:t>. </a:t>
            </a:r>
          </a:p>
        </p:txBody>
      </p:sp>
      <p:sp>
        <p:nvSpPr>
          <p:cNvPr id="4" name="Rectangle 3"/>
          <p:cNvSpPr/>
          <p:nvPr/>
        </p:nvSpPr>
        <p:spPr>
          <a:xfrm>
            <a:off x="584498" y="5356883"/>
            <a:ext cx="10872396" cy="1246495"/>
          </a:xfrm>
          <a:prstGeom prst="rect">
            <a:avLst/>
          </a:prstGeom>
        </p:spPr>
        <p:txBody>
          <a:bodyPr wrap="square">
            <a:spAutoFit/>
          </a:bodyPr>
          <a:lstStyle/>
          <a:p>
            <a:pPr lvl="1"/>
            <a:r>
              <a:rPr lang="sr-Latn-RS" sz="2500" dirty="0"/>
              <a:t>U bilansu resursa projekta, obrtna sredstva se pojavljuju kao </a:t>
            </a:r>
            <a:r>
              <a:rPr lang="sr-Latn-RS" sz="2500" i="1" dirty="0"/>
              <a:t>fizički obim zaliha materijala, gotovih proizvoda i nedovršene proizvodnje izražen preko njihove vrednosti u novcu</a:t>
            </a:r>
            <a:r>
              <a:rPr lang="sr-Latn-RS" sz="2500" dirty="0"/>
              <a:t>.</a:t>
            </a:r>
            <a:endParaRPr lang="en-US" sz="2500" dirty="0"/>
          </a:p>
        </p:txBody>
      </p:sp>
    </p:spTree>
    <p:extLst>
      <p:ext uri="{BB962C8B-B14F-4D97-AF65-F5344CB8AC3E}">
        <p14:creationId xmlns:p14="http://schemas.microsoft.com/office/powerpoint/2010/main" val="22600585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p:txBody>
          <a:bodyPr>
            <a:normAutofit/>
          </a:bodyPr>
          <a:lstStyle/>
          <a:p>
            <a:r>
              <a:rPr lang="sr-Latn-RS" b="1" dirty="0"/>
              <a:t>Zalihe materijala </a:t>
            </a:r>
            <a:r>
              <a:rPr lang="sr-Latn-RS" dirty="0"/>
              <a:t>se nabavljaju pre nego što krene sa procesom proizvodnje, kako bi se obezbedila sigurnost u snabdevanju i neometana proizvodnja. </a:t>
            </a:r>
          </a:p>
          <a:p>
            <a:r>
              <a:rPr lang="sr-Latn-RS" dirty="0"/>
              <a:t>Njihova nabavka se može planirati na mesečnom, kvartalnom, polugodišnjem i godišnjem nivou. </a:t>
            </a:r>
          </a:p>
          <a:p>
            <a:r>
              <a:rPr lang="sr-Latn-RS" dirty="0"/>
              <a:t>Količina materijala na zalihama zavisi od tipa organizacije procesa proizvodnje, odnosno da li se radi o </a:t>
            </a:r>
            <a:r>
              <a:rPr lang="sr-Latn-RS" dirty="0">
                <a:solidFill>
                  <a:srgbClr val="FF0000"/>
                </a:solidFill>
              </a:rPr>
              <a:t>MRP</a:t>
            </a:r>
            <a:r>
              <a:rPr lang="sr-Latn-RS" dirty="0"/>
              <a:t> ili </a:t>
            </a:r>
            <a:r>
              <a:rPr lang="sr-Latn-RS" dirty="0">
                <a:solidFill>
                  <a:srgbClr val="FF0000"/>
                </a:solidFill>
              </a:rPr>
              <a:t>JiT</a:t>
            </a:r>
            <a:r>
              <a:rPr lang="sr-Latn-RS" dirty="0"/>
              <a:t> konceptu proizvodnje.</a:t>
            </a:r>
          </a:p>
        </p:txBody>
      </p:sp>
    </p:spTree>
    <p:extLst>
      <p:ext uri="{BB962C8B-B14F-4D97-AF65-F5344CB8AC3E}">
        <p14:creationId xmlns:p14="http://schemas.microsoft.com/office/powerpoint/2010/main" val="12894386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p:txBody>
          <a:bodyPr>
            <a:normAutofit fontScale="85000" lnSpcReduction="20000"/>
          </a:bodyPr>
          <a:lstStyle/>
          <a:p>
            <a:r>
              <a:rPr lang="sr-Latn-RS" b="1" dirty="0"/>
              <a:t>Zalihe gotovih proizvoda </a:t>
            </a:r>
            <a:r>
              <a:rPr lang="sr-Latn-RS" dirty="0"/>
              <a:t>su posledica vremenskog nepoklapanja završetka proizvodnje i njegove prodaje. </a:t>
            </a:r>
          </a:p>
          <a:p>
            <a:r>
              <a:rPr lang="sr-Latn-RS" dirty="0"/>
              <a:t>Količina zaliha gotovih proizvoda takođe zavisi od tipa organizacije procesa proizvodnje, odnosno da li se radi o MRP ili JiT konceptu proizvodnje.</a:t>
            </a:r>
          </a:p>
          <a:p>
            <a:r>
              <a:rPr lang="sr-Latn-RS" dirty="0"/>
              <a:t>Nivo krajnjih zaliha se utvrđuje kao deo godišnje količine planiranih proizvoda i raste sve dok projekat ne dostigne maksimalni mogući kapacitet proizvodnje. </a:t>
            </a:r>
            <a:r>
              <a:rPr lang="sr-Latn-RS" u="sng" dirty="0"/>
              <a:t>Kako zalihe gotovih materijala uključuju troškove materijala, radne snage, energije, troškove menadžmenta i režijske troškove, dakle operativne troškove, troškovi zaliha se i obračunavaju na bazi nivoa ovih troškova a ne na bazi prodajne cene gotovog proizvoda</a:t>
            </a:r>
            <a:r>
              <a:rPr lang="sr-Latn-RS" dirty="0"/>
              <a:t>. Prema tome, vrednost zaliha gotovih proizvoda zasnovana na veličini ukupnih operativnih troškova a ne na veličini prodajne cene proizvoda.</a:t>
            </a:r>
          </a:p>
          <a:p>
            <a:r>
              <a:rPr lang="sr-Latn-RS" dirty="0"/>
              <a:t>Ukoliko je u pitanju infrastrukturni projekat ili projekat koji kreira uslugu, kao krajnji ishod, tada nema zaliha gotovih proizvoda, kao ni zaliha proizvodnje u toku, jer ovakvi projekti i ne rezultuju proizvodnima koje je moguće skladištiti.</a:t>
            </a:r>
          </a:p>
          <a:p>
            <a:endParaRPr lang="en-US" dirty="0"/>
          </a:p>
        </p:txBody>
      </p:sp>
    </p:spTree>
    <p:extLst>
      <p:ext uri="{BB962C8B-B14F-4D97-AF65-F5344CB8AC3E}">
        <p14:creationId xmlns:p14="http://schemas.microsoft.com/office/powerpoint/2010/main" val="3348584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p:txBody>
          <a:bodyPr>
            <a:normAutofit fontScale="85000" lnSpcReduction="10000"/>
          </a:bodyPr>
          <a:lstStyle/>
          <a:p>
            <a:r>
              <a:rPr lang="sr-Latn-RS" dirty="0"/>
              <a:t>Najčešće se usvaja da se pun obim proizvodnje retko ostvaruje u prvim godinama projekta.  Ponekad se planira da se recimo u prvoj godini projekta ostvari 50% punog obima proizvodnje, dok se u drugoj planira recimo 75% a da se tek od treće godine ostvari 100% projektovanog proizvodnog kapaciteta. Takođe, za neke projekte je moguće da se maksimalni proizvodni kapacitet ostvari tek u poslednjoj godini eksploatacije projekta. To treba imati u vidu kod planiranja zaliha materiala – kao i zaliha gotovih proizvoda. Naime i zalihe materijala i konačnih proizvoda se planiraju proporcionalno projektovanim kapacitetima. </a:t>
            </a:r>
          </a:p>
          <a:p>
            <a:pPr marL="0" indent="0">
              <a:buNone/>
            </a:pPr>
            <a:endParaRPr lang="sr-Latn-RS" dirty="0"/>
          </a:p>
          <a:p>
            <a:r>
              <a:rPr lang="sr-Latn-RS" dirty="0"/>
              <a:t>Obrtna sredstva u bilansu resursa mogu da uključe i </a:t>
            </a:r>
            <a:r>
              <a:rPr lang="sr-Latn-RS" b="1" dirty="0"/>
              <a:t>zalihe nedovršene proizvodnje</a:t>
            </a:r>
            <a:r>
              <a:rPr lang="sr-Latn-RS" dirty="0"/>
              <a:t>. Imajući u vidu da je neophodno vreme da se repromaterijal transformiše u gotov proizvod (trajanje ciklusa proizvodnje), svakako da se javljaju i zalihe nedovršene proizvodnje, koje se još nazivaju i zalihe proizvodnje u toku. </a:t>
            </a:r>
            <a:endParaRPr lang="en-US" dirty="0"/>
          </a:p>
        </p:txBody>
      </p:sp>
    </p:spTree>
    <p:extLst>
      <p:ext uri="{BB962C8B-B14F-4D97-AF65-F5344CB8AC3E}">
        <p14:creationId xmlns:p14="http://schemas.microsoft.com/office/powerpoint/2010/main" val="3041069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p:txBody>
          <a:bodyPr>
            <a:normAutofit/>
          </a:bodyPr>
          <a:lstStyle/>
          <a:p>
            <a:r>
              <a:rPr lang="sr-Latn-RS" dirty="0"/>
              <a:t>Takođe, uobičajno je da sve tri komponente zaliha (obrtnog kapitala) imaju </a:t>
            </a:r>
            <a:r>
              <a:rPr lang="sr-Latn-RS" b="1" dirty="0"/>
              <a:t>ostatak vrednosti </a:t>
            </a:r>
            <a:r>
              <a:rPr lang="sr-Latn-RS" dirty="0"/>
              <a:t>na kraju perioda eksploatacije projekta. To su zapravo količine zaliha materijala i konačnih proizvoda, koje ostanu nakon realizacije projektnih aktivnosti. U ukupnom bilansu resursa projekta, ostatak vrednosti obrtnog kapitala, kao što je bio slučaj sa građevinskim objektima, opremom ili voznim parkom, javlja se kao prihod (efekat) projekta i moguće ih je prodati ili koristiti kao uklazni resurs za neke naredne projekte.</a:t>
            </a:r>
            <a:endParaRPr lang="en-US" dirty="0"/>
          </a:p>
          <a:p>
            <a:endParaRPr lang="en-US" dirty="0"/>
          </a:p>
        </p:txBody>
      </p:sp>
    </p:spTree>
    <p:extLst>
      <p:ext uri="{BB962C8B-B14F-4D97-AF65-F5344CB8AC3E}">
        <p14:creationId xmlns:p14="http://schemas.microsoft.com/office/powerpoint/2010/main" val="2009384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20095-6E35-4E93-AB86-CF41E2DA8FA5}"/>
              </a:ext>
            </a:extLst>
          </p:cNvPr>
          <p:cNvSpPr>
            <a:spLocks noGrp="1"/>
          </p:cNvSpPr>
          <p:nvPr>
            <p:ph type="title"/>
          </p:nvPr>
        </p:nvSpPr>
        <p:spPr/>
        <p:txBody>
          <a:bodyPr/>
          <a:lstStyle/>
          <a:p>
            <a:r>
              <a:rPr lang="sr-Latn-RS" b="1" dirty="0"/>
              <a:t>PLANIRANJE</a:t>
            </a:r>
            <a:r>
              <a:rPr lang="en-US" b="1" dirty="0"/>
              <a:t> PROJEKTA</a:t>
            </a:r>
            <a:r>
              <a:rPr lang="sr-Latn-RS" b="1" dirty="0"/>
              <a:t> – STUDIJA IZVODLJIVOSTI</a:t>
            </a:r>
            <a:endParaRPr lang="en-US" dirty="0"/>
          </a:p>
        </p:txBody>
      </p:sp>
      <p:sp>
        <p:nvSpPr>
          <p:cNvPr id="3" name="Content Placeholder 2">
            <a:extLst>
              <a:ext uri="{FF2B5EF4-FFF2-40B4-BE49-F238E27FC236}">
                <a16:creationId xmlns:a16="http://schemas.microsoft.com/office/drawing/2014/main" id="{7BC4B135-28D1-44AA-99AF-CFA1DD3CC584}"/>
              </a:ext>
            </a:extLst>
          </p:cNvPr>
          <p:cNvSpPr>
            <a:spLocks noGrp="1"/>
          </p:cNvSpPr>
          <p:nvPr>
            <p:ph idx="1"/>
          </p:nvPr>
        </p:nvSpPr>
        <p:spPr/>
        <p:txBody>
          <a:bodyPr>
            <a:normAutofit fontScale="70000" lnSpcReduction="20000"/>
          </a:bodyPr>
          <a:lstStyle/>
          <a:p>
            <a:r>
              <a:rPr lang="sr-Latn-RS" b="1" dirty="0"/>
              <a:t>Studija izvodljivosti: </a:t>
            </a:r>
            <a:r>
              <a:rPr lang="sr-Latn-RS" dirty="0"/>
              <a:t>Pre analize </a:t>
            </a:r>
            <a:r>
              <a:rPr lang="en-US" b="1" dirty="0" err="1"/>
              <a:t>poslovnog</a:t>
            </a:r>
            <a:r>
              <a:rPr lang="en-US" b="1" dirty="0"/>
              <a:t> </a:t>
            </a:r>
            <a:r>
              <a:rPr lang="en-US" b="1" dirty="0" err="1"/>
              <a:t>slučaja</a:t>
            </a:r>
            <a:r>
              <a:rPr lang="sr-Latn-RS" b="1" dirty="0"/>
              <a:t> </a:t>
            </a:r>
            <a:r>
              <a:rPr lang="sr-Latn-RS" dirty="0"/>
              <a:t>i pre kreiranja </a:t>
            </a:r>
            <a:r>
              <a:rPr lang="sr-Latn-RS" b="1" dirty="0"/>
              <a:t>povelje projekta</a:t>
            </a:r>
            <a:r>
              <a:rPr lang="en-US" dirty="0"/>
              <a:t>, je</a:t>
            </a:r>
            <a:r>
              <a:rPr lang="sr-Latn-RS" dirty="0"/>
              <a:t> značajan korak</a:t>
            </a:r>
            <a:r>
              <a:rPr lang="en-US" dirty="0"/>
              <a:t> </a:t>
            </a:r>
            <a:r>
              <a:rPr lang="en-US" dirty="0" err="1"/>
              <a:t>utvrđivanje</a:t>
            </a:r>
            <a:r>
              <a:rPr lang="en-US" dirty="0"/>
              <a:t> </a:t>
            </a:r>
            <a:r>
              <a:rPr lang="en-US" dirty="0" err="1"/>
              <a:t>verovatnoće</a:t>
            </a:r>
            <a:r>
              <a:rPr lang="en-US" dirty="0"/>
              <a:t> </a:t>
            </a:r>
            <a:r>
              <a:rPr lang="en-US" dirty="0" err="1"/>
              <a:t>uspeha</a:t>
            </a:r>
            <a:r>
              <a:rPr lang="en-US" dirty="0"/>
              <a:t> </a:t>
            </a:r>
            <a:r>
              <a:rPr lang="en-US" dirty="0" err="1"/>
              <a:t>projekta</a:t>
            </a:r>
            <a:r>
              <a:rPr lang="en-US" dirty="0"/>
              <a:t> </a:t>
            </a:r>
            <a:r>
              <a:rPr lang="en-US" dirty="0" err="1"/>
              <a:t>nakon</a:t>
            </a:r>
            <a:r>
              <a:rPr lang="en-US" dirty="0"/>
              <a:t> </a:t>
            </a:r>
            <a:r>
              <a:rPr lang="en-US" dirty="0" err="1"/>
              <a:t>razmatranja</a:t>
            </a:r>
            <a:r>
              <a:rPr lang="en-US" dirty="0"/>
              <a:t> </a:t>
            </a:r>
            <a:r>
              <a:rPr lang="en-US" dirty="0" err="1"/>
              <a:t>svih</a:t>
            </a:r>
            <a:r>
              <a:rPr lang="en-US" dirty="0"/>
              <a:t> </a:t>
            </a:r>
            <a:r>
              <a:rPr lang="sr-Latn-RS" dirty="0"/>
              <a:t>uticajnih </a:t>
            </a:r>
            <a:r>
              <a:rPr lang="en-US" dirty="0" err="1"/>
              <a:t>faktora</a:t>
            </a:r>
            <a:r>
              <a:rPr lang="sr-Latn-RS" dirty="0"/>
              <a:t> – kroz </a:t>
            </a:r>
            <a:r>
              <a:rPr lang="sr-Latn-RS" b="1" dirty="0"/>
              <a:t>studiju izvodljivosti (Feasibility Study)</a:t>
            </a:r>
            <a:r>
              <a:rPr lang="en-US" dirty="0"/>
              <a:t>. </a:t>
            </a:r>
            <a:endParaRPr lang="sr-Latn-RS" dirty="0"/>
          </a:p>
          <a:p>
            <a:r>
              <a:rPr lang="sr-Latn-RS" b="1" i="1" dirty="0"/>
              <a:t>Studija izvodljivosti </a:t>
            </a:r>
            <a:r>
              <a:rPr lang="sr-Latn-RS" i="1" dirty="0"/>
              <a:t>odgovara na pitanje – Da li možemo da radimo ovaj projekat? </a:t>
            </a:r>
          </a:p>
          <a:p>
            <a:r>
              <a:rPr lang="sr-Latn-RS" i="1" dirty="0"/>
              <a:t>U praksi bi </a:t>
            </a:r>
            <a:r>
              <a:rPr lang="sr-Latn-RS" b="1" i="1" dirty="0"/>
              <a:t>Studija izvodljivosti </a:t>
            </a:r>
            <a:r>
              <a:rPr lang="sr-Latn-RS" i="1" dirty="0"/>
              <a:t>trebala da se radi </a:t>
            </a:r>
            <a:r>
              <a:rPr lang="sr-Latn-RS" b="1" i="1" dirty="0"/>
              <a:t>pre Analize Poslovnog Slučaja</a:t>
            </a:r>
            <a:r>
              <a:rPr lang="sr-Latn-RS" i="1" dirty="0"/>
              <a:t>, ali se često rade i paralelno. </a:t>
            </a:r>
          </a:p>
          <a:p>
            <a:r>
              <a:rPr lang="sr-Latn-RS" b="1" i="1" dirty="0"/>
              <a:t>Poslovni slučaj </a:t>
            </a:r>
            <a:r>
              <a:rPr lang="sr-Latn-RS" i="1" dirty="0"/>
              <a:t>odgovara na pitanje – Da li trebamo da radimo ovaj projekat?</a:t>
            </a:r>
          </a:p>
          <a:p>
            <a:r>
              <a:rPr lang="sr-Latn-RS" dirty="0"/>
              <a:t>Studija</a:t>
            </a:r>
            <a:r>
              <a:rPr lang="en-US" dirty="0"/>
              <a:t> </a:t>
            </a:r>
            <a:r>
              <a:rPr lang="sr-Latn-RS" dirty="0"/>
              <a:t>izvodljivosti</a:t>
            </a:r>
            <a:r>
              <a:rPr lang="en-US" dirty="0"/>
              <a:t> </a:t>
            </a:r>
            <a:r>
              <a:rPr lang="en-US" dirty="0" err="1"/>
              <a:t>identifikuje</a:t>
            </a:r>
            <a:r>
              <a:rPr lang="en-US" dirty="0"/>
              <a:t> </a:t>
            </a:r>
            <a:r>
              <a:rPr lang="en-US" dirty="0" err="1"/>
              <a:t>projektna</a:t>
            </a:r>
            <a:r>
              <a:rPr lang="en-US" dirty="0"/>
              <a:t> </a:t>
            </a:r>
            <a:r>
              <a:rPr lang="en-US" dirty="0" err="1"/>
              <a:t>ograničenja</a:t>
            </a:r>
            <a:r>
              <a:rPr lang="en-US" dirty="0"/>
              <a:t> </a:t>
            </a:r>
            <a:r>
              <a:rPr lang="en-US" dirty="0" err="1"/>
              <a:t>na</a:t>
            </a:r>
            <a:r>
              <a:rPr lang="en-US" dirty="0"/>
              <a:t> </a:t>
            </a:r>
            <a:r>
              <a:rPr lang="en-US" dirty="0" err="1"/>
              <a:t>visokom</a:t>
            </a:r>
            <a:r>
              <a:rPr lang="en-US" dirty="0"/>
              <a:t> </a:t>
            </a:r>
            <a:r>
              <a:rPr lang="en-US" dirty="0" err="1"/>
              <a:t>nivou</a:t>
            </a:r>
            <a:r>
              <a:rPr lang="en-US" dirty="0"/>
              <a:t> </a:t>
            </a:r>
            <a:r>
              <a:rPr lang="en-US" dirty="0" err="1"/>
              <a:t>i</a:t>
            </a:r>
            <a:r>
              <a:rPr lang="en-US" dirty="0"/>
              <a:t> </a:t>
            </a:r>
            <a:r>
              <a:rPr lang="en-US" dirty="0" err="1"/>
              <a:t>pretpostavke</a:t>
            </a:r>
            <a:r>
              <a:rPr lang="en-US" dirty="0"/>
              <a:t> </a:t>
            </a:r>
            <a:r>
              <a:rPr lang="en-US" dirty="0" err="1"/>
              <a:t>projekta</a:t>
            </a:r>
            <a:r>
              <a:rPr lang="en-US" dirty="0"/>
              <a:t> </a:t>
            </a:r>
            <a:r>
              <a:rPr lang="en-US" dirty="0" err="1"/>
              <a:t>i</a:t>
            </a:r>
            <a:r>
              <a:rPr lang="en-US" dirty="0"/>
              <a:t> </a:t>
            </a:r>
            <a:r>
              <a:rPr lang="en-US" dirty="0" err="1"/>
              <a:t>odlučuje</a:t>
            </a:r>
            <a:r>
              <a:rPr lang="en-US" dirty="0"/>
              <a:t> da li je </a:t>
            </a:r>
            <a:r>
              <a:rPr lang="en-US" dirty="0" err="1"/>
              <a:t>projekat</a:t>
            </a:r>
            <a:r>
              <a:rPr lang="en-US" dirty="0"/>
              <a:t> </a:t>
            </a:r>
            <a:r>
              <a:rPr lang="en-US" dirty="0" err="1"/>
              <a:t>vredan</a:t>
            </a:r>
            <a:r>
              <a:rPr lang="en-US" dirty="0"/>
              <a:t> </a:t>
            </a:r>
            <a:r>
              <a:rPr lang="sr-Latn-RS" dirty="0"/>
              <a:t>rizika</a:t>
            </a:r>
            <a:r>
              <a:rPr lang="en-US" dirty="0"/>
              <a:t> </a:t>
            </a:r>
            <a:r>
              <a:rPr lang="en-US" dirty="0" err="1"/>
              <a:t>ili</a:t>
            </a:r>
            <a:r>
              <a:rPr lang="en-US" dirty="0"/>
              <a:t> ne.</a:t>
            </a:r>
            <a:endParaRPr lang="sr-Latn-RS" dirty="0"/>
          </a:p>
          <a:p>
            <a:r>
              <a:rPr lang="sr-Latn-RS" dirty="0"/>
              <a:t>Nakon pozitivnog odgovora na </a:t>
            </a:r>
            <a:r>
              <a:rPr lang="sr-Latn-RS" b="1" dirty="0"/>
              <a:t>Studiju izvodljivosti </a:t>
            </a:r>
            <a:r>
              <a:rPr lang="sr-Latn-RS" dirty="0"/>
              <a:t>– pristupa se izradi </a:t>
            </a:r>
            <a:r>
              <a:rPr lang="sr-Latn-RS" b="1" dirty="0"/>
              <a:t>Analize poslovnog slučaja </a:t>
            </a:r>
            <a:r>
              <a:rPr lang="sr-Latn-RS" dirty="0"/>
              <a:t>i potom izradi </a:t>
            </a:r>
            <a:r>
              <a:rPr lang="sr-Latn-RS" b="1" dirty="0"/>
              <a:t>povelje projekta </a:t>
            </a:r>
            <a:r>
              <a:rPr lang="sr-Latn-RS" dirty="0"/>
              <a:t>i na kraju </a:t>
            </a:r>
            <a:r>
              <a:rPr lang="sr-Latn-RS" b="1" dirty="0"/>
              <a:t>detaljnog plana projekta</a:t>
            </a:r>
            <a:r>
              <a:rPr lang="sr-Latn-RS" dirty="0"/>
              <a:t>.</a:t>
            </a:r>
          </a:p>
          <a:p>
            <a:r>
              <a:rPr lang="sr-Latn-RS" dirty="0"/>
              <a:t>Za razliku od Poslovnog slučaja, studija izvodljivosti/opravdanosti, je značajno detaljniji dokument. Svakako, obim i opseg navedenog dokumenta, zavisi od toga da li se projekat priprema za apliciranje za odobrenje finansijskih sredstava u privatnom ili u javnom sektoru. </a:t>
            </a:r>
          </a:p>
        </p:txBody>
      </p:sp>
    </p:spTree>
    <p:extLst>
      <p:ext uri="{BB962C8B-B14F-4D97-AF65-F5344CB8AC3E}">
        <p14:creationId xmlns:p14="http://schemas.microsoft.com/office/powerpoint/2010/main" val="1330554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p:txBody>
          <a:bodyPr>
            <a:normAutofit/>
          </a:bodyPr>
          <a:lstStyle/>
          <a:p>
            <a:r>
              <a:rPr lang="sr-Latn-RS" sz="2400" b="1" dirty="0"/>
              <a:t>SLUČAJ 1 - NASTAVAK: </a:t>
            </a:r>
            <a:r>
              <a:rPr lang="sr-Latn-RS" sz="2400" dirty="0"/>
              <a:t>Za isti slučaj, kompanija je izvršila i procenu svojih obrtnih sredstava (u 000 nj). Pri tome, razmatrane su zalihe materijala i zalihe gotovih proizvoda, dok zalihe nedovršene proizvodnje nisu uzete u razmatranje. </a:t>
            </a:r>
          </a:p>
          <a:p>
            <a:r>
              <a:rPr lang="sr-Latn-RS" sz="2400" dirty="0"/>
              <a:t>Usvojiće se da početno stanje zaliha materijala, predstavlja ¼ ostvarenih troškova materijala, dok  početno stanje zaliha gotovih proizvoda predstavlja ¼ ostvarenih ukupnih operativnih troškova. Naime, ova projekcija je usvojena na osnovu plana da se nabavka novih repromaterijala vrši na kvartalnom nivou. Takođe, planirano je da u svakom momentu, na raspolaganju bude količina gotovih proizvoda za instalaciju u proizvodne pogone – neophodna za period od 3 meseca. </a:t>
            </a:r>
          </a:p>
          <a:p>
            <a:r>
              <a:rPr lang="sr-Latn-RS" sz="2400" dirty="0"/>
              <a:t>U poslednjoj godini projekta, neće biti ostatka zaliha na kraju godine, već će se koristiti preostale zalihe iz prethodne godine.</a:t>
            </a:r>
            <a:endParaRPr lang="en-US" sz="2400" dirty="0"/>
          </a:p>
        </p:txBody>
      </p:sp>
    </p:spTree>
    <p:extLst>
      <p:ext uri="{BB962C8B-B14F-4D97-AF65-F5344CB8AC3E}">
        <p14:creationId xmlns:p14="http://schemas.microsoft.com/office/powerpoint/2010/main" val="17734929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72988763"/>
              </p:ext>
            </p:extLst>
          </p:nvPr>
        </p:nvGraphicFramePr>
        <p:xfrm>
          <a:off x="553037" y="1690688"/>
          <a:ext cx="10664273" cy="4886960"/>
        </p:xfrm>
        <a:graphic>
          <a:graphicData uri="http://schemas.openxmlformats.org/drawingml/2006/table">
            <a:tbl>
              <a:tblPr firstRow="1" bandRow="1">
                <a:tableStyleId>{5C22544A-7EE6-4342-B048-85BDC9FD1C3A}</a:tableStyleId>
              </a:tblPr>
              <a:tblGrid>
                <a:gridCol w="2561860">
                  <a:extLst>
                    <a:ext uri="{9D8B030D-6E8A-4147-A177-3AD203B41FA5}">
                      <a16:colId xmlns:a16="http://schemas.microsoft.com/office/drawing/2014/main" val="20000"/>
                    </a:ext>
                  </a:extLst>
                </a:gridCol>
                <a:gridCol w="694740">
                  <a:extLst>
                    <a:ext uri="{9D8B030D-6E8A-4147-A177-3AD203B41FA5}">
                      <a16:colId xmlns:a16="http://schemas.microsoft.com/office/drawing/2014/main" val="20001"/>
                    </a:ext>
                  </a:extLst>
                </a:gridCol>
                <a:gridCol w="911847">
                  <a:extLst>
                    <a:ext uri="{9D8B030D-6E8A-4147-A177-3AD203B41FA5}">
                      <a16:colId xmlns:a16="http://schemas.microsoft.com/office/drawing/2014/main" val="20002"/>
                    </a:ext>
                  </a:extLst>
                </a:gridCol>
                <a:gridCol w="842373">
                  <a:extLst>
                    <a:ext uri="{9D8B030D-6E8A-4147-A177-3AD203B41FA5}">
                      <a16:colId xmlns:a16="http://schemas.microsoft.com/office/drawing/2014/main" val="20003"/>
                    </a:ext>
                  </a:extLst>
                </a:gridCol>
                <a:gridCol w="729478">
                  <a:extLst>
                    <a:ext uri="{9D8B030D-6E8A-4147-A177-3AD203B41FA5}">
                      <a16:colId xmlns:a16="http://schemas.microsoft.com/office/drawing/2014/main" val="20004"/>
                    </a:ext>
                  </a:extLst>
                </a:gridCol>
                <a:gridCol w="929216">
                  <a:extLst>
                    <a:ext uri="{9D8B030D-6E8A-4147-A177-3AD203B41FA5}">
                      <a16:colId xmlns:a16="http://schemas.microsoft.com/office/drawing/2014/main" val="20005"/>
                    </a:ext>
                  </a:extLst>
                </a:gridCol>
                <a:gridCol w="946584">
                  <a:extLst>
                    <a:ext uri="{9D8B030D-6E8A-4147-A177-3AD203B41FA5}">
                      <a16:colId xmlns:a16="http://schemas.microsoft.com/office/drawing/2014/main" val="20006"/>
                    </a:ext>
                  </a:extLst>
                </a:gridCol>
                <a:gridCol w="755530">
                  <a:extLst>
                    <a:ext uri="{9D8B030D-6E8A-4147-A177-3AD203B41FA5}">
                      <a16:colId xmlns:a16="http://schemas.microsoft.com/office/drawing/2014/main" val="20007"/>
                    </a:ext>
                  </a:extLst>
                </a:gridCol>
                <a:gridCol w="720794">
                  <a:extLst>
                    <a:ext uri="{9D8B030D-6E8A-4147-A177-3AD203B41FA5}">
                      <a16:colId xmlns:a16="http://schemas.microsoft.com/office/drawing/2014/main" val="20008"/>
                    </a:ext>
                  </a:extLst>
                </a:gridCol>
                <a:gridCol w="777446">
                  <a:extLst>
                    <a:ext uri="{9D8B030D-6E8A-4147-A177-3AD203B41FA5}">
                      <a16:colId xmlns:a16="http://schemas.microsoft.com/office/drawing/2014/main" val="20009"/>
                    </a:ext>
                  </a:extLst>
                </a:gridCol>
                <a:gridCol w="794405">
                  <a:extLst>
                    <a:ext uri="{9D8B030D-6E8A-4147-A177-3AD203B41FA5}">
                      <a16:colId xmlns:a16="http://schemas.microsoft.com/office/drawing/2014/main" val="20010"/>
                    </a:ext>
                  </a:extLst>
                </a:gridCol>
              </a:tblGrid>
              <a:tr h="370840">
                <a:tc>
                  <a:txBody>
                    <a:bodyPr/>
                    <a:lstStyle/>
                    <a:p>
                      <a:r>
                        <a:rPr lang="sr-Latn-RS" dirty="0"/>
                        <a:t>Godine</a:t>
                      </a:r>
                      <a:endParaRPr lang="en-US" dirty="0"/>
                    </a:p>
                  </a:txBody>
                  <a:tcPr/>
                </a:tc>
                <a:tc>
                  <a:txBody>
                    <a:bodyPr/>
                    <a:lstStyle/>
                    <a:p>
                      <a:r>
                        <a:rPr lang="sr-Latn-RS" dirty="0"/>
                        <a:t>1</a:t>
                      </a:r>
                      <a:endParaRPr lang="en-US" dirty="0"/>
                    </a:p>
                  </a:txBody>
                  <a:tcPr/>
                </a:tc>
                <a:tc>
                  <a:txBody>
                    <a:bodyPr/>
                    <a:lstStyle/>
                    <a:p>
                      <a:r>
                        <a:rPr lang="sr-Latn-RS" dirty="0"/>
                        <a:t>2</a:t>
                      </a:r>
                      <a:endParaRPr lang="en-US" dirty="0"/>
                    </a:p>
                  </a:txBody>
                  <a:tcPr/>
                </a:tc>
                <a:tc>
                  <a:txBody>
                    <a:bodyPr/>
                    <a:lstStyle/>
                    <a:p>
                      <a:r>
                        <a:rPr lang="sr-Latn-RS" dirty="0"/>
                        <a:t>3</a:t>
                      </a:r>
                      <a:endParaRPr lang="en-US" dirty="0"/>
                    </a:p>
                  </a:txBody>
                  <a:tcPr/>
                </a:tc>
                <a:tc>
                  <a:txBody>
                    <a:bodyPr/>
                    <a:lstStyle/>
                    <a:p>
                      <a:r>
                        <a:rPr lang="sr-Latn-RS" dirty="0"/>
                        <a:t>4</a:t>
                      </a:r>
                      <a:endParaRPr lang="en-US" dirty="0"/>
                    </a:p>
                  </a:txBody>
                  <a:tcPr/>
                </a:tc>
                <a:tc>
                  <a:txBody>
                    <a:bodyPr/>
                    <a:lstStyle/>
                    <a:p>
                      <a:r>
                        <a:rPr lang="sr-Latn-RS" dirty="0"/>
                        <a:t>5</a:t>
                      </a:r>
                      <a:endParaRPr lang="en-US" dirty="0"/>
                    </a:p>
                  </a:txBody>
                  <a:tcPr/>
                </a:tc>
                <a:tc>
                  <a:txBody>
                    <a:bodyPr/>
                    <a:lstStyle/>
                    <a:p>
                      <a:r>
                        <a:rPr lang="sr-Latn-RS" dirty="0"/>
                        <a:t>6</a:t>
                      </a:r>
                      <a:endParaRPr lang="en-US" dirty="0"/>
                    </a:p>
                  </a:txBody>
                  <a:tcPr/>
                </a:tc>
                <a:tc>
                  <a:txBody>
                    <a:bodyPr/>
                    <a:lstStyle/>
                    <a:p>
                      <a:r>
                        <a:rPr lang="sr-Latn-RS" dirty="0"/>
                        <a:t>7</a:t>
                      </a:r>
                      <a:endParaRPr lang="en-US" dirty="0"/>
                    </a:p>
                  </a:txBody>
                  <a:tcPr/>
                </a:tc>
                <a:tc>
                  <a:txBody>
                    <a:bodyPr/>
                    <a:lstStyle/>
                    <a:p>
                      <a:r>
                        <a:rPr lang="sr-Latn-RS" dirty="0"/>
                        <a:t>8</a:t>
                      </a:r>
                      <a:endParaRPr lang="en-US" dirty="0"/>
                    </a:p>
                  </a:txBody>
                  <a:tcPr/>
                </a:tc>
                <a:tc>
                  <a:txBody>
                    <a:bodyPr/>
                    <a:lstStyle/>
                    <a:p>
                      <a:r>
                        <a:rPr lang="sr-Latn-RS" dirty="0"/>
                        <a:t>9</a:t>
                      </a:r>
                      <a:endParaRPr lang="en-US" dirty="0"/>
                    </a:p>
                  </a:txBody>
                  <a:tcPr/>
                </a:tc>
                <a:tc>
                  <a:txBody>
                    <a:bodyPr/>
                    <a:lstStyle/>
                    <a:p>
                      <a:r>
                        <a:rPr lang="sr-Latn-RS" dirty="0"/>
                        <a:t>10</a:t>
                      </a:r>
                      <a:endParaRPr lang="en-US" dirty="0"/>
                    </a:p>
                  </a:txBody>
                  <a:tcPr/>
                </a:tc>
                <a:extLst>
                  <a:ext uri="{0D108BD9-81ED-4DB2-BD59-A6C34878D82A}">
                    <a16:rowId xmlns:a16="http://schemas.microsoft.com/office/drawing/2014/main" val="10000"/>
                  </a:ext>
                </a:extLst>
              </a:tr>
              <a:tr h="370840">
                <a:tc>
                  <a:txBody>
                    <a:bodyPr/>
                    <a:lstStyle/>
                    <a:p>
                      <a:r>
                        <a:rPr lang="sr-Latn-RS" dirty="0"/>
                        <a:t>Zalihe (a)</a:t>
                      </a:r>
                      <a:endParaRPr lang="en-US" dirty="0"/>
                    </a:p>
                  </a:txBody>
                  <a:tcPr/>
                </a:tc>
                <a:tc gridSpan="10">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val="10001"/>
                  </a:ext>
                </a:extLst>
              </a:tr>
              <a:tr h="370840">
                <a:tc>
                  <a:txBody>
                    <a:bodyPr/>
                    <a:lstStyle/>
                    <a:p>
                      <a:r>
                        <a:rPr lang="sr-Latn-RS" dirty="0"/>
                        <a:t>Materijala</a:t>
                      </a:r>
                      <a:endParaRPr lang="en-US" dirty="0"/>
                    </a:p>
                  </a:txBody>
                  <a:tcPr/>
                </a:tc>
                <a:tc>
                  <a:txBody>
                    <a:bodyPr/>
                    <a:lstStyle/>
                    <a:p>
                      <a:r>
                        <a:rPr lang="sr-Latn-RS" dirty="0"/>
                        <a:t>9.0</a:t>
                      </a:r>
                      <a:endParaRPr lang="en-US" dirty="0"/>
                    </a:p>
                  </a:txBody>
                  <a:tcPr/>
                </a:tc>
                <a:tc>
                  <a:txBody>
                    <a:bodyPr/>
                    <a:lstStyle/>
                    <a:p>
                      <a:r>
                        <a:rPr lang="sr-Latn-RS" dirty="0"/>
                        <a:t>19.3</a:t>
                      </a:r>
                      <a:endParaRPr lang="en-US" dirty="0"/>
                    </a:p>
                  </a:txBody>
                  <a:tcPr/>
                </a:tc>
                <a:tc>
                  <a:txBody>
                    <a:bodyPr/>
                    <a:lstStyle/>
                    <a:p>
                      <a:r>
                        <a:rPr lang="sr-Latn-RS" dirty="0"/>
                        <a:t>26.3</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27.8</a:t>
                      </a:r>
                      <a:endParaRPr lang="en-US" dirty="0"/>
                    </a:p>
                  </a:txBody>
                  <a:tcPr/>
                </a:tc>
                <a:tc>
                  <a:txBody>
                    <a:bodyPr/>
                    <a:lstStyle/>
                    <a:p>
                      <a:r>
                        <a:rPr lang="sr-Latn-RS" dirty="0"/>
                        <a:t>0</a:t>
                      </a:r>
                      <a:endParaRPr lang="en-US" dirty="0"/>
                    </a:p>
                  </a:txBody>
                  <a:tcPr/>
                </a:tc>
                <a:extLst>
                  <a:ext uri="{0D108BD9-81ED-4DB2-BD59-A6C34878D82A}">
                    <a16:rowId xmlns:a16="http://schemas.microsoft.com/office/drawing/2014/main" val="10002"/>
                  </a:ext>
                </a:extLst>
              </a:tr>
              <a:tr h="370840">
                <a:tc>
                  <a:txBody>
                    <a:bodyPr/>
                    <a:lstStyle/>
                    <a:p>
                      <a:r>
                        <a:rPr lang="sr-Latn-RS" dirty="0"/>
                        <a:t>Gotovih proizvoda</a:t>
                      </a:r>
                      <a:endParaRPr lang="en-US" dirty="0"/>
                    </a:p>
                  </a:txBody>
                  <a:tcPr/>
                </a:tc>
                <a:tc>
                  <a:txBody>
                    <a:bodyPr/>
                    <a:lstStyle/>
                    <a:p>
                      <a:r>
                        <a:rPr lang="sr-Latn-RS" dirty="0"/>
                        <a:t>23.4</a:t>
                      </a:r>
                      <a:endParaRPr lang="en-US" dirty="0"/>
                    </a:p>
                  </a:txBody>
                  <a:tcPr/>
                </a:tc>
                <a:tc>
                  <a:txBody>
                    <a:bodyPr/>
                    <a:lstStyle/>
                    <a:p>
                      <a:r>
                        <a:rPr lang="sr-Latn-RS" dirty="0"/>
                        <a:t>47.9</a:t>
                      </a:r>
                      <a:endParaRPr lang="en-US" dirty="0"/>
                    </a:p>
                  </a:txBody>
                  <a:tcPr/>
                </a:tc>
                <a:tc>
                  <a:txBody>
                    <a:bodyPr/>
                    <a:lstStyle/>
                    <a:p>
                      <a:r>
                        <a:rPr lang="sr-Latn-RS" dirty="0"/>
                        <a:t>63.5</a:t>
                      </a:r>
                      <a:endParaRPr lang="en-US" dirty="0"/>
                    </a:p>
                  </a:txBody>
                  <a:tcPr/>
                </a:tc>
                <a:tc>
                  <a:txBody>
                    <a:bodyPr/>
                    <a:lstStyle/>
                    <a:p>
                      <a:r>
                        <a:rPr lang="sr-Latn-RS" dirty="0"/>
                        <a:t>67.8</a:t>
                      </a:r>
                      <a:endParaRPr lang="en-US" dirty="0"/>
                    </a:p>
                  </a:txBody>
                  <a:tcPr/>
                </a:tc>
                <a:tc>
                  <a:txBody>
                    <a:bodyPr/>
                    <a:lstStyle/>
                    <a:p>
                      <a:r>
                        <a:rPr lang="sr-Latn-RS" dirty="0"/>
                        <a:t>68.8</a:t>
                      </a:r>
                      <a:endParaRPr lang="en-US" dirty="0"/>
                    </a:p>
                  </a:txBody>
                  <a:tcPr/>
                </a:tc>
                <a:tc>
                  <a:txBody>
                    <a:bodyPr/>
                    <a:lstStyle/>
                    <a:p>
                      <a:r>
                        <a:rPr lang="sr-Latn-RS" dirty="0"/>
                        <a:t>69.8</a:t>
                      </a:r>
                      <a:endParaRPr lang="en-US" dirty="0"/>
                    </a:p>
                  </a:txBody>
                  <a:tcPr/>
                </a:tc>
                <a:tc>
                  <a:txBody>
                    <a:bodyPr/>
                    <a:lstStyle/>
                    <a:p>
                      <a:r>
                        <a:rPr lang="sr-Latn-RS" dirty="0"/>
                        <a:t>70.8</a:t>
                      </a:r>
                      <a:endParaRPr lang="en-US" dirty="0"/>
                    </a:p>
                  </a:txBody>
                  <a:tcPr/>
                </a:tc>
                <a:tc>
                  <a:txBody>
                    <a:bodyPr/>
                    <a:lstStyle/>
                    <a:p>
                      <a:r>
                        <a:rPr lang="sr-Latn-RS" dirty="0"/>
                        <a:t>71.9</a:t>
                      </a:r>
                      <a:endParaRPr lang="en-US" dirty="0"/>
                    </a:p>
                  </a:txBody>
                  <a:tcPr/>
                </a:tc>
                <a:tc>
                  <a:txBody>
                    <a:bodyPr/>
                    <a:lstStyle/>
                    <a:p>
                      <a:r>
                        <a:rPr lang="sr-Latn-RS" dirty="0"/>
                        <a:t>72.9</a:t>
                      </a:r>
                      <a:endParaRPr lang="en-US" dirty="0"/>
                    </a:p>
                  </a:txBody>
                  <a:tcPr/>
                </a:tc>
                <a:tc>
                  <a:txBody>
                    <a:bodyPr/>
                    <a:lstStyle/>
                    <a:p>
                      <a:r>
                        <a:rPr lang="sr-Latn-RS" dirty="0"/>
                        <a:t>0</a:t>
                      </a:r>
                      <a:endParaRPr lang="en-US" dirty="0"/>
                    </a:p>
                  </a:txBody>
                  <a:tcPr/>
                </a:tc>
                <a:extLst>
                  <a:ext uri="{0D108BD9-81ED-4DB2-BD59-A6C34878D82A}">
                    <a16:rowId xmlns:a16="http://schemas.microsoft.com/office/drawing/2014/main" val="10003"/>
                  </a:ext>
                </a:extLst>
              </a:tr>
              <a:tr h="370840">
                <a:tc>
                  <a:txBody>
                    <a:bodyPr/>
                    <a:lstStyle/>
                    <a:p>
                      <a:r>
                        <a:rPr lang="sr-Latn-RS" b="1" dirty="0"/>
                        <a:t>Ukupno</a:t>
                      </a:r>
                      <a:endParaRPr lang="en-US" b="1" dirty="0"/>
                    </a:p>
                  </a:txBody>
                  <a:tcPr/>
                </a:tc>
                <a:tc>
                  <a:txBody>
                    <a:bodyPr/>
                    <a:lstStyle/>
                    <a:p>
                      <a:r>
                        <a:rPr lang="sr-Latn-RS" b="1" dirty="0"/>
                        <a:t>32.4</a:t>
                      </a:r>
                      <a:endParaRPr lang="en-US" b="1" dirty="0"/>
                    </a:p>
                  </a:txBody>
                  <a:tcPr/>
                </a:tc>
                <a:tc>
                  <a:txBody>
                    <a:bodyPr/>
                    <a:lstStyle/>
                    <a:p>
                      <a:r>
                        <a:rPr lang="sr-Latn-RS" b="1" dirty="0"/>
                        <a:t>67.2</a:t>
                      </a:r>
                      <a:endParaRPr lang="en-US" b="1" dirty="0"/>
                    </a:p>
                  </a:txBody>
                  <a:tcPr/>
                </a:tc>
                <a:tc>
                  <a:txBody>
                    <a:bodyPr/>
                    <a:lstStyle/>
                    <a:p>
                      <a:r>
                        <a:rPr lang="sr-Latn-RS" b="1" dirty="0"/>
                        <a:t>89.8</a:t>
                      </a:r>
                      <a:endParaRPr lang="en-US" b="1" dirty="0"/>
                    </a:p>
                  </a:txBody>
                  <a:tcPr/>
                </a:tc>
                <a:tc>
                  <a:txBody>
                    <a:bodyPr/>
                    <a:lstStyle/>
                    <a:p>
                      <a:r>
                        <a:rPr lang="sr-Latn-RS" b="1" dirty="0"/>
                        <a:t>95.6</a:t>
                      </a:r>
                      <a:endParaRPr lang="en-US" b="1" dirty="0"/>
                    </a:p>
                  </a:txBody>
                  <a:tcPr/>
                </a:tc>
                <a:tc>
                  <a:txBody>
                    <a:bodyPr/>
                    <a:lstStyle/>
                    <a:p>
                      <a:r>
                        <a:rPr lang="sr-Latn-RS" b="1" dirty="0"/>
                        <a:t>96.6</a:t>
                      </a:r>
                      <a:endParaRPr lang="en-US" b="1" dirty="0"/>
                    </a:p>
                  </a:txBody>
                  <a:tcPr/>
                </a:tc>
                <a:tc>
                  <a:txBody>
                    <a:bodyPr/>
                    <a:lstStyle/>
                    <a:p>
                      <a:r>
                        <a:rPr lang="sr-Latn-RS" b="1" dirty="0"/>
                        <a:t>97.6</a:t>
                      </a:r>
                      <a:endParaRPr lang="en-US" b="1" dirty="0"/>
                    </a:p>
                  </a:txBody>
                  <a:tcPr/>
                </a:tc>
                <a:tc>
                  <a:txBody>
                    <a:bodyPr/>
                    <a:lstStyle/>
                    <a:p>
                      <a:r>
                        <a:rPr lang="sr-Latn-RS" b="1" dirty="0"/>
                        <a:t>98.6</a:t>
                      </a:r>
                      <a:endParaRPr lang="en-US" b="1" dirty="0"/>
                    </a:p>
                  </a:txBody>
                  <a:tcPr/>
                </a:tc>
                <a:tc>
                  <a:txBody>
                    <a:bodyPr/>
                    <a:lstStyle/>
                    <a:p>
                      <a:r>
                        <a:rPr lang="sr-Latn-RS" b="1" dirty="0"/>
                        <a:t>99.7</a:t>
                      </a:r>
                      <a:endParaRPr lang="en-US" b="1" dirty="0"/>
                    </a:p>
                  </a:txBody>
                  <a:tcPr/>
                </a:tc>
                <a:tc>
                  <a:txBody>
                    <a:bodyPr/>
                    <a:lstStyle/>
                    <a:p>
                      <a:r>
                        <a:rPr lang="sr-Latn-RS" b="1" dirty="0"/>
                        <a:t>100.7</a:t>
                      </a:r>
                      <a:endParaRPr lang="en-US" b="1" dirty="0"/>
                    </a:p>
                  </a:txBody>
                  <a:tcPr/>
                </a:tc>
                <a:tc>
                  <a:txBody>
                    <a:bodyPr/>
                    <a:lstStyle/>
                    <a:p>
                      <a:r>
                        <a:rPr lang="sr-Latn-RS" b="1" dirty="0"/>
                        <a:t>0</a:t>
                      </a:r>
                      <a:endParaRPr lang="en-US" b="1" dirty="0"/>
                    </a:p>
                  </a:txBody>
                  <a:tcPr/>
                </a:tc>
                <a:extLst>
                  <a:ext uri="{0D108BD9-81ED-4DB2-BD59-A6C34878D82A}">
                    <a16:rowId xmlns:a16="http://schemas.microsoft.com/office/drawing/2014/main" val="10004"/>
                  </a:ext>
                </a:extLst>
              </a:tr>
              <a:tr h="370840">
                <a:tc>
                  <a:txBody>
                    <a:bodyPr/>
                    <a:lstStyle/>
                    <a:p>
                      <a:r>
                        <a:rPr lang="sr-Latn-RS" b="1" dirty="0"/>
                        <a:t>Promena obrtnog kapitala</a:t>
                      </a:r>
                      <a:endParaRPr lang="en-US" b="1" dirty="0"/>
                    </a:p>
                  </a:txBody>
                  <a:tcPr/>
                </a:tc>
                <a:tc>
                  <a:txBody>
                    <a:bodyPr/>
                    <a:lstStyle/>
                    <a:p>
                      <a:r>
                        <a:rPr lang="sr-Latn-RS" b="1" dirty="0"/>
                        <a:t>32.4</a:t>
                      </a:r>
                      <a:endParaRPr lang="en-US" b="1" dirty="0"/>
                    </a:p>
                  </a:txBody>
                  <a:tcPr/>
                </a:tc>
                <a:tc>
                  <a:txBody>
                    <a:bodyPr/>
                    <a:lstStyle/>
                    <a:p>
                      <a:r>
                        <a:rPr lang="sr-Latn-RS" b="1" dirty="0"/>
                        <a:t>34.8</a:t>
                      </a:r>
                      <a:endParaRPr lang="en-US" b="1" dirty="0"/>
                    </a:p>
                  </a:txBody>
                  <a:tcPr/>
                </a:tc>
                <a:tc>
                  <a:txBody>
                    <a:bodyPr/>
                    <a:lstStyle/>
                    <a:p>
                      <a:r>
                        <a:rPr lang="sr-Latn-RS" b="1" dirty="0"/>
                        <a:t>22.6</a:t>
                      </a:r>
                      <a:endParaRPr lang="en-US" b="1" dirty="0"/>
                    </a:p>
                  </a:txBody>
                  <a:tcPr/>
                </a:tc>
                <a:tc>
                  <a:txBody>
                    <a:bodyPr/>
                    <a:lstStyle/>
                    <a:p>
                      <a:r>
                        <a:rPr lang="sr-Latn-RS" b="1" dirty="0"/>
                        <a:t>5.8</a:t>
                      </a:r>
                      <a:endParaRPr lang="en-US" b="1" dirty="0"/>
                    </a:p>
                  </a:txBody>
                  <a:tcPr/>
                </a:tc>
                <a:tc>
                  <a:txBody>
                    <a:bodyPr/>
                    <a:lstStyle/>
                    <a:p>
                      <a:r>
                        <a:rPr lang="sr-Latn-RS" b="1" dirty="0"/>
                        <a:t>1</a:t>
                      </a:r>
                      <a:endParaRPr lang="en-US" b="1" dirty="0"/>
                    </a:p>
                  </a:txBody>
                  <a:tcPr/>
                </a:tc>
                <a:tc>
                  <a:txBody>
                    <a:bodyPr/>
                    <a:lstStyle/>
                    <a:p>
                      <a:r>
                        <a:rPr lang="sr-Latn-RS" b="1" dirty="0"/>
                        <a:t>1</a:t>
                      </a:r>
                      <a:endParaRPr lang="en-US" b="1" dirty="0"/>
                    </a:p>
                  </a:txBody>
                  <a:tcPr/>
                </a:tc>
                <a:tc>
                  <a:txBody>
                    <a:bodyPr/>
                    <a:lstStyle/>
                    <a:p>
                      <a:r>
                        <a:rPr lang="sr-Latn-RS" b="1" dirty="0"/>
                        <a:t>1</a:t>
                      </a:r>
                      <a:endParaRPr lang="en-US" b="1" dirty="0"/>
                    </a:p>
                  </a:txBody>
                  <a:tcPr/>
                </a:tc>
                <a:tc>
                  <a:txBody>
                    <a:bodyPr/>
                    <a:lstStyle/>
                    <a:p>
                      <a:r>
                        <a:rPr lang="sr-Latn-RS" b="1" dirty="0"/>
                        <a:t>1.1</a:t>
                      </a:r>
                      <a:endParaRPr lang="en-US" b="1" dirty="0"/>
                    </a:p>
                  </a:txBody>
                  <a:tcPr/>
                </a:tc>
                <a:tc>
                  <a:txBody>
                    <a:bodyPr/>
                    <a:lstStyle/>
                    <a:p>
                      <a:r>
                        <a:rPr lang="sr-Latn-RS" b="1" dirty="0"/>
                        <a:t>1</a:t>
                      </a:r>
                      <a:endParaRPr lang="en-US" b="1" dirty="0"/>
                    </a:p>
                  </a:txBody>
                  <a:tcPr/>
                </a:tc>
                <a:tc>
                  <a:txBody>
                    <a:bodyPr/>
                    <a:lstStyle/>
                    <a:p>
                      <a:r>
                        <a:rPr lang="sr-Latn-RS" b="1" dirty="0"/>
                        <a:t>-100.7</a:t>
                      </a:r>
                      <a:endParaRPr lang="en-US" b="1" dirty="0"/>
                    </a:p>
                  </a:txBody>
                  <a:tcPr/>
                </a:tc>
                <a:extLst>
                  <a:ext uri="{0D108BD9-81ED-4DB2-BD59-A6C34878D82A}">
                    <a16:rowId xmlns:a16="http://schemas.microsoft.com/office/drawing/2014/main" val="10005"/>
                  </a:ext>
                </a:extLst>
              </a:tr>
              <a:tr h="370840">
                <a:tc>
                  <a:txBody>
                    <a:bodyPr/>
                    <a:lstStyle/>
                    <a:p>
                      <a:r>
                        <a:rPr lang="sr-Latn-RS" b="1" dirty="0"/>
                        <a:t>Ukupni obrtni kapital</a:t>
                      </a:r>
                      <a:endParaRPr lang="en-US" b="1" dirty="0"/>
                    </a:p>
                  </a:txBody>
                  <a:tcPr/>
                </a:tc>
                <a:tc>
                  <a:txBody>
                    <a:bodyPr/>
                    <a:lstStyle/>
                    <a:p>
                      <a:r>
                        <a:rPr lang="sr-Latn-RS" b="1" dirty="0"/>
                        <a:t>32.4</a:t>
                      </a:r>
                      <a:endParaRPr lang="en-US" b="1" dirty="0"/>
                    </a:p>
                  </a:txBody>
                  <a:tcPr/>
                </a:tc>
                <a:tc>
                  <a:txBody>
                    <a:bodyPr/>
                    <a:lstStyle/>
                    <a:p>
                      <a:r>
                        <a:rPr lang="sr-Latn-RS" b="1" dirty="0"/>
                        <a:t>67.2</a:t>
                      </a:r>
                      <a:endParaRPr lang="en-US" b="1" dirty="0"/>
                    </a:p>
                  </a:txBody>
                  <a:tcPr/>
                </a:tc>
                <a:tc>
                  <a:txBody>
                    <a:bodyPr/>
                    <a:lstStyle/>
                    <a:p>
                      <a:r>
                        <a:rPr lang="sr-Latn-RS" b="1" dirty="0"/>
                        <a:t>89.8</a:t>
                      </a:r>
                      <a:endParaRPr lang="en-US" b="1" dirty="0"/>
                    </a:p>
                  </a:txBody>
                  <a:tcPr/>
                </a:tc>
                <a:tc>
                  <a:txBody>
                    <a:bodyPr/>
                    <a:lstStyle/>
                    <a:p>
                      <a:r>
                        <a:rPr lang="sr-Latn-RS" b="1" dirty="0"/>
                        <a:t>95.6</a:t>
                      </a:r>
                      <a:endParaRPr lang="en-US" b="1" dirty="0"/>
                    </a:p>
                  </a:txBody>
                  <a:tcPr/>
                </a:tc>
                <a:tc>
                  <a:txBody>
                    <a:bodyPr/>
                    <a:lstStyle/>
                    <a:p>
                      <a:r>
                        <a:rPr lang="sr-Latn-RS" b="1" dirty="0"/>
                        <a:t>96.6</a:t>
                      </a:r>
                      <a:endParaRPr lang="en-US" b="1" dirty="0"/>
                    </a:p>
                  </a:txBody>
                  <a:tcPr/>
                </a:tc>
                <a:tc>
                  <a:txBody>
                    <a:bodyPr/>
                    <a:lstStyle/>
                    <a:p>
                      <a:r>
                        <a:rPr lang="sr-Latn-RS" b="1" dirty="0"/>
                        <a:t>97.6</a:t>
                      </a:r>
                      <a:endParaRPr lang="en-US" b="1" dirty="0"/>
                    </a:p>
                  </a:txBody>
                  <a:tcPr/>
                </a:tc>
                <a:tc>
                  <a:txBody>
                    <a:bodyPr/>
                    <a:lstStyle/>
                    <a:p>
                      <a:r>
                        <a:rPr lang="sr-Latn-RS" b="1" dirty="0"/>
                        <a:t>98.6</a:t>
                      </a:r>
                      <a:endParaRPr lang="en-US" b="1" dirty="0"/>
                    </a:p>
                  </a:txBody>
                  <a:tcPr/>
                </a:tc>
                <a:tc>
                  <a:txBody>
                    <a:bodyPr/>
                    <a:lstStyle/>
                    <a:p>
                      <a:r>
                        <a:rPr lang="sr-Latn-RS" b="1" dirty="0"/>
                        <a:t>99.7</a:t>
                      </a:r>
                      <a:endParaRPr lang="en-US" b="1" dirty="0"/>
                    </a:p>
                  </a:txBody>
                  <a:tcPr/>
                </a:tc>
                <a:tc>
                  <a:txBody>
                    <a:bodyPr/>
                    <a:lstStyle/>
                    <a:p>
                      <a:r>
                        <a:rPr lang="sr-Latn-RS" b="1" dirty="0"/>
                        <a:t>100.7</a:t>
                      </a:r>
                      <a:endParaRPr lang="en-US" b="1" dirty="0"/>
                    </a:p>
                  </a:txBody>
                  <a:tcPr/>
                </a:tc>
                <a:tc>
                  <a:txBody>
                    <a:bodyPr/>
                    <a:lstStyle/>
                    <a:p>
                      <a:r>
                        <a:rPr lang="sr-Latn-RS" b="1" dirty="0"/>
                        <a:t>-100.7</a:t>
                      </a:r>
                      <a:endParaRPr lang="en-US" b="1" dirty="0"/>
                    </a:p>
                  </a:txBody>
                  <a:tcPr/>
                </a:tc>
                <a:extLst>
                  <a:ext uri="{0D108BD9-81ED-4DB2-BD59-A6C34878D82A}">
                    <a16:rowId xmlns:a16="http://schemas.microsoft.com/office/drawing/2014/main" val="10006"/>
                  </a:ext>
                </a:extLst>
              </a:tr>
              <a:tr h="370840">
                <a:tc>
                  <a:txBody>
                    <a:bodyPr/>
                    <a:lstStyle/>
                    <a:p>
                      <a:r>
                        <a:rPr lang="sr-Latn-RS" b="0" dirty="0"/>
                        <a:t>Promena (b)</a:t>
                      </a:r>
                      <a:endParaRPr lang="en-US" b="0" dirty="0"/>
                    </a:p>
                  </a:txBody>
                  <a:tcPr/>
                </a:tc>
                <a:tc gridSpan="10">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7"/>
                  </a:ext>
                </a:extLst>
              </a:tr>
              <a:tr h="370840">
                <a:tc>
                  <a:txBody>
                    <a:bodyPr/>
                    <a:lstStyle/>
                    <a:p>
                      <a:r>
                        <a:rPr lang="sr-Latn-RS" b="0" dirty="0"/>
                        <a:t>Promena zaliha materijala</a:t>
                      </a:r>
                      <a:endParaRPr lang="en-US" b="0" dirty="0"/>
                    </a:p>
                  </a:txBody>
                  <a:tcPr/>
                </a:tc>
                <a:tc>
                  <a:txBody>
                    <a:bodyPr/>
                    <a:lstStyle/>
                    <a:p>
                      <a:r>
                        <a:rPr lang="sr-Latn-RS" b="0" dirty="0"/>
                        <a:t>9.0</a:t>
                      </a:r>
                      <a:endParaRPr lang="en-US" b="0" dirty="0"/>
                    </a:p>
                  </a:txBody>
                  <a:tcPr/>
                </a:tc>
                <a:tc>
                  <a:txBody>
                    <a:bodyPr/>
                    <a:lstStyle/>
                    <a:p>
                      <a:r>
                        <a:rPr lang="sr-Latn-RS" b="0" dirty="0"/>
                        <a:t>10.3</a:t>
                      </a:r>
                      <a:endParaRPr lang="en-US" b="0" dirty="0"/>
                    </a:p>
                  </a:txBody>
                  <a:tcPr/>
                </a:tc>
                <a:tc>
                  <a:txBody>
                    <a:bodyPr/>
                    <a:lstStyle/>
                    <a:p>
                      <a:r>
                        <a:rPr lang="sr-Latn-RS" b="0" dirty="0"/>
                        <a:t>7</a:t>
                      </a:r>
                      <a:endParaRPr lang="en-US" b="0" dirty="0"/>
                    </a:p>
                  </a:txBody>
                  <a:tcPr/>
                </a:tc>
                <a:tc>
                  <a:txBody>
                    <a:bodyPr/>
                    <a:lstStyle/>
                    <a:p>
                      <a:r>
                        <a:rPr lang="sr-Latn-RS" b="0" dirty="0"/>
                        <a:t>1.5</a:t>
                      </a:r>
                      <a:endParaRPr lang="en-US" b="0" dirty="0"/>
                    </a:p>
                  </a:txBody>
                  <a:tcPr/>
                </a:tc>
                <a:tc>
                  <a:txBody>
                    <a:bodyPr/>
                    <a:lstStyle/>
                    <a:p>
                      <a:r>
                        <a:rPr lang="sr-Latn-RS" b="0" dirty="0"/>
                        <a:t>0</a:t>
                      </a:r>
                      <a:endParaRPr lang="en-US" b="0" dirty="0"/>
                    </a:p>
                  </a:txBody>
                  <a:tcPr/>
                </a:tc>
                <a:tc>
                  <a:txBody>
                    <a:bodyPr/>
                    <a:lstStyle/>
                    <a:p>
                      <a:r>
                        <a:rPr lang="sr-Latn-RS" b="0" dirty="0"/>
                        <a:t>0</a:t>
                      </a:r>
                      <a:endParaRPr lang="en-US" b="0" dirty="0"/>
                    </a:p>
                  </a:txBody>
                  <a:tcPr/>
                </a:tc>
                <a:tc>
                  <a:txBody>
                    <a:bodyPr/>
                    <a:lstStyle/>
                    <a:p>
                      <a:r>
                        <a:rPr lang="sr-Latn-RS" b="0" dirty="0"/>
                        <a:t>0</a:t>
                      </a:r>
                      <a:endParaRPr lang="en-US" b="0" dirty="0"/>
                    </a:p>
                  </a:txBody>
                  <a:tcPr/>
                </a:tc>
                <a:tc>
                  <a:txBody>
                    <a:bodyPr/>
                    <a:lstStyle/>
                    <a:p>
                      <a:r>
                        <a:rPr lang="sr-Latn-RS" b="0" dirty="0"/>
                        <a:t>0</a:t>
                      </a:r>
                      <a:endParaRPr lang="en-US" b="0" dirty="0"/>
                    </a:p>
                  </a:txBody>
                  <a:tcPr/>
                </a:tc>
                <a:tc>
                  <a:txBody>
                    <a:bodyPr/>
                    <a:lstStyle/>
                    <a:p>
                      <a:r>
                        <a:rPr lang="sr-Latn-RS" b="0" dirty="0"/>
                        <a:t>0</a:t>
                      </a:r>
                      <a:endParaRPr lang="en-US" b="0" dirty="0"/>
                    </a:p>
                  </a:txBody>
                  <a:tcPr/>
                </a:tc>
                <a:tc>
                  <a:txBody>
                    <a:bodyPr/>
                    <a:lstStyle/>
                    <a:p>
                      <a:r>
                        <a:rPr lang="sr-Latn-RS" b="0" dirty="0"/>
                        <a:t>-27.8</a:t>
                      </a:r>
                      <a:endParaRPr lang="en-US" b="0" dirty="0"/>
                    </a:p>
                  </a:txBody>
                  <a:tcPr/>
                </a:tc>
                <a:extLst>
                  <a:ext uri="{0D108BD9-81ED-4DB2-BD59-A6C34878D82A}">
                    <a16:rowId xmlns:a16="http://schemas.microsoft.com/office/drawing/2014/main" val="10008"/>
                  </a:ext>
                </a:extLst>
              </a:tr>
              <a:tr h="370840">
                <a:tc>
                  <a:txBody>
                    <a:bodyPr/>
                    <a:lstStyle/>
                    <a:p>
                      <a:r>
                        <a:rPr lang="sr-Latn-RS" b="0" dirty="0"/>
                        <a:t>Promena zaliha gotovih proizvoda</a:t>
                      </a:r>
                      <a:endParaRPr lang="en-US" b="0" dirty="0"/>
                    </a:p>
                  </a:txBody>
                  <a:tcPr/>
                </a:tc>
                <a:tc>
                  <a:txBody>
                    <a:bodyPr/>
                    <a:lstStyle/>
                    <a:p>
                      <a:r>
                        <a:rPr lang="sr-Latn-RS" b="0" dirty="0"/>
                        <a:t>23.4</a:t>
                      </a:r>
                      <a:endParaRPr lang="en-US" b="0" dirty="0"/>
                    </a:p>
                  </a:txBody>
                  <a:tcPr/>
                </a:tc>
                <a:tc>
                  <a:txBody>
                    <a:bodyPr/>
                    <a:lstStyle/>
                    <a:p>
                      <a:r>
                        <a:rPr lang="sr-Latn-RS" b="0" dirty="0"/>
                        <a:t>24.5</a:t>
                      </a:r>
                      <a:endParaRPr lang="en-US" b="0" dirty="0"/>
                    </a:p>
                  </a:txBody>
                  <a:tcPr/>
                </a:tc>
                <a:tc>
                  <a:txBody>
                    <a:bodyPr/>
                    <a:lstStyle/>
                    <a:p>
                      <a:r>
                        <a:rPr lang="sr-Latn-RS" b="0" dirty="0"/>
                        <a:t>15.6</a:t>
                      </a:r>
                      <a:endParaRPr lang="en-US" b="0" dirty="0"/>
                    </a:p>
                  </a:txBody>
                  <a:tcPr/>
                </a:tc>
                <a:tc>
                  <a:txBody>
                    <a:bodyPr/>
                    <a:lstStyle/>
                    <a:p>
                      <a:r>
                        <a:rPr lang="sr-Latn-RS" b="0" dirty="0"/>
                        <a:t>4.3</a:t>
                      </a:r>
                      <a:endParaRPr lang="en-US" b="0" dirty="0"/>
                    </a:p>
                  </a:txBody>
                  <a:tcPr/>
                </a:tc>
                <a:tc>
                  <a:txBody>
                    <a:bodyPr/>
                    <a:lstStyle/>
                    <a:p>
                      <a:r>
                        <a:rPr lang="sr-Latn-RS" b="0" dirty="0"/>
                        <a:t>1</a:t>
                      </a:r>
                      <a:endParaRPr lang="en-US" b="0" dirty="0"/>
                    </a:p>
                  </a:txBody>
                  <a:tcPr/>
                </a:tc>
                <a:tc>
                  <a:txBody>
                    <a:bodyPr/>
                    <a:lstStyle/>
                    <a:p>
                      <a:r>
                        <a:rPr lang="sr-Latn-RS" b="0" dirty="0"/>
                        <a:t>1</a:t>
                      </a:r>
                      <a:endParaRPr lang="en-US" b="0" dirty="0"/>
                    </a:p>
                  </a:txBody>
                  <a:tcPr/>
                </a:tc>
                <a:tc>
                  <a:txBody>
                    <a:bodyPr/>
                    <a:lstStyle/>
                    <a:p>
                      <a:r>
                        <a:rPr lang="sr-Latn-RS" b="0" dirty="0"/>
                        <a:t>1</a:t>
                      </a:r>
                      <a:endParaRPr lang="en-US" b="0" dirty="0"/>
                    </a:p>
                  </a:txBody>
                  <a:tcPr/>
                </a:tc>
                <a:tc>
                  <a:txBody>
                    <a:bodyPr/>
                    <a:lstStyle/>
                    <a:p>
                      <a:r>
                        <a:rPr lang="sr-Latn-RS" b="0" dirty="0"/>
                        <a:t>1.1</a:t>
                      </a:r>
                      <a:endParaRPr lang="en-US" b="0" dirty="0"/>
                    </a:p>
                  </a:txBody>
                  <a:tcPr/>
                </a:tc>
                <a:tc>
                  <a:txBody>
                    <a:bodyPr/>
                    <a:lstStyle/>
                    <a:p>
                      <a:r>
                        <a:rPr lang="sr-Latn-RS" b="0" dirty="0"/>
                        <a:t>1</a:t>
                      </a:r>
                      <a:endParaRPr lang="en-US" b="0" dirty="0"/>
                    </a:p>
                  </a:txBody>
                  <a:tcPr/>
                </a:tc>
                <a:tc>
                  <a:txBody>
                    <a:bodyPr/>
                    <a:lstStyle/>
                    <a:p>
                      <a:r>
                        <a:rPr lang="sr-Latn-RS" b="0" dirty="0"/>
                        <a:t>-72.9</a:t>
                      </a:r>
                      <a:endParaRPr lang="en-US" b="0" dirty="0"/>
                    </a:p>
                  </a:txBody>
                  <a:tcPr/>
                </a:tc>
                <a:extLst>
                  <a:ext uri="{0D108BD9-81ED-4DB2-BD59-A6C34878D82A}">
                    <a16:rowId xmlns:a16="http://schemas.microsoft.com/office/drawing/2014/main" val="10009"/>
                  </a:ext>
                </a:extLst>
              </a:tr>
              <a:tr h="370840">
                <a:tc>
                  <a:txBody>
                    <a:bodyPr/>
                    <a:lstStyle/>
                    <a:p>
                      <a:r>
                        <a:rPr lang="sr-Latn-RS" b="0" dirty="0"/>
                        <a:t>Promena stanja zaliha</a:t>
                      </a:r>
                      <a:endParaRPr lang="en-US" b="0" dirty="0"/>
                    </a:p>
                  </a:txBody>
                  <a:tcPr/>
                </a:tc>
                <a:tc>
                  <a:txBody>
                    <a:bodyPr/>
                    <a:lstStyle/>
                    <a:p>
                      <a:r>
                        <a:rPr lang="sr-Latn-RS" b="0" dirty="0"/>
                        <a:t>32.4</a:t>
                      </a:r>
                      <a:endParaRPr lang="en-US" b="0" dirty="0"/>
                    </a:p>
                  </a:txBody>
                  <a:tcPr/>
                </a:tc>
                <a:tc>
                  <a:txBody>
                    <a:bodyPr/>
                    <a:lstStyle/>
                    <a:p>
                      <a:r>
                        <a:rPr lang="sr-Latn-RS" b="0" dirty="0"/>
                        <a:t>34.8</a:t>
                      </a:r>
                      <a:endParaRPr lang="en-US" b="0" dirty="0"/>
                    </a:p>
                  </a:txBody>
                  <a:tcPr/>
                </a:tc>
                <a:tc>
                  <a:txBody>
                    <a:bodyPr/>
                    <a:lstStyle/>
                    <a:p>
                      <a:r>
                        <a:rPr lang="sr-Latn-RS" b="0" dirty="0"/>
                        <a:t>22.6</a:t>
                      </a:r>
                      <a:endParaRPr lang="en-US" b="0" dirty="0"/>
                    </a:p>
                  </a:txBody>
                  <a:tcPr/>
                </a:tc>
                <a:tc>
                  <a:txBody>
                    <a:bodyPr/>
                    <a:lstStyle/>
                    <a:p>
                      <a:r>
                        <a:rPr lang="sr-Latn-RS" b="0" dirty="0"/>
                        <a:t>5.8</a:t>
                      </a:r>
                      <a:endParaRPr lang="en-US" b="0" dirty="0"/>
                    </a:p>
                  </a:txBody>
                  <a:tcPr/>
                </a:tc>
                <a:tc>
                  <a:txBody>
                    <a:bodyPr/>
                    <a:lstStyle/>
                    <a:p>
                      <a:r>
                        <a:rPr lang="sr-Latn-RS" b="0" dirty="0"/>
                        <a:t>1</a:t>
                      </a:r>
                      <a:endParaRPr lang="en-US" b="0" dirty="0"/>
                    </a:p>
                  </a:txBody>
                  <a:tcPr/>
                </a:tc>
                <a:tc>
                  <a:txBody>
                    <a:bodyPr/>
                    <a:lstStyle/>
                    <a:p>
                      <a:r>
                        <a:rPr lang="sr-Latn-RS" b="0" dirty="0"/>
                        <a:t>1</a:t>
                      </a:r>
                      <a:endParaRPr lang="en-US" b="0" dirty="0"/>
                    </a:p>
                  </a:txBody>
                  <a:tcPr/>
                </a:tc>
                <a:tc>
                  <a:txBody>
                    <a:bodyPr/>
                    <a:lstStyle/>
                    <a:p>
                      <a:r>
                        <a:rPr lang="sr-Latn-RS" b="0" dirty="0"/>
                        <a:t>1</a:t>
                      </a:r>
                      <a:endParaRPr lang="en-US" b="0" dirty="0"/>
                    </a:p>
                  </a:txBody>
                  <a:tcPr/>
                </a:tc>
                <a:tc>
                  <a:txBody>
                    <a:bodyPr/>
                    <a:lstStyle/>
                    <a:p>
                      <a:r>
                        <a:rPr lang="sr-Latn-RS" b="0" dirty="0"/>
                        <a:t>1.1</a:t>
                      </a:r>
                      <a:endParaRPr lang="en-US" b="0" dirty="0"/>
                    </a:p>
                  </a:txBody>
                  <a:tcPr/>
                </a:tc>
                <a:tc>
                  <a:txBody>
                    <a:bodyPr/>
                    <a:lstStyle/>
                    <a:p>
                      <a:r>
                        <a:rPr lang="sr-Latn-RS" b="0" dirty="0"/>
                        <a:t>1</a:t>
                      </a:r>
                      <a:endParaRPr lang="en-US" b="0" dirty="0"/>
                    </a:p>
                  </a:txBody>
                  <a:tcPr/>
                </a:tc>
                <a:tc>
                  <a:txBody>
                    <a:bodyPr/>
                    <a:lstStyle/>
                    <a:p>
                      <a:r>
                        <a:rPr lang="sr-Latn-RS" b="0" dirty="0"/>
                        <a:t>-100.7</a:t>
                      </a:r>
                      <a:endParaRPr lang="en-US" b="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33667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6A27-B6F2-4E40-9855-1E085D98E984}"/>
              </a:ext>
            </a:extLst>
          </p:cNvPr>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a:extLst>
              <a:ext uri="{FF2B5EF4-FFF2-40B4-BE49-F238E27FC236}">
                <a16:creationId xmlns:a16="http://schemas.microsoft.com/office/drawing/2014/main" id="{60508FA2-2C4D-4CD5-9933-788C582871C9}"/>
              </a:ext>
            </a:extLst>
          </p:cNvPr>
          <p:cNvSpPr>
            <a:spLocks noGrp="1"/>
          </p:cNvSpPr>
          <p:nvPr>
            <p:ph idx="1"/>
          </p:nvPr>
        </p:nvSpPr>
        <p:spPr/>
        <p:txBody>
          <a:bodyPr>
            <a:normAutofit lnSpcReduction="10000"/>
          </a:bodyPr>
          <a:lstStyle/>
          <a:p>
            <a:r>
              <a:rPr lang="sr-Latn-RS" b="1" dirty="0"/>
              <a:t>PRIHODI/EFEKTI projekta:</a:t>
            </a:r>
            <a:r>
              <a:rPr lang="sr-Latn-RS" dirty="0"/>
              <a:t> Značajan element koji treba uzeti u obzir kod procene finansijske izvodljivosti, na osnovu bilansa resursa projekta - su benefiti projekta (koristi –efekti), koji se mogu  - na ovom nivou - kvantifikovati preko planiranih prihoda. Postoji nekoliko tipova mogućih prihoda od projekta, kao što su:</a:t>
            </a:r>
          </a:p>
          <a:p>
            <a:pPr lvl="1"/>
            <a:r>
              <a:rPr lang="sr-Latn-RS" dirty="0"/>
              <a:t>Prodaja vrednosti (proizvoda)</a:t>
            </a:r>
          </a:p>
          <a:p>
            <a:pPr lvl="1"/>
            <a:r>
              <a:rPr lang="sr-Latn-RS" dirty="0"/>
              <a:t>Naplata korišćenja usluge</a:t>
            </a:r>
          </a:p>
          <a:p>
            <a:pPr lvl="1"/>
            <a:r>
              <a:rPr lang="sr-Latn-RS" dirty="0"/>
              <a:t>Pretplata</a:t>
            </a:r>
          </a:p>
          <a:p>
            <a:pPr lvl="1"/>
            <a:r>
              <a:rPr lang="sr-Latn-RS" dirty="0"/>
              <a:t>Iznajmljivanje/Ustupanje/Lizing</a:t>
            </a:r>
          </a:p>
          <a:p>
            <a:pPr lvl="1"/>
            <a:r>
              <a:rPr lang="sr-Latn-RS" dirty="0"/>
              <a:t>Licenciranje</a:t>
            </a:r>
          </a:p>
          <a:p>
            <a:pPr lvl="1"/>
            <a:r>
              <a:rPr lang="sr-Latn-RS" dirty="0"/>
              <a:t>Brokerske nadoknade</a:t>
            </a:r>
          </a:p>
          <a:p>
            <a:pPr lvl="1"/>
            <a:r>
              <a:rPr lang="sr-Latn-RS" dirty="0"/>
              <a:t>Prihodi od reklamiranja</a:t>
            </a:r>
            <a:endParaRPr lang="en-US" dirty="0"/>
          </a:p>
        </p:txBody>
      </p:sp>
    </p:spTree>
    <p:extLst>
      <p:ext uri="{BB962C8B-B14F-4D97-AF65-F5344CB8AC3E}">
        <p14:creationId xmlns:p14="http://schemas.microsoft.com/office/powerpoint/2010/main" val="636487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CB4D-B05A-4D23-ADE4-F7DD5B9E1DDC}"/>
              </a:ext>
            </a:extLst>
          </p:cNvPr>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a:extLst>
              <a:ext uri="{FF2B5EF4-FFF2-40B4-BE49-F238E27FC236}">
                <a16:creationId xmlns:a16="http://schemas.microsoft.com/office/drawing/2014/main" id="{E18E12DF-9B8B-44F3-B5CE-C611A7B26813}"/>
              </a:ext>
            </a:extLst>
          </p:cNvPr>
          <p:cNvSpPr>
            <a:spLocks noGrp="1"/>
          </p:cNvSpPr>
          <p:nvPr>
            <p:ph idx="1"/>
          </p:nvPr>
        </p:nvSpPr>
        <p:spPr/>
        <p:txBody>
          <a:bodyPr>
            <a:normAutofit fontScale="77500" lnSpcReduction="20000"/>
          </a:bodyPr>
          <a:lstStyle/>
          <a:p>
            <a:r>
              <a:rPr lang="en-US" b="1" dirty="0" err="1"/>
              <a:t>Prodaja</a:t>
            </a:r>
            <a:r>
              <a:rPr lang="en-US" b="1" dirty="0"/>
              <a:t> </a:t>
            </a:r>
            <a:r>
              <a:rPr lang="sr-Latn-RS" b="1" dirty="0"/>
              <a:t>vrednosti: </a:t>
            </a:r>
            <a:r>
              <a:rPr lang="en-US" dirty="0" err="1"/>
              <a:t>Najšire</a:t>
            </a:r>
            <a:r>
              <a:rPr lang="en-US" dirty="0"/>
              <a:t> </a:t>
            </a:r>
            <a:r>
              <a:rPr lang="sr-Latn-RS" dirty="0"/>
              <a:t>prisutni</a:t>
            </a:r>
            <a:r>
              <a:rPr lang="en-US" dirty="0"/>
              <a:t> </a:t>
            </a:r>
            <a:r>
              <a:rPr lang="en-US" dirty="0" err="1"/>
              <a:t>tok</a:t>
            </a:r>
            <a:r>
              <a:rPr lang="en-US" dirty="0"/>
              <a:t> </a:t>
            </a:r>
            <a:r>
              <a:rPr lang="en-US" dirty="0" err="1"/>
              <a:t>prihoda</a:t>
            </a:r>
            <a:r>
              <a:rPr lang="en-US" dirty="0"/>
              <a:t> </a:t>
            </a:r>
            <a:r>
              <a:rPr lang="en-US" dirty="0" err="1"/>
              <a:t>potiče</a:t>
            </a:r>
            <a:r>
              <a:rPr lang="en-US" dirty="0"/>
              <a:t> od </a:t>
            </a:r>
            <a:r>
              <a:rPr lang="en-US" dirty="0" err="1"/>
              <a:t>prodaje</a:t>
            </a:r>
            <a:r>
              <a:rPr lang="en-US" dirty="0"/>
              <a:t> </a:t>
            </a:r>
            <a:r>
              <a:rPr lang="en-US" dirty="0" err="1"/>
              <a:t>vlasničkih</a:t>
            </a:r>
            <a:r>
              <a:rPr lang="en-US" dirty="0"/>
              <a:t> </a:t>
            </a:r>
            <a:r>
              <a:rPr lang="en-US" dirty="0" err="1"/>
              <a:t>prava</a:t>
            </a:r>
            <a:r>
              <a:rPr lang="en-US" dirty="0"/>
              <a:t> </a:t>
            </a:r>
            <a:r>
              <a:rPr lang="en-US" dirty="0" err="1"/>
              <a:t>na</a:t>
            </a:r>
            <a:r>
              <a:rPr lang="en-US" dirty="0"/>
              <a:t> </a:t>
            </a:r>
            <a:r>
              <a:rPr lang="en-US" dirty="0" err="1"/>
              <a:t>fizički</a:t>
            </a:r>
            <a:r>
              <a:rPr lang="en-US" dirty="0"/>
              <a:t> </a:t>
            </a:r>
            <a:r>
              <a:rPr lang="en-US" dirty="0" err="1"/>
              <a:t>proizvod</a:t>
            </a:r>
            <a:r>
              <a:rPr lang="sr-Latn-RS" dirty="0"/>
              <a:t> ili uslugu</a:t>
            </a:r>
            <a:r>
              <a:rPr lang="en-US" dirty="0"/>
              <a:t>. Amazon.com </a:t>
            </a:r>
            <a:r>
              <a:rPr lang="en-US" dirty="0" err="1"/>
              <a:t>prodaje</a:t>
            </a:r>
            <a:r>
              <a:rPr lang="en-US" dirty="0"/>
              <a:t> </a:t>
            </a:r>
            <a:r>
              <a:rPr lang="en-US" dirty="0" err="1"/>
              <a:t>knjige</a:t>
            </a:r>
            <a:r>
              <a:rPr lang="en-US" dirty="0"/>
              <a:t>, </a:t>
            </a:r>
            <a:r>
              <a:rPr lang="en-US" dirty="0" err="1"/>
              <a:t>muziku</a:t>
            </a:r>
            <a:r>
              <a:rPr lang="en-US" dirty="0"/>
              <a:t>, </a:t>
            </a:r>
            <a:r>
              <a:rPr lang="en-US" dirty="0" err="1"/>
              <a:t>potrošačku</a:t>
            </a:r>
            <a:r>
              <a:rPr lang="en-US" dirty="0"/>
              <a:t> </a:t>
            </a:r>
            <a:r>
              <a:rPr lang="en-US" dirty="0" err="1"/>
              <a:t>elektroniku</a:t>
            </a:r>
            <a:r>
              <a:rPr lang="en-US" dirty="0"/>
              <a:t> </a:t>
            </a:r>
            <a:r>
              <a:rPr lang="en-US" dirty="0" err="1"/>
              <a:t>i</a:t>
            </a:r>
            <a:r>
              <a:rPr lang="en-US" dirty="0"/>
              <a:t> </a:t>
            </a:r>
            <a:r>
              <a:rPr lang="en-US" dirty="0" err="1"/>
              <a:t>još</a:t>
            </a:r>
            <a:r>
              <a:rPr lang="en-US" dirty="0"/>
              <a:t> </a:t>
            </a:r>
            <a:r>
              <a:rPr lang="en-US" dirty="0" err="1"/>
              <a:t>mnogo</a:t>
            </a:r>
            <a:r>
              <a:rPr lang="en-US" dirty="0"/>
              <a:t> toga </a:t>
            </a:r>
            <a:r>
              <a:rPr lang="en-US" dirty="0" err="1"/>
              <a:t>na</a:t>
            </a:r>
            <a:r>
              <a:rPr lang="en-US" dirty="0"/>
              <a:t> </a:t>
            </a:r>
            <a:r>
              <a:rPr lang="en-US" dirty="0" err="1"/>
              <a:t>mreži</a:t>
            </a:r>
            <a:r>
              <a:rPr lang="en-US" dirty="0"/>
              <a:t>. </a:t>
            </a:r>
            <a:r>
              <a:rPr lang="en-US" dirty="0" err="1"/>
              <a:t>Fijat</a:t>
            </a:r>
            <a:r>
              <a:rPr lang="en-US" dirty="0"/>
              <a:t> </a:t>
            </a:r>
            <a:r>
              <a:rPr lang="en-US" dirty="0" err="1"/>
              <a:t>prodaje</a:t>
            </a:r>
            <a:r>
              <a:rPr lang="en-US" dirty="0"/>
              <a:t> automobile, </a:t>
            </a:r>
            <a:r>
              <a:rPr lang="en-US" dirty="0" err="1"/>
              <a:t>koje</a:t>
            </a:r>
            <a:r>
              <a:rPr lang="en-US" dirty="0"/>
              <a:t> </a:t>
            </a:r>
            <a:r>
              <a:rPr lang="en-US" dirty="0" err="1"/>
              <a:t>kupci</a:t>
            </a:r>
            <a:r>
              <a:rPr lang="en-US" dirty="0"/>
              <a:t> </a:t>
            </a:r>
            <a:r>
              <a:rPr lang="en-US" dirty="0" err="1"/>
              <a:t>mogu</a:t>
            </a:r>
            <a:r>
              <a:rPr lang="en-US" dirty="0"/>
              <a:t> </a:t>
            </a:r>
            <a:r>
              <a:rPr lang="en-US" dirty="0" err="1"/>
              <a:t>slobodno</a:t>
            </a:r>
            <a:r>
              <a:rPr lang="en-US" dirty="0"/>
              <a:t> da </a:t>
            </a:r>
            <a:r>
              <a:rPr lang="en-US" dirty="0" err="1"/>
              <a:t>voze</a:t>
            </a:r>
            <a:r>
              <a:rPr lang="en-US" dirty="0"/>
              <a:t>, </a:t>
            </a:r>
            <a:r>
              <a:rPr lang="en-US" dirty="0" err="1"/>
              <a:t>preprodaju</a:t>
            </a:r>
            <a:r>
              <a:rPr lang="en-US" dirty="0"/>
              <a:t> </a:t>
            </a:r>
            <a:r>
              <a:rPr lang="sr-Latn-RS" dirty="0"/>
              <a:t>iznajme...</a:t>
            </a:r>
            <a:r>
              <a:rPr lang="en-US" dirty="0"/>
              <a:t>.</a:t>
            </a:r>
          </a:p>
          <a:p>
            <a:r>
              <a:rPr lang="sr-Latn-RS" b="1" dirty="0"/>
              <a:t>Naplata korišćenja usluge (</a:t>
            </a:r>
            <a:r>
              <a:rPr lang="en-US" b="1" dirty="0" err="1"/>
              <a:t>Upotreb</a:t>
            </a:r>
            <a:r>
              <a:rPr lang="sr-Latn-RS" b="1" dirty="0"/>
              <a:t>n</a:t>
            </a:r>
            <a:r>
              <a:rPr lang="en-US" b="1" dirty="0"/>
              <a:t>a </a:t>
            </a:r>
            <a:r>
              <a:rPr lang="en-US" b="1" dirty="0" err="1"/>
              <a:t>taksa</a:t>
            </a:r>
            <a:r>
              <a:rPr lang="sr-Latn-RS" b="1" dirty="0"/>
              <a:t>): </a:t>
            </a:r>
            <a:r>
              <a:rPr lang="en-US" dirty="0" err="1"/>
              <a:t>Ovaj</a:t>
            </a:r>
            <a:r>
              <a:rPr lang="en-US" dirty="0"/>
              <a:t> </a:t>
            </a:r>
            <a:r>
              <a:rPr lang="en-US" dirty="0" err="1"/>
              <a:t>tok</a:t>
            </a:r>
            <a:r>
              <a:rPr lang="en-US" dirty="0"/>
              <a:t> </a:t>
            </a:r>
            <a:r>
              <a:rPr lang="en-US" dirty="0" err="1"/>
              <a:t>prihoda</a:t>
            </a:r>
            <a:r>
              <a:rPr lang="en-US" dirty="0"/>
              <a:t> se </a:t>
            </a:r>
            <a:r>
              <a:rPr lang="en-US" dirty="0" err="1"/>
              <a:t>generiše</a:t>
            </a:r>
            <a:r>
              <a:rPr lang="en-US" dirty="0"/>
              <a:t> </a:t>
            </a:r>
            <a:r>
              <a:rPr lang="en-US" dirty="0" err="1"/>
              <a:t>korišćenjem</a:t>
            </a:r>
            <a:r>
              <a:rPr lang="en-US" dirty="0"/>
              <a:t> </a:t>
            </a:r>
            <a:r>
              <a:rPr lang="en-US" dirty="0" err="1"/>
              <a:t>određene</a:t>
            </a:r>
            <a:r>
              <a:rPr lang="en-US" dirty="0"/>
              <a:t> </a:t>
            </a:r>
            <a:r>
              <a:rPr lang="en-US" dirty="0" err="1"/>
              <a:t>usluge</a:t>
            </a:r>
            <a:r>
              <a:rPr lang="en-US" dirty="0"/>
              <a:t>. </a:t>
            </a:r>
            <a:r>
              <a:rPr lang="en-US" dirty="0" err="1"/>
              <a:t>Što</a:t>
            </a:r>
            <a:r>
              <a:rPr lang="en-US" dirty="0"/>
              <a:t> se </a:t>
            </a:r>
            <a:r>
              <a:rPr lang="en-US" dirty="0" err="1"/>
              <a:t>više</a:t>
            </a:r>
            <a:r>
              <a:rPr lang="en-US" dirty="0"/>
              <a:t> </a:t>
            </a:r>
            <a:r>
              <a:rPr lang="en-US" dirty="0" err="1"/>
              <a:t>usluga</a:t>
            </a:r>
            <a:r>
              <a:rPr lang="en-US" dirty="0"/>
              <a:t> </a:t>
            </a:r>
            <a:r>
              <a:rPr lang="en-US" dirty="0" err="1"/>
              <a:t>koristi</a:t>
            </a:r>
            <a:r>
              <a:rPr lang="en-US" dirty="0"/>
              <a:t>, to </a:t>
            </a:r>
            <a:r>
              <a:rPr lang="en-US" dirty="0" err="1"/>
              <a:t>više</a:t>
            </a:r>
            <a:r>
              <a:rPr lang="en-US" dirty="0"/>
              <a:t> </a:t>
            </a:r>
            <a:r>
              <a:rPr lang="en-US" dirty="0" err="1"/>
              <a:t>korisnik</a:t>
            </a:r>
            <a:r>
              <a:rPr lang="en-US" dirty="0"/>
              <a:t> </a:t>
            </a:r>
            <a:r>
              <a:rPr lang="en-US" dirty="0" err="1"/>
              <a:t>plaća</a:t>
            </a:r>
            <a:r>
              <a:rPr lang="en-US" dirty="0"/>
              <a:t>. Telekom </a:t>
            </a:r>
            <a:r>
              <a:rPr lang="en-US" dirty="0" err="1"/>
              <a:t>operater</a:t>
            </a:r>
            <a:r>
              <a:rPr lang="en-US" dirty="0"/>
              <a:t> </a:t>
            </a:r>
            <a:r>
              <a:rPr lang="en-US" dirty="0" err="1"/>
              <a:t>može</a:t>
            </a:r>
            <a:r>
              <a:rPr lang="en-US" dirty="0"/>
              <a:t> </a:t>
            </a:r>
            <a:r>
              <a:rPr lang="en-US" dirty="0" err="1"/>
              <a:t>naplaćivati</a:t>
            </a:r>
            <a:r>
              <a:rPr lang="en-US" dirty="0"/>
              <a:t> </a:t>
            </a:r>
            <a:r>
              <a:rPr lang="en-US" dirty="0" err="1"/>
              <a:t>korisnicima</a:t>
            </a:r>
            <a:r>
              <a:rPr lang="en-US" dirty="0"/>
              <a:t> </a:t>
            </a:r>
            <a:r>
              <a:rPr lang="en-US" dirty="0" err="1"/>
              <a:t>broj</a:t>
            </a:r>
            <a:r>
              <a:rPr lang="en-US" dirty="0"/>
              <a:t> </a:t>
            </a:r>
            <a:r>
              <a:rPr lang="en-US" dirty="0" err="1"/>
              <a:t>minuta</a:t>
            </a:r>
            <a:r>
              <a:rPr lang="en-US" dirty="0"/>
              <a:t> </a:t>
            </a:r>
            <a:r>
              <a:rPr lang="en-US" dirty="0" err="1"/>
              <a:t>provedenih</a:t>
            </a:r>
            <a:r>
              <a:rPr lang="en-US" dirty="0"/>
              <a:t> </a:t>
            </a:r>
            <a:r>
              <a:rPr lang="en-US" dirty="0" err="1"/>
              <a:t>na</a:t>
            </a:r>
            <a:r>
              <a:rPr lang="en-US" dirty="0"/>
              <a:t> </a:t>
            </a:r>
            <a:r>
              <a:rPr lang="en-US" dirty="0" err="1"/>
              <a:t>telefonu</a:t>
            </a:r>
            <a:r>
              <a:rPr lang="en-US" dirty="0"/>
              <a:t>. Hotel </a:t>
            </a:r>
            <a:r>
              <a:rPr lang="en-US" dirty="0" err="1"/>
              <a:t>naplaćuje</a:t>
            </a:r>
            <a:r>
              <a:rPr lang="en-US" dirty="0"/>
              <a:t> </a:t>
            </a:r>
            <a:r>
              <a:rPr lang="en-US" dirty="0" err="1"/>
              <a:t>klijentima</a:t>
            </a:r>
            <a:r>
              <a:rPr lang="en-US" dirty="0"/>
              <a:t> </a:t>
            </a:r>
            <a:r>
              <a:rPr lang="en-US" dirty="0" err="1"/>
              <a:t>broj</a:t>
            </a:r>
            <a:r>
              <a:rPr lang="en-US" dirty="0"/>
              <a:t> </a:t>
            </a:r>
            <a:r>
              <a:rPr lang="en-US" dirty="0" err="1"/>
              <a:t>noćenja</a:t>
            </a:r>
            <a:r>
              <a:rPr lang="en-US" dirty="0"/>
              <a:t> </a:t>
            </a:r>
            <a:r>
              <a:rPr lang="en-US" dirty="0" err="1"/>
              <a:t>koje</a:t>
            </a:r>
            <a:r>
              <a:rPr lang="en-US" dirty="0"/>
              <a:t> </a:t>
            </a:r>
            <a:r>
              <a:rPr lang="en-US" dirty="0" err="1"/>
              <a:t>koriste</a:t>
            </a:r>
            <a:r>
              <a:rPr lang="en-US" dirty="0"/>
              <a:t>. </a:t>
            </a:r>
            <a:r>
              <a:rPr lang="en-US" dirty="0" err="1"/>
              <a:t>Usluga</a:t>
            </a:r>
            <a:r>
              <a:rPr lang="en-US" dirty="0"/>
              <a:t> </a:t>
            </a:r>
            <a:r>
              <a:rPr lang="en-US" dirty="0" err="1"/>
              <a:t>dostave</a:t>
            </a:r>
            <a:r>
              <a:rPr lang="en-US" dirty="0"/>
              <a:t> </a:t>
            </a:r>
            <a:r>
              <a:rPr lang="en-US" dirty="0" err="1"/>
              <a:t>paketa</a:t>
            </a:r>
            <a:r>
              <a:rPr lang="en-US" dirty="0"/>
              <a:t> </a:t>
            </a:r>
            <a:r>
              <a:rPr lang="en-US" dirty="0" err="1"/>
              <a:t>naplaćuje</a:t>
            </a:r>
            <a:r>
              <a:rPr lang="en-US" dirty="0"/>
              <a:t> </a:t>
            </a:r>
            <a:r>
              <a:rPr lang="en-US" dirty="0" err="1"/>
              <a:t>kupcima</a:t>
            </a:r>
            <a:r>
              <a:rPr lang="en-US" dirty="0"/>
              <a:t> </a:t>
            </a:r>
            <a:r>
              <a:rPr lang="en-US" dirty="0" err="1"/>
              <a:t>dostavu</a:t>
            </a:r>
            <a:r>
              <a:rPr lang="en-US" dirty="0"/>
              <a:t> </a:t>
            </a:r>
            <a:r>
              <a:rPr lang="en-US" dirty="0" err="1"/>
              <a:t>paketa</a:t>
            </a:r>
            <a:r>
              <a:rPr lang="en-US" dirty="0"/>
              <a:t> </a:t>
            </a:r>
            <a:r>
              <a:rPr lang="en-US" dirty="0" err="1"/>
              <a:t>sa</a:t>
            </a:r>
            <a:r>
              <a:rPr lang="en-US" dirty="0"/>
              <a:t> </a:t>
            </a:r>
            <a:r>
              <a:rPr lang="en-US" dirty="0" err="1"/>
              <a:t>jedne</a:t>
            </a:r>
            <a:r>
              <a:rPr lang="en-US" dirty="0"/>
              <a:t> </a:t>
            </a:r>
            <a:r>
              <a:rPr lang="en-US" dirty="0" err="1"/>
              <a:t>lokacije</a:t>
            </a:r>
            <a:r>
              <a:rPr lang="en-US" dirty="0"/>
              <a:t> </a:t>
            </a:r>
            <a:r>
              <a:rPr lang="en-US" dirty="0" err="1"/>
              <a:t>na</a:t>
            </a:r>
            <a:r>
              <a:rPr lang="en-US" dirty="0"/>
              <a:t> </a:t>
            </a:r>
            <a:r>
              <a:rPr lang="en-US" dirty="0" err="1"/>
              <a:t>drugu</a:t>
            </a:r>
            <a:r>
              <a:rPr lang="en-US" dirty="0"/>
              <a:t>.</a:t>
            </a:r>
          </a:p>
          <a:p>
            <a:r>
              <a:rPr lang="sr-Latn-RS" b="1" dirty="0"/>
              <a:t>Pretplata (</a:t>
            </a:r>
            <a:r>
              <a:rPr lang="en-US" b="1" dirty="0" err="1"/>
              <a:t>Naknade</a:t>
            </a:r>
            <a:r>
              <a:rPr lang="en-US" b="1" dirty="0"/>
              <a:t> za </a:t>
            </a:r>
            <a:r>
              <a:rPr lang="en-US" b="1" dirty="0" err="1"/>
              <a:t>pretplatu</a:t>
            </a:r>
            <a:r>
              <a:rPr lang="sr-Latn-RS" b="1" dirty="0"/>
              <a:t>): </a:t>
            </a:r>
            <a:r>
              <a:rPr lang="en-US" dirty="0" err="1"/>
              <a:t>Ovaj</a:t>
            </a:r>
            <a:r>
              <a:rPr lang="en-US" dirty="0"/>
              <a:t> </a:t>
            </a:r>
            <a:r>
              <a:rPr lang="en-US" dirty="0" err="1"/>
              <a:t>tok</a:t>
            </a:r>
            <a:r>
              <a:rPr lang="en-US" dirty="0"/>
              <a:t> </a:t>
            </a:r>
            <a:r>
              <a:rPr lang="en-US" dirty="0" err="1"/>
              <a:t>prihoda</a:t>
            </a:r>
            <a:r>
              <a:rPr lang="en-US" dirty="0"/>
              <a:t> se </a:t>
            </a:r>
            <a:r>
              <a:rPr lang="en-US" dirty="0" err="1"/>
              <a:t>generiše</a:t>
            </a:r>
            <a:r>
              <a:rPr lang="en-US" dirty="0"/>
              <a:t> </a:t>
            </a:r>
            <a:r>
              <a:rPr lang="en-US" dirty="0" err="1"/>
              <a:t>prodajom</a:t>
            </a:r>
            <a:r>
              <a:rPr lang="en-US" dirty="0"/>
              <a:t> </a:t>
            </a:r>
            <a:r>
              <a:rPr lang="en-US" dirty="0" err="1"/>
              <a:t>kontinuiranog</a:t>
            </a:r>
            <a:r>
              <a:rPr lang="en-US" dirty="0"/>
              <a:t> </a:t>
            </a:r>
            <a:r>
              <a:rPr lang="en-US" dirty="0" err="1"/>
              <a:t>pristupa</a:t>
            </a:r>
            <a:r>
              <a:rPr lang="en-US" dirty="0"/>
              <a:t> </a:t>
            </a:r>
            <a:r>
              <a:rPr lang="en-US" dirty="0" err="1"/>
              <a:t>usluzi</a:t>
            </a:r>
            <a:r>
              <a:rPr lang="en-US" dirty="0"/>
              <a:t>. </a:t>
            </a:r>
            <a:r>
              <a:rPr lang="en-US" dirty="0" err="1"/>
              <a:t>Teretana</a:t>
            </a:r>
            <a:r>
              <a:rPr lang="en-US" dirty="0"/>
              <a:t> </a:t>
            </a:r>
            <a:r>
              <a:rPr lang="en-US" dirty="0" err="1"/>
              <a:t>svojim</a:t>
            </a:r>
            <a:r>
              <a:rPr lang="en-US" dirty="0"/>
              <a:t> </a:t>
            </a:r>
            <a:r>
              <a:rPr lang="en-US" dirty="0" err="1"/>
              <a:t>članovima</a:t>
            </a:r>
            <a:r>
              <a:rPr lang="en-US" dirty="0"/>
              <a:t> </a:t>
            </a:r>
            <a:r>
              <a:rPr lang="en-US" dirty="0" err="1"/>
              <a:t>prodaje</a:t>
            </a:r>
            <a:r>
              <a:rPr lang="en-US" dirty="0"/>
              <a:t> </a:t>
            </a:r>
            <a:r>
              <a:rPr lang="en-US" dirty="0" err="1"/>
              <a:t>mesečne</a:t>
            </a:r>
            <a:r>
              <a:rPr lang="en-US" dirty="0"/>
              <a:t> </a:t>
            </a:r>
            <a:r>
              <a:rPr lang="en-US" dirty="0" err="1"/>
              <a:t>ili</a:t>
            </a:r>
            <a:r>
              <a:rPr lang="en-US" dirty="0"/>
              <a:t> </a:t>
            </a:r>
            <a:r>
              <a:rPr lang="en-US" dirty="0" err="1"/>
              <a:t>godišnje</a:t>
            </a:r>
            <a:r>
              <a:rPr lang="en-US" dirty="0"/>
              <a:t> </a:t>
            </a:r>
            <a:r>
              <a:rPr lang="en-US" dirty="0" err="1"/>
              <a:t>pretplate</a:t>
            </a:r>
            <a:r>
              <a:rPr lang="en-US" dirty="0"/>
              <a:t> u </a:t>
            </a:r>
            <a:r>
              <a:rPr lang="en-US" dirty="0" err="1"/>
              <a:t>zamenu</a:t>
            </a:r>
            <a:r>
              <a:rPr lang="en-US" dirty="0"/>
              <a:t> za </a:t>
            </a:r>
            <a:r>
              <a:rPr lang="en-US" dirty="0" err="1"/>
              <a:t>pristup</a:t>
            </a:r>
            <a:r>
              <a:rPr lang="en-US" dirty="0"/>
              <a:t> </a:t>
            </a:r>
            <a:r>
              <a:rPr lang="en-US" dirty="0" err="1"/>
              <a:t>svojim</a:t>
            </a:r>
            <a:r>
              <a:rPr lang="en-US" dirty="0"/>
              <a:t> </a:t>
            </a:r>
            <a:r>
              <a:rPr lang="en-US" dirty="0" err="1"/>
              <a:t>objektima</a:t>
            </a:r>
            <a:r>
              <a:rPr lang="en-US" dirty="0"/>
              <a:t> za </a:t>
            </a:r>
            <a:r>
              <a:rPr lang="en-US" dirty="0" err="1"/>
              <a:t>vežbanje</a:t>
            </a:r>
            <a:r>
              <a:rPr lang="en-US" dirty="0"/>
              <a:t>. World of Warcraft Online, </a:t>
            </a:r>
            <a:r>
              <a:rPr lang="en-US" dirty="0" err="1"/>
              <a:t>kompjuterska</a:t>
            </a:r>
            <a:r>
              <a:rPr lang="en-US" dirty="0"/>
              <a:t> </a:t>
            </a:r>
            <a:r>
              <a:rPr lang="en-US" dirty="0" err="1"/>
              <a:t>igra</a:t>
            </a:r>
            <a:r>
              <a:rPr lang="en-US" dirty="0"/>
              <a:t> </a:t>
            </a:r>
            <a:r>
              <a:rPr lang="en-US" dirty="0" err="1"/>
              <a:t>zasnovana</a:t>
            </a:r>
            <a:r>
              <a:rPr lang="en-US" dirty="0"/>
              <a:t> </a:t>
            </a:r>
            <a:r>
              <a:rPr lang="en-US" dirty="0" err="1"/>
              <a:t>na</a:t>
            </a:r>
            <a:r>
              <a:rPr lang="en-US" dirty="0"/>
              <a:t> </a:t>
            </a:r>
            <a:r>
              <a:rPr lang="sr-Latn-RS" dirty="0" err="1"/>
              <a:t>w</a:t>
            </a:r>
            <a:r>
              <a:rPr lang="en-US" dirty="0" err="1"/>
              <a:t>ebu</a:t>
            </a:r>
            <a:r>
              <a:rPr lang="en-US" dirty="0"/>
              <a:t>, </a:t>
            </a:r>
            <a:r>
              <a:rPr lang="en-US" dirty="0" err="1"/>
              <a:t>omogućava</a:t>
            </a:r>
            <a:r>
              <a:rPr lang="en-US" dirty="0"/>
              <a:t> </a:t>
            </a:r>
            <a:r>
              <a:rPr lang="en-US" dirty="0" err="1"/>
              <a:t>korisnicima</a:t>
            </a:r>
            <a:r>
              <a:rPr lang="en-US" dirty="0"/>
              <a:t> da </a:t>
            </a:r>
            <a:r>
              <a:rPr lang="en-US" dirty="0" err="1"/>
              <a:t>igraju</a:t>
            </a:r>
            <a:r>
              <a:rPr lang="en-US" dirty="0"/>
              <a:t> </a:t>
            </a:r>
            <a:r>
              <a:rPr lang="en-US" dirty="0" err="1"/>
              <a:t>onlajn</a:t>
            </a:r>
            <a:r>
              <a:rPr lang="en-US" dirty="0"/>
              <a:t> </a:t>
            </a:r>
            <a:r>
              <a:rPr lang="en-US" dirty="0" err="1"/>
              <a:t>igru</a:t>
            </a:r>
            <a:r>
              <a:rPr lang="en-US" dirty="0"/>
              <a:t> u </a:t>
            </a:r>
            <a:r>
              <a:rPr lang="en-US" dirty="0" err="1"/>
              <a:t>zamenu</a:t>
            </a:r>
            <a:r>
              <a:rPr lang="en-US" dirty="0"/>
              <a:t> za </a:t>
            </a:r>
            <a:r>
              <a:rPr lang="en-US" dirty="0" err="1"/>
              <a:t>mesečnu</a:t>
            </a:r>
            <a:r>
              <a:rPr lang="en-US" dirty="0"/>
              <a:t> </a:t>
            </a:r>
            <a:r>
              <a:rPr lang="en-US" dirty="0" err="1"/>
              <a:t>pretplatu</a:t>
            </a:r>
            <a:r>
              <a:rPr lang="en-US" dirty="0"/>
              <a:t>. </a:t>
            </a:r>
            <a:r>
              <a:rPr lang="en-US" dirty="0" err="1"/>
              <a:t>Noki</a:t>
            </a:r>
            <a:r>
              <a:rPr lang="sr-Latn-RS" dirty="0"/>
              <a:t>ji</a:t>
            </a:r>
            <a:r>
              <a:rPr lang="en-US" dirty="0" err="1"/>
              <a:t>na</a:t>
            </a:r>
            <a:r>
              <a:rPr lang="en-US" dirty="0"/>
              <a:t> </a:t>
            </a:r>
            <a:r>
              <a:rPr lang="en-US" dirty="0" err="1"/>
              <a:t>usluga</a:t>
            </a:r>
            <a:r>
              <a:rPr lang="en-US" dirty="0"/>
              <a:t> Comes with Music</a:t>
            </a:r>
            <a:r>
              <a:rPr lang="sr-Latn-RS" dirty="0"/>
              <a:t> </a:t>
            </a:r>
            <a:r>
              <a:rPr lang="en-US" dirty="0" err="1"/>
              <a:t>daje</a:t>
            </a:r>
            <a:r>
              <a:rPr lang="en-US" dirty="0"/>
              <a:t> </a:t>
            </a:r>
            <a:r>
              <a:rPr lang="en-US" dirty="0" err="1"/>
              <a:t>korisnicima</a:t>
            </a:r>
            <a:r>
              <a:rPr lang="en-US" dirty="0"/>
              <a:t> </a:t>
            </a:r>
            <a:r>
              <a:rPr lang="en-US" dirty="0" err="1"/>
              <a:t>pristup</a:t>
            </a:r>
            <a:r>
              <a:rPr lang="en-US" dirty="0"/>
              <a:t> </a:t>
            </a:r>
            <a:r>
              <a:rPr lang="en-US" dirty="0" err="1"/>
              <a:t>muzičkoj</a:t>
            </a:r>
            <a:r>
              <a:rPr lang="en-US" dirty="0"/>
              <a:t> </a:t>
            </a:r>
            <a:r>
              <a:rPr lang="en-US" dirty="0" err="1"/>
              <a:t>biblioteci</a:t>
            </a:r>
            <a:r>
              <a:rPr lang="en-US" dirty="0"/>
              <a:t> </a:t>
            </a:r>
            <a:r>
              <a:rPr lang="en-US" dirty="0" err="1"/>
              <a:t>uz</a:t>
            </a:r>
            <a:r>
              <a:rPr lang="en-US" dirty="0"/>
              <a:t> </a:t>
            </a:r>
            <a:r>
              <a:rPr lang="en-US" dirty="0" err="1"/>
              <a:t>pretplatu</a:t>
            </a:r>
            <a:r>
              <a:rPr lang="en-US" dirty="0"/>
              <a:t>.</a:t>
            </a:r>
            <a:r>
              <a:rPr lang="sr-Latn-RS" dirty="0"/>
              <a:t> Netflix daje pristup sadržajima, na osnovu pretplate...</a:t>
            </a:r>
            <a:endParaRPr lang="en-US" dirty="0"/>
          </a:p>
        </p:txBody>
      </p:sp>
    </p:spTree>
    <p:extLst>
      <p:ext uri="{BB962C8B-B14F-4D97-AF65-F5344CB8AC3E}">
        <p14:creationId xmlns:p14="http://schemas.microsoft.com/office/powerpoint/2010/main" val="2616149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E3E1-3173-4D7B-9F2F-EEEA7D099A12}"/>
              </a:ext>
            </a:extLst>
          </p:cNvPr>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a:extLst>
              <a:ext uri="{FF2B5EF4-FFF2-40B4-BE49-F238E27FC236}">
                <a16:creationId xmlns:a16="http://schemas.microsoft.com/office/drawing/2014/main" id="{16B1DF54-DCA4-42EE-B06B-E6AA985BDF93}"/>
              </a:ext>
            </a:extLst>
          </p:cNvPr>
          <p:cNvSpPr>
            <a:spLocks noGrp="1"/>
          </p:cNvSpPr>
          <p:nvPr>
            <p:ph idx="1"/>
          </p:nvPr>
        </p:nvSpPr>
        <p:spPr/>
        <p:txBody>
          <a:bodyPr>
            <a:normAutofit fontScale="92500" lnSpcReduction="20000"/>
          </a:bodyPr>
          <a:lstStyle/>
          <a:p>
            <a:r>
              <a:rPr lang="sr-Latn-RS" b="1" dirty="0"/>
              <a:t>Iznajmljivanje/Ustupanje/Lizing: </a:t>
            </a:r>
            <a:r>
              <a:rPr lang="en-US" dirty="0" err="1"/>
              <a:t>Ovaj</a:t>
            </a:r>
            <a:r>
              <a:rPr lang="en-US" dirty="0"/>
              <a:t> </a:t>
            </a:r>
            <a:r>
              <a:rPr lang="en-US" dirty="0" err="1"/>
              <a:t>tok</a:t>
            </a:r>
            <a:r>
              <a:rPr lang="en-US" dirty="0"/>
              <a:t> </a:t>
            </a:r>
            <a:r>
              <a:rPr lang="en-US" dirty="0" err="1"/>
              <a:t>prihoda</a:t>
            </a:r>
            <a:r>
              <a:rPr lang="en-US" dirty="0"/>
              <a:t> se </a:t>
            </a:r>
            <a:r>
              <a:rPr lang="en-US" dirty="0" err="1"/>
              <a:t>stvara</a:t>
            </a:r>
            <a:r>
              <a:rPr lang="en-US" dirty="0"/>
              <a:t> </a:t>
            </a:r>
            <a:r>
              <a:rPr lang="en-US" dirty="0" err="1"/>
              <a:t>tako</a:t>
            </a:r>
            <a:r>
              <a:rPr lang="en-US" dirty="0"/>
              <a:t> </a:t>
            </a:r>
            <a:r>
              <a:rPr lang="en-US" dirty="0" err="1"/>
              <a:t>što</a:t>
            </a:r>
            <a:r>
              <a:rPr lang="en-US" dirty="0"/>
              <a:t> se </a:t>
            </a:r>
            <a:r>
              <a:rPr lang="en-US" dirty="0" err="1"/>
              <a:t>nekome</a:t>
            </a:r>
            <a:r>
              <a:rPr lang="en-US" dirty="0"/>
              <a:t> </a:t>
            </a:r>
            <a:r>
              <a:rPr lang="en-US" dirty="0" err="1"/>
              <a:t>privremeno</a:t>
            </a:r>
            <a:r>
              <a:rPr lang="en-US" dirty="0"/>
              <a:t> </a:t>
            </a:r>
            <a:r>
              <a:rPr lang="en-US" dirty="0" err="1"/>
              <a:t>dodeljuje</a:t>
            </a:r>
            <a:r>
              <a:rPr lang="en-US" dirty="0"/>
              <a:t> </a:t>
            </a:r>
            <a:r>
              <a:rPr lang="en-US" dirty="0" err="1"/>
              <a:t>ekskluzivno</a:t>
            </a:r>
            <a:r>
              <a:rPr lang="en-US" dirty="0"/>
              <a:t> </a:t>
            </a:r>
            <a:r>
              <a:rPr lang="en-US" dirty="0" err="1"/>
              <a:t>pravo</a:t>
            </a:r>
            <a:r>
              <a:rPr lang="en-US" dirty="0"/>
              <a:t> da </a:t>
            </a:r>
            <a:r>
              <a:rPr lang="en-US" dirty="0" err="1"/>
              <a:t>koristi</a:t>
            </a:r>
            <a:r>
              <a:rPr lang="en-US" dirty="0"/>
              <a:t> </a:t>
            </a:r>
            <a:r>
              <a:rPr lang="en-US" dirty="0" err="1"/>
              <a:t>određeno</a:t>
            </a:r>
            <a:r>
              <a:rPr lang="en-US" dirty="0"/>
              <a:t> </a:t>
            </a:r>
            <a:r>
              <a:rPr lang="en-US" dirty="0" err="1"/>
              <a:t>sredstvo</a:t>
            </a:r>
            <a:r>
              <a:rPr lang="en-US" dirty="0"/>
              <a:t> u </a:t>
            </a:r>
            <a:r>
              <a:rPr lang="en-US" dirty="0" err="1"/>
              <a:t>određenom</a:t>
            </a:r>
            <a:r>
              <a:rPr lang="en-US" dirty="0"/>
              <a:t> </a:t>
            </a:r>
            <a:r>
              <a:rPr lang="en-US" dirty="0" err="1"/>
              <a:t>periodu</a:t>
            </a:r>
            <a:r>
              <a:rPr lang="en-US" dirty="0"/>
              <a:t> </a:t>
            </a:r>
            <a:r>
              <a:rPr lang="en-US" dirty="0" err="1"/>
              <a:t>uz</a:t>
            </a:r>
            <a:r>
              <a:rPr lang="en-US" dirty="0"/>
              <a:t> </a:t>
            </a:r>
            <a:r>
              <a:rPr lang="en-US" dirty="0" err="1"/>
              <a:t>naknadu</a:t>
            </a:r>
            <a:r>
              <a:rPr lang="en-US" dirty="0"/>
              <a:t>. </a:t>
            </a:r>
            <a:r>
              <a:rPr lang="sr-Latn-RS" dirty="0"/>
              <a:t>Iznajmljivaču</a:t>
            </a:r>
            <a:r>
              <a:rPr lang="en-US" dirty="0"/>
              <a:t> </a:t>
            </a:r>
            <a:r>
              <a:rPr lang="en-US" dirty="0" err="1"/>
              <a:t>ovo</a:t>
            </a:r>
            <a:r>
              <a:rPr lang="en-US" dirty="0"/>
              <a:t> </a:t>
            </a:r>
            <a:r>
              <a:rPr lang="en-US" dirty="0" err="1"/>
              <a:t>pruža</a:t>
            </a:r>
            <a:r>
              <a:rPr lang="en-US" dirty="0"/>
              <a:t> </a:t>
            </a:r>
            <a:r>
              <a:rPr lang="en-US" dirty="0" err="1"/>
              <a:t>prednost</a:t>
            </a:r>
            <a:r>
              <a:rPr lang="en-US" dirty="0"/>
              <a:t> </a:t>
            </a:r>
            <a:r>
              <a:rPr lang="en-US" dirty="0" err="1"/>
              <a:t>stalnih</a:t>
            </a:r>
            <a:r>
              <a:rPr lang="en-US" dirty="0"/>
              <a:t> </a:t>
            </a:r>
            <a:r>
              <a:rPr lang="en-US" dirty="0" err="1"/>
              <a:t>prihoda</a:t>
            </a:r>
            <a:r>
              <a:rPr lang="en-US" dirty="0"/>
              <a:t>. </a:t>
            </a:r>
            <a:r>
              <a:rPr lang="en-US" dirty="0" err="1"/>
              <a:t>Zakupci</a:t>
            </a:r>
            <a:r>
              <a:rPr lang="en-US" dirty="0"/>
              <a:t>, s </a:t>
            </a:r>
            <a:r>
              <a:rPr lang="en-US" dirty="0" err="1"/>
              <a:t>druge</a:t>
            </a:r>
            <a:r>
              <a:rPr lang="en-US" dirty="0"/>
              <a:t> </a:t>
            </a:r>
            <a:r>
              <a:rPr lang="en-US" dirty="0" err="1"/>
              <a:t>strane</a:t>
            </a:r>
            <a:r>
              <a:rPr lang="en-US" dirty="0"/>
              <a:t>, </a:t>
            </a:r>
            <a:r>
              <a:rPr lang="en-US" dirty="0" err="1"/>
              <a:t>uživaju</a:t>
            </a:r>
            <a:r>
              <a:rPr lang="en-US" dirty="0"/>
              <a:t> u </a:t>
            </a:r>
            <a:r>
              <a:rPr lang="en-US" dirty="0" err="1"/>
              <a:t>prednostima</a:t>
            </a:r>
            <a:r>
              <a:rPr lang="en-US" dirty="0"/>
              <a:t> </a:t>
            </a:r>
            <a:r>
              <a:rPr lang="sr-Latn-RS" dirty="0"/>
              <a:t>snošenja</a:t>
            </a:r>
            <a:r>
              <a:rPr lang="en-US" dirty="0"/>
              <a:t> </a:t>
            </a:r>
            <a:r>
              <a:rPr lang="en-US" dirty="0" err="1"/>
              <a:t>troškova</a:t>
            </a:r>
            <a:r>
              <a:rPr lang="en-US" dirty="0"/>
              <a:t> </a:t>
            </a:r>
            <a:r>
              <a:rPr lang="en-US" dirty="0" err="1"/>
              <a:t>samo</a:t>
            </a:r>
            <a:r>
              <a:rPr lang="en-US" dirty="0"/>
              <a:t> </a:t>
            </a:r>
            <a:r>
              <a:rPr lang="en-US" dirty="0" err="1"/>
              <a:t>ograničeno</a:t>
            </a:r>
            <a:r>
              <a:rPr lang="en-US" dirty="0"/>
              <a:t> </a:t>
            </a:r>
            <a:r>
              <a:rPr lang="en-US" dirty="0" err="1"/>
              <a:t>vreme</a:t>
            </a:r>
            <a:r>
              <a:rPr lang="en-US" dirty="0"/>
              <a:t> </a:t>
            </a:r>
            <a:r>
              <a:rPr lang="en-US" dirty="0" err="1"/>
              <a:t>umesto</a:t>
            </a:r>
            <a:r>
              <a:rPr lang="en-US" dirty="0"/>
              <a:t> da </a:t>
            </a:r>
            <a:r>
              <a:rPr lang="en-US" dirty="0" err="1"/>
              <a:t>snose</a:t>
            </a:r>
            <a:r>
              <a:rPr lang="en-US" dirty="0"/>
              <a:t> </a:t>
            </a:r>
            <a:r>
              <a:rPr lang="en-US" dirty="0" err="1"/>
              <a:t>pune</a:t>
            </a:r>
            <a:r>
              <a:rPr lang="en-US" dirty="0"/>
              <a:t> </a:t>
            </a:r>
            <a:r>
              <a:rPr lang="en-US" dirty="0" err="1"/>
              <a:t>troškove</a:t>
            </a:r>
            <a:r>
              <a:rPr lang="en-US" dirty="0"/>
              <a:t> </a:t>
            </a:r>
            <a:r>
              <a:rPr lang="en-US" dirty="0" err="1"/>
              <a:t>vlasništva</a:t>
            </a:r>
            <a:r>
              <a:rPr lang="en-US" dirty="0"/>
              <a:t>. </a:t>
            </a:r>
          </a:p>
          <a:p>
            <a:r>
              <a:rPr lang="en-US" b="1" dirty="0" err="1"/>
              <a:t>Licenciranje</a:t>
            </a:r>
            <a:r>
              <a:rPr lang="sr-Latn-RS" b="1" dirty="0"/>
              <a:t>: </a:t>
            </a:r>
            <a:r>
              <a:rPr lang="en-US" dirty="0" err="1"/>
              <a:t>Ovaj</a:t>
            </a:r>
            <a:r>
              <a:rPr lang="en-US" dirty="0"/>
              <a:t> </a:t>
            </a:r>
            <a:r>
              <a:rPr lang="en-US" dirty="0" err="1"/>
              <a:t>tok</a:t>
            </a:r>
            <a:r>
              <a:rPr lang="en-US" dirty="0"/>
              <a:t> </a:t>
            </a:r>
            <a:r>
              <a:rPr lang="en-US" dirty="0" err="1"/>
              <a:t>prihoda</a:t>
            </a:r>
            <a:r>
              <a:rPr lang="en-US" dirty="0"/>
              <a:t> se </a:t>
            </a:r>
            <a:r>
              <a:rPr lang="en-US" dirty="0" err="1"/>
              <a:t>generiše</a:t>
            </a:r>
            <a:r>
              <a:rPr lang="en-US" dirty="0"/>
              <a:t> </a:t>
            </a:r>
            <a:r>
              <a:rPr lang="en-US" dirty="0" err="1"/>
              <a:t>davanjem</a:t>
            </a:r>
            <a:r>
              <a:rPr lang="en-US" dirty="0"/>
              <a:t> </a:t>
            </a:r>
            <a:r>
              <a:rPr lang="en-US" dirty="0" err="1"/>
              <a:t>dozvole</a:t>
            </a:r>
            <a:r>
              <a:rPr lang="en-US" dirty="0"/>
              <a:t> </a:t>
            </a:r>
            <a:r>
              <a:rPr lang="en-US" dirty="0" err="1"/>
              <a:t>klijentima</a:t>
            </a:r>
            <a:r>
              <a:rPr lang="en-US" dirty="0"/>
              <a:t> da </a:t>
            </a:r>
            <a:r>
              <a:rPr lang="en-US" dirty="0" err="1"/>
              <a:t>koriste</a:t>
            </a:r>
            <a:r>
              <a:rPr lang="en-US" dirty="0"/>
              <a:t> </a:t>
            </a:r>
            <a:r>
              <a:rPr lang="en-US" dirty="0" err="1"/>
              <a:t>zaštićenu</a:t>
            </a:r>
            <a:r>
              <a:rPr lang="en-US" dirty="0"/>
              <a:t> </a:t>
            </a:r>
            <a:r>
              <a:rPr lang="en-US" dirty="0" err="1"/>
              <a:t>intelektualnu</a:t>
            </a:r>
            <a:r>
              <a:rPr lang="en-US" dirty="0"/>
              <a:t> </a:t>
            </a:r>
            <a:r>
              <a:rPr lang="en-US" dirty="0" err="1"/>
              <a:t>svojinu</a:t>
            </a:r>
            <a:r>
              <a:rPr lang="en-US" dirty="0"/>
              <a:t> u </a:t>
            </a:r>
            <a:r>
              <a:rPr lang="en-US" dirty="0" err="1"/>
              <a:t>zamenu</a:t>
            </a:r>
            <a:r>
              <a:rPr lang="en-US" dirty="0"/>
              <a:t> za </a:t>
            </a:r>
            <a:r>
              <a:rPr lang="en-US" dirty="0" err="1"/>
              <a:t>naknade</a:t>
            </a:r>
            <a:r>
              <a:rPr lang="en-US" dirty="0"/>
              <a:t> za </a:t>
            </a:r>
            <a:r>
              <a:rPr lang="en-US" dirty="0" err="1"/>
              <a:t>licenciranje</a:t>
            </a:r>
            <a:r>
              <a:rPr lang="en-US" dirty="0"/>
              <a:t>. </a:t>
            </a:r>
            <a:r>
              <a:rPr lang="en-US" dirty="0" err="1"/>
              <a:t>Licenciranje</a:t>
            </a:r>
            <a:r>
              <a:rPr lang="en-US" dirty="0"/>
              <a:t> </a:t>
            </a:r>
            <a:r>
              <a:rPr lang="en-US" dirty="0" err="1"/>
              <a:t>omogućava</a:t>
            </a:r>
            <a:r>
              <a:rPr lang="en-US" dirty="0"/>
              <a:t> </a:t>
            </a:r>
            <a:r>
              <a:rPr lang="en-US" dirty="0" err="1"/>
              <a:t>nosiocima</a:t>
            </a:r>
            <a:r>
              <a:rPr lang="en-US" dirty="0"/>
              <a:t> </a:t>
            </a:r>
            <a:r>
              <a:rPr lang="en-US" dirty="0" err="1"/>
              <a:t>prava</a:t>
            </a:r>
            <a:r>
              <a:rPr lang="en-US" dirty="0"/>
              <a:t> da </a:t>
            </a:r>
            <a:r>
              <a:rPr lang="en-US" dirty="0" err="1"/>
              <a:t>ostvare</a:t>
            </a:r>
            <a:r>
              <a:rPr lang="en-US" dirty="0"/>
              <a:t> </a:t>
            </a:r>
            <a:r>
              <a:rPr lang="en-US" dirty="0" err="1"/>
              <a:t>prihode</a:t>
            </a:r>
            <a:r>
              <a:rPr lang="en-US" dirty="0"/>
              <a:t> od </a:t>
            </a:r>
            <a:r>
              <a:rPr lang="en-US" dirty="0" err="1"/>
              <a:t>svoje</a:t>
            </a:r>
            <a:r>
              <a:rPr lang="en-US" dirty="0"/>
              <a:t> </a:t>
            </a:r>
            <a:r>
              <a:rPr lang="en-US" dirty="0" err="1"/>
              <a:t>imovine</a:t>
            </a:r>
            <a:r>
              <a:rPr lang="en-US" dirty="0"/>
              <a:t> bez </a:t>
            </a:r>
            <a:r>
              <a:rPr lang="en-US" dirty="0" err="1"/>
              <a:t>potrebe</a:t>
            </a:r>
            <a:r>
              <a:rPr lang="en-US" dirty="0"/>
              <a:t> da </a:t>
            </a:r>
            <a:r>
              <a:rPr lang="en-US" dirty="0" err="1"/>
              <a:t>proizvode</a:t>
            </a:r>
            <a:r>
              <a:rPr lang="en-US" dirty="0"/>
              <a:t> </a:t>
            </a:r>
            <a:r>
              <a:rPr lang="en-US" dirty="0" err="1"/>
              <a:t>proizvod</a:t>
            </a:r>
            <a:r>
              <a:rPr lang="en-US" dirty="0"/>
              <a:t> </a:t>
            </a:r>
            <a:r>
              <a:rPr lang="en-US" dirty="0" err="1"/>
              <a:t>ili</a:t>
            </a:r>
            <a:r>
              <a:rPr lang="en-US" dirty="0"/>
              <a:t> </a:t>
            </a:r>
            <a:r>
              <a:rPr lang="en-US" dirty="0" err="1"/>
              <a:t>komercijalizuju</a:t>
            </a:r>
            <a:r>
              <a:rPr lang="en-US" dirty="0"/>
              <a:t> </a:t>
            </a:r>
            <a:r>
              <a:rPr lang="en-US" dirty="0" err="1"/>
              <a:t>uslugu</a:t>
            </a:r>
            <a:r>
              <a:rPr lang="en-US" dirty="0"/>
              <a:t>. </a:t>
            </a:r>
            <a:r>
              <a:rPr lang="en-US" dirty="0" err="1"/>
              <a:t>Licenciranje</a:t>
            </a:r>
            <a:r>
              <a:rPr lang="en-US" dirty="0"/>
              <a:t> je </a:t>
            </a:r>
            <a:r>
              <a:rPr lang="en-US" dirty="0" err="1"/>
              <a:t>uobičajeno</a:t>
            </a:r>
            <a:r>
              <a:rPr lang="en-US" dirty="0"/>
              <a:t> u </a:t>
            </a:r>
            <a:r>
              <a:rPr lang="en-US" dirty="0" err="1"/>
              <a:t>medijskoj</a:t>
            </a:r>
            <a:r>
              <a:rPr lang="en-US" dirty="0"/>
              <a:t> </a:t>
            </a:r>
            <a:r>
              <a:rPr lang="en-US" dirty="0" err="1"/>
              <a:t>industriji</a:t>
            </a:r>
            <a:r>
              <a:rPr lang="en-US" dirty="0"/>
              <a:t>, </a:t>
            </a:r>
            <a:r>
              <a:rPr lang="en-US" dirty="0" err="1"/>
              <a:t>gde</a:t>
            </a:r>
            <a:r>
              <a:rPr lang="en-US" dirty="0"/>
              <a:t> </a:t>
            </a:r>
            <a:r>
              <a:rPr lang="en-US" dirty="0" err="1"/>
              <a:t>vlasnici</a:t>
            </a:r>
            <a:r>
              <a:rPr lang="en-US" dirty="0"/>
              <a:t> </a:t>
            </a:r>
            <a:r>
              <a:rPr lang="en-US" dirty="0" err="1"/>
              <a:t>sadržaja</a:t>
            </a:r>
            <a:r>
              <a:rPr lang="en-US" dirty="0"/>
              <a:t> </a:t>
            </a:r>
            <a:r>
              <a:rPr lang="en-US" dirty="0" err="1"/>
              <a:t>zadržavaju</a:t>
            </a:r>
            <a:r>
              <a:rPr lang="en-US" dirty="0"/>
              <a:t> </a:t>
            </a:r>
            <a:r>
              <a:rPr lang="en-US" dirty="0" err="1"/>
              <a:t>autorska</a:t>
            </a:r>
            <a:r>
              <a:rPr lang="en-US" dirty="0"/>
              <a:t> </a:t>
            </a:r>
            <a:r>
              <a:rPr lang="en-US" dirty="0" err="1"/>
              <a:t>prava</a:t>
            </a:r>
            <a:r>
              <a:rPr lang="en-US" dirty="0"/>
              <a:t> </a:t>
            </a:r>
            <a:r>
              <a:rPr lang="en-US" dirty="0" err="1"/>
              <a:t>dok</a:t>
            </a:r>
            <a:r>
              <a:rPr lang="en-US" dirty="0"/>
              <a:t> </a:t>
            </a:r>
            <a:r>
              <a:rPr lang="en-US" dirty="0" err="1"/>
              <a:t>prodaju</a:t>
            </a:r>
            <a:r>
              <a:rPr lang="en-US" dirty="0"/>
              <a:t> </a:t>
            </a:r>
            <a:r>
              <a:rPr lang="en-US" dirty="0" err="1"/>
              <a:t>licence</a:t>
            </a:r>
            <a:r>
              <a:rPr lang="en-US" dirty="0"/>
              <a:t> za </a:t>
            </a:r>
            <a:r>
              <a:rPr lang="en-US" dirty="0" err="1"/>
              <a:t>korišćenje</a:t>
            </a:r>
            <a:r>
              <a:rPr lang="en-US" dirty="0"/>
              <a:t> </a:t>
            </a:r>
            <a:r>
              <a:rPr lang="en-US" dirty="0" err="1"/>
              <a:t>trećim</a:t>
            </a:r>
            <a:r>
              <a:rPr lang="en-US" dirty="0"/>
              <a:t> </a:t>
            </a:r>
            <a:r>
              <a:rPr lang="en-US" dirty="0" err="1"/>
              <a:t>licima</a:t>
            </a:r>
            <a:r>
              <a:rPr lang="en-US" dirty="0"/>
              <a:t>. </a:t>
            </a:r>
            <a:r>
              <a:rPr lang="en-US" dirty="0" err="1"/>
              <a:t>Slično</a:t>
            </a:r>
            <a:r>
              <a:rPr lang="en-US" dirty="0"/>
              <a:t>, u </a:t>
            </a:r>
            <a:r>
              <a:rPr lang="en-US" dirty="0" err="1"/>
              <a:t>tehnološk</a:t>
            </a:r>
            <a:r>
              <a:rPr lang="sr-Latn-RS" dirty="0"/>
              <a:t>o</a:t>
            </a:r>
            <a:r>
              <a:rPr lang="en-US" dirty="0"/>
              <a:t>m </a:t>
            </a:r>
            <a:r>
              <a:rPr lang="en-US" dirty="0" err="1"/>
              <a:t>sektor</a:t>
            </a:r>
            <a:r>
              <a:rPr lang="sr-Latn-RS" dirty="0"/>
              <a:t>u</a:t>
            </a:r>
            <a:r>
              <a:rPr lang="en-US" dirty="0"/>
              <a:t>, </a:t>
            </a:r>
            <a:r>
              <a:rPr lang="en-US" dirty="0" err="1"/>
              <a:t>nosioci</a:t>
            </a:r>
            <a:r>
              <a:rPr lang="en-US" dirty="0"/>
              <a:t> </a:t>
            </a:r>
            <a:r>
              <a:rPr lang="en-US" dirty="0" err="1"/>
              <a:t>patenata</a:t>
            </a:r>
            <a:r>
              <a:rPr lang="en-US" dirty="0"/>
              <a:t> </a:t>
            </a:r>
            <a:r>
              <a:rPr lang="en-US" dirty="0" err="1"/>
              <a:t>daju</a:t>
            </a:r>
            <a:r>
              <a:rPr lang="en-US" dirty="0"/>
              <a:t> </a:t>
            </a:r>
            <a:r>
              <a:rPr lang="en-US" dirty="0" err="1"/>
              <a:t>drugim</a:t>
            </a:r>
            <a:r>
              <a:rPr lang="en-US" dirty="0"/>
              <a:t> </a:t>
            </a:r>
            <a:r>
              <a:rPr lang="en-US" dirty="0" err="1"/>
              <a:t>kompanijama</a:t>
            </a:r>
            <a:r>
              <a:rPr lang="en-US" dirty="0"/>
              <a:t> </a:t>
            </a:r>
            <a:r>
              <a:rPr lang="en-US" dirty="0" err="1"/>
              <a:t>pravo</a:t>
            </a:r>
            <a:r>
              <a:rPr lang="en-US" dirty="0"/>
              <a:t> da </a:t>
            </a:r>
            <a:r>
              <a:rPr lang="en-US" dirty="0" err="1"/>
              <a:t>koriste</a:t>
            </a:r>
            <a:r>
              <a:rPr lang="en-US" dirty="0"/>
              <a:t> </a:t>
            </a:r>
            <a:r>
              <a:rPr lang="en-US" dirty="0" err="1"/>
              <a:t>patentiranu</a:t>
            </a:r>
            <a:r>
              <a:rPr lang="en-US" dirty="0"/>
              <a:t> </a:t>
            </a:r>
            <a:r>
              <a:rPr lang="en-US" dirty="0" err="1"/>
              <a:t>tehnologiju</a:t>
            </a:r>
            <a:r>
              <a:rPr lang="en-US" dirty="0"/>
              <a:t> </a:t>
            </a:r>
            <a:r>
              <a:rPr lang="en-US" dirty="0" err="1"/>
              <a:t>uz</a:t>
            </a:r>
            <a:r>
              <a:rPr lang="en-US" dirty="0"/>
              <a:t> </a:t>
            </a:r>
            <a:r>
              <a:rPr lang="en-US" dirty="0" err="1"/>
              <a:t>naknadu</a:t>
            </a:r>
            <a:r>
              <a:rPr lang="en-US" dirty="0"/>
              <a:t> za </a:t>
            </a:r>
            <a:r>
              <a:rPr lang="en-US" dirty="0" err="1"/>
              <a:t>licencu</a:t>
            </a:r>
            <a:r>
              <a:rPr lang="en-US" dirty="0"/>
              <a:t>.</a:t>
            </a:r>
          </a:p>
          <a:p>
            <a:endParaRPr lang="en-US" dirty="0"/>
          </a:p>
        </p:txBody>
      </p:sp>
    </p:spTree>
    <p:extLst>
      <p:ext uri="{BB962C8B-B14F-4D97-AF65-F5344CB8AC3E}">
        <p14:creationId xmlns:p14="http://schemas.microsoft.com/office/powerpoint/2010/main" val="11945702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08DFB-6D7A-44BD-957E-3938EF781A75}"/>
              </a:ext>
            </a:extLst>
          </p:cNvPr>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a:extLst>
              <a:ext uri="{FF2B5EF4-FFF2-40B4-BE49-F238E27FC236}">
                <a16:creationId xmlns:a16="http://schemas.microsoft.com/office/drawing/2014/main" id="{14A8DAF7-49FB-4EFC-B6D5-FE8538472779}"/>
              </a:ext>
            </a:extLst>
          </p:cNvPr>
          <p:cNvSpPr>
            <a:spLocks noGrp="1"/>
          </p:cNvSpPr>
          <p:nvPr>
            <p:ph idx="1"/>
          </p:nvPr>
        </p:nvSpPr>
        <p:spPr/>
        <p:txBody>
          <a:bodyPr>
            <a:normAutofit fontScale="92500" lnSpcReduction="20000"/>
          </a:bodyPr>
          <a:lstStyle/>
          <a:p>
            <a:r>
              <a:rPr lang="en-US" b="1" dirty="0" err="1"/>
              <a:t>Brokerske</a:t>
            </a:r>
            <a:r>
              <a:rPr lang="en-US" b="1" dirty="0"/>
              <a:t> </a:t>
            </a:r>
            <a:r>
              <a:rPr lang="sr-Latn-RS" b="1" dirty="0"/>
              <a:t>nadoknade: </a:t>
            </a:r>
            <a:r>
              <a:rPr lang="en-US" dirty="0" err="1"/>
              <a:t>Ovaj</a:t>
            </a:r>
            <a:r>
              <a:rPr lang="en-US" dirty="0"/>
              <a:t> </a:t>
            </a:r>
            <a:r>
              <a:rPr lang="en-US" dirty="0" err="1"/>
              <a:t>tok</a:t>
            </a:r>
            <a:r>
              <a:rPr lang="en-US" dirty="0"/>
              <a:t> </a:t>
            </a:r>
            <a:r>
              <a:rPr lang="en-US" dirty="0" err="1"/>
              <a:t>prihoda</a:t>
            </a:r>
            <a:r>
              <a:rPr lang="en-US" dirty="0"/>
              <a:t> </a:t>
            </a:r>
            <a:r>
              <a:rPr lang="en-US" dirty="0" err="1"/>
              <a:t>potiče</a:t>
            </a:r>
            <a:r>
              <a:rPr lang="en-US" dirty="0"/>
              <a:t> od </a:t>
            </a:r>
            <a:r>
              <a:rPr lang="en-US" dirty="0" err="1"/>
              <a:t>posredničkih</a:t>
            </a:r>
            <a:r>
              <a:rPr lang="en-US" dirty="0"/>
              <a:t> </a:t>
            </a:r>
            <a:r>
              <a:rPr lang="en-US" dirty="0" err="1"/>
              <a:t>usluga</a:t>
            </a:r>
            <a:r>
              <a:rPr lang="en-US" dirty="0"/>
              <a:t> </a:t>
            </a:r>
            <a:r>
              <a:rPr lang="en-US" dirty="0" err="1"/>
              <a:t>koje</a:t>
            </a:r>
            <a:r>
              <a:rPr lang="en-US" dirty="0"/>
              <a:t> se </a:t>
            </a:r>
            <a:r>
              <a:rPr lang="en-US" dirty="0" err="1"/>
              <a:t>obavljaju</a:t>
            </a:r>
            <a:r>
              <a:rPr lang="en-US" dirty="0"/>
              <a:t> u </a:t>
            </a:r>
            <a:r>
              <a:rPr lang="en-US" dirty="0" err="1"/>
              <a:t>ime</a:t>
            </a:r>
            <a:r>
              <a:rPr lang="en-US" dirty="0"/>
              <a:t> </a:t>
            </a:r>
            <a:r>
              <a:rPr lang="en-US" dirty="0" err="1"/>
              <a:t>dve</a:t>
            </a:r>
            <a:r>
              <a:rPr lang="en-US" dirty="0"/>
              <a:t> </a:t>
            </a:r>
            <a:r>
              <a:rPr lang="en-US" dirty="0" err="1"/>
              <a:t>ili</a:t>
            </a:r>
            <a:r>
              <a:rPr lang="en-US" dirty="0"/>
              <a:t> </a:t>
            </a:r>
            <a:r>
              <a:rPr lang="en-US" dirty="0" err="1"/>
              <a:t>više</a:t>
            </a:r>
            <a:r>
              <a:rPr lang="en-US" dirty="0"/>
              <a:t> </a:t>
            </a:r>
            <a:r>
              <a:rPr lang="en-US" dirty="0" err="1"/>
              <a:t>strana</a:t>
            </a:r>
            <a:r>
              <a:rPr lang="en-US" dirty="0"/>
              <a:t>. </a:t>
            </a:r>
            <a:r>
              <a:rPr lang="en-US" dirty="0" err="1"/>
              <a:t>Provajderi</a:t>
            </a:r>
            <a:r>
              <a:rPr lang="en-US" dirty="0"/>
              <a:t> </a:t>
            </a:r>
            <a:r>
              <a:rPr lang="en-US" dirty="0" err="1"/>
              <a:t>kreditnih</a:t>
            </a:r>
            <a:r>
              <a:rPr lang="en-US" dirty="0"/>
              <a:t> </a:t>
            </a:r>
            <a:r>
              <a:rPr lang="en-US" dirty="0" err="1"/>
              <a:t>kartica</a:t>
            </a:r>
            <a:r>
              <a:rPr lang="en-US" dirty="0"/>
              <a:t>, </a:t>
            </a:r>
            <a:r>
              <a:rPr lang="en-US" dirty="0" err="1"/>
              <a:t>na</a:t>
            </a:r>
            <a:r>
              <a:rPr lang="en-US" dirty="0"/>
              <a:t> primer, </a:t>
            </a:r>
            <a:r>
              <a:rPr lang="en-US" dirty="0" err="1"/>
              <a:t>zarađuju</a:t>
            </a:r>
            <a:r>
              <a:rPr lang="en-US" dirty="0"/>
              <a:t> </a:t>
            </a:r>
            <a:r>
              <a:rPr lang="en-US" dirty="0" err="1"/>
              <a:t>prihode</a:t>
            </a:r>
            <a:r>
              <a:rPr lang="en-US" dirty="0"/>
              <a:t> </a:t>
            </a:r>
            <a:r>
              <a:rPr lang="en-US" dirty="0" err="1"/>
              <a:t>uzimajući</a:t>
            </a:r>
            <a:r>
              <a:rPr lang="en-US" dirty="0"/>
              <a:t> </a:t>
            </a:r>
            <a:r>
              <a:rPr lang="en-US" dirty="0" err="1"/>
              <a:t>procenat</a:t>
            </a:r>
            <a:r>
              <a:rPr lang="en-US" dirty="0"/>
              <a:t> od </a:t>
            </a:r>
            <a:r>
              <a:rPr lang="en-US" dirty="0" err="1"/>
              <a:t>vrednosti</a:t>
            </a:r>
            <a:r>
              <a:rPr lang="en-US" dirty="0"/>
              <a:t> </a:t>
            </a:r>
            <a:r>
              <a:rPr lang="en-US" dirty="0" err="1"/>
              <a:t>svake</a:t>
            </a:r>
            <a:r>
              <a:rPr lang="en-US" dirty="0"/>
              <a:t> </a:t>
            </a:r>
            <a:r>
              <a:rPr lang="en-US" dirty="0" err="1"/>
              <a:t>prodajne</a:t>
            </a:r>
            <a:r>
              <a:rPr lang="en-US" dirty="0"/>
              <a:t> </a:t>
            </a:r>
            <a:r>
              <a:rPr lang="en-US" dirty="0" err="1"/>
              <a:t>transakcije</a:t>
            </a:r>
            <a:r>
              <a:rPr lang="en-US" dirty="0"/>
              <a:t> </a:t>
            </a:r>
            <a:r>
              <a:rPr lang="en-US" dirty="0" err="1"/>
              <a:t>izvršene</a:t>
            </a:r>
            <a:r>
              <a:rPr lang="en-US" dirty="0"/>
              <a:t> </a:t>
            </a:r>
            <a:r>
              <a:rPr lang="en-US" dirty="0" err="1"/>
              <a:t>između</a:t>
            </a:r>
            <a:r>
              <a:rPr lang="en-US" dirty="0"/>
              <a:t> </a:t>
            </a:r>
            <a:r>
              <a:rPr lang="en-US" dirty="0" err="1"/>
              <a:t>trgovaca</a:t>
            </a:r>
            <a:r>
              <a:rPr lang="en-US" dirty="0"/>
              <a:t> </a:t>
            </a:r>
            <a:r>
              <a:rPr lang="en-US" dirty="0" err="1"/>
              <a:t>kreditnim</a:t>
            </a:r>
            <a:r>
              <a:rPr lang="en-US" dirty="0"/>
              <a:t> </a:t>
            </a:r>
            <a:r>
              <a:rPr lang="en-US" dirty="0" err="1"/>
              <a:t>karticama</a:t>
            </a:r>
            <a:r>
              <a:rPr lang="en-US" dirty="0"/>
              <a:t> </a:t>
            </a:r>
            <a:r>
              <a:rPr lang="en-US" dirty="0" err="1"/>
              <a:t>i</a:t>
            </a:r>
            <a:r>
              <a:rPr lang="en-US" dirty="0"/>
              <a:t> </a:t>
            </a:r>
            <a:r>
              <a:rPr lang="en-US" dirty="0" err="1"/>
              <a:t>kupaca</a:t>
            </a:r>
            <a:r>
              <a:rPr lang="en-US" dirty="0"/>
              <a:t>. </a:t>
            </a:r>
            <a:r>
              <a:rPr lang="en-US" dirty="0" err="1"/>
              <a:t>Brokeri</a:t>
            </a:r>
            <a:r>
              <a:rPr lang="en-US" dirty="0"/>
              <a:t> </a:t>
            </a:r>
            <a:r>
              <a:rPr lang="en-US" dirty="0" err="1"/>
              <a:t>i</a:t>
            </a:r>
            <a:r>
              <a:rPr lang="en-US" dirty="0"/>
              <a:t> </a:t>
            </a:r>
            <a:r>
              <a:rPr lang="en-US" dirty="0" err="1"/>
              <a:t>agenti</a:t>
            </a:r>
            <a:r>
              <a:rPr lang="en-US" dirty="0"/>
              <a:t> za </a:t>
            </a:r>
            <a:r>
              <a:rPr lang="en-US" dirty="0" err="1"/>
              <a:t>nekretnine</a:t>
            </a:r>
            <a:r>
              <a:rPr lang="en-US" dirty="0"/>
              <a:t> </a:t>
            </a:r>
            <a:r>
              <a:rPr lang="en-US" dirty="0" err="1"/>
              <a:t>zarađuju</a:t>
            </a:r>
            <a:r>
              <a:rPr lang="en-US" dirty="0"/>
              <a:t> </a:t>
            </a:r>
            <a:r>
              <a:rPr lang="en-US" dirty="0" err="1"/>
              <a:t>proviziju</a:t>
            </a:r>
            <a:r>
              <a:rPr lang="en-US" dirty="0"/>
              <a:t> </a:t>
            </a:r>
            <a:r>
              <a:rPr lang="en-US" dirty="0" err="1"/>
              <a:t>svaki</a:t>
            </a:r>
            <a:r>
              <a:rPr lang="en-US" dirty="0"/>
              <a:t> put </a:t>
            </a:r>
            <a:r>
              <a:rPr lang="en-US" dirty="0" err="1"/>
              <a:t>kada</a:t>
            </a:r>
            <a:r>
              <a:rPr lang="en-US" dirty="0"/>
              <a:t> </a:t>
            </a:r>
            <a:r>
              <a:rPr lang="en-US" dirty="0" err="1"/>
              <a:t>uspešno</a:t>
            </a:r>
            <a:r>
              <a:rPr lang="en-US" dirty="0"/>
              <a:t> </a:t>
            </a:r>
            <a:r>
              <a:rPr lang="sr-Latn-RS" dirty="0"/>
              <a:t>spoje</a:t>
            </a:r>
            <a:r>
              <a:rPr lang="en-US" dirty="0"/>
              <a:t> </a:t>
            </a:r>
            <a:r>
              <a:rPr lang="en-US" dirty="0" err="1"/>
              <a:t>kupca</a:t>
            </a:r>
            <a:r>
              <a:rPr lang="en-US" dirty="0"/>
              <a:t> </a:t>
            </a:r>
            <a:r>
              <a:rPr lang="en-US" dirty="0" err="1"/>
              <a:t>i</a:t>
            </a:r>
            <a:r>
              <a:rPr lang="en-US" dirty="0"/>
              <a:t> </a:t>
            </a:r>
            <a:r>
              <a:rPr lang="en-US" dirty="0" err="1"/>
              <a:t>prodavca</a:t>
            </a:r>
            <a:r>
              <a:rPr lang="en-US" dirty="0"/>
              <a:t>.</a:t>
            </a:r>
          </a:p>
          <a:p>
            <a:endParaRPr lang="en-US" dirty="0"/>
          </a:p>
          <a:p>
            <a:r>
              <a:rPr lang="sr-Latn-RS" b="1" dirty="0"/>
              <a:t>Prihodi od reklama (</a:t>
            </a:r>
            <a:r>
              <a:rPr lang="en-US" b="1" dirty="0" err="1"/>
              <a:t>Oglašavanje</a:t>
            </a:r>
            <a:r>
              <a:rPr lang="sr-Latn-RS" b="1" dirty="0"/>
              <a:t>): </a:t>
            </a:r>
            <a:r>
              <a:rPr lang="en-US" dirty="0" err="1"/>
              <a:t>Ovaj</a:t>
            </a:r>
            <a:r>
              <a:rPr lang="en-US" dirty="0"/>
              <a:t> </a:t>
            </a:r>
            <a:r>
              <a:rPr lang="en-US" dirty="0" err="1"/>
              <a:t>tok</a:t>
            </a:r>
            <a:r>
              <a:rPr lang="en-US" dirty="0"/>
              <a:t> </a:t>
            </a:r>
            <a:r>
              <a:rPr lang="en-US" dirty="0" err="1"/>
              <a:t>prihoda</a:t>
            </a:r>
            <a:r>
              <a:rPr lang="en-US" dirty="0"/>
              <a:t> je </a:t>
            </a:r>
            <a:r>
              <a:rPr lang="en-US" dirty="0" err="1"/>
              <a:t>rezultat</a:t>
            </a:r>
            <a:r>
              <a:rPr lang="en-US" dirty="0"/>
              <a:t> </a:t>
            </a:r>
            <a:r>
              <a:rPr lang="en-US" dirty="0" err="1"/>
              <a:t>naknada</a:t>
            </a:r>
            <a:r>
              <a:rPr lang="en-US" dirty="0"/>
              <a:t> za </a:t>
            </a:r>
            <a:r>
              <a:rPr lang="en-US" dirty="0" err="1"/>
              <a:t>oglašavanje</a:t>
            </a:r>
            <a:r>
              <a:rPr lang="en-US" dirty="0"/>
              <a:t> </a:t>
            </a:r>
            <a:r>
              <a:rPr lang="en-US" dirty="0" err="1"/>
              <a:t>određenog</a:t>
            </a:r>
            <a:r>
              <a:rPr lang="en-US" dirty="0"/>
              <a:t> </a:t>
            </a:r>
            <a:r>
              <a:rPr lang="en-US" dirty="0" err="1"/>
              <a:t>proizvoda</a:t>
            </a:r>
            <a:r>
              <a:rPr lang="en-US" dirty="0"/>
              <a:t>, </a:t>
            </a:r>
            <a:r>
              <a:rPr lang="en-US" dirty="0" err="1"/>
              <a:t>usluge</a:t>
            </a:r>
            <a:r>
              <a:rPr lang="en-US" dirty="0"/>
              <a:t> </a:t>
            </a:r>
            <a:r>
              <a:rPr lang="en-US" dirty="0" err="1"/>
              <a:t>ili</a:t>
            </a:r>
            <a:r>
              <a:rPr lang="en-US" dirty="0"/>
              <a:t> </a:t>
            </a:r>
            <a:r>
              <a:rPr lang="en-US" dirty="0" err="1"/>
              <a:t>brenda</a:t>
            </a:r>
            <a:r>
              <a:rPr lang="en-US" dirty="0"/>
              <a:t>. </a:t>
            </a:r>
            <a:r>
              <a:rPr lang="en-US" dirty="0" err="1"/>
              <a:t>Tradicionalno</a:t>
            </a:r>
            <a:r>
              <a:rPr lang="en-US" dirty="0"/>
              <a:t>, </a:t>
            </a:r>
            <a:r>
              <a:rPr lang="en-US" dirty="0" err="1"/>
              <a:t>medijska</a:t>
            </a:r>
            <a:r>
              <a:rPr lang="en-US" dirty="0"/>
              <a:t> </a:t>
            </a:r>
            <a:r>
              <a:rPr lang="en-US" dirty="0" err="1"/>
              <a:t>industrija</a:t>
            </a:r>
            <a:r>
              <a:rPr lang="en-US" dirty="0"/>
              <a:t> </a:t>
            </a:r>
            <a:r>
              <a:rPr lang="en-US" dirty="0" err="1"/>
              <a:t>i</a:t>
            </a:r>
            <a:r>
              <a:rPr lang="en-US" dirty="0"/>
              <a:t> </a:t>
            </a:r>
            <a:r>
              <a:rPr lang="en-US" dirty="0" err="1"/>
              <a:t>organizatori</a:t>
            </a:r>
            <a:r>
              <a:rPr lang="en-US" dirty="0"/>
              <a:t> </a:t>
            </a:r>
            <a:r>
              <a:rPr lang="en-US" dirty="0" err="1"/>
              <a:t>događaja</a:t>
            </a:r>
            <a:r>
              <a:rPr lang="en-US" dirty="0"/>
              <a:t> </a:t>
            </a:r>
            <a:r>
              <a:rPr lang="en-US" dirty="0" err="1"/>
              <a:t>uveliko</a:t>
            </a:r>
            <a:r>
              <a:rPr lang="en-US" dirty="0"/>
              <a:t> </a:t>
            </a:r>
            <a:r>
              <a:rPr lang="en-US" dirty="0" err="1"/>
              <a:t>su</a:t>
            </a:r>
            <a:r>
              <a:rPr lang="en-US" dirty="0"/>
              <a:t> se </a:t>
            </a:r>
            <a:r>
              <a:rPr lang="en-US" dirty="0" err="1"/>
              <a:t>oslanjali</a:t>
            </a:r>
            <a:r>
              <a:rPr lang="en-US" dirty="0"/>
              <a:t> </a:t>
            </a:r>
            <a:r>
              <a:rPr lang="en-US" dirty="0" err="1"/>
              <a:t>na</a:t>
            </a:r>
            <a:r>
              <a:rPr lang="en-US" dirty="0"/>
              <a:t> </a:t>
            </a:r>
            <a:r>
              <a:rPr lang="en-US" dirty="0" err="1"/>
              <a:t>prihode</a:t>
            </a:r>
            <a:r>
              <a:rPr lang="en-US" dirty="0"/>
              <a:t> od </a:t>
            </a:r>
            <a:r>
              <a:rPr lang="en-US" dirty="0" err="1"/>
              <a:t>oglašavanja</a:t>
            </a:r>
            <a:r>
              <a:rPr lang="en-US" dirty="0"/>
              <a:t>. </a:t>
            </a:r>
            <a:r>
              <a:rPr lang="en-US" dirty="0" err="1"/>
              <a:t>Poslednjih</a:t>
            </a:r>
            <a:r>
              <a:rPr lang="en-US" dirty="0"/>
              <a:t> </a:t>
            </a:r>
            <a:r>
              <a:rPr lang="en-US" dirty="0" err="1"/>
              <a:t>godina</a:t>
            </a:r>
            <a:r>
              <a:rPr lang="en-US" dirty="0"/>
              <a:t> </a:t>
            </a:r>
            <a:r>
              <a:rPr lang="en-US" dirty="0" err="1"/>
              <a:t>drugi</a:t>
            </a:r>
            <a:r>
              <a:rPr lang="en-US" dirty="0"/>
              <a:t> </a:t>
            </a:r>
            <a:r>
              <a:rPr lang="en-US" dirty="0" err="1"/>
              <a:t>sektori</a:t>
            </a:r>
            <a:r>
              <a:rPr lang="en-US" dirty="0"/>
              <a:t>, </a:t>
            </a:r>
            <a:r>
              <a:rPr lang="en-US" dirty="0" err="1"/>
              <a:t>uključujući</a:t>
            </a:r>
            <a:r>
              <a:rPr lang="en-US" dirty="0"/>
              <a:t> </a:t>
            </a:r>
            <a:r>
              <a:rPr lang="en-US" dirty="0" err="1"/>
              <a:t>softver</a:t>
            </a:r>
            <a:r>
              <a:rPr lang="en-US" dirty="0"/>
              <a:t> </a:t>
            </a:r>
            <a:r>
              <a:rPr lang="en-US" dirty="0" err="1"/>
              <a:t>i</a:t>
            </a:r>
            <a:r>
              <a:rPr lang="en-US" dirty="0"/>
              <a:t> </a:t>
            </a:r>
            <a:r>
              <a:rPr lang="en-US" dirty="0" err="1"/>
              <a:t>usluge</a:t>
            </a:r>
            <a:r>
              <a:rPr lang="en-US" dirty="0"/>
              <a:t>, </a:t>
            </a:r>
            <a:r>
              <a:rPr lang="en-US" dirty="0" err="1"/>
              <a:t>počeli</a:t>
            </a:r>
            <a:r>
              <a:rPr lang="en-US" dirty="0"/>
              <a:t> </a:t>
            </a:r>
            <a:r>
              <a:rPr lang="en-US" dirty="0" err="1"/>
              <a:t>su</a:t>
            </a:r>
            <a:r>
              <a:rPr lang="en-US" dirty="0"/>
              <a:t> </a:t>
            </a:r>
            <a:r>
              <a:rPr lang="en-US" dirty="0" err="1"/>
              <a:t>više</a:t>
            </a:r>
            <a:r>
              <a:rPr lang="en-US" dirty="0"/>
              <a:t> da se </a:t>
            </a:r>
            <a:r>
              <a:rPr lang="en-US" dirty="0" err="1"/>
              <a:t>oslanjaju</a:t>
            </a:r>
            <a:r>
              <a:rPr lang="en-US" dirty="0"/>
              <a:t> </a:t>
            </a:r>
            <a:r>
              <a:rPr lang="en-US" dirty="0" err="1"/>
              <a:t>na</a:t>
            </a:r>
            <a:r>
              <a:rPr lang="en-US" dirty="0"/>
              <a:t> </a:t>
            </a:r>
            <a:r>
              <a:rPr lang="en-US" dirty="0" err="1"/>
              <a:t>prihode</a:t>
            </a:r>
            <a:r>
              <a:rPr lang="en-US" dirty="0"/>
              <a:t> od </a:t>
            </a:r>
            <a:r>
              <a:rPr lang="en-US" dirty="0" err="1"/>
              <a:t>oglašavanja</a:t>
            </a:r>
            <a:r>
              <a:rPr lang="en-US" dirty="0"/>
              <a:t>.</a:t>
            </a:r>
            <a:r>
              <a:rPr lang="sr-Latn-RS" dirty="0"/>
              <a:t> Npr. Web stranica može imati sekciju za oglašavanje, gde naplaćuje prostor korisnicima.</a:t>
            </a:r>
            <a:endParaRPr lang="en-US" dirty="0"/>
          </a:p>
        </p:txBody>
      </p:sp>
    </p:spTree>
    <p:extLst>
      <p:ext uri="{BB962C8B-B14F-4D97-AF65-F5344CB8AC3E}">
        <p14:creationId xmlns:p14="http://schemas.microsoft.com/office/powerpoint/2010/main" val="155993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normAutofit fontScale="77500" lnSpcReduction="20000"/>
          </a:bodyPr>
          <a:lstStyle/>
          <a:p>
            <a:r>
              <a:rPr lang="sr-Latn-RS" dirty="0"/>
              <a:t>Efekti projekta – odnosno prihodi (ili rezultati projekta) su za identifikaciju, a posebno za kvantifikaciju daleko složeniji od troškova. Naime, efekti projekta mogu biti direktni ili indirektni sa aspekta načina njihovog pojavljivanja i merljivi ili nemerljivi sa aspekta njihove kvantitativnosti.</a:t>
            </a:r>
          </a:p>
          <a:p>
            <a:r>
              <a:rPr lang="sr-Latn-RS" dirty="0"/>
              <a:t>U slučaju </a:t>
            </a:r>
            <a:r>
              <a:rPr lang="sr-Latn-RS" b="1" dirty="0"/>
              <a:t>direktnih efekata projekata</a:t>
            </a:r>
            <a:r>
              <a:rPr lang="sr-Latn-RS" dirty="0"/>
              <a:t>, efekti se manifestuju kao prihod po nekoj od prethodno opisanih stavki. Njihov nivo zavisi od spoljnih faktora, kao što su nivoi dohodaka potencijalnih kupaca i korisnika, obim konkurentske proizvodnje, tražnje, itd. Pored toga, zavise i od internih faktora – kao što su kvalitet proizvoda i cena. </a:t>
            </a:r>
          </a:p>
          <a:p>
            <a:r>
              <a:rPr lang="sr-Latn-RS" dirty="0"/>
              <a:t>Pored direktnih, javljaju se i </a:t>
            </a:r>
            <a:r>
              <a:rPr lang="sr-Latn-RS" b="1" dirty="0"/>
              <a:t>indirektni efekti projekta</a:t>
            </a:r>
            <a:r>
              <a:rPr lang="sr-Latn-RS" dirty="0"/>
              <a:t>, koji se manifestuju kao mogućnosti pada cene na tržištu usled povećanja ponude – pojavom novog proizvođača/konkurenta – kao rezultat projekta. </a:t>
            </a:r>
          </a:p>
          <a:p>
            <a:r>
              <a:rPr lang="sr-Latn-RS" dirty="0"/>
              <a:t>Direktni efekti se posmatraju kod analize finansijske izvodljivosti, dok se indirektni efekti razmatraju kod ekonomske izvodljivosti - kada se projekat evaluira sa aspekta ukupne nacionalne ekonomije i privrede. Oni su sa aspekta vlasnika projekta i investitora, manje interesantni u odlučivanju o prihvatljivosti projekta.</a:t>
            </a:r>
            <a:endParaRPr lang="en-US" dirty="0"/>
          </a:p>
        </p:txBody>
      </p:sp>
    </p:spTree>
    <p:extLst>
      <p:ext uri="{BB962C8B-B14F-4D97-AF65-F5344CB8AC3E}">
        <p14:creationId xmlns:p14="http://schemas.microsoft.com/office/powerpoint/2010/main" val="27014823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normAutofit/>
          </a:bodyPr>
          <a:lstStyle/>
          <a:p>
            <a:r>
              <a:rPr lang="sr-Latn-RS" b="1" dirty="0"/>
              <a:t>SLUČAJ 1 – NASTAVAK: </a:t>
            </a:r>
            <a:r>
              <a:rPr lang="sr-Latn-RS" dirty="0"/>
              <a:t>Za razmatrani slučaj, može se formirati konačna tabela koja predstavlja </a:t>
            </a:r>
            <a:r>
              <a:rPr lang="sr-Latn-RS" b="1" dirty="0"/>
              <a:t>bilans tokova resursa razmatranog </a:t>
            </a:r>
            <a:r>
              <a:rPr lang="sr-Latn-RS" dirty="0"/>
              <a:t>manjeg proizvodnog projekta: </a:t>
            </a:r>
            <a:endParaRPr lang="en-US" dirty="0"/>
          </a:p>
        </p:txBody>
      </p:sp>
    </p:spTree>
    <p:extLst>
      <p:ext uri="{BB962C8B-B14F-4D97-AF65-F5344CB8AC3E}">
        <p14:creationId xmlns:p14="http://schemas.microsoft.com/office/powerpoint/2010/main" val="4024864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91829863"/>
              </p:ext>
            </p:extLst>
          </p:nvPr>
        </p:nvGraphicFramePr>
        <p:xfrm>
          <a:off x="0" y="0"/>
          <a:ext cx="12063526" cy="6705600"/>
        </p:xfrm>
        <a:graphic>
          <a:graphicData uri="http://schemas.openxmlformats.org/drawingml/2006/table">
            <a:tbl>
              <a:tblPr firstRow="1" bandRow="1">
                <a:tableStyleId>{5C22544A-7EE6-4342-B048-85BDC9FD1C3A}</a:tableStyleId>
              </a:tblPr>
              <a:tblGrid>
                <a:gridCol w="2912716">
                  <a:extLst>
                    <a:ext uri="{9D8B030D-6E8A-4147-A177-3AD203B41FA5}">
                      <a16:colId xmlns:a16="http://schemas.microsoft.com/office/drawing/2014/main" val="20000"/>
                    </a:ext>
                  </a:extLst>
                </a:gridCol>
                <a:gridCol w="631559">
                  <a:extLst>
                    <a:ext uri="{9D8B030D-6E8A-4147-A177-3AD203B41FA5}">
                      <a16:colId xmlns:a16="http://schemas.microsoft.com/office/drawing/2014/main" val="20001"/>
                    </a:ext>
                  </a:extLst>
                </a:gridCol>
                <a:gridCol w="126152">
                  <a:extLst>
                    <a:ext uri="{9D8B030D-6E8A-4147-A177-3AD203B41FA5}">
                      <a16:colId xmlns:a16="http://schemas.microsoft.com/office/drawing/2014/main" val="20002"/>
                    </a:ext>
                  </a:extLst>
                </a:gridCol>
                <a:gridCol w="612708">
                  <a:extLst>
                    <a:ext uri="{9D8B030D-6E8A-4147-A177-3AD203B41FA5}">
                      <a16:colId xmlns:a16="http://schemas.microsoft.com/office/drawing/2014/main" val="20003"/>
                    </a:ext>
                  </a:extLst>
                </a:gridCol>
                <a:gridCol w="767248">
                  <a:extLst>
                    <a:ext uri="{9D8B030D-6E8A-4147-A177-3AD203B41FA5}">
                      <a16:colId xmlns:a16="http://schemas.microsoft.com/office/drawing/2014/main" val="20004"/>
                    </a:ext>
                  </a:extLst>
                </a:gridCol>
                <a:gridCol w="772954">
                  <a:extLst>
                    <a:ext uri="{9D8B030D-6E8A-4147-A177-3AD203B41FA5}">
                      <a16:colId xmlns:a16="http://schemas.microsoft.com/office/drawing/2014/main" val="20005"/>
                    </a:ext>
                  </a:extLst>
                </a:gridCol>
                <a:gridCol w="744674">
                  <a:extLst>
                    <a:ext uri="{9D8B030D-6E8A-4147-A177-3AD203B41FA5}">
                      <a16:colId xmlns:a16="http://schemas.microsoft.com/office/drawing/2014/main" val="20006"/>
                    </a:ext>
                  </a:extLst>
                </a:gridCol>
                <a:gridCol w="754101">
                  <a:extLst>
                    <a:ext uri="{9D8B030D-6E8A-4147-A177-3AD203B41FA5}">
                      <a16:colId xmlns:a16="http://schemas.microsoft.com/office/drawing/2014/main" val="20007"/>
                    </a:ext>
                  </a:extLst>
                </a:gridCol>
                <a:gridCol w="716397">
                  <a:extLst>
                    <a:ext uri="{9D8B030D-6E8A-4147-A177-3AD203B41FA5}">
                      <a16:colId xmlns:a16="http://schemas.microsoft.com/office/drawing/2014/main" val="20008"/>
                    </a:ext>
                  </a:extLst>
                </a:gridCol>
                <a:gridCol w="716396">
                  <a:extLst>
                    <a:ext uri="{9D8B030D-6E8A-4147-A177-3AD203B41FA5}">
                      <a16:colId xmlns:a16="http://schemas.microsoft.com/office/drawing/2014/main" val="20009"/>
                    </a:ext>
                  </a:extLst>
                </a:gridCol>
                <a:gridCol w="735249">
                  <a:extLst>
                    <a:ext uri="{9D8B030D-6E8A-4147-A177-3AD203B41FA5}">
                      <a16:colId xmlns:a16="http://schemas.microsoft.com/office/drawing/2014/main" val="20010"/>
                    </a:ext>
                  </a:extLst>
                </a:gridCol>
                <a:gridCol w="725823">
                  <a:extLst>
                    <a:ext uri="{9D8B030D-6E8A-4147-A177-3AD203B41FA5}">
                      <a16:colId xmlns:a16="http://schemas.microsoft.com/office/drawing/2014/main" val="20011"/>
                    </a:ext>
                  </a:extLst>
                </a:gridCol>
                <a:gridCol w="886070">
                  <a:extLst>
                    <a:ext uri="{9D8B030D-6E8A-4147-A177-3AD203B41FA5}">
                      <a16:colId xmlns:a16="http://schemas.microsoft.com/office/drawing/2014/main" val="20012"/>
                    </a:ext>
                  </a:extLst>
                </a:gridCol>
                <a:gridCol w="961479">
                  <a:extLst>
                    <a:ext uri="{9D8B030D-6E8A-4147-A177-3AD203B41FA5}">
                      <a16:colId xmlns:a16="http://schemas.microsoft.com/office/drawing/2014/main" val="20013"/>
                    </a:ext>
                  </a:extLst>
                </a:gridCol>
              </a:tblGrid>
              <a:tr h="235670">
                <a:tc>
                  <a:txBody>
                    <a:bodyPr/>
                    <a:lstStyle/>
                    <a:p>
                      <a:r>
                        <a:rPr lang="sr-Latn-RS" sz="1400" dirty="0"/>
                        <a:t>Godine</a:t>
                      </a:r>
                      <a:endParaRPr lang="en-US" sz="1400" dirty="0"/>
                    </a:p>
                  </a:txBody>
                  <a:tcPr/>
                </a:tc>
                <a:tc gridSpan="2">
                  <a:txBody>
                    <a:bodyPr/>
                    <a:lstStyle/>
                    <a:p>
                      <a:r>
                        <a:rPr lang="sr-Latn-RS" sz="1400" dirty="0"/>
                        <a:t>0</a:t>
                      </a:r>
                      <a:endParaRPr lang="en-US" sz="1400" dirty="0"/>
                    </a:p>
                  </a:txBody>
                  <a:tcPr/>
                </a:tc>
                <a:tc hMerge="1">
                  <a:txBody>
                    <a:bodyPr/>
                    <a:lstStyle/>
                    <a:p>
                      <a:endParaRPr lang="en-US"/>
                    </a:p>
                  </a:txBody>
                  <a:tcPr/>
                </a:tc>
                <a:tc>
                  <a:txBody>
                    <a:bodyPr/>
                    <a:lstStyle/>
                    <a:p>
                      <a:r>
                        <a:rPr lang="sr-Latn-RS" sz="1400" dirty="0"/>
                        <a:t>1</a:t>
                      </a:r>
                      <a:endParaRPr lang="en-US" sz="1400" dirty="0"/>
                    </a:p>
                  </a:txBody>
                  <a:tcPr/>
                </a:tc>
                <a:tc>
                  <a:txBody>
                    <a:bodyPr/>
                    <a:lstStyle/>
                    <a:p>
                      <a:r>
                        <a:rPr lang="sr-Latn-RS" sz="1400" dirty="0"/>
                        <a:t>2</a:t>
                      </a:r>
                      <a:endParaRPr lang="en-US" sz="1400" dirty="0"/>
                    </a:p>
                  </a:txBody>
                  <a:tcPr/>
                </a:tc>
                <a:tc>
                  <a:txBody>
                    <a:bodyPr/>
                    <a:lstStyle/>
                    <a:p>
                      <a:r>
                        <a:rPr lang="sr-Latn-RS" sz="1400" dirty="0"/>
                        <a:t>3</a:t>
                      </a:r>
                      <a:endParaRPr lang="en-US" sz="1400" dirty="0"/>
                    </a:p>
                  </a:txBody>
                  <a:tcPr/>
                </a:tc>
                <a:tc>
                  <a:txBody>
                    <a:bodyPr/>
                    <a:lstStyle/>
                    <a:p>
                      <a:r>
                        <a:rPr lang="sr-Latn-RS" sz="1400" dirty="0"/>
                        <a:t>4</a:t>
                      </a:r>
                      <a:endParaRPr lang="en-US" sz="1400" dirty="0"/>
                    </a:p>
                  </a:txBody>
                  <a:tcPr/>
                </a:tc>
                <a:tc>
                  <a:txBody>
                    <a:bodyPr/>
                    <a:lstStyle/>
                    <a:p>
                      <a:r>
                        <a:rPr lang="sr-Latn-RS" sz="1400" dirty="0"/>
                        <a:t>5</a:t>
                      </a:r>
                      <a:endParaRPr lang="en-US" sz="1400" dirty="0"/>
                    </a:p>
                  </a:txBody>
                  <a:tcPr/>
                </a:tc>
                <a:tc>
                  <a:txBody>
                    <a:bodyPr/>
                    <a:lstStyle/>
                    <a:p>
                      <a:r>
                        <a:rPr lang="sr-Latn-RS" sz="1400" dirty="0"/>
                        <a:t>6</a:t>
                      </a:r>
                      <a:endParaRPr lang="en-US" sz="1400" dirty="0"/>
                    </a:p>
                  </a:txBody>
                  <a:tcPr/>
                </a:tc>
                <a:tc>
                  <a:txBody>
                    <a:bodyPr/>
                    <a:lstStyle/>
                    <a:p>
                      <a:r>
                        <a:rPr lang="sr-Latn-RS" sz="1400" dirty="0"/>
                        <a:t>7</a:t>
                      </a:r>
                      <a:endParaRPr lang="en-US" sz="1400" dirty="0"/>
                    </a:p>
                  </a:txBody>
                  <a:tcPr/>
                </a:tc>
                <a:tc>
                  <a:txBody>
                    <a:bodyPr/>
                    <a:lstStyle/>
                    <a:p>
                      <a:r>
                        <a:rPr lang="sr-Latn-RS" sz="1400" dirty="0"/>
                        <a:t>8</a:t>
                      </a:r>
                      <a:endParaRPr lang="en-US" sz="1400" dirty="0"/>
                    </a:p>
                  </a:txBody>
                  <a:tcPr/>
                </a:tc>
                <a:tc>
                  <a:txBody>
                    <a:bodyPr/>
                    <a:lstStyle/>
                    <a:p>
                      <a:r>
                        <a:rPr lang="sr-Latn-RS" sz="1400" dirty="0"/>
                        <a:t>9</a:t>
                      </a:r>
                      <a:endParaRPr lang="en-US" sz="1400" dirty="0"/>
                    </a:p>
                  </a:txBody>
                  <a:tcPr/>
                </a:tc>
                <a:tc>
                  <a:txBody>
                    <a:bodyPr/>
                    <a:lstStyle/>
                    <a:p>
                      <a:r>
                        <a:rPr lang="sr-Latn-RS" sz="1400" dirty="0"/>
                        <a:t>10</a:t>
                      </a:r>
                      <a:endParaRPr lang="en-US" sz="1400" dirty="0"/>
                    </a:p>
                  </a:txBody>
                  <a:tcPr/>
                </a:tc>
                <a:tc>
                  <a:txBody>
                    <a:bodyPr/>
                    <a:lstStyle/>
                    <a:p>
                      <a:r>
                        <a:rPr lang="sr-Latn-RS" sz="1400" dirty="0"/>
                        <a:t>11</a:t>
                      </a:r>
                      <a:endParaRPr lang="en-US" sz="1400" dirty="0"/>
                    </a:p>
                  </a:txBody>
                  <a:tcPr/>
                </a:tc>
                <a:extLst>
                  <a:ext uri="{0D108BD9-81ED-4DB2-BD59-A6C34878D82A}">
                    <a16:rowId xmlns:a16="http://schemas.microsoft.com/office/drawing/2014/main" val="10000"/>
                  </a:ext>
                </a:extLst>
              </a:tr>
              <a:tr h="277462">
                <a:tc>
                  <a:txBody>
                    <a:bodyPr/>
                    <a:lstStyle/>
                    <a:p>
                      <a:r>
                        <a:rPr lang="sr-Latn-RS" sz="1400" b="1" dirty="0"/>
                        <a:t>Investicioni troškovi</a:t>
                      </a:r>
                      <a:endParaRPr lang="en-US" sz="1400" b="1" dirty="0"/>
                    </a:p>
                  </a:txBody>
                  <a:tcPr/>
                </a:tc>
                <a:tc gridSpan="13">
                  <a:txBody>
                    <a:bodyPr/>
                    <a:lstStyle/>
                    <a:p>
                      <a:endParaRPr lang="en-US" sz="1400"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262694">
                <a:tc>
                  <a:txBody>
                    <a:bodyPr/>
                    <a:lstStyle/>
                    <a:p>
                      <a:r>
                        <a:rPr lang="sr-Latn-RS" sz="1400" dirty="0"/>
                        <a:t>Zemljište</a:t>
                      </a:r>
                      <a:endParaRPr lang="en-US" sz="1400" dirty="0"/>
                    </a:p>
                  </a:txBody>
                  <a:tcPr/>
                </a:tc>
                <a:tc gridSpan="2">
                  <a:txBody>
                    <a:bodyPr/>
                    <a:lstStyle/>
                    <a:p>
                      <a:r>
                        <a:rPr lang="sr-Latn-RS" sz="1400" dirty="0"/>
                        <a:t>25</a:t>
                      </a:r>
                      <a:endParaRPr lang="en-US" sz="1400" dirty="0"/>
                    </a:p>
                  </a:txBody>
                  <a:tcPr/>
                </a:tc>
                <a:tc hMerge="1">
                  <a:txBody>
                    <a:bodyPr/>
                    <a:lstStyle/>
                    <a:p>
                      <a:endParaRPr lang="en-US"/>
                    </a:p>
                  </a:txBody>
                  <a:tcPr/>
                </a:tc>
                <a:tc>
                  <a:txBody>
                    <a:bodyPr/>
                    <a:lstStyle/>
                    <a:p>
                      <a:endParaRPr lang="en-US" sz="140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r>
                        <a:rPr lang="sr-Latn-RS" sz="1400" dirty="0"/>
                        <a:t>-25</a:t>
                      </a:r>
                      <a:endParaRPr lang="en-US" sz="1400" dirty="0"/>
                    </a:p>
                  </a:txBody>
                  <a:tcPr/>
                </a:tc>
                <a:extLst>
                  <a:ext uri="{0D108BD9-81ED-4DB2-BD59-A6C34878D82A}">
                    <a16:rowId xmlns:a16="http://schemas.microsoft.com/office/drawing/2014/main" val="10002"/>
                  </a:ext>
                </a:extLst>
              </a:tr>
              <a:tr h="276205">
                <a:tc>
                  <a:txBody>
                    <a:bodyPr/>
                    <a:lstStyle/>
                    <a:p>
                      <a:r>
                        <a:rPr lang="sr-Latn-RS" sz="1400" dirty="0"/>
                        <a:t>Objekat</a:t>
                      </a:r>
                      <a:endParaRPr lang="en-US" sz="1400" dirty="0"/>
                    </a:p>
                  </a:txBody>
                  <a:tcPr/>
                </a:tc>
                <a:tc gridSpan="2">
                  <a:txBody>
                    <a:bodyPr/>
                    <a:lstStyle/>
                    <a:p>
                      <a:r>
                        <a:rPr lang="sr-Latn-RS" sz="1400" dirty="0"/>
                        <a:t>45</a:t>
                      </a:r>
                      <a:endParaRPr lang="en-US" sz="1400" dirty="0"/>
                    </a:p>
                  </a:txBody>
                  <a:tcPr/>
                </a:tc>
                <a:tc hMerge="1">
                  <a:txBody>
                    <a:bodyPr/>
                    <a:lstStyle/>
                    <a:p>
                      <a:endParaRPr lang="en-US"/>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r>
                        <a:rPr lang="sr-Latn-RS" sz="1400" dirty="0"/>
                        <a:t>-22.5</a:t>
                      </a:r>
                      <a:endParaRPr lang="en-US" sz="1400" dirty="0"/>
                    </a:p>
                  </a:txBody>
                  <a:tcPr/>
                </a:tc>
                <a:extLst>
                  <a:ext uri="{0D108BD9-81ED-4DB2-BD59-A6C34878D82A}">
                    <a16:rowId xmlns:a16="http://schemas.microsoft.com/office/drawing/2014/main" val="10003"/>
                  </a:ext>
                </a:extLst>
              </a:tr>
              <a:tr h="214303">
                <a:tc>
                  <a:txBody>
                    <a:bodyPr/>
                    <a:lstStyle/>
                    <a:p>
                      <a:r>
                        <a:rPr lang="sr-Latn-RS" sz="1400" dirty="0"/>
                        <a:t>Oprema</a:t>
                      </a:r>
                      <a:endParaRPr lang="en-US" sz="1400" dirty="0"/>
                    </a:p>
                  </a:txBody>
                  <a:tcPr/>
                </a:tc>
                <a:tc gridSpan="2">
                  <a:txBody>
                    <a:bodyPr/>
                    <a:lstStyle/>
                    <a:p>
                      <a:r>
                        <a:rPr lang="sr-Latn-RS" sz="1400" dirty="0"/>
                        <a:t>120</a:t>
                      </a:r>
                      <a:endParaRPr lang="en-US" sz="1400" dirty="0"/>
                    </a:p>
                  </a:txBody>
                  <a:tcPr/>
                </a:tc>
                <a:tc hMerge="1">
                  <a:txBody>
                    <a:bodyPr/>
                    <a:lstStyle/>
                    <a:p>
                      <a:endParaRPr lang="en-US"/>
                    </a:p>
                  </a:txBody>
                  <a:tcPr/>
                </a:tc>
                <a:tc>
                  <a:txBody>
                    <a:bodyPr/>
                    <a:lstStyle/>
                    <a:p>
                      <a:r>
                        <a:rPr lang="sr-Latn-RS" sz="1400" dirty="0"/>
                        <a:t>120</a:t>
                      </a:r>
                      <a:endParaRPr lang="en-US" sz="1400" dirty="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0004"/>
                  </a:ext>
                </a:extLst>
              </a:tr>
              <a:tr h="237241">
                <a:tc>
                  <a:txBody>
                    <a:bodyPr/>
                    <a:lstStyle/>
                    <a:p>
                      <a:r>
                        <a:rPr lang="sr-Latn-RS" sz="1400" dirty="0"/>
                        <a:t>Vozni park</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35</a:t>
                      </a:r>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r>
                        <a:rPr lang="sr-Latn-RS" sz="1400" dirty="0"/>
                        <a:t>35</a:t>
                      </a:r>
                      <a:endParaRPr lang="en-US" sz="1400" dirty="0"/>
                    </a:p>
                  </a:txBody>
                  <a:tcPr/>
                </a:tc>
                <a:tc>
                  <a:txBody>
                    <a:bodyPr/>
                    <a:lstStyle/>
                    <a:p>
                      <a:endParaRPr lang="en-US" sz="1400"/>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0005"/>
                  </a:ext>
                </a:extLst>
              </a:tr>
              <a:tr h="203619">
                <a:tc>
                  <a:txBody>
                    <a:bodyPr/>
                    <a:lstStyle/>
                    <a:p>
                      <a:r>
                        <a:rPr lang="sr-Latn-RS" sz="1400" b="1" i="1" dirty="0"/>
                        <a:t>Ukupni investicioni</a:t>
                      </a:r>
                      <a:r>
                        <a:rPr lang="sr-Latn-RS" sz="1400" b="1" i="1" baseline="0" dirty="0"/>
                        <a:t> troškovi</a:t>
                      </a:r>
                      <a:endParaRPr lang="en-US" sz="1400" b="1" i="1" dirty="0"/>
                    </a:p>
                  </a:txBody>
                  <a:tcPr/>
                </a:tc>
                <a:tc gridSpan="2">
                  <a:txBody>
                    <a:bodyPr/>
                    <a:lstStyle/>
                    <a:p>
                      <a:r>
                        <a:rPr lang="sr-Latn-RS" sz="1400" b="1" dirty="0"/>
                        <a:t>190</a:t>
                      </a:r>
                      <a:endParaRPr lang="en-US" sz="1400" b="1" dirty="0"/>
                    </a:p>
                  </a:txBody>
                  <a:tcPr/>
                </a:tc>
                <a:tc hMerge="1">
                  <a:txBody>
                    <a:bodyPr/>
                    <a:lstStyle/>
                    <a:p>
                      <a:endParaRPr lang="en-US"/>
                    </a:p>
                  </a:txBody>
                  <a:tcPr/>
                </a:tc>
                <a:tc>
                  <a:txBody>
                    <a:bodyPr/>
                    <a:lstStyle/>
                    <a:p>
                      <a:r>
                        <a:rPr lang="sr-Latn-RS" sz="1400" b="1" dirty="0"/>
                        <a:t>155</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35</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0</a:t>
                      </a:r>
                      <a:endParaRPr lang="en-US" sz="1400" b="1" dirty="0"/>
                    </a:p>
                  </a:txBody>
                  <a:tcPr/>
                </a:tc>
                <a:tc>
                  <a:txBody>
                    <a:bodyPr/>
                    <a:lstStyle/>
                    <a:p>
                      <a:r>
                        <a:rPr lang="sr-Latn-RS" sz="1400" b="1" dirty="0"/>
                        <a:t>-47.5</a:t>
                      </a:r>
                      <a:endParaRPr lang="en-US" sz="1400" b="1" dirty="0"/>
                    </a:p>
                  </a:txBody>
                  <a:tcPr/>
                </a:tc>
                <a:extLst>
                  <a:ext uri="{0D108BD9-81ED-4DB2-BD59-A6C34878D82A}">
                    <a16:rowId xmlns:a16="http://schemas.microsoft.com/office/drawing/2014/main" val="10006"/>
                  </a:ext>
                </a:extLst>
              </a:tr>
              <a:tr h="217131">
                <a:tc>
                  <a:txBody>
                    <a:bodyPr/>
                    <a:lstStyle/>
                    <a:p>
                      <a:r>
                        <a:rPr lang="sr-Latn-RS" sz="1400" b="1" dirty="0"/>
                        <a:t>Operativni troškovi</a:t>
                      </a:r>
                      <a:endParaRPr lang="en-US" sz="1400" b="1" dirty="0"/>
                    </a:p>
                  </a:txBody>
                  <a:tcPr/>
                </a:tc>
                <a:tc gridSpan="13">
                  <a:txBody>
                    <a:bodyPr/>
                    <a:lstStyle/>
                    <a:p>
                      <a:endParaRPr lang="en-US" sz="1400"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7"/>
                  </a:ext>
                </a:extLst>
              </a:tr>
              <a:tr h="221216">
                <a:tc>
                  <a:txBody>
                    <a:bodyPr/>
                    <a:lstStyle/>
                    <a:p>
                      <a:r>
                        <a:rPr lang="sr-Latn-RS" sz="1400" dirty="0"/>
                        <a:t>Troškovi repromaterijala</a:t>
                      </a:r>
                      <a:endParaRPr lang="en-US" sz="1400" dirty="0"/>
                    </a:p>
                  </a:txBody>
                  <a:tcPr/>
                </a:tc>
                <a:tc gridSpan="2">
                  <a:txBody>
                    <a:bodyPr/>
                    <a:lstStyle/>
                    <a:p>
                      <a:endParaRPr lang="en-US" sz="1400" dirty="0"/>
                    </a:p>
                  </a:txBody>
                  <a:tcPr/>
                </a:tc>
                <a:tc hMerge="1">
                  <a:txBody>
                    <a:bodyPr/>
                    <a:lstStyle/>
                    <a:p>
                      <a:endParaRPr lang="en-US"/>
                    </a:p>
                  </a:txBody>
                  <a:tcPr/>
                </a:tc>
                <a:tc>
                  <a:txBody>
                    <a:bodyPr/>
                    <a:lstStyle/>
                    <a:p>
                      <a:r>
                        <a:rPr lang="sr-Latn-RS" sz="1400" dirty="0"/>
                        <a:t>36.1</a:t>
                      </a:r>
                      <a:endParaRPr lang="en-US" sz="1400" dirty="0"/>
                    </a:p>
                  </a:txBody>
                  <a:tcPr/>
                </a:tc>
                <a:tc>
                  <a:txBody>
                    <a:bodyPr/>
                    <a:lstStyle/>
                    <a:p>
                      <a:r>
                        <a:rPr lang="sr-Latn-RS" sz="1400" dirty="0"/>
                        <a:t>77.0</a:t>
                      </a:r>
                      <a:endParaRPr lang="en-US" sz="1400" dirty="0"/>
                    </a:p>
                  </a:txBody>
                  <a:tcPr/>
                </a:tc>
                <a:tc>
                  <a:txBody>
                    <a:bodyPr/>
                    <a:lstStyle/>
                    <a:p>
                      <a:r>
                        <a:rPr lang="sr-Latn-RS" sz="1400" dirty="0"/>
                        <a:t>105.0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r>
                        <a:rPr lang="sr-Latn-RS" sz="1400" dirty="0"/>
                        <a:t>112.0</a:t>
                      </a:r>
                      <a:endParaRPr lang="en-US" sz="1400" dirty="0"/>
                    </a:p>
                  </a:txBody>
                  <a:tcPr/>
                </a:tc>
                <a:tc>
                  <a:txBody>
                    <a:bodyPr/>
                    <a:lstStyle/>
                    <a:p>
                      <a:endParaRPr lang="en-US" sz="1400" dirty="0"/>
                    </a:p>
                  </a:txBody>
                  <a:tcPr/>
                </a:tc>
                <a:extLst>
                  <a:ext uri="{0D108BD9-81ED-4DB2-BD59-A6C34878D82A}">
                    <a16:rowId xmlns:a16="http://schemas.microsoft.com/office/drawing/2014/main" val="10008"/>
                  </a:ext>
                </a:extLst>
              </a:tr>
              <a:tr h="0">
                <a:tc>
                  <a:txBody>
                    <a:bodyPr/>
                    <a:lstStyle/>
                    <a:p>
                      <a:r>
                        <a:rPr lang="sr-Latn-RS" sz="1400" dirty="0"/>
                        <a:t>Radna snaga</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27.4</a:t>
                      </a:r>
                      <a:endParaRPr lang="en-US" sz="1400" dirty="0"/>
                    </a:p>
                  </a:txBody>
                  <a:tcPr/>
                </a:tc>
                <a:tc>
                  <a:txBody>
                    <a:bodyPr/>
                    <a:lstStyle/>
                    <a:p>
                      <a:r>
                        <a:rPr lang="sr-Latn-RS" sz="1400" dirty="0"/>
                        <a:t>59.8</a:t>
                      </a:r>
                      <a:endParaRPr lang="en-US" sz="1400" dirty="0"/>
                    </a:p>
                  </a:txBody>
                  <a:tcPr/>
                </a:tc>
                <a:tc>
                  <a:txBody>
                    <a:bodyPr/>
                    <a:lstStyle/>
                    <a:p>
                      <a:r>
                        <a:rPr lang="sr-Latn-RS" sz="1400" dirty="0"/>
                        <a:t>83.6</a:t>
                      </a:r>
                      <a:endParaRPr lang="en-US" sz="1400" dirty="0"/>
                    </a:p>
                  </a:txBody>
                  <a:tcPr/>
                </a:tc>
                <a:tc>
                  <a:txBody>
                    <a:bodyPr/>
                    <a:lstStyle/>
                    <a:p>
                      <a:r>
                        <a:rPr lang="sr-Latn-RS" sz="1400" dirty="0"/>
                        <a:t>92.1</a:t>
                      </a:r>
                      <a:endParaRPr lang="en-US" sz="1400" dirty="0"/>
                    </a:p>
                  </a:txBody>
                  <a:tcPr/>
                </a:tc>
                <a:tc>
                  <a:txBody>
                    <a:bodyPr/>
                    <a:lstStyle/>
                    <a:p>
                      <a:r>
                        <a:rPr lang="sr-Latn-RS" sz="1400" dirty="0"/>
                        <a:t>94.8</a:t>
                      </a:r>
                      <a:endParaRPr lang="en-US" sz="1400" dirty="0"/>
                    </a:p>
                  </a:txBody>
                  <a:tcPr/>
                </a:tc>
                <a:tc>
                  <a:txBody>
                    <a:bodyPr/>
                    <a:lstStyle/>
                    <a:p>
                      <a:r>
                        <a:rPr lang="sr-Latn-RS" sz="1400" dirty="0"/>
                        <a:t>97.7</a:t>
                      </a:r>
                      <a:endParaRPr lang="en-US" sz="1400" dirty="0"/>
                    </a:p>
                  </a:txBody>
                  <a:tcPr/>
                </a:tc>
                <a:tc>
                  <a:txBody>
                    <a:bodyPr/>
                    <a:lstStyle/>
                    <a:p>
                      <a:r>
                        <a:rPr lang="sr-Latn-RS" sz="1400" dirty="0"/>
                        <a:t>100.6</a:t>
                      </a:r>
                      <a:endParaRPr lang="en-US" sz="1400" dirty="0"/>
                    </a:p>
                  </a:txBody>
                  <a:tcPr/>
                </a:tc>
                <a:tc>
                  <a:txBody>
                    <a:bodyPr/>
                    <a:lstStyle/>
                    <a:p>
                      <a:r>
                        <a:rPr lang="sr-Latn-RS" sz="1400" dirty="0"/>
                        <a:t>103.6</a:t>
                      </a:r>
                      <a:endParaRPr lang="en-US" sz="1400" dirty="0"/>
                    </a:p>
                  </a:txBody>
                  <a:tcPr/>
                </a:tc>
                <a:tc>
                  <a:txBody>
                    <a:bodyPr/>
                    <a:lstStyle/>
                    <a:p>
                      <a:r>
                        <a:rPr lang="sr-Latn-RS" sz="1400" dirty="0"/>
                        <a:t>106.7</a:t>
                      </a:r>
                      <a:endParaRPr lang="en-US" sz="1400" dirty="0"/>
                    </a:p>
                  </a:txBody>
                  <a:tcPr/>
                </a:tc>
                <a:tc>
                  <a:txBody>
                    <a:bodyPr/>
                    <a:lstStyle/>
                    <a:p>
                      <a:r>
                        <a:rPr lang="sr-Latn-RS" sz="1400" dirty="0"/>
                        <a:t>109.9</a:t>
                      </a:r>
                      <a:endParaRPr lang="en-US" sz="1400" dirty="0"/>
                    </a:p>
                  </a:txBody>
                  <a:tcPr/>
                </a:tc>
                <a:tc>
                  <a:txBody>
                    <a:bodyPr/>
                    <a:lstStyle/>
                    <a:p>
                      <a:endParaRPr lang="en-US" sz="1400" dirty="0"/>
                    </a:p>
                  </a:txBody>
                  <a:tcPr/>
                </a:tc>
                <a:extLst>
                  <a:ext uri="{0D108BD9-81ED-4DB2-BD59-A6C34878D82A}">
                    <a16:rowId xmlns:a16="http://schemas.microsoft.com/office/drawing/2014/main" val="10009"/>
                  </a:ext>
                </a:extLst>
              </a:tr>
              <a:tr h="191678">
                <a:tc>
                  <a:txBody>
                    <a:bodyPr/>
                    <a:lstStyle/>
                    <a:p>
                      <a:r>
                        <a:rPr lang="sr-Latn-RS" sz="1400" dirty="0"/>
                        <a:t>Autsorsovane usluge</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5.2</a:t>
                      </a:r>
                      <a:endParaRPr lang="en-US" sz="1400" dirty="0"/>
                    </a:p>
                  </a:txBody>
                  <a:tcPr/>
                </a:tc>
                <a:tc>
                  <a:txBody>
                    <a:bodyPr/>
                    <a:lstStyle/>
                    <a:p>
                      <a:r>
                        <a:rPr lang="sr-Latn-RS" sz="1400" dirty="0"/>
                        <a:t>11.0</a:t>
                      </a:r>
                      <a:endParaRPr lang="en-US" sz="1400" dirty="0"/>
                    </a:p>
                  </a:txBody>
                  <a:tcPr/>
                </a:tc>
                <a:tc>
                  <a:txBody>
                    <a:bodyPr/>
                    <a:lstStyle/>
                    <a:p>
                      <a:r>
                        <a:rPr lang="sr-Latn-RS" sz="1400" dirty="0"/>
                        <a:t>15.0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r>
                        <a:rPr lang="sr-Latn-RS" sz="1400" dirty="0"/>
                        <a:t>16.0</a:t>
                      </a:r>
                      <a:endParaRPr lang="en-US" sz="1400" dirty="0"/>
                    </a:p>
                  </a:txBody>
                  <a:tcPr/>
                </a:tc>
                <a:tc>
                  <a:txBody>
                    <a:bodyPr/>
                    <a:lstStyle/>
                    <a:p>
                      <a:endParaRPr lang="en-US" sz="1400" dirty="0"/>
                    </a:p>
                  </a:txBody>
                  <a:tcPr/>
                </a:tc>
                <a:extLst>
                  <a:ext uri="{0D108BD9-81ED-4DB2-BD59-A6C34878D82A}">
                    <a16:rowId xmlns:a16="http://schemas.microsoft.com/office/drawing/2014/main" val="10010"/>
                  </a:ext>
                </a:extLst>
              </a:tr>
              <a:tr h="242897">
                <a:tc>
                  <a:txBody>
                    <a:bodyPr/>
                    <a:lstStyle/>
                    <a:p>
                      <a:r>
                        <a:rPr lang="sr-Latn-RS" sz="1400" dirty="0"/>
                        <a:t>Troškovi menadžmenta</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19.1</a:t>
                      </a:r>
                      <a:endParaRPr lang="en-US" sz="1400" dirty="0"/>
                    </a:p>
                  </a:txBody>
                  <a:tcPr/>
                </a:tc>
                <a:tc>
                  <a:txBody>
                    <a:bodyPr/>
                    <a:lstStyle/>
                    <a:p>
                      <a:r>
                        <a:rPr lang="sr-Latn-RS" sz="1400" dirty="0"/>
                        <a:t>35.0</a:t>
                      </a:r>
                      <a:endParaRPr lang="en-US" sz="1400" dirty="0"/>
                    </a:p>
                  </a:txBody>
                  <a:tcPr/>
                </a:tc>
                <a:tc>
                  <a:txBody>
                    <a:bodyPr/>
                    <a:lstStyle/>
                    <a:p>
                      <a:r>
                        <a:rPr lang="sr-Latn-RS" sz="1400" dirty="0"/>
                        <a:t>36.0</a:t>
                      </a:r>
                      <a:endParaRPr lang="en-US" sz="1400" dirty="0"/>
                    </a:p>
                  </a:txBody>
                  <a:tcPr/>
                </a:tc>
                <a:tc>
                  <a:txBody>
                    <a:bodyPr/>
                    <a:lstStyle/>
                    <a:p>
                      <a:r>
                        <a:rPr lang="sr-Latn-RS" sz="1400" dirty="0"/>
                        <a:t>37.1</a:t>
                      </a:r>
                      <a:endParaRPr lang="en-US" sz="1400" dirty="0"/>
                    </a:p>
                  </a:txBody>
                  <a:tcPr/>
                </a:tc>
                <a:tc>
                  <a:txBody>
                    <a:bodyPr/>
                    <a:lstStyle/>
                    <a:p>
                      <a:r>
                        <a:rPr lang="sr-Latn-RS" sz="1400" dirty="0"/>
                        <a:t>38.2</a:t>
                      </a:r>
                      <a:endParaRPr lang="en-US" sz="1400" dirty="0"/>
                    </a:p>
                  </a:txBody>
                  <a:tcPr/>
                </a:tc>
                <a:tc>
                  <a:txBody>
                    <a:bodyPr/>
                    <a:lstStyle/>
                    <a:p>
                      <a:r>
                        <a:rPr lang="sr-Latn-RS" sz="1400" dirty="0"/>
                        <a:t>39.4</a:t>
                      </a:r>
                      <a:endParaRPr lang="en-US" sz="1400" dirty="0"/>
                    </a:p>
                  </a:txBody>
                  <a:tcPr/>
                </a:tc>
                <a:tc>
                  <a:txBody>
                    <a:bodyPr/>
                    <a:lstStyle/>
                    <a:p>
                      <a:r>
                        <a:rPr lang="sr-Latn-RS" sz="1400" dirty="0"/>
                        <a:t>40.5</a:t>
                      </a:r>
                      <a:endParaRPr lang="en-US" sz="1400" dirty="0"/>
                    </a:p>
                  </a:txBody>
                  <a:tcPr/>
                </a:tc>
                <a:tc>
                  <a:txBody>
                    <a:bodyPr/>
                    <a:lstStyle/>
                    <a:p>
                      <a:r>
                        <a:rPr lang="sr-Latn-RS" sz="1400" dirty="0"/>
                        <a:t>41.8</a:t>
                      </a:r>
                      <a:endParaRPr lang="en-US" sz="1400" dirty="0"/>
                    </a:p>
                  </a:txBody>
                  <a:tcPr/>
                </a:tc>
                <a:tc>
                  <a:txBody>
                    <a:bodyPr/>
                    <a:lstStyle/>
                    <a:p>
                      <a:r>
                        <a:rPr lang="sr-Latn-RS" sz="1400" dirty="0"/>
                        <a:t>43.0</a:t>
                      </a:r>
                      <a:endParaRPr lang="en-US" sz="1400" dirty="0"/>
                    </a:p>
                  </a:txBody>
                  <a:tcPr/>
                </a:tc>
                <a:tc>
                  <a:txBody>
                    <a:bodyPr/>
                    <a:lstStyle/>
                    <a:p>
                      <a:r>
                        <a:rPr lang="sr-Latn-RS" sz="1400" dirty="0"/>
                        <a:t>44.3</a:t>
                      </a:r>
                      <a:endParaRPr lang="en-US" sz="1400" dirty="0"/>
                    </a:p>
                  </a:txBody>
                  <a:tcPr/>
                </a:tc>
                <a:tc>
                  <a:txBody>
                    <a:bodyPr/>
                    <a:lstStyle/>
                    <a:p>
                      <a:endParaRPr lang="en-US" sz="1400" dirty="0"/>
                    </a:p>
                  </a:txBody>
                  <a:tcPr/>
                </a:tc>
                <a:extLst>
                  <a:ext uri="{0D108BD9-81ED-4DB2-BD59-A6C34878D82A}">
                    <a16:rowId xmlns:a16="http://schemas.microsoft.com/office/drawing/2014/main" val="10011"/>
                  </a:ext>
                </a:extLst>
              </a:tr>
              <a:tr h="218702">
                <a:tc>
                  <a:txBody>
                    <a:bodyPr/>
                    <a:lstStyle/>
                    <a:p>
                      <a:r>
                        <a:rPr lang="sr-Latn-RS" sz="1400" dirty="0"/>
                        <a:t>Tekući troškovi režije</a:t>
                      </a:r>
                      <a:endParaRPr lang="en-US" sz="1400" dirty="0"/>
                    </a:p>
                  </a:txBody>
                  <a:tcPr/>
                </a:tc>
                <a:tc gridSpan="2">
                  <a:txBody>
                    <a:bodyPr/>
                    <a:lstStyle/>
                    <a:p>
                      <a:endParaRPr lang="en-US" sz="1400"/>
                    </a:p>
                  </a:txBody>
                  <a:tcPr/>
                </a:tc>
                <a:tc hMerge="1">
                  <a:txBody>
                    <a:bodyPr/>
                    <a:lstStyle/>
                    <a:p>
                      <a:endParaRPr lang="en-US"/>
                    </a:p>
                  </a:txBody>
                  <a:tcPr/>
                </a:tc>
                <a:tc>
                  <a:txBody>
                    <a:bodyPr/>
                    <a:lstStyle/>
                    <a:p>
                      <a:r>
                        <a:rPr lang="sr-Latn-RS" sz="1400" dirty="0"/>
                        <a:t>6.0</a:t>
                      </a:r>
                      <a:endParaRPr lang="en-US" sz="1400" dirty="0"/>
                    </a:p>
                  </a:txBody>
                  <a:tcPr/>
                </a:tc>
                <a:tc>
                  <a:txBody>
                    <a:bodyPr/>
                    <a:lstStyle/>
                    <a:p>
                      <a:r>
                        <a:rPr lang="sr-Latn-RS" sz="1400" dirty="0"/>
                        <a:t>9.0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r>
                        <a:rPr lang="sr-Latn-RS" sz="1400" dirty="0"/>
                        <a:t>14.0</a:t>
                      </a:r>
                      <a:endParaRPr lang="en-US" sz="1400" dirty="0"/>
                    </a:p>
                  </a:txBody>
                  <a:tcPr/>
                </a:tc>
                <a:tc>
                  <a:txBody>
                    <a:bodyPr/>
                    <a:lstStyle/>
                    <a:p>
                      <a:endParaRPr lang="en-US" sz="1400" dirty="0"/>
                    </a:p>
                  </a:txBody>
                  <a:tcPr/>
                </a:tc>
                <a:extLst>
                  <a:ext uri="{0D108BD9-81ED-4DB2-BD59-A6C34878D82A}">
                    <a16:rowId xmlns:a16="http://schemas.microsoft.com/office/drawing/2014/main" val="10012"/>
                  </a:ext>
                </a:extLst>
              </a:tr>
              <a:tr h="222787">
                <a:tc>
                  <a:txBody>
                    <a:bodyPr/>
                    <a:lstStyle/>
                    <a:p>
                      <a:r>
                        <a:rPr lang="sr-Latn-RS" sz="1400" b="1" i="1" dirty="0"/>
                        <a:t>Ukupni opeativni </a:t>
                      </a:r>
                      <a:r>
                        <a:rPr lang="sr-Latn-RS" sz="1400" b="1" i="1" baseline="0" dirty="0"/>
                        <a:t>troškovi</a:t>
                      </a:r>
                      <a:endParaRPr lang="en-US" sz="1400" b="1" i="1" dirty="0"/>
                    </a:p>
                  </a:txBody>
                  <a:tcPr/>
                </a:tc>
                <a:tc gridSpan="2">
                  <a:txBody>
                    <a:bodyPr/>
                    <a:lstStyle/>
                    <a:p>
                      <a:endParaRPr lang="en-US" sz="1400"/>
                    </a:p>
                  </a:txBody>
                  <a:tcPr/>
                </a:tc>
                <a:tc hMerge="1">
                  <a:txBody>
                    <a:bodyPr/>
                    <a:lstStyle/>
                    <a:p>
                      <a:endParaRPr lang="en-US"/>
                    </a:p>
                  </a:txBody>
                  <a:tcPr/>
                </a:tc>
                <a:tc>
                  <a:txBody>
                    <a:bodyPr/>
                    <a:lstStyle/>
                    <a:p>
                      <a:r>
                        <a:rPr lang="sr-Latn-RS" sz="1400" b="1" dirty="0"/>
                        <a:t>93.7</a:t>
                      </a:r>
                      <a:endParaRPr lang="en-US" sz="1400" b="1" dirty="0"/>
                    </a:p>
                  </a:txBody>
                  <a:tcPr/>
                </a:tc>
                <a:tc>
                  <a:txBody>
                    <a:bodyPr/>
                    <a:lstStyle/>
                    <a:p>
                      <a:r>
                        <a:rPr lang="sr-Latn-RS" sz="1400" b="1" dirty="0"/>
                        <a:t>191.7</a:t>
                      </a:r>
                      <a:endParaRPr lang="en-US" sz="1400" b="1" dirty="0"/>
                    </a:p>
                  </a:txBody>
                  <a:tcPr/>
                </a:tc>
                <a:tc>
                  <a:txBody>
                    <a:bodyPr/>
                    <a:lstStyle/>
                    <a:p>
                      <a:r>
                        <a:rPr lang="sr-Latn-RS" sz="1400" b="1" dirty="0"/>
                        <a:t>253.9</a:t>
                      </a:r>
                      <a:endParaRPr lang="en-US" sz="1400" b="1" dirty="0"/>
                    </a:p>
                  </a:txBody>
                  <a:tcPr/>
                </a:tc>
                <a:tc>
                  <a:txBody>
                    <a:bodyPr/>
                    <a:lstStyle/>
                    <a:p>
                      <a:r>
                        <a:rPr lang="sr-Latn-RS" sz="1400" b="1" dirty="0"/>
                        <a:t>271.2</a:t>
                      </a:r>
                      <a:endParaRPr lang="en-US" sz="1400" b="1" dirty="0"/>
                    </a:p>
                  </a:txBody>
                  <a:tcPr/>
                </a:tc>
                <a:tc>
                  <a:txBody>
                    <a:bodyPr/>
                    <a:lstStyle/>
                    <a:p>
                      <a:r>
                        <a:rPr lang="sr-Latn-RS" sz="1400" b="1" dirty="0"/>
                        <a:t>275.0</a:t>
                      </a:r>
                      <a:endParaRPr lang="en-US" sz="1400" b="1" dirty="0"/>
                    </a:p>
                  </a:txBody>
                  <a:tcPr/>
                </a:tc>
                <a:tc>
                  <a:txBody>
                    <a:bodyPr/>
                    <a:lstStyle/>
                    <a:p>
                      <a:r>
                        <a:rPr lang="sr-Latn-RS" sz="1400" b="1" dirty="0"/>
                        <a:t>279.0</a:t>
                      </a:r>
                      <a:endParaRPr lang="en-US" sz="1400" b="1" dirty="0"/>
                    </a:p>
                  </a:txBody>
                  <a:tcPr/>
                </a:tc>
                <a:tc>
                  <a:txBody>
                    <a:bodyPr/>
                    <a:lstStyle/>
                    <a:p>
                      <a:r>
                        <a:rPr lang="sr-Latn-RS" sz="1400" b="1" dirty="0"/>
                        <a:t>283.1</a:t>
                      </a:r>
                      <a:endParaRPr lang="en-US" sz="1400" b="1" dirty="0"/>
                    </a:p>
                  </a:txBody>
                  <a:tcPr/>
                </a:tc>
                <a:tc>
                  <a:txBody>
                    <a:bodyPr/>
                    <a:lstStyle/>
                    <a:p>
                      <a:r>
                        <a:rPr lang="sr-Latn-RS" sz="1400" b="1" dirty="0"/>
                        <a:t>287.4</a:t>
                      </a:r>
                      <a:endParaRPr lang="en-US" sz="1400" b="1" dirty="0"/>
                    </a:p>
                  </a:txBody>
                  <a:tcPr/>
                </a:tc>
                <a:tc>
                  <a:txBody>
                    <a:bodyPr/>
                    <a:lstStyle/>
                    <a:p>
                      <a:r>
                        <a:rPr lang="sr-Latn-RS" sz="1400" b="1" dirty="0"/>
                        <a:t>291.7</a:t>
                      </a:r>
                      <a:endParaRPr lang="en-US" sz="1400" b="1" dirty="0"/>
                    </a:p>
                  </a:txBody>
                  <a:tcPr/>
                </a:tc>
                <a:tc>
                  <a:txBody>
                    <a:bodyPr/>
                    <a:lstStyle/>
                    <a:p>
                      <a:r>
                        <a:rPr lang="sr-Latn-RS" sz="1400" b="1" dirty="0"/>
                        <a:t>296.2</a:t>
                      </a:r>
                      <a:endParaRPr lang="en-US" sz="1400" b="1" dirty="0"/>
                    </a:p>
                  </a:txBody>
                  <a:tcPr/>
                </a:tc>
                <a:tc>
                  <a:txBody>
                    <a:bodyPr/>
                    <a:lstStyle/>
                    <a:p>
                      <a:endParaRPr lang="en-US" sz="1400" dirty="0"/>
                    </a:p>
                  </a:txBody>
                  <a:tcPr/>
                </a:tc>
                <a:extLst>
                  <a:ext uri="{0D108BD9-81ED-4DB2-BD59-A6C34878D82A}">
                    <a16:rowId xmlns:a16="http://schemas.microsoft.com/office/drawing/2014/main" val="10013"/>
                  </a:ext>
                </a:extLst>
              </a:tr>
              <a:tr h="123177">
                <a:tc>
                  <a:txBody>
                    <a:bodyPr/>
                    <a:lstStyle/>
                    <a:p>
                      <a:r>
                        <a:rPr lang="sr-Latn-RS" sz="1400" b="1" dirty="0"/>
                        <a:t>Obrtna sredstva</a:t>
                      </a:r>
                      <a:endParaRPr lang="en-US" sz="1400" b="1" dirty="0"/>
                    </a:p>
                  </a:txBody>
                  <a:tcPr/>
                </a:tc>
                <a:tc gridSpan="13">
                  <a:txBody>
                    <a:bodyPr/>
                    <a:lstStyle/>
                    <a:p>
                      <a:endParaRPr lang="en-US" sz="1400" dirty="0"/>
                    </a:p>
                  </a:txBody>
                  <a:tcPr/>
                </a:tc>
                <a:tc hMerge="1">
                  <a:txBody>
                    <a:bodyPr/>
                    <a:lstStyle/>
                    <a:p>
                      <a:endParaRPr lang="en-US"/>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b="1" dirty="0"/>
                    </a:p>
                  </a:txBody>
                  <a:tcPr/>
                </a:tc>
                <a:tc hMerge="1">
                  <a:txBody>
                    <a:bodyPr/>
                    <a:lstStyle/>
                    <a:p>
                      <a:endParaRPr lang="en-US" dirty="0"/>
                    </a:p>
                  </a:txBody>
                  <a:tcPr/>
                </a:tc>
                <a:extLst>
                  <a:ext uri="{0D108BD9-81ED-4DB2-BD59-A6C34878D82A}">
                    <a16:rowId xmlns:a16="http://schemas.microsoft.com/office/drawing/2014/main" val="10014"/>
                  </a:ext>
                </a:extLst>
              </a:tr>
              <a:tr h="202676">
                <a:tc>
                  <a:txBody>
                    <a:bodyPr/>
                    <a:lstStyle/>
                    <a:p>
                      <a:r>
                        <a:rPr lang="sr-Latn-RS" sz="1400" dirty="0"/>
                        <a:t>Zalihe materijala</a:t>
                      </a:r>
                      <a:endParaRPr lang="en-US" sz="1400" dirty="0"/>
                    </a:p>
                  </a:txBody>
                  <a:tcPr/>
                </a:tc>
                <a:tc>
                  <a:txBody>
                    <a:bodyPr/>
                    <a:lstStyle/>
                    <a:p>
                      <a:endParaRPr lang="en-US" sz="1400"/>
                    </a:p>
                  </a:txBody>
                  <a:tcPr/>
                </a:tc>
                <a:tc gridSpan="2">
                  <a:txBody>
                    <a:bodyPr/>
                    <a:lstStyle/>
                    <a:p>
                      <a:r>
                        <a:rPr lang="sr-Latn-RS" sz="1400" dirty="0"/>
                        <a:t>9.0</a:t>
                      </a:r>
                      <a:endParaRPr lang="en-US" sz="1400" dirty="0"/>
                    </a:p>
                  </a:txBody>
                  <a:tcPr/>
                </a:tc>
                <a:tc hMerge="1">
                  <a:txBody>
                    <a:bodyPr/>
                    <a:lstStyle/>
                    <a:p>
                      <a:endParaRPr lang="en-US" dirty="0"/>
                    </a:p>
                  </a:txBody>
                  <a:tcPr/>
                </a:tc>
                <a:tc>
                  <a:txBody>
                    <a:bodyPr/>
                    <a:lstStyle/>
                    <a:p>
                      <a:r>
                        <a:rPr lang="sr-Latn-RS" sz="1400" dirty="0"/>
                        <a:t>19.3</a:t>
                      </a:r>
                      <a:endParaRPr lang="en-US" sz="1400" dirty="0"/>
                    </a:p>
                  </a:txBody>
                  <a:tcPr/>
                </a:tc>
                <a:tc>
                  <a:txBody>
                    <a:bodyPr/>
                    <a:lstStyle/>
                    <a:p>
                      <a:r>
                        <a:rPr lang="sr-Latn-RS" sz="1400" dirty="0"/>
                        <a:t>26.3</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27.8</a:t>
                      </a:r>
                      <a:endParaRPr lang="en-US" sz="1400" dirty="0"/>
                    </a:p>
                  </a:txBody>
                  <a:tcPr/>
                </a:tc>
                <a:tc>
                  <a:txBody>
                    <a:bodyPr/>
                    <a:lstStyle/>
                    <a:p>
                      <a:r>
                        <a:rPr lang="sr-Latn-RS" sz="1400" dirty="0"/>
                        <a:t>0</a:t>
                      </a:r>
                      <a:endParaRPr lang="en-US" sz="1400" dirty="0"/>
                    </a:p>
                  </a:txBody>
                  <a:tcPr/>
                </a:tc>
                <a:tc>
                  <a:txBody>
                    <a:bodyPr/>
                    <a:lstStyle/>
                    <a:p>
                      <a:r>
                        <a:rPr lang="sr-Latn-RS" sz="1400" dirty="0"/>
                        <a:t>0</a:t>
                      </a:r>
                      <a:endParaRPr lang="en-US" sz="1400" dirty="0"/>
                    </a:p>
                  </a:txBody>
                  <a:tcPr/>
                </a:tc>
                <a:extLst>
                  <a:ext uri="{0D108BD9-81ED-4DB2-BD59-A6C34878D82A}">
                    <a16:rowId xmlns:a16="http://schemas.microsoft.com/office/drawing/2014/main" val="10015"/>
                  </a:ext>
                </a:extLst>
              </a:tr>
              <a:tr h="216188">
                <a:tc>
                  <a:txBody>
                    <a:bodyPr/>
                    <a:lstStyle/>
                    <a:p>
                      <a:r>
                        <a:rPr lang="sr-Latn-RS" sz="1400"/>
                        <a:t>Zalihe gotovih </a:t>
                      </a:r>
                      <a:r>
                        <a:rPr lang="sr-Latn-RS" sz="1400" dirty="0"/>
                        <a:t>proizvoda</a:t>
                      </a:r>
                      <a:endParaRPr lang="en-US" sz="1400" dirty="0"/>
                    </a:p>
                  </a:txBody>
                  <a:tcPr/>
                </a:tc>
                <a:tc>
                  <a:txBody>
                    <a:bodyPr/>
                    <a:lstStyle/>
                    <a:p>
                      <a:endParaRPr lang="en-US" sz="1400"/>
                    </a:p>
                  </a:txBody>
                  <a:tcPr/>
                </a:tc>
                <a:tc gridSpan="2">
                  <a:txBody>
                    <a:bodyPr/>
                    <a:lstStyle/>
                    <a:p>
                      <a:r>
                        <a:rPr lang="sr-Latn-RS" sz="1400" dirty="0"/>
                        <a:t>23.4</a:t>
                      </a:r>
                      <a:endParaRPr lang="en-US" sz="1400" dirty="0"/>
                    </a:p>
                  </a:txBody>
                  <a:tcPr/>
                </a:tc>
                <a:tc hMerge="1">
                  <a:txBody>
                    <a:bodyPr/>
                    <a:lstStyle/>
                    <a:p>
                      <a:endParaRPr lang="en-US" dirty="0"/>
                    </a:p>
                  </a:txBody>
                  <a:tcPr/>
                </a:tc>
                <a:tc>
                  <a:txBody>
                    <a:bodyPr/>
                    <a:lstStyle/>
                    <a:p>
                      <a:r>
                        <a:rPr lang="sr-Latn-RS" sz="1400" dirty="0"/>
                        <a:t>47.9</a:t>
                      </a:r>
                      <a:endParaRPr lang="en-US" sz="1400" dirty="0"/>
                    </a:p>
                  </a:txBody>
                  <a:tcPr/>
                </a:tc>
                <a:tc>
                  <a:txBody>
                    <a:bodyPr/>
                    <a:lstStyle/>
                    <a:p>
                      <a:r>
                        <a:rPr lang="sr-Latn-RS" sz="1400" dirty="0"/>
                        <a:t>63.5</a:t>
                      </a:r>
                      <a:endParaRPr lang="en-US" sz="1400" dirty="0"/>
                    </a:p>
                  </a:txBody>
                  <a:tcPr/>
                </a:tc>
                <a:tc>
                  <a:txBody>
                    <a:bodyPr/>
                    <a:lstStyle/>
                    <a:p>
                      <a:r>
                        <a:rPr lang="sr-Latn-RS" sz="1400" dirty="0"/>
                        <a:t>67.8</a:t>
                      </a:r>
                      <a:endParaRPr lang="en-US" sz="1400" dirty="0"/>
                    </a:p>
                  </a:txBody>
                  <a:tcPr/>
                </a:tc>
                <a:tc>
                  <a:txBody>
                    <a:bodyPr/>
                    <a:lstStyle/>
                    <a:p>
                      <a:r>
                        <a:rPr lang="sr-Latn-RS" sz="1400" dirty="0"/>
                        <a:t>68.8</a:t>
                      </a:r>
                      <a:endParaRPr lang="en-US" sz="1400" dirty="0"/>
                    </a:p>
                  </a:txBody>
                  <a:tcPr/>
                </a:tc>
                <a:tc>
                  <a:txBody>
                    <a:bodyPr/>
                    <a:lstStyle/>
                    <a:p>
                      <a:r>
                        <a:rPr lang="sr-Latn-RS" sz="1400" dirty="0"/>
                        <a:t>69.8</a:t>
                      </a:r>
                      <a:endParaRPr lang="en-US" sz="1400" dirty="0"/>
                    </a:p>
                  </a:txBody>
                  <a:tcPr/>
                </a:tc>
                <a:tc>
                  <a:txBody>
                    <a:bodyPr/>
                    <a:lstStyle/>
                    <a:p>
                      <a:r>
                        <a:rPr lang="sr-Latn-RS" sz="1400" dirty="0"/>
                        <a:t>70.8</a:t>
                      </a:r>
                      <a:endParaRPr lang="en-US" sz="1400" dirty="0"/>
                    </a:p>
                  </a:txBody>
                  <a:tcPr/>
                </a:tc>
                <a:tc>
                  <a:txBody>
                    <a:bodyPr/>
                    <a:lstStyle/>
                    <a:p>
                      <a:r>
                        <a:rPr lang="sr-Latn-RS" sz="1400" dirty="0"/>
                        <a:t>71.9</a:t>
                      </a:r>
                      <a:endParaRPr lang="en-US" sz="1400" dirty="0"/>
                    </a:p>
                  </a:txBody>
                  <a:tcPr/>
                </a:tc>
                <a:tc>
                  <a:txBody>
                    <a:bodyPr/>
                    <a:lstStyle/>
                    <a:p>
                      <a:r>
                        <a:rPr lang="sr-Latn-RS" sz="1400" dirty="0"/>
                        <a:t>72.9</a:t>
                      </a:r>
                      <a:endParaRPr lang="en-US" sz="1400" dirty="0"/>
                    </a:p>
                  </a:txBody>
                  <a:tcPr/>
                </a:tc>
                <a:tc>
                  <a:txBody>
                    <a:bodyPr/>
                    <a:lstStyle/>
                    <a:p>
                      <a:r>
                        <a:rPr lang="sr-Latn-RS" sz="1400" dirty="0"/>
                        <a:t>0</a:t>
                      </a:r>
                      <a:endParaRPr lang="en-US" sz="1400" dirty="0"/>
                    </a:p>
                  </a:txBody>
                  <a:tcPr/>
                </a:tc>
                <a:tc>
                  <a:txBody>
                    <a:bodyPr/>
                    <a:lstStyle/>
                    <a:p>
                      <a:r>
                        <a:rPr lang="sr-Latn-RS" sz="1400" dirty="0"/>
                        <a:t>0</a:t>
                      </a:r>
                      <a:endParaRPr lang="en-US" sz="1400" dirty="0"/>
                    </a:p>
                  </a:txBody>
                  <a:tcPr/>
                </a:tc>
                <a:extLst>
                  <a:ext uri="{0D108BD9-81ED-4DB2-BD59-A6C34878D82A}">
                    <a16:rowId xmlns:a16="http://schemas.microsoft.com/office/drawing/2014/main" val="10016"/>
                  </a:ext>
                </a:extLst>
              </a:tr>
              <a:tr h="1731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0" i="0" dirty="0"/>
                        <a:t>Ukupni obrtni kapital</a:t>
                      </a:r>
                      <a:endParaRPr lang="en-US" sz="1400" b="0" i="0" dirty="0"/>
                    </a:p>
                  </a:txBody>
                  <a:tcPr/>
                </a:tc>
                <a:tc>
                  <a:txBody>
                    <a:bodyPr/>
                    <a:lstStyle/>
                    <a:p>
                      <a:endParaRPr lang="en-US" sz="1400"/>
                    </a:p>
                  </a:txBody>
                  <a:tcPr/>
                </a:tc>
                <a:tc gridSpan="2">
                  <a:txBody>
                    <a:bodyPr/>
                    <a:lstStyle/>
                    <a:p>
                      <a:r>
                        <a:rPr lang="sr-Latn-RS" sz="1400" b="0" dirty="0"/>
                        <a:t>32.4</a:t>
                      </a:r>
                      <a:endParaRPr lang="en-US" sz="1400" b="0" dirty="0"/>
                    </a:p>
                  </a:txBody>
                  <a:tcPr/>
                </a:tc>
                <a:tc hMerge="1">
                  <a:txBody>
                    <a:bodyPr/>
                    <a:lstStyle/>
                    <a:p>
                      <a:endParaRPr lang="en-US" b="1" dirty="0"/>
                    </a:p>
                  </a:txBody>
                  <a:tcPr/>
                </a:tc>
                <a:tc>
                  <a:txBody>
                    <a:bodyPr/>
                    <a:lstStyle/>
                    <a:p>
                      <a:r>
                        <a:rPr lang="sr-Latn-RS" sz="1400" b="0" dirty="0"/>
                        <a:t>67.2</a:t>
                      </a:r>
                      <a:endParaRPr lang="en-US" sz="1400" b="0" dirty="0"/>
                    </a:p>
                  </a:txBody>
                  <a:tcPr/>
                </a:tc>
                <a:tc>
                  <a:txBody>
                    <a:bodyPr/>
                    <a:lstStyle/>
                    <a:p>
                      <a:r>
                        <a:rPr lang="sr-Latn-RS" sz="1400" b="0" dirty="0"/>
                        <a:t>89.8</a:t>
                      </a:r>
                      <a:endParaRPr lang="en-US" sz="1400" b="0" dirty="0"/>
                    </a:p>
                  </a:txBody>
                  <a:tcPr/>
                </a:tc>
                <a:tc>
                  <a:txBody>
                    <a:bodyPr/>
                    <a:lstStyle/>
                    <a:p>
                      <a:r>
                        <a:rPr lang="sr-Latn-RS" sz="1400" b="0" dirty="0"/>
                        <a:t>95.6</a:t>
                      </a:r>
                      <a:endParaRPr lang="en-US" sz="1400" b="0" dirty="0"/>
                    </a:p>
                  </a:txBody>
                  <a:tcPr/>
                </a:tc>
                <a:tc>
                  <a:txBody>
                    <a:bodyPr/>
                    <a:lstStyle/>
                    <a:p>
                      <a:r>
                        <a:rPr lang="sr-Latn-RS" sz="1400" b="0" dirty="0"/>
                        <a:t>96.6</a:t>
                      </a:r>
                      <a:endParaRPr lang="en-US" sz="1400" b="0" dirty="0"/>
                    </a:p>
                  </a:txBody>
                  <a:tcPr/>
                </a:tc>
                <a:tc>
                  <a:txBody>
                    <a:bodyPr/>
                    <a:lstStyle/>
                    <a:p>
                      <a:r>
                        <a:rPr lang="sr-Latn-RS" sz="1400" b="0" dirty="0"/>
                        <a:t>97.6</a:t>
                      </a:r>
                      <a:endParaRPr lang="en-US" sz="1400" b="0" dirty="0"/>
                    </a:p>
                  </a:txBody>
                  <a:tcPr/>
                </a:tc>
                <a:tc>
                  <a:txBody>
                    <a:bodyPr/>
                    <a:lstStyle/>
                    <a:p>
                      <a:r>
                        <a:rPr lang="sr-Latn-RS" sz="1400" b="0" dirty="0"/>
                        <a:t>98.6</a:t>
                      </a:r>
                      <a:endParaRPr lang="en-US" sz="1400" b="0" dirty="0"/>
                    </a:p>
                  </a:txBody>
                  <a:tcPr/>
                </a:tc>
                <a:tc>
                  <a:txBody>
                    <a:bodyPr/>
                    <a:lstStyle/>
                    <a:p>
                      <a:r>
                        <a:rPr lang="sr-Latn-RS" sz="1400" b="0" dirty="0"/>
                        <a:t>99.7</a:t>
                      </a:r>
                      <a:endParaRPr lang="en-US" sz="1400" b="0" dirty="0"/>
                    </a:p>
                  </a:txBody>
                  <a:tcPr/>
                </a:tc>
                <a:tc>
                  <a:txBody>
                    <a:bodyPr/>
                    <a:lstStyle/>
                    <a:p>
                      <a:r>
                        <a:rPr lang="sr-Latn-RS" sz="1400" b="0" dirty="0"/>
                        <a:t>100.7</a:t>
                      </a:r>
                      <a:endParaRPr lang="en-US" sz="1400" b="0" dirty="0"/>
                    </a:p>
                  </a:txBody>
                  <a:tcPr/>
                </a:tc>
                <a:tc>
                  <a:txBody>
                    <a:bodyPr/>
                    <a:lstStyle/>
                    <a:p>
                      <a:r>
                        <a:rPr lang="sr-Latn-RS" sz="1400" b="0" dirty="0"/>
                        <a:t>0</a:t>
                      </a:r>
                      <a:endParaRPr lang="en-US" sz="1400" b="0" dirty="0"/>
                    </a:p>
                  </a:txBody>
                  <a:tcPr/>
                </a:tc>
                <a:tc>
                  <a:txBody>
                    <a:bodyPr/>
                    <a:lstStyle/>
                    <a:p>
                      <a:r>
                        <a:rPr lang="sr-Latn-RS" sz="1400" b="0" dirty="0"/>
                        <a:t>0</a:t>
                      </a:r>
                      <a:endParaRPr lang="en-US" sz="1400" b="0" dirty="0"/>
                    </a:p>
                  </a:txBody>
                  <a:tcPr/>
                </a:tc>
                <a:extLst>
                  <a:ext uri="{0D108BD9-81ED-4DB2-BD59-A6C34878D82A}">
                    <a16:rowId xmlns:a16="http://schemas.microsoft.com/office/drawing/2014/main" val="10017"/>
                  </a:ext>
                </a:extLst>
              </a:tr>
              <a:tr h="1395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i="1" dirty="0"/>
                        <a:t>Promena obrtnog kapitala</a:t>
                      </a:r>
                      <a:endParaRPr lang="en-US" sz="1400" b="1" i="1" dirty="0"/>
                    </a:p>
                  </a:txBody>
                  <a:tcPr/>
                </a:tc>
                <a:tc>
                  <a:txBody>
                    <a:bodyPr/>
                    <a:lstStyle/>
                    <a:p>
                      <a:endParaRPr lang="en-US" sz="1400"/>
                    </a:p>
                  </a:txBody>
                  <a:tcPr/>
                </a:tc>
                <a:tc gridSpan="2">
                  <a:txBody>
                    <a:bodyPr/>
                    <a:lstStyle/>
                    <a:p>
                      <a:r>
                        <a:rPr lang="sr-Latn-RS" sz="1400" b="1" dirty="0"/>
                        <a:t>32.4</a:t>
                      </a:r>
                      <a:endParaRPr lang="en-US" sz="1400" b="1" dirty="0"/>
                    </a:p>
                  </a:txBody>
                  <a:tcPr/>
                </a:tc>
                <a:tc hMerge="1">
                  <a:txBody>
                    <a:bodyPr/>
                    <a:lstStyle/>
                    <a:p>
                      <a:endParaRPr lang="en-US" b="0" dirty="0"/>
                    </a:p>
                  </a:txBody>
                  <a:tcPr/>
                </a:tc>
                <a:tc>
                  <a:txBody>
                    <a:bodyPr/>
                    <a:lstStyle/>
                    <a:p>
                      <a:r>
                        <a:rPr lang="sr-Latn-RS" sz="1400" b="1" dirty="0"/>
                        <a:t>34.8</a:t>
                      </a:r>
                      <a:endParaRPr lang="en-US" sz="1400" b="1" dirty="0"/>
                    </a:p>
                  </a:txBody>
                  <a:tcPr/>
                </a:tc>
                <a:tc>
                  <a:txBody>
                    <a:bodyPr/>
                    <a:lstStyle/>
                    <a:p>
                      <a:r>
                        <a:rPr lang="sr-Latn-RS" sz="1400" b="1" dirty="0"/>
                        <a:t>22.6</a:t>
                      </a:r>
                      <a:endParaRPr lang="en-US" sz="1400" b="1" dirty="0"/>
                    </a:p>
                  </a:txBody>
                  <a:tcPr/>
                </a:tc>
                <a:tc>
                  <a:txBody>
                    <a:bodyPr/>
                    <a:lstStyle/>
                    <a:p>
                      <a:r>
                        <a:rPr lang="sr-Latn-RS" sz="1400" b="1" dirty="0"/>
                        <a:t>5.8</a:t>
                      </a:r>
                      <a:endParaRPr lang="en-US" sz="1400" b="1" dirty="0"/>
                    </a:p>
                  </a:txBody>
                  <a:tcPr/>
                </a:tc>
                <a:tc>
                  <a:txBody>
                    <a:bodyPr/>
                    <a:lstStyle/>
                    <a:p>
                      <a:r>
                        <a:rPr lang="sr-Latn-RS" sz="1400" b="1" dirty="0"/>
                        <a:t>1</a:t>
                      </a:r>
                      <a:endParaRPr lang="en-US" sz="1400" b="1" dirty="0"/>
                    </a:p>
                  </a:txBody>
                  <a:tcPr/>
                </a:tc>
                <a:tc>
                  <a:txBody>
                    <a:bodyPr/>
                    <a:lstStyle/>
                    <a:p>
                      <a:r>
                        <a:rPr lang="sr-Latn-RS" sz="1400" b="1" dirty="0"/>
                        <a:t>1</a:t>
                      </a:r>
                      <a:endParaRPr lang="en-US" sz="1400" b="1" dirty="0"/>
                    </a:p>
                  </a:txBody>
                  <a:tcPr/>
                </a:tc>
                <a:tc>
                  <a:txBody>
                    <a:bodyPr/>
                    <a:lstStyle/>
                    <a:p>
                      <a:r>
                        <a:rPr lang="sr-Latn-RS" sz="1400" b="1" dirty="0"/>
                        <a:t>1</a:t>
                      </a:r>
                      <a:endParaRPr lang="en-US" sz="1400" b="1" dirty="0"/>
                    </a:p>
                  </a:txBody>
                  <a:tcPr/>
                </a:tc>
                <a:tc>
                  <a:txBody>
                    <a:bodyPr/>
                    <a:lstStyle/>
                    <a:p>
                      <a:r>
                        <a:rPr lang="sr-Latn-RS" sz="1400" b="1" dirty="0"/>
                        <a:t>1.1</a:t>
                      </a:r>
                      <a:endParaRPr lang="en-US" sz="1400" b="1" dirty="0"/>
                    </a:p>
                  </a:txBody>
                  <a:tcPr/>
                </a:tc>
                <a:tc>
                  <a:txBody>
                    <a:bodyPr/>
                    <a:lstStyle/>
                    <a:p>
                      <a:r>
                        <a:rPr lang="sr-Latn-RS" sz="1400" b="1" dirty="0"/>
                        <a:t>1</a:t>
                      </a:r>
                      <a:endParaRPr lang="en-US" sz="1400" b="1" dirty="0"/>
                    </a:p>
                  </a:txBody>
                  <a:tcPr/>
                </a:tc>
                <a:tc>
                  <a:txBody>
                    <a:bodyPr/>
                    <a:lstStyle/>
                    <a:p>
                      <a:r>
                        <a:rPr lang="sr-Latn-RS" sz="1400" b="1" dirty="0"/>
                        <a:t>-100.7</a:t>
                      </a:r>
                      <a:endParaRPr lang="en-US" sz="1400" b="1" dirty="0"/>
                    </a:p>
                  </a:txBody>
                  <a:tcPr/>
                </a:tc>
                <a:tc>
                  <a:txBody>
                    <a:bodyPr/>
                    <a:lstStyle/>
                    <a:p>
                      <a:r>
                        <a:rPr lang="sr-Latn-RS" sz="1400" b="1" dirty="0"/>
                        <a:t>0</a:t>
                      </a:r>
                      <a:endParaRPr lang="en-US" sz="1400" b="1" dirty="0"/>
                    </a:p>
                  </a:txBody>
                  <a:tcPr/>
                </a:tc>
                <a:extLst>
                  <a:ext uri="{0D108BD9-81ED-4DB2-BD59-A6C34878D82A}">
                    <a16:rowId xmlns:a16="http://schemas.microsoft.com/office/drawing/2014/main" val="10018"/>
                  </a:ext>
                </a:extLst>
              </a:tr>
              <a:tr h="1813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Ukupni troškovi</a:t>
                      </a:r>
                      <a:endParaRPr lang="en-US" sz="1400" b="1" dirty="0"/>
                    </a:p>
                  </a:txBody>
                  <a:tcPr/>
                </a:tc>
                <a:tc>
                  <a:txBody>
                    <a:bodyPr/>
                    <a:lstStyle/>
                    <a:p>
                      <a:r>
                        <a:rPr lang="sr-Latn-RS" sz="1400" b="1" dirty="0"/>
                        <a:t>190</a:t>
                      </a:r>
                      <a:endParaRPr lang="en-US" sz="1400" b="1"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281.1</a:t>
                      </a:r>
                      <a:endParaRPr lang="en-US" sz="1400" b="1" dirty="0"/>
                    </a:p>
                  </a:txBody>
                  <a:tcPr/>
                </a:tc>
                <a:tc hMerge="1">
                  <a:txBody>
                    <a:bodyPr/>
                    <a:lstStyle/>
                    <a:p>
                      <a:endParaRPr lang="en-US" b="0" dirty="0"/>
                    </a:p>
                  </a:txBody>
                  <a:tcPr/>
                </a:tc>
                <a:tc>
                  <a:txBody>
                    <a:bodyPr/>
                    <a:lstStyle/>
                    <a:p>
                      <a:r>
                        <a:rPr lang="sr-Latn-RS" sz="1400" b="1" dirty="0"/>
                        <a:t>226.5</a:t>
                      </a:r>
                      <a:endParaRPr lang="en-US" sz="1400" b="1" dirty="0"/>
                    </a:p>
                  </a:txBody>
                  <a:tcPr/>
                </a:tc>
                <a:tc>
                  <a:txBody>
                    <a:bodyPr/>
                    <a:lstStyle/>
                    <a:p>
                      <a:r>
                        <a:rPr lang="sr-Latn-RS" sz="1400" b="1" dirty="0"/>
                        <a:t>276.5</a:t>
                      </a:r>
                      <a:endParaRPr lang="en-US" sz="1400" b="1" dirty="0"/>
                    </a:p>
                  </a:txBody>
                  <a:tcPr/>
                </a:tc>
                <a:tc>
                  <a:txBody>
                    <a:bodyPr/>
                    <a:lstStyle/>
                    <a:p>
                      <a:r>
                        <a:rPr lang="sr-Latn-RS" sz="1400" b="1" dirty="0"/>
                        <a:t>277.0</a:t>
                      </a:r>
                      <a:endParaRPr lang="en-US" sz="1400" b="1" dirty="0"/>
                    </a:p>
                  </a:txBody>
                  <a:tcPr/>
                </a:tc>
                <a:tc>
                  <a:txBody>
                    <a:bodyPr/>
                    <a:lstStyle/>
                    <a:p>
                      <a:r>
                        <a:rPr lang="sr-Latn-RS" sz="1400" b="1" dirty="0"/>
                        <a:t>276.0</a:t>
                      </a:r>
                      <a:endParaRPr lang="en-US" sz="1400" b="1" dirty="0"/>
                    </a:p>
                  </a:txBody>
                  <a:tcPr/>
                </a:tc>
                <a:tc>
                  <a:txBody>
                    <a:bodyPr/>
                    <a:lstStyle/>
                    <a:p>
                      <a:r>
                        <a:rPr lang="sr-Latn-RS" sz="1400" b="1" dirty="0"/>
                        <a:t>315</a:t>
                      </a:r>
                      <a:endParaRPr lang="en-US" sz="1400" b="1" dirty="0"/>
                    </a:p>
                  </a:txBody>
                  <a:tcPr/>
                </a:tc>
                <a:tc>
                  <a:txBody>
                    <a:bodyPr/>
                    <a:lstStyle/>
                    <a:p>
                      <a:r>
                        <a:rPr lang="sr-Latn-RS" sz="1400" b="1" dirty="0"/>
                        <a:t>284.1</a:t>
                      </a:r>
                      <a:endParaRPr lang="en-US" sz="1400" b="1" dirty="0"/>
                    </a:p>
                  </a:txBody>
                  <a:tcPr/>
                </a:tc>
                <a:tc>
                  <a:txBody>
                    <a:bodyPr/>
                    <a:lstStyle/>
                    <a:p>
                      <a:r>
                        <a:rPr lang="sr-Latn-RS" sz="1400" b="1" dirty="0"/>
                        <a:t>288.5</a:t>
                      </a:r>
                      <a:endParaRPr lang="en-US" sz="1400" b="1" dirty="0"/>
                    </a:p>
                  </a:txBody>
                  <a:tcPr/>
                </a:tc>
                <a:tc>
                  <a:txBody>
                    <a:bodyPr/>
                    <a:lstStyle/>
                    <a:p>
                      <a:r>
                        <a:rPr lang="sr-Latn-RS" sz="1400" b="1" dirty="0"/>
                        <a:t>292.7</a:t>
                      </a:r>
                      <a:endParaRPr lang="en-US" sz="1400" b="1" dirty="0"/>
                    </a:p>
                  </a:txBody>
                  <a:tcPr/>
                </a:tc>
                <a:tc>
                  <a:txBody>
                    <a:bodyPr/>
                    <a:lstStyle/>
                    <a:p>
                      <a:r>
                        <a:rPr lang="sr-Latn-RS" sz="1400" b="1" dirty="0"/>
                        <a:t>195.5</a:t>
                      </a:r>
                      <a:endParaRPr lang="en-US" sz="1400" b="1" dirty="0"/>
                    </a:p>
                  </a:txBody>
                  <a:tcPr/>
                </a:tc>
                <a:tc>
                  <a:txBody>
                    <a:bodyPr/>
                    <a:lstStyle/>
                    <a:p>
                      <a:r>
                        <a:rPr lang="sr-Latn-RS" sz="1400" b="1" dirty="0"/>
                        <a:t>-47.5</a:t>
                      </a:r>
                      <a:endParaRPr lang="en-US" sz="1400" b="1" dirty="0"/>
                    </a:p>
                  </a:txBody>
                  <a:tcPr/>
                </a:tc>
                <a:extLst>
                  <a:ext uri="{0D108BD9-81ED-4DB2-BD59-A6C34878D82A}">
                    <a16:rowId xmlns:a16="http://schemas.microsoft.com/office/drawing/2014/main" val="1001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Prihod od prodaje</a:t>
                      </a:r>
                      <a:endParaRPr lang="en-US" sz="1400" b="1" dirty="0"/>
                    </a:p>
                  </a:txBody>
                  <a:tcPr/>
                </a:tc>
                <a:tc>
                  <a:txBody>
                    <a:bodyPr/>
                    <a:lstStyle/>
                    <a:p>
                      <a:r>
                        <a:rPr lang="sr-Latn-RS" sz="1400" b="1" dirty="0"/>
                        <a:t>0</a:t>
                      </a:r>
                      <a:endParaRPr lang="en-US" sz="1400" b="1" dirty="0"/>
                    </a:p>
                  </a:txBody>
                  <a:tcPr/>
                </a:tc>
                <a:tc gridSpan="2">
                  <a:txBody>
                    <a:bodyPr/>
                    <a:lstStyle/>
                    <a:p>
                      <a:r>
                        <a:rPr lang="sr-Latn-RS" sz="1400" b="1" dirty="0"/>
                        <a:t>128.1</a:t>
                      </a:r>
                      <a:endParaRPr lang="en-US" sz="1400" b="1" dirty="0"/>
                    </a:p>
                  </a:txBody>
                  <a:tcPr/>
                </a:tc>
                <a:tc hMerge="1">
                  <a:txBody>
                    <a:bodyPr/>
                    <a:lstStyle/>
                    <a:p>
                      <a:endParaRPr lang="en-US" b="0" dirty="0"/>
                    </a:p>
                  </a:txBody>
                  <a:tcPr/>
                </a:tc>
                <a:tc>
                  <a:txBody>
                    <a:bodyPr/>
                    <a:lstStyle/>
                    <a:p>
                      <a:r>
                        <a:rPr lang="sr-Latn-RS" sz="1400" b="1" dirty="0"/>
                        <a:t>234.9</a:t>
                      </a:r>
                      <a:endParaRPr lang="en-US" sz="1400" b="1" dirty="0"/>
                    </a:p>
                  </a:txBody>
                  <a:tcPr/>
                </a:tc>
                <a:tc>
                  <a:txBody>
                    <a:bodyPr/>
                    <a:lstStyle/>
                    <a:p>
                      <a:r>
                        <a:rPr lang="sr-Latn-RS" sz="1400" b="1" dirty="0"/>
                        <a:t>320.3</a:t>
                      </a:r>
                      <a:endParaRPr lang="en-US" sz="1400" b="1" dirty="0"/>
                    </a:p>
                  </a:txBody>
                  <a:tcPr/>
                </a:tc>
                <a:tc>
                  <a:txBody>
                    <a:bodyPr/>
                    <a:lstStyle/>
                    <a:p>
                      <a:r>
                        <a:rPr lang="sr-Latn-RS" sz="1400" b="1" dirty="0"/>
                        <a:t>341.6</a:t>
                      </a:r>
                      <a:endParaRPr lang="en-US" sz="1400" b="1" dirty="0"/>
                    </a:p>
                  </a:txBody>
                  <a:tcPr/>
                </a:tc>
                <a:tc>
                  <a:txBody>
                    <a:bodyPr/>
                    <a:lstStyle/>
                    <a:p>
                      <a:r>
                        <a:rPr lang="sr-Latn-RS" sz="1400" b="1" dirty="0"/>
                        <a:t>341.6</a:t>
                      </a:r>
                      <a:endParaRPr lang="en-US" sz="1400" b="1" dirty="0"/>
                    </a:p>
                  </a:txBody>
                  <a:tcPr/>
                </a:tc>
                <a:tc>
                  <a:txBody>
                    <a:bodyPr/>
                    <a:lstStyle/>
                    <a:p>
                      <a:r>
                        <a:rPr lang="sr-Latn-RS" sz="1400" b="1" dirty="0"/>
                        <a:t>341.6</a:t>
                      </a:r>
                      <a:endParaRPr lang="en-US" sz="1400" b="1" dirty="0"/>
                    </a:p>
                  </a:txBody>
                  <a:tcPr/>
                </a:tc>
                <a:tc>
                  <a:txBody>
                    <a:bodyPr/>
                    <a:lstStyle/>
                    <a:p>
                      <a:r>
                        <a:rPr lang="sr-Latn-RS" sz="1400" b="1" dirty="0"/>
                        <a:t>341.6</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341.6</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341.6</a:t>
                      </a:r>
                      <a:endParaRPr lang="en-US"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341.6</a:t>
                      </a:r>
                      <a:endParaRPr lang="en-US" sz="1400" b="1" dirty="0"/>
                    </a:p>
                  </a:txBody>
                  <a:tcPr/>
                </a:tc>
                <a:tc>
                  <a:txBody>
                    <a:bodyPr/>
                    <a:lstStyle/>
                    <a:p>
                      <a:r>
                        <a:rPr lang="sr-Latn-RS" sz="1400" b="1" dirty="0"/>
                        <a:t>0</a:t>
                      </a:r>
                      <a:endParaRPr lang="en-US" sz="1400" b="1" dirty="0"/>
                    </a:p>
                  </a:txBody>
                  <a:tcPr/>
                </a:tc>
                <a:extLst>
                  <a:ext uri="{0D108BD9-81ED-4DB2-BD59-A6C34878D82A}">
                    <a16:rowId xmlns:a16="http://schemas.microsoft.com/office/drawing/2014/main" val="10020"/>
                  </a:ext>
                </a:extLst>
              </a:tr>
              <a:tr h="2554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400" b="1" dirty="0"/>
                        <a:t>Bilans toka resursa</a:t>
                      </a:r>
                      <a:endParaRPr lang="en-US" sz="1400" b="1" dirty="0"/>
                    </a:p>
                  </a:txBody>
                  <a:tcPr/>
                </a:tc>
                <a:tc>
                  <a:txBody>
                    <a:bodyPr/>
                    <a:lstStyle/>
                    <a:p>
                      <a:r>
                        <a:rPr lang="sr-Latn-RS" sz="1400" b="1" dirty="0"/>
                        <a:t>-190</a:t>
                      </a:r>
                      <a:endParaRPr lang="en-US" sz="1400" b="1" dirty="0"/>
                    </a:p>
                  </a:txBody>
                  <a:tcPr/>
                </a:tc>
                <a:tc gridSpan="2">
                  <a:txBody>
                    <a:bodyPr/>
                    <a:lstStyle/>
                    <a:p>
                      <a:r>
                        <a:rPr lang="sr-Latn-RS" sz="1400" b="1" dirty="0"/>
                        <a:t>-153</a:t>
                      </a:r>
                      <a:endParaRPr lang="en-US" sz="1400" b="1" dirty="0"/>
                    </a:p>
                  </a:txBody>
                  <a:tcPr/>
                </a:tc>
                <a:tc hMerge="1">
                  <a:txBody>
                    <a:bodyPr/>
                    <a:lstStyle/>
                    <a:p>
                      <a:endParaRPr lang="en-US" b="0" dirty="0"/>
                    </a:p>
                  </a:txBody>
                  <a:tcPr/>
                </a:tc>
                <a:tc>
                  <a:txBody>
                    <a:bodyPr/>
                    <a:lstStyle/>
                    <a:p>
                      <a:r>
                        <a:rPr lang="sr-Latn-RS" sz="1400" b="1" dirty="0"/>
                        <a:t>8.4</a:t>
                      </a:r>
                      <a:endParaRPr lang="en-US" sz="1400" b="1" dirty="0"/>
                    </a:p>
                  </a:txBody>
                  <a:tcPr/>
                </a:tc>
                <a:tc>
                  <a:txBody>
                    <a:bodyPr/>
                    <a:lstStyle/>
                    <a:p>
                      <a:r>
                        <a:rPr lang="sr-Latn-RS" sz="1400" b="1" dirty="0"/>
                        <a:t>43.8</a:t>
                      </a:r>
                      <a:endParaRPr lang="en-US" sz="1400" b="1" dirty="0"/>
                    </a:p>
                  </a:txBody>
                  <a:tcPr/>
                </a:tc>
                <a:tc>
                  <a:txBody>
                    <a:bodyPr/>
                    <a:lstStyle/>
                    <a:p>
                      <a:r>
                        <a:rPr lang="sr-Latn-RS" sz="1400" b="1" dirty="0"/>
                        <a:t>64.6</a:t>
                      </a:r>
                      <a:endParaRPr lang="en-US" sz="1400" b="1" dirty="0"/>
                    </a:p>
                  </a:txBody>
                  <a:tcPr/>
                </a:tc>
                <a:tc>
                  <a:txBody>
                    <a:bodyPr/>
                    <a:lstStyle/>
                    <a:p>
                      <a:r>
                        <a:rPr lang="sr-Latn-RS" sz="1400" b="1" dirty="0"/>
                        <a:t>65.6</a:t>
                      </a:r>
                      <a:endParaRPr lang="en-US" sz="1400" b="1" dirty="0"/>
                    </a:p>
                  </a:txBody>
                  <a:tcPr/>
                </a:tc>
                <a:tc>
                  <a:txBody>
                    <a:bodyPr/>
                    <a:lstStyle/>
                    <a:p>
                      <a:r>
                        <a:rPr lang="sr-Latn-RS" sz="1400" b="1" dirty="0"/>
                        <a:t>26.6</a:t>
                      </a:r>
                      <a:endParaRPr lang="en-US" sz="1400" b="1" dirty="0"/>
                    </a:p>
                  </a:txBody>
                  <a:tcPr/>
                </a:tc>
                <a:tc>
                  <a:txBody>
                    <a:bodyPr/>
                    <a:lstStyle/>
                    <a:p>
                      <a:r>
                        <a:rPr lang="sr-Latn-RS" sz="1400" b="1" dirty="0"/>
                        <a:t>57.5</a:t>
                      </a:r>
                      <a:endParaRPr lang="en-US" sz="1400" b="1" dirty="0"/>
                    </a:p>
                  </a:txBody>
                  <a:tcPr/>
                </a:tc>
                <a:tc>
                  <a:txBody>
                    <a:bodyPr/>
                    <a:lstStyle/>
                    <a:p>
                      <a:r>
                        <a:rPr lang="sr-Latn-RS" sz="1400" b="1" dirty="0"/>
                        <a:t>53.1</a:t>
                      </a:r>
                      <a:endParaRPr lang="en-US" sz="1400" b="1" dirty="0"/>
                    </a:p>
                  </a:txBody>
                  <a:tcPr/>
                </a:tc>
                <a:tc>
                  <a:txBody>
                    <a:bodyPr/>
                    <a:lstStyle/>
                    <a:p>
                      <a:r>
                        <a:rPr lang="sr-Latn-RS" sz="1400" b="1" dirty="0"/>
                        <a:t>48.9</a:t>
                      </a:r>
                      <a:endParaRPr lang="en-US" sz="1400" b="1" dirty="0"/>
                    </a:p>
                  </a:txBody>
                  <a:tcPr/>
                </a:tc>
                <a:tc>
                  <a:txBody>
                    <a:bodyPr/>
                    <a:lstStyle/>
                    <a:p>
                      <a:r>
                        <a:rPr lang="sr-Latn-RS" sz="1400" b="1" dirty="0"/>
                        <a:t>146.1</a:t>
                      </a:r>
                      <a:endParaRPr lang="en-US" sz="1400" b="1" dirty="0"/>
                    </a:p>
                  </a:txBody>
                  <a:tcPr/>
                </a:tc>
                <a:tc>
                  <a:txBody>
                    <a:bodyPr/>
                    <a:lstStyle/>
                    <a:p>
                      <a:r>
                        <a:rPr lang="sr-Latn-RS" sz="1400" b="1" dirty="0"/>
                        <a:t>47.5</a:t>
                      </a:r>
                      <a:endParaRPr lang="en-US" sz="1400" b="1" dirty="0"/>
                    </a:p>
                  </a:txBody>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2743546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Finansijski bilans projekta </a:t>
            </a:r>
            <a:endParaRPr lang="sr-Latn-RS" dirty="0">
              <a:solidFill>
                <a:srgbClr val="FF0000"/>
              </a:solidFill>
            </a:endParaRPr>
          </a:p>
          <a:p>
            <a:r>
              <a:rPr lang="sr-Latn-RS" dirty="0"/>
              <a:t>Iako bilans resursa projekta daje pregled ukupnih sredstava angažovanih na projektu, kao i ukupnih efekata koje projekat ostvaruje, on ne sadrži detaljni pregled stavki koje su zanimljive top menadžmentu, deoničarima, finansijerima i opšte posmatrano vlasnicima organizacija, koje odlučuju o projektu. </a:t>
            </a:r>
          </a:p>
          <a:p>
            <a:r>
              <a:rPr lang="sr-Latn-RS" dirty="0"/>
              <a:t>Da bi se ovi efekti uočili, neophodno je kreirati finansijski bilans projekta, koji uključuje sve vrste finansijskih aranžmana. </a:t>
            </a:r>
          </a:p>
          <a:p>
            <a:r>
              <a:rPr lang="sr-Latn-RS" i="1" dirty="0"/>
              <a:t>Finansijski bilans predstavlja dodatak bilansu resusa u smislu da opisuje na koji način se resursi dobavljaju i distribuiraju između učesnika na projektu (vlasnika, kreditora, akcionara, države). </a:t>
            </a:r>
          </a:p>
          <a:p>
            <a:r>
              <a:rPr lang="sr-Latn-RS" b="1" dirty="0"/>
              <a:t>Pojedne stavke koje su sadržane u bilansu resursa, takođe su i element finansijskog bilansa projekta. Ovo su zapravo dva komplementarna bilansa, koja se rade za svaki projekat</a:t>
            </a:r>
            <a:r>
              <a:rPr lang="sr-Latn-RS" dirty="0"/>
              <a:t>.</a:t>
            </a:r>
            <a:endParaRPr lang="en-US" dirty="0"/>
          </a:p>
        </p:txBody>
      </p:sp>
    </p:spTree>
    <p:extLst>
      <p:ext uri="{BB962C8B-B14F-4D97-AF65-F5344CB8AC3E}">
        <p14:creationId xmlns:p14="http://schemas.microsoft.com/office/powerpoint/2010/main" val="296725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82B43-6E76-4556-A146-AA32F9D76535}"/>
              </a:ext>
            </a:extLst>
          </p:cNvPr>
          <p:cNvSpPr>
            <a:spLocks noGrp="1"/>
          </p:cNvSpPr>
          <p:nvPr>
            <p:ph type="title"/>
          </p:nvPr>
        </p:nvSpPr>
        <p:spPr/>
        <p:txBody>
          <a:bodyPr/>
          <a:lstStyle/>
          <a:p>
            <a:r>
              <a:rPr lang="sr-Latn-RS" b="1" dirty="0"/>
              <a:t>PLANIRANJE</a:t>
            </a:r>
            <a:r>
              <a:rPr lang="en-US" b="1" dirty="0"/>
              <a:t> PROJEKTA</a:t>
            </a:r>
            <a:r>
              <a:rPr lang="sr-Latn-RS" b="1" dirty="0"/>
              <a:t> – STUDIJA IZVODLJIVOSTI</a:t>
            </a:r>
            <a:endParaRPr lang="en-US" dirty="0"/>
          </a:p>
        </p:txBody>
      </p:sp>
      <p:sp>
        <p:nvSpPr>
          <p:cNvPr id="3" name="Content Placeholder 2">
            <a:extLst>
              <a:ext uri="{FF2B5EF4-FFF2-40B4-BE49-F238E27FC236}">
                <a16:creationId xmlns:a16="http://schemas.microsoft.com/office/drawing/2014/main" id="{27A65E84-394B-41AE-B5C7-9572FD18E128}"/>
              </a:ext>
            </a:extLst>
          </p:cNvPr>
          <p:cNvSpPr>
            <a:spLocks noGrp="1"/>
          </p:cNvSpPr>
          <p:nvPr>
            <p:ph idx="1"/>
          </p:nvPr>
        </p:nvSpPr>
        <p:spPr/>
        <p:txBody>
          <a:bodyPr>
            <a:normAutofit fontScale="85000" lnSpcReduction="10000"/>
          </a:bodyPr>
          <a:lstStyle/>
          <a:p>
            <a:r>
              <a:rPr lang="sr-Latn-RS" dirty="0"/>
              <a:t>U slučaju privatnog sektora – kao i u slučaju različitih grantova, fondova, poziva, internacionalnog tipa, obično sam budući investitor definiše sadržaj ovog dokumenta  -odnosno navodi koje elemente budućeg projekta treba opisati. </a:t>
            </a:r>
          </a:p>
          <a:p>
            <a:r>
              <a:rPr lang="sr-Latn-RS" dirty="0"/>
              <a:t>Studija izvodljivosti, u tom slučaju, je analitički dokument iz faze iniciranja projekta. Ona je deo metodologija (PMI, PRINCE2) i služi da odgovori na pitanja:</a:t>
            </a:r>
          </a:p>
          <a:p>
            <a:pPr lvl="1"/>
            <a:r>
              <a:rPr lang="en-US" dirty="0"/>
              <a:t>Da li je </a:t>
            </a:r>
            <a:r>
              <a:rPr lang="en-US" dirty="0" err="1"/>
              <a:t>projekat</a:t>
            </a:r>
            <a:r>
              <a:rPr lang="en-US" dirty="0"/>
              <a:t> </a:t>
            </a:r>
            <a:r>
              <a:rPr lang="en-US" dirty="0" err="1"/>
              <a:t>tehnički</a:t>
            </a:r>
            <a:r>
              <a:rPr lang="en-US" dirty="0"/>
              <a:t> </a:t>
            </a:r>
            <a:r>
              <a:rPr lang="en-US" dirty="0" err="1"/>
              <a:t>moguć</a:t>
            </a:r>
            <a:r>
              <a:rPr lang="en-US" dirty="0"/>
              <a:t>?</a:t>
            </a:r>
          </a:p>
          <a:p>
            <a:pPr lvl="1"/>
            <a:r>
              <a:rPr lang="en-US" dirty="0"/>
              <a:t>Da li je </a:t>
            </a:r>
            <a:r>
              <a:rPr lang="en-US" dirty="0" err="1"/>
              <a:t>organizaciono</a:t>
            </a:r>
            <a:r>
              <a:rPr lang="en-US" dirty="0"/>
              <a:t> </a:t>
            </a:r>
            <a:r>
              <a:rPr lang="en-US" dirty="0" err="1"/>
              <a:t>i</a:t>
            </a:r>
            <a:r>
              <a:rPr lang="en-US" dirty="0"/>
              <a:t> </a:t>
            </a:r>
            <a:r>
              <a:rPr lang="en-US" dirty="0" err="1"/>
              <a:t>operativno</a:t>
            </a:r>
            <a:r>
              <a:rPr lang="en-US" dirty="0"/>
              <a:t> </a:t>
            </a:r>
            <a:r>
              <a:rPr lang="en-US" dirty="0" err="1"/>
              <a:t>izvodljiv</a:t>
            </a:r>
            <a:r>
              <a:rPr lang="en-US" dirty="0"/>
              <a:t>?</a:t>
            </a:r>
            <a:endParaRPr lang="sr-Latn-RS" dirty="0"/>
          </a:p>
          <a:p>
            <a:pPr lvl="1"/>
            <a:r>
              <a:rPr lang="sr-Latn-RS" dirty="0"/>
              <a:t>Da li je finansijski izvodljiv?</a:t>
            </a:r>
            <a:endParaRPr lang="en-US" dirty="0"/>
          </a:p>
          <a:p>
            <a:pPr lvl="1"/>
            <a:r>
              <a:rPr lang="en-US" dirty="0"/>
              <a:t>Da li je </a:t>
            </a:r>
            <a:r>
              <a:rPr lang="en-US" dirty="0" err="1"/>
              <a:t>pravno</a:t>
            </a:r>
            <a:r>
              <a:rPr lang="en-US" dirty="0"/>
              <a:t> </a:t>
            </a:r>
            <a:r>
              <a:rPr lang="en-US" dirty="0" err="1"/>
              <a:t>dozvoljen</a:t>
            </a:r>
            <a:r>
              <a:rPr lang="en-US" dirty="0"/>
              <a:t>?</a:t>
            </a:r>
          </a:p>
          <a:p>
            <a:pPr lvl="1"/>
            <a:r>
              <a:rPr lang="en-US" dirty="0"/>
              <a:t>Da li se </a:t>
            </a:r>
            <a:r>
              <a:rPr lang="en-US" dirty="0" err="1"/>
              <a:t>može</a:t>
            </a:r>
            <a:r>
              <a:rPr lang="en-US" dirty="0"/>
              <a:t> </a:t>
            </a:r>
            <a:r>
              <a:rPr lang="en-US" dirty="0" err="1"/>
              <a:t>završiti</a:t>
            </a:r>
            <a:r>
              <a:rPr lang="en-US" dirty="0"/>
              <a:t> u </a:t>
            </a:r>
            <a:r>
              <a:rPr lang="en-US" dirty="0" err="1"/>
              <a:t>predviđenom</a:t>
            </a:r>
            <a:r>
              <a:rPr lang="en-US" dirty="0"/>
              <a:t> </a:t>
            </a:r>
            <a:r>
              <a:rPr lang="en-US" dirty="0" err="1"/>
              <a:t>vremenu</a:t>
            </a:r>
            <a:r>
              <a:rPr lang="en-US" dirty="0"/>
              <a:t>?</a:t>
            </a:r>
          </a:p>
          <a:p>
            <a:r>
              <a:rPr lang="en-US" dirty="0"/>
              <a:t>To je </a:t>
            </a:r>
            <a:r>
              <a:rPr lang="en-US" b="1" dirty="0" err="1"/>
              <a:t>interni</a:t>
            </a:r>
            <a:r>
              <a:rPr lang="en-US" b="1" dirty="0"/>
              <a:t>, </a:t>
            </a:r>
            <a:r>
              <a:rPr lang="en-US" b="1" dirty="0" err="1"/>
              <a:t>neregulisani</a:t>
            </a:r>
            <a:r>
              <a:rPr lang="en-US" b="1" dirty="0"/>
              <a:t> </a:t>
            </a:r>
            <a:r>
              <a:rPr lang="en-US" b="1" dirty="0" err="1"/>
              <a:t>dokument</a:t>
            </a:r>
            <a:r>
              <a:rPr lang="en-US" b="1" dirty="0"/>
              <a:t> </a:t>
            </a:r>
            <a:r>
              <a:rPr lang="en-US" b="1" dirty="0" err="1"/>
              <a:t>organizacije</a:t>
            </a:r>
            <a:r>
              <a:rPr lang="en-US" dirty="0"/>
              <a:t> </a:t>
            </a:r>
            <a:r>
              <a:rPr lang="en-US" dirty="0" err="1"/>
              <a:t>koji</a:t>
            </a:r>
            <a:r>
              <a:rPr lang="en-US" dirty="0"/>
              <a:t> </a:t>
            </a:r>
            <a:r>
              <a:rPr lang="en-US" dirty="0" err="1"/>
              <a:t>može</a:t>
            </a:r>
            <a:r>
              <a:rPr lang="en-US" dirty="0"/>
              <a:t> </a:t>
            </a:r>
            <a:r>
              <a:rPr lang="en-US" dirty="0" err="1"/>
              <a:t>biti</a:t>
            </a:r>
            <a:r>
              <a:rPr lang="en-US" dirty="0"/>
              <a:t> </a:t>
            </a:r>
            <a:r>
              <a:rPr lang="en-US" dirty="0" err="1"/>
              <a:t>kratak</a:t>
            </a:r>
            <a:r>
              <a:rPr lang="en-US" dirty="0"/>
              <a:t> </a:t>
            </a:r>
            <a:r>
              <a:rPr lang="en-US" dirty="0" err="1"/>
              <a:t>ili</a:t>
            </a:r>
            <a:r>
              <a:rPr lang="en-US" dirty="0"/>
              <a:t> </a:t>
            </a:r>
            <a:r>
              <a:rPr lang="en-US" dirty="0" err="1"/>
              <a:t>obiman</a:t>
            </a:r>
            <a:r>
              <a:rPr lang="en-US" dirty="0"/>
              <a:t>, </a:t>
            </a:r>
            <a:r>
              <a:rPr lang="en-US" dirty="0" err="1"/>
              <a:t>prilagođen</a:t>
            </a:r>
            <a:r>
              <a:rPr lang="en-US" dirty="0"/>
              <a:t> </a:t>
            </a:r>
            <a:r>
              <a:rPr lang="en-US" dirty="0" err="1"/>
              <a:t>potrebama</a:t>
            </a:r>
            <a:r>
              <a:rPr lang="en-US" dirty="0"/>
              <a:t>.</a:t>
            </a:r>
          </a:p>
          <a:p>
            <a:r>
              <a:rPr lang="en-US" dirty="0"/>
              <a:t>P</a:t>
            </a:r>
            <a:r>
              <a:rPr lang="sr-Latn-RS" dirty="0"/>
              <a:t>roject </a:t>
            </a:r>
            <a:r>
              <a:rPr lang="en-US" dirty="0"/>
              <a:t>M</a:t>
            </a:r>
            <a:r>
              <a:rPr lang="sr-Latn-RS" dirty="0"/>
              <a:t>anagement</a:t>
            </a:r>
            <a:r>
              <a:rPr lang="en-US" dirty="0"/>
              <a:t> </a:t>
            </a:r>
            <a:r>
              <a:rPr lang="en-US" dirty="0" err="1"/>
              <a:t>standardi</a:t>
            </a:r>
            <a:r>
              <a:rPr lang="en-US" dirty="0"/>
              <a:t> </a:t>
            </a:r>
            <a:r>
              <a:rPr lang="en-US" b="1" dirty="0"/>
              <a:t>ne </a:t>
            </a:r>
            <a:r>
              <a:rPr lang="en-US" b="1" dirty="0" err="1"/>
              <a:t>propisuju</a:t>
            </a:r>
            <a:r>
              <a:rPr lang="en-US" b="1" dirty="0"/>
              <a:t> </a:t>
            </a:r>
            <a:r>
              <a:rPr lang="en-US" b="1" dirty="0" err="1"/>
              <a:t>formu</a:t>
            </a:r>
            <a:r>
              <a:rPr lang="en-US" dirty="0"/>
              <a:t> – </a:t>
            </a:r>
            <a:r>
              <a:rPr lang="en-US" dirty="0" err="1"/>
              <a:t>samo</a:t>
            </a:r>
            <a:r>
              <a:rPr lang="en-US" dirty="0"/>
              <a:t> </a:t>
            </a:r>
            <a:r>
              <a:rPr lang="en-US" dirty="0" err="1"/>
              <a:t>logiku</a:t>
            </a:r>
            <a:r>
              <a:rPr lang="en-US" dirty="0"/>
              <a:t> </a:t>
            </a:r>
            <a:r>
              <a:rPr lang="en-US" dirty="0" err="1"/>
              <a:t>i</a:t>
            </a:r>
            <a:r>
              <a:rPr lang="en-US" dirty="0"/>
              <a:t> </a:t>
            </a:r>
            <a:r>
              <a:rPr lang="en-US" dirty="0" err="1"/>
              <a:t>svrhu</a:t>
            </a:r>
            <a:r>
              <a:rPr lang="en-US" dirty="0"/>
              <a:t>.</a:t>
            </a:r>
          </a:p>
          <a:p>
            <a:endParaRPr lang="sr-Latn-RS" dirty="0"/>
          </a:p>
          <a:p>
            <a:endParaRPr lang="en-US" dirty="0"/>
          </a:p>
        </p:txBody>
      </p:sp>
    </p:spTree>
    <p:extLst>
      <p:ext uri="{BB962C8B-B14F-4D97-AF65-F5344CB8AC3E}">
        <p14:creationId xmlns:p14="http://schemas.microsoft.com/office/powerpoint/2010/main" val="3616948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Ukoliko se projekat finansira </a:t>
            </a:r>
            <a:r>
              <a:rPr lang="sr-Latn-RS" b="1" dirty="0"/>
              <a:t>kreditom od banke</a:t>
            </a:r>
            <a:r>
              <a:rPr lang="sr-Latn-RS" dirty="0"/>
              <a:t>, uzimanje kredita za finansiranje troškova projekta se u finansijskom bilansu prikazuje kao </a:t>
            </a:r>
            <a:r>
              <a:rPr lang="sr-Latn-RS" b="1" dirty="0"/>
              <a:t>finansijski priliv</a:t>
            </a:r>
            <a:r>
              <a:rPr lang="sr-Latn-RS" dirty="0"/>
              <a:t>. Istovremeno, u finansijskom bilansu se </a:t>
            </a:r>
            <a:r>
              <a:rPr lang="sr-Latn-RS" b="1" dirty="0"/>
              <a:t>otplata kredirnih anuiteta </a:t>
            </a:r>
            <a:r>
              <a:rPr lang="sr-Latn-RS" dirty="0"/>
              <a:t>po ugovorenim uslovima evidentira kao </a:t>
            </a:r>
            <a:r>
              <a:rPr lang="sr-Latn-RS" b="1" dirty="0"/>
              <a:t>finansijski odliv</a:t>
            </a:r>
            <a:r>
              <a:rPr lang="sr-Latn-RS" dirty="0"/>
              <a:t>. </a:t>
            </a:r>
          </a:p>
          <a:p>
            <a:r>
              <a:rPr lang="sr-Latn-RS" dirty="0"/>
              <a:t>Usled angažovanih kreditnih sredstava – </a:t>
            </a:r>
            <a:r>
              <a:rPr lang="sr-Latn-RS" b="1" dirty="0"/>
              <a:t>finansijski tok </a:t>
            </a:r>
            <a:r>
              <a:rPr lang="sr-Latn-RS" dirty="0"/>
              <a:t>(razlika između priliva i odliva u početnom investicionom periodu pre plaćanja poreza) je pozitivniji od </a:t>
            </a:r>
            <a:r>
              <a:rPr lang="sr-Latn-RS" b="1" dirty="0"/>
              <a:t>bilansa toka resursa</a:t>
            </a:r>
            <a:r>
              <a:rPr lang="sr-Latn-RS" dirty="0"/>
              <a:t>. </a:t>
            </a:r>
          </a:p>
          <a:p>
            <a:r>
              <a:rPr lang="sr-Latn-RS" dirty="0"/>
              <a:t>Kako vlasnike (deoničare) pored </a:t>
            </a:r>
            <a:r>
              <a:rPr lang="sr-Latn-RS" b="1" u="sng" dirty="0"/>
              <a:t>profitabilnosti</a:t>
            </a:r>
            <a:r>
              <a:rPr lang="sr-Latn-RS" dirty="0"/>
              <a:t> (</a:t>
            </a:r>
            <a:r>
              <a:rPr lang="sr-Latn-RS" i="1" dirty="0"/>
              <a:t>iskazane preko razlike ukunih priliva i odliva projekta</a:t>
            </a:r>
            <a:r>
              <a:rPr lang="sr-Latn-RS" dirty="0"/>
              <a:t>) interesuje i </a:t>
            </a:r>
            <a:r>
              <a:rPr lang="sr-Latn-RS" b="1" u="sng" dirty="0"/>
              <a:t>likvidnost</a:t>
            </a:r>
            <a:r>
              <a:rPr lang="sr-Latn-RS" dirty="0"/>
              <a:t> projekta (</a:t>
            </a:r>
            <a:r>
              <a:rPr lang="sr-Latn-RS" i="1" dirty="0"/>
              <a:t>mogućnost da se tekući odlivi pokriju tekućim prilivima na projektu</a:t>
            </a:r>
            <a:r>
              <a:rPr lang="sr-Latn-RS" dirty="0"/>
              <a:t>), </a:t>
            </a:r>
            <a:r>
              <a:rPr lang="sr-Latn-RS" b="1" dirty="0"/>
              <a:t>u finansijskom bilansu se moraju evidentirati i svi odlivi po osnovu otplate anuiteta, kamata i poreza, kao i prilivi po osnovu sredstava uzetih kroz kredit.</a:t>
            </a:r>
            <a:endParaRPr lang="en-US" b="1" dirty="0"/>
          </a:p>
        </p:txBody>
      </p:sp>
    </p:spTree>
    <p:extLst>
      <p:ext uri="{BB962C8B-B14F-4D97-AF65-F5344CB8AC3E}">
        <p14:creationId xmlns:p14="http://schemas.microsoft.com/office/powerpoint/2010/main" val="19616298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lstStyle/>
          <a:p>
            <a:r>
              <a:rPr lang="sr-Latn-RS" dirty="0"/>
              <a:t>Pošto su finansijski aranžmani (uslovi kredita, poreske stope) i izvori finansiranja projekta različiti, </a:t>
            </a:r>
            <a:r>
              <a:rPr lang="sr-Latn-RS" b="1" u="sng" dirty="0"/>
              <a:t>isplativost</a:t>
            </a:r>
            <a:r>
              <a:rPr lang="sr-Latn-RS" dirty="0"/>
              <a:t> – kao mogućnost da se vlastiti fondovi vrate kroz efekte se razlikuju od projekta do projekta, bez obzira na činjenicu što se – sa aspekta ukupno angažovanih resursa – može raditi o istom obimu sredstava.  </a:t>
            </a:r>
            <a:endParaRPr lang="en-US" dirty="0"/>
          </a:p>
        </p:txBody>
      </p:sp>
    </p:spTree>
    <p:extLst>
      <p:ext uri="{BB962C8B-B14F-4D97-AF65-F5344CB8AC3E}">
        <p14:creationId xmlns:p14="http://schemas.microsoft.com/office/powerpoint/2010/main" val="2225735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a:xfrm>
            <a:off x="838200" y="1825625"/>
            <a:ext cx="11000362" cy="4954554"/>
          </a:xfrm>
        </p:spPr>
        <p:txBody>
          <a:bodyPr>
            <a:normAutofit fontScale="92500" lnSpcReduction="20000"/>
          </a:bodyPr>
          <a:lstStyle/>
          <a:p>
            <a:r>
              <a:rPr lang="sr-Latn-RS" b="1" dirty="0"/>
              <a:t>SLUČAJ 1 – NASTAVAK: </a:t>
            </a:r>
            <a:r>
              <a:rPr lang="sr-Latn-RS" dirty="0"/>
              <a:t>Za preduzeće, za koje je formiran bilans resursa, potrebno je formirati </a:t>
            </a:r>
            <a:r>
              <a:rPr lang="sr-Latn-RS" b="1" dirty="0"/>
              <a:t>Finansijski bilans projekta </a:t>
            </a:r>
            <a:r>
              <a:rPr lang="sr-Latn-RS" dirty="0"/>
              <a:t>(odnosno Bilans finansijskog toka projekta) u 000 nj. Pri tome, preduzeće je planiralo sledeće parametre finansijskog toka:</a:t>
            </a:r>
          </a:p>
          <a:p>
            <a:pPr lvl="1"/>
            <a:r>
              <a:rPr lang="sr-Latn-RS" dirty="0"/>
              <a:t>A) Projekat se finansira kroz akcijski kapital (sopstveni kapital kompanije) i eksterni kredit (40% akcijski kapital i 60% eksterni kredit)</a:t>
            </a:r>
          </a:p>
          <a:p>
            <a:pPr lvl="1"/>
            <a:r>
              <a:rPr lang="sr-Latn-RS" dirty="0"/>
              <a:t>B) Kredit je odobren uz kamatnu stopu od 9% i vraća se kroz 8 jednakih godišnjih rata, pri čemu zadnja rada dostupa za plaćanje u poslednjoj godini realizacije projekta.</a:t>
            </a:r>
          </a:p>
          <a:p>
            <a:pPr lvl="1"/>
            <a:r>
              <a:rPr lang="sr-Latn-RS" dirty="0"/>
              <a:t>C) U finansijskom bilansu je potrebno prikazati promenu u obrtnom kapitalu</a:t>
            </a:r>
          </a:p>
          <a:p>
            <a:pPr lvl="1"/>
            <a:r>
              <a:rPr lang="sr-Latn-RS" dirty="0"/>
              <a:t>D) Porez se plaća po stopi od 15% na pozitivnu kumulativnu dobit, iznos poreza za tekuću godinu – plaća se u sledećoj godini</a:t>
            </a:r>
          </a:p>
          <a:p>
            <a:pPr lvl="1"/>
            <a:r>
              <a:rPr lang="sr-Latn-RS" dirty="0"/>
              <a:t>E) U finansijskom bilansu je potrebno prikazati razliku između ukupnog godišnjeg priliva (koji se ostvaruje instalacijom proizvoda razvojnog centra u cilju modernizacije matične kompanije) i ukupnog godišnjeg odliva – odnosno neto novčani tok sa aspekta vlasnika projekta</a:t>
            </a:r>
          </a:p>
          <a:p>
            <a:pPr lvl="1"/>
            <a:r>
              <a:rPr lang="sr-Latn-RS" dirty="0"/>
              <a:t>F) U finansijskom bilansu je potrebno prikazati razliku između godišnjeg neto toka i vrednosti akcijskog kapitala – odnosno neto novčani tok sa aspekta akcionara</a:t>
            </a:r>
          </a:p>
          <a:p>
            <a:pPr marL="457200" lvl="1" indent="0">
              <a:buNone/>
            </a:pPr>
            <a:endParaRPr lang="sr-Latn-RS" dirty="0"/>
          </a:p>
          <a:p>
            <a:pPr lvl="1"/>
            <a:endParaRPr lang="en-US" dirty="0"/>
          </a:p>
        </p:txBody>
      </p:sp>
    </p:spTree>
    <p:extLst>
      <p:ext uri="{BB962C8B-B14F-4D97-AF65-F5344CB8AC3E}">
        <p14:creationId xmlns:p14="http://schemas.microsoft.com/office/powerpoint/2010/main" val="20844595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INICIJACIRANJE PROJEKTA</a:t>
            </a:r>
            <a:r>
              <a:rPr lang="sr-Latn-RS" b="1" dirty="0"/>
              <a:t> – STUDIJA OPRAVDANOSTI – FINANSIJSKA IZVODLJIVOST</a:t>
            </a:r>
            <a:endParaRPr lang="en-US" dirty="0"/>
          </a:p>
        </p:txBody>
      </p:sp>
      <p:graphicFrame>
        <p:nvGraphicFramePr>
          <p:cNvPr id="4" name="Content Placeholder 3"/>
          <p:cNvGraphicFramePr>
            <a:graphicFrameLocks noGrp="1"/>
          </p:cNvGraphicFramePr>
          <p:nvPr>
            <p:ph idx="1"/>
          </p:nvPr>
        </p:nvGraphicFramePr>
        <p:xfrm>
          <a:off x="1" y="12"/>
          <a:ext cx="12469158" cy="6857987"/>
        </p:xfrm>
        <a:graphic>
          <a:graphicData uri="http://schemas.openxmlformats.org/drawingml/2006/table">
            <a:tbl>
              <a:tblPr firstRow="1" bandRow="1">
                <a:tableStyleId>{5C22544A-7EE6-4342-B048-85BDC9FD1C3A}</a:tableStyleId>
              </a:tblPr>
              <a:tblGrid>
                <a:gridCol w="2797120">
                  <a:extLst>
                    <a:ext uri="{9D8B030D-6E8A-4147-A177-3AD203B41FA5}">
                      <a16:colId xmlns:a16="http://schemas.microsoft.com/office/drawing/2014/main" val="20000"/>
                    </a:ext>
                  </a:extLst>
                </a:gridCol>
                <a:gridCol w="575294">
                  <a:extLst>
                    <a:ext uri="{9D8B030D-6E8A-4147-A177-3AD203B41FA5}">
                      <a16:colId xmlns:a16="http://schemas.microsoft.com/office/drawing/2014/main" val="20001"/>
                    </a:ext>
                  </a:extLst>
                </a:gridCol>
                <a:gridCol w="803539">
                  <a:extLst>
                    <a:ext uri="{9D8B030D-6E8A-4147-A177-3AD203B41FA5}">
                      <a16:colId xmlns:a16="http://schemas.microsoft.com/office/drawing/2014/main" val="20002"/>
                    </a:ext>
                  </a:extLst>
                </a:gridCol>
                <a:gridCol w="942182">
                  <a:extLst>
                    <a:ext uri="{9D8B030D-6E8A-4147-A177-3AD203B41FA5}">
                      <a16:colId xmlns:a16="http://schemas.microsoft.com/office/drawing/2014/main" val="20003"/>
                    </a:ext>
                  </a:extLst>
                </a:gridCol>
                <a:gridCol w="744026">
                  <a:extLst>
                    <a:ext uri="{9D8B030D-6E8A-4147-A177-3AD203B41FA5}">
                      <a16:colId xmlns:a16="http://schemas.microsoft.com/office/drawing/2014/main" val="20004"/>
                    </a:ext>
                  </a:extLst>
                </a:gridCol>
                <a:gridCol w="783591">
                  <a:extLst>
                    <a:ext uri="{9D8B030D-6E8A-4147-A177-3AD203B41FA5}">
                      <a16:colId xmlns:a16="http://schemas.microsoft.com/office/drawing/2014/main" val="20005"/>
                    </a:ext>
                  </a:extLst>
                </a:gridCol>
                <a:gridCol w="872860">
                  <a:extLst>
                    <a:ext uri="{9D8B030D-6E8A-4147-A177-3AD203B41FA5}">
                      <a16:colId xmlns:a16="http://schemas.microsoft.com/office/drawing/2014/main" val="20006"/>
                    </a:ext>
                  </a:extLst>
                </a:gridCol>
                <a:gridCol w="803429">
                  <a:extLst>
                    <a:ext uri="{9D8B030D-6E8A-4147-A177-3AD203B41FA5}">
                      <a16:colId xmlns:a16="http://schemas.microsoft.com/office/drawing/2014/main" val="20007"/>
                    </a:ext>
                  </a:extLst>
                </a:gridCol>
                <a:gridCol w="853022">
                  <a:extLst>
                    <a:ext uri="{9D8B030D-6E8A-4147-A177-3AD203B41FA5}">
                      <a16:colId xmlns:a16="http://schemas.microsoft.com/office/drawing/2014/main" val="20008"/>
                    </a:ext>
                  </a:extLst>
                </a:gridCol>
                <a:gridCol w="833186">
                  <a:extLst>
                    <a:ext uri="{9D8B030D-6E8A-4147-A177-3AD203B41FA5}">
                      <a16:colId xmlns:a16="http://schemas.microsoft.com/office/drawing/2014/main" val="20009"/>
                    </a:ext>
                  </a:extLst>
                </a:gridCol>
                <a:gridCol w="803428">
                  <a:extLst>
                    <a:ext uri="{9D8B030D-6E8A-4147-A177-3AD203B41FA5}">
                      <a16:colId xmlns:a16="http://schemas.microsoft.com/office/drawing/2014/main" val="20010"/>
                    </a:ext>
                  </a:extLst>
                </a:gridCol>
                <a:gridCol w="793420">
                  <a:extLst>
                    <a:ext uri="{9D8B030D-6E8A-4147-A177-3AD203B41FA5}">
                      <a16:colId xmlns:a16="http://schemas.microsoft.com/office/drawing/2014/main" val="20011"/>
                    </a:ext>
                  </a:extLst>
                </a:gridCol>
                <a:gridCol w="116840">
                  <a:extLst>
                    <a:ext uri="{9D8B030D-6E8A-4147-A177-3AD203B41FA5}">
                      <a16:colId xmlns:a16="http://schemas.microsoft.com/office/drawing/2014/main" val="20012"/>
                    </a:ext>
                  </a:extLst>
                </a:gridCol>
                <a:gridCol w="747221">
                  <a:extLst>
                    <a:ext uri="{9D8B030D-6E8A-4147-A177-3AD203B41FA5}">
                      <a16:colId xmlns:a16="http://schemas.microsoft.com/office/drawing/2014/main" val="20013"/>
                    </a:ext>
                  </a:extLst>
                </a:gridCol>
              </a:tblGrid>
              <a:tr h="403411">
                <a:tc>
                  <a:txBody>
                    <a:bodyPr/>
                    <a:lstStyle/>
                    <a:p>
                      <a:r>
                        <a:rPr lang="sr-Latn-RS" dirty="0"/>
                        <a:t>godine</a:t>
                      </a:r>
                      <a:endParaRPr lang="en-US" dirty="0"/>
                    </a:p>
                  </a:txBody>
                  <a:tcPr/>
                </a:tc>
                <a:tc>
                  <a:txBody>
                    <a:bodyPr/>
                    <a:lstStyle/>
                    <a:p>
                      <a:r>
                        <a:rPr lang="sr-Latn-RS" dirty="0"/>
                        <a:t>0</a:t>
                      </a:r>
                      <a:endParaRPr lang="en-US" dirty="0"/>
                    </a:p>
                  </a:txBody>
                  <a:tcPr/>
                </a:tc>
                <a:tc>
                  <a:txBody>
                    <a:bodyPr/>
                    <a:lstStyle/>
                    <a:p>
                      <a:r>
                        <a:rPr lang="sr-Latn-RS" dirty="0"/>
                        <a:t>1</a:t>
                      </a:r>
                      <a:endParaRPr lang="en-US" dirty="0"/>
                    </a:p>
                  </a:txBody>
                  <a:tcPr/>
                </a:tc>
                <a:tc>
                  <a:txBody>
                    <a:bodyPr/>
                    <a:lstStyle/>
                    <a:p>
                      <a:r>
                        <a:rPr lang="sr-Latn-RS" dirty="0"/>
                        <a:t>2</a:t>
                      </a:r>
                      <a:endParaRPr lang="en-US" dirty="0"/>
                    </a:p>
                  </a:txBody>
                  <a:tcPr/>
                </a:tc>
                <a:tc>
                  <a:txBody>
                    <a:bodyPr/>
                    <a:lstStyle/>
                    <a:p>
                      <a:r>
                        <a:rPr lang="sr-Latn-RS" dirty="0"/>
                        <a:t>3</a:t>
                      </a:r>
                      <a:endParaRPr lang="en-US" dirty="0"/>
                    </a:p>
                  </a:txBody>
                  <a:tcPr/>
                </a:tc>
                <a:tc>
                  <a:txBody>
                    <a:bodyPr/>
                    <a:lstStyle/>
                    <a:p>
                      <a:r>
                        <a:rPr lang="sr-Latn-RS" dirty="0"/>
                        <a:t>4</a:t>
                      </a:r>
                      <a:endParaRPr lang="en-US" dirty="0"/>
                    </a:p>
                  </a:txBody>
                  <a:tcPr/>
                </a:tc>
                <a:tc>
                  <a:txBody>
                    <a:bodyPr/>
                    <a:lstStyle/>
                    <a:p>
                      <a:r>
                        <a:rPr lang="sr-Latn-RS" dirty="0"/>
                        <a:t>5</a:t>
                      </a:r>
                      <a:endParaRPr lang="en-US" dirty="0"/>
                    </a:p>
                  </a:txBody>
                  <a:tcPr/>
                </a:tc>
                <a:tc>
                  <a:txBody>
                    <a:bodyPr/>
                    <a:lstStyle/>
                    <a:p>
                      <a:r>
                        <a:rPr lang="sr-Latn-RS" dirty="0"/>
                        <a:t>6</a:t>
                      </a:r>
                      <a:endParaRPr lang="en-US" dirty="0"/>
                    </a:p>
                  </a:txBody>
                  <a:tcPr/>
                </a:tc>
                <a:tc>
                  <a:txBody>
                    <a:bodyPr/>
                    <a:lstStyle/>
                    <a:p>
                      <a:r>
                        <a:rPr lang="sr-Latn-RS" dirty="0"/>
                        <a:t>7</a:t>
                      </a:r>
                      <a:endParaRPr lang="en-US" dirty="0"/>
                    </a:p>
                  </a:txBody>
                  <a:tcPr/>
                </a:tc>
                <a:tc>
                  <a:txBody>
                    <a:bodyPr/>
                    <a:lstStyle/>
                    <a:p>
                      <a:r>
                        <a:rPr lang="sr-Latn-RS" dirty="0"/>
                        <a:t>8</a:t>
                      </a:r>
                      <a:endParaRPr lang="en-US" dirty="0"/>
                    </a:p>
                  </a:txBody>
                  <a:tcPr/>
                </a:tc>
                <a:tc>
                  <a:txBody>
                    <a:bodyPr/>
                    <a:lstStyle/>
                    <a:p>
                      <a:r>
                        <a:rPr lang="sr-Latn-RS" dirty="0"/>
                        <a:t>9</a:t>
                      </a:r>
                      <a:endParaRPr lang="en-US" dirty="0"/>
                    </a:p>
                  </a:txBody>
                  <a:tcPr/>
                </a:tc>
                <a:tc gridSpan="2">
                  <a:txBody>
                    <a:bodyPr/>
                    <a:lstStyle/>
                    <a:p>
                      <a:r>
                        <a:rPr lang="sr-Latn-RS" dirty="0"/>
                        <a:t>10</a:t>
                      </a:r>
                      <a:endParaRPr lang="en-US" dirty="0"/>
                    </a:p>
                  </a:txBody>
                  <a:tcPr/>
                </a:tc>
                <a:tc hMerge="1">
                  <a:txBody>
                    <a:bodyPr/>
                    <a:lstStyle/>
                    <a:p>
                      <a:endParaRPr lang="en-US"/>
                    </a:p>
                  </a:txBody>
                  <a:tcPr/>
                </a:tc>
                <a:tc>
                  <a:txBody>
                    <a:bodyPr/>
                    <a:lstStyle/>
                    <a:p>
                      <a:r>
                        <a:rPr lang="sr-Latn-RS" dirty="0"/>
                        <a:t>11</a:t>
                      </a:r>
                      <a:endParaRPr lang="en-US" dirty="0"/>
                    </a:p>
                  </a:txBody>
                  <a:tcPr/>
                </a:tc>
                <a:extLst>
                  <a:ext uri="{0D108BD9-81ED-4DB2-BD59-A6C34878D82A}">
                    <a16:rowId xmlns:a16="http://schemas.microsoft.com/office/drawing/2014/main" val="10000"/>
                  </a:ext>
                </a:extLst>
              </a:tr>
              <a:tr h="403411">
                <a:tc>
                  <a:txBody>
                    <a:bodyPr/>
                    <a:lstStyle/>
                    <a:p>
                      <a:r>
                        <a:rPr lang="sr-Latn-RS" b="1" dirty="0"/>
                        <a:t>Priliv</a:t>
                      </a:r>
                      <a:endParaRPr lang="en-US" b="1" dirty="0"/>
                    </a:p>
                  </a:txBody>
                  <a:tcPr/>
                </a:tc>
                <a:tc gridSpan="13">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1"/>
                  </a:ext>
                </a:extLst>
              </a:tr>
              <a:tr h="403411">
                <a:tc>
                  <a:txBody>
                    <a:bodyPr/>
                    <a:lstStyle/>
                    <a:p>
                      <a:r>
                        <a:rPr lang="sr-Latn-RS" dirty="0"/>
                        <a:t>Akcijski kapital (A)</a:t>
                      </a:r>
                      <a:endParaRPr lang="en-US" dirty="0"/>
                    </a:p>
                  </a:txBody>
                  <a:tcPr/>
                </a:tc>
                <a:tc>
                  <a:txBody>
                    <a:bodyPr/>
                    <a:lstStyle/>
                    <a:p>
                      <a:r>
                        <a:rPr lang="sr-Latn-RS" dirty="0"/>
                        <a:t>76</a:t>
                      </a:r>
                      <a:endParaRPr lang="en-US" dirty="0"/>
                    </a:p>
                  </a:txBody>
                  <a:tcPr/>
                </a:tc>
                <a:tc>
                  <a:txBody>
                    <a:bodyPr/>
                    <a:lstStyle/>
                    <a:p>
                      <a:r>
                        <a:rPr lang="sr-Latn-RS" dirty="0"/>
                        <a:t>62</a:t>
                      </a:r>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403411">
                <a:tc>
                  <a:txBody>
                    <a:bodyPr/>
                    <a:lstStyle/>
                    <a:p>
                      <a:r>
                        <a:rPr lang="sr-Latn-RS" dirty="0"/>
                        <a:t>Kredit (B)</a:t>
                      </a:r>
                      <a:endParaRPr lang="en-US" dirty="0"/>
                    </a:p>
                  </a:txBody>
                  <a:tcPr/>
                </a:tc>
                <a:tc>
                  <a:txBody>
                    <a:bodyPr/>
                    <a:lstStyle/>
                    <a:p>
                      <a:r>
                        <a:rPr lang="sr-Latn-RS" dirty="0"/>
                        <a:t>114</a:t>
                      </a:r>
                      <a:endParaRPr lang="en-US" dirty="0"/>
                    </a:p>
                  </a:txBody>
                  <a:tcPr/>
                </a:tc>
                <a:tc>
                  <a:txBody>
                    <a:bodyPr/>
                    <a:lstStyle/>
                    <a:p>
                      <a:r>
                        <a:rPr lang="sr-Latn-RS" dirty="0"/>
                        <a:t>93</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gridSpan="2">
                  <a:txBody>
                    <a:bodyPr/>
                    <a:lstStyle/>
                    <a:p>
                      <a:endParaRPr lang="en-US"/>
                    </a:p>
                  </a:txBody>
                  <a:tcPr/>
                </a:tc>
                <a:tc hMerge="1">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403411">
                <a:tc>
                  <a:txBody>
                    <a:bodyPr/>
                    <a:lstStyle/>
                    <a:p>
                      <a:r>
                        <a:rPr lang="sr-Latn-RS" dirty="0"/>
                        <a:t>Prihod od prodaje</a:t>
                      </a:r>
                      <a:endParaRPr lang="en-US" dirty="0"/>
                    </a:p>
                  </a:txBody>
                  <a:tcPr/>
                </a:tc>
                <a:tc>
                  <a:txBody>
                    <a:bodyPr/>
                    <a:lstStyle/>
                    <a:p>
                      <a:endParaRPr lang="en-US" dirty="0"/>
                    </a:p>
                  </a:txBody>
                  <a:tcPr/>
                </a:tc>
                <a:tc>
                  <a:txBody>
                    <a:bodyPr/>
                    <a:lstStyle/>
                    <a:p>
                      <a:r>
                        <a:rPr lang="sr-Latn-RS" sz="1600" b="0" dirty="0"/>
                        <a:t>128.1</a:t>
                      </a:r>
                      <a:endParaRPr lang="en-US" sz="1600" b="0" dirty="0"/>
                    </a:p>
                  </a:txBody>
                  <a:tcPr/>
                </a:tc>
                <a:tc>
                  <a:txBody>
                    <a:bodyPr/>
                    <a:lstStyle/>
                    <a:p>
                      <a:r>
                        <a:rPr lang="sr-Latn-RS" sz="1600" b="0" dirty="0"/>
                        <a:t>234.9</a:t>
                      </a:r>
                      <a:endParaRPr lang="en-US" sz="1600" b="0" dirty="0"/>
                    </a:p>
                  </a:txBody>
                  <a:tcPr/>
                </a:tc>
                <a:tc>
                  <a:txBody>
                    <a:bodyPr/>
                    <a:lstStyle/>
                    <a:p>
                      <a:r>
                        <a:rPr lang="sr-Latn-RS" sz="1600" b="0" dirty="0"/>
                        <a:t>320.3</a:t>
                      </a:r>
                      <a:endParaRPr lang="en-US" sz="1600" b="0" dirty="0"/>
                    </a:p>
                  </a:txBody>
                  <a:tcPr/>
                </a:tc>
                <a:tc>
                  <a:txBody>
                    <a:bodyPr/>
                    <a:lstStyle/>
                    <a:p>
                      <a:r>
                        <a:rPr lang="sr-Latn-RS" sz="1600" b="0" dirty="0"/>
                        <a:t>341.6</a:t>
                      </a:r>
                      <a:endParaRPr lang="en-US" sz="1600" b="0" dirty="0"/>
                    </a:p>
                  </a:txBody>
                  <a:tcPr/>
                </a:tc>
                <a:tc>
                  <a:txBody>
                    <a:bodyPr/>
                    <a:lstStyle/>
                    <a:p>
                      <a:r>
                        <a:rPr lang="sr-Latn-RS" sz="1600" b="0" dirty="0"/>
                        <a:t>341.6</a:t>
                      </a:r>
                      <a:endParaRPr lang="en-US" sz="1600" b="0" dirty="0"/>
                    </a:p>
                  </a:txBody>
                  <a:tcPr/>
                </a:tc>
                <a:tc>
                  <a:txBody>
                    <a:bodyPr/>
                    <a:lstStyle/>
                    <a:p>
                      <a:r>
                        <a:rPr lang="sr-Latn-RS" sz="1600" b="0" dirty="0"/>
                        <a:t>341.6</a:t>
                      </a:r>
                      <a:endParaRPr lang="en-US" sz="1600" b="0" dirty="0"/>
                    </a:p>
                  </a:txBody>
                  <a:tcPr/>
                </a:tc>
                <a:tc>
                  <a:txBody>
                    <a:bodyPr/>
                    <a:lstStyle/>
                    <a:p>
                      <a:r>
                        <a:rPr lang="sr-Latn-RS" sz="1600" b="0" dirty="0"/>
                        <a:t>341.6</a:t>
                      </a:r>
                      <a:endParaRPr lang="en-US"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b="0" dirty="0"/>
                        <a:t>341.6</a:t>
                      </a:r>
                      <a:endParaRPr lang="en-US" sz="16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b="0" dirty="0"/>
                        <a:t>341.6</a:t>
                      </a:r>
                      <a:endParaRPr lang="en-US" sz="1600" b="0"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600" b="0" dirty="0"/>
                        <a:t>341.6</a:t>
                      </a:r>
                      <a:endParaRPr lang="en-US" sz="1600" b="0" dirty="0"/>
                    </a:p>
                  </a:txBody>
                  <a:tcPr/>
                </a:tc>
                <a:tc hMerge="1">
                  <a:txBody>
                    <a:bodyPr/>
                    <a:lstStyle/>
                    <a:p>
                      <a:endParaRPr lang="en-US" dirty="0"/>
                    </a:p>
                  </a:txBody>
                  <a:tcPr/>
                </a:tc>
                <a:tc>
                  <a:txBody>
                    <a:bodyPr/>
                    <a:lstStyle/>
                    <a:p>
                      <a:endParaRPr lang="en-US" sz="1600" b="0" dirty="0"/>
                    </a:p>
                  </a:txBody>
                  <a:tcPr/>
                </a:tc>
                <a:extLst>
                  <a:ext uri="{0D108BD9-81ED-4DB2-BD59-A6C34878D82A}">
                    <a16:rowId xmlns:a16="http://schemas.microsoft.com/office/drawing/2014/main" val="10004"/>
                  </a:ext>
                </a:extLst>
              </a:tr>
              <a:tr h="403411">
                <a:tc>
                  <a:txBody>
                    <a:bodyPr/>
                    <a:lstStyle/>
                    <a:p>
                      <a:r>
                        <a:rPr lang="sr-Latn-RS" i="1" dirty="0"/>
                        <a:t>Ukupni godišnji priliv</a:t>
                      </a:r>
                      <a:endParaRPr lang="en-US" i="1" dirty="0"/>
                    </a:p>
                  </a:txBody>
                  <a:tcPr/>
                </a:tc>
                <a:tc>
                  <a:txBody>
                    <a:bodyPr/>
                    <a:lstStyle/>
                    <a:p>
                      <a:r>
                        <a:rPr lang="sr-Latn-RS" b="1" dirty="0">
                          <a:solidFill>
                            <a:schemeClr val="tx1"/>
                          </a:solidFill>
                        </a:rPr>
                        <a:t>190</a:t>
                      </a:r>
                      <a:endParaRPr lang="en-US" b="1" dirty="0">
                        <a:solidFill>
                          <a:schemeClr val="tx1"/>
                        </a:solidFill>
                      </a:endParaRPr>
                    </a:p>
                  </a:txBody>
                  <a:tcPr/>
                </a:tc>
                <a:tc>
                  <a:txBody>
                    <a:bodyPr/>
                    <a:lstStyle/>
                    <a:p>
                      <a:r>
                        <a:rPr lang="sr-Latn-RS" b="1" dirty="0"/>
                        <a:t>283.1</a:t>
                      </a:r>
                      <a:endParaRPr lang="en-US" b="1" dirty="0"/>
                    </a:p>
                  </a:txBody>
                  <a:tcPr/>
                </a:tc>
                <a:tc>
                  <a:txBody>
                    <a:bodyPr/>
                    <a:lstStyle/>
                    <a:p>
                      <a:r>
                        <a:rPr lang="sr-Latn-RS" b="1" dirty="0"/>
                        <a:t>234.9</a:t>
                      </a:r>
                      <a:endParaRPr lang="en-US" b="1" dirty="0"/>
                    </a:p>
                  </a:txBody>
                  <a:tcPr/>
                </a:tc>
                <a:tc>
                  <a:txBody>
                    <a:bodyPr/>
                    <a:lstStyle/>
                    <a:p>
                      <a:r>
                        <a:rPr lang="sr-Latn-RS" b="1" dirty="0"/>
                        <a:t>320.3</a:t>
                      </a:r>
                      <a:endParaRPr lang="en-US" b="1" dirty="0"/>
                    </a:p>
                  </a:txBody>
                  <a:tcPr/>
                </a:tc>
                <a:tc>
                  <a:txBody>
                    <a:bodyPr/>
                    <a:lstStyle/>
                    <a:p>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341.6</a:t>
                      </a:r>
                      <a:endParaRPr lang="en-US" b="1" dirty="0"/>
                    </a:p>
                  </a:txBody>
                  <a:tcPr/>
                </a:tc>
                <a:tc hMerge="1">
                  <a:txBody>
                    <a:bodyPr/>
                    <a:lstStyle/>
                    <a:p>
                      <a:endParaRPr lang="en-US"/>
                    </a:p>
                  </a:txBody>
                  <a:tcPr/>
                </a:tc>
                <a:tc>
                  <a:txBody>
                    <a:bodyPr/>
                    <a:lstStyle/>
                    <a:p>
                      <a:endParaRPr lang="en-US" b="1" dirty="0"/>
                    </a:p>
                  </a:txBody>
                  <a:tcPr/>
                </a:tc>
                <a:extLst>
                  <a:ext uri="{0D108BD9-81ED-4DB2-BD59-A6C34878D82A}">
                    <a16:rowId xmlns:a16="http://schemas.microsoft.com/office/drawing/2014/main" val="10005"/>
                  </a:ext>
                </a:extLst>
              </a:tr>
              <a:tr h="403411">
                <a:tc>
                  <a:txBody>
                    <a:bodyPr/>
                    <a:lstStyle/>
                    <a:p>
                      <a:r>
                        <a:rPr lang="sr-Latn-RS" b="1" dirty="0"/>
                        <a:t>Odliv</a:t>
                      </a:r>
                      <a:endParaRPr lang="en-US" b="1" dirty="0"/>
                    </a:p>
                  </a:txBody>
                  <a:tcPr/>
                </a:tc>
                <a:tc gridSpan="13">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6"/>
                  </a:ext>
                </a:extLst>
              </a:tr>
              <a:tr h="403411">
                <a:tc>
                  <a:txBody>
                    <a:bodyPr/>
                    <a:lstStyle/>
                    <a:p>
                      <a:r>
                        <a:rPr lang="sr-Latn-RS" dirty="0"/>
                        <a:t>Investicija</a:t>
                      </a:r>
                      <a:endParaRPr lang="en-US" dirty="0"/>
                    </a:p>
                  </a:txBody>
                  <a:tcPr/>
                </a:tc>
                <a:tc>
                  <a:txBody>
                    <a:bodyPr/>
                    <a:lstStyle/>
                    <a:p>
                      <a:r>
                        <a:rPr lang="sr-Latn-RS" dirty="0">
                          <a:solidFill>
                            <a:schemeClr val="tx1"/>
                          </a:solidFill>
                        </a:rPr>
                        <a:t>190</a:t>
                      </a:r>
                      <a:endParaRPr lang="en-US" dirty="0">
                        <a:solidFill>
                          <a:schemeClr val="tx1"/>
                        </a:solidFill>
                      </a:endParaRPr>
                    </a:p>
                  </a:txBody>
                  <a:tcPr/>
                </a:tc>
                <a:tc>
                  <a:txBody>
                    <a:bodyPr/>
                    <a:lstStyle/>
                    <a:p>
                      <a:r>
                        <a:rPr lang="sr-Latn-RS" dirty="0"/>
                        <a:t>155</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35</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a:txBody>
                    <a:bodyPr/>
                    <a:lstStyle/>
                    <a:p>
                      <a:r>
                        <a:rPr lang="sr-Latn-RS" dirty="0"/>
                        <a:t>0</a:t>
                      </a:r>
                      <a:endParaRPr lang="en-US" dirty="0"/>
                    </a:p>
                  </a:txBody>
                  <a:tcPr/>
                </a:tc>
                <a:tc gridSpan="2">
                  <a:txBody>
                    <a:bodyPr/>
                    <a:lstStyle/>
                    <a:p>
                      <a:r>
                        <a:rPr lang="sr-Latn-RS" dirty="0"/>
                        <a:t>-47.5</a:t>
                      </a:r>
                      <a:endParaRPr lang="en-US" dirty="0"/>
                    </a:p>
                  </a:txBody>
                  <a:tcPr/>
                </a:tc>
                <a:tc hMerge="1">
                  <a:txBody>
                    <a:bodyPr/>
                    <a:lstStyle/>
                    <a:p>
                      <a:endParaRPr lang="en-US" dirty="0"/>
                    </a:p>
                  </a:txBody>
                  <a:tcPr/>
                </a:tc>
                <a:extLst>
                  <a:ext uri="{0D108BD9-81ED-4DB2-BD59-A6C34878D82A}">
                    <a16:rowId xmlns:a16="http://schemas.microsoft.com/office/drawing/2014/main" val="10007"/>
                  </a:ext>
                </a:extLst>
              </a:tr>
              <a:tr h="403411">
                <a:tc>
                  <a:txBody>
                    <a:bodyPr/>
                    <a:lstStyle/>
                    <a:p>
                      <a:r>
                        <a:rPr lang="sr-Latn-RS" dirty="0"/>
                        <a:t>Obrtna sredstva (C)</a:t>
                      </a:r>
                      <a:endParaRPr lang="en-US" dirty="0"/>
                    </a:p>
                  </a:txBody>
                  <a:tcPr/>
                </a:tc>
                <a:tc>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sz="1800" b="0" dirty="0"/>
                        <a:t>32.4</a:t>
                      </a:r>
                      <a:endParaRPr lang="en-US" sz="1800" b="0" dirty="0"/>
                    </a:p>
                  </a:txBody>
                  <a:tcPr/>
                </a:tc>
                <a:tc>
                  <a:txBody>
                    <a:bodyPr/>
                    <a:lstStyle/>
                    <a:p>
                      <a:r>
                        <a:rPr lang="sr-Latn-RS" sz="1600" b="0" dirty="0"/>
                        <a:t>34.8</a:t>
                      </a:r>
                      <a:endParaRPr lang="en-US" sz="1600" b="0" dirty="0"/>
                    </a:p>
                  </a:txBody>
                  <a:tcPr/>
                </a:tc>
                <a:tc>
                  <a:txBody>
                    <a:bodyPr/>
                    <a:lstStyle/>
                    <a:p>
                      <a:r>
                        <a:rPr lang="sr-Latn-RS" sz="1600" b="0" dirty="0"/>
                        <a:t>22.6</a:t>
                      </a:r>
                      <a:endParaRPr lang="en-US" sz="1600" b="0" dirty="0"/>
                    </a:p>
                  </a:txBody>
                  <a:tcPr/>
                </a:tc>
                <a:tc>
                  <a:txBody>
                    <a:bodyPr/>
                    <a:lstStyle/>
                    <a:p>
                      <a:r>
                        <a:rPr lang="sr-Latn-RS" sz="1600" b="0" dirty="0"/>
                        <a:t>5.8</a:t>
                      </a:r>
                      <a:endParaRPr lang="en-US" sz="1600" b="0" dirty="0"/>
                    </a:p>
                  </a:txBody>
                  <a:tcPr/>
                </a:tc>
                <a:tc>
                  <a:txBody>
                    <a:bodyPr/>
                    <a:lstStyle/>
                    <a:p>
                      <a:r>
                        <a:rPr lang="sr-Latn-RS" sz="1600" b="0" dirty="0"/>
                        <a:t>1</a:t>
                      </a:r>
                      <a:endParaRPr lang="en-US" sz="1600" b="0" dirty="0"/>
                    </a:p>
                  </a:txBody>
                  <a:tcPr/>
                </a:tc>
                <a:tc>
                  <a:txBody>
                    <a:bodyPr/>
                    <a:lstStyle/>
                    <a:p>
                      <a:r>
                        <a:rPr lang="sr-Latn-RS" sz="1600" b="0" dirty="0"/>
                        <a:t>1</a:t>
                      </a:r>
                      <a:endParaRPr lang="en-US" sz="1600" b="0" dirty="0"/>
                    </a:p>
                  </a:txBody>
                  <a:tcPr/>
                </a:tc>
                <a:tc>
                  <a:txBody>
                    <a:bodyPr/>
                    <a:lstStyle/>
                    <a:p>
                      <a:r>
                        <a:rPr lang="sr-Latn-RS" sz="1600" b="0" dirty="0"/>
                        <a:t>1</a:t>
                      </a:r>
                      <a:endParaRPr lang="en-US" sz="1600" b="0" dirty="0"/>
                    </a:p>
                  </a:txBody>
                  <a:tcPr/>
                </a:tc>
                <a:tc>
                  <a:txBody>
                    <a:bodyPr/>
                    <a:lstStyle/>
                    <a:p>
                      <a:r>
                        <a:rPr lang="sr-Latn-RS" sz="1600" b="0" dirty="0"/>
                        <a:t>1.1</a:t>
                      </a:r>
                      <a:endParaRPr lang="en-US" sz="1600" b="0" dirty="0"/>
                    </a:p>
                  </a:txBody>
                  <a:tcPr/>
                </a:tc>
                <a:tc>
                  <a:txBody>
                    <a:bodyPr/>
                    <a:lstStyle/>
                    <a:p>
                      <a:r>
                        <a:rPr lang="sr-Latn-RS" sz="1600" b="0" dirty="0"/>
                        <a:t>1</a:t>
                      </a:r>
                      <a:endParaRPr lang="en-US" sz="1600" b="0" dirty="0"/>
                    </a:p>
                  </a:txBody>
                  <a:tcPr/>
                </a:tc>
                <a:tc>
                  <a:txBody>
                    <a:bodyPr/>
                    <a:lstStyle/>
                    <a:p>
                      <a:r>
                        <a:rPr lang="sr-Latn-RS" sz="1600" b="0" dirty="0"/>
                        <a:t>-100.7</a:t>
                      </a:r>
                      <a:endParaRPr lang="en-US" sz="1600" b="0" dirty="0"/>
                    </a:p>
                  </a:txBody>
                  <a:tcPr/>
                </a:tc>
                <a:tc gridSpan="2">
                  <a:txBody>
                    <a:bodyPr/>
                    <a:lstStyle/>
                    <a:p>
                      <a:endParaRPr lang="en-US" sz="1600" b="0" dirty="0"/>
                    </a:p>
                  </a:txBody>
                  <a:tcPr/>
                </a:tc>
                <a:tc hMerge="1">
                  <a:txBody>
                    <a:bodyPr/>
                    <a:lstStyle/>
                    <a:p>
                      <a:endParaRPr lang="en-US" sz="1600" b="0" dirty="0"/>
                    </a:p>
                  </a:txBody>
                  <a:tcPr/>
                </a:tc>
                <a:extLst>
                  <a:ext uri="{0D108BD9-81ED-4DB2-BD59-A6C34878D82A}">
                    <a16:rowId xmlns:a16="http://schemas.microsoft.com/office/drawing/2014/main" val="10008"/>
                  </a:ext>
                </a:extLst>
              </a:tr>
              <a:tr h="403411">
                <a:tc>
                  <a:txBody>
                    <a:bodyPr/>
                    <a:lstStyle/>
                    <a:p>
                      <a:r>
                        <a:rPr lang="sr-Latn-RS" dirty="0"/>
                        <a:t>Operativni troškovi</a:t>
                      </a:r>
                      <a:endParaRPr lang="en-US" dirty="0"/>
                    </a:p>
                  </a:txBody>
                  <a:tcPr/>
                </a:tc>
                <a:tc>
                  <a:txBody>
                    <a:bodyPr/>
                    <a:lstStyle/>
                    <a:p>
                      <a:endParaRPr lang="en-US"/>
                    </a:p>
                  </a:txBody>
                  <a:tcPr/>
                </a:tc>
                <a:tc>
                  <a:txBody>
                    <a:bodyPr/>
                    <a:lstStyle/>
                    <a:p>
                      <a:r>
                        <a:rPr lang="sr-Latn-RS" sz="1800" b="0" dirty="0"/>
                        <a:t>93.7</a:t>
                      </a:r>
                      <a:endParaRPr lang="en-US" sz="1800" b="0" dirty="0"/>
                    </a:p>
                  </a:txBody>
                  <a:tcPr/>
                </a:tc>
                <a:tc>
                  <a:txBody>
                    <a:bodyPr/>
                    <a:lstStyle/>
                    <a:p>
                      <a:r>
                        <a:rPr lang="sr-Latn-RS" sz="1600" b="0" dirty="0"/>
                        <a:t>191.7</a:t>
                      </a:r>
                      <a:endParaRPr lang="en-US" sz="1600" b="0" dirty="0"/>
                    </a:p>
                  </a:txBody>
                  <a:tcPr/>
                </a:tc>
                <a:tc>
                  <a:txBody>
                    <a:bodyPr/>
                    <a:lstStyle/>
                    <a:p>
                      <a:r>
                        <a:rPr lang="sr-Latn-RS" sz="1600" b="0" dirty="0"/>
                        <a:t>253.9</a:t>
                      </a:r>
                      <a:endParaRPr lang="en-US" sz="1600" b="0" dirty="0"/>
                    </a:p>
                  </a:txBody>
                  <a:tcPr/>
                </a:tc>
                <a:tc>
                  <a:txBody>
                    <a:bodyPr/>
                    <a:lstStyle/>
                    <a:p>
                      <a:r>
                        <a:rPr lang="sr-Latn-RS" sz="1600" b="0" dirty="0"/>
                        <a:t>271.2</a:t>
                      </a:r>
                      <a:endParaRPr lang="en-US" sz="1600" b="0" dirty="0"/>
                    </a:p>
                  </a:txBody>
                  <a:tcPr/>
                </a:tc>
                <a:tc>
                  <a:txBody>
                    <a:bodyPr/>
                    <a:lstStyle/>
                    <a:p>
                      <a:r>
                        <a:rPr lang="sr-Latn-RS" sz="1600" b="0" dirty="0"/>
                        <a:t>275.0</a:t>
                      </a:r>
                      <a:endParaRPr lang="en-US" sz="1600" b="0" dirty="0"/>
                    </a:p>
                  </a:txBody>
                  <a:tcPr/>
                </a:tc>
                <a:tc>
                  <a:txBody>
                    <a:bodyPr/>
                    <a:lstStyle/>
                    <a:p>
                      <a:r>
                        <a:rPr lang="sr-Latn-RS" sz="1600" b="0" dirty="0"/>
                        <a:t>279.0</a:t>
                      </a:r>
                      <a:endParaRPr lang="en-US" sz="1600" b="0" dirty="0"/>
                    </a:p>
                  </a:txBody>
                  <a:tcPr/>
                </a:tc>
                <a:tc>
                  <a:txBody>
                    <a:bodyPr/>
                    <a:lstStyle/>
                    <a:p>
                      <a:r>
                        <a:rPr lang="sr-Latn-RS" sz="1600" b="0" dirty="0"/>
                        <a:t>283.1</a:t>
                      </a:r>
                      <a:endParaRPr lang="en-US" sz="1600" b="0" dirty="0"/>
                    </a:p>
                  </a:txBody>
                  <a:tcPr/>
                </a:tc>
                <a:tc>
                  <a:txBody>
                    <a:bodyPr/>
                    <a:lstStyle/>
                    <a:p>
                      <a:r>
                        <a:rPr lang="sr-Latn-RS" sz="1600" b="0" dirty="0"/>
                        <a:t>287.4</a:t>
                      </a:r>
                      <a:endParaRPr lang="en-US" sz="1600" b="0" dirty="0"/>
                    </a:p>
                  </a:txBody>
                  <a:tcPr/>
                </a:tc>
                <a:tc>
                  <a:txBody>
                    <a:bodyPr/>
                    <a:lstStyle/>
                    <a:p>
                      <a:r>
                        <a:rPr lang="sr-Latn-RS" sz="1600" b="0" dirty="0"/>
                        <a:t>291.7</a:t>
                      </a:r>
                      <a:endParaRPr lang="en-US" sz="1600" b="0" dirty="0"/>
                    </a:p>
                  </a:txBody>
                  <a:tcPr/>
                </a:tc>
                <a:tc>
                  <a:txBody>
                    <a:bodyPr/>
                    <a:lstStyle/>
                    <a:p>
                      <a:r>
                        <a:rPr lang="sr-Latn-RS" sz="1600" b="0" dirty="0"/>
                        <a:t>296.2</a:t>
                      </a:r>
                      <a:endParaRPr lang="en-US" sz="1600" b="0" dirty="0"/>
                    </a:p>
                  </a:txBody>
                  <a:tcPr/>
                </a:tc>
                <a:tc gridSpan="2">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403411">
                <a:tc>
                  <a:txBody>
                    <a:bodyPr/>
                    <a:lstStyle/>
                    <a:p>
                      <a:r>
                        <a:rPr lang="sr-Latn-RS" dirty="0"/>
                        <a:t>Kamate </a:t>
                      </a:r>
                      <a:r>
                        <a:rPr lang="sr-Latn-RS" dirty="0">
                          <a:solidFill>
                            <a:srgbClr val="FF0000"/>
                          </a:solidFill>
                        </a:rPr>
                        <a:t>(sledeći</a:t>
                      </a:r>
                      <a:r>
                        <a:rPr lang="sr-Latn-RS" baseline="0" dirty="0">
                          <a:solidFill>
                            <a:srgbClr val="FF0000"/>
                          </a:solidFill>
                        </a:rPr>
                        <a:t> slajd)</a:t>
                      </a:r>
                      <a:endParaRPr lang="en-US" dirty="0">
                        <a:solidFill>
                          <a:srgbClr val="FF0000"/>
                        </a:solidFill>
                      </a:endParaRP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pPr algn="ctr" fontAlgn="b"/>
                      <a:r>
                        <a:rPr lang="en-US" sz="1600" b="0" i="0" u="none" strike="noStrike" dirty="0">
                          <a:solidFill>
                            <a:srgbClr val="000000"/>
                          </a:solidFill>
                          <a:effectLst/>
                          <a:latin typeface="+mn-lt"/>
                        </a:rPr>
                        <a:t>21.3</a:t>
                      </a:r>
                    </a:p>
                  </a:txBody>
                  <a:tcPr marL="7620" marR="7620" marT="7620" marB="0" anchor="b"/>
                </a:tc>
                <a:tc>
                  <a:txBody>
                    <a:bodyPr/>
                    <a:lstStyle/>
                    <a:p>
                      <a:pPr algn="ctr" fontAlgn="b"/>
                      <a:r>
                        <a:rPr lang="en-US" sz="1600" b="0" i="0" u="none" strike="noStrike" dirty="0">
                          <a:solidFill>
                            <a:srgbClr val="000000"/>
                          </a:solidFill>
                          <a:effectLst/>
                          <a:latin typeface="+mn-lt"/>
                        </a:rPr>
                        <a:t>19.4</a:t>
                      </a:r>
                    </a:p>
                  </a:txBody>
                  <a:tcPr marL="7620" marR="7620" marT="7620" marB="0" anchor="b"/>
                </a:tc>
                <a:tc>
                  <a:txBody>
                    <a:bodyPr/>
                    <a:lstStyle/>
                    <a:p>
                      <a:pPr algn="ctr" fontAlgn="b"/>
                      <a:r>
                        <a:rPr lang="en-US" sz="1600" b="0" i="0" u="none" strike="noStrike" dirty="0">
                          <a:solidFill>
                            <a:srgbClr val="000000"/>
                          </a:solidFill>
                          <a:effectLst/>
                          <a:latin typeface="+mn-lt"/>
                        </a:rPr>
                        <a:t>17.3</a:t>
                      </a:r>
                    </a:p>
                  </a:txBody>
                  <a:tcPr marL="7620" marR="7620" marT="7620" marB="0" anchor="b"/>
                </a:tc>
                <a:tc>
                  <a:txBody>
                    <a:bodyPr/>
                    <a:lstStyle/>
                    <a:p>
                      <a:pPr algn="ctr" fontAlgn="b"/>
                      <a:r>
                        <a:rPr lang="en-US" sz="1600" b="0" i="0" u="none" strike="noStrike" dirty="0">
                          <a:solidFill>
                            <a:srgbClr val="000000"/>
                          </a:solidFill>
                          <a:effectLst/>
                          <a:latin typeface="+mn-lt"/>
                        </a:rPr>
                        <a:t>15.0</a:t>
                      </a:r>
                    </a:p>
                  </a:txBody>
                  <a:tcPr marL="7620" marR="7620" marT="7620" marB="0" anchor="b"/>
                </a:tc>
                <a:tc>
                  <a:txBody>
                    <a:bodyPr/>
                    <a:lstStyle/>
                    <a:p>
                      <a:pPr algn="ctr" fontAlgn="b"/>
                      <a:r>
                        <a:rPr lang="en-US" sz="1600" b="0" i="0" u="none" strike="noStrike" dirty="0">
                          <a:solidFill>
                            <a:srgbClr val="000000"/>
                          </a:solidFill>
                          <a:effectLst/>
                          <a:latin typeface="+mn-lt"/>
                        </a:rPr>
                        <a:t>12.5</a:t>
                      </a:r>
                    </a:p>
                  </a:txBody>
                  <a:tcPr marL="7620" marR="7620" marT="7620" marB="0" anchor="b"/>
                </a:tc>
                <a:tc>
                  <a:txBody>
                    <a:bodyPr/>
                    <a:lstStyle/>
                    <a:p>
                      <a:pPr algn="ctr" fontAlgn="b"/>
                      <a:r>
                        <a:rPr lang="en-US" sz="1600" b="0" i="0" u="none" strike="noStrike" dirty="0">
                          <a:solidFill>
                            <a:srgbClr val="000000"/>
                          </a:solidFill>
                          <a:effectLst/>
                          <a:latin typeface="+mn-lt"/>
                        </a:rPr>
                        <a:t>9.7</a:t>
                      </a:r>
                    </a:p>
                  </a:txBody>
                  <a:tcPr marL="7620" marR="7620" marT="7620" marB="0" anchor="b"/>
                </a:tc>
                <a:tc>
                  <a:txBody>
                    <a:bodyPr/>
                    <a:lstStyle/>
                    <a:p>
                      <a:pPr algn="ctr" fontAlgn="b"/>
                      <a:r>
                        <a:rPr lang="en-US" sz="1600" b="0" i="0" u="none" strike="noStrike" dirty="0">
                          <a:solidFill>
                            <a:srgbClr val="000000"/>
                          </a:solidFill>
                          <a:effectLst/>
                          <a:latin typeface="+mn-lt"/>
                        </a:rPr>
                        <a:t>6.8</a:t>
                      </a:r>
                    </a:p>
                  </a:txBody>
                  <a:tcPr marL="7620" marR="7620" marT="7620" marB="0" anchor="b"/>
                </a:tc>
                <a:tc>
                  <a:txBody>
                    <a:bodyPr/>
                    <a:lstStyle/>
                    <a:p>
                      <a:pPr algn="ctr" fontAlgn="b"/>
                      <a:r>
                        <a:rPr lang="en-US" sz="1600" b="0" i="0" u="none" strike="noStrike" dirty="0">
                          <a:solidFill>
                            <a:srgbClr val="000000"/>
                          </a:solidFill>
                          <a:effectLst/>
                          <a:latin typeface="+mn-lt"/>
                        </a:rPr>
                        <a:t>3.5</a:t>
                      </a:r>
                    </a:p>
                  </a:txBody>
                  <a:tcPr marL="7620" marR="7620" marT="7620" marB="0" anchor="b"/>
                </a:tc>
                <a:tc gridSpan="2">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r h="403411">
                <a:tc>
                  <a:txBody>
                    <a:bodyPr/>
                    <a:lstStyle/>
                    <a:p>
                      <a:r>
                        <a:rPr lang="sr-Latn-RS" dirty="0"/>
                        <a:t>Glavnica </a:t>
                      </a:r>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pPr algn="ctr" fontAlgn="b"/>
                      <a:r>
                        <a:rPr lang="en-US" sz="1600" b="0" i="0" u="none" strike="noStrike" dirty="0">
                          <a:solidFill>
                            <a:srgbClr val="000000"/>
                          </a:solidFill>
                          <a:effectLst/>
                          <a:latin typeface="+mn-lt"/>
                        </a:rPr>
                        <a:t>21.5</a:t>
                      </a:r>
                    </a:p>
                  </a:txBody>
                  <a:tcPr marL="7620" marR="7620" marT="7620" marB="0" anchor="b"/>
                </a:tc>
                <a:tc>
                  <a:txBody>
                    <a:bodyPr/>
                    <a:lstStyle/>
                    <a:p>
                      <a:pPr algn="ctr" fontAlgn="b"/>
                      <a:r>
                        <a:rPr lang="en-US" sz="1600" b="0" i="0" u="none" strike="noStrike" dirty="0">
                          <a:solidFill>
                            <a:srgbClr val="000000"/>
                          </a:solidFill>
                          <a:effectLst/>
                          <a:latin typeface="+mn-lt"/>
                        </a:rPr>
                        <a:t>23.4</a:t>
                      </a:r>
                    </a:p>
                  </a:txBody>
                  <a:tcPr marL="7620" marR="7620" marT="7620" marB="0" anchor="b"/>
                </a:tc>
                <a:tc>
                  <a:txBody>
                    <a:bodyPr/>
                    <a:lstStyle/>
                    <a:p>
                      <a:pPr algn="ctr" fontAlgn="b"/>
                      <a:r>
                        <a:rPr lang="en-US" sz="1600" b="0" i="0" u="none" strike="noStrike" dirty="0">
                          <a:solidFill>
                            <a:srgbClr val="000000"/>
                          </a:solidFill>
                          <a:effectLst/>
                          <a:latin typeface="+mn-lt"/>
                        </a:rPr>
                        <a:t>25.5</a:t>
                      </a:r>
                    </a:p>
                  </a:txBody>
                  <a:tcPr marL="7620" marR="7620" marT="7620" marB="0" anchor="b"/>
                </a:tc>
                <a:tc>
                  <a:txBody>
                    <a:bodyPr/>
                    <a:lstStyle/>
                    <a:p>
                      <a:pPr algn="ctr" fontAlgn="b"/>
                      <a:r>
                        <a:rPr lang="en-US" sz="1600" b="0" i="0" u="none" strike="noStrike" dirty="0">
                          <a:solidFill>
                            <a:srgbClr val="000000"/>
                          </a:solidFill>
                          <a:effectLst/>
                          <a:latin typeface="+mn-lt"/>
                        </a:rPr>
                        <a:t>27.8</a:t>
                      </a:r>
                    </a:p>
                  </a:txBody>
                  <a:tcPr marL="7620" marR="7620" marT="7620" marB="0" anchor="b"/>
                </a:tc>
                <a:tc>
                  <a:txBody>
                    <a:bodyPr/>
                    <a:lstStyle/>
                    <a:p>
                      <a:pPr algn="ctr" fontAlgn="b"/>
                      <a:r>
                        <a:rPr lang="en-US" sz="1600" b="0" i="0" u="none" strike="noStrike" dirty="0">
                          <a:solidFill>
                            <a:srgbClr val="000000"/>
                          </a:solidFill>
                          <a:effectLst/>
                          <a:latin typeface="+mn-lt"/>
                        </a:rPr>
                        <a:t>30.3</a:t>
                      </a:r>
                    </a:p>
                  </a:txBody>
                  <a:tcPr marL="7620" marR="7620" marT="7620" marB="0" anchor="b"/>
                </a:tc>
                <a:tc>
                  <a:txBody>
                    <a:bodyPr/>
                    <a:lstStyle/>
                    <a:p>
                      <a:pPr algn="ctr" fontAlgn="b"/>
                      <a:r>
                        <a:rPr lang="en-US" sz="1600" b="0" i="0" u="none" strike="noStrike" dirty="0">
                          <a:solidFill>
                            <a:srgbClr val="000000"/>
                          </a:solidFill>
                          <a:effectLst/>
                          <a:latin typeface="+mn-lt"/>
                        </a:rPr>
                        <a:t>33.0</a:t>
                      </a:r>
                    </a:p>
                  </a:txBody>
                  <a:tcPr marL="7620" marR="7620" marT="7620" marB="0" anchor="b"/>
                </a:tc>
                <a:tc>
                  <a:txBody>
                    <a:bodyPr/>
                    <a:lstStyle/>
                    <a:p>
                      <a:pPr algn="ctr" fontAlgn="b"/>
                      <a:r>
                        <a:rPr lang="en-US" sz="1600" b="0" i="0" u="none" strike="noStrike" dirty="0">
                          <a:solidFill>
                            <a:srgbClr val="000000"/>
                          </a:solidFill>
                          <a:effectLst/>
                          <a:latin typeface="+mn-lt"/>
                        </a:rPr>
                        <a:t>36.0</a:t>
                      </a:r>
                    </a:p>
                  </a:txBody>
                  <a:tcPr marL="7620" marR="7620" marT="7620" marB="0" anchor="b"/>
                </a:tc>
                <a:tc>
                  <a:txBody>
                    <a:bodyPr/>
                    <a:lstStyle/>
                    <a:p>
                      <a:pPr algn="ctr" fontAlgn="b"/>
                      <a:r>
                        <a:rPr lang="en-US" sz="1600" b="0" i="0" u="none" strike="noStrike" dirty="0">
                          <a:solidFill>
                            <a:srgbClr val="000000"/>
                          </a:solidFill>
                          <a:effectLst/>
                          <a:latin typeface="+mn-lt"/>
                        </a:rPr>
                        <a:t>39.3</a:t>
                      </a:r>
                    </a:p>
                  </a:txBody>
                  <a:tcPr marL="7620" marR="7620" marT="7620" marB="0" anchor="b"/>
                </a:tc>
                <a:tc gridSpan="2">
                  <a:txBody>
                    <a:bodyPr/>
                    <a:lstStyle/>
                    <a:p>
                      <a:endParaRPr lang="en-US"/>
                    </a:p>
                  </a:txBody>
                  <a:tcPr/>
                </a:tc>
                <a:tc hMerge="1">
                  <a:txBody>
                    <a:bodyPr/>
                    <a:lstStyle/>
                    <a:p>
                      <a:endParaRPr lang="en-US"/>
                    </a:p>
                  </a:txBody>
                  <a:tcPr/>
                </a:tc>
                <a:extLst>
                  <a:ext uri="{0D108BD9-81ED-4DB2-BD59-A6C34878D82A}">
                    <a16:rowId xmlns:a16="http://schemas.microsoft.com/office/drawing/2014/main" val="10011"/>
                  </a:ext>
                </a:extLst>
              </a:tr>
              <a:tr h="403411">
                <a:tc>
                  <a:txBody>
                    <a:bodyPr/>
                    <a:lstStyle/>
                    <a:p>
                      <a:r>
                        <a:rPr lang="sr-Latn-RS" dirty="0"/>
                        <a:t>Porez (D)</a:t>
                      </a:r>
                      <a:r>
                        <a:rPr lang="sr-Latn-RS" dirty="0">
                          <a:solidFill>
                            <a:srgbClr val="FF0000"/>
                          </a:solidFill>
                        </a:rPr>
                        <a:t> (naredni slajd)</a:t>
                      </a:r>
                      <a:endParaRPr lang="en-US" dirty="0">
                        <a:solidFill>
                          <a:srgbClr val="FF0000"/>
                        </a:solidFill>
                      </a:endParaRPr>
                    </a:p>
                  </a:txBody>
                  <a:tcPr/>
                </a:tc>
                <a:tc>
                  <a:txBody>
                    <a:bodyPr/>
                    <a:lstStyle/>
                    <a:p>
                      <a:endParaRPr lang="en-US"/>
                    </a:p>
                  </a:txBody>
                  <a:tcPr/>
                </a:tc>
                <a:tc>
                  <a:txBody>
                    <a:bodyPr/>
                    <a:lstStyle/>
                    <a:p>
                      <a:pPr algn="ctr" fontAlgn="b"/>
                      <a:endParaRPr lang="en-US" sz="1400" b="0" i="0" u="none" strike="noStrike" dirty="0">
                        <a:solidFill>
                          <a:srgbClr val="000000"/>
                        </a:solidFill>
                        <a:effectLst/>
                        <a:latin typeface="Arial" panose="020B0604020202020204" pitchFamily="34" charset="0"/>
                      </a:endParaRP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5.2</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6.5</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6.8</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7.7</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7.4</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7.1</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6.9</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6.7</a:t>
                      </a:r>
                    </a:p>
                  </a:txBody>
                  <a:tcPr marL="7620" marR="7620" marT="7620"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Arial" panose="020B0604020202020204" pitchFamily="34" charset="0"/>
                        </a:rPr>
                        <a:t>6.5</a:t>
                      </a:r>
                    </a:p>
                  </a:txBody>
                  <a:tcPr marL="7620" marR="7620" marT="7620" marB="0" anchor="b"/>
                </a:tc>
                <a:tc gridSpan="2">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Arial" panose="020B0604020202020204" pitchFamily="34" charset="0"/>
                        </a:rPr>
                        <a:t>6.3</a:t>
                      </a:r>
                    </a:p>
                  </a:txBody>
                  <a:tcPr marL="7620" marR="7620" marT="7620" marB="0" anchor="b"/>
                </a:tc>
                <a:tc hMerge="1">
                  <a:txBody>
                    <a:bodyPr/>
                    <a:lstStyle/>
                    <a:p>
                      <a:pPr algn="r" fontAlgn="b"/>
                      <a:endParaRPr lang="en-US" sz="16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12"/>
                  </a:ext>
                </a:extLst>
              </a:tr>
              <a:tr h="403411">
                <a:tc>
                  <a:txBody>
                    <a:bodyPr/>
                    <a:lstStyle/>
                    <a:p>
                      <a:r>
                        <a:rPr lang="sr-Latn-RS" i="1" dirty="0"/>
                        <a:t>Ukupni godišnji odliv </a:t>
                      </a:r>
                      <a:endParaRPr lang="en-US" i="1" dirty="0"/>
                    </a:p>
                  </a:txBody>
                  <a:tcPr/>
                </a:tc>
                <a:tc>
                  <a:txBody>
                    <a:bodyPr/>
                    <a:lstStyle/>
                    <a:p>
                      <a:r>
                        <a:rPr lang="sr-Latn-RS" b="1" dirty="0"/>
                        <a:t>190</a:t>
                      </a:r>
                      <a:endParaRPr lang="en-US" b="1" dirty="0"/>
                    </a:p>
                  </a:txBody>
                  <a:tcPr/>
                </a:tc>
                <a:tc>
                  <a:txBody>
                    <a:bodyPr/>
                    <a:lstStyle/>
                    <a:p>
                      <a:r>
                        <a:rPr lang="sr-Latn-RS" b="1" dirty="0"/>
                        <a:t>281.1</a:t>
                      </a:r>
                      <a:endParaRPr lang="en-US" b="1" dirty="0"/>
                    </a:p>
                  </a:txBody>
                  <a:tcPr/>
                </a:tc>
                <a:tc>
                  <a:txBody>
                    <a:bodyPr/>
                    <a:lstStyle/>
                    <a:p>
                      <a:r>
                        <a:rPr lang="sr-Latn-RS" b="1" dirty="0"/>
                        <a:t>231.7</a:t>
                      </a:r>
                      <a:endParaRPr lang="en-US" b="1" dirty="0"/>
                    </a:p>
                  </a:txBody>
                  <a:tcPr/>
                </a:tc>
                <a:tc>
                  <a:txBody>
                    <a:bodyPr/>
                    <a:lstStyle/>
                    <a:p>
                      <a:r>
                        <a:rPr lang="sr-Latn-RS" b="1" dirty="0"/>
                        <a:t>325.8</a:t>
                      </a:r>
                      <a:endParaRPr lang="en-US" b="1" dirty="0"/>
                    </a:p>
                  </a:txBody>
                  <a:tcPr/>
                </a:tc>
                <a:tc>
                  <a:txBody>
                    <a:bodyPr/>
                    <a:lstStyle/>
                    <a:p>
                      <a:r>
                        <a:rPr lang="sr-Latn-RS" b="1" dirty="0"/>
                        <a:t>326.6</a:t>
                      </a:r>
                      <a:endParaRPr lang="en-US" b="1" dirty="0"/>
                    </a:p>
                  </a:txBody>
                  <a:tcPr/>
                </a:tc>
                <a:tc>
                  <a:txBody>
                    <a:bodyPr/>
                    <a:lstStyle/>
                    <a:p>
                      <a:r>
                        <a:rPr lang="sr-Latn-RS" b="1" dirty="0"/>
                        <a:t>326.5</a:t>
                      </a:r>
                      <a:endParaRPr lang="en-US" b="1" dirty="0"/>
                    </a:p>
                  </a:txBody>
                  <a:tcPr/>
                </a:tc>
                <a:tc>
                  <a:txBody>
                    <a:bodyPr/>
                    <a:lstStyle/>
                    <a:p>
                      <a:r>
                        <a:rPr lang="sr-Latn-RS" b="1" dirty="0"/>
                        <a:t>365.2</a:t>
                      </a:r>
                      <a:endParaRPr lang="en-US" b="1" dirty="0"/>
                    </a:p>
                  </a:txBody>
                  <a:tcPr/>
                </a:tc>
                <a:tc>
                  <a:txBody>
                    <a:bodyPr/>
                    <a:lstStyle/>
                    <a:p>
                      <a:r>
                        <a:rPr lang="sr-Latn-RS" b="1" dirty="0"/>
                        <a:t>334.0</a:t>
                      </a:r>
                      <a:endParaRPr lang="en-US" b="1" dirty="0"/>
                    </a:p>
                  </a:txBody>
                  <a:tcPr/>
                </a:tc>
                <a:tc>
                  <a:txBody>
                    <a:bodyPr/>
                    <a:lstStyle/>
                    <a:p>
                      <a:r>
                        <a:rPr lang="sr-Latn-RS" b="1" dirty="0"/>
                        <a:t>338.1</a:t>
                      </a:r>
                      <a:endParaRPr lang="en-US" b="1" dirty="0"/>
                    </a:p>
                  </a:txBody>
                  <a:tcPr/>
                </a:tc>
                <a:tc>
                  <a:txBody>
                    <a:bodyPr/>
                    <a:lstStyle/>
                    <a:p>
                      <a:r>
                        <a:rPr lang="sr-Latn-RS" b="1" dirty="0"/>
                        <a:t>342.2</a:t>
                      </a:r>
                      <a:endParaRPr lang="en-US" b="1" dirty="0"/>
                    </a:p>
                  </a:txBody>
                  <a:tcPr/>
                </a:tc>
                <a:tc>
                  <a:txBody>
                    <a:bodyPr/>
                    <a:lstStyle/>
                    <a:p>
                      <a:r>
                        <a:rPr lang="sr-Latn-RS" b="1" dirty="0"/>
                        <a:t>244.8</a:t>
                      </a:r>
                      <a:endParaRPr lang="en-US" b="1" dirty="0"/>
                    </a:p>
                  </a:txBody>
                  <a:tcPr/>
                </a:tc>
                <a:tc gridSpan="2">
                  <a:txBody>
                    <a:bodyPr/>
                    <a:lstStyle/>
                    <a:p>
                      <a:r>
                        <a:rPr lang="sr-Latn-RS" b="1" dirty="0"/>
                        <a:t>-41.2</a:t>
                      </a:r>
                      <a:endParaRPr lang="en-US" b="1" dirty="0"/>
                    </a:p>
                  </a:txBody>
                  <a:tcPr/>
                </a:tc>
                <a:tc hMerge="1">
                  <a:txBody>
                    <a:bodyPr/>
                    <a:lstStyle/>
                    <a:p>
                      <a:endParaRPr lang="en-US" b="1" dirty="0"/>
                    </a:p>
                  </a:txBody>
                  <a:tcPr/>
                </a:tc>
                <a:extLst>
                  <a:ext uri="{0D108BD9-81ED-4DB2-BD59-A6C34878D82A}">
                    <a16:rowId xmlns:a16="http://schemas.microsoft.com/office/drawing/2014/main" val="10013"/>
                  </a:ext>
                </a:extLst>
              </a:tr>
              <a:tr h="403411">
                <a:tc>
                  <a:txBody>
                    <a:bodyPr/>
                    <a:lstStyle/>
                    <a:p>
                      <a:r>
                        <a:rPr lang="sr-Latn-RS" dirty="0"/>
                        <a:t>Godišnji neto tok (E)</a:t>
                      </a:r>
                      <a:endParaRPr lang="en-US" dirty="0"/>
                    </a:p>
                  </a:txBody>
                  <a:tcPr/>
                </a:tc>
                <a:tc>
                  <a:txBody>
                    <a:bodyPr/>
                    <a:lstStyle/>
                    <a:p>
                      <a:r>
                        <a:rPr lang="sr-Latn-RS" dirty="0"/>
                        <a:t>0</a:t>
                      </a:r>
                      <a:endParaRPr lang="en-US" dirty="0"/>
                    </a:p>
                  </a:txBody>
                  <a:tcPr/>
                </a:tc>
                <a:tc>
                  <a:txBody>
                    <a:bodyPr/>
                    <a:lstStyle/>
                    <a:p>
                      <a:r>
                        <a:rPr lang="sr-Latn-RS" dirty="0"/>
                        <a:t>2.0</a:t>
                      </a:r>
                      <a:endParaRPr lang="en-US" dirty="0"/>
                    </a:p>
                  </a:txBody>
                  <a:tcPr/>
                </a:tc>
                <a:tc>
                  <a:txBody>
                    <a:bodyPr/>
                    <a:lstStyle/>
                    <a:p>
                      <a:r>
                        <a:rPr lang="sr-Latn-RS" dirty="0"/>
                        <a:t>3.2</a:t>
                      </a:r>
                      <a:endParaRPr lang="en-US" dirty="0"/>
                    </a:p>
                  </a:txBody>
                  <a:tcPr/>
                </a:tc>
                <a:tc>
                  <a:txBody>
                    <a:bodyPr/>
                    <a:lstStyle/>
                    <a:p>
                      <a:r>
                        <a:rPr lang="sr-Latn-RS" dirty="0"/>
                        <a:t>-5.5</a:t>
                      </a:r>
                      <a:endParaRPr lang="en-US" dirty="0"/>
                    </a:p>
                  </a:txBody>
                  <a:tcPr/>
                </a:tc>
                <a:tc>
                  <a:txBody>
                    <a:bodyPr/>
                    <a:lstStyle/>
                    <a:p>
                      <a:r>
                        <a:rPr lang="sr-Latn-RS" dirty="0"/>
                        <a:t>15.0</a:t>
                      </a:r>
                      <a:endParaRPr lang="en-US" dirty="0"/>
                    </a:p>
                  </a:txBody>
                  <a:tcPr/>
                </a:tc>
                <a:tc>
                  <a:txBody>
                    <a:bodyPr/>
                    <a:lstStyle/>
                    <a:p>
                      <a:r>
                        <a:rPr lang="sr-Latn-RS" dirty="0"/>
                        <a:t>15.1</a:t>
                      </a:r>
                      <a:endParaRPr lang="en-US" dirty="0"/>
                    </a:p>
                  </a:txBody>
                  <a:tcPr/>
                </a:tc>
                <a:tc>
                  <a:txBody>
                    <a:bodyPr/>
                    <a:lstStyle/>
                    <a:p>
                      <a:r>
                        <a:rPr lang="sr-Latn-RS" dirty="0"/>
                        <a:t>-23.6</a:t>
                      </a:r>
                      <a:endParaRPr lang="en-US" dirty="0"/>
                    </a:p>
                  </a:txBody>
                  <a:tcPr/>
                </a:tc>
                <a:tc>
                  <a:txBody>
                    <a:bodyPr/>
                    <a:lstStyle/>
                    <a:p>
                      <a:r>
                        <a:rPr lang="sr-Latn-RS" dirty="0"/>
                        <a:t>7.6</a:t>
                      </a:r>
                      <a:endParaRPr lang="en-US" dirty="0"/>
                    </a:p>
                  </a:txBody>
                  <a:tcPr/>
                </a:tc>
                <a:tc>
                  <a:txBody>
                    <a:bodyPr/>
                    <a:lstStyle/>
                    <a:p>
                      <a:r>
                        <a:rPr lang="sr-Latn-RS" dirty="0"/>
                        <a:t>3.5</a:t>
                      </a:r>
                      <a:endParaRPr lang="en-US" dirty="0"/>
                    </a:p>
                  </a:txBody>
                  <a:tcPr/>
                </a:tc>
                <a:tc>
                  <a:txBody>
                    <a:bodyPr/>
                    <a:lstStyle/>
                    <a:p>
                      <a:r>
                        <a:rPr lang="sr-Latn-RS" dirty="0"/>
                        <a:t>-0.6</a:t>
                      </a:r>
                      <a:endParaRPr lang="en-US" dirty="0"/>
                    </a:p>
                  </a:txBody>
                  <a:tcPr/>
                </a:tc>
                <a:tc>
                  <a:txBody>
                    <a:bodyPr/>
                    <a:lstStyle/>
                    <a:p>
                      <a:r>
                        <a:rPr lang="sr-Latn-RS" dirty="0"/>
                        <a:t>96.8</a:t>
                      </a:r>
                      <a:endParaRPr lang="en-US" dirty="0"/>
                    </a:p>
                  </a:txBody>
                  <a:tcPr/>
                </a:tc>
                <a:tc gridSpan="2">
                  <a:txBody>
                    <a:bodyPr/>
                    <a:lstStyle/>
                    <a:p>
                      <a:r>
                        <a:rPr lang="sr-Latn-RS" dirty="0"/>
                        <a:t>41.2</a:t>
                      </a:r>
                      <a:endParaRPr lang="en-US" dirty="0"/>
                    </a:p>
                  </a:txBody>
                  <a:tcPr/>
                </a:tc>
                <a:tc hMerge="1">
                  <a:txBody>
                    <a:bodyPr/>
                    <a:lstStyle/>
                    <a:p>
                      <a:endParaRPr lang="en-US" dirty="0"/>
                    </a:p>
                  </a:txBody>
                  <a:tcPr/>
                </a:tc>
                <a:extLst>
                  <a:ext uri="{0D108BD9-81ED-4DB2-BD59-A6C34878D82A}">
                    <a16:rowId xmlns:a16="http://schemas.microsoft.com/office/drawing/2014/main" val="10014"/>
                  </a:ext>
                </a:extLst>
              </a:tr>
              <a:tr h="403411">
                <a:tc>
                  <a:txBody>
                    <a:bodyPr/>
                    <a:lstStyle/>
                    <a:p>
                      <a:r>
                        <a:rPr lang="sr-Latn-RS" dirty="0"/>
                        <a:t>Kumulativni</a:t>
                      </a:r>
                      <a:r>
                        <a:rPr lang="sr-Latn-RS" baseline="0" dirty="0"/>
                        <a:t> neto  tok</a:t>
                      </a:r>
                      <a:endParaRPr lang="en-US" dirty="0"/>
                    </a:p>
                  </a:txBody>
                  <a:tcPr/>
                </a:tc>
                <a:tc>
                  <a:txBody>
                    <a:bodyPr/>
                    <a:lstStyle/>
                    <a:p>
                      <a:r>
                        <a:rPr lang="sr-Latn-RS" dirty="0"/>
                        <a:t>0</a:t>
                      </a:r>
                      <a:endParaRPr lang="en-US" dirty="0"/>
                    </a:p>
                  </a:txBody>
                  <a:tcPr/>
                </a:tc>
                <a:tc>
                  <a:txBody>
                    <a:bodyPr/>
                    <a:lstStyle/>
                    <a:p>
                      <a:r>
                        <a:rPr lang="sr-Latn-RS" dirty="0"/>
                        <a:t>2.0</a:t>
                      </a:r>
                      <a:endParaRPr lang="en-US" dirty="0"/>
                    </a:p>
                  </a:txBody>
                  <a:tcPr/>
                </a:tc>
                <a:tc>
                  <a:txBody>
                    <a:bodyPr/>
                    <a:lstStyle/>
                    <a:p>
                      <a:r>
                        <a:rPr lang="sr-Latn-RS" dirty="0"/>
                        <a:t>5.2</a:t>
                      </a:r>
                      <a:endParaRPr lang="en-US" dirty="0"/>
                    </a:p>
                  </a:txBody>
                  <a:tcPr/>
                </a:tc>
                <a:tc>
                  <a:txBody>
                    <a:bodyPr/>
                    <a:lstStyle/>
                    <a:p>
                      <a:r>
                        <a:rPr lang="sr-Latn-RS" dirty="0"/>
                        <a:t>-0.3</a:t>
                      </a:r>
                      <a:endParaRPr lang="en-US" dirty="0"/>
                    </a:p>
                  </a:txBody>
                  <a:tcPr/>
                </a:tc>
                <a:tc>
                  <a:txBody>
                    <a:bodyPr/>
                    <a:lstStyle/>
                    <a:p>
                      <a:r>
                        <a:rPr lang="sr-Latn-RS" dirty="0"/>
                        <a:t>14.7</a:t>
                      </a:r>
                      <a:endParaRPr lang="en-US" dirty="0"/>
                    </a:p>
                  </a:txBody>
                  <a:tcPr/>
                </a:tc>
                <a:tc>
                  <a:txBody>
                    <a:bodyPr/>
                    <a:lstStyle/>
                    <a:p>
                      <a:r>
                        <a:rPr lang="sr-Latn-RS" dirty="0"/>
                        <a:t>29.8</a:t>
                      </a:r>
                      <a:endParaRPr lang="en-US" dirty="0"/>
                    </a:p>
                  </a:txBody>
                  <a:tcPr/>
                </a:tc>
                <a:tc>
                  <a:txBody>
                    <a:bodyPr/>
                    <a:lstStyle/>
                    <a:p>
                      <a:r>
                        <a:rPr lang="sr-Latn-RS" dirty="0"/>
                        <a:t>6.2</a:t>
                      </a:r>
                      <a:endParaRPr lang="en-US" dirty="0"/>
                    </a:p>
                  </a:txBody>
                  <a:tcPr/>
                </a:tc>
                <a:tc>
                  <a:txBody>
                    <a:bodyPr/>
                    <a:lstStyle/>
                    <a:p>
                      <a:r>
                        <a:rPr lang="sr-Latn-RS" dirty="0"/>
                        <a:t>13.8</a:t>
                      </a:r>
                      <a:endParaRPr lang="en-US" dirty="0"/>
                    </a:p>
                  </a:txBody>
                  <a:tcPr/>
                </a:tc>
                <a:tc>
                  <a:txBody>
                    <a:bodyPr/>
                    <a:lstStyle/>
                    <a:p>
                      <a:r>
                        <a:rPr lang="sr-Latn-RS" dirty="0"/>
                        <a:t>17.3</a:t>
                      </a:r>
                      <a:endParaRPr lang="en-US" dirty="0"/>
                    </a:p>
                  </a:txBody>
                  <a:tcPr/>
                </a:tc>
                <a:tc>
                  <a:txBody>
                    <a:bodyPr/>
                    <a:lstStyle/>
                    <a:p>
                      <a:r>
                        <a:rPr lang="sr-Latn-RS" dirty="0"/>
                        <a:t>16.7</a:t>
                      </a:r>
                      <a:endParaRPr lang="en-US" dirty="0"/>
                    </a:p>
                  </a:txBody>
                  <a:tcPr/>
                </a:tc>
                <a:tc>
                  <a:txBody>
                    <a:bodyPr/>
                    <a:lstStyle/>
                    <a:p>
                      <a:r>
                        <a:rPr lang="sr-Latn-RS" dirty="0"/>
                        <a:t>113.5</a:t>
                      </a:r>
                      <a:endParaRPr lang="en-US" dirty="0"/>
                    </a:p>
                  </a:txBody>
                  <a:tcPr/>
                </a:tc>
                <a:tc gridSpan="2">
                  <a:txBody>
                    <a:bodyPr/>
                    <a:lstStyle/>
                    <a:p>
                      <a:r>
                        <a:rPr lang="sr-Latn-RS" dirty="0">
                          <a:solidFill>
                            <a:schemeClr val="tx1"/>
                          </a:solidFill>
                        </a:rPr>
                        <a:t>154.7</a:t>
                      </a:r>
                      <a:endParaRPr lang="en-US" dirty="0">
                        <a:solidFill>
                          <a:schemeClr val="tx1"/>
                        </a:solidFill>
                      </a:endParaRPr>
                    </a:p>
                  </a:txBody>
                  <a:tcPr/>
                </a:tc>
                <a:tc hMerge="1">
                  <a:txBody>
                    <a:bodyPr/>
                    <a:lstStyle/>
                    <a:p>
                      <a:endParaRPr lang="en-US" dirty="0"/>
                    </a:p>
                  </a:txBody>
                  <a:tcPr/>
                </a:tc>
                <a:extLst>
                  <a:ext uri="{0D108BD9-81ED-4DB2-BD59-A6C34878D82A}">
                    <a16:rowId xmlns:a16="http://schemas.microsoft.com/office/drawing/2014/main" val="10015"/>
                  </a:ext>
                </a:extLst>
              </a:tr>
              <a:tr h="403411">
                <a:tc>
                  <a:txBody>
                    <a:bodyPr/>
                    <a:lstStyle/>
                    <a:p>
                      <a:r>
                        <a:rPr lang="sr-Latn-RS" sz="1600" dirty="0"/>
                        <a:t>Neto tok za akcijski kapital (F)</a:t>
                      </a:r>
                      <a:endParaRPr lang="en-US" sz="1600" dirty="0"/>
                    </a:p>
                  </a:txBody>
                  <a:tcPr/>
                </a:tc>
                <a:tc>
                  <a:txBody>
                    <a:bodyPr/>
                    <a:lstStyle/>
                    <a:p>
                      <a:r>
                        <a:rPr lang="sr-Latn-RS" dirty="0"/>
                        <a:t>-76</a:t>
                      </a:r>
                      <a:endParaRPr lang="en-US" dirty="0"/>
                    </a:p>
                  </a:txBody>
                  <a:tcPr/>
                </a:tc>
                <a:tc>
                  <a:txBody>
                    <a:bodyPr/>
                    <a:lstStyle/>
                    <a:p>
                      <a:r>
                        <a:rPr lang="sr-Latn-RS" dirty="0"/>
                        <a:t>-60</a:t>
                      </a:r>
                      <a:endParaRPr lang="en-US" dirty="0"/>
                    </a:p>
                  </a:txBody>
                  <a:tcPr/>
                </a:tc>
                <a:tc>
                  <a:txBody>
                    <a:bodyPr/>
                    <a:lstStyle/>
                    <a:p>
                      <a:r>
                        <a:rPr lang="sr-Latn-RS" dirty="0"/>
                        <a:t>3.2</a:t>
                      </a:r>
                      <a:endParaRPr lang="en-US" dirty="0"/>
                    </a:p>
                  </a:txBody>
                  <a:tcPr/>
                </a:tc>
                <a:tc>
                  <a:txBody>
                    <a:bodyPr/>
                    <a:lstStyle/>
                    <a:p>
                      <a:r>
                        <a:rPr lang="sr-Latn-RS" dirty="0"/>
                        <a:t>-5.5</a:t>
                      </a:r>
                      <a:endParaRPr lang="en-US" dirty="0"/>
                    </a:p>
                  </a:txBody>
                  <a:tcPr/>
                </a:tc>
                <a:tc>
                  <a:txBody>
                    <a:bodyPr/>
                    <a:lstStyle/>
                    <a:p>
                      <a:r>
                        <a:rPr lang="sr-Latn-RS" dirty="0"/>
                        <a:t>15.0</a:t>
                      </a:r>
                      <a:endParaRPr lang="en-US" dirty="0"/>
                    </a:p>
                  </a:txBody>
                  <a:tcPr/>
                </a:tc>
                <a:tc>
                  <a:txBody>
                    <a:bodyPr/>
                    <a:lstStyle/>
                    <a:p>
                      <a:r>
                        <a:rPr lang="sr-Latn-RS" dirty="0"/>
                        <a:t>15.1</a:t>
                      </a:r>
                      <a:endParaRPr lang="en-US" dirty="0"/>
                    </a:p>
                  </a:txBody>
                  <a:tcPr/>
                </a:tc>
                <a:tc>
                  <a:txBody>
                    <a:bodyPr/>
                    <a:lstStyle/>
                    <a:p>
                      <a:r>
                        <a:rPr lang="sr-Latn-RS" dirty="0"/>
                        <a:t>-23.6</a:t>
                      </a:r>
                      <a:endParaRPr lang="en-US" dirty="0"/>
                    </a:p>
                  </a:txBody>
                  <a:tcPr/>
                </a:tc>
                <a:tc>
                  <a:txBody>
                    <a:bodyPr/>
                    <a:lstStyle/>
                    <a:p>
                      <a:r>
                        <a:rPr lang="sr-Latn-RS" dirty="0"/>
                        <a:t>7.6</a:t>
                      </a:r>
                      <a:endParaRPr lang="en-US" dirty="0"/>
                    </a:p>
                  </a:txBody>
                  <a:tcPr/>
                </a:tc>
                <a:tc>
                  <a:txBody>
                    <a:bodyPr/>
                    <a:lstStyle/>
                    <a:p>
                      <a:r>
                        <a:rPr lang="sr-Latn-RS" dirty="0"/>
                        <a:t>3.5</a:t>
                      </a:r>
                      <a:endParaRPr lang="en-US" dirty="0"/>
                    </a:p>
                  </a:txBody>
                  <a:tcPr/>
                </a:tc>
                <a:tc>
                  <a:txBody>
                    <a:bodyPr/>
                    <a:lstStyle/>
                    <a:p>
                      <a:r>
                        <a:rPr lang="sr-Latn-RS" dirty="0"/>
                        <a:t>-0.6</a:t>
                      </a:r>
                      <a:endParaRPr lang="en-US" dirty="0"/>
                    </a:p>
                  </a:txBody>
                  <a:tcPr/>
                </a:tc>
                <a:tc>
                  <a:txBody>
                    <a:bodyPr/>
                    <a:lstStyle/>
                    <a:p>
                      <a:r>
                        <a:rPr lang="sr-Latn-RS" dirty="0"/>
                        <a:t>96.8</a:t>
                      </a:r>
                      <a:endParaRPr lang="en-US" dirty="0"/>
                    </a:p>
                  </a:txBody>
                  <a:tcPr/>
                </a:tc>
                <a:tc gridSpan="2">
                  <a:txBody>
                    <a:bodyPr/>
                    <a:lstStyle/>
                    <a:p>
                      <a:r>
                        <a:rPr lang="sr-Latn-RS" dirty="0"/>
                        <a:t>41.2</a:t>
                      </a:r>
                      <a:endParaRPr lang="en-US" dirty="0"/>
                    </a:p>
                  </a:txBody>
                  <a:tcPr/>
                </a:tc>
                <a:tc hMerge="1">
                  <a:txBody>
                    <a:bodyPr/>
                    <a:lstStyle/>
                    <a:p>
                      <a:endParaRPr lang="en-US" dirty="0"/>
                    </a:p>
                  </a:txBody>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4543510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graphicFrame>
        <p:nvGraphicFramePr>
          <p:cNvPr id="4" name="Content Placeholder 3"/>
          <p:cNvGraphicFramePr>
            <a:graphicFrameLocks noGrp="1"/>
          </p:cNvGraphicFramePr>
          <p:nvPr>
            <p:ph idx="1"/>
          </p:nvPr>
        </p:nvGraphicFramePr>
        <p:xfrm>
          <a:off x="282106" y="1690688"/>
          <a:ext cx="10953341" cy="3141308"/>
        </p:xfrm>
        <a:graphic>
          <a:graphicData uri="http://schemas.openxmlformats.org/drawingml/2006/table">
            <a:tbl>
              <a:tblPr>
                <a:tableStyleId>{5C22544A-7EE6-4342-B048-85BDC9FD1C3A}</a:tableStyleId>
              </a:tblPr>
              <a:tblGrid>
                <a:gridCol w="706667">
                  <a:extLst>
                    <a:ext uri="{9D8B030D-6E8A-4147-A177-3AD203B41FA5}">
                      <a16:colId xmlns:a16="http://schemas.microsoft.com/office/drawing/2014/main" val="20000"/>
                    </a:ext>
                  </a:extLst>
                </a:gridCol>
                <a:gridCol w="236912">
                  <a:extLst>
                    <a:ext uri="{9D8B030D-6E8A-4147-A177-3AD203B41FA5}">
                      <a16:colId xmlns:a16="http://schemas.microsoft.com/office/drawing/2014/main" val="20001"/>
                    </a:ext>
                  </a:extLst>
                </a:gridCol>
                <a:gridCol w="469755">
                  <a:extLst>
                    <a:ext uri="{9D8B030D-6E8A-4147-A177-3AD203B41FA5}">
                      <a16:colId xmlns:a16="http://schemas.microsoft.com/office/drawing/2014/main" val="20002"/>
                    </a:ext>
                  </a:extLst>
                </a:gridCol>
                <a:gridCol w="706667">
                  <a:extLst>
                    <a:ext uri="{9D8B030D-6E8A-4147-A177-3AD203B41FA5}">
                      <a16:colId xmlns:a16="http://schemas.microsoft.com/office/drawing/2014/main" val="20003"/>
                    </a:ext>
                  </a:extLst>
                </a:gridCol>
                <a:gridCol w="883334">
                  <a:extLst>
                    <a:ext uri="{9D8B030D-6E8A-4147-A177-3AD203B41FA5}">
                      <a16:colId xmlns:a16="http://schemas.microsoft.com/office/drawing/2014/main" val="20004"/>
                    </a:ext>
                  </a:extLst>
                </a:gridCol>
                <a:gridCol w="883334">
                  <a:extLst>
                    <a:ext uri="{9D8B030D-6E8A-4147-A177-3AD203B41FA5}">
                      <a16:colId xmlns:a16="http://schemas.microsoft.com/office/drawing/2014/main" val="20005"/>
                    </a:ext>
                  </a:extLst>
                </a:gridCol>
                <a:gridCol w="883334">
                  <a:extLst>
                    <a:ext uri="{9D8B030D-6E8A-4147-A177-3AD203B41FA5}">
                      <a16:colId xmlns:a16="http://schemas.microsoft.com/office/drawing/2014/main" val="20006"/>
                    </a:ext>
                  </a:extLst>
                </a:gridCol>
                <a:gridCol w="883334">
                  <a:extLst>
                    <a:ext uri="{9D8B030D-6E8A-4147-A177-3AD203B41FA5}">
                      <a16:colId xmlns:a16="http://schemas.microsoft.com/office/drawing/2014/main" val="20007"/>
                    </a:ext>
                  </a:extLst>
                </a:gridCol>
                <a:gridCol w="883334">
                  <a:extLst>
                    <a:ext uri="{9D8B030D-6E8A-4147-A177-3AD203B41FA5}">
                      <a16:colId xmlns:a16="http://schemas.microsoft.com/office/drawing/2014/main" val="20008"/>
                    </a:ext>
                  </a:extLst>
                </a:gridCol>
                <a:gridCol w="883334">
                  <a:extLst>
                    <a:ext uri="{9D8B030D-6E8A-4147-A177-3AD203B41FA5}">
                      <a16:colId xmlns:a16="http://schemas.microsoft.com/office/drawing/2014/main" val="20009"/>
                    </a:ext>
                  </a:extLst>
                </a:gridCol>
                <a:gridCol w="883334">
                  <a:extLst>
                    <a:ext uri="{9D8B030D-6E8A-4147-A177-3AD203B41FA5}">
                      <a16:colId xmlns:a16="http://schemas.microsoft.com/office/drawing/2014/main" val="20010"/>
                    </a:ext>
                  </a:extLst>
                </a:gridCol>
                <a:gridCol w="883334">
                  <a:extLst>
                    <a:ext uri="{9D8B030D-6E8A-4147-A177-3AD203B41FA5}">
                      <a16:colId xmlns:a16="http://schemas.microsoft.com/office/drawing/2014/main" val="20011"/>
                    </a:ext>
                  </a:extLst>
                </a:gridCol>
                <a:gridCol w="883334">
                  <a:extLst>
                    <a:ext uri="{9D8B030D-6E8A-4147-A177-3AD203B41FA5}">
                      <a16:colId xmlns:a16="http://schemas.microsoft.com/office/drawing/2014/main" val="20012"/>
                    </a:ext>
                  </a:extLst>
                </a:gridCol>
                <a:gridCol w="883334">
                  <a:extLst>
                    <a:ext uri="{9D8B030D-6E8A-4147-A177-3AD203B41FA5}">
                      <a16:colId xmlns:a16="http://schemas.microsoft.com/office/drawing/2014/main" val="20013"/>
                    </a:ext>
                  </a:extLst>
                </a:gridCol>
              </a:tblGrid>
              <a:tr h="308471">
                <a:tc gridSpan="4">
                  <a:txBody>
                    <a:bodyPr/>
                    <a:lstStyle/>
                    <a:p>
                      <a:pPr algn="l" fontAlgn="b"/>
                      <a:r>
                        <a:rPr lang="en-US" sz="1800" u="sng" strike="noStrike" dirty="0">
                          <a:effectLst/>
                        </a:rPr>
                        <a:t>Plan </a:t>
                      </a:r>
                      <a:r>
                        <a:rPr lang="en-US" sz="1800" u="sng" strike="noStrike" dirty="0" err="1">
                          <a:effectLst/>
                        </a:rPr>
                        <a:t>otplate</a:t>
                      </a:r>
                      <a:r>
                        <a:rPr lang="en-US" sz="1800" u="sng" strike="noStrike" dirty="0">
                          <a:effectLst/>
                        </a:rPr>
                        <a:t> </a:t>
                      </a:r>
                      <a:r>
                        <a:rPr lang="en-US" sz="1800" u="sng" strike="noStrike" dirty="0" err="1">
                          <a:effectLst/>
                        </a:rPr>
                        <a:t>kredita</a:t>
                      </a:r>
                      <a:endParaRPr lang="en-US" sz="1800" b="1" i="0" u="sng" strike="noStrike" dirty="0">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284742">
                <a:tc>
                  <a:txBody>
                    <a:bodyPr/>
                    <a:lstStyle/>
                    <a:p>
                      <a:pPr algn="l" fontAlgn="b"/>
                      <a:r>
                        <a:rPr lang="en-US" sz="1800" u="none" strike="noStrike">
                          <a:effectLst/>
                        </a:rPr>
                        <a:t>Godina</a:t>
                      </a:r>
                      <a:endParaRPr lang="en-US" sz="1800" b="0" i="0" u="none" strike="noStrike">
                        <a:solidFill>
                          <a:srgbClr val="000000"/>
                        </a:solidFill>
                        <a:effectLst/>
                        <a:latin typeface="Arial" panose="020B0604020202020204" pitchFamily="34" charset="0"/>
                      </a:endParaRPr>
                    </a:p>
                  </a:txBody>
                  <a:tcPr marL="7620" marR="7620" marT="7620" marB="0" anchor="b"/>
                </a:tc>
                <a:tc gridSpan="2">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2</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6</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7</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9</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10</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284742">
                <a:tc gridSpan="3">
                  <a:txBody>
                    <a:bodyPr/>
                    <a:lstStyle/>
                    <a:p>
                      <a:pPr algn="l" fontAlgn="b"/>
                      <a:r>
                        <a:rPr lang="en-US" sz="1800" u="none" strike="noStrike">
                          <a:effectLst/>
                        </a:rPr>
                        <a:t>Kamatna stopa</a:t>
                      </a:r>
                      <a:endParaRPr lang="en-US" sz="1800" b="0" i="0" u="none" strike="noStrike">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r" fontAlgn="b"/>
                      <a:r>
                        <a:rPr lang="en-US" sz="1800" u="none" strike="noStrike">
                          <a:effectLst/>
                        </a:rPr>
                        <a:t>9%</a:t>
                      </a:r>
                      <a:endParaRPr lang="en-US" sz="1800" b="0" i="0" u="none" strike="noStrike">
                        <a:solidFill>
                          <a:srgbClr val="000000"/>
                        </a:solidFill>
                        <a:effectLst/>
                        <a:latin typeface="TimesRoman"/>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284742">
                <a:tc>
                  <a:txBody>
                    <a:bodyPr/>
                    <a:lstStyle/>
                    <a:p>
                      <a:pPr algn="l" fontAlgn="b"/>
                      <a:r>
                        <a:rPr lang="en-US" sz="1800" u="none" strike="noStrike">
                          <a:effectLst/>
                        </a:rPr>
                        <a:t>Kredit</a:t>
                      </a:r>
                      <a:endParaRPr lang="en-US" sz="1800" b="0" i="0" u="none" strike="noStrike">
                        <a:solidFill>
                          <a:srgbClr val="000000"/>
                        </a:solidFill>
                        <a:effectLst/>
                        <a:latin typeface="TimesRoman"/>
                      </a:endParaRPr>
                    </a:p>
                  </a:txBody>
                  <a:tcPr marL="7620" marR="7620" marT="7620" marB="0" anchor="b"/>
                </a:tc>
                <a:tc gridSpan="2">
                  <a:txBody>
                    <a:bodyPr/>
                    <a:lstStyle/>
                    <a:p>
                      <a:pPr algn="l" fontAlgn="b"/>
                      <a:endParaRPr lang="en-US" sz="1800" b="0" i="0" u="none" strike="noStrike">
                        <a:solidFill>
                          <a:srgbClr val="000000"/>
                        </a:solidFill>
                        <a:effectLst/>
                        <a:latin typeface="TimesRoman"/>
                      </a:endParaRPr>
                    </a:p>
                  </a:txBody>
                  <a:tcPr marL="7620" marR="7620" marT="7620" marB="0" anchor="b"/>
                </a:tc>
                <a:tc hMerge="1">
                  <a:txBody>
                    <a:bodyPr/>
                    <a:lstStyle/>
                    <a:p>
                      <a:endParaRPr lang="en-US"/>
                    </a:p>
                  </a:txBody>
                  <a:tcPr/>
                </a:tc>
                <a:tc>
                  <a:txBody>
                    <a:bodyPr/>
                    <a:lstStyle/>
                    <a:p>
                      <a:pPr algn="r" fontAlgn="b"/>
                      <a:r>
                        <a:rPr lang="en-US" sz="1800" u="none" strike="noStrike">
                          <a:effectLst/>
                        </a:rPr>
                        <a:t>114.0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93.0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284742">
                <a:tc>
                  <a:txBody>
                    <a:bodyPr/>
                    <a:lstStyle/>
                    <a:p>
                      <a:pPr algn="l" fontAlgn="b"/>
                      <a:r>
                        <a:rPr lang="en-US" sz="1800" u="none" strike="noStrike" dirty="0" err="1">
                          <a:effectLst/>
                        </a:rPr>
                        <a:t>Anuitet</a:t>
                      </a:r>
                      <a:endParaRPr lang="en-US" sz="1800" b="0" i="0" u="none" strike="noStrike" dirty="0">
                        <a:solidFill>
                          <a:srgbClr val="000000"/>
                        </a:solidFill>
                        <a:effectLst/>
                        <a:latin typeface="TimesRoman"/>
                      </a:endParaRPr>
                    </a:p>
                  </a:txBody>
                  <a:tcPr marL="7620" marR="7620" marT="7620" marB="0" anchor="b"/>
                </a:tc>
                <a:tc gridSpan="2">
                  <a:txBody>
                    <a:bodyPr/>
                    <a:lstStyle/>
                    <a:p>
                      <a:pPr algn="l" fontAlgn="b"/>
                      <a:endParaRPr lang="en-US" sz="1800" b="0" i="0" u="none" strike="noStrike">
                        <a:solidFill>
                          <a:srgbClr val="000000"/>
                        </a:solidFill>
                        <a:effectLst/>
                        <a:latin typeface="TimesRoman"/>
                      </a:endParaRPr>
                    </a:p>
                  </a:txBody>
                  <a:tcPr marL="7620" marR="7620" marT="7620" marB="0" anchor="b"/>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42.8</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42.8</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42.8</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42.8</a:t>
                      </a:r>
                      <a:endParaRPr lang="en-US" sz="1800" b="0" i="0" u="none" strike="noStrike">
                        <a:solidFill>
                          <a:srgbClr val="000000"/>
                        </a:solidFill>
                        <a:effectLst/>
                        <a:latin typeface="YU Times New Roman"/>
                      </a:endParaRPr>
                    </a:p>
                  </a:txBody>
                  <a:tcPr marL="7620" marR="7620" marT="7620" marB="0" anchor="b"/>
                </a:tc>
                <a:extLst>
                  <a:ext uri="{0D108BD9-81ED-4DB2-BD59-A6C34878D82A}">
                    <a16:rowId xmlns:a16="http://schemas.microsoft.com/office/drawing/2014/main" val="10004"/>
                  </a:ext>
                </a:extLst>
              </a:tr>
              <a:tr h="284742">
                <a:tc gridSpan="4">
                  <a:txBody>
                    <a:bodyPr/>
                    <a:lstStyle/>
                    <a:p>
                      <a:pPr algn="l" fontAlgn="b"/>
                      <a:r>
                        <a:rPr lang="en-US" sz="1800" u="none" strike="noStrike" dirty="0" err="1">
                          <a:effectLst/>
                        </a:rPr>
                        <a:t>Iznos</a:t>
                      </a:r>
                      <a:r>
                        <a:rPr lang="en-US" sz="1800" u="none" strike="noStrike" dirty="0">
                          <a:effectLst/>
                        </a:rPr>
                        <a:t> </a:t>
                      </a:r>
                      <a:r>
                        <a:rPr lang="en-US" sz="1800" u="none" strike="noStrike" dirty="0" err="1">
                          <a:effectLst/>
                        </a:rPr>
                        <a:t>nepla</a:t>
                      </a:r>
                      <a:r>
                        <a:rPr lang="sr-Latn-RS" sz="1800" u="none" strike="noStrike" dirty="0">
                          <a:effectLst/>
                        </a:rPr>
                        <a:t>ć</a:t>
                      </a:r>
                      <a:r>
                        <a:rPr lang="en-US" sz="1800" u="none" strike="noStrike" dirty="0" err="1">
                          <a:effectLst/>
                        </a:rPr>
                        <a:t>ene</a:t>
                      </a:r>
                      <a:r>
                        <a:rPr lang="en-US" sz="1800" u="none" strike="noStrike" dirty="0">
                          <a:effectLst/>
                        </a:rPr>
                        <a:t> </a:t>
                      </a:r>
                      <a:r>
                        <a:rPr lang="en-US" sz="1800" u="none" strike="noStrike" dirty="0" err="1">
                          <a:effectLst/>
                        </a:rPr>
                        <a:t>kamate</a:t>
                      </a:r>
                      <a:endParaRPr lang="en-US" sz="1800" b="0" i="0" u="none" strike="noStrike" dirty="0">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800" u="none" strike="noStrike">
                          <a:effectLst/>
                        </a:rPr>
                        <a:t>10.3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19.6</a:t>
                      </a:r>
                      <a:endParaRPr lang="en-US" sz="1800" b="0" i="0" u="none" strike="noStrike">
                        <a:solidFill>
                          <a:srgbClr val="000000"/>
                        </a:solidFill>
                        <a:effectLst/>
                        <a:latin typeface="YU Times New Roman"/>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284742">
                <a:tc gridSpan="4">
                  <a:txBody>
                    <a:bodyPr/>
                    <a:lstStyle/>
                    <a:p>
                      <a:pPr algn="l" fontAlgn="b"/>
                      <a:r>
                        <a:rPr lang="en-US" sz="1800" u="none" strike="noStrike" dirty="0" err="1">
                          <a:effectLst/>
                        </a:rPr>
                        <a:t>Pla</a:t>
                      </a:r>
                      <a:r>
                        <a:rPr lang="sr-Latn-RS" sz="1800" u="none" strike="noStrike" dirty="0">
                          <a:effectLst/>
                        </a:rPr>
                        <a:t>ć</a:t>
                      </a:r>
                      <a:r>
                        <a:rPr lang="en-US" sz="1800" u="none" strike="noStrike" dirty="0" err="1">
                          <a:effectLst/>
                        </a:rPr>
                        <a:t>anje</a:t>
                      </a:r>
                      <a:r>
                        <a:rPr lang="en-US" sz="1800" u="none" strike="noStrike" dirty="0">
                          <a:effectLst/>
                        </a:rPr>
                        <a:t> </a:t>
                      </a:r>
                      <a:r>
                        <a:rPr lang="en-US" sz="1800" u="none" strike="noStrike" dirty="0" err="1">
                          <a:effectLst/>
                        </a:rPr>
                        <a:t>po</a:t>
                      </a:r>
                      <a:r>
                        <a:rPr lang="en-US" sz="1800" u="none" strike="noStrike" dirty="0">
                          <a:effectLst/>
                        </a:rPr>
                        <a:t> </a:t>
                      </a:r>
                      <a:r>
                        <a:rPr lang="en-US" sz="1800" u="none" strike="noStrike" dirty="0" err="1">
                          <a:effectLst/>
                        </a:rPr>
                        <a:t>osnovu</a:t>
                      </a:r>
                      <a:r>
                        <a:rPr lang="en-US" sz="1800" u="none" strike="noStrike" dirty="0">
                          <a:effectLst/>
                        </a:rPr>
                        <a:t> </a:t>
                      </a:r>
                      <a:r>
                        <a:rPr lang="en-US" sz="1800" u="none" strike="noStrike" dirty="0" err="1">
                          <a:effectLst/>
                        </a:rPr>
                        <a:t>kamate</a:t>
                      </a:r>
                      <a:endParaRPr lang="en-US" sz="1800" b="0" i="0" u="none" strike="noStrike" dirty="0">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21.3</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a:effectLst/>
                        </a:rPr>
                        <a:t>19.4</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17.3</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15.0</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12.5</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9.7</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6.8</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a:effectLst/>
                        </a:rPr>
                        <a:t>3.5</a:t>
                      </a:r>
                      <a:endParaRPr lang="en-US" sz="1800" b="0" i="0" u="none" strike="noStrike">
                        <a:solidFill>
                          <a:srgbClr val="000000"/>
                        </a:solidFill>
                        <a:effectLst/>
                        <a:latin typeface="YU Times New Roman"/>
                      </a:endParaRPr>
                    </a:p>
                  </a:txBody>
                  <a:tcPr marL="7620" marR="7620" marT="7620" marB="0" anchor="b"/>
                </a:tc>
                <a:extLst>
                  <a:ext uri="{0D108BD9-81ED-4DB2-BD59-A6C34878D82A}">
                    <a16:rowId xmlns:a16="http://schemas.microsoft.com/office/drawing/2014/main" val="10006"/>
                  </a:ext>
                </a:extLst>
              </a:tr>
              <a:tr h="284742">
                <a:tc gridSpan="2">
                  <a:txBody>
                    <a:bodyPr/>
                    <a:lstStyle/>
                    <a:p>
                      <a:pPr algn="l" fontAlgn="b"/>
                      <a:r>
                        <a:rPr lang="en-US" sz="1800" u="none" strike="noStrike">
                          <a:effectLst/>
                        </a:rPr>
                        <a:t>Glavnica</a:t>
                      </a:r>
                      <a:endParaRPr lang="en-US" sz="1800" b="0" i="0" u="none" strike="noStrike">
                        <a:solidFill>
                          <a:srgbClr val="000000"/>
                        </a:solidFill>
                        <a:effectLst/>
                        <a:latin typeface="TimesRoman"/>
                      </a:endParaRPr>
                    </a:p>
                  </a:txBody>
                  <a:tcPr marL="7620" marR="7620" marT="7620" marB="0" anchor="b"/>
                </a:tc>
                <a:tc hMerge="1">
                  <a:txBody>
                    <a:bodyPr/>
                    <a:lstStyle/>
                    <a:p>
                      <a:pPr algn="l" fontAlgn="b"/>
                      <a:endParaRPr lang="en-US" sz="1800" b="0" i="0" u="none" strike="noStrike">
                        <a:solidFill>
                          <a:srgbClr val="000000"/>
                        </a:solidFill>
                        <a:effectLst/>
                        <a:latin typeface="TimesRoman"/>
                      </a:endParaRPr>
                    </a:p>
                  </a:txBody>
                  <a:tcPr marL="7620" marR="7620" marT="7620" marB="0" anchor="b"/>
                </a:tc>
                <a:tc>
                  <a:txBody>
                    <a:bodyPr/>
                    <a:lstStyle/>
                    <a:p>
                      <a:endParaRPr lang="en-US" dirty="0"/>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21.5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23.4</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25.5</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27.8</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30.3</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33.0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dirty="0">
                          <a:effectLst/>
                        </a:rPr>
                        <a:t>36.0</a:t>
                      </a:r>
                      <a:endParaRPr lang="en-US" sz="18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39.3</a:t>
                      </a:r>
                      <a:endParaRPr lang="en-US" sz="18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296607">
                <a:tc gridSpan="3">
                  <a:txBody>
                    <a:bodyPr/>
                    <a:lstStyle/>
                    <a:p>
                      <a:pPr algn="l" fontAlgn="b"/>
                      <a:r>
                        <a:rPr lang="en-US" sz="1800" u="none" strike="noStrike">
                          <a:effectLst/>
                        </a:rPr>
                        <a:t>Ostatak duga</a:t>
                      </a:r>
                      <a:endParaRPr lang="en-US" sz="1800" b="1" i="1" u="none" strike="noStrike">
                        <a:solidFill>
                          <a:srgbClr val="000000"/>
                        </a:solidFill>
                        <a:effectLst/>
                        <a:latin typeface="TimesRoman"/>
                      </a:endParaRPr>
                    </a:p>
                  </a:txBody>
                  <a:tcPr marL="7620" marR="7620" marT="7620" marB="0" anchor="b"/>
                </a:tc>
                <a:tc hMerge="1">
                  <a:txBody>
                    <a:bodyPr/>
                    <a:lstStyle/>
                    <a:p>
                      <a:endParaRPr lang="en-US"/>
                    </a:p>
                  </a:txBody>
                  <a:tcPr/>
                </a:tc>
                <a:tc hMerge="1">
                  <a:txBody>
                    <a:bodyPr/>
                    <a:lstStyle/>
                    <a:p>
                      <a:endParaRPr lang="en-US"/>
                    </a:p>
                  </a:txBody>
                  <a:tcPr/>
                </a:tc>
                <a:tc>
                  <a:txBody>
                    <a:bodyPr/>
                    <a:lstStyle/>
                    <a:p>
                      <a:pPr algn="r" fontAlgn="b"/>
                      <a:r>
                        <a:rPr lang="en-US" sz="1800" u="none" strike="noStrike">
                          <a:effectLst/>
                        </a:rPr>
                        <a:t>114.0</a:t>
                      </a:r>
                      <a:endParaRPr lang="en-US" sz="18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800" u="none" strike="noStrike">
                          <a:effectLst/>
                        </a:rPr>
                        <a:t>217</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237</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215</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192</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166</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139</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108</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a:effectLst/>
                        </a:rPr>
                        <a:t>75</a:t>
                      </a:r>
                      <a:endParaRPr lang="en-US" sz="1800" b="0" i="0" u="none" strike="noStrike">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39</a:t>
                      </a:r>
                      <a:endParaRPr lang="en-US" sz="1800" b="0" i="0" u="none" strike="noStrike" dirty="0">
                        <a:solidFill>
                          <a:srgbClr val="000000"/>
                        </a:solidFill>
                        <a:effectLst/>
                        <a:latin typeface="YU Times New Roman"/>
                      </a:endParaRPr>
                    </a:p>
                  </a:txBody>
                  <a:tcPr marL="7620" marR="7620" marT="7620" marB="0" anchor="b"/>
                </a:tc>
                <a:tc>
                  <a:txBody>
                    <a:bodyPr/>
                    <a:lstStyle/>
                    <a:p>
                      <a:pPr algn="r" fontAlgn="b"/>
                      <a:r>
                        <a:rPr lang="en-US" sz="1800" u="none" strike="noStrike" dirty="0">
                          <a:effectLst/>
                        </a:rPr>
                        <a:t>0</a:t>
                      </a:r>
                      <a:endParaRPr lang="en-US" sz="1800" b="0" i="0" u="none" strike="noStrike" dirty="0">
                        <a:solidFill>
                          <a:srgbClr val="000000"/>
                        </a:solidFill>
                        <a:effectLst/>
                        <a:latin typeface="YU Times New Roman"/>
                      </a:endParaRPr>
                    </a:p>
                  </a:txBody>
                  <a:tcPr marL="7620" marR="7620" marT="7620" marB="0" anchor="b"/>
                </a:tc>
                <a:extLst>
                  <a:ext uri="{0D108BD9-81ED-4DB2-BD59-A6C34878D82A}">
                    <a16:rowId xmlns:a16="http://schemas.microsoft.com/office/drawing/2014/main" val="10008"/>
                  </a:ext>
                </a:extLst>
              </a:tr>
            </a:tbl>
          </a:graphicData>
        </a:graphic>
      </p:graphicFrame>
      <mc:AlternateContent xmlns:mc="http://schemas.openxmlformats.org/markup-compatibility/2006">
        <mc:Choice xmlns:a14="http://schemas.microsoft.com/office/drawing/2010/main" Requires="a14">
          <p:sp>
            <p:nvSpPr>
              <p:cNvPr id="3" name="TextBox 2"/>
              <p:cNvSpPr txBox="1"/>
              <p:nvPr/>
            </p:nvSpPr>
            <p:spPr>
              <a:xfrm>
                <a:off x="2712720" y="5349240"/>
                <a:ext cx="2023118" cy="582404"/>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𝑖</m:t>
                              </m:r>
                              <m:r>
                                <a:rPr lang="en-US" i="1">
                                  <a:latin typeface="Cambria Math" panose="02040503050406030204" pitchFamily="18" charset="0"/>
                                </a:rPr>
                                <m:t>)</m:t>
                              </m:r>
                            </m:e>
                            <m:sup>
                              <m:r>
                                <a:rPr lang="en-US" b="0" i="1" smtClean="0">
                                  <a:latin typeface="Cambria Math" panose="02040503050406030204" pitchFamily="18" charset="0"/>
                                </a:rPr>
                                <m:t>𝑛</m:t>
                              </m:r>
                            </m:sup>
                          </m:sSup>
                        </m:num>
                        <m:den>
                          <m:sSup>
                            <m:sSupPr>
                              <m:ctrlPr>
                                <a:rPr lang="en-US" b="0" i="1" smtClean="0">
                                  <a:latin typeface="Cambria Math" panose="02040503050406030204" pitchFamily="18" charset="0"/>
                                </a:rPr>
                              </m:ctrlPr>
                            </m:sSupPr>
                            <m:e>
                              <m:r>
                                <a:rPr lang="en-US" i="1">
                                  <a:latin typeface="Cambria Math" panose="02040503050406030204" pitchFamily="18" charset="0"/>
                                </a:rPr>
                                <m:t>(1+</m:t>
                              </m:r>
                              <m:r>
                                <a:rPr lang="en-US" i="1">
                                  <a:latin typeface="Cambria Math" panose="02040503050406030204" pitchFamily="18" charset="0"/>
                                </a:rPr>
                                <m:t>𝑖</m:t>
                              </m:r>
                              <m:r>
                                <a:rPr lang="en-US" i="1">
                                  <a:latin typeface="Cambria Math" panose="02040503050406030204" pitchFamily="18" charset="0"/>
                                </a:rPr>
                                <m:t>)</m:t>
                              </m:r>
                            </m:e>
                            <m:sup>
                              <m:r>
                                <a:rPr lang="en-US" b="0" i="1" smtClean="0">
                                  <a:latin typeface="Cambria Math" panose="02040503050406030204" pitchFamily="18" charset="0"/>
                                </a:rPr>
                                <m:t>𝑛</m:t>
                              </m:r>
                              <m:r>
                                <a:rPr lang="en-US" b="0" i="1" smtClean="0">
                                  <a:latin typeface="Cambria Math" panose="02040503050406030204" pitchFamily="18" charset="0"/>
                                </a:rPr>
                                <m:t> </m:t>
                              </m:r>
                            </m:sup>
                          </m:sSup>
                          <m:r>
                            <a:rPr lang="en-US" b="0" i="1" smtClean="0">
                              <a:latin typeface="Cambria Math" panose="02040503050406030204" pitchFamily="18" charset="0"/>
                            </a:rPr>
                            <m:t>−1</m:t>
                          </m:r>
                        </m:den>
                      </m:f>
                    </m:oMath>
                  </m:oMathPara>
                </a14:m>
                <a:endParaRPr lang="en-US" dirty="0"/>
              </a:p>
            </p:txBody>
          </p:sp>
        </mc:Choice>
        <mc:Fallback>
          <p:sp>
            <p:nvSpPr>
              <p:cNvPr id="3" name="TextBox 2"/>
              <p:cNvSpPr txBox="1">
                <a:spLocks noRot="1" noChangeAspect="1" noMove="1" noResize="1" noEditPoints="1" noAdjustHandles="1" noChangeArrowheads="1" noChangeShapeType="1" noTextEdit="1"/>
              </p:cNvSpPr>
              <p:nvPr/>
            </p:nvSpPr>
            <p:spPr>
              <a:xfrm>
                <a:off x="2712720" y="5349240"/>
                <a:ext cx="2023118" cy="582404"/>
              </a:xfrm>
              <a:prstGeom prst="rect">
                <a:avLst/>
              </a:prstGeom>
              <a:blipFill>
                <a:blip r:embed="rId2"/>
                <a:stretch>
                  <a:fillRect/>
                </a:stretch>
              </a:blipFill>
            </p:spPr>
            <p:txBody>
              <a:bodyPr/>
              <a:lstStyle/>
              <a:p>
                <a:r>
                  <a:rPr lang="en-US">
                    <a:noFill/>
                  </a:rPr>
                  <a:t> </a:t>
                </a:r>
              </a:p>
            </p:txBody>
          </p:sp>
        </mc:Fallback>
      </mc:AlternateContent>
      <p:sp>
        <p:nvSpPr>
          <p:cNvPr id="5" name="TextBox 4"/>
          <p:cNvSpPr txBox="1"/>
          <p:nvPr/>
        </p:nvSpPr>
        <p:spPr>
          <a:xfrm>
            <a:off x="5478780" y="5074920"/>
            <a:ext cx="3421380" cy="1200329"/>
          </a:xfrm>
          <a:prstGeom prst="rect">
            <a:avLst/>
          </a:prstGeom>
          <a:noFill/>
        </p:spPr>
        <p:txBody>
          <a:bodyPr wrap="square" rtlCol="0">
            <a:spAutoFit/>
          </a:bodyPr>
          <a:lstStyle/>
          <a:p>
            <a:r>
              <a:rPr lang="en-US" dirty="0" smtClean="0"/>
              <a:t>A -  </a:t>
            </a:r>
            <a:r>
              <a:rPr lang="en-US" dirty="0" err="1" smtClean="0"/>
              <a:t>iznos</a:t>
            </a:r>
            <a:r>
              <a:rPr lang="en-US" dirty="0" smtClean="0"/>
              <a:t> </a:t>
            </a:r>
            <a:r>
              <a:rPr lang="en-US" dirty="0" err="1" smtClean="0"/>
              <a:t>anuiteta</a:t>
            </a:r>
            <a:endParaRPr lang="en-US" dirty="0" smtClean="0"/>
          </a:p>
          <a:p>
            <a:r>
              <a:rPr lang="en-US" dirty="0" smtClean="0"/>
              <a:t>K – </a:t>
            </a:r>
            <a:r>
              <a:rPr lang="en-US" dirty="0" err="1" smtClean="0"/>
              <a:t>iznos</a:t>
            </a:r>
            <a:r>
              <a:rPr lang="en-US" dirty="0" smtClean="0"/>
              <a:t> </a:t>
            </a:r>
            <a:r>
              <a:rPr lang="en-US" dirty="0" err="1" smtClean="0"/>
              <a:t>ukupnog</a:t>
            </a:r>
            <a:r>
              <a:rPr lang="en-US" dirty="0" smtClean="0"/>
              <a:t> </a:t>
            </a:r>
            <a:r>
              <a:rPr lang="en-US" dirty="0" err="1" smtClean="0"/>
              <a:t>duga</a:t>
            </a:r>
            <a:r>
              <a:rPr lang="en-US" dirty="0" smtClean="0"/>
              <a:t> </a:t>
            </a:r>
            <a:r>
              <a:rPr lang="en-US" dirty="0" err="1" smtClean="0"/>
              <a:t>po</a:t>
            </a:r>
            <a:r>
              <a:rPr lang="en-US" dirty="0" smtClean="0"/>
              <a:t> </a:t>
            </a:r>
            <a:r>
              <a:rPr lang="en-US" dirty="0" err="1" smtClean="0"/>
              <a:t>kreditu</a:t>
            </a:r>
            <a:endParaRPr lang="en-US" dirty="0" smtClean="0"/>
          </a:p>
          <a:p>
            <a:r>
              <a:rPr lang="en-US" dirty="0" err="1" smtClean="0"/>
              <a:t>i</a:t>
            </a:r>
            <a:r>
              <a:rPr lang="en-US" dirty="0" smtClean="0"/>
              <a:t> – </a:t>
            </a:r>
            <a:r>
              <a:rPr lang="en-US" dirty="0" err="1" smtClean="0"/>
              <a:t>kamatna</a:t>
            </a:r>
            <a:r>
              <a:rPr lang="en-US" dirty="0" smtClean="0"/>
              <a:t> </a:t>
            </a:r>
            <a:r>
              <a:rPr lang="en-US" dirty="0" err="1" smtClean="0"/>
              <a:t>stopa</a:t>
            </a:r>
            <a:endParaRPr lang="en-US" dirty="0" smtClean="0"/>
          </a:p>
          <a:p>
            <a:r>
              <a:rPr lang="en-US" dirty="0" smtClean="0"/>
              <a:t>n – </a:t>
            </a:r>
            <a:r>
              <a:rPr lang="en-US" dirty="0" err="1" smtClean="0"/>
              <a:t>broj</a:t>
            </a:r>
            <a:r>
              <a:rPr lang="en-US" dirty="0" smtClean="0"/>
              <a:t> </a:t>
            </a:r>
            <a:r>
              <a:rPr lang="en-US" dirty="0" err="1" smtClean="0"/>
              <a:t>godina</a:t>
            </a:r>
            <a:r>
              <a:rPr lang="en-US" dirty="0" smtClean="0"/>
              <a:t> </a:t>
            </a:r>
            <a:r>
              <a:rPr lang="en-US" dirty="0" err="1" smtClean="0"/>
              <a:t>otplate</a:t>
            </a:r>
            <a:r>
              <a:rPr lang="en-US" dirty="0" smtClean="0"/>
              <a:t> </a:t>
            </a:r>
            <a:r>
              <a:rPr lang="en-US" dirty="0" err="1" smtClean="0"/>
              <a:t>kredita</a:t>
            </a:r>
            <a:r>
              <a:rPr lang="en-US" dirty="0" smtClean="0"/>
              <a:t>  </a:t>
            </a:r>
            <a:endParaRPr lang="en-US" dirty="0"/>
          </a:p>
        </p:txBody>
      </p:sp>
    </p:spTree>
    <p:extLst>
      <p:ext uri="{BB962C8B-B14F-4D97-AF65-F5344CB8AC3E}">
        <p14:creationId xmlns:p14="http://schemas.microsoft.com/office/powerpoint/2010/main" val="15035294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5566" y="311286"/>
            <a:ext cx="2652073" cy="369332"/>
          </a:xfrm>
          <a:prstGeom prst="rect">
            <a:avLst/>
          </a:prstGeom>
          <a:noFill/>
        </p:spPr>
        <p:txBody>
          <a:bodyPr wrap="none" rtlCol="0">
            <a:spAutoFit/>
          </a:bodyPr>
          <a:lstStyle/>
          <a:p>
            <a:r>
              <a:rPr lang="sr-Latn-RS" b="1" dirty="0"/>
              <a:t>Proračun poreza na dobit:</a:t>
            </a:r>
            <a:endParaRPr lang="en-US" b="1" dirty="0"/>
          </a:p>
        </p:txBody>
      </p:sp>
      <p:graphicFrame>
        <p:nvGraphicFramePr>
          <p:cNvPr id="7" name="Content Placeholder 6"/>
          <p:cNvGraphicFramePr>
            <a:graphicFrameLocks noGrp="1"/>
          </p:cNvGraphicFramePr>
          <p:nvPr>
            <p:ph idx="1"/>
          </p:nvPr>
        </p:nvGraphicFramePr>
        <p:xfrm>
          <a:off x="152400" y="108539"/>
          <a:ext cx="11810997" cy="6578010"/>
        </p:xfrm>
        <a:graphic>
          <a:graphicData uri="http://schemas.openxmlformats.org/drawingml/2006/table">
            <a:tbl>
              <a:tblPr>
                <a:tableStyleId>{5C22544A-7EE6-4342-B048-85BDC9FD1C3A}</a:tableStyleId>
              </a:tblPr>
              <a:tblGrid>
                <a:gridCol w="1795272">
                  <a:extLst>
                    <a:ext uri="{9D8B030D-6E8A-4147-A177-3AD203B41FA5}">
                      <a16:colId xmlns:a16="http://schemas.microsoft.com/office/drawing/2014/main" val="810353791"/>
                    </a:ext>
                  </a:extLst>
                </a:gridCol>
                <a:gridCol w="647917">
                  <a:extLst>
                    <a:ext uri="{9D8B030D-6E8A-4147-A177-3AD203B41FA5}">
                      <a16:colId xmlns:a16="http://schemas.microsoft.com/office/drawing/2014/main" val="3927315846"/>
                    </a:ext>
                  </a:extLst>
                </a:gridCol>
                <a:gridCol w="796399">
                  <a:extLst>
                    <a:ext uri="{9D8B030D-6E8A-4147-A177-3AD203B41FA5}">
                      <a16:colId xmlns:a16="http://schemas.microsoft.com/office/drawing/2014/main" val="3801020709"/>
                    </a:ext>
                  </a:extLst>
                </a:gridCol>
                <a:gridCol w="796399">
                  <a:extLst>
                    <a:ext uri="{9D8B030D-6E8A-4147-A177-3AD203B41FA5}">
                      <a16:colId xmlns:a16="http://schemas.microsoft.com/office/drawing/2014/main" val="2488380955"/>
                    </a:ext>
                  </a:extLst>
                </a:gridCol>
                <a:gridCol w="863890">
                  <a:extLst>
                    <a:ext uri="{9D8B030D-6E8A-4147-A177-3AD203B41FA5}">
                      <a16:colId xmlns:a16="http://schemas.microsoft.com/office/drawing/2014/main" val="1268408061"/>
                    </a:ext>
                  </a:extLst>
                </a:gridCol>
                <a:gridCol w="863890">
                  <a:extLst>
                    <a:ext uri="{9D8B030D-6E8A-4147-A177-3AD203B41FA5}">
                      <a16:colId xmlns:a16="http://schemas.microsoft.com/office/drawing/2014/main" val="3870778649"/>
                    </a:ext>
                  </a:extLst>
                </a:gridCol>
                <a:gridCol w="863890">
                  <a:extLst>
                    <a:ext uri="{9D8B030D-6E8A-4147-A177-3AD203B41FA5}">
                      <a16:colId xmlns:a16="http://schemas.microsoft.com/office/drawing/2014/main" val="3165311633"/>
                    </a:ext>
                  </a:extLst>
                </a:gridCol>
                <a:gridCol w="863890">
                  <a:extLst>
                    <a:ext uri="{9D8B030D-6E8A-4147-A177-3AD203B41FA5}">
                      <a16:colId xmlns:a16="http://schemas.microsoft.com/office/drawing/2014/main" val="1559060239"/>
                    </a:ext>
                  </a:extLst>
                </a:gridCol>
                <a:gridCol w="863890">
                  <a:extLst>
                    <a:ext uri="{9D8B030D-6E8A-4147-A177-3AD203B41FA5}">
                      <a16:colId xmlns:a16="http://schemas.microsoft.com/office/drawing/2014/main" val="1378119"/>
                    </a:ext>
                  </a:extLst>
                </a:gridCol>
                <a:gridCol w="863890">
                  <a:extLst>
                    <a:ext uri="{9D8B030D-6E8A-4147-A177-3AD203B41FA5}">
                      <a16:colId xmlns:a16="http://schemas.microsoft.com/office/drawing/2014/main" val="907108848"/>
                    </a:ext>
                  </a:extLst>
                </a:gridCol>
                <a:gridCol w="863890">
                  <a:extLst>
                    <a:ext uri="{9D8B030D-6E8A-4147-A177-3AD203B41FA5}">
                      <a16:colId xmlns:a16="http://schemas.microsoft.com/office/drawing/2014/main" val="3423183139"/>
                    </a:ext>
                  </a:extLst>
                </a:gridCol>
                <a:gridCol w="863890">
                  <a:extLst>
                    <a:ext uri="{9D8B030D-6E8A-4147-A177-3AD203B41FA5}">
                      <a16:colId xmlns:a16="http://schemas.microsoft.com/office/drawing/2014/main" val="2997921124"/>
                    </a:ext>
                  </a:extLst>
                </a:gridCol>
                <a:gridCol w="863890">
                  <a:extLst>
                    <a:ext uri="{9D8B030D-6E8A-4147-A177-3AD203B41FA5}">
                      <a16:colId xmlns:a16="http://schemas.microsoft.com/office/drawing/2014/main" val="370209289"/>
                    </a:ext>
                  </a:extLst>
                </a:gridCol>
              </a:tblGrid>
              <a:tr h="449790">
                <a:tc>
                  <a:txBody>
                    <a:bodyPr/>
                    <a:lstStyle/>
                    <a:p>
                      <a:pPr algn="l" fontAlgn="b"/>
                      <a:r>
                        <a:rPr lang="en-US" sz="1400" b="1" u="none" strike="noStrike" dirty="0" err="1">
                          <a:effectLst/>
                        </a:rPr>
                        <a:t>Proračun</a:t>
                      </a:r>
                      <a:r>
                        <a:rPr lang="en-US" sz="1400" b="1" u="none" strike="noStrike" dirty="0">
                          <a:effectLst/>
                        </a:rPr>
                        <a:t> </a:t>
                      </a:r>
                      <a:r>
                        <a:rPr lang="en-US" sz="1400" b="1" u="none" strike="noStrike" dirty="0" err="1">
                          <a:effectLst/>
                        </a:rPr>
                        <a:t>poreza</a:t>
                      </a:r>
                      <a:r>
                        <a:rPr lang="en-US" sz="1400" b="1" u="none" strike="noStrike" dirty="0">
                          <a:effectLst/>
                        </a:rPr>
                        <a:t> </a:t>
                      </a:r>
                      <a:r>
                        <a:rPr lang="en-US" sz="1400" b="1" u="none" strike="noStrike" dirty="0" err="1">
                          <a:effectLst/>
                        </a:rPr>
                        <a:t>na</a:t>
                      </a:r>
                      <a:r>
                        <a:rPr lang="en-US" sz="1400" b="1" u="none" strike="noStrike" dirty="0">
                          <a:effectLst/>
                        </a:rPr>
                        <a:t> </a:t>
                      </a:r>
                      <a:r>
                        <a:rPr lang="en-US" sz="1400" b="1" u="none" strike="noStrike" dirty="0" err="1">
                          <a:effectLst/>
                        </a:rPr>
                        <a:t>dobit</a:t>
                      </a:r>
                      <a:r>
                        <a:rPr lang="en-US" sz="1400" b="1" u="none" strike="noStrike" dirty="0">
                          <a:effectLst/>
                        </a:rPr>
                        <a:t>:</a:t>
                      </a:r>
                      <a:endParaRPr lang="en-US" sz="1400" b="1" i="0" u="none" strike="noStrike" dirty="0">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503114376"/>
                  </a:ext>
                </a:extLst>
              </a:tr>
              <a:tr h="228632">
                <a:tc>
                  <a:txBody>
                    <a:bodyPr/>
                    <a:lstStyle/>
                    <a:p>
                      <a:pPr algn="l" fontAlgn="b"/>
                      <a:r>
                        <a:rPr lang="en-US" sz="1400" i="1" u="none" strike="noStrike" dirty="0" err="1">
                          <a:effectLst/>
                        </a:rPr>
                        <a:t>Godina</a:t>
                      </a:r>
                      <a:endParaRPr lang="en-US" sz="1400" b="0" i="1" u="none" strike="noStrike" dirty="0">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0</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1</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2</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3</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4</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5</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6</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7</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8</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9</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10</a:t>
                      </a:r>
                      <a:endParaRPr lang="en-US" sz="1400" b="0" i="1" u="none" strike="noStrike">
                        <a:solidFill>
                          <a:srgbClr val="000000"/>
                        </a:solidFill>
                        <a:effectLst/>
                        <a:latin typeface="Times New Roman" panose="02020603050405020304" pitchFamily="18" charset="0"/>
                      </a:endParaRPr>
                    </a:p>
                  </a:txBody>
                  <a:tcPr marL="7211" marR="7211" marT="7211" marB="0" anchor="b"/>
                </a:tc>
                <a:tc>
                  <a:txBody>
                    <a:bodyPr/>
                    <a:lstStyle/>
                    <a:p>
                      <a:pPr algn="r" fontAlgn="b"/>
                      <a:r>
                        <a:rPr lang="en-US" sz="1400" u="none" strike="noStrike">
                          <a:effectLst/>
                        </a:rPr>
                        <a:t>11</a:t>
                      </a:r>
                      <a:endParaRPr lang="en-US" sz="1400" b="0" i="1" u="none" strike="noStrike">
                        <a:solidFill>
                          <a:srgbClr val="000000"/>
                        </a:solidFill>
                        <a:effectLst/>
                        <a:latin typeface="Times New Roman" panose="02020603050405020304" pitchFamily="18" charset="0"/>
                      </a:endParaRPr>
                    </a:p>
                  </a:txBody>
                  <a:tcPr marL="7211" marR="7211" marT="7211" marB="0" anchor="b"/>
                </a:tc>
                <a:extLst>
                  <a:ext uri="{0D108BD9-81ED-4DB2-BD59-A6C34878D82A}">
                    <a16:rowId xmlns:a16="http://schemas.microsoft.com/office/drawing/2014/main" val="2409562786"/>
                  </a:ext>
                </a:extLst>
              </a:tr>
              <a:tr h="228632">
                <a:tc>
                  <a:txBody>
                    <a:bodyPr/>
                    <a:lstStyle/>
                    <a:p>
                      <a:pPr algn="l" fontAlgn="b"/>
                      <a:r>
                        <a:rPr lang="en-US" sz="1400" u="none" strike="noStrike">
                          <a:effectLst/>
                        </a:rPr>
                        <a:t> </a:t>
                      </a:r>
                      <a:endParaRPr lang="en-US" sz="1400" b="0" i="1"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11277574"/>
                  </a:ext>
                </a:extLst>
              </a:tr>
              <a:tr h="228632">
                <a:tc>
                  <a:txBody>
                    <a:bodyPr/>
                    <a:lstStyle/>
                    <a:p>
                      <a:pPr algn="l" fontAlgn="b"/>
                      <a:r>
                        <a:rPr lang="en-US" sz="1400" u="none" strike="noStrike">
                          <a:effectLst/>
                        </a:rPr>
                        <a:t> </a:t>
                      </a:r>
                      <a:endParaRPr lang="en-US" sz="1400" b="0" i="1"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629563554"/>
                  </a:ext>
                </a:extLst>
              </a:tr>
              <a:tr h="228632">
                <a:tc>
                  <a:txBody>
                    <a:bodyPr/>
                    <a:lstStyle/>
                    <a:p>
                      <a:pPr algn="l" fontAlgn="b"/>
                      <a:r>
                        <a:rPr lang="en-US" sz="1400" u="none" strike="noStrike">
                          <a:effectLst/>
                        </a:rPr>
                        <a:t>Prihod od prodaje</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128.1</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234.9</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320.3</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556032592"/>
                  </a:ext>
                </a:extLst>
              </a:tr>
              <a:tr h="228632">
                <a:tc>
                  <a:txBody>
                    <a:bodyPr/>
                    <a:lstStyle/>
                    <a:p>
                      <a:pPr algn="l" fontAlgn="b"/>
                      <a:r>
                        <a:rPr lang="en-US" sz="1400" b="1" u="none" strike="noStrike" dirty="0" err="1">
                          <a:effectLst/>
                        </a:rPr>
                        <a:t>Priliv</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128.1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234.9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320.3</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341.6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4042009577"/>
                  </a:ext>
                </a:extLst>
              </a:tr>
              <a:tr h="228632">
                <a:tc>
                  <a:txBody>
                    <a:bodyPr/>
                    <a:lstStyle/>
                    <a:p>
                      <a:pPr algn="l" fontAlgn="b"/>
                      <a:r>
                        <a:rPr lang="en-US" sz="1400" b="1" u="none" strike="noStrike" dirty="0" err="1">
                          <a:effectLst/>
                        </a:rPr>
                        <a:t>Odliv</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93.7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191.7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253.9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271.2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275.0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279.0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283.1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287.4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291.7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296.2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3300442354"/>
                  </a:ext>
                </a:extLst>
              </a:tr>
              <a:tr h="228632">
                <a:tc>
                  <a:txBody>
                    <a:bodyPr/>
                    <a:lstStyle/>
                    <a:p>
                      <a:pPr algn="l" fontAlgn="b"/>
                      <a:r>
                        <a:rPr lang="en-US" sz="1400" u="none" strike="noStrike" dirty="0" err="1">
                          <a:effectLst/>
                        </a:rPr>
                        <a:t>Operativni</a:t>
                      </a:r>
                      <a:r>
                        <a:rPr lang="en-US" sz="1400" u="none" strike="noStrike" dirty="0">
                          <a:effectLst/>
                        </a:rPr>
                        <a:t> </a:t>
                      </a:r>
                      <a:r>
                        <a:rPr lang="en-US" sz="1400" u="none" strike="noStrike" dirty="0" err="1">
                          <a:effectLst/>
                        </a:rPr>
                        <a:t>troškovi</a:t>
                      </a:r>
                      <a:endParaRPr lang="en-US" sz="1400" b="0"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93.7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191.7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253.9</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271.2</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275.0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279.0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283.1</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287.4</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291.7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296.2</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91648540"/>
                  </a:ext>
                </a:extLst>
              </a:tr>
              <a:tr h="228632">
                <a:tc>
                  <a:txBody>
                    <a:bodyPr/>
                    <a:lstStyle/>
                    <a:p>
                      <a:pPr algn="l" fontAlgn="b"/>
                      <a:r>
                        <a:rPr lang="en-US" sz="1400" u="none" strike="noStrike">
                          <a:effectLst/>
                        </a:rPr>
                        <a:t> </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2685051687"/>
                  </a:ext>
                </a:extLst>
              </a:tr>
              <a:tr h="228632">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3299889567"/>
                  </a:ext>
                </a:extLst>
              </a:tr>
              <a:tr h="228632">
                <a:tc>
                  <a:txBody>
                    <a:bodyPr/>
                    <a:lstStyle/>
                    <a:p>
                      <a:pPr algn="l" fontAlgn="b"/>
                      <a:r>
                        <a:rPr lang="en-US" sz="1400" i="1" u="none" strike="noStrike" dirty="0" err="1">
                          <a:effectLst/>
                        </a:rPr>
                        <a:t>Poslovni</a:t>
                      </a:r>
                      <a:r>
                        <a:rPr lang="en-US" sz="1400" i="1" u="none" strike="noStrike" dirty="0">
                          <a:effectLst/>
                        </a:rPr>
                        <a:t> </a:t>
                      </a:r>
                      <a:r>
                        <a:rPr lang="en-US" sz="1400" i="1" u="none" strike="noStrike" dirty="0" err="1">
                          <a:effectLst/>
                        </a:rPr>
                        <a:t>dobitak</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43.2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66.4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70.4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66.6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62.6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58.5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54.2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49.9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45.4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1264728519"/>
                  </a:ext>
                </a:extLst>
              </a:tr>
              <a:tr h="670948">
                <a:tc>
                  <a:txBody>
                    <a:bodyPr/>
                    <a:lstStyle/>
                    <a:p>
                      <a:pPr algn="l" fontAlgn="b"/>
                      <a:r>
                        <a:rPr lang="en-US" sz="1400" u="none" strike="noStrike">
                          <a:effectLst/>
                        </a:rPr>
                        <a:t>Finansijski rashodi/Kamate na kredit</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21.3</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19.4</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17.3</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15.0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12.5</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9.7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6.8</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3.5</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3618669316"/>
                  </a:ext>
                </a:extLst>
              </a:tr>
              <a:tr h="228632">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034018091"/>
                  </a:ext>
                </a:extLst>
              </a:tr>
              <a:tr h="228632">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592558258"/>
                  </a:ext>
                </a:extLst>
              </a:tr>
              <a:tr h="670948">
                <a:tc>
                  <a:txBody>
                    <a:bodyPr/>
                    <a:lstStyle/>
                    <a:p>
                      <a:pPr algn="l" fontAlgn="b"/>
                      <a:r>
                        <a:rPr lang="en-US" sz="1400" i="1" u="none" strike="noStrike" dirty="0" err="1">
                          <a:effectLst/>
                        </a:rPr>
                        <a:t>Dobitak</a:t>
                      </a:r>
                      <a:r>
                        <a:rPr lang="en-US" sz="1400" i="1" u="none" strike="noStrike" dirty="0">
                          <a:effectLst/>
                        </a:rPr>
                        <a:t> </a:t>
                      </a:r>
                      <a:r>
                        <a:rPr lang="en-US" sz="1400" i="1" u="none" strike="noStrike" dirty="0" err="1">
                          <a:effectLst/>
                        </a:rPr>
                        <a:t>iz</a:t>
                      </a:r>
                      <a:r>
                        <a:rPr lang="en-US" sz="1400" i="1" u="none" strike="noStrike" dirty="0">
                          <a:effectLst/>
                        </a:rPr>
                        <a:t> </a:t>
                      </a:r>
                      <a:r>
                        <a:rPr lang="en-US" sz="1400" i="1" u="none" strike="noStrike" dirty="0" err="1">
                          <a:effectLst/>
                        </a:rPr>
                        <a:t>redovnog</a:t>
                      </a:r>
                      <a:r>
                        <a:rPr lang="en-US" sz="1400" i="1" u="none" strike="noStrike" dirty="0">
                          <a:effectLst/>
                        </a:rPr>
                        <a:t> </a:t>
                      </a:r>
                      <a:r>
                        <a:rPr lang="en-US" sz="1400" i="1" u="none" strike="noStrike" dirty="0" err="1">
                          <a:effectLst/>
                        </a:rPr>
                        <a:t>poslovanja</a:t>
                      </a:r>
                      <a:r>
                        <a:rPr lang="en-US" sz="1400" i="1" u="none" strike="noStrike" dirty="0">
                          <a:effectLst/>
                        </a:rPr>
                        <a:t> pre </a:t>
                      </a:r>
                      <a:r>
                        <a:rPr lang="en-US" sz="1400" i="1" u="none" strike="noStrike" dirty="0" err="1">
                          <a:effectLst/>
                        </a:rPr>
                        <a:t>plaćanja</a:t>
                      </a:r>
                      <a:r>
                        <a:rPr lang="en-US" sz="1400" i="1" u="none" strike="noStrike" dirty="0">
                          <a:effectLst/>
                        </a:rPr>
                        <a:t> </a:t>
                      </a:r>
                      <a:r>
                        <a:rPr lang="en-US" sz="1400" i="1" u="none" strike="noStrike" dirty="0" err="1">
                          <a:effectLst/>
                        </a:rPr>
                        <a:t>poreza</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43.2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45.1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51.0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49.3</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47.6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46.0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44.5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43.1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41.9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2177002232"/>
                  </a:ext>
                </a:extLst>
              </a:tr>
              <a:tr h="228632">
                <a:tc>
                  <a:txBody>
                    <a:bodyPr/>
                    <a:lstStyle/>
                    <a:p>
                      <a:pPr algn="l" fontAlgn="b"/>
                      <a:r>
                        <a:rPr lang="en-US" sz="1400" u="none" strike="noStrike">
                          <a:effectLst/>
                        </a:rPr>
                        <a:t> </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1128005534"/>
                  </a:ext>
                </a:extLst>
              </a:tr>
              <a:tr h="228632">
                <a:tc>
                  <a:txBody>
                    <a:bodyPr/>
                    <a:lstStyle/>
                    <a:p>
                      <a:pPr algn="l" fontAlgn="b"/>
                      <a:r>
                        <a:rPr lang="en-US" sz="1400" b="1" u="none" strike="noStrike" dirty="0" err="1">
                          <a:effectLst/>
                        </a:rPr>
                        <a:t>Kumulativna</a:t>
                      </a:r>
                      <a:r>
                        <a:rPr lang="en-US" sz="1400" b="1" u="none" strike="noStrike" dirty="0">
                          <a:effectLst/>
                        </a:rPr>
                        <a:t> </a:t>
                      </a:r>
                      <a:r>
                        <a:rPr lang="en-US" sz="1400" b="1" u="none" strike="noStrike" dirty="0" err="1">
                          <a:effectLst/>
                        </a:rPr>
                        <a:t>dobit</a:t>
                      </a:r>
                      <a:r>
                        <a:rPr lang="en-US" sz="1400" b="1" u="none" strike="noStrike" dirty="0">
                          <a:effectLst/>
                        </a:rPr>
                        <a:t> </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34.4</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77.6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122.7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173.7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223.0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270.6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316.6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361.1</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404.2</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446.1</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446.1</a:t>
                      </a:r>
                      <a:endParaRPr lang="en-US" sz="1400" b="0"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2139910817"/>
                  </a:ext>
                </a:extLst>
              </a:tr>
              <a:tr h="228632">
                <a:tc>
                  <a:txBody>
                    <a:bodyPr/>
                    <a:lstStyle/>
                    <a:p>
                      <a:pPr algn="l" fontAlgn="b"/>
                      <a:r>
                        <a:rPr lang="en-US" sz="1400" u="none" strike="noStrike">
                          <a:effectLst/>
                        </a:rPr>
                        <a:t> </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384981424"/>
                  </a:ext>
                </a:extLst>
              </a:tr>
              <a:tr h="449790">
                <a:tc>
                  <a:txBody>
                    <a:bodyPr/>
                    <a:lstStyle/>
                    <a:p>
                      <a:pPr algn="l" fontAlgn="b"/>
                      <a:r>
                        <a:rPr lang="pl-PL" sz="1400" u="none" strike="noStrike">
                          <a:effectLst/>
                        </a:rPr>
                        <a:t>Porez na dobit za rezidente</a:t>
                      </a:r>
                      <a:endParaRPr lang="pl-PL"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5.2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6.8</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7.4</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7.1</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6.5</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6.3</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0.0</a:t>
                      </a:r>
                      <a:endParaRPr lang="en-US" sz="1400" b="1" i="1" u="none" strike="noStrike">
                        <a:solidFill>
                          <a:srgbClr val="000000"/>
                        </a:solidFill>
                        <a:effectLst/>
                        <a:latin typeface="Arial" panose="020B0604020202020204" pitchFamily="34" charset="0"/>
                      </a:endParaRPr>
                    </a:p>
                  </a:txBody>
                  <a:tcPr marL="7211" marR="7211" marT="7211" marB="0" anchor="b"/>
                </a:tc>
                <a:extLst>
                  <a:ext uri="{0D108BD9-81ED-4DB2-BD59-A6C34878D82A}">
                    <a16:rowId xmlns:a16="http://schemas.microsoft.com/office/drawing/2014/main" val="4173649201"/>
                  </a:ext>
                </a:extLst>
              </a:tr>
              <a:tr h="228632">
                <a:tc>
                  <a:txBody>
                    <a:bodyPr/>
                    <a:lstStyle/>
                    <a:p>
                      <a:pPr algn="l" fontAlgn="b"/>
                      <a:endParaRPr lang="en-US" sz="1400" b="1" i="1"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tc>
                  <a:txBody>
                    <a:bodyPr/>
                    <a:lstStyle/>
                    <a:p>
                      <a:pPr algn="l" fontAlgn="b"/>
                      <a:endParaRPr lang="en-US" sz="1400" b="1"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3430598491"/>
                  </a:ext>
                </a:extLst>
              </a:tr>
              <a:tr h="449790">
                <a:tc>
                  <a:txBody>
                    <a:bodyPr/>
                    <a:lstStyle/>
                    <a:p>
                      <a:pPr algn="l" fontAlgn="b"/>
                      <a:r>
                        <a:rPr lang="en-US" sz="1400" b="1" u="none" strike="noStrike" dirty="0" err="1">
                          <a:effectLst/>
                        </a:rPr>
                        <a:t>Neto</a:t>
                      </a:r>
                      <a:r>
                        <a:rPr lang="en-US" sz="1400" b="1" u="none" strike="noStrike" dirty="0">
                          <a:effectLst/>
                        </a:rPr>
                        <a:t> </a:t>
                      </a:r>
                      <a:r>
                        <a:rPr lang="en-US" sz="1400" b="1" u="none" strike="noStrike" dirty="0" err="1">
                          <a:effectLst/>
                        </a:rPr>
                        <a:t>dobit</a:t>
                      </a:r>
                      <a:r>
                        <a:rPr lang="en-US" sz="1400" b="1" u="none" strike="noStrike" dirty="0">
                          <a:effectLst/>
                        </a:rPr>
                        <a:t> </a:t>
                      </a:r>
                      <a:r>
                        <a:rPr lang="en-US" sz="1400" b="1" u="none" strike="noStrike" dirty="0" err="1">
                          <a:effectLst/>
                        </a:rPr>
                        <a:t>posle</a:t>
                      </a:r>
                      <a:r>
                        <a:rPr lang="en-US" sz="1400" b="1" u="none" strike="noStrike" dirty="0">
                          <a:effectLst/>
                        </a:rPr>
                        <a:t> </a:t>
                      </a:r>
                      <a:r>
                        <a:rPr lang="en-US" sz="1400" b="1" u="none" strike="noStrike" dirty="0" err="1">
                          <a:effectLst/>
                        </a:rPr>
                        <a:t>plaćenog</a:t>
                      </a:r>
                      <a:r>
                        <a:rPr lang="en-US" sz="1400" b="1" u="none" strike="noStrike" dirty="0">
                          <a:effectLst/>
                        </a:rPr>
                        <a:t> </a:t>
                      </a:r>
                      <a:r>
                        <a:rPr lang="en-US" sz="1400" b="1" u="none" strike="noStrike" dirty="0" err="1">
                          <a:effectLst/>
                        </a:rPr>
                        <a:t>poreza</a:t>
                      </a:r>
                      <a:endParaRPr lang="en-US" sz="1400" b="1" i="1" u="none" strike="noStrike" dirty="0">
                        <a:solidFill>
                          <a:srgbClr val="000000"/>
                        </a:solidFill>
                        <a:effectLst/>
                        <a:latin typeface="Arial" panose="020B0604020202020204" pitchFamily="34" charset="0"/>
                      </a:endParaRPr>
                    </a:p>
                  </a:txBody>
                  <a:tcPr marL="7211" marR="7211" marT="7211" marB="0" anchor="b"/>
                </a:tc>
                <a:tc>
                  <a:txBody>
                    <a:bodyPr/>
                    <a:lstStyle/>
                    <a:p>
                      <a:pPr algn="l" fontAlgn="b"/>
                      <a:r>
                        <a:rPr lang="en-US" sz="1400" u="none" strike="noStrike">
                          <a:effectLst/>
                        </a:rPr>
                        <a:t> </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38</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43</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42</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40</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39</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38</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37</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36</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0" u="none" strike="noStrike">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3538016085"/>
                  </a:ext>
                </a:extLst>
              </a:tr>
              <a:tr h="228632">
                <a:tc>
                  <a:txBody>
                    <a:bodyPr/>
                    <a:lstStyle/>
                    <a:p>
                      <a:pPr algn="l" fontAlgn="b"/>
                      <a:r>
                        <a:rPr lang="en-US" sz="1400" b="1" u="none" strike="noStrike">
                          <a:effectLst/>
                        </a:rPr>
                        <a:t>Kumulativna neto dobit</a:t>
                      </a:r>
                      <a:endParaRPr lang="en-US" sz="1400" b="1" i="1" u="none" strike="noStrike">
                        <a:solidFill>
                          <a:srgbClr val="000000"/>
                        </a:solidFill>
                        <a:effectLst/>
                        <a:latin typeface="Arial" panose="020B0604020202020204" pitchFamily="34" charset="0"/>
                      </a:endParaRPr>
                    </a:p>
                  </a:txBody>
                  <a:tcPr marL="7211" marR="7211" marT="7211" marB="0" anchor="b"/>
                </a:tc>
                <a:tc>
                  <a:txBody>
                    <a:bodyPr/>
                    <a:lstStyle/>
                    <a:p>
                      <a:pPr algn="l" fontAlgn="b"/>
                      <a:r>
                        <a:rPr lang="en-US" sz="1400" b="1" u="none" strike="noStrike" dirty="0">
                          <a:effectLst/>
                        </a:rPr>
                        <a:t> </a:t>
                      </a:r>
                      <a:endParaRPr lang="en-US" sz="1400" b="1" i="0" u="none" strike="noStrike" dirty="0">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29</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66</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104</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148</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190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230</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269</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307</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344</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r" fontAlgn="b"/>
                      <a:r>
                        <a:rPr lang="en-US" sz="1400" u="none" strike="noStrike">
                          <a:effectLst/>
                        </a:rPr>
                        <a:t>379</a:t>
                      </a:r>
                      <a:endParaRPr lang="en-US" sz="1400" b="0" i="1" u="none" strike="noStrike">
                        <a:solidFill>
                          <a:srgbClr val="000000"/>
                        </a:solidFill>
                        <a:effectLst/>
                        <a:latin typeface="Arial" panose="020B0604020202020204" pitchFamily="34" charset="0"/>
                      </a:endParaRPr>
                    </a:p>
                  </a:txBody>
                  <a:tcPr marL="7211" marR="7211" marT="7211"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211" marR="7211" marT="7211" marB="0" anchor="b"/>
                </a:tc>
                <a:extLst>
                  <a:ext uri="{0D108BD9-81ED-4DB2-BD59-A6C34878D82A}">
                    <a16:rowId xmlns:a16="http://schemas.microsoft.com/office/drawing/2014/main" val="50595358"/>
                  </a:ext>
                </a:extLst>
              </a:tr>
            </a:tbl>
          </a:graphicData>
        </a:graphic>
      </p:graphicFrame>
    </p:spTree>
    <p:extLst>
      <p:ext uri="{BB962C8B-B14F-4D97-AF65-F5344CB8AC3E}">
        <p14:creationId xmlns:p14="http://schemas.microsoft.com/office/powerpoint/2010/main" val="3313613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D407A-BE36-4EE9-85CE-82C70699EAC5}"/>
              </a:ext>
            </a:extLst>
          </p:cNvPr>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a:extLst>
              <a:ext uri="{FF2B5EF4-FFF2-40B4-BE49-F238E27FC236}">
                <a16:creationId xmlns:a16="http://schemas.microsoft.com/office/drawing/2014/main" id="{145DD7AD-CC66-4463-AFE7-8D8C36EB707B}"/>
              </a:ext>
            </a:extLst>
          </p:cNvPr>
          <p:cNvSpPr>
            <a:spLocks noGrp="1"/>
          </p:cNvSpPr>
          <p:nvPr>
            <p:ph idx="1"/>
          </p:nvPr>
        </p:nvSpPr>
        <p:spPr/>
        <p:txBody>
          <a:bodyPr>
            <a:normAutofit fontScale="85000" lnSpcReduction="10000"/>
          </a:bodyPr>
          <a:lstStyle/>
          <a:p>
            <a:r>
              <a:rPr lang="sr-Latn-RS" b="1" dirty="0"/>
              <a:t>K</a:t>
            </a:r>
            <a:r>
              <a:rPr lang="en-US" b="1" dirty="0" err="1"/>
              <a:t>vantitativna</a:t>
            </a:r>
            <a:r>
              <a:rPr lang="en-US" b="1" dirty="0"/>
              <a:t> </a:t>
            </a:r>
            <a:r>
              <a:rPr lang="en-US" b="1" dirty="0" err="1"/>
              <a:t>ocena</a:t>
            </a:r>
            <a:r>
              <a:rPr lang="en-US" b="1" dirty="0"/>
              <a:t> </a:t>
            </a:r>
            <a:r>
              <a:rPr lang="sr-Latn-RS" b="1" dirty="0"/>
              <a:t>finansijske izvodljivosti </a:t>
            </a:r>
            <a:r>
              <a:rPr lang="sr-Latn-RS" dirty="0"/>
              <a:t>– odnosno </a:t>
            </a:r>
            <a:r>
              <a:rPr lang="en-US" dirty="0" err="1"/>
              <a:t>opravdanosti</a:t>
            </a:r>
            <a:r>
              <a:rPr lang="en-US" dirty="0"/>
              <a:t> </a:t>
            </a:r>
            <a:r>
              <a:rPr lang="en-US" dirty="0" err="1"/>
              <a:t>ulaska</a:t>
            </a:r>
            <a:r>
              <a:rPr lang="en-US" dirty="0"/>
              <a:t> u </a:t>
            </a:r>
            <a:r>
              <a:rPr lang="en-US" dirty="0" err="1"/>
              <a:t>investicioni</a:t>
            </a:r>
            <a:r>
              <a:rPr lang="en-US" dirty="0"/>
              <a:t> </a:t>
            </a:r>
            <a:r>
              <a:rPr lang="en-US" dirty="0" err="1"/>
              <a:t>poduhvat</a:t>
            </a:r>
            <a:r>
              <a:rPr lang="en-US" dirty="0"/>
              <a:t> se u </a:t>
            </a:r>
            <a:r>
              <a:rPr lang="en-US" dirty="0" err="1"/>
              <a:t>praksi</a:t>
            </a:r>
            <a:r>
              <a:rPr lang="en-US" dirty="0"/>
              <a:t> </a:t>
            </a:r>
            <a:r>
              <a:rPr lang="en-US" dirty="0" err="1"/>
              <a:t>vrši</a:t>
            </a:r>
            <a:r>
              <a:rPr lang="en-US" dirty="0"/>
              <a:t> </a:t>
            </a:r>
            <a:r>
              <a:rPr lang="en-US" dirty="0" err="1"/>
              <a:t>preko</a:t>
            </a:r>
            <a:r>
              <a:rPr lang="en-US" dirty="0"/>
              <a:t> </a:t>
            </a:r>
            <a:r>
              <a:rPr lang="en-US" dirty="0" err="1"/>
              <a:t>ocene</a:t>
            </a:r>
            <a:r>
              <a:rPr lang="sr-Latn-RS" dirty="0"/>
              <a:t> </a:t>
            </a:r>
            <a:r>
              <a:rPr lang="en-US" dirty="0" err="1"/>
              <a:t>efekata</a:t>
            </a:r>
            <a:r>
              <a:rPr lang="en-US" dirty="0"/>
              <a:t> </a:t>
            </a:r>
            <a:r>
              <a:rPr lang="en-US" dirty="0" err="1"/>
              <a:t>koji</a:t>
            </a:r>
            <a:r>
              <a:rPr lang="en-US" dirty="0"/>
              <a:t> se </a:t>
            </a:r>
            <a:r>
              <a:rPr lang="en-US" dirty="0" err="1"/>
              <a:t>dobijaju</a:t>
            </a:r>
            <a:r>
              <a:rPr lang="en-US" dirty="0"/>
              <a:t> </a:t>
            </a:r>
            <a:r>
              <a:rPr lang="en-US" dirty="0" err="1"/>
              <a:t>realizacijom</a:t>
            </a:r>
            <a:r>
              <a:rPr lang="en-US" dirty="0"/>
              <a:t> tog </a:t>
            </a:r>
            <a:r>
              <a:rPr lang="en-US" dirty="0" err="1"/>
              <a:t>poduhvata</a:t>
            </a:r>
            <a:r>
              <a:rPr lang="en-US" dirty="0"/>
              <a:t>, </a:t>
            </a:r>
            <a:r>
              <a:rPr lang="en-US" dirty="0" err="1"/>
              <a:t>što</a:t>
            </a:r>
            <a:r>
              <a:rPr lang="en-US" dirty="0"/>
              <a:t> se </a:t>
            </a:r>
            <a:r>
              <a:rPr lang="en-US" dirty="0" err="1"/>
              <a:t>najčešće</a:t>
            </a:r>
            <a:r>
              <a:rPr lang="en-US" dirty="0"/>
              <a:t> </a:t>
            </a:r>
            <a:r>
              <a:rPr lang="en-US" dirty="0" err="1"/>
              <a:t>svodi</a:t>
            </a:r>
            <a:r>
              <a:rPr lang="en-US" dirty="0"/>
              <a:t> </a:t>
            </a:r>
            <a:r>
              <a:rPr lang="en-US" dirty="0" err="1"/>
              <a:t>na</a:t>
            </a:r>
            <a:r>
              <a:rPr lang="en-US" dirty="0"/>
              <a:t> </a:t>
            </a:r>
            <a:r>
              <a:rPr lang="en-US" b="1" dirty="0" err="1"/>
              <a:t>merljive</a:t>
            </a:r>
            <a:r>
              <a:rPr lang="en-US" b="1" dirty="0"/>
              <a:t> </a:t>
            </a:r>
            <a:r>
              <a:rPr lang="sr-Latn-RS" b="1" dirty="0"/>
              <a:t>finansijske </a:t>
            </a:r>
            <a:r>
              <a:rPr lang="en-US" b="1" dirty="0" err="1"/>
              <a:t>efekte</a:t>
            </a:r>
            <a:r>
              <a:rPr lang="en-US" dirty="0"/>
              <a:t>, </a:t>
            </a:r>
            <a:r>
              <a:rPr lang="en-US" dirty="0" err="1"/>
              <a:t>kao</a:t>
            </a:r>
            <a:r>
              <a:rPr lang="en-US" dirty="0"/>
              <a:t> </a:t>
            </a:r>
            <a:r>
              <a:rPr lang="en-US" dirty="0" err="1"/>
              <a:t>što</a:t>
            </a:r>
            <a:r>
              <a:rPr lang="en-US" dirty="0"/>
              <a:t> </a:t>
            </a:r>
            <a:r>
              <a:rPr lang="en-US" dirty="0" err="1"/>
              <a:t>su</a:t>
            </a:r>
            <a:r>
              <a:rPr lang="en-US" dirty="0"/>
              <a:t> </a:t>
            </a:r>
            <a:r>
              <a:rPr lang="en-US" b="1" dirty="0" err="1"/>
              <a:t>ocena</a:t>
            </a:r>
            <a:r>
              <a:rPr lang="en-US" b="1" dirty="0"/>
              <a:t> </a:t>
            </a:r>
            <a:r>
              <a:rPr lang="en-US" b="1" dirty="0" err="1"/>
              <a:t>efikasnosti</a:t>
            </a:r>
            <a:r>
              <a:rPr lang="en-US" b="1" dirty="0"/>
              <a:t> </a:t>
            </a:r>
            <a:r>
              <a:rPr lang="en-US" b="1" dirty="0" err="1"/>
              <a:t>i</a:t>
            </a:r>
            <a:r>
              <a:rPr lang="en-US" b="1" dirty="0"/>
              <a:t> </a:t>
            </a:r>
            <a:r>
              <a:rPr lang="en-US" b="1" dirty="0" err="1"/>
              <a:t>rentabilnosti</a:t>
            </a:r>
            <a:r>
              <a:rPr lang="en-US" dirty="0"/>
              <a:t>. </a:t>
            </a:r>
            <a:endParaRPr lang="sr-Latn-RS" dirty="0"/>
          </a:p>
          <a:p>
            <a:r>
              <a:rPr lang="en-US" b="1" dirty="0" err="1"/>
              <a:t>Ocena</a:t>
            </a:r>
            <a:r>
              <a:rPr lang="en-US" b="1" dirty="0"/>
              <a:t> </a:t>
            </a:r>
            <a:r>
              <a:rPr lang="en-US" b="1" dirty="0" err="1"/>
              <a:t>efikasnosti</a:t>
            </a:r>
            <a:r>
              <a:rPr lang="sr-Latn-RS" b="1" dirty="0"/>
              <a:t> i </a:t>
            </a:r>
            <a:r>
              <a:rPr lang="en-US" b="1" dirty="0" err="1"/>
              <a:t>rentabilnosti</a:t>
            </a:r>
            <a:r>
              <a:rPr lang="sr-Latn-RS" dirty="0"/>
              <a:t> </a:t>
            </a:r>
            <a:r>
              <a:rPr lang="en-US" dirty="0" err="1"/>
              <a:t>investicionog</a:t>
            </a:r>
            <a:r>
              <a:rPr lang="en-US" dirty="0"/>
              <a:t> </a:t>
            </a:r>
            <a:r>
              <a:rPr lang="en-US" dirty="0" err="1"/>
              <a:t>projekta</a:t>
            </a:r>
            <a:r>
              <a:rPr lang="en-US" dirty="0"/>
              <a:t> </a:t>
            </a:r>
            <a:r>
              <a:rPr lang="en-US" dirty="0" err="1"/>
              <a:t>može</a:t>
            </a:r>
            <a:r>
              <a:rPr lang="en-US" dirty="0"/>
              <a:t> </a:t>
            </a:r>
            <a:r>
              <a:rPr lang="en-US" dirty="0" err="1"/>
              <a:t>biti</a:t>
            </a:r>
            <a:r>
              <a:rPr lang="en-US" dirty="0"/>
              <a:t> </a:t>
            </a:r>
            <a:r>
              <a:rPr lang="en-US" b="1" dirty="0" err="1"/>
              <a:t>finansijska</a:t>
            </a:r>
            <a:r>
              <a:rPr lang="en-US" b="1" dirty="0"/>
              <a:t> (</a:t>
            </a:r>
            <a:r>
              <a:rPr lang="en-US" b="1" dirty="0" err="1"/>
              <a:t>komercijalna</a:t>
            </a:r>
            <a:r>
              <a:rPr lang="en-US" b="1" dirty="0"/>
              <a:t>) </a:t>
            </a:r>
            <a:r>
              <a:rPr lang="en-US" b="1" dirty="0" err="1"/>
              <a:t>i</a:t>
            </a:r>
            <a:r>
              <a:rPr lang="en-US" b="1" dirty="0"/>
              <a:t> </a:t>
            </a:r>
            <a:r>
              <a:rPr lang="en-US" b="1" dirty="0" err="1"/>
              <a:t>drustvena</a:t>
            </a:r>
            <a:r>
              <a:rPr lang="en-US" b="1" dirty="0"/>
              <a:t> (</a:t>
            </a:r>
            <a:r>
              <a:rPr lang="en-US" b="1" dirty="0" err="1"/>
              <a:t>nacionalna</a:t>
            </a:r>
            <a:r>
              <a:rPr lang="en-US" b="1" dirty="0"/>
              <a:t>)</a:t>
            </a:r>
            <a:r>
              <a:rPr lang="sr-Latn-RS" b="1" dirty="0"/>
              <a:t>- odnosno ekonomska</a:t>
            </a:r>
            <a:r>
              <a:rPr lang="sr-Latn-RS" dirty="0"/>
              <a:t>.</a:t>
            </a:r>
            <a:r>
              <a:rPr lang="en-US" dirty="0"/>
              <a:t> </a:t>
            </a:r>
            <a:endParaRPr lang="sr-Latn-RS" dirty="0"/>
          </a:p>
          <a:p>
            <a:r>
              <a:rPr lang="en-US" dirty="0" err="1"/>
              <a:t>Finansijska</a:t>
            </a:r>
            <a:r>
              <a:rPr lang="sr-Latn-RS" dirty="0"/>
              <a:t> </a:t>
            </a:r>
            <a:r>
              <a:rPr lang="pl-PL" dirty="0"/>
              <a:t>ocena obuhvata merenje efekata koje investicioni projekat donosi investitoru, dok nacionalna </a:t>
            </a:r>
            <a:r>
              <a:rPr lang="en-US" dirty="0" err="1"/>
              <a:t>ocena</a:t>
            </a:r>
            <a:r>
              <a:rPr lang="en-US" dirty="0"/>
              <a:t> </a:t>
            </a:r>
            <a:r>
              <a:rPr lang="en-US" dirty="0" err="1"/>
              <a:t>obuhvata</a:t>
            </a:r>
            <a:r>
              <a:rPr lang="en-US" dirty="0"/>
              <a:t> </a:t>
            </a:r>
            <a:r>
              <a:rPr lang="en-US" dirty="0" err="1"/>
              <a:t>merenje</a:t>
            </a:r>
            <a:r>
              <a:rPr lang="en-US" dirty="0"/>
              <a:t> </a:t>
            </a:r>
            <a:r>
              <a:rPr lang="en-US" dirty="0" err="1"/>
              <a:t>efekata</a:t>
            </a:r>
            <a:r>
              <a:rPr lang="en-US" dirty="0"/>
              <a:t> </a:t>
            </a:r>
            <a:r>
              <a:rPr lang="en-US" dirty="0" err="1"/>
              <a:t>koje</a:t>
            </a:r>
            <a:r>
              <a:rPr lang="en-US" dirty="0"/>
              <a:t> </a:t>
            </a:r>
            <a:r>
              <a:rPr lang="en-US" dirty="0" err="1"/>
              <a:t>investicioni</a:t>
            </a:r>
            <a:r>
              <a:rPr lang="en-US" dirty="0"/>
              <a:t> </a:t>
            </a:r>
            <a:r>
              <a:rPr lang="en-US" dirty="0" err="1"/>
              <a:t>projekat</a:t>
            </a:r>
            <a:r>
              <a:rPr lang="en-US" dirty="0"/>
              <a:t> </a:t>
            </a:r>
            <a:r>
              <a:rPr lang="en-US" dirty="0" err="1"/>
              <a:t>donosi</a:t>
            </a:r>
            <a:r>
              <a:rPr lang="en-US" dirty="0"/>
              <a:t> </a:t>
            </a:r>
            <a:r>
              <a:rPr lang="en-US" dirty="0" err="1"/>
              <a:t>zemlji</a:t>
            </a:r>
            <a:r>
              <a:rPr lang="sr-Latn-RS" dirty="0"/>
              <a:t> (odnosno ekonomiji i privredi jedne zemlje)</a:t>
            </a:r>
            <a:r>
              <a:rPr lang="en-US" dirty="0"/>
              <a:t> u </a:t>
            </a:r>
            <a:r>
              <a:rPr lang="en-US" dirty="0" err="1"/>
              <a:t>celini</a:t>
            </a:r>
            <a:r>
              <a:rPr lang="sr-Latn-RS" dirty="0"/>
              <a:t>.</a:t>
            </a:r>
          </a:p>
          <a:p>
            <a:r>
              <a:rPr lang="sr-Latn-RS" dirty="0"/>
              <a:t>Naravno iz ugla investitora, posebno kada je u pitanju privatni sektor, </a:t>
            </a:r>
            <a:r>
              <a:rPr lang="pl-PL" dirty="0"/>
              <a:t>oni su u principu najviše zainteresovani za direktne </a:t>
            </a:r>
            <a:r>
              <a:rPr lang="sr-Latn-RS" dirty="0"/>
              <a:t>finansijske</a:t>
            </a:r>
            <a:r>
              <a:rPr lang="en-US" dirty="0"/>
              <a:t> </a:t>
            </a:r>
            <a:r>
              <a:rPr lang="en-US" dirty="0" err="1"/>
              <a:t>efekte</a:t>
            </a:r>
            <a:r>
              <a:rPr lang="en-US" dirty="0"/>
              <a:t> od </a:t>
            </a:r>
            <a:r>
              <a:rPr lang="en-US" dirty="0" err="1"/>
              <a:t>investicije</a:t>
            </a:r>
            <a:r>
              <a:rPr lang="en-US" dirty="0"/>
              <a:t>, </a:t>
            </a:r>
            <a:r>
              <a:rPr lang="en-US" dirty="0" err="1"/>
              <a:t>izražene</a:t>
            </a:r>
            <a:r>
              <a:rPr lang="en-US" dirty="0"/>
              <a:t> u </a:t>
            </a:r>
            <a:r>
              <a:rPr lang="en-US" dirty="0" err="1"/>
              <a:t>novčanom</a:t>
            </a:r>
            <a:r>
              <a:rPr lang="en-US" dirty="0"/>
              <a:t> </a:t>
            </a:r>
            <a:r>
              <a:rPr lang="en-US" dirty="0" err="1"/>
              <a:t>obliku</a:t>
            </a:r>
            <a:r>
              <a:rPr lang="sr-Latn-RS" dirty="0"/>
              <a:t>. U javnom sektoru su društveni i finansijski efekat projekta su od podjednakog značaja.</a:t>
            </a:r>
            <a:endParaRPr lang="en-US" dirty="0"/>
          </a:p>
        </p:txBody>
      </p:sp>
    </p:spTree>
    <p:extLst>
      <p:ext uri="{BB962C8B-B14F-4D97-AF65-F5344CB8AC3E}">
        <p14:creationId xmlns:p14="http://schemas.microsoft.com/office/powerpoint/2010/main" val="18911462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6E15-26BB-48F8-9A54-BA67686270F4}"/>
              </a:ext>
            </a:extLst>
          </p:cNvPr>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a:extLst>
              <a:ext uri="{FF2B5EF4-FFF2-40B4-BE49-F238E27FC236}">
                <a16:creationId xmlns:a16="http://schemas.microsoft.com/office/drawing/2014/main" id="{4A8630ED-BB30-4756-AFE0-9A7767BECE3F}"/>
              </a:ext>
            </a:extLst>
          </p:cNvPr>
          <p:cNvSpPr>
            <a:spLocks noGrp="1"/>
          </p:cNvSpPr>
          <p:nvPr>
            <p:ph idx="1"/>
          </p:nvPr>
        </p:nvSpPr>
        <p:spPr/>
        <p:txBody>
          <a:bodyPr>
            <a:normAutofit lnSpcReduction="10000"/>
          </a:bodyPr>
          <a:lstStyle/>
          <a:p>
            <a:r>
              <a:rPr lang="en-US" dirty="0" err="1"/>
              <a:t>Prilikom</a:t>
            </a:r>
            <a:r>
              <a:rPr lang="en-US" dirty="0"/>
              <a:t> </a:t>
            </a:r>
            <a:r>
              <a:rPr lang="en-US" dirty="0" err="1"/>
              <a:t>merenja</a:t>
            </a:r>
            <a:r>
              <a:rPr lang="en-US" dirty="0"/>
              <a:t> </a:t>
            </a:r>
            <a:r>
              <a:rPr lang="en-US" dirty="0" err="1"/>
              <a:t>efekata</a:t>
            </a:r>
            <a:r>
              <a:rPr lang="en-US" dirty="0"/>
              <a:t> </a:t>
            </a:r>
            <a:r>
              <a:rPr lang="sr-Latn-RS" dirty="0"/>
              <a:t>potencijalne</a:t>
            </a:r>
            <a:r>
              <a:rPr lang="en-US" dirty="0"/>
              <a:t> </a:t>
            </a:r>
            <a:r>
              <a:rPr lang="en-US" dirty="0" err="1"/>
              <a:t>investicije</a:t>
            </a:r>
            <a:r>
              <a:rPr lang="en-US" dirty="0"/>
              <a:t> </a:t>
            </a:r>
            <a:r>
              <a:rPr lang="en-US" dirty="0" err="1"/>
              <a:t>radi</a:t>
            </a:r>
            <a:r>
              <a:rPr lang="en-US" dirty="0"/>
              <a:t> </a:t>
            </a:r>
            <a:r>
              <a:rPr lang="en-US" dirty="0" err="1"/>
              <a:t>ocene</a:t>
            </a:r>
            <a:r>
              <a:rPr lang="en-US" dirty="0"/>
              <a:t> </a:t>
            </a:r>
            <a:r>
              <a:rPr lang="en-US" dirty="0" err="1"/>
              <a:t>njene</a:t>
            </a:r>
            <a:r>
              <a:rPr lang="en-US" dirty="0"/>
              <a:t> </a:t>
            </a:r>
            <a:r>
              <a:rPr lang="en-US" dirty="0" err="1"/>
              <a:t>opravdanosti</a:t>
            </a:r>
            <a:r>
              <a:rPr lang="en-US" dirty="0"/>
              <a:t> </a:t>
            </a:r>
            <a:r>
              <a:rPr lang="en-US" dirty="0" err="1"/>
              <a:t>trebalo</a:t>
            </a:r>
            <a:r>
              <a:rPr lang="en-US" dirty="0"/>
              <a:t> bi </a:t>
            </a:r>
            <a:r>
              <a:rPr lang="en-US" dirty="0" err="1"/>
              <a:t>uzeti</a:t>
            </a:r>
            <a:r>
              <a:rPr lang="en-US" dirty="0"/>
              <a:t> u </a:t>
            </a:r>
            <a:r>
              <a:rPr lang="en-US" dirty="0" err="1"/>
              <a:t>obzir</a:t>
            </a:r>
            <a:r>
              <a:rPr lang="en-US" dirty="0"/>
              <a:t> </a:t>
            </a:r>
            <a:r>
              <a:rPr lang="en-US" dirty="0" err="1"/>
              <a:t>i</a:t>
            </a:r>
            <a:r>
              <a:rPr lang="sr-Latn-RS" dirty="0"/>
              <a:t> </a:t>
            </a:r>
            <a:r>
              <a:rPr lang="en-US" dirty="0" err="1"/>
              <a:t>izmeriti</a:t>
            </a:r>
            <a:r>
              <a:rPr lang="en-US" dirty="0"/>
              <a:t> </a:t>
            </a:r>
            <a:r>
              <a:rPr lang="en-US" dirty="0" err="1"/>
              <a:t>sve</a:t>
            </a:r>
            <a:r>
              <a:rPr lang="en-US" dirty="0"/>
              <a:t> </a:t>
            </a:r>
            <a:r>
              <a:rPr lang="en-US" dirty="0" err="1"/>
              <a:t>efekte</a:t>
            </a:r>
            <a:r>
              <a:rPr lang="en-US" dirty="0"/>
              <a:t> </a:t>
            </a:r>
            <a:r>
              <a:rPr lang="en-US" dirty="0" err="1"/>
              <a:t>koje</a:t>
            </a:r>
            <a:r>
              <a:rPr lang="en-US" dirty="0"/>
              <a:t> </a:t>
            </a:r>
            <a:r>
              <a:rPr lang="en-US" dirty="0" err="1"/>
              <a:t>ona</a:t>
            </a:r>
            <a:r>
              <a:rPr lang="en-US" dirty="0"/>
              <a:t> </a:t>
            </a:r>
            <a:r>
              <a:rPr lang="en-US" dirty="0" err="1"/>
              <a:t>pruža</a:t>
            </a:r>
            <a:r>
              <a:rPr lang="en-US" dirty="0"/>
              <a:t> u </a:t>
            </a:r>
            <a:r>
              <a:rPr lang="en-US" dirty="0" err="1"/>
              <a:t>eksploataciji</a:t>
            </a:r>
            <a:r>
              <a:rPr lang="en-US" dirty="0"/>
              <a:t>. </a:t>
            </a:r>
            <a:endParaRPr lang="sr-Latn-RS" dirty="0"/>
          </a:p>
          <a:p>
            <a:r>
              <a:rPr lang="en-US" dirty="0"/>
              <a:t>Me</a:t>
            </a:r>
            <a:r>
              <a:rPr lang="sr-Latn-RS" dirty="0"/>
              <a:t>đ</a:t>
            </a:r>
            <a:r>
              <a:rPr lang="en-US" dirty="0" err="1"/>
              <a:t>utim</a:t>
            </a:r>
            <a:r>
              <a:rPr lang="en-US" dirty="0"/>
              <a:t>, </a:t>
            </a:r>
            <a:r>
              <a:rPr lang="en-US" dirty="0" err="1"/>
              <a:t>pošto</a:t>
            </a:r>
            <a:r>
              <a:rPr lang="en-US" dirty="0"/>
              <a:t> je </a:t>
            </a:r>
            <a:r>
              <a:rPr lang="en-US" dirty="0" err="1"/>
              <a:t>neekonomske</a:t>
            </a:r>
            <a:r>
              <a:rPr lang="en-US" dirty="0"/>
              <a:t> </a:t>
            </a:r>
            <a:r>
              <a:rPr lang="en-US" dirty="0" err="1"/>
              <a:t>i</a:t>
            </a:r>
            <a:r>
              <a:rPr lang="en-US" dirty="0"/>
              <a:t> </a:t>
            </a:r>
            <a:r>
              <a:rPr lang="en-US" dirty="0" err="1"/>
              <a:t>indirektne</a:t>
            </a:r>
            <a:r>
              <a:rPr lang="sr-Latn-RS" dirty="0"/>
              <a:t> </a:t>
            </a:r>
            <a:r>
              <a:rPr lang="en-US" dirty="0" err="1"/>
              <a:t>efekte</a:t>
            </a:r>
            <a:r>
              <a:rPr lang="en-US" dirty="0"/>
              <a:t> </a:t>
            </a:r>
            <a:r>
              <a:rPr lang="en-US" dirty="0" err="1"/>
              <a:t>teško</a:t>
            </a:r>
            <a:r>
              <a:rPr lang="en-US" dirty="0"/>
              <a:t> </a:t>
            </a:r>
            <a:r>
              <a:rPr lang="en-US" dirty="0" err="1"/>
              <a:t>egzaktno</a:t>
            </a:r>
            <a:r>
              <a:rPr lang="en-US" dirty="0"/>
              <a:t> </a:t>
            </a:r>
            <a:r>
              <a:rPr lang="en-US" dirty="0" err="1"/>
              <a:t>izmeriti</a:t>
            </a:r>
            <a:r>
              <a:rPr lang="en-US" dirty="0"/>
              <a:t>, u </a:t>
            </a:r>
            <a:r>
              <a:rPr lang="en-US" dirty="0" err="1"/>
              <a:t>praksi</a:t>
            </a:r>
            <a:r>
              <a:rPr lang="en-US" dirty="0"/>
              <a:t> se, </a:t>
            </a:r>
            <a:r>
              <a:rPr lang="en-US" dirty="0" err="1"/>
              <a:t>prilikom</a:t>
            </a:r>
            <a:r>
              <a:rPr lang="en-US" dirty="0"/>
              <a:t> </a:t>
            </a:r>
            <a:r>
              <a:rPr lang="en-US" dirty="0" err="1"/>
              <a:t>ocene</a:t>
            </a:r>
            <a:r>
              <a:rPr lang="en-US" dirty="0"/>
              <a:t> </a:t>
            </a:r>
            <a:r>
              <a:rPr lang="en-US" dirty="0" err="1"/>
              <a:t>investicija</a:t>
            </a:r>
            <a:r>
              <a:rPr lang="en-US" dirty="0"/>
              <a:t>, </a:t>
            </a:r>
            <a:r>
              <a:rPr lang="en-US" dirty="0" err="1"/>
              <a:t>najčešće</a:t>
            </a:r>
            <a:r>
              <a:rPr lang="en-US" dirty="0"/>
              <a:t> </a:t>
            </a:r>
            <a:r>
              <a:rPr lang="en-US" dirty="0" err="1"/>
              <a:t>uzimaju</a:t>
            </a:r>
            <a:r>
              <a:rPr lang="en-US" dirty="0"/>
              <a:t> u </a:t>
            </a:r>
            <a:r>
              <a:rPr lang="en-US" dirty="0" err="1"/>
              <a:t>obzir</a:t>
            </a:r>
            <a:r>
              <a:rPr lang="sr-Latn-RS" dirty="0"/>
              <a:t> </a:t>
            </a:r>
            <a:r>
              <a:rPr lang="en-US" dirty="0" err="1"/>
              <a:t>neposredni</a:t>
            </a:r>
            <a:r>
              <a:rPr lang="en-US" dirty="0"/>
              <a:t> </a:t>
            </a:r>
            <a:r>
              <a:rPr lang="sr-Latn-RS" dirty="0"/>
              <a:t>finansijski</a:t>
            </a:r>
            <a:r>
              <a:rPr lang="en-US" dirty="0"/>
              <a:t> </a:t>
            </a:r>
            <a:r>
              <a:rPr lang="en-US" dirty="0" err="1"/>
              <a:t>efekti</a:t>
            </a:r>
            <a:r>
              <a:rPr lang="en-US" dirty="0"/>
              <a:t>. </a:t>
            </a:r>
            <a:endParaRPr lang="sr-Latn-RS" dirty="0"/>
          </a:p>
          <a:p>
            <a:r>
              <a:rPr lang="en-US" dirty="0" err="1"/>
              <a:t>Finansijska</a:t>
            </a:r>
            <a:r>
              <a:rPr lang="en-US" dirty="0"/>
              <a:t> </a:t>
            </a:r>
            <a:r>
              <a:rPr lang="en-US" dirty="0" err="1"/>
              <a:t>ocena</a:t>
            </a:r>
            <a:r>
              <a:rPr lang="en-US" dirty="0"/>
              <a:t> </a:t>
            </a:r>
            <a:r>
              <a:rPr lang="en-US" dirty="0" err="1"/>
              <a:t>obuhvata</a:t>
            </a:r>
            <a:r>
              <a:rPr lang="en-US" dirty="0"/>
              <a:t> </a:t>
            </a:r>
            <a:r>
              <a:rPr lang="en-US" dirty="0" err="1"/>
              <a:t>razmatranje</a:t>
            </a:r>
            <a:r>
              <a:rPr lang="en-US" dirty="0"/>
              <a:t> </a:t>
            </a:r>
            <a:r>
              <a:rPr lang="en-US" dirty="0" err="1"/>
              <a:t>efekata</a:t>
            </a:r>
            <a:r>
              <a:rPr lang="en-US" dirty="0"/>
              <a:t> od </a:t>
            </a:r>
            <a:r>
              <a:rPr lang="en-US" dirty="0" err="1"/>
              <a:t>investicionog</a:t>
            </a:r>
            <a:r>
              <a:rPr lang="sr-Latn-RS" dirty="0"/>
              <a:t> </a:t>
            </a:r>
            <a:r>
              <a:rPr lang="en-US" dirty="0" err="1"/>
              <a:t>projekta</a:t>
            </a:r>
            <a:r>
              <a:rPr lang="en-US" dirty="0"/>
              <a:t> </a:t>
            </a:r>
            <a:r>
              <a:rPr lang="en-US" dirty="0" err="1"/>
              <a:t>koje</a:t>
            </a:r>
            <a:r>
              <a:rPr lang="en-US" dirty="0"/>
              <a:t> </a:t>
            </a:r>
            <a:r>
              <a:rPr lang="en-US" dirty="0" err="1"/>
              <a:t>ima</a:t>
            </a:r>
            <a:r>
              <a:rPr lang="en-US" dirty="0"/>
              <a:t> </a:t>
            </a:r>
            <a:r>
              <a:rPr lang="en-US" dirty="0" err="1"/>
              <a:t>investitor</a:t>
            </a:r>
            <a:r>
              <a:rPr lang="en-US" dirty="0"/>
              <a:t> </a:t>
            </a:r>
            <a:r>
              <a:rPr lang="en-US" dirty="0" err="1"/>
              <a:t>i</a:t>
            </a:r>
            <a:r>
              <a:rPr lang="en-US" dirty="0"/>
              <a:t> </a:t>
            </a:r>
            <a:r>
              <a:rPr lang="en-US" dirty="0" err="1"/>
              <a:t>obuhvata</a:t>
            </a:r>
            <a:r>
              <a:rPr lang="en-US" dirty="0"/>
              <a:t> </a:t>
            </a:r>
            <a:r>
              <a:rPr lang="en-US" dirty="0" err="1"/>
              <a:t>ocenu</a:t>
            </a:r>
            <a:r>
              <a:rPr lang="en-US" dirty="0"/>
              <a:t> </a:t>
            </a:r>
            <a:r>
              <a:rPr lang="en-US" dirty="0" err="1"/>
              <a:t>rentabilnosti</a:t>
            </a:r>
            <a:r>
              <a:rPr lang="en-US" dirty="0"/>
              <a:t> </a:t>
            </a:r>
            <a:r>
              <a:rPr lang="en-US" dirty="0" err="1"/>
              <a:t>i</a:t>
            </a:r>
            <a:r>
              <a:rPr lang="en-US" dirty="0"/>
              <a:t> </a:t>
            </a:r>
            <a:r>
              <a:rPr lang="en-US" dirty="0" err="1"/>
              <a:t>likvidnosti</a:t>
            </a:r>
            <a:r>
              <a:rPr lang="en-US" dirty="0"/>
              <a:t> </a:t>
            </a:r>
            <a:r>
              <a:rPr lang="en-US" dirty="0" err="1"/>
              <a:t>projekta</a:t>
            </a:r>
            <a:r>
              <a:rPr lang="en-US" dirty="0"/>
              <a:t>. </a:t>
            </a:r>
            <a:endParaRPr lang="sr-Latn-RS" dirty="0"/>
          </a:p>
          <a:p>
            <a:r>
              <a:rPr lang="en-US" dirty="0"/>
              <a:t>Same </a:t>
            </a:r>
            <a:r>
              <a:rPr lang="en-US" dirty="0" err="1"/>
              <a:t>ocene</a:t>
            </a:r>
            <a:r>
              <a:rPr lang="en-US" dirty="0"/>
              <a:t> se</a:t>
            </a:r>
            <a:r>
              <a:rPr lang="sr-Latn-RS" dirty="0"/>
              <a:t> </a:t>
            </a:r>
            <a:r>
              <a:rPr lang="en-US" dirty="0" err="1"/>
              <a:t>mogu</a:t>
            </a:r>
            <a:r>
              <a:rPr lang="en-US" dirty="0"/>
              <a:t> </a:t>
            </a:r>
            <a:r>
              <a:rPr lang="en-US" dirty="0" err="1"/>
              <a:t>donositi</a:t>
            </a:r>
            <a:r>
              <a:rPr lang="en-US" dirty="0"/>
              <a:t> </a:t>
            </a:r>
            <a:r>
              <a:rPr lang="en-US" dirty="0" err="1"/>
              <a:t>korišćenjem</a:t>
            </a:r>
            <a:r>
              <a:rPr lang="en-US" dirty="0"/>
              <a:t> </a:t>
            </a:r>
            <a:r>
              <a:rPr lang="en-US" b="1" dirty="0" err="1"/>
              <a:t>statičkog</a:t>
            </a:r>
            <a:r>
              <a:rPr lang="en-US" dirty="0"/>
              <a:t> </a:t>
            </a:r>
            <a:r>
              <a:rPr lang="en-US" dirty="0" err="1"/>
              <a:t>i</a:t>
            </a:r>
            <a:r>
              <a:rPr lang="en-US" dirty="0"/>
              <a:t> </a:t>
            </a:r>
            <a:r>
              <a:rPr lang="en-US" b="1" dirty="0" err="1"/>
              <a:t>dinamičkog</a:t>
            </a:r>
            <a:r>
              <a:rPr lang="en-US" dirty="0"/>
              <a:t> </a:t>
            </a:r>
            <a:r>
              <a:rPr lang="en-US" dirty="0" err="1"/>
              <a:t>postupka</a:t>
            </a:r>
            <a:r>
              <a:rPr lang="sr-Latn-RS" dirty="0"/>
              <a:t> vrednovanja projekta</a:t>
            </a:r>
            <a:r>
              <a:rPr lang="en-US" dirty="0"/>
              <a:t>.</a:t>
            </a:r>
          </a:p>
        </p:txBody>
      </p:sp>
    </p:spTree>
    <p:extLst>
      <p:ext uri="{BB962C8B-B14F-4D97-AF65-F5344CB8AC3E}">
        <p14:creationId xmlns:p14="http://schemas.microsoft.com/office/powerpoint/2010/main" val="65862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FFE84-13E2-4C85-9458-F198097BE4FC}"/>
              </a:ext>
            </a:extLst>
          </p:cNvPr>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a:extLst>
              <a:ext uri="{FF2B5EF4-FFF2-40B4-BE49-F238E27FC236}">
                <a16:creationId xmlns:a16="http://schemas.microsoft.com/office/drawing/2014/main" id="{AC07C554-1249-434A-A9CC-75B25AF8C17B}"/>
              </a:ext>
            </a:extLst>
          </p:cNvPr>
          <p:cNvSpPr>
            <a:spLocks noGrp="1"/>
          </p:cNvSpPr>
          <p:nvPr>
            <p:ph idx="1"/>
          </p:nvPr>
        </p:nvSpPr>
        <p:spPr/>
        <p:txBody>
          <a:bodyPr>
            <a:normAutofit fontScale="92500" lnSpcReduction="20000"/>
          </a:bodyPr>
          <a:lstStyle/>
          <a:p>
            <a:r>
              <a:rPr lang="en-US" b="1" dirty="0" err="1"/>
              <a:t>Statička</a:t>
            </a:r>
            <a:r>
              <a:rPr lang="en-US" b="1" dirty="0"/>
              <a:t> </a:t>
            </a:r>
            <a:r>
              <a:rPr lang="en-US" b="1" dirty="0" err="1"/>
              <a:t>ocena</a:t>
            </a:r>
            <a:r>
              <a:rPr lang="en-US" b="1" dirty="0"/>
              <a:t> </a:t>
            </a:r>
            <a:r>
              <a:rPr lang="en-US" b="1" dirty="0" err="1"/>
              <a:t>projekta</a:t>
            </a:r>
            <a:r>
              <a:rPr lang="en-US" b="1" dirty="0"/>
              <a:t> se </a:t>
            </a:r>
            <a:r>
              <a:rPr lang="en-US" b="1" dirty="0" err="1"/>
              <a:t>odlikuje</a:t>
            </a:r>
            <a:r>
              <a:rPr lang="en-US" b="1" dirty="0"/>
              <a:t> time da ne </a:t>
            </a:r>
            <a:r>
              <a:rPr lang="en-US" b="1" dirty="0" err="1"/>
              <a:t>uzima</a:t>
            </a:r>
            <a:r>
              <a:rPr lang="en-US" b="1" dirty="0"/>
              <a:t> </a:t>
            </a:r>
            <a:r>
              <a:rPr lang="en-US" b="1" dirty="0" err="1"/>
              <a:t>vremensku</a:t>
            </a:r>
            <a:r>
              <a:rPr lang="en-US" b="1" dirty="0"/>
              <a:t> </a:t>
            </a:r>
            <a:r>
              <a:rPr lang="en-US" b="1" dirty="0" err="1"/>
              <a:t>dimenziju</a:t>
            </a:r>
            <a:r>
              <a:rPr lang="en-US" b="1" dirty="0"/>
              <a:t> </a:t>
            </a:r>
            <a:r>
              <a:rPr lang="en-US" b="1" dirty="0" err="1"/>
              <a:t>realizacije</a:t>
            </a:r>
            <a:r>
              <a:rPr lang="en-US" b="1" dirty="0"/>
              <a:t> </a:t>
            </a:r>
            <a:r>
              <a:rPr lang="en-US" b="1" dirty="0" err="1"/>
              <a:t>projekta</a:t>
            </a:r>
            <a:r>
              <a:rPr lang="en-US" b="1" dirty="0"/>
              <a:t> u</a:t>
            </a:r>
            <a:r>
              <a:rPr lang="sr-Latn-RS" b="1" dirty="0"/>
              <a:t> </a:t>
            </a:r>
            <a:r>
              <a:rPr lang="en-US" b="1" dirty="0" err="1"/>
              <a:t>obzir</a:t>
            </a:r>
            <a:r>
              <a:rPr lang="en-US" b="1" dirty="0"/>
              <a:t>. </a:t>
            </a:r>
            <a:r>
              <a:rPr lang="en-US" b="1" dirty="0" err="1"/>
              <a:t>Osnovni</a:t>
            </a:r>
            <a:r>
              <a:rPr lang="en-US" b="1" dirty="0"/>
              <a:t> </a:t>
            </a:r>
            <a:r>
              <a:rPr lang="en-US" b="1" dirty="0" err="1"/>
              <a:t>pokazatelji</a:t>
            </a:r>
            <a:r>
              <a:rPr lang="en-US" b="1" dirty="0"/>
              <a:t> </a:t>
            </a:r>
            <a:r>
              <a:rPr lang="en-US" b="1" dirty="0" err="1"/>
              <a:t>ili</a:t>
            </a:r>
            <a:r>
              <a:rPr lang="en-US" b="1" dirty="0"/>
              <a:t> </a:t>
            </a:r>
            <a:r>
              <a:rPr lang="en-US" b="1" u="sng" dirty="0" err="1"/>
              <a:t>kriterijumi</a:t>
            </a:r>
            <a:r>
              <a:rPr lang="en-US" b="1" u="sng" dirty="0"/>
              <a:t> </a:t>
            </a:r>
            <a:r>
              <a:rPr lang="en-US" b="1" u="sng" dirty="0" err="1"/>
              <a:t>statičke</a:t>
            </a:r>
            <a:r>
              <a:rPr lang="en-US" b="1" u="sng" dirty="0"/>
              <a:t> </a:t>
            </a:r>
            <a:r>
              <a:rPr lang="en-US" b="1" u="sng" dirty="0" err="1"/>
              <a:t>ocene</a:t>
            </a:r>
            <a:r>
              <a:rPr lang="en-US" b="1" u="sng" dirty="0"/>
              <a:t> </a:t>
            </a:r>
            <a:r>
              <a:rPr lang="en-US" b="1" u="sng" dirty="0" err="1"/>
              <a:t>su</a:t>
            </a:r>
            <a:r>
              <a:rPr lang="en-US" dirty="0"/>
              <a:t>:</a:t>
            </a:r>
            <a:endParaRPr lang="sr-Latn-RS" dirty="0"/>
          </a:p>
          <a:p>
            <a:pPr lvl="1"/>
            <a:r>
              <a:rPr lang="en-US" dirty="0" err="1"/>
              <a:t>rok</a:t>
            </a:r>
            <a:r>
              <a:rPr lang="en-US" dirty="0"/>
              <a:t> </a:t>
            </a:r>
            <a:r>
              <a:rPr lang="en-US" dirty="0" err="1"/>
              <a:t>vraćanja</a:t>
            </a:r>
            <a:r>
              <a:rPr lang="en-US" dirty="0"/>
              <a:t>,</a:t>
            </a:r>
          </a:p>
          <a:p>
            <a:pPr lvl="1"/>
            <a:r>
              <a:rPr lang="en-US" dirty="0" err="1"/>
              <a:t>povraćaj</a:t>
            </a:r>
            <a:r>
              <a:rPr lang="en-US" dirty="0"/>
              <a:t> </a:t>
            </a:r>
            <a:r>
              <a:rPr lang="en-US" dirty="0" err="1"/>
              <a:t>investicije</a:t>
            </a:r>
            <a:r>
              <a:rPr lang="en-US" dirty="0"/>
              <a:t>,</a:t>
            </a:r>
          </a:p>
          <a:p>
            <a:pPr lvl="1"/>
            <a:r>
              <a:rPr lang="en-US" dirty="0" err="1"/>
              <a:t>jedinična</a:t>
            </a:r>
            <a:r>
              <a:rPr lang="en-US" dirty="0"/>
              <a:t> </a:t>
            </a:r>
            <a:r>
              <a:rPr lang="en-US" dirty="0" err="1"/>
              <a:t>cena</a:t>
            </a:r>
            <a:r>
              <a:rPr lang="en-US" dirty="0"/>
              <a:t> </a:t>
            </a:r>
            <a:r>
              <a:rPr lang="en-US" dirty="0" err="1"/>
              <a:t>koštanja</a:t>
            </a:r>
            <a:r>
              <a:rPr lang="en-US" dirty="0"/>
              <a:t>,</a:t>
            </a:r>
          </a:p>
          <a:p>
            <a:pPr lvl="1"/>
            <a:r>
              <a:rPr lang="en-US" dirty="0" err="1"/>
              <a:t>kriterijum</a:t>
            </a:r>
            <a:r>
              <a:rPr lang="en-US" dirty="0"/>
              <a:t> </a:t>
            </a:r>
            <a:r>
              <a:rPr lang="en-US" dirty="0" err="1"/>
              <a:t>produktivnosti</a:t>
            </a:r>
            <a:r>
              <a:rPr lang="en-US" dirty="0"/>
              <a:t> </a:t>
            </a:r>
            <a:r>
              <a:rPr lang="en-US" dirty="0" err="1"/>
              <a:t>investicije</a:t>
            </a:r>
            <a:r>
              <a:rPr lang="en-US" dirty="0"/>
              <a:t>,</a:t>
            </a:r>
          </a:p>
          <a:p>
            <a:pPr lvl="1"/>
            <a:r>
              <a:rPr lang="en-US" dirty="0" err="1"/>
              <a:t>kriterijum</a:t>
            </a:r>
            <a:r>
              <a:rPr lang="en-US" dirty="0"/>
              <a:t> </a:t>
            </a:r>
            <a:r>
              <a:rPr lang="en-US" dirty="0" err="1"/>
              <a:t>ekonomičnosti</a:t>
            </a:r>
            <a:r>
              <a:rPr lang="en-US" dirty="0"/>
              <a:t> </a:t>
            </a:r>
            <a:r>
              <a:rPr lang="en-US" dirty="0" err="1"/>
              <a:t>investicije</a:t>
            </a:r>
            <a:r>
              <a:rPr lang="en-US" dirty="0"/>
              <a:t>,</a:t>
            </a:r>
          </a:p>
          <a:p>
            <a:pPr lvl="1"/>
            <a:r>
              <a:rPr lang="en-US" dirty="0" err="1"/>
              <a:t>kriterijum</a:t>
            </a:r>
            <a:r>
              <a:rPr lang="en-US" dirty="0"/>
              <a:t> </a:t>
            </a:r>
            <a:r>
              <a:rPr lang="en-US" dirty="0" err="1"/>
              <a:t>rentabilnosti</a:t>
            </a:r>
            <a:r>
              <a:rPr lang="en-US" dirty="0"/>
              <a:t> </a:t>
            </a:r>
            <a:r>
              <a:rPr lang="en-US" dirty="0" err="1"/>
              <a:t>investicije</a:t>
            </a:r>
            <a:r>
              <a:rPr lang="en-US" dirty="0"/>
              <a:t>,</a:t>
            </a:r>
          </a:p>
          <a:p>
            <a:pPr lvl="1"/>
            <a:r>
              <a:rPr lang="en-US" dirty="0" err="1"/>
              <a:t>devizna</a:t>
            </a:r>
            <a:r>
              <a:rPr lang="en-US" dirty="0"/>
              <a:t> </a:t>
            </a:r>
            <a:r>
              <a:rPr lang="en-US" dirty="0" err="1"/>
              <a:t>rentabilnost</a:t>
            </a:r>
            <a:r>
              <a:rPr lang="en-US" dirty="0"/>
              <a:t> </a:t>
            </a:r>
            <a:r>
              <a:rPr lang="en-US" dirty="0" err="1"/>
              <a:t>investicije</a:t>
            </a:r>
            <a:r>
              <a:rPr lang="en-US" dirty="0"/>
              <a:t>,</a:t>
            </a:r>
          </a:p>
          <a:p>
            <a:pPr lvl="1"/>
            <a:r>
              <a:rPr lang="en-US" dirty="0" err="1"/>
              <a:t>koeficijent</a:t>
            </a:r>
            <a:r>
              <a:rPr lang="en-US" dirty="0"/>
              <a:t> </a:t>
            </a:r>
            <a:r>
              <a:rPr lang="en-US" dirty="0" err="1"/>
              <a:t>tehničke</a:t>
            </a:r>
            <a:r>
              <a:rPr lang="en-US" dirty="0"/>
              <a:t> </a:t>
            </a:r>
            <a:r>
              <a:rPr lang="en-US" dirty="0" err="1"/>
              <a:t>opremljenosti</a:t>
            </a:r>
            <a:r>
              <a:rPr lang="en-US" dirty="0"/>
              <a:t>,</a:t>
            </a:r>
          </a:p>
          <a:p>
            <a:pPr lvl="1"/>
            <a:r>
              <a:rPr lang="en-US" dirty="0" err="1"/>
              <a:t>koeficijent</a:t>
            </a:r>
            <a:r>
              <a:rPr lang="en-US" dirty="0"/>
              <a:t> </a:t>
            </a:r>
            <a:r>
              <a:rPr lang="en-US" dirty="0" err="1"/>
              <a:t>zapošljavanja</a:t>
            </a:r>
            <a:r>
              <a:rPr lang="en-US" dirty="0"/>
              <a:t>,</a:t>
            </a:r>
          </a:p>
          <a:p>
            <a:pPr lvl="1"/>
            <a:r>
              <a:rPr lang="en-US" dirty="0" err="1"/>
              <a:t>koeficijent</a:t>
            </a:r>
            <a:r>
              <a:rPr lang="en-US" dirty="0"/>
              <a:t> </a:t>
            </a:r>
            <a:r>
              <a:rPr lang="en-US" dirty="0" err="1"/>
              <a:t>utroška</a:t>
            </a:r>
            <a:r>
              <a:rPr lang="en-US" dirty="0"/>
              <a:t> </a:t>
            </a:r>
            <a:r>
              <a:rPr lang="en-US" dirty="0" err="1"/>
              <a:t>energije</a:t>
            </a:r>
            <a:r>
              <a:rPr lang="en-US" dirty="0"/>
              <a:t>.</a:t>
            </a:r>
            <a:endParaRPr lang="sr-Latn-RS" dirty="0"/>
          </a:p>
        </p:txBody>
      </p:sp>
    </p:spTree>
    <p:extLst>
      <p:ext uri="{BB962C8B-B14F-4D97-AF65-F5344CB8AC3E}">
        <p14:creationId xmlns:p14="http://schemas.microsoft.com/office/powerpoint/2010/main" val="182389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1" dirty="0"/>
                  <a:t>Rok </a:t>
                </a:r>
                <a:r>
                  <a:rPr lang="en-US" b="1" dirty="0" err="1"/>
                  <a:t>vraćanja</a:t>
                </a:r>
                <a:r>
                  <a:rPr lang="en-US" b="1" dirty="0"/>
                  <a:t> </a:t>
                </a:r>
                <a:r>
                  <a:rPr lang="en-US" dirty="0"/>
                  <a:t>je </a:t>
                </a:r>
                <a:r>
                  <a:rPr lang="en-US" dirty="0" err="1"/>
                  <a:t>vreme</a:t>
                </a:r>
                <a:r>
                  <a:rPr lang="sr-Latn-RS" dirty="0"/>
                  <a:t>nski period</a:t>
                </a:r>
                <a:r>
                  <a:rPr lang="en-US" dirty="0"/>
                  <a:t> </a:t>
                </a:r>
                <a:r>
                  <a:rPr lang="en-US" dirty="0" err="1"/>
                  <a:t>za</a:t>
                </a:r>
                <a:r>
                  <a:rPr lang="en-US" dirty="0"/>
                  <a:t> </a:t>
                </a:r>
                <a:r>
                  <a:rPr lang="en-US" dirty="0" err="1"/>
                  <a:t>koj</a:t>
                </a:r>
                <a:r>
                  <a:rPr lang="sr-Latn-RS" dirty="0"/>
                  <a:t>i</a:t>
                </a:r>
                <a:r>
                  <a:rPr lang="en-US" dirty="0"/>
                  <a:t> </a:t>
                </a:r>
                <a:r>
                  <a:rPr lang="en-US" dirty="0" err="1"/>
                  <a:t>će</a:t>
                </a:r>
                <a:r>
                  <a:rPr lang="en-US" dirty="0"/>
                  <a:t> </a:t>
                </a:r>
                <a:r>
                  <a:rPr lang="en-US" dirty="0" err="1"/>
                  <a:t>neto</a:t>
                </a:r>
                <a:r>
                  <a:rPr lang="en-US" dirty="0"/>
                  <a:t> </a:t>
                </a:r>
                <a:r>
                  <a:rPr lang="en-US" dirty="0" err="1"/>
                  <a:t>priliv</a:t>
                </a:r>
                <a:r>
                  <a:rPr lang="en-US" dirty="0"/>
                  <a:t> (</a:t>
                </a:r>
                <a:r>
                  <a:rPr lang="en-US" dirty="0" err="1"/>
                  <a:t>efekat</a:t>
                </a:r>
                <a:r>
                  <a:rPr lang="en-US" dirty="0"/>
                  <a:t>)</a:t>
                </a:r>
                <a:r>
                  <a:rPr lang="sr-Latn-RS" dirty="0"/>
                  <a:t>,</a:t>
                </a:r>
                <a:r>
                  <a:rPr lang="en-US" dirty="0"/>
                  <a:t> </a:t>
                </a:r>
                <a:r>
                  <a:rPr lang="en-US" dirty="0" err="1"/>
                  <a:t>koji</a:t>
                </a:r>
                <a:r>
                  <a:rPr lang="en-US" dirty="0"/>
                  <a:t> </a:t>
                </a:r>
                <a:r>
                  <a:rPr lang="en-US" dirty="0" err="1"/>
                  <a:t>nastaje</a:t>
                </a:r>
                <a:r>
                  <a:rPr lang="en-US" dirty="0"/>
                  <a:t> </a:t>
                </a:r>
                <a:r>
                  <a:rPr lang="en-US" dirty="0" err="1"/>
                  <a:t>eksploatacijom</a:t>
                </a:r>
                <a:r>
                  <a:rPr lang="en-US" dirty="0"/>
                  <a:t> </a:t>
                </a:r>
                <a:r>
                  <a:rPr lang="sr-Latn-RS" dirty="0"/>
                  <a:t>projekta,</a:t>
                </a:r>
                <a:r>
                  <a:rPr lang="en-US" dirty="0"/>
                  <a:t> da</a:t>
                </a:r>
                <a:r>
                  <a:rPr lang="sr-Latn-RS" dirty="0"/>
                  <a:t> </a:t>
                </a:r>
                <a:r>
                  <a:rPr lang="en-US" dirty="0" err="1"/>
                  <a:t>otplati</a:t>
                </a:r>
                <a:r>
                  <a:rPr lang="en-US" dirty="0"/>
                  <a:t> </a:t>
                </a:r>
                <a:r>
                  <a:rPr lang="en-US" dirty="0" err="1"/>
                  <a:t>sredstva</a:t>
                </a:r>
                <a:r>
                  <a:rPr lang="en-US" dirty="0"/>
                  <a:t> </a:t>
                </a:r>
                <a:r>
                  <a:rPr lang="en-US" dirty="0" err="1"/>
                  <a:t>uložena</a:t>
                </a:r>
                <a:r>
                  <a:rPr lang="en-US" dirty="0"/>
                  <a:t> u </a:t>
                </a:r>
                <a:r>
                  <a:rPr lang="en-US" dirty="0" err="1"/>
                  <a:t>njenu</a:t>
                </a:r>
                <a:r>
                  <a:rPr lang="en-US" dirty="0"/>
                  <a:t> </a:t>
                </a:r>
                <a:r>
                  <a:rPr lang="en-US" dirty="0" err="1"/>
                  <a:t>realizaciju</a:t>
                </a:r>
                <a:r>
                  <a:rPr lang="en-US" dirty="0"/>
                  <a:t>. </a:t>
                </a:r>
                <a:endParaRPr lang="sr-Latn-RS" dirty="0"/>
              </a:p>
              <a:p>
                <a:r>
                  <a:rPr lang="en-US" dirty="0"/>
                  <a:t>Sa </a:t>
                </a:r>
                <a:r>
                  <a:rPr lang="en-US" dirty="0" err="1"/>
                  <a:t>stanovišta</a:t>
                </a:r>
                <a:r>
                  <a:rPr lang="en-US" dirty="0"/>
                  <a:t> </a:t>
                </a:r>
                <a:r>
                  <a:rPr lang="en-US" dirty="0" err="1"/>
                  <a:t>investitora</a:t>
                </a:r>
                <a:r>
                  <a:rPr lang="en-US" dirty="0"/>
                  <a:t>, </a:t>
                </a:r>
                <a:r>
                  <a:rPr lang="en-US" dirty="0" err="1"/>
                  <a:t>potrebno</a:t>
                </a:r>
                <a:r>
                  <a:rPr lang="en-US" dirty="0"/>
                  <a:t> je da </a:t>
                </a:r>
                <a:r>
                  <a:rPr lang="en-US" dirty="0" err="1"/>
                  <a:t>ovaj</a:t>
                </a:r>
                <a:r>
                  <a:rPr lang="en-US" dirty="0"/>
                  <a:t> </a:t>
                </a:r>
                <a:r>
                  <a:rPr lang="en-US" dirty="0" err="1"/>
                  <a:t>rok</a:t>
                </a:r>
                <a:r>
                  <a:rPr lang="sr-Latn-RS" dirty="0"/>
                  <a:t> </a:t>
                </a:r>
                <a:r>
                  <a:rPr lang="en-US" dirty="0" err="1"/>
                  <a:t>bude</a:t>
                </a:r>
                <a:r>
                  <a:rPr lang="en-US" dirty="0"/>
                  <a:t> </a:t>
                </a:r>
                <a:r>
                  <a:rPr lang="en-US" dirty="0" err="1"/>
                  <a:t>što</a:t>
                </a:r>
                <a:r>
                  <a:rPr lang="en-US" dirty="0"/>
                  <a:t> </a:t>
                </a:r>
                <a:r>
                  <a:rPr lang="en-US" dirty="0" err="1"/>
                  <a:t>kraći</a:t>
                </a:r>
                <a:r>
                  <a:rPr lang="en-US" dirty="0"/>
                  <a:t>. </a:t>
                </a:r>
                <a:endParaRPr lang="sr-Latn-RS" dirty="0"/>
              </a:p>
              <a:p>
                <a:r>
                  <a:rPr lang="en-US" dirty="0" err="1"/>
                  <a:t>Rok</a:t>
                </a:r>
                <a:r>
                  <a:rPr lang="en-US" dirty="0"/>
                  <a:t> </a:t>
                </a:r>
                <a:r>
                  <a:rPr lang="en-US" dirty="0" err="1"/>
                  <a:t>vraćanja</a:t>
                </a:r>
                <a:r>
                  <a:rPr lang="en-US" dirty="0"/>
                  <a:t> je </a:t>
                </a:r>
                <a:r>
                  <a:rPr lang="en-US" dirty="0" err="1"/>
                  <a:t>izražen</a:t>
                </a:r>
                <a:r>
                  <a:rPr lang="en-US" dirty="0"/>
                  <a:t> u </a:t>
                </a:r>
                <a:r>
                  <a:rPr lang="en-US" dirty="0" err="1"/>
                  <a:t>godinama</a:t>
                </a:r>
                <a:r>
                  <a:rPr lang="en-US" dirty="0"/>
                  <a:t> </a:t>
                </a:r>
                <a:r>
                  <a:rPr lang="en-US" dirty="0" err="1"/>
                  <a:t>i</a:t>
                </a:r>
                <a:r>
                  <a:rPr lang="en-US" dirty="0"/>
                  <a:t> </a:t>
                </a:r>
                <a:r>
                  <a:rPr lang="en-US" dirty="0" err="1"/>
                  <a:t>iznosi</a:t>
                </a:r>
                <a:r>
                  <a:rPr lang="sr-Latn-RS" dirty="0"/>
                  <a:t>:</a:t>
                </a:r>
              </a:p>
              <a:p>
                <a:r>
                  <a:rPr lang="sr-Latn-RS" dirty="0"/>
                  <a:t>          t =  </a:t>
                </a:r>
                <a14:m>
                  <m:oMath xmlns:m="http://schemas.openxmlformats.org/officeDocument/2006/math">
                    <m:f>
                      <m:fPr>
                        <m:ctrlPr>
                          <a:rPr lang="sr-Latn-RS" i="1">
                            <a:latin typeface="Cambria Math" panose="02040503050406030204" pitchFamily="18" charset="0"/>
                          </a:rPr>
                        </m:ctrlPr>
                      </m:fPr>
                      <m:num>
                        <m:r>
                          <a:rPr lang="sr-Latn-RS" i="1">
                            <a:latin typeface="Cambria Math" panose="02040503050406030204" pitchFamily="18" charset="0"/>
                          </a:rPr>
                          <m:t>𝐼</m:t>
                        </m:r>
                      </m:num>
                      <m:den>
                        <m:r>
                          <a:rPr lang="sr-Latn-RS" i="1">
                            <a:latin typeface="Cambria Math" panose="02040503050406030204" pitchFamily="18" charset="0"/>
                          </a:rPr>
                          <m:t>𝑁𝑃</m:t>
                        </m:r>
                      </m:den>
                    </m:f>
                    <m:r>
                      <a:rPr lang="sr-Latn-RS" i="1">
                        <a:latin typeface="Cambria Math" panose="02040503050406030204" pitchFamily="18" charset="0"/>
                      </a:rPr>
                      <m:t> </m:t>
                    </m:r>
                  </m:oMath>
                </a14:m>
                <a:r>
                  <a:rPr lang="sr-Latn-RS" dirty="0"/>
                  <a:t>  (god)      </a:t>
                </a:r>
                <a:r>
                  <a:rPr lang="en-GB" dirty="0"/>
                  <a:t>[1.1]</a:t>
                </a:r>
                <a:endParaRPr lang="sr-Latn-RS" dirty="0"/>
              </a:p>
              <a:p>
                <a:r>
                  <a:rPr lang="sr-Latn-RS" dirty="0"/>
                  <a:t>Gde su: t – period povraćaja investicije, u godinama; I – Iznos ukupno uloženih sredstva u nominalnim novčanim jedinicama; NP – godišnji iznos neto efekta (neto priliv) od investicije.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464" b="-840"/>
                </a:stretch>
              </a:blipFill>
            </p:spPr>
            <p:txBody>
              <a:bodyPr/>
              <a:lstStyle/>
              <a:p>
                <a:r>
                  <a:rPr lang="en-US">
                    <a:noFill/>
                  </a:rPr>
                  <a:t> </a:t>
                </a:r>
              </a:p>
            </p:txBody>
          </p:sp>
        </mc:Fallback>
      </mc:AlternateContent>
    </p:spTree>
    <p:extLst>
      <p:ext uri="{BB962C8B-B14F-4D97-AF65-F5344CB8AC3E}">
        <p14:creationId xmlns:p14="http://schemas.microsoft.com/office/powerpoint/2010/main" val="1799082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8744-7165-432D-B84D-9F4D1DE2A06F}"/>
              </a:ext>
            </a:extLst>
          </p:cNvPr>
          <p:cNvSpPr>
            <a:spLocks noGrp="1"/>
          </p:cNvSpPr>
          <p:nvPr>
            <p:ph type="title"/>
          </p:nvPr>
        </p:nvSpPr>
        <p:spPr/>
        <p:txBody>
          <a:bodyPr/>
          <a:lstStyle/>
          <a:p>
            <a:r>
              <a:rPr lang="sr-Latn-RS" b="1" dirty="0"/>
              <a:t>PLANIRANJE</a:t>
            </a:r>
            <a:r>
              <a:rPr lang="en-US" b="1" dirty="0"/>
              <a:t> PROJEKTA</a:t>
            </a:r>
            <a:r>
              <a:rPr lang="sr-Latn-RS" b="1" dirty="0"/>
              <a:t> – STUDIJA IZVODLJIVOSTI</a:t>
            </a:r>
            <a:endParaRPr lang="en-US" dirty="0"/>
          </a:p>
        </p:txBody>
      </p:sp>
      <p:sp>
        <p:nvSpPr>
          <p:cNvPr id="3" name="Content Placeholder 2">
            <a:extLst>
              <a:ext uri="{FF2B5EF4-FFF2-40B4-BE49-F238E27FC236}">
                <a16:creationId xmlns:a16="http://schemas.microsoft.com/office/drawing/2014/main" id="{B9033A78-0554-41D4-A1FC-5C9C40583FBF}"/>
              </a:ext>
            </a:extLst>
          </p:cNvPr>
          <p:cNvSpPr>
            <a:spLocks noGrp="1"/>
          </p:cNvSpPr>
          <p:nvPr>
            <p:ph idx="1"/>
          </p:nvPr>
        </p:nvSpPr>
        <p:spPr/>
        <p:txBody>
          <a:bodyPr>
            <a:normAutofit fontScale="62500" lnSpcReduction="20000"/>
          </a:bodyPr>
          <a:lstStyle/>
          <a:p>
            <a:r>
              <a:rPr lang="sr-Latn-RS" dirty="0"/>
              <a:t>U slučaju javnog sektora, potreba za izradom prethodne studije izvodljivosti i studije izvodljivosti, definisana je zakonom odnosno </a:t>
            </a:r>
            <a:r>
              <a:rPr lang="en-US" b="1" dirty="0"/>
              <a:t>PRAVILNIK</a:t>
            </a:r>
            <a:r>
              <a:rPr lang="sr-Latn-RS" b="1" dirty="0"/>
              <a:t>OM </a:t>
            </a:r>
            <a:r>
              <a:rPr lang="en-US" b="1" dirty="0"/>
              <a:t>O STUDIJI IZVODLJIVOSTI I PRETHODNOJ STUDIJI IZVODLJIVOSTI</a:t>
            </a:r>
            <a:r>
              <a:rPr lang="sr-Latn-RS" b="1" dirty="0"/>
              <a:t> </a:t>
            </a:r>
            <a:r>
              <a:rPr lang="en-US" i="1" dirty="0"/>
              <a:t>("Sl. </a:t>
            </a:r>
            <a:r>
              <a:rPr lang="en-US" i="1" dirty="0" err="1"/>
              <a:t>glasnik</a:t>
            </a:r>
            <a:r>
              <a:rPr lang="en-US" i="1" dirty="0"/>
              <a:t> RS", br. 87/2019)</a:t>
            </a:r>
            <a:r>
              <a:rPr lang="sr-Latn-RS" i="1" dirty="0"/>
              <a:t>: http://demo.paragraf.rs/demo/combined/Old/t/t2019_12/t12_0167.htm</a:t>
            </a:r>
            <a:endParaRPr lang="en-US" i="1" dirty="0"/>
          </a:p>
          <a:p>
            <a:pPr marL="0" indent="0">
              <a:buNone/>
            </a:pPr>
            <a:r>
              <a:rPr lang="sr-Latn-RS" dirty="0"/>
              <a:t>U ovom pravilniku je definisano:</a:t>
            </a:r>
          </a:p>
          <a:p>
            <a:r>
              <a:rPr lang="sr-Latn-RS" dirty="0"/>
              <a:t>Studija izvodljivosti je u ovom slučaju Pravni Akt.</a:t>
            </a:r>
          </a:p>
          <a:p>
            <a:r>
              <a:rPr lang="en-US" dirty="0" err="1"/>
              <a:t>Samo</a:t>
            </a:r>
            <a:r>
              <a:rPr lang="en-US" dirty="0"/>
              <a:t> </a:t>
            </a:r>
            <a:r>
              <a:rPr lang="en-US" dirty="0" err="1"/>
              <a:t>Studija</a:t>
            </a:r>
            <a:r>
              <a:rPr lang="en-US" dirty="0"/>
              <a:t> </a:t>
            </a:r>
            <a:r>
              <a:rPr lang="en-US" dirty="0" err="1"/>
              <a:t>izvodljivosti</a:t>
            </a:r>
            <a:r>
              <a:rPr lang="en-US" dirty="0"/>
              <a:t> </a:t>
            </a:r>
            <a:r>
              <a:rPr lang="en-US" dirty="0" err="1"/>
              <a:t>izrađuje</a:t>
            </a:r>
            <a:r>
              <a:rPr lang="en-US" dirty="0"/>
              <a:t> se za </a:t>
            </a:r>
            <a:r>
              <a:rPr lang="en-US" dirty="0" err="1"/>
              <a:t>kapitalne</a:t>
            </a:r>
            <a:r>
              <a:rPr lang="en-US" dirty="0"/>
              <a:t> </a:t>
            </a:r>
            <a:r>
              <a:rPr lang="en-US" dirty="0" err="1"/>
              <a:t>projekte</a:t>
            </a:r>
            <a:r>
              <a:rPr lang="en-US" dirty="0"/>
              <a:t> </a:t>
            </a:r>
            <a:r>
              <a:rPr lang="en-US" dirty="0" err="1"/>
              <a:t>srednje</a:t>
            </a:r>
            <a:r>
              <a:rPr lang="en-US" dirty="0"/>
              <a:t> </a:t>
            </a:r>
            <a:r>
              <a:rPr lang="en-US" dirty="0" err="1"/>
              <a:t>vrednosti</a:t>
            </a:r>
            <a:r>
              <a:rPr lang="sr-Latn-RS" dirty="0"/>
              <a:t> (5-25 M EUR)</a:t>
            </a:r>
            <a:r>
              <a:rPr lang="en-US" dirty="0"/>
              <a:t>, a </a:t>
            </a:r>
            <a:r>
              <a:rPr lang="en-US" dirty="0" err="1"/>
              <a:t>prethodna</a:t>
            </a:r>
            <a:r>
              <a:rPr lang="en-US" dirty="0"/>
              <a:t> </a:t>
            </a:r>
            <a:r>
              <a:rPr lang="en-US" dirty="0" err="1"/>
              <a:t>studija</a:t>
            </a:r>
            <a:r>
              <a:rPr lang="en-US" dirty="0"/>
              <a:t> </a:t>
            </a:r>
            <a:r>
              <a:rPr lang="en-US" dirty="0" err="1"/>
              <a:t>izvodljivosti</a:t>
            </a:r>
            <a:r>
              <a:rPr lang="sr-Latn-RS" dirty="0"/>
              <a:t> (nakon koje i studija izvodljivosti)</a:t>
            </a:r>
            <a:r>
              <a:rPr lang="en-US" dirty="0"/>
              <a:t> za </a:t>
            </a:r>
            <a:r>
              <a:rPr lang="en-US" dirty="0" err="1"/>
              <a:t>kapitalne</a:t>
            </a:r>
            <a:r>
              <a:rPr lang="en-US" dirty="0"/>
              <a:t> </a:t>
            </a:r>
            <a:r>
              <a:rPr lang="en-US" dirty="0" err="1"/>
              <a:t>projekte</a:t>
            </a:r>
            <a:r>
              <a:rPr lang="en-US" dirty="0"/>
              <a:t> </a:t>
            </a:r>
            <a:r>
              <a:rPr lang="en-US" dirty="0" err="1"/>
              <a:t>velike</a:t>
            </a:r>
            <a:r>
              <a:rPr lang="en-US" dirty="0"/>
              <a:t> </a:t>
            </a:r>
            <a:r>
              <a:rPr lang="en-US" dirty="0" err="1"/>
              <a:t>vrednosti</a:t>
            </a:r>
            <a:r>
              <a:rPr lang="en-US" dirty="0"/>
              <a:t>.</a:t>
            </a:r>
          </a:p>
          <a:p>
            <a:r>
              <a:rPr lang="en-US" dirty="0" err="1"/>
              <a:t>Prethodna</a:t>
            </a:r>
            <a:r>
              <a:rPr lang="en-US" dirty="0"/>
              <a:t> </a:t>
            </a:r>
            <a:r>
              <a:rPr lang="en-US" dirty="0" err="1"/>
              <a:t>studija</a:t>
            </a:r>
            <a:r>
              <a:rPr lang="en-US" dirty="0"/>
              <a:t> </a:t>
            </a:r>
            <a:r>
              <a:rPr lang="en-US" dirty="0" err="1"/>
              <a:t>izvodljivosti</a:t>
            </a:r>
            <a:r>
              <a:rPr lang="en-US" dirty="0"/>
              <a:t> </a:t>
            </a:r>
            <a:r>
              <a:rPr lang="en-US" dirty="0" err="1"/>
              <a:t>i</a:t>
            </a:r>
            <a:r>
              <a:rPr lang="en-US" dirty="0"/>
              <a:t> </a:t>
            </a:r>
            <a:r>
              <a:rPr lang="en-US" dirty="0" err="1"/>
              <a:t>studija</a:t>
            </a:r>
            <a:r>
              <a:rPr lang="en-US" dirty="0"/>
              <a:t> </a:t>
            </a:r>
            <a:r>
              <a:rPr lang="en-US" dirty="0" err="1"/>
              <a:t>izvodljivosti</a:t>
            </a:r>
            <a:r>
              <a:rPr lang="en-US" dirty="0"/>
              <a:t> </a:t>
            </a:r>
            <a:r>
              <a:rPr lang="en-US" dirty="0" err="1"/>
              <a:t>podnose</a:t>
            </a:r>
            <a:r>
              <a:rPr lang="en-US" dirty="0"/>
              <a:t> se </a:t>
            </a:r>
            <a:r>
              <a:rPr lang="sr-Latn-RS" dirty="0" err="1"/>
              <a:t>M</a:t>
            </a:r>
            <a:r>
              <a:rPr lang="en-US" dirty="0" err="1"/>
              <a:t>inistarstvu</a:t>
            </a:r>
            <a:r>
              <a:rPr lang="en-US" dirty="0"/>
              <a:t> </a:t>
            </a:r>
            <a:r>
              <a:rPr lang="en-US" dirty="0" err="1"/>
              <a:t>nadležnom</a:t>
            </a:r>
            <a:r>
              <a:rPr lang="en-US" dirty="0"/>
              <a:t> za </a:t>
            </a:r>
            <a:r>
              <a:rPr lang="en-US" dirty="0" err="1"/>
              <a:t>poslove</a:t>
            </a:r>
            <a:r>
              <a:rPr lang="en-US" dirty="0"/>
              <a:t> </a:t>
            </a:r>
            <a:r>
              <a:rPr lang="en-US" dirty="0" err="1"/>
              <a:t>finansija</a:t>
            </a:r>
            <a:r>
              <a:rPr lang="en-US" dirty="0"/>
              <a:t> (u </a:t>
            </a:r>
            <a:r>
              <a:rPr lang="en-US" dirty="0" err="1"/>
              <a:t>daljem</a:t>
            </a:r>
            <a:r>
              <a:rPr lang="en-US" dirty="0"/>
              <a:t> </a:t>
            </a:r>
            <a:r>
              <a:rPr lang="en-US" dirty="0" err="1"/>
              <a:t>tekstu</a:t>
            </a:r>
            <a:r>
              <a:rPr lang="en-US" dirty="0"/>
              <a:t>: </a:t>
            </a:r>
            <a:r>
              <a:rPr lang="en-US" dirty="0" err="1"/>
              <a:t>Ministarstvo</a:t>
            </a:r>
            <a:r>
              <a:rPr lang="en-US" dirty="0"/>
              <a:t> </a:t>
            </a:r>
            <a:r>
              <a:rPr lang="en-US" dirty="0" err="1"/>
              <a:t>finansija</a:t>
            </a:r>
            <a:r>
              <a:rPr lang="en-US" dirty="0"/>
              <a:t>) u </a:t>
            </a:r>
            <a:r>
              <a:rPr lang="en-US" dirty="0" err="1"/>
              <a:t>svrhu</a:t>
            </a:r>
            <a:r>
              <a:rPr lang="en-US" dirty="0"/>
              <a:t> </a:t>
            </a:r>
            <a:r>
              <a:rPr lang="en-US" dirty="0" err="1"/>
              <a:t>revizije</a:t>
            </a:r>
            <a:r>
              <a:rPr lang="en-US" dirty="0"/>
              <a:t> </a:t>
            </a:r>
            <a:r>
              <a:rPr lang="en-US" dirty="0" err="1"/>
              <a:t>finansijskog</a:t>
            </a:r>
            <a:r>
              <a:rPr lang="en-US" dirty="0"/>
              <a:t> </a:t>
            </a:r>
            <a:r>
              <a:rPr lang="en-US" dirty="0" err="1"/>
              <a:t>i</a:t>
            </a:r>
            <a:r>
              <a:rPr lang="en-US" dirty="0"/>
              <a:t> </a:t>
            </a:r>
            <a:r>
              <a:rPr lang="en-US" dirty="0" err="1"/>
              <a:t>ekonomskog</a:t>
            </a:r>
            <a:r>
              <a:rPr lang="en-US" dirty="0"/>
              <a:t> </a:t>
            </a:r>
            <a:r>
              <a:rPr lang="en-US" dirty="0" err="1"/>
              <a:t>aspekta</a:t>
            </a:r>
            <a:r>
              <a:rPr lang="en-US" dirty="0"/>
              <a:t> </a:t>
            </a:r>
            <a:r>
              <a:rPr lang="en-US" dirty="0" err="1"/>
              <a:t>realizacije</a:t>
            </a:r>
            <a:r>
              <a:rPr lang="en-US" dirty="0"/>
              <a:t> </a:t>
            </a:r>
            <a:r>
              <a:rPr lang="en-US" dirty="0" err="1"/>
              <a:t>kapitalnog</a:t>
            </a:r>
            <a:r>
              <a:rPr lang="en-US" dirty="0"/>
              <a:t> </a:t>
            </a:r>
            <a:r>
              <a:rPr lang="en-US" dirty="0" err="1"/>
              <a:t>projekta</a:t>
            </a:r>
            <a:r>
              <a:rPr lang="en-US" dirty="0"/>
              <a:t>.</a:t>
            </a:r>
          </a:p>
          <a:p>
            <a:r>
              <a:rPr lang="en-US" dirty="0"/>
              <a:t>U </a:t>
            </a:r>
            <a:r>
              <a:rPr lang="en-US" dirty="0" err="1"/>
              <a:t>prilogu</a:t>
            </a:r>
            <a:r>
              <a:rPr lang="en-US" dirty="0"/>
              <a:t> </a:t>
            </a:r>
            <a:r>
              <a:rPr lang="en-US" dirty="0" err="1"/>
              <a:t>prethodne</a:t>
            </a:r>
            <a:r>
              <a:rPr lang="en-US" dirty="0"/>
              <a:t> </a:t>
            </a:r>
            <a:r>
              <a:rPr lang="en-US" dirty="0" err="1"/>
              <a:t>studije</a:t>
            </a:r>
            <a:r>
              <a:rPr lang="en-US" dirty="0"/>
              <a:t> </a:t>
            </a:r>
            <a:r>
              <a:rPr lang="en-US" dirty="0" err="1"/>
              <a:t>izvodljivosti</a:t>
            </a:r>
            <a:r>
              <a:rPr lang="en-US" dirty="0"/>
              <a:t> </a:t>
            </a:r>
            <a:r>
              <a:rPr lang="en-US" dirty="0" err="1"/>
              <a:t>i</a:t>
            </a:r>
            <a:r>
              <a:rPr lang="en-US" dirty="0"/>
              <a:t> </a:t>
            </a:r>
            <a:r>
              <a:rPr lang="en-US" dirty="0" err="1"/>
              <a:t>studije</a:t>
            </a:r>
            <a:r>
              <a:rPr lang="en-US" dirty="0"/>
              <a:t> </a:t>
            </a:r>
            <a:r>
              <a:rPr lang="en-US" dirty="0" err="1"/>
              <a:t>izvodljivosti</a:t>
            </a:r>
            <a:r>
              <a:rPr lang="en-US" dirty="0"/>
              <a:t> </a:t>
            </a:r>
            <a:r>
              <a:rPr lang="en-US" dirty="0" err="1"/>
              <a:t>dostavlja</a:t>
            </a:r>
            <a:r>
              <a:rPr lang="en-US" dirty="0"/>
              <a:t> se </a:t>
            </a:r>
            <a:r>
              <a:rPr lang="en-US" dirty="0" err="1"/>
              <a:t>stručno</a:t>
            </a:r>
            <a:r>
              <a:rPr lang="en-US" dirty="0"/>
              <a:t> </a:t>
            </a:r>
            <a:r>
              <a:rPr lang="en-US" dirty="0" err="1"/>
              <a:t>mišljenje</a:t>
            </a:r>
            <a:r>
              <a:rPr lang="en-US" dirty="0"/>
              <a:t> </a:t>
            </a:r>
            <a:r>
              <a:rPr lang="en-US" dirty="0" err="1"/>
              <a:t>ovlašćenog</a:t>
            </a:r>
            <a:r>
              <a:rPr lang="en-US" dirty="0"/>
              <a:t> </a:t>
            </a:r>
            <a:r>
              <a:rPr lang="en-US" dirty="0" err="1"/>
              <a:t>predlagača</a:t>
            </a:r>
            <a:r>
              <a:rPr lang="en-US" dirty="0"/>
              <a:t> </a:t>
            </a:r>
            <a:r>
              <a:rPr lang="en-US" dirty="0" err="1"/>
              <a:t>ili</a:t>
            </a:r>
            <a:r>
              <a:rPr lang="en-US" dirty="0"/>
              <a:t> </a:t>
            </a:r>
            <a:r>
              <a:rPr lang="en-US" dirty="0" err="1"/>
              <a:t>predlagača</a:t>
            </a:r>
            <a:r>
              <a:rPr lang="en-US" dirty="0"/>
              <a:t> o </a:t>
            </a:r>
            <a:r>
              <a:rPr lang="en-US" dirty="0" err="1"/>
              <a:t>izabranom</a:t>
            </a:r>
            <a:r>
              <a:rPr lang="en-US" dirty="0"/>
              <a:t> </a:t>
            </a:r>
            <a:r>
              <a:rPr lang="en-US" dirty="0" err="1"/>
              <a:t>tehničkom</a:t>
            </a:r>
            <a:r>
              <a:rPr lang="en-US" dirty="0"/>
              <a:t> </a:t>
            </a:r>
            <a:r>
              <a:rPr lang="en-US" dirty="0" err="1"/>
              <a:t>rešenju</a:t>
            </a:r>
            <a:r>
              <a:rPr lang="en-US" dirty="0"/>
              <a:t>, </a:t>
            </a:r>
            <a:r>
              <a:rPr lang="en-US" dirty="0" err="1"/>
              <a:t>koje</a:t>
            </a:r>
            <a:r>
              <a:rPr lang="en-US" dirty="0"/>
              <a:t> </a:t>
            </a:r>
            <a:r>
              <a:rPr lang="en-US" dirty="0" err="1"/>
              <a:t>predstavlja</a:t>
            </a:r>
            <a:r>
              <a:rPr lang="en-US" dirty="0"/>
              <a:t> </a:t>
            </a:r>
            <a:r>
              <a:rPr lang="en-US" dirty="0" err="1"/>
              <a:t>osnov</a:t>
            </a:r>
            <a:r>
              <a:rPr lang="en-US" dirty="0"/>
              <a:t> za </a:t>
            </a:r>
            <a:r>
              <a:rPr lang="en-US" dirty="0" err="1"/>
              <a:t>ulazne</a:t>
            </a:r>
            <a:r>
              <a:rPr lang="en-US" dirty="0"/>
              <a:t> </a:t>
            </a:r>
            <a:r>
              <a:rPr lang="en-US" dirty="0" err="1"/>
              <a:t>podatke</a:t>
            </a:r>
            <a:r>
              <a:rPr lang="en-US" dirty="0"/>
              <a:t> </a:t>
            </a:r>
            <a:r>
              <a:rPr lang="en-US" dirty="0" err="1"/>
              <a:t>finansijske</a:t>
            </a:r>
            <a:r>
              <a:rPr lang="en-US" dirty="0"/>
              <a:t> </a:t>
            </a:r>
            <a:r>
              <a:rPr lang="en-US" dirty="0" err="1"/>
              <a:t>i</a:t>
            </a:r>
            <a:r>
              <a:rPr lang="en-US" dirty="0"/>
              <a:t> </a:t>
            </a:r>
            <a:r>
              <a:rPr lang="en-US" dirty="0" err="1"/>
              <a:t>ekonomske</a:t>
            </a:r>
            <a:r>
              <a:rPr lang="en-US" dirty="0"/>
              <a:t> </a:t>
            </a:r>
            <a:r>
              <a:rPr lang="en-US" dirty="0" err="1"/>
              <a:t>analize</a:t>
            </a:r>
            <a:r>
              <a:rPr lang="en-US" dirty="0"/>
              <a:t>.</a:t>
            </a:r>
          </a:p>
          <a:p>
            <a:r>
              <a:rPr lang="en-US" dirty="0" err="1"/>
              <a:t>Studija</a:t>
            </a:r>
            <a:r>
              <a:rPr lang="en-US" dirty="0"/>
              <a:t> </a:t>
            </a:r>
            <a:r>
              <a:rPr lang="en-US" dirty="0" err="1"/>
              <a:t>izvodljivosti</a:t>
            </a:r>
            <a:r>
              <a:rPr lang="en-US" dirty="0"/>
              <a:t> </a:t>
            </a:r>
            <a:r>
              <a:rPr lang="en-US" dirty="0" err="1"/>
              <a:t>i</a:t>
            </a:r>
            <a:r>
              <a:rPr lang="en-US" dirty="0"/>
              <a:t> </a:t>
            </a:r>
            <a:r>
              <a:rPr lang="en-US" dirty="0" err="1"/>
              <a:t>prethodna</a:t>
            </a:r>
            <a:r>
              <a:rPr lang="en-US" dirty="0"/>
              <a:t> </a:t>
            </a:r>
            <a:r>
              <a:rPr lang="en-US" dirty="0" err="1"/>
              <a:t>studija</a:t>
            </a:r>
            <a:r>
              <a:rPr lang="en-US" dirty="0"/>
              <a:t> </a:t>
            </a:r>
            <a:r>
              <a:rPr lang="en-US" dirty="0" err="1"/>
              <a:t>izvodljivosti</a:t>
            </a:r>
            <a:r>
              <a:rPr lang="en-US" dirty="0"/>
              <a:t> </a:t>
            </a:r>
            <a:r>
              <a:rPr lang="en-US" dirty="0" err="1"/>
              <a:t>izrađuju</a:t>
            </a:r>
            <a:r>
              <a:rPr lang="en-US" dirty="0"/>
              <a:t> se </a:t>
            </a:r>
            <a:r>
              <a:rPr lang="en-US" dirty="0" err="1"/>
              <a:t>za</a:t>
            </a:r>
            <a:r>
              <a:rPr lang="en-US" dirty="0"/>
              <a:t> </a:t>
            </a:r>
            <a:r>
              <a:rPr lang="en-US" dirty="0" err="1"/>
              <a:t>kapitalne</a:t>
            </a:r>
            <a:r>
              <a:rPr lang="en-US" dirty="0"/>
              <a:t> </a:t>
            </a:r>
            <a:r>
              <a:rPr lang="en-US" dirty="0" err="1"/>
              <a:t>projekte</a:t>
            </a:r>
            <a:r>
              <a:rPr lang="en-US" dirty="0"/>
              <a:t> </a:t>
            </a:r>
            <a:r>
              <a:rPr lang="en-US" dirty="0" err="1"/>
              <a:t>za</a:t>
            </a:r>
            <a:r>
              <a:rPr lang="en-US" dirty="0"/>
              <a:t> </a:t>
            </a:r>
            <a:r>
              <a:rPr lang="en-US" dirty="0" err="1"/>
              <a:t>koje</a:t>
            </a:r>
            <a:r>
              <a:rPr lang="en-US" dirty="0"/>
              <a:t> </a:t>
            </a:r>
            <a:r>
              <a:rPr lang="en-US" dirty="0" err="1"/>
              <a:t>nije</a:t>
            </a:r>
            <a:r>
              <a:rPr lang="en-US" dirty="0"/>
              <a:t> </a:t>
            </a:r>
            <a:r>
              <a:rPr lang="en-US" dirty="0" err="1"/>
              <a:t>potrebna</a:t>
            </a:r>
            <a:r>
              <a:rPr lang="en-US" dirty="0"/>
              <a:t> </a:t>
            </a:r>
            <a:r>
              <a:rPr lang="en-US" dirty="0" err="1"/>
              <a:t>građevinska</a:t>
            </a:r>
            <a:r>
              <a:rPr lang="en-US" dirty="0"/>
              <a:t> </a:t>
            </a:r>
            <a:r>
              <a:rPr lang="en-US" dirty="0" err="1"/>
              <a:t>dozvola</a:t>
            </a:r>
            <a:r>
              <a:rPr lang="en-US" dirty="0"/>
              <a:t> </a:t>
            </a:r>
            <a:r>
              <a:rPr lang="en-US" dirty="0" err="1"/>
              <a:t>koju</a:t>
            </a:r>
            <a:r>
              <a:rPr lang="en-US" dirty="0"/>
              <a:t> </a:t>
            </a:r>
            <a:r>
              <a:rPr lang="en-US" dirty="0" err="1"/>
              <a:t>izdaje</a:t>
            </a:r>
            <a:r>
              <a:rPr lang="en-US" dirty="0"/>
              <a:t> </a:t>
            </a:r>
            <a:r>
              <a:rPr lang="en-US" dirty="0" err="1"/>
              <a:t>ministarstvo</a:t>
            </a:r>
            <a:r>
              <a:rPr lang="en-US" dirty="0"/>
              <a:t> </a:t>
            </a:r>
            <a:r>
              <a:rPr lang="en-US" dirty="0" err="1"/>
              <a:t>nadležno</a:t>
            </a:r>
            <a:r>
              <a:rPr lang="en-US" dirty="0"/>
              <a:t> </a:t>
            </a:r>
            <a:r>
              <a:rPr lang="en-US" dirty="0" err="1"/>
              <a:t>za</a:t>
            </a:r>
            <a:r>
              <a:rPr lang="en-US" dirty="0"/>
              <a:t> </a:t>
            </a:r>
            <a:r>
              <a:rPr lang="en-US" dirty="0" err="1"/>
              <a:t>poslove</a:t>
            </a:r>
            <a:r>
              <a:rPr lang="en-US" dirty="0"/>
              <a:t> </a:t>
            </a:r>
            <a:r>
              <a:rPr lang="en-US" dirty="0" err="1"/>
              <a:t>građevinarstva</a:t>
            </a:r>
            <a:r>
              <a:rPr lang="en-US" dirty="0"/>
              <a:t> u </a:t>
            </a:r>
            <a:r>
              <a:rPr lang="en-US" dirty="0" err="1"/>
              <a:t>skladu</a:t>
            </a:r>
            <a:r>
              <a:rPr lang="en-US" dirty="0"/>
              <a:t> </a:t>
            </a:r>
            <a:r>
              <a:rPr lang="en-US" dirty="0" err="1"/>
              <a:t>sa</a:t>
            </a:r>
            <a:r>
              <a:rPr lang="en-US" dirty="0"/>
              <a:t> </a:t>
            </a:r>
            <a:r>
              <a:rPr lang="en-US" dirty="0" err="1"/>
              <a:t>zakonom</a:t>
            </a:r>
            <a:r>
              <a:rPr lang="en-US" dirty="0"/>
              <a:t> </a:t>
            </a:r>
            <a:r>
              <a:rPr lang="en-US" dirty="0" err="1"/>
              <a:t>kojim</a:t>
            </a:r>
            <a:r>
              <a:rPr lang="en-US" dirty="0"/>
              <a:t> se </a:t>
            </a:r>
            <a:r>
              <a:rPr lang="en-US" dirty="0" err="1"/>
              <a:t>uređuje</a:t>
            </a:r>
            <a:r>
              <a:rPr lang="en-US" dirty="0"/>
              <a:t> </a:t>
            </a:r>
            <a:r>
              <a:rPr lang="en-US" dirty="0" err="1"/>
              <a:t>planiranje</a:t>
            </a:r>
            <a:r>
              <a:rPr lang="en-US" dirty="0"/>
              <a:t> </a:t>
            </a:r>
            <a:r>
              <a:rPr lang="en-US" dirty="0" err="1"/>
              <a:t>i</a:t>
            </a:r>
            <a:r>
              <a:rPr lang="en-US" dirty="0"/>
              <a:t> </a:t>
            </a:r>
            <a:r>
              <a:rPr lang="en-US" dirty="0" err="1"/>
              <a:t>izgradnja</a:t>
            </a:r>
            <a:r>
              <a:rPr lang="en-US" dirty="0"/>
              <a:t>. </a:t>
            </a:r>
            <a:r>
              <a:rPr lang="en-US" dirty="0" err="1"/>
              <a:t>Za</a:t>
            </a:r>
            <a:r>
              <a:rPr lang="en-US" dirty="0"/>
              <a:t> </a:t>
            </a:r>
            <a:r>
              <a:rPr lang="sr-Latn-RS" dirty="0"/>
              <a:t>projekte koji zahtevaju građevinsku dozvolu</a:t>
            </a:r>
            <a:r>
              <a:rPr lang="en-US" dirty="0"/>
              <a:t> se </a:t>
            </a:r>
            <a:r>
              <a:rPr lang="en-US" dirty="0" err="1"/>
              <a:t>izra</a:t>
            </a:r>
            <a:r>
              <a:rPr lang="sr-Latn-RS" dirty="0"/>
              <a:t>đuje </a:t>
            </a:r>
            <a:r>
              <a:rPr lang="en-US" dirty="0" err="1" smtClean="0"/>
              <a:t>samo</a:t>
            </a:r>
            <a:r>
              <a:rPr lang="en-US" dirty="0" smtClean="0"/>
              <a:t> </a:t>
            </a:r>
            <a:r>
              <a:rPr lang="sr-Latn-RS" dirty="0" smtClean="0"/>
              <a:t>studija </a:t>
            </a:r>
            <a:r>
              <a:rPr lang="sr-Latn-RS" dirty="0"/>
              <a:t>izvodljivosti.</a:t>
            </a:r>
            <a:endParaRPr lang="en-US" dirty="0"/>
          </a:p>
          <a:p>
            <a:endParaRPr lang="en-US" dirty="0"/>
          </a:p>
          <a:p>
            <a:endParaRPr lang="en-US" dirty="0"/>
          </a:p>
        </p:txBody>
      </p:sp>
    </p:spTree>
    <p:extLst>
      <p:ext uri="{BB962C8B-B14F-4D97-AF65-F5344CB8AC3E}">
        <p14:creationId xmlns:p14="http://schemas.microsoft.com/office/powerpoint/2010/main" val="3785707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U </a:t>
                </a:r>
                <a:r>
                  <a:rPr lang="en-US" dirty="0" err="1"/>
                  <a:t>slučajevima</a:t>
                </a:r>
                <a:r>
                  <a:rPr lang="en-US" dirty="0"/>
                  <a:t> </a:t>
                </a:r>
                <a:r>
                  <a:rPr lang="sr-Latn-RS" dirty="0"/>
                  <a:t>projekata </a:t>
                </a:r>
                <a:r>
                  <a:rPr lang="en-US" dirty="0" err="1"/>
                  <a:t>modernizacije</a:t>
                </a:r>
                <a:r>
                  <a:rPr lang="en-US" dirty="0"/>
                  <a:t>, </a:t>
                </a:r>
                <a:r>
                  <a:rPr lang="en-US" dirty="0" err="1"/>
                  <a:t>poboljšanja</a:t>
                </a:r>
                <a:r>
                  <a:rPr lang="en-US" dirty="0"/>
                  <a:t> </a:t>
                </a:r>
                <a:r>
                  <a:rPr lang="sr-Latn-RS" dirty="0"/>
                  <a:t>proizvoda, </a:t>
                </a:r>
                <a:r>
                  <a:rPr lang="en-US" dirty="0" err="1"/>
                  <a:t>procesa</a:t>
                </a:r>
                <a:r>
                  <a:rPr lang="en-US" dirty="0"/>
                  <a:t> </a:t>
                </a:r>
                <a:r>
                  <a:rPr lang="en-US" dirty="0" err="1"/>
                  <a:t>ili</a:t>
                </a:r>
                <a:r>
                  <a:rPr lang="en-US" dirty="0"/>
                  <a:t> </a:t>
                </a:r>
                <a:r>
                  <a:rPr lang="en-US" dirty="0" err="1"/>
                  <a:t>slično</a:t>
                </a:r>
                <a:r>
                  <a:rPr lang="en-US" dirty="0"/>
                  <a:t>, </a:t>
                </a:r>
                <a:r>
                  <a:rPr lang="en-US" dirty="0" err="1"/>
                  <a:t>gde</a:t>
                </a:r>
                <a:r>
                  <a:rPr lang="en-US" dirty="0"/>
                  <a:t> se </a:t>
                </a:r>
                <a:r>
                  <a:rPr lang="en-US" dirty="0" err="1"/>
                  <a:t>uložena</a:t>
                </a:r>
                <a:r>
                  <a:rPr lang="en-US" dirty="0"/>
                  <a:t> </a:t>
                </a:r>
                <a:r>
                  <a:rPr lang="en-US" dirty="0" err="1"/>
                  <a:t>sredstva</a:t>
                </a:r>
                <a:r>
                  <a:rPr lang="en-US" dirty="0"/>
                  <a:t> </a:t>
                </a:r>
                <a:r>
                  <a:rPr lang="en-US" dirty="0" err="1"/>
                  <a:t>vraćaju</a:t>
                </a:r>
                <a:r>
                  <a:rPr lang="en-US" dirty="0"/>
                  <a:t> </a:t>
                </a:r>
                <a:r>
                  <a:rPr lang="sr-Latn-RS" dirty="0"/>
                  <a:t>kroz uštede ostvarene tom modernizacijom, rok vraćanja se izračunava kao:</a:t>
                </a:r>
              </a:p>
              <a:p>
                <a:r>
                  <a:rPr lang="sr-Latn-RS" dirty="0"/>
                  <a:t>    t =  </a:t>
                </a:r>
                <a14:m>
                  <m:oMath xmlns:m="http://schemas.openxmlformats.org/officeDocument/2006/math">
                    <m:f>
                      <m:fPr>
                        <m:ctrlPr>
                          <a:rPr lang="sr-Latn-RS" i="1">
                            <a:latin typeface="Cambria Math" panose="02040503050406030204" pitchFamily="18" charset="0"/>
                          </a:rPr>
                        </m:ctrlPr>
                      </m:fPr>
                      <m:num>
                        <m:r>
                          <a:rPr lang="sr-Latn-RS" i="1">
                            <a:latin typeface="Cambria Math" panose="02040503050406030204" pitchFamily="18" charset="0"/>
                          </a:rPr>
                          <m:t>𝐼</m:t>
                        </m:r>
                      </m:num>
                      <m:den>
                        <m:sSub>
                          <m:sSubPr>
                            <m:ctrlPr>
                              <a:rPr lang="sr-Latn-RS" b="0" i="1" smtClean="0">
                                <a:latin typeface="Cambria Math" panose="02040503050406030204" pitchFamily="18" charset="0"/>
                              </a:rPr>
                            </m:ctrlPr>
                          </m:sSubPr>
                          <m:e>
                            <m:r>
                              <a:rPr lang="sr-Latn-RS" i="1">
                                <a:latin typeface="Cambria Math" panose="02040503050406030204" pitchFamily="18" charset="0"/>
                              </a:rPr>
                              <m:t>𝑇</m:t>
                            </m:r>
                          </m:e>
                          <m:sub>
                            <m:r>
                              <a:rPr lang="sr-Latn-RS" b="0" i="1" smtClean="0">
                                <a:latin typeface="Cambria Math" panose="02040503050406030204" pitchFamily="18" charset="0"/>
                              </a:rPr>
                              <m:t>1</m:t>
                            </m:r>
                          </m:sub>
                        </m:sSub>
                        <m:r>
                          <a:rPr lang="sr-Latn-RS" b="0" i="1" smtClean="0">
                            <a:latin typeface="Cambria Math" panose="02040503050406030204" pitchFamily="18" charset="0"/>
                          </a:rPr>
                          <m:t>−</m:t>
                        </m:r>
                        <m:sSub>
                          <m:sSubPr>
                            <m:ctrlPr>
                              <a:rPr lang="sr-Latn-RS" b="0" i="1" smtClean="0">
                                <a:latin typeface="Cambria Math" panose="02040503050406030204" pitchFamily="18" charset="0"/>
                              </a:rPr>
                            </m:ctrlPr>
                          </m:sSubPr>
                          <m:e>
                            <m:r>
                              <a:rPr lang="sr-Latn-RS" b="0" i="1" smtClean="0">
                                <a:latin typeface="Cambria Math" panose="02040503050406030204" pitchFamily="18" charset="0"/>
                              </a:rPr>
                              <m:t>𝑇</m:t>
                            </m:r>
                          </m:e>
                          <m:sub>
                            <m:r>
                              <a:rPr lang="sr-Latn-RS" b="0" i="1" smtClean="0">
                                <a:latin typeface="Cambria Math" panose="02040503050406030204" pitchFamily="18" charset="0"/>
                              </a:rPr>
                              <m:t>2</m:t>
                            </m:r>
                          </m:sub>
                        </m:sSub>
                      </m:den>
                    </m:f>
                    <m:r>
                      <a:rPr lang="sr-Latn-RS" i="1">
                        <a:latin typeface="Cambria Math" panose="02040503050406030204" pitchFamily="18" charset="0"/>
                      </a:rPr>
                      <m:t> </m:t>
                    </m:r>
                  </m:oMath>
                </a14:m>
                <a:r>
                  <a:rPr lang="sr-Latn-RS" dirty="0"/>
                  <a:t>  (god)</a:t>
                </a:r>
                <a:r>
                  <a:rPr lang="en-GB" dirty="0"/>
                  <a:t>       [1.2]</a:t>
                </a:r>
                <a:endParaRPr lang="sr-Latn-RS" dirty="0"/>
              </a:p>
              <a:p>
                <a:r>
                  <a:rPr lang="sr-Latn-RS" dirty="0"/>
                  <a:t>Gde su: T</a:t>
                </a:r>
                <a:r>
                  <a:rPr lang="sr-Latn-RS" baseline="-25000" dirty="0"/>
                  <a:t>1</a:t>
                </a:r>
                <a:r>
                  <a:rPr lang="sr-Latn-RS" dirty="0"/>
                  <a:t> – trenutni troškovi eksploatacije; T</a:t>
                </a:r>
                <a:r>
                  <a:rPr lang="sr-Latn-RS" baseline="-25000" dirty="0"/>
                  <a:t>2</a:t>
                </a:r>
                <a:r>
                  <a:rPr lang="sr-Latn-RS" dirty="0"/>
                  <a:t> – troškovi eksploatacije nakon realizacije projekta modernizacije</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3" t="-2241" r="-1623"/>
                </a:stretch>
              </a:blipFill>
            </p:spPr>
            <p:txBody>
              <a:bodyPr/>
              <a:lstStyle/>
              <a:p>
                <a:r>
                  <a:rPr lang="en-US">
                    <a:noFill/>
                  </a:rPr>
                  <a:t> </a:t>
                </a:r>
              </a:p>
            </p:txBody>
          </p:sp>
        </mc:Fallback>
      </mc:AlternateContent>
    </p:spTree>
    <p:extLst>
      <p:ext uri="{BB962C8B-B14F-4D97-AF65-F5344CB8AC3E}">
        <p14:creationId xmlns:p14="http://schemas.microsoft.com/office/powerpoint/2010/main" val="19001026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85000" lnSpcReduction="10000"/>
              </a:bodyPr>
              <a:lstStyle/>
              <a:p>
                <a:r>
                  <a:rPr lang="en-US" dirty="0"/>
                  <a:t>Kod </a:t>
                </a:r>
                <a:r>
                  <a:rPr lang="en-US" dirty="0" err="1"/>
                  <a:t>izračunavanja</a:t>
                </a:r>
                <a:r>
                  <a:rPr lang="en-US" dirty="0"/>
                  <a:t> </a:t>
                </a:r>
                <a:r>
                  <a:rPr lang="en-US" dirty="0" err="1"/>
                  <a:t>roka</a:t>
                </a:r>
                <a:r>
                  <a:rPr lang="en-US" dirty="0"/>
                  <a:t> </a:t>
                </a:r>
                <a:r>
                  <a:rPr lang="en-US" dirty="0" err="1"/>
                  <a:t>vraćanja</a:t>
                </a:r>
                <a:r>
                  <a:rPr lang="en-US" dirty="0"/>
                  <a:t>, u </a:t>
                </a:r>
                <a:r>
                  <a:rPr lang="en-US" dirty="0" err="1"/>
                  <a:t>praksi</a:t>
                </a:r>
                <a:r>
                  <a:rPr lang="en-US" dirty="0"/>
                  <a:t> </a:t>
                </a:r>
                <a:r>
                  <a:rPr lang="en-US" dirty="0" err="1"/>
                  <a:t>mogu</a:t>
                </a:r>
                <a:r>
                  <a:rPr lang="en-US" dirty="0"/>
                  <a:t> da se </a:t>
                </a:r>
                <a:r>
                  <a:rPr lang="en-US" dirty="0" err="1"/>
                  <a:t>pojave</a:t>
                </a:r>
                <a:r>
                  <a:rPr lang="en-US" dirty="0"/>
                  <a:t> </a:t>
                </a:r>
                <a:r>
                  <a:rPr lang="en-US" dirty="0" err="1"/>
                  <a:t>dva</a:t>
                </a:r>
                <a:r>
                  <a:rPr lang="en-US" dirty="0"/>
                  <a:t> </a:t>
                </a:r>
                <a:r>
                  <a:rPr lang="en-US" dirty="0" err="1"/>
                  <a:t>slučaja</a:t>
                </a:r>
                <a:r>
                  <a:rPr lang="en-US" dirty="0"/>
                  <a:t>, </a:t>
                </a:r>
                <a:r>
                  <a:rPr lang="en-US" dirty="0" err="1"/>
                  <a:t>i</a:t>
                </a:r>
                <a:r>
                  <a:rPr lang="en-US" dirty="0"/>
                  <a:t> to: </a:t>
                </a:r>
                <a:endParaRPr lang="sr-Latn-RS" dirty="0"/>
              </a:p>
              <a:p>
                <a:pPr lvl="1"/>
                <a:r>
                  <a:rPr lang="en-US" dirty="0" err="1"/>
                  <a:t>Neto</a:t>
                </a:r>
                <a:r>
                  <a:rPr lang="en-US" dirty="0"/>
                  <a:t> </a:t>
                </a:r>
                <a:r>
                  <a:rPr lang="en-US" dirty="0" err="1"/>
                  <a:t>priliv</a:t>
                </a:r>
                <a:r>
                  <a:rPr lang="en-US" dirty="0"/>
                  <a:t> od </a:t>
                </a:r>
                <a:r>
                  <a:rPr lang="en-US" dirty="0" err="1"/>
                  <a:t>realizovan</a:t>
                </a:r>
                <a:r>
                  <a:rPr lang="sr-Latn-RS" dirty="0"/>
                  <a:t>og</a:t>
                </a:r>
                <a:r>
                  <a:rPr lang="en-US" dirty="0"/>
                  <a:t> </a:t>
                </a:r>
                <a:r>
                  <a:rPr lang="sr-Latn-RS" dirty="0"/>
                  <a:t>projekta</a:t>
                </a:r>
                <a:r>
                  <a:rPr lang="en-US" dirty="0"/>
                  <a:t> je </a:t>
                </a:r>
                <a:r>
                  <a:rPr lang="en-US" dirty="0" err="1"/>
                  <a:t>konstantan</a:t>
                </a:r>
                <a:r>
                  <a:rPr lang="en-US" dirty="0"/>
                  <a:t> </a:t>
                </a:r>
                <a:r>
                  <a:rPr lang="en-US" dirty="0" err="1"/>
                  <a:t>po</a:t>
                </a:r>
                <a:r>
                  <a:rPr lang="en-US" dirty="0"/>
                  <a:t> </a:t>
                </a:r>
                <a:r>
                  <a:rPr lang="en-US" dirty="0" err="1"/>
                  <a:t>godinama</a:t>
                </a:r>
                <a:r>
                  <a:rPr lang="en-US" dirty="0"/>
                  <a:t>. U </a:t>
                </a:r>
                <a:r>
                  <a:rPr lang="en-US" dirty="0" err="1"/>
                  <a:t>ovom</a:t>
                </a:r>
                <a:r>
                  <a:rPr lang="en-US" dirty="0"/>
                  <a:t> </a:t>
                </a:r>
                <a:r>
                  <a:rPr lang="en-US" dirty="0" err="1"/>
                  <a:t>slučaju</a:t>
                </a:r>
                <a:r>
                  <a:rPr lang="en-US" dirty="0"/>
                  <a:t> se</a:t>
                </a:r>
                <a:r>
                  <a:rPr lang="sr-Latn-RS" dirty="0"/>
                  <a:t> </a:t>
                </a:r>
                <a:r>
                  <a:rPr lang="en-US" dirty="0" err="1"/>
                  <a:t>koriste</a:t>
                </a:r>
                <a:r>
                  <a:rPr lang="en-US" dirty="0"/>
                  <a:t> </a:t>
                </a:r>
                <a:r>
                  <a:rPr lang="en-US" dirty="0" err="1"/>
                  <a:t>formule</a:t>
                </a:r>
                <a:r>
                  <a:rPr lang="en-US" dirty="0"/>
                  <a:t> (1</a:t>
                </a:r>
                <a:r>
                  <a:rPr lang="sr-Latn-RS" dirty="0"/>
                  <a:t>.1</a:t>
                </a:r>
                <a:r>
                  <a:rPr lang="en-US" dirty="0"/>
                  <a:t>) </a:t>
                </a:r>
                <a:r>
                  <a:rPr lang="en-US" dirty="0" err="1"/>
                  <a:t>i</a:t>
                </a:r>
                <a:r>
                  <a:rPr lang="en-US" dirty="0"/>
                  <a:t> (</a:t>
                </a:r>
                <a:r>
                  <a:rPr lang="sr-Latn-RS" dirty="0"/>
                  <a:t>1.</a:t>
                </a:r>
                <a:r>
                  <a:rPr lang="en-US" dirty="0"/>
                  <a:t>2); </a:t>
                </a:r>
                <a:endParaRPr lang="sr-Latn-RS" dirty="0"/>
              </a:p>
              <a:p>
                <a:pPr lvl="1"/>
                <a:r>
                  <a:rPr lang="en-US" dirty="0" err="1"/>
                  <a:t>Neto</a:t>
                </a:r>
                <a:r>
                  <a:rPr lang="en-US" dirty="0"/>
                  <a:t> </a:t>
                </a:r>
                <a:r>
                  <a:rPr lang="en-US" dirty="0" err="1"/>
                  <a:t>priliv</a:t>
                </a:r>
                <a:r>
                  <a:rPr lang="en-US" dirty="0"/>
                  <a:t> od </a:t>
                </a:r>
                <a:r>
                  <a:rPr lang="sr-Latn-RS" dirty="0"/>
                  <a:t>projekta</a:t>
                </a:r>
                <a:r>
                  <a:rPr lang="en-US" dirty="0"/>
                  <a:t> </a:t>
                </a:r>
                <a:r>
                  <a:rPr lang="en-US" dirty="0" err="1"/>
                  <a:t>nije</a:t>
                </a:r>
                <a:r>
                  <a:rPr lang="en-US" dirty="0"/>
                  <a:t> </a:t>
                </a:r>
                <a:r>
                  <a:rPr lang="en-US" dirty="0" err="1"/>
                  <a:t>konstantan</a:t>
                </a:r>
                <a:r>
                  <a:rPr lang="en-US" dirty="0"/>
                  <a:t> </a:t>
                </a:r>
                <a:r>
                  <a:rPr lang="en-US" dirty="0" err="1"/>
                  <a:t>po</a:t>
                </a:r>
                <a:r>
                  <a:rPr lang="en-US" dirty="0"/>
                  <a:t> </a:t>
                </a:r>
                <a:r>
                  <a:rPr lang="en-US" dirty="0" err="1"/>
                  <a:t>godinama</a:t>
                </a:r>
                <a:r>
                  <a:rPr lang="en-US" dirty="0"/>
                  <a:t>. </a:t>
                </a:r>
                <a:r>
                  <a:rPr lang="en-US" dirty="0" err="1"/>
                  <a:t>Broj</a:t>
                </a:r>
                <a:r>
                  <a:rPr lang="en-US" dirty="0"/>
                  <a:t> </a:t>
                </a:r>
                <a:r>
                  <a:rPr lang="en-US" dirty="0" err="1"/>
                  <a:t>godina</a:t>
                </a:r>
                <a:r>
                  <a:rPr lang="en-US" dirty="0"/>
                  <a:t> </a:t>
                </a:r>
                <a:r>
                  <a:rPr lang="en-US" dirty="0" err="1"/>
                  <a:t>povraćaja</a:t>
                </a:r>
                <a:r>
                  <a:rPr lang="en-US" dirty="0"/>
                  <a:t> </a:t>
                </a:r>
                <a:r>
                  <a:rPr lang="sr-Latn-RS" dirty="0"/>
                  <a:t>sredstava </a:t>
                </a:r>
                <a:r>
                  <a:rPr lang="en-US" dirty="0"/>
                  <a:t>se </a:t>
                </a:r>
                <a:r>
                  <a:rPr lang="en-US" dirty="0" err="1"/>
                  <a:t>nalazi</a:t>
                </a:r>
                <a:r>
                  <a:rPr lang="en-US" dirty="0"/>
                  <a:t> </a:t>
                </a:r>
                <a:r>
                  <a:rPr lang="en-US" dirty="0" err="1"/>
                  <a:t>na</a:t>
                </a:r>
                <a:r>
                  <a:rPr lang="en-US" dirty="0"/>
                  <a:t> </a:t>
                </a:r>
                <a:r>
                  <a:rPr lang="en-US" dirty="0" err="1"/>
                  <a:t>osnovu</a:t>
                </a:r>
                <a:r>
                  <a:rPr lang="en-US" dirty="0"/>
                  <a:t> </a:t>
                </a:r>
                <a:r>
                  <a:rPr lang="en-US" dirty="0" err="1"/>
                  <a:t>kumulativa</a:t>
                </a:r>
                <a:r>
                  <a:rPr lang="en-US" dirty="0"/>
                  <a:t> </a:t>
                </a:r>
                <a:r>
                  <a:rPr lang="en-US" dirty="0" err="1"/>
                  <a:t>neto</a:t>
                </a:r>
                <a:r>
                  <a:rPr lang="en-US" dirty="0"/>
                  <a:t> </a:t>
                </a:r>
                <a:r>
                  <a:rPr lang="en-US" dirty="0" err="1"/>
                  <a:t>iznosa</a:t>
                </a:r>
                <a:r>
                  <a:rPr lang="en-US" dirty="0"/>
                  <a:t> </a:t>
                </a:r>
                <a:r>
                  <a:rPr lang="en-US" dirty="0" err="1"/>
                  <a:t>po</a:t>
                </a:r>
                <a:r>
                  <a:rPr lang="en-US" dirty="0"/>
                  <a:t> </a:t>
                </a:r>
                <a:r>
                  <a:rPr lang="en-US" dirty="0" err="1"/>
                  <a:t>godinama</a:t>
                </a:r>
                <a:r>
                  <a:rPr lang="en-US" dirty="0"/>
                  <a:t>, </a:t>
                </a:r>
                <a:r>
                  <a:rPr lang="en-US" dirty="0" err="1"/>
                  <a:t>kao</a:t>
                </a:r>
                <a:r>
                  <a:rPr lang="en-US" dirty="0"/>
                  <a:t> </a:t>
                </a:r>
                <a:r>
                  <a:rPr lang="en-US" dirty="0" err="1"/>
                  <a:t>što</a:t>
                </a:r>
                <a:r>
                  <a:rPr lang="en-US" dirty="0"/>
                  <a:t> je </a:t>
                </a:r>
                <a:r>
                  <a:rPr lang="en-US" dirty="0" err="1"/>
                  <a:t>dato</a:t>
                </a:r>
                <a:r>
                  <a:rPr lang="en-US" dirty="0"/>
                  <a:t> </a:t>
                </a:r>
                <a:r>
                  <a:rPr lang="en-US" dirty="0" err="1"/>
                  <a:t>jednačinom</a:t>
                </a:r>
                <a:r>
                  <a:rPr lang="sr-Latn-RS" dirty="0"/>
                  <a:t>:</a:t>
                </a:r>
              </a:p>
              <a:p>
                <a:pPr marL="457200" lvl="1" indent="0">
                  <a:buNone/>
                </a:pPr>
                <a14:m>
                  <m:oMath xmlns:m="http://schemas.openxmlformats.org/officeDocument/2006/math">
                    <m:nary>
                      <m:naryPr>
                        <m:chr m:val="∑"/>
                        <m:ctrlPr>
                          <a:rPr lang="en-US" i="1" smtClean="0">
                            <a:latin typeface="Cambria Math" panose="02040503050406030204" pitchFamily="18" charset="0"/>
                          </a:rPr>
                        </m:ctrlPr>
                      </m:naryPr>
                      <m:sub>
                        <m:r>
                          <m:rPr>
                            <m:brk m:alnAt="23"/>
                          </m:rPr>
                          <a:rPr lang="sr-Latn-RS" b="0" i="1" smtClean="0">
                            <a:latin typeface="Cambria Math" panose="02040503050406030204" pitchFamily="18" charset="0"/>
                          </a:rPr>
                          <m:t>𝑖</m:t>
                        </m:r>
                        <m:r>
                          <a:rPr lang="sr-Latn-RS" b="0" i="1" smtClean="0">
                            <a:latin typeface="Cambria Math" panose="02040503050406030204" pitchFamily="18" charset="0"/>
                          </a:rPr>
                          <m:t>=0</m:t>
                        </m:r>
                      </m:sub>
                      <m:sup>
                        <m:r>
                          <a:rPr lang="sr-Latn-RS" b="0" i="1" smtClean="0">
                            <a:latin typeface="Cambria Math" panose="02040503050406030204" pitchFamily="18" charset="0"/>
                          </a:rPr>
                          <m:t>𝑛</m:t>
                        </m:r>
                      </m:sup>
                      <m:e>
                        <m:sSub>
                          <m:sSubPr>
                            <m:ctrlPr>
                              <a:rPr lang="en-US" i="1" smtClean="0">
                                <a:latin typeface="Cambria Math" panose="02040503050406030204" pitchFamily="18" charset="0"/>
                              </a:rPr>
                            </m:ctrlPr>
                          </m:sSubPr>
                          <m:e>
                            <m:r>
                              <a:rPr lang="sr-Latn-RS" b="0" i="1" smtClean="0">
                                <a:latin typeface="Cambria Math" panose="02040503050406030204" pitchFamily="18" charset="0"/>
                              </a:rPr>
                              <m:t>𝐼</m:t>
                            </m:r>
                          </m:e>
                          <m:sub>
                            <m:r>
                              <a:rPr lang="sr-Latn-RS" b="0" i="1" smtClean="0">
                                <a:latin typeface="Cambria Math" panose="02040503050406030204" pitchFamily="18" charset="0"/>
                              </a:rPr>
                              <m:t>𝑖</m:t>
                            </m:r>
                          </m:sub>
                        </m:sSub>
                      </m:e>
                    </m:nary>
                  </m:oMath>
                </a14:m>
                <a:r>
                  <a:rPr lang="en-US" dirty="0"/>
                  <a:t> </a:t>
                </a:r>
                <a:r>
                  <a:rPr lang="sr-Latn-RS" dirty="0"/>
                  <a:t>= </a:t>
                </a:r>
                <a14:m>
                  <m:oMath xmlns:m="http://schemas.openxmlformats.org/officeDocument/2006/math">
                    <m:nary>
                      <m:naryPr>
                        <m:chr m:val="∑"/>
                        <m:ctrlPr>
                          <a:rPr lang="en-US" i="1">
                            <a:latin typeface="Cambria Math" panose="02040503050406030204" pitchFamily="18" charset="0"/>
                          </a:rPr>
                        </m:ctrlPr>
                      </m:naryPr>
                      <m:sub>
                        <m:r>
                          <a:rPr lang="sr-Latn-RS" b="0" i="1" smtClean="0">
                            <a:latin typeface="Cambria Math" panose="02040503050406030204" pitchFamily="18" charset="0"/>
                          </a:rPr>
                          <m:t>𝑗</m:t>
                        </m:r>
                        <m:r>
                          <a:rPr lang="sr-Latn-RS" i="1">
                            <a:latin typeface="Cambria Math" panose="02040503050406030204" pitchFamily="18" charset="0"/>
                          </a:rPr>
                          <m:t>=1</m:t>
                        </m:r>
                      </m:sub>
                      <m:sup>
                        <m:r>
                          <a:rPr lang="sr-Latn-RS" b="0" i="1" smtClean="0">
                            <a:latin typeface="Cambria Math" panose="02040503050406030204" pitchFamily="18" charset="0"/>
                          </a:rPr>
                          <m:t>𝑡</m:t>
                        </m:r>
                      </m:sup>
                      <m:e>
                        <m:sSub>
                          <m:sSubPr>
                            <m:ctrlPr>
                              <a:rPr lang="en-US" i="1" smtClean="0">
                                <a:latin typeface="Cambria Math" panose="02040503050406030204" pitchFamily="18" charset="0"/>
                              </a:rPr>
                            </m:ctrlPr>
                          </m:sSubPr>
                          <m:e>
                            <m:r>
                              <a:rPr lang="sr-Latn-RS" b="0" i="1" smtClean="0">
                                <a:latin typeface="Cambria Math" panose="02040503050406030204" pitchFamily="18" charset="0"/>
                              </a:rPr>
                              <m:t>𝑁𝑃</m:t>
                            </m:r>
                          </m:e>
                          <m:sub>
                            <m:r>
                              <a:rPr lang="sr-Latn-RS" b="0" i="1" smtClean="0">
                                <a:latin typeface="Cambria Math" panose="02040503050406030204" pitchFamily="18" charset="0"/>
                              </a:rPr>
                              <m:t>𝑗</m:t>
                            </m:r>
                          </m:sub>
                        </m:sSub>
                      </m:e>
                    </m:nary>
                  </m:oMath>
                </a14:m>
                <a:endParaRPr lang="sr-Latn-RS" dirty="0"/>
              </a:p>
              <a:p>
                <a:pPr lvl="2"/>
                <a:r>
                  <a:rPr lang="sr-Latn-RS" dirty="0"/>
                  <a:t>Gde je: n – broj godina trajanja projekta; j – broj godina (vek) eksploatacije rezultata projekta do postizanja roka vraćanja (t).</a:t>
                </a:r>
              </a:p>
              <a:p>
                <a:pPr lvl="1"/>
                <a:r>
                  <a:rPr lang="sr-Latn-RS" dirty="0"/>
                  <a:t>Samim time, </a:t>
                </a:r>
                <a:r>
                  <a:rPr lang="en-US" dirty="0" err="1"/>
                  <a:t>Rok</a:t>
                </a:r>
                <a:r>
                  <a:rPr lang="en-US" dirty="0"/>
                  <a:t> </a:t>
                </a:r>
                <a:r>
                  <a:rPr lang="en-US" dirty="0" err="1"/>
                  <a:t>vraćanja</a:t>
                </a:r>
                <a:r>
                  <a:rPr lang="en-US" dirty="0"/>
                  <a:t> mora </a:t>
                </a:r>
                <a:r>
                  <a:rPr lang="en-US" dirty="0" err="1"/>
                  <a:t>biti</a:t>
                </a:r>
                <a:r>
                  <a:rPr lang="en-US" dirty="0"/>
                  <a:t> </a:t>
                </a:r>
                <a:r>
                  <a:rPr lang="en-US" dirty="0" err="1"/>
                  <a:t>razuman</a:t>
                </a:r>
                <a:r>
                  <a:rPr lang="en-US" dirty="0"/>
                  <a:t>, </a:t>
                </a:r>
                <a:r>
                  <a:rPr lang="en-US" dirty="0" err="1"/>
                  <a:t>odnosno</a:t>
                </a:r>
                <a:r>
                  <a:rPr lang="en-US" dirty="0"/>
                  <a:t> </a:t>
                </a:r>
                <a:r>
                  <a:rPr lang="en-US" dirty="0" err="1"/>
                  <a:t>manji</a:t>
                </a:r>
                <a:r>
                  <a:rPr lang="en-US" dirty="0"/>
                  <a:t> od </a:t>
                </a:r>
                <a:r>
                  <a:rPr lang="en-US" dirty="0" err="1"/>
                  <a:t>nekog</a:t>
                </a:r>
                <a:r>
                  <a:rPr lang="en-US" dirty="0"/>
                  <a:t> </a:t>
                </a:r>
                <a:r>
                  <a:rPr lang="en-US" dirty="0" err="1"/>
                  <a:t>maksimalnog</a:t>
                </a:r>
                <a:r>
                  <a:rPr lang="en-US" dirty="0"/>
                  <a:t> </a:t>
                </a:r>
                <a:r>
                  <a:rPr lang="en-US" dirty="0" err="1"/>
                  <a:t>normativnog</a:t>
                </a:r>
                <a:r>
                  <a:rPr lang="en-US" dirty="0"/>
                  <a:t> </a:t>
                </a:r>
                <a:r>
                  <a:rPr lang="en-US" dirty="0" err="1"/>
                  <a:t>roka</a:t>
                </a:r>
                <a:r>
                  <a:rPr lang="sr-Latn-RS" dirty="0"/>
                  <a:t> </a:t>
                </a:r>
                <a:r>
                  <a:rPr lang="en-US" dirty="0" err="1"/>
                  <a:t>vraćanja</a:t>
                </a:r>
                <a:r>
                  <a:rPr lang="en-US" dirty="0"/>
                  <a:t> (t &lt; </a:t>
                </a:r>
                <a:r>
                  <a:rPr lang="en-US" dirty="0" err="1"/>
                  <a:t>t</a:t>
                </a:r>
                <a:r>
                  <a:rPr lang="en-US" baseline="-25000" dirty="0" err="1"/>
                  <a:t>max</a:t>
                </a:r>
                <a:r>
                  <a:rPr lang="en-US" dirty="0"/>
                  <a:t>). Kao </a:t>
                </a:r>
                <a:r>
                  <a:rPr lang="en-US" dirty="0" err="1"/>
                  <a:t>t</a:t>
                </a:r>
                <a:r>
                  <a:rPr lang="en-US" baseline="-25000" dirty="0" err="1"/>
                  <a:t>max</a:t>
                </a:r>
                <a:r>
                  <a:rPr lang="en-US" dirty="0"/>
                  <a:t> </a:t>
                </a:r>
                <a:r>
                  <a:rPr lang="en-US" dirty="0" err="1"/>
                  <a:t>može</a:t>
                </a:r>
                <a:r>
                  <a:rPr lang="en-US" dirty="0"/>
                  <a:t> se </a:t>
                </a:r>
                <a:r>
                  <a:rPr lang="en-US" dirty="0" err="1"/>
                  <a:t>uzeti</a:t>
                </a:r>
                <a:r>
                  <a:rPr lang="sr-Latn-RS" dirty="0"/>
                  <a:t> životni </a:t>
                </a:r>
                <a:r>
                  <a:rPr lang="en-US" dirty="0" err="1"/>
                  <a:t>vek</a:t>
                </a:r>
                <a:r>
                  <a:rPr lang="en-US" dirty="0"/>
                  <a:t> </a:t>
                </a:r>
                <a:r>
                  <a:rPr lang="en-US" dirty="0" err="1"/>
                  <a:t>eksploatacije</a:t>
                </a:r>
                <a:r>
                  <a:rPr lang="en-US" dirty="0"/>
                  <a:t> </a:t>
                </a:r>
                <a:r>
                  <a:rPr lang="sr-Latn-RS" dirty="0"/>
                  <a:t>projekta</a:t>
                </a:r>
                <a:r>
                  <a:rPr lang="en-US" dirty="0"/>
                  <a:t>, </a:t>
                </a:r>
                <a:r>
                  <a:rPr lang="en-US" dirty="0" err="1"/>
                  <a:t>odnosno</a:t>
                </a:r>
                <a:r>
                  <a:rPr lang="en-US" dirty="0"/>
                  <a:t> </a:t>
                </a:r>
                <a:r>
                  <a:rPr lang="sr-Latn-RS" dirty="0"/>
                  <a:t>životni </a:t>
                </a:r>
                <a:r>
                  <a:rPr lang="en-US" dirty="0" err="1"/>
                  <a:t>vek</a:t>
                </a:r>
                <a:r>
                  <a:rPr lang="en-US" dirty="0"/>
                  <a:t> </a:t>
                </a:r>
                <a:r>
                  <a:rPr lang="en-US" dirty="0" err="1"/>
                  <a:t>trajanja</a:t>
                </a:r>
                <a:r>
                  <a:rPr lang="sr-Latn-RS" dirty="0"/>
                  <a:t> </a:t>
                </a:r>
                <a:r>
                  <a:rPr lang="en-US" dirty="0" err="1"/>
                  <a:t>tehnološke</a:t>
                </a:r>
                <a:r>
                  <a:rPr lang="en-US" dirty="0"/>
                  <a:t> </a:t>
                </a:r>
                <a:r>
                  <a:rPr lang="en-US" dirty="0" err="1"/>
                  <a:t>opreme</a:t>
                </a:r>
                <a:r>
                  <a:rPr lang="en-US" dirty="0"/>
                  <a:t> </a:t>
                </a:r>
                <a:br>
                  <a:rPr lang="en-US" dirty="0"/>
                </a:br>
                <a:r>
                  <a:rPr lang="en-US" dirty="0"/>
                  <a:t/>
                </a:r>
                <a:br>
                  <a:rPr lang="en-US" dirty="0"/>
                </a:br>
                <a:r>
                  <a:rPr lang="en-US" dirty="0"/>
                  <a:t/>
                </a:r>
                <a:br>
                  <a:rPr lang="en-US" dirty="0"/>
                </a:br>
                <a:r>
                  <a:rPr lang="en-US" dirty="0"/>
                  <a:t/>
                </a:r>
                <a:br>
                  <a:rPr lang="en-US" dirty="0"/>
                </a:b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812" t="-2661" r="-522"/>
                </a:stretch>
              </a:blipFill>
            </p:spPr>
            <p:txBody>
              <a:bodyPr/>
              <a:lstStyle/>
              <a:p>
                <a:r>
                  <a:rPr lang="en-US">
                    <a:noFill/>
                  </a:rPr>
                  <a:t> </a:t>
                </a:r>
              </a:p>
            </p:txBody>
          </p:sp>
        </mc:Fallback>
      </mc:AlternateContent>
    </p:spTree>
    <p:extLst>
      <p:ext uri="{BB962C8B-B14F-4D97-AF65-F5344CB8AC3E}">
        <p14:creationId xmlns:p14="http://schemas.microsoft.com/office/powerpoint/2010/main" val="33378592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lstStyle/>
          <a:p>
            <a:pPr algn="just"/>
            <a:r>
              <a:rPr lang="sr-Latn-RS" sz="2000" b="1" dirty="0"/>
              <a:t>Primer 1: </a:t>
            </a:r>
            <a:r>
              <a:rPr lang="sr-Latn-RS" sz="2400" dirty="0"/>
              <a:t>Za jedan manji IT projekat, urađena je preliminarna analiza neophodnih troškova projekta. Obzirom da se radi o projektu u instituciji koja ima svu neophodnu opremu, objekte i infrastrukturu – kao akumulaciju resursa iz prethodnih projekata, nema investicionih troškova u zemljište, zgrade opremu ili vozni park. Takođe, rezultat projekta je softver, tako da nema zaliha – samim time nema ni troškova obrtnog kapitala. Ustanovljeni su sledeći operativni troškovi, za inicijalnu/razvojnu godinu – pre početka eksploatacije. Nakon početka eksploatacije, za celi period trajanja projekta, kao operativne troškove, planirati samo troškove rokovodioca projekta i ekonomiste (koji će plasirati razvijeni proizvod na tržište):</a:t>
            </a:r>
          </a:p>
          <a:p>
            <a:endParaRPr lang="sr-Latn-RS" dirty="0"/>
          </a:p>
        </p:txBody>
      </p:sp>
    </p:spTree>
    <p:extLst>
      <p:ext uri="{BB962C8B-B14F-4D97-AF65-F5344CB8AC3E}">
        <p14:creationId xmlns:p14="http://schemas.microsoft.com/office/powerpoint/2010/main" val="9480153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lstStyle/>
          <a:p>
            <a:r>
              <a:rPr lang="sr-Latn-RS" dirty="0"/>
              <a:t>Inicijalni troškovi (pre realizacije projekta)</a:t>
            </a:r>
            <a:endParaRPr lang="en-US" dirty="0"/>
          </a:p>
        </p:txBody>
      </p:sp>
      <p:graphicFrame>
        <p:nvGraphicFramePr>
          <p:cNvPr id="4" name="Table 3"/>
          <p:cNvGraphicFramePr>
            <a:graphicFrameLocks noGrp="1"/>
          </p:cNvGraphicFramePr>
          <p:nvPr/>
        </p:nvGraphicFramePr>
        <p:xfrm>
          <a:off x="447472" y="2265255"/>
          <a:ext cx="10136176" cy="2656840"/>
        </p:xfrm>
        <a:graphic>
          <a:graphicData uri="http://schemas.openxmlformats.org/drawingml/2006/table">
            <a:tbl>
              <a:tblPr firstRow="1" bandRow="1">
                <a:tableStyleId>{5C22544A-7EE6-4342-B048-85BDC9FD1C3A}</a:tableStyleId>
              </a:tblPr>
              <a:tblGrid>
                <a:gridCol w="2237823">
                  <a:extLst>
                    <a:ext uri="{9D8B030D-6E8A-4147-A177-3AD203B41FA5}">
                      <a16:colId xmlns:a16="http://schemas.microsoft.com/office/drawing/2014/main" val="20000"/>
                    </a:ext>
                  </a:extLst>
                </a:gridCol>
                <a:gridCol w="5907852">
                  <a:extLst>
                    <a:ext uri="{9D8B030D-6E8A-4147-A177-3AD203B41FA5}">
                      <a16:colId xmlns:a16="http://schemas.microsoft.com/office/drawing/2014/main" val="20001"/>
                    </a:ext>
                  </a:extLst>
                </a:gridCol>
                <a:gridCol w="1990501">
                  <a:extLst>
                    <a:ext uri="{9D8B030D-6E8A-4147-A177-3AD203B41FA5}">
                      <a16:colId xmlns:a16="http://schemas.microsoft.com/office/drawing/2014/main" val="20002"/>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Troškovi/nj</a:t>
                      </a:r>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personala/projektnog  tima</a:t>
                      </a:r>
                      <a:endParaRPr lang="en-US" dirty="0"/>
                    </a:p>
                  </a:txBody>
                  <a:tcPr/>
                </a:tc>
                <a:tc>
                  <a:txBody>
                    <a:bodyPr/>
                    <a:lstStyle/>
                    <a:p>
                      <a:pPr marL="285750" indent="-285750">
                        <a:buFontTx/>
                        <a:buChar char="-"/>
                      </a:pPr>
                      <a:r>
                        <a:rPr lang="sr-Latn-RS" dirty="0"/>
                        <a:t>Rukovodilac projekta</a:t>
                      </a:r>
                    </a:p>
                    <a:p>
                      <a:pPr marL="285750" indent="-285750">
                        <a:buFontTx/>
                        <a:buChar char="-"/>
                      </a:pPr>
                      <a:r>
                        <a:rPr lang="sr-Latn-RS" dirty="0"/>
                        <a:t>Tehnički dizajner</a:t>
                      </a:r>
                    </a:p>
                    <a:p>
                      <a:pPr marL="285750" indent="-285750">
                        <a:buFontTx/>
                        <a:buChar char="-"/>
                      </a:pPr>
                      <a:r>
                        <a:rPr lang="sr-Latn-RS" dirty="0"/>
                        <a:t>Stručnjag iz oblasti strategijskog</a:t>
                      </a:r>
                      <a:r>
                        <a:rPr lang="sr-Latn-RS" baseline="0" dirty="0"/>
                        <a:t> menadžmenta No. 1</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dirty="0"/>
                        <a:t>Stručnjag iz oblasti strategijskog</a:t>
                      </a:r>
                      <a:r>
                        <a:rPr lang="sr-Latn-RS" baseline="0" dirty="0"/>
                        <a:t> menadžmenta No. 2</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baseline="0" dirty="0"/>
                        <a:t>Ekonomista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baseline="0" dirty="0"/>
                        <a:t>IT podrška</a:t>
                      </a:r>
                    </a:p>
                    <a:p>
                      <a:pPr marL="285750" indent="-285750">
                        <a:buFontTx/>
                        <a:buChar char="-"/>
                      </a:pPr>
                      <a:endParaRPr lang="sr-Latn-RS" baseline="0" dirty="0"/>
                    </a:p>
                    <a:p>
                      <a:pPr marL="285750" indent="-285750">
                        <a:buFontTx/>
                        <a:buChar char="-"/>
                      </a:pPr>
                      <a:endParaRPr lang="en-US" dirty="0"/>
                    </a:p>
                  </a:txBody>
                  <a:tcPr/>
                </a:tc>
                <a:tc>
                  <a:txBody>
                    <a:bodyPr/>
                    <a:lstStyle/>
                    <a:p>
                      <a:r>
                        <a:rPr lang="sr-Latn-RS" dirty="0"/>
                        <a:t>140.000</a:t>
                      </a:r>
                    </a:p>
                    <a:p>
                      <a:r>
                        <a:rPr lang="sr-Latn-RS" dirty="0"/>
                        <a:t>110.000</a:t>
                      </a:r>
                    </a:p>
                    <a:p>
                      <a:r>
                        <a:rPr lang="sr-Latn-RS" dirty="0"/>
                        <a:t>110.000</a:t>
                      </a:r>
                    </a:p>
                    <a:p>
                      <a:r>
                        <a:rPr lang="sr-Latn-RS" dirty="0"/>
                        <a:t>110.000</a:t>
                      </a:r>
                    </a:p>
                    <a:p>
                      <a:r>
                        <a:rPr lang="sr-Latn-RS" dirty="0"/>
                        <a:t>80.000</a:t>
                      </a:r>
                    </a:p>
                    <a:p>
                      <a:r>
                        <a:rPr lang="sr-Latn-RS" dirty="0"/>
                        <a:t>50.000</a:t>
                      </a:r>
                    </a:p>
                    <a:p>
                      <a:endParaRPr lang="sr-Latn-RS" b="1" dirty="0">
                        <a:sym typeface="Symbol" panose="05050102010706020507" pitchFamily="18" charset="2"/>
                      </a:endParaRPr>
                    </a:p>
                    <a:p>
                      <a:r>
                        <a:rPr lang="en-US" b="1" dirty="0">
                          <a:sym typeface="Symbol" panose="05050102010706020507" pitchFamily="18" charset="2"/>
                        </a:rPr>
                        <a:t></a:t>
                      </a:r>
                      <a:r>
                        <a:rPr lang="sr-Latn-RS" b="1" dirty="0">
                          <a:sym typeface="Symbol" panose="05050102010706020507" pitchFamily="18" charset="2"/>
                        </a:rPr>
                        <a:t>600.000</a:t>
                      </a:r>
                      <a:endParaRPr lang="en-US"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58197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lstStyle/>
          <a:p>
            <a:r>
              <a:rPr lang="sr-Latn-RS" dirty="0"/>
              <a:t>Nastavak tabele:</a:t>
            </a:r>
          </a:p>
          <a:p>
            <a:endParaRPr lang="en-US" b="1" dirty="0"/>
          </a:p>
        </p:txBody>
      </p:sp>
      <p:graphicFrame>
        <p:nvGraphicFramePr>
          <p:cNvPr id="4" name="Table 3"/>
          <p:cNvGraphicFramePr>
            <a:graphicFrameLocks noGrp="1"/>
          </p:cNvGraphicFramePr>
          <p:nvPr/>
        </p:nvGraphicFramePr>
        <p:xfrm>
          <a:off x="1574800" y="2385906"/>
          <a:ext cx="8127999" cy="29260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Troškovi/nj</a:t>
                      </a:r>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ekserimentalnog rada, uključujući potrošni materijal, opremu, iznajmljivanje prostora i angažovanje eksternih eksperata</a:t>
                      </a:r>
                      <a:endParaRPr lang="en-US" dirty="0"/>
                    </a:p>
                  </a:txBody>
                  <a:tcPr/>
                </a:tc>
                <a:tc>
                  <a:txBody>
                    <a:bodyPr/>
                    <a:lstStyle/>
                    <a:p>
                      <a:pPr marL="285750" indent="-285750">
                        <a:buFontTx/>
                        <a:buChar char="-"/>
                      </a:pPr>
                      <a:r>
                        <a:rPr lang="sr-Latn-RS" dirty="0"/>
                        <a:t>Eksterni</a:t>
                      </a:r>
                      <a:r>
                        <a:rPr lang="sr-Latn-RS" baseline="0" dirty="0"/>
                        <a:t> ekspert za programiranje,  i za tehničku podršku tokom realizacije projekta</a:t>
                      </a:r>
                    </a:p>
                    <a:p>
                      <a:pPr marL="285750" indent="-285750">
                        <a:buFontTx/>
                        <a:buChar char="-"/>
                      </a:pPr>
                      <a:r>
                        <a:rPr lang="sr-Latn-RS" baseline="0" dirty="0"/>
                        <a:t>Eksterne usluge konsultovanja</a:t>
                      </a:r>
                    </a:p>
                    <a:p>
                      <a:pPr marL="285750" indent="-285750">
                        <a:buFontTx/>
                        <a:buChar char="-"/>
                      </a:pPr>
                      <a:endParaRPr lang="en-US" dirty="0"/>
                    </a:p>
                  </a:txBody>
                  <a:tcPr/>
                </a:tc>
                <a:tc>
                  <a:txBody>
                    <a:bodyPr/>
                    <a:lstStyle/>
                    <a:p>
                      <a:r>
                        <a:rPr lang="sr-Latn-RS" dirty="0"/>
                        <a:t>800.000</a:t>
                      </a:r>
                    </a:p>
                    <a:p>
                      <a:endParaRPr lang="sr-Latn-RS" dirty="0"/>
                    </a:p>
                    <a:p>
                      <a:endParaRPr lang="sr-Latn-RS" dirty="0"/>
                    </a:p>
                    <a:p>
                      <a:endParaRPr lang="sr-Latn-RS" dirty="0"/>
                    </a:p>
                    <a:p>
                      <a:endParaRPr lang="sr-Latn-RS" dirty="0"/>
                    </a:p>
                    <a:p>
                      <a:r>
                        <a:rPr lang="sr-Latn-RS" dirty="0"/>
                        <a:t>200.000</a:t>
                      </a:r>
                    </a:p>
                    <a:p>
                      <a:endParaRPr lang="sr-Latn-R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Symbol" panose="05050102010706020507" pitchFamily="18" charset="2"/>
                        </a:rPr>
                        <a:t></a:t>
                      </a:r>
                      <a:r>
                        <a:rPr lang="sr-Latn-RS" b="1" dirty="0">
                          <a:sym typeface="Symbol" panose="05050102010706020507" pitchFamily="18" charset="2"/>
                        </a:rPr>
                        <a:t>1.000.000</a:t>
                      </a:r>
                      <a:endParaRPr lang="en-US"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613491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lstStyle/>
          <a:p>
            <a:r>
              <a:rPr lang="sr-Latn-RS" dirty="0"/>
              <a:t>Nastavak tabele:</a:t>
            </a:r>
          </a:p>
          <a:p>
            <a:endParaRPr lang="en-US" dirty="0"/>
          </a:p>
        </p:txBody>
      </p:sp>
      <p:graphicFrame>
        <p:nvGraphicFramePr>
          <p:cNvPr id="4" name="Table 3"/>
          <p:cNvGraphicFramePr>
            <a:graphicFrameLocks noGrp="1"/>
          </p:cNvGraphicFramePr>
          <p:nvPr/>
        </p:nvGraphicFramePr>
        <p:xfrm>
          <a:off x="1574800" y="2385906"/>
          <a:ext cx="8127999" cy="3479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Troškovi/nj</a:t>
                      </a:r>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putovanja, lokalno i internacionlano</a:t>
                      </a:r>
                      <a:endParaRPr lang="en-US" dirty="0"/>
                    </a:p>
                  </a:txBody>
                  <a:tcPr/>
                </a:tc>
                <a:tc>
                  <a:txBody>
                    <a:bodyPr/>
                    <a:lstStyle/>
                    <a:p>
                      <a:pPr marL="285750" indent="-285750">
                        <a:buFontTx/>
                        <a:buChar char="-"/>
                      </a:pPr>
                      <a:r>
                        <a:rPr lang="sr-Latn-RS" dirty="0"/>
                        <a:t>Troškovi putovanja za organizovane sastanke sa eksternim ekspertima</a:t>
                      </a:r>
                      <a:endParaRPr lang="en-US" dirty="0"/>
                    </a:p>
                  </a:txBody>
                  <a:tcPr/>
                </a:tc>
                <a:tc>
                  <a:txBody>
                    <a:bodyPr/>
                    <a:lstStyle/>
                    <a:p>
                      <a:r>
                        <a:rPr lang="sr-Latn-RS" dirty="0"/>
                        <a:t>100.000</a:t>
                      </a:r>
                    </a:p>
                    <a:p>
                      <a:endParaRPr lang="sr-Latn-RS" dirty="0"/>
                    </a:p>
                    <a:p>
                      <a:endParaRPr lang="sr-Latn-RS" dirty="0"/>
                    </a:p>
                    <a:p>
                      <a:endParaRPr lang="sr-Latn-RS" dirty="0"/>
                    </a:p>
                  </a:txBody>
                  <a:tcPr/>
                </a:tc>
                <a:extLst>
                  <a:ext uri="{0D108BD9-81ED-4DB2-BD59-A6C34878D82A}">
                    <a16:rowId xmlns:a16="http://schemas.microsoft.com/office/drawing/2014/main" val="10001"/>
                  </a:ext>
                </a:extLst>
              </a:tr>
              <a:tr h="370840">
                <a:tc>
                  <a:txBody>
                    <a:bodyPr/>
                    <a:lstStyle/>
                    <a:p>
                      <a:r>
                        <a:rPr lang="sr-Latn-RS" dirty="0"/>
                        <a:t>Pravne usluge</a:t>
                      </a:r>
                      <a:endParaRPr lang="en-US" dirty="0"/>
                    </a:p>
                  </a:txBody>
                  <a:tcPr/>
                </a:tc>
                <a:tc>
                  <a:txBody>
                    <a:bodyPr/>
                    <a:lstStyle/>
                    <a:p>
                      <a:pPr marL="285750" indent="-285750">
                        <a:buFontTx/>
                        <a:buChar char="-"/>
                      </a:pPr>
                      <a:r>
                        <a:rPr lang="sr-Latn-RS" dirty="0"/>
                        <a:t>IP (troškovi</a:t>
                      </a:r>
                      <a:r>
                        <a:rPr lang="sr-Latn-RS" baseline="0" dirty="0"/>
                        <a:t> pripreme patenta)</a:t>
                      </a:r>
                      <a:endParaRPr lang="en-US" dirty="0"/>
                    </a:p>
                  </a:txBody>
                  <a:tcPr/>
                </a:tc>
                <a:tc>
                  <a:txBody>
                    <a:bodyPr/>
                    <a:lstStyle/>
                    <a:p>
                      <a:r>
                        <a:rPr lang="sr-Latn-RS" dirty="0"/>
                        <a:t>220.000</a:t>
                      </a:r>
                    </a:p>
                  </a:txBody>
                  <a:tcPr/>
                </a:tc>
                <a:extLst>
                  <a:ext uri="{0D108BD9-81ED-4DB2-BD59-A6C34878D82A}">
                    <a16:rowId xmlns:a16="http://schemas.microsoft.com/office/drawing/2014/main" val="10002"/>
                  </a:ext>
                </a:extLst>
              </a:tr>
              <a:tr h="370840">
                <a:tc>
                  <a:txBody>
                    <a:bodyPr/>
                    <a:lstStyle/>
                    <a:p>
                      <a:r>
                        <a:rPr lang="sr-Latn-RS" dirty="0"/>
                        <a:t>Poslovni konsultant</a:t>
                      </a:r>
                      <a:endParaRPr lang="en-US" dirty="0"/>
                    </a:p>
                  </a:txBody>
                  <a:tcPr/>
                </a:tc>
                <a:tc>
                  <a:txBody>
                    <a:bodyPr/>
                    <a:lstStyle/>
                    <a:p>
                      <a:pPr marL="285750" indent="-285750">
                        <a:buFontTx/>
                        <a:buChar char="-"/>
                      </a:pPr>
                      <a:r>
                        <a:rPr lang="sr-Latn-RS" dirty="0"/>
                        <a:t>Konsultant za razvoj novog proizvoda</a:t>
                      </a:r>
                      <a:endParaRPr lang="en-US" dirty="0"/>
                    </a:p>
                  </a:txBody>
                  <a:tcPr/>
                </a:tc>
                <a:tc>
                  <a:txBody>
                    <a:bodyPr/>
                    <a:lstStyle/>
                    <a:p>
                      <a:r>
                        <a:rPr lang="sr-Latn-RS" dirty="0"/>
                        <a:t>480.000</a:t>
                      </a:r>
                    </a:p>
                  </a:txBody>
                  <a:tcPr/>
                </a:tc>
                <a:extLst>
                  <a:ext uri="{0D108BD9-81ED-4DB2-BD59-A6C34878D82A}">
                    <a16:rowId xmlns:a16="http://schemas.microsoft.com/office/drawing/2014/main" val="10003"/>
                  </a:ext>
                </a:extLst>
              </a:tr>
              <a:tr h="370840">
                <a:tc gridSpan="2">
                  <a:txBody>
                    <a:bodyPr/>
                    <a:lstStyle/>
                    <a:p>
                      <a:r>
                        <a:rPr lang="sr-Latn-RS" b="1" dirty="0"/>
                        <a:t>Ukupni budžet projekta</a:t>
                      </a:r>
                      <a:r>
                        <a:rPr lang="sr-Latn-RS" b="1" baseline="0" dirty="0"/>
                        <a:t>/Operativni troškovi - inicijalni</a:t>
                      </a:r>
                      <a:endParaRPr lang="en-US" b="1" dirty="0"/>
                    </a:p>
                  </a:txBody>
                  <a:tcPr/>
                </a:tc>
                <a:tc hMerge="1">
                  <a:txBody>
                    <a:bodyPr/>
                    <a:lstStyle/>
                    <a:p>
                      <a:pPr marL="285750" indent="-285750">
                        <a:buFontTx/>
                        <a:buChar char="-"/>
                      </a:pPr>
                      <a:endParaRPr lang="en-US" dirty="0"/>
                    </a:p>
                  </a:txBody>
                  <a:tcPr/>
                </a:tc>
                <a:tc>
                  <a:txBody>
                    <a:bodyPr/>
                    <a:lstStyle/>
                    <a:p>
                      <a:r>
                        <a:rPr lang="sr-Latn-RS" b="1" dirty="0"/>
                        <a:t>2.400.000</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83249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normAutofit/>
          </a:bodyPr>
          <a:lstStyle/>
          <a:p>
            <a:r>
              <a:rPr lang="sr-Latn-RS" sz="2200" dirty="0"/>
              <a:t>Za isti projekat, predviđeni su sledeći kanali prihoda, sa projektovanim ukupnim iznosima neto prihoda na godišnjem nivou, predviđen je životni vek projekta, koji se zasniva na životnom veku proizvoda i koji je maksimalno 10 godina:</a:t>
            </a:r>
            <a:endParaRPr lang="en-US" sz="2200" dirty="0"/>
          </a:p>
        </p:txBody>
      </p:sp>
      <p:graphicFrame>
        <p:nvGraphicFramePr>
          <p:cNvPr id="4" name="Table 3"/>
          <p:cNvGraphicFramePr>
            <a:graphicFrameLocks noGrp="1"/>
          </p:cNvGraphicFramePr>
          <p:nvPr/>
        </p:nvGraphicFramePr>
        <p:xfrm>
          <a:off x="1819613" y="2766181"/>
          <a:ext cx="9250464" cy="3789680"/>
        </p:xfrm>
        <a:graphic>
          <a:graphicData uri="http://schemas.openxmlformats.org/drawingml/2006/table">
            <a:tbl>
              <a:tblPr firstRow="1" bandRow="1">
                <a:tableStyleId>{5C22544A-7EE6-4342-B048-85BDC9FD1C3A}</a:tableStyleId>
              </a:tblPr>
              <a:tblGrid>
                <a:gridCol w="3083488">
                  <a:extLst>
                    <a:ext uri="{9D8B030D-6E8A-4147-A177-3AD203B41FA5}">
                      <a16:colId xmlns:a16="http://schemas.microsoft.com/office/drawing/2014/main" val="20000"/>
                    </a:ext>
                  </a:extLst>
                </a:gridCol>
                <a:gridCol w="3083488">
                  <a:extLst>
                    <a:ext uri="{9D8B030D-6E8A-4147-A177-3AD203B41FA5}">
                      <a16:colId xmlns:a16="http://schemas.microsoft.com/office/drawing/2014/main" val="20001"/>
                    </a:ext>
                  </a:extLst>
                </a:gridCol>
                <a:gridCol w="3083488">
                  <a:extLst>
                    <a:ext uri="{9D8B030D-6E8A-4147-A177-3AD203B41FA5}">
                      <a16:colId xmlns:a16="http://schemas.microsoft.com/office/drawing/2014/main" val="20002"/>
                    </a:ext>
                  </a:extLst>
                </a:gridCol>
              </a:tblGrid>
              <a:tr h="370840">
                <a:tc>
                  <a:txBody>
                    <a:bodyPr/>
                    <a:lstStyle/>
                    <a:p>
                      <a:r>
                        <a:rPr lang="sr-Latn-RS" sz="1600" dirty="0"/>
                        <a:t>Kategorija prihoda</a:t>
                      </a:r>
                      <a:endParaRPr lang="en-US" sz="1600" dirty="0"/>
                    </a:p>
                  </a:txBody>
                  <a:tcPr/>
                </a:tc>
                <a:tc>
                  <a:txBody>
                    <a:bodyPr/>
                    <a:lstStyle/>
                    <a:p>
                      <a:r>
                        <a:rPr lang="sr-Latn-RS" sz="1600" dirty="0"/>
                        <a:t>Resursi/Stejkholderi/Aktivnosti</a:t>
                      </a:r>
                      <a:endParaRPr lang="en-US" sz="1600" dirty="0"/>
                    </a:p>
                  </a:txBody>
                  <a:tcPr/>
                </a:tc>
                <a:tc>
                  <a:txBody>
                    <a:bodyPr/>
                    <a:lstStyle/>
                    <a:p>
                      <a:r>
                        <a:rPr lang="sr-Latn-RS" sz="1600" dirty="0"/>
                        <a:t>Prihodi_godišnji/nj</a:t>
                      </a:r>
                      <a:endParaRPr lang="en-US" sz="1600" dirty="0"/>
                    </a:p>
                  </a:txBody>
                  <a:tcPr/>
                </a:tc>
                <a:extLst>
                  <a:ext uri="{0D108BD9-81ED-4DB2-BD59-A6C34878D82A}">
                    <a16:rowId xmlns:a16="http://schemas.microsoft.com/office/drawing/2014/main" val="10000"/>
                  </a:ext>
                </a:extLst>
              </a:tr>
              <a:tr h="370840">
                <a:tc>
                  <a:txBody>
                    <a:bodyPr/>
                    <a:lstStyle/>
                    <a:p>
                      <a:r>
                        <a:rPr lang="sr-Latn-RS" sz="1600" dirty="0"/>
                        <a:t>Prodaja dobara</a:t>
                      </a:r>
                      <a:endParaRPr lang="en-US" sz="1600" dirty="0"/>
                    </a:p>
                  </a:txBody>
                  <a:tcPr/>
                </a:tc>
                <a:tc>
                  <a:txBody>
                    <a:bodyPr/>
                    <a:lstStyle/>
                    <a:p>
                      <a:pPr marL="285750" indent="-285750">
                        <a:buFontTx/>
                        <a:buChar char="-"/>
                      </a:pPr>
                      <a:r>
                        <a:rPr lang="sr-Latn-RS" sz="1600" dirty="0"/>
                        <a:t>Prodaja instalacije</a:t>
                      </a:r>
                      <a:r>
                        <a:rPr lang="sr-Latn-RS" sz="1600" baseline="0" dirty="0"/>
                        <a:t>  softvera krajnjim korisnicima</a:t>
                      </a:r>
                      <a:endParaRPr lang="en-US" sz="1600" dirty="0"/>
                    </a:p>
                  </a:txBody>
                  <a:tcPr/>
                </a:tc>
                <a:tc>
                  <a:txBody>
                    <a:bodyPr/>
                    <a:lstStyle/>
                    <a:p>
                      <a:r>
                        <a:rPr lang="sr-Latn-RS" sz="1600" dirty="0"/>
                        <a:t>280.000</a:t>
                      </a:r>
                    </a:p>
                    <a:p>
                      <a:endParaRPr lang="sr-Latn-RS" sz="1600" dirty="0"/>
                    </a:p>
                    <a:p>
                      <a:endParaRPr lang="sr-Latn-RS" sz="1600" dirty="0"/>
                    </a:p>
                    <a:p>
                      <a:endParaRPr lang="sr-Latn-RS" sz="1600" dirty="0"/>
                    </a:p>
                  </a:txBody>
                  <a:tcPr/>
                </a:tc>
                <a:extLst>
                  <a:ext uri="{0D108BD9-81ED-4DB2-BD59-A6C34878D82A}">
                    <a16:rowId xmlns:a16="http://schemas.microsoft.com/office/drawing/2014/main" val="10001"/>
                  </a:ext>
                </a:extLst>
              </a:tr>
              <a:tr h="370840">
                <a:tc>
                  <a:txBody>
                    <a:bodyPr/>
                    <a:lstStyle/>
                    <a:p>
                      <a:r>
                        <a:rPr lang="sr-Latn-RS" sz="1600" dirty="0"/>
                        <a:t>Pretplata</a:t>
                      </a: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sz="1600" dirty="0"/>
                        <a:t>Pretplata za Web platformu  - bez instalacije</a:t>
                      </a:r>
                      <a:endParaRPr lang="en-US" sz="1600" dirty="0"/>
                    </a:p>
                  </a:txBody>
                  <a:tcPr/>
                </a:tc>
                <a:tc>
                  <a:txBody>
                    <a:bodyPr/>
                    <a:lstStyle/>
                    <a:p>
                      <a:r>
                        <a:rPr lang="sr-Latn-RS" sz="1600" dirty="0"/>
                        <a:t>120.000</a:t>
                      </a:r>
                    </a:p>
                  </a:txBody>
                  <a:tcPr/>
                </a:tc>
                <a:extLst>
                  <a:ext uri="{0D108BD9-81ED-4DB2-BD59-A6C34878D82A}">
                    <a16:rowId xmlns:a16="http://schemas.microsoft.com/office/drawing/2014/main" val="10002"/>
                  </a:ext>
                </a:extLst>
              </a:tr>
              <a:tr h="370840">
                <a:tc>
                  <a:txBody>
                    <a:bodyPr/>
                    <a:lstStyle/>
                    <a:p>
                      <a:r>
                        <a:rPr lang="sr-Latn-RS" sz="1600" dirty="0"/>
                        <a:t>Naplata korišćenja usluga</a:t>
                      </a: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sz="1600" dirty="0"/>
                        <a:t>Usluge instalacije, obuke korisnika i konsultacije -</a:t>
                      </a:r>
                      <a:r>
                        <a:rPr lang="sr-Latn-RS" sz="1600" baseline="0" dirty="0"/>
                        <a:t> podrška</a:t>
                      </a:r>
                      <a:endParaRPr lang="en-US" sz="1600" dirty="0"/>
                    </a:p>
                  </a:txBody>
                  <a:tcPr/>
                </a:tc>
                <a:tc>
                  <a:txBody>
                    <a:bodyPr/>
                    <a:lstStyle/>
                    <a:p>
                      <a:r>
                        <a:rPr lang="sr-Latn-RS" sz="1600" dirty="0"/>
                        <a:t>100.000</a:t>
                      </a:r>
                    </a:p>
                  </a:txBody>
                  <a:tcPr/>
                </a:tc>
                <a:extLst>
                  <a:ext uri="{0D108BD9-81ED-4DB2-BD59-A6C34878D82A}">
                    <a16:rowId xmlns:a16="http://schemas.microsoft.com/office/drawing/2014/main" val="10003"/>
                  </a:ext>
                </a:extLst>
              </a:tr>
              <a:tr h="370840">
                <a:tc>
                  <a:txBody>
                    <a:bodyPr/>
                    <a:lstStyle/>
                    <a:p>
                      <a:r>
                        <a:rPr lang="sr-Latn-RS" sz="1600" dirty="0"/>
                        <a:t>Prihodi od reklama na Web platformi</a:t>
                      </a: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sz="1600" dirty="0"/>
                        <a:t>Iznajmljivanje prostora</a:t>
                      </a:r>
                      <a:r>
                        <a:rPr lang="sr-Latn-RS" sz="1600" baseline="0" dirty="0"/>
                        <a:t> za reklamu na web portalu</a:t>
                      </a:r>
                      <a:endParaRPr lang="en-US" sz="1600" dirty="0"/>
                    </a:p>
                  </a:txBody>
                  <a:tcPr/>
                </a:tc>
                <a:tc>
                  <a:txBody>
                    <a:bodyPr/>
                    <a:lstStyle/>
                    <a:p>
                      <a:r>
                        <a:rPr lang="sr-Latn-RS" sz="1600" dirty="0"/>
                        <a:t>50.000</a:t>
                      </a:r>
                    </a:p>
                  </a:txBody>
                  <a:tcPr/>
                </a:tc>
                <a:extLst>
                  <a:ext uri="{0D108BD9-81ED-4DB2-BD59-A6C34878D82A}">
                    <a16:rowId xmlns:a16="http://schemas.microsoft.com/office/drawing/2014/main" val="10004"/>
                  </a:ext>
                </a:extLst>
              </a:tr>
              <a:tr h="370840">
                <a:tc gridSpan="2">
                  <a:txBody>
                    <a:bodyPr/>
                    <a:lstStyle/>
                    <a:p>
                      <a:r>
                        <a:rPr lang="sr-Latn-RS" sz="1600" b="1" dirty="0"/>
                        <a:t>Ukupni</a:t>
                      </a:r>
                      <a:r>
                        <a:rPr lang="sr-Latn-RS" sz="1600" b="1" baseline="0" dirty="0"/>
                        <a:t> godišnji prihod</a:t>
                      </a:r>
                      <a:endParaRPr lang="en-US" sz="1600" b="1" dirty="0"/>
                    </a:p>
                  </a:txBody>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US" dirty="0"/>
                    </a:p>
                  </a:txBody>
                  <a:tcPr/>
                </a:tc>
                <a:tc>
                  <a:txBody>
                    <a:bodyPr/>
                    <a:lstStyle/>
                    <a:p>
                      <a:r>
                        <a:rPr lang="sr-Latn-RS" sz="1600" b="1" dirty="0"/>
                        <a:t>550.000</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777996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sr-Latn-RS" sz="2000" dirty="0"/>
                  <a:t>Za navedeni projekat odrediti rok vraćanja investicije.</a:t>
                </a:r>
              </a:p>
              <a:p>
                <a:r>
                  <a:rPr lang="sr-Latn-RS" sz="2000" b="1" dirty="0"/>
                  <a:t>REŠENJE: </a:t>
                </a:r>
                <a:r>
                  <a:rPr lang="sr-Latn-RS" sz="2000" dirty="0"/>
                  <a:t>Ukupni troškovi, tokom razvojne faze datog projekta su: 2.400.000 nj. Troškovi tokom svake naredne godine su (140.000 + 80.000 = 220.000 nj). Ukupni planirani godišnji neto prihod je 550.000 nj/god. Projekat počinje da ostvaruje pozitivni efekat dobiti tokom 8. godine, preciznije</a:t>
                </a:r>
              </a:p>
              <a:p>
                <a:r>
                  <a:rPr lang="sr-Latn-RS" sz="2000" dirty="0"/>
                  <a:t>Rok vraćanja sredstava je:</a:t>
                </a:r>
              </a:p>
              <a:p>
                <a:r>
                  <a:rPr lang="sr-Latn-RS" sz="2000" dirty="0"/>
                  <a:t>t = </a:t>
                </a:r>
                <a14:m>
                  <m:oMath xmlns:m="http://schemas.openxmlformats.org/officeDocument/2006/math">
                    <m:f>
                      <m:fPr>
                        <m:ctrlPr>
                          <a:rPr lang="sr-Latn-RS" sz="2000" i="1">
                            <a:latin typeface="Cambria Math" panose="02040503050406030204" pitchFamily="18" charset="0"/>
                          </a:rPr>
                        </m:ctrlPr>
                      </m:fPr>
                      <m:num>
                        <m:r>
                          <a:rPr lang="sr-Latn-RS" sz="2000" i="1">
                            <a:latin typeface="Cambria Math" panose="02040503050406030204" pitchFamily="18" charset="0"/>
                          </a:rPr>
                          <m:t>𝐼</m:t>
                        </m:r>
                      </m:num>
                      <m:den>
                        <m:r>
                          <a:rPr lang="sr-Latn-RS" sz="2000" i="1">
                            <a:latin typeface="Cambria Math" panose="02040503050406030204" pitchFamily="18" charset="0"/>
                          </a:rPr>
                          <m:t>𝑁𝑃</m:t>
                        </m:r>
                      </m:den>
                    </m:f>
                  </m:oMath>
                </a14:m>
                <a:r>
                  <a:rPr lang="sr-Latn-RS" sz="2000" dirty="0"/>
                  <a:t> = </a:t>
                </a:r>
                <a14:m>
                  <m:oMath xmlns:m="http://schemas.openxmlformats.org/officeDocument/2006/math">
                    <m:f>
                      <m:fPr>
                        <m:ctrlPr>
                          <a:rPr lang="sr-Latn-RS" sz="2000" i="1">
                            <a:latin typeface="Cambria Math" panose="02040503050406030204" pitchFamily="18" charset="0"/>
                          </a:rPr>
                        </m:ctrlPr>
                      </m:fPr>
                      <m:num>
                        <m:r>
                          <a:rPr lang="sr-Latn-RS" sz="2000" b="0" i="1" smtClean="0">
                            <a:latin typeface="Cambria Math" panose="02040503050406030204" pitchFamily="18" charset="0"/>
                          </a:rPr>
                          <m:t>4.160.000</m:t>
                        </m:r>
                      </m:num>
                      <m:den>
                        <m:r>
                          <a:rPr lang="sr-Latn-RS" sz="2000" b="0" i="1" smtClean="0">
                            <a:latin typeface="Cambria Math" panose="02040503050406030204" pitchFamily="18" charset="0"/>
                          </a:rPr>
                          <m:t>550.000</m:t>
                        </m:r>
                      </m:den>
                    </m:f>
                  </m:oMath>
                </a14:m>
                <a:r>
                  <a:rPr lang="sr-Latn-RS" sz="2000" dirty="0"/>
                  <a:t> = 7.56 god</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522" t="-1401" r="-580"/>
                </a:stretch>
              </a:blipFill>
            </p:spPr>
            <p:txBody>
              <a:bodyPr/>
              <a:lstStyle/>
              <a:p>
                <a:r>
                  <a:rPr lang="en-US">
                    <a:noFill/>
                  </a:rPr>
                  <a:t> </a:t>
                </a:r>
              </a:p>
            </p:txBody>
          </p:sp>
        </mc:Fallback>
      </mc:AlternateContent>
      <p:graphicFrame>
        <p:nvGraphicFramePr>
          <p:cNvPr id="4" name="Table 3"/>
          <p:cNvGraphicFramePr>
            <a:graphicFrameLocks noGrp="1"/>
          </p:cNvGraphicFramePr>
          <p:nvPr/>
        </p:nvGraphicFramePr>
        <p:xfrm>
          <a:off x="572851" y="4030980"/>
          <a:ext cx="5994400" cy="2827020"/>
        </p:xfrm>
        <a:graphic>
          <a:graphicData uri="http://schemas.openxmlformats.org/drawingml/2006/table">
            <a:tbl>
              <a:tblPr>
                <a:tableStyleId>{5C22544A-7EE6-4342-B048-85BDC9FD1C3A}</a:tableStyleId>
              </a:tblPr>
              <a:tblGrid>
                <a:gridCol w="787400">
                  <a:extLst>
                    <a:ext uri="{9D8B030D-6E8A-4147-A177-3AD203B41FA5}">
                      <a16:colId xmlns:a16="http://schemas.microsoft.com/office/drawing/2014/main" val="20000"/>
                    </a:ext>
                  </a:extLst>
                </a:gridCol>
                <a:gridCol w="939800">
                  <a:extLst>
                    <a:ext uri="{9D8B030D-6E8A-4147-A177-3AD203B41FA5}">
                      <a16:colId xmlns:a16="http://schemas.microsoft.com/office/drawing/2014/main" val="20001"/>
                    </a:ext>
                  </a:extLst>
                </a:gridCol>
                <a:gridCol w="939800">
                  <a:extLst>
                    <a:ext uri="{9D8B030D-6E8A-4147-A177-3AD203B41FA5}">
                      <a16:colId xmlns:a16="http://schemas.microsoft.com/office/drawing/2014/main" val="20002"/>
                    </a:ext>
                  </a:extLst>
                </a:gridCol>
                <a:gridCol w="787400">
                  <a:extLst>
                    <a:ext uri="{9D8B030D-6E8A-4147-A177-3AD203B41FA5}">
                      <a16:colId xmlns:a16="http://schemas.microsoft.com/office/drawing/2014/main" val="20003"/>
                    </a:ext>
                  </a:extLst>
                </a:gridCol>
                <a:gridCol w="8890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584200">
                  <a:extLst>
                    <a:ext uri="{9D8B030D-6E8A-4147-A177-3AD203B41FA5}">
                      <a16:colId xmlns:a16="http://schemas.microsoft.com/office/drawing/2014/main" val="20006"/>
                    </a:ext>
                  </a:extLst>
                </a:gridCol>
              </a:tblGrid>
              <a:tr h="487680">
                <a:tc>
                  <a:txBody>
                    <a:bodyPr/>
                    <a:lstStyle/>
                    <a:p>
                      <a:pPr algn="l" fontAlgn="b"/>
                      <a:r>
                        <a:rPr lang="en-US" sz="1100" u="none" strike="noStrike" dirty="0" err="1">
                          <a:effectLst/>
                        </a:rPr>
                        <a:t>Godina</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Troškovi-godišnje</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Troškovi_kumulativ</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Neto Prihodi/god</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Neto prihodi_kumulativ</a:t>
                      </a:r>
                      <a:endParaRPr lang="en-US" sz="11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dirty="0" err="1">
                          <a:effectLst/>
                        </a:rPr>
                        <a:t>Neto</a:t>
                      </a:r>
                      <a:r>
                        <a:rPr lang="en-US" sz="1100" u="none" strike="noStrike" dirty="0">
                          <a:effectLst/>
                        </a:rPr>
                        <a:t> </a:t>
                      </a:r>
                      <a:r>
                        <a:rPr lang="en-US" sz="1100" u="none" strike="noStrike" dirty="0" err="1">
                          <a:effectLst/>
                        </a:rPr>
                        <a:t>Prihod</a:t>
                      </a:r>
                      <a:r>
                        <a:rPr lang="sr-Latn-RS" sz="1100" u="none" strike="noStrike" dirty="0">
                          <a:effectLst/>
                        </a:rPr>
                        <a:t> kumulativ</a:t>
                      </a:r>
                      <a:r>
                        <a:rPr lang="en-US" sz="1100" u="none" strike="noStrike" dirty="0">
                          <a:effectLst/>
                        </a:rPr>
                        <a:t> – </a:t>
                      </a:r>
                      <a:r>
                        <a:rPr lang="en-US" sz="1100" u="none" strike="noStrike" dirty="0" err="1">
                          <a:effectLst/>
                        </a:rPr>
                        <a:t>Rashod</a:t>
                      </a:r>
                      <a:r>
                        <a:rPr lang="sr-Latn-RS" sz="1100" u="none" strike="noStrike" dirty="0">
                          <a:effectLst/>
                        </a:rPr>
                        <a:t> kumulativ</a:t>
                      </a:r>
                      <a:endParaRPr lang="en-US" sz="11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100" u="none" strike="noStrike">
                          <a:effectLst/>
                        </a:rPr>
                        <a:t>Rok vraćanja (t), god</a:t>
                      </a:r>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487680">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2400000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2400000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-2400000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182880">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2620000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-2070000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182880">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2840000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1100000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-1740000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182880">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3060000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1650000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-1410000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182880">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3280000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-1080000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182880">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3500000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2750000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182880">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3720000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3300000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182880">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3940000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3850000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8"/>
                  </a:ext>
                </a:extLst>
              </a:tr>
              <a:tr h="182880">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4160000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4400000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240000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7.56364</a:t>
                      </a:r>
                      <a:endParaRPr lang="en-US" sz="11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9"/>
                  </a:ext>
                </a:extLst>
              </a:tr>
              <a:tr h="182880">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220000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4380000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4950000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570000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000" b="0" i="1" u="none" strike="noStrike">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010"/>
                  </a:ext>
                </a:extLst>
              </a:tr>
              <a:tr h="182880">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dirty="0">
                          <a:effectLst/>
                        </a:rPr>
                        <a:t>220000</a:t>
                      </a:r>
                      <a:endParaRPr lang="en-US"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4600000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5500000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100" u="none" strike="noStrike">
                          <a:effectLst/>
                        </a:rPr>
                        <a:t>900000</a:t>
                      </a:r>
                      <a:endParaRPr lang="en-US"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endParaRPr lang="en-US" sz="1000" b="0" i="1" u="none" strike="noStrike" dirty="0">
                        <a:solidFill>
                          <a:srgbClr val="000000"/>
                        </a:solidFill>
                        <a:effectLst/>
                        <a:latin typeface="Arial" panose="020B0604020202020204" pitchFamily="34" charset="0"/>
                      </a:endParaRPr>
                    </a:p>
                  </a:txBody>
                  <a:tcPr marL="7620" marR="7620" marT="7620" marB="0" anchor="b"/>
                </a:tc>
                <a:extLst>
                  <a:ext uri="{0D108BD9-81ED-4DB2-BD59-A6C34878D82A}">
                    <a16:rowId xmlns:a16="http://schemas.microsoft.com/office/drawing/2014/main" val="10011"/>
                  </a:ext>
                </a:extLst>
              </a:tr>
            </a:tbl>
          </a:graphicData>
        </a:graphic>
      </p:graphicFrame>
      <p:graphicFrame>
        <p:nvGraphicFramePr>
          <p:cNvPr id="8" name="Chart 7"/>
          <p:cNvGraphicFramePr>
            <a:graphicFrameLocks/>
          </p:cNvGraphicFramePr>
          <p:nvPr/>
        </p:nvGraphicFramePr>
        <p:xfrm>
          <a:off x="6932577" y="3774332"/>
          <a:ext cx="5051899" cy="2999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86448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lstStyle/>
          <a:p>
            <a:r>
              <a:rPr lang="sr-Latn-RS" b="1" dirty="0"/>
              <a:t>Napomena: </a:t>
            </a:r>
            <a:r>
              <a:rPr lang="sr-Latn-RS" dirty="0"/>
              <a:t>Svakako treba napomenuti, da je u prethodnom primeru urađena gruba procena razmatranog projekta. Naime, pretpostavljeno je da projektni tim može da proceni neto prihode još na nivou pripreme projekta, što svakako nisu egzaktne vrednosti. Egzaktne vrednosti zavisiće od tražnje, i uključivaće analizu poreza od trenutka ostvarivanja poslovne dobiti.</a:t>
            </a:r>
            <a:endParaRPr lang="en-US" dirty="0"/>
          </a:p>
        </p:txBody>
      </p:sp>
    </p:spTree>
    <p:extLst>
      <p:ext uri="{BB962C8B-B14F-4D97-AF65-F5344CB8AC3E}">
        <p14:creationId xmlns:p14="http://schemas.microsoft.com/office/powerpoint/2010/main" val="27412424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a:xfrm>
            <a:off x="838200" y="1574800"/>
            <a:ext cx="10515600" cy="4602163"/>
          </a:xfrm>
        </p:spPr>
        <p:txBody>
          <a:bodyPr/>
          <a:lstStyle/>
          <a:p>
            <a:r>
              <a:rPr lang="sr-Latn-RS" sz="2000" b="1" dirty="0"/>
              <a:t>Primer 2: </a:t>
            </a:r>
            <a:r>
              <a:rPr lang="sr-Latn-RS" sz="2000" dirty="0"/>
              <a:t>Detaljnijom analizom projekta iz Primera 1, došlo se do sledećih razmatranja. Ukupni investicioni period razvoja projekta, trajaće dve godine (inicijalna godina – pre početka eksploatacije i prva godina eksploatacije). Nakon toga, u svakoj narednoj godini planiraju se troškovi projekt menadžera i ekonomiste. Urađena je sledeća preraspodela operativnih troškova, za razmatrani inicijalni period:</a:t>
            </a:r>
          </a:p>
          <a:p>
            <a:endParaRPr lang="en-US" dirty="0"/>
          </a:p>
        </p:txBody>
      </p:sp>
      <p:graphicFrame>
        <p:nvGraphicFramePr>
          <p:cNvPr id="4" name="Table 3"/>
          <p:cNvGraphicFramePr>
            <a:graphicFrameLocks noGrp="1"/>
          </p:cNvGraphicFramePr>
          <p:nvPr/>
        </p:nvGraphicFramePr>
        <p:xfrm>
          <a:off x="680936" y="2963513"/>
          <a:ext cx="11303540" cy="3474720"/>
        </p:xfrm>
        <a:graphic>
          <a:graphicData uri="http://schemas.openxmlformats.org/drawingml/2006/table">
            <a:tbl>
              <a:tblPr firstRow="1" bandRow="1">
                <a:tableStyleId>{5C22544A-7EE6-4342-B048-85BDC9FD1C3A}</a:tableStyleId>
              </a:tblPr>
              <a:tblGrid>
                <a:gridCol w="2397357">
                  <a:extLst>
                    <a:ext uri="{9D8B030D-6E8A-4147-A177-3AD203B41FA5}">
                      <a16:colId xmlns:a16="http://schemas.microsoft.com/office/drawing/2014/main" val="20000"/>
                    </a:ext>
                  </a:extLst>
                </a:gridCol>
                <a:gridCol w="3572063">
                  <a:extLst>
                    <a:ext uri="{9D8B030D-6E8A-4147-A177-3AD203B41FA5}">
                      <a16:colId xmlns:a16="http://schemas.microsoft.com/office/drawing/2014/main" val="20001"/>
                    </a:ext>
                  </a:extLst>
                </a:gridCol>
                <a:gridCol w="2349410">
                  <a:extLst>
                    <a:ext uri="{9D8B030D-6E8A-4147-A177-3AD203B41FA5}">
                      <a16:colId xmlns:a16="http://schemas.microsoft.com/office/drawing/2014/main" val="20002"/>
                    </a:ext>
                  </a:extLst>
                </a:gridCol>
                <a:gridCol w="2984710">
                  <a:extLst>
                    <a:ext uri="{9D8B030D-6E8A-4147-A177-3AD203B41FA5}">
                      <a16:colId xmlns:a16="http://schemas.microsoft.com/office/drawing/2014/main" val="20003"/>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 0. god/nj</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Troškovi 1. god/nj</a:t>
                      </a:r>
                      <a:endParaRPr lang="en-US" dirty="0"/>
                    </a:p>
                    <a:p>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personala/projektnog  tima</a:t>
                      </a:r>
                      <a:endParaRPr lang="en-US" dirty="0"/>
                    </a:p>
                  </a:txBody>
                  <a:tcPr/>
                </a:tc>
                <a:tc>
                  <a:txBody>
                    <a:bodyPr/>
                    <a:lstStyle/>
                    <a:p>
                      <a:pPr marL="285750" indent="-285750">
                        <a:buFontTx/>
                        <a:buChar char="-"/>
                      </a:pPr>
                      <a:r>
                        <a:rPr lang="sr-Latn-RS" dirty="0"/>
                        <a:t>Rukovodilac projekta</a:t>
                      </a:r>
                    </a:p>
                    <a:p>
                      <a:pPr marL="285750" indent="-285750">
                        <a:buFontTx/>
                        <a:buChar char="-"/>
                      </a:pPr>
                      <a:r>
                        <a:rPr lang="sr-Latn-RS" dirty="0"/>
                        <a:t>Tehnički dizajner</a:t>
                      </a:r>
                    </a:p>
                    <a:p>
                      <a:pPr marL="285750" indent="-285750">
                        <a:buFontTx/>
                        <a:buChar char="-"/>
                      </a:pPr>
                      <a:r>
                        <a:rPr lang="sr-Latn-RS" dirty="0"/>
                        <a:t>Stručnjag iz oblasti strategijskog</a:t>
                      </a:r>
                      <a:r>
                        <a:rPr lang="sr-Latn-RS" baseline="0" dirty="0"/>
                        <a:t> menadžmenta No. 1</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dirty="0"/>
                        <a:t>Stručnjag iz oblasti strategijskog</a:t>
                      </a:r>
                      <a:r>
                        <a:rPr lang="sr-Latn-RS" baseline="0" dirty="0"/>
                        <a:t> menadžmenta No. 2</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baseline="0" dirty="0"/>
                        <a:t>Ekonomista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sr-Latn-RS" baseline="0" dirty="0"/>
                        <a:t>IT podrška</a:t>
                      </a:r>
                    </a:p>
                    <a:p>
                      <a:pPr marL="285750" indent="-285750">
                        <a:buFontTx/>
                        <a:buChar char="-"/>
                      </a:pPr>
                      <a:endParaRPr lang="sr-Latn-RS" baseline="0" dirty="0"/>
                    </a:p>
                    <a:p>
                      <a:pPr marL="285750" indent="-285750">
                        <a:buFontTx/>
                        <a:buChar char="-"/>
                      </a:pPr>
                      <a:endParaRPr lang="en-US" dirty="0"/>
                    </a:p>
                  </a:txBody>
                  <a:tcPr/>
                </a:tc>
                <a:tc>
                  <a:txBody>
                    <a:bodyPr/>
                    <a:lstStyle/>
                    <a:p>
                      <a:r>
                        <a:rPr lang="sr-Latn-RS" dirty="0"/>
                        <a:t>70.000</a:t>
                      </a:r>
                    </a:p>
                    <a:p>
                      <a:r>
                        <a:rPr lang="sr-Latn-RS" dirty="0"/>
                        <a:t>60.000</a:t>
                      </a:r>
                    </a:p>
                    <a:p>
                      <a:r>
                        <a:rPr lang="sr-Latn-RS" dirty="0"/>
                        <a:t>110.000</a:t>
                      </a:r>
                    </a:p>
                    <a:p>
                      <a:endParaRPr lang="sr-Latn-RS" dirty="0"/>
                    </a:p>
                    <a:p>
                      <a:endParaRPr lang="sr-Latn-RS" dirty="0"/>
                    </a:p>
                    <a:p>
                      <a:endParaRPr lang="sr-Latn-RS" dirty="0"/>
                    </a:p>
                    <a:p>
                      <a:r>
                        <a:rPr lang="sr-Latn-RS" dirty="0"/>
                        <a:t>80.000</a:t>
                      </a:r>
                    </a:p>
                    <a:p>
                      <a:endParaRPr lang="sr-Latn-RS" b="1" dirty="0">
                        <a:sym typeface="Symbol" panose="05050102010706020507" pitchFamily="18" charset="2"/>
                      </a:endParaRPr>
                    </a:p>
                    <a:p>
                      <a:endParaRPr lang="sr-Latn-RS" b="1" dirty="0">
                        <a:sym typeface="Symbol" panose="05050102010706020507" pitchFamily="18" charset="2"/>
                      </a:endParaRPr>
                    </a:p>
                    <a:p>
                      <a:r>
                        <a:rPr lang="en-US" b="1" dirty="0">
                          <a:sym typeface="Symbol" panose="05050102010706020507" pitchFamily="18" charset="2"/>
                        </a:rPr>
                        <a:t></a:t>
                      </a:r>
                      <a:r>
                        <a:rPr lang="sr-Latn-RS" b="1" dirty="0">
                          <a:sym typeface="Symbol" panose="05050102010706020507" pitchFamily="18" charset="2"/>
                        </a:rPr>
                        <a:t>320.000</a:t>
                      </a:r>
                      <a:endParaRPr lang="en-US" b="1" dirty="0"/>
                    </a:p>
                  </a:txBody>
                  <a:tcPr/>
                </a:tc>
                <a:tc>
                  <a:txBody>
                    <a:bodyPr/>
                    <a:lstStyle/>
                    <a:p>
                      <a:r>
                        <a:rPr lang="sr-Latn-RS" b="0" dirty="0"/>
                        <a:t>70.000</a:t>
                      </a:r>
                    </a:p>
                    <a:p>
                      <a:endParaRPr lang="sr-Latn-RS" b="0" dirty="0"/>
                    </a:p>
                    <a:p>
                      <a:r>
                        <a:rPr lang="sr-Latn-RS" b="0" dirty="0"/>
                        <a:t>50.000</a:t>
                      </a:r>
                    </a:p>
                    <a:p>
                      <a:endParaRPr lang="sr-Latn-RS" b="0" dirty="0"/>
                    </a:p>
                    <a:p>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110.000</a:t>
                      </a:r>
                    </a:p>
                    <a:p>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50.000</a:t>
                      </a:r>
                    </a:p>
                    <a:p>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Symbol" panose="05050102010706020507" pitchFamily="18" charset="2"/>
                        </a:rPr>
                        <a:t></a:t>
                      </a:r>
                      <a:r>
                        <a:rPr lang="sr-Latn-RS" b="1" dirty="0">
                          <a:sym typeface="Symbol" panose="05050102010706020507" pitchFamily="18" charset="2"/>
                        </a:rPr>
                        <a:t>280.000</a:t>
                      </a:r>
                      <a:endParaRPr lang="en-US" b="1"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1836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3066B-A3B7-4A93-A3C2-D1436DA2D067}"/>
              </a:ext>
            </a:extLst>
          </p:cNvPr>
          <p:cNvSpPr>
            <a:spLocks noGrp="1"/>
          </p:cNvSpPr>
          <p:nvPr>
            <p:ph type="title"/>
          </p:nvPr>
        </p:nvSpPr>
        <p:spPr/>
        <p:txBody>
          <a:bodyPr/>
          <a:lstStyle/>
          <a:p>
            <a:r>
              <a:rPr lang="sr-Latn-RS" b="1" dirty="0"/>
              <a:t>PLANIRANJE</a:t>
            </a:r>
            <a:r>
              <a:rPr lang="en-US" b="1" dirty="0"/>
              <a:t> PROJEKTA</a:t>
            </a:r>
            <a:r>
              <a:rPr lang="sr-Latn-RS" b="1" dirty="0"/>
              <a:t> – STUDIJA IZVODLJIVOSTI</a:t>
            </a:r>
            <a:endParaRPr lang="en-US" dirty="0"/>
          </a:p>
        </p:txBody>
      </p:sp>
      <p:sp>
        <p:nvSpPr>
          <p:cNvPr id="3" name="Content Placeholder 2">
            <a:extLst>
              <a:ext uri="{FF2B5EF4-FFF2-40B4-BE49-F238E27FC236}">
                <a16:creationId xmlns:a16="http://schemas.microsoft.com/office/drawing/2014/main" id="{E9D02931-F554-4FF1-A17B-7F453B688FA7}"/>
              </a:ext>
            </a:extLst>
          </p:cNvPr>
          <p:cNvSpPr>
            <a:spLocks noGrp="1"/>
          </p:cNvSpPr>
          <p:nvPr>
            <p:ph idx="1"/>
          </p:nvPr>
        </p:nvSpPr>
        <p:spPr/>
        <p:txBody>
          <a:bodyPr>
            <a:normAutofit fontScale="62500" lnSpcReduction="20000"/>
          </a:bodyPr>
          <a:lstStyle/>
          <a:p>
            <a:r>
              <a:rPr lang="en-US" b="1" dirty="0" err="1"/>
              <a:t>Studija</a:t>
            </a:r>
            <a:r>
              <a:rPr lang="en-US" b="1" dirty="0"/>
              <a:t> </a:t>
            </a:r>
            <a:r>
              <a:rPr lang="en-US" b="1" dirty="0" err="1"/>
              <a:t>izvodljivosti</a:t>
            </a:r>
            <a:r>
              <a:rPr lang="en-US" b="1" dirty="0"/>
              <a:t> </a:t>
            </a:r>
            <a:r>
              <a:rPr lang="en-US" b="1" dirty="0" err="1"/>
              <a:t>koja</a:t>
            </a:r>
            <a:r>
              <a:rPr lang="en-US" b="1" dirty="0"/>
              <a:t> se </a:t>
            </a:r>
            <a:r>
              <a:rPr lang="en-US" b="1" dirty="0" err="1"/>
              <a:t>izrađuje</a:t>
            </a:r>
            <a:r>
              <a:rPr lang="en-US" b="1" dirty="0"/>
              <a:t> za </a:t>
            </a:r>
            <a:r>
              <a:rPr lang="en-US" b="1" dirty="0" err="1"/>
              <a:t>kapitalne</a:t>
            </a:r>
            <a:r>
              <a:rPr lang="en-US" b="1" dirty="0"/>
              <a:t> </a:t>
            </a:r>
            <a:r>
              <a:rPr lang="en-US" b="1" dirty="0" err="1"/>
              <a:t>projekte</a:t>
            </a:r>
            <a:r>
              <a:rPr lang="en-US" b="1" dirty="0"/>
              <a:t> </a:t>
            </a:r>
            <a:r>
              <a:rPr lang="en-US" b="1" dirty="0" err="1"/>
              <a:t>velike</a:t>
            </a:r>
            <a:r>
              <a:rPr lang="en-US" b="1" dirty="0"/>
              <a:t> </a:t>
            </a:r>
            <a:r>
              <a:rPr lang="en-US" b="1" dirty="0" err="1"/>
              <a:t>vrednosti</a:t>
            </a:r>
            <a:r>
              <a:rPr lang="en-US" b="1" dirty="0"/>
              <a:t> </a:t>
            </a:r>
            <a:r>
              <a:rPr lang="en-US" dirty="0" err="1"/>
              <a:t>sadrži</a:t>
            </a:r>
            <a:r>
              <a:rPr lang="en-US" dirty="0"/>
              <a:t> </a:t>
            </a:r>
            <a:r>
              <a:rPr lang="en-US" dirty="0" err="1"/>
              <a:t>sledeće</a:t>
            </a:r>
            <a:r>
              <a:rPr lang="en-US" dirty="0"/>
              <a:t> </a:t>
            </a:r>
            <a:r>
              <a:rPr lang="en-US" dirty="0" err="1"/>
              <a:t>analitičke</a:t>
            </a:r>
            <a:r>
              <a:rPr lang="en-US" dirty="0"/>
              <a:t> </a:t>
            </a:r>
            <a:r>
              <a:rPr lang="en-US" dirty="0" err="1"/>
              <a:t>celine</a:t>
            </a:r>
            <a:r>
              <a:rPr lang="en-US" dirty="0"/>
              <a:t>:</a:t>
            </a:r>
          </a:p>
          <a:p>
            <a:pPr lvl="1"/>
            <a:r>
              <a:rPr lang="en-US" dirty="0"/>
              <a:t>1) </a:t>
            </a:r>
            <a:r>
              <a:rPr lang="en-US" dirty="0" err="1"/>
              <a:t>uvod</a:t>
            </a:r>
            <a:r>
              <a:rPr lang="en-US" dirty="0"/>
              <a:t> (</a:t>
            </a:r>
            <a:r>
              <a:rPr lang="en-US" dirty="0" err="1"/>
              <a:t>opšte</a:t>
            </a:r>
            <a:r>
              <a:rPr lang="en-US" dirty="0"/>
              <a:t> </a:t>
            </a:r>
            <a:r>
              <a:rPr lang="en-US" dirty="0" err="1"/>
              <a:t>informacije</a:t>
            </a:r>
            <a:r>
              <a:rPr lang="en-US" dirty="0"/>
              <a:t>, </a:t>
            </a:r>
            <a:r>
              <a:rPr lang="en-US" dirty="0" err="1"/>
              <a:t>kontekst</a:t>
            </a:r>
            <a:r>
              <a:rPr lang="en-US" dirty="0"/>
              <a:t> </a:t>
            </a:r>
            <a:r>
              <a:rPr lang="en-US" dirty="0" err="1"/>
              <a:t>i</a:t>
            </a:r>
            <a:r>
              <a:rPr lang="en-US" dirty="0"/>
              <a:t> </a:t>
            </a:r>
            <a:r>
              <a:rPr lang="en-US" dirty="0" err="1"/>
              <a:t>ciljevi</a:t>
            </a:r>
            <a:r>
              <a:rPr lang="en-US" dirty="0"/>
              <a:t> </a:t>
            </a:r>
            <a:r>
              <a:rPr lang="en-US" dirty="0" err="1"/>
              <a:t>projekta</a:t>
            </a:r>
            <a:r>
              <a:rPr lang="en-US" dirty="0"/>
              <a:t>, </a:t>
            </a:r>
            <a:r>
              <a:rPr lang="en-US" dirty="0" err="1"/>
              <a:t>potencijal</a:t>
            </a:r>
            <a:r>
              <a:rPr lang="en-US" dirty="0"/>
              <a:t> </a:t>
            </a:r>
            <a:r>
              <a:rPr lang="en-US" dirty="0" err="1"/>
              <a:t>investitora</a:t>
            </a:r>
            <a:r>
              <a:rPr lang="en-US" dirty="0"/>
              <a:t>),</a:t>
            </a:r>
          </a:p>
          <a:p>
            <a:pPr lvl="1"/>
            <a:r>
              <a:rPr lang="en-US" dirty="0"/>
              <a:t>2) </a:t>
            </a:r>
            <a:r>
              <a:rPr lang="en-US" dirty="0" err="1"/>
              <a:t>tržišnu</a:t>
            </a:r>
            <a:r>
              <a:rPr lang="en-US" dirty="0"/>
              <a:t> </a:t>
            </a:r>
            <a:r>
              <a:rPr lang="en-US" dirty="0" err="1"/>
              <a:t>analizu</a:t>
            </a:r>
            <a:r>
              <a:rPr lang="en-US" dirty="0"/>
              <a:t>,</a:t>
            </a:r>
          </a:p>
          <a:p>
            <a:pPr lvl="1"/>
            <a:r>
              <a:rPr lang="en-US" dirty="0"/>
              <a:t>3) </a:t>
            </a:r>
            <a:r>
              <a:rPr lang="en-US" dirty="0" err="1"/>
              <a:t>opis</a:t>
            </a:r>
            <a:r>
              <a:rPr lang="en-US" dirty="0"/>
              <a:t> </a:t>
            </a:r>
            <a:r>
              <a:rPr lang="en-US" dirty="0" err="1"/>
              <a:t>odabrane</a:t>
            </a:r>
            <a:r>
              <a:rPr lang="en-US" dirty="0"/>
              <a:t> </a:t>
            </a:r>
            <a:r>
              <a:rPr lang="en-US" dirty="0" err="1"/>
              <a:t>projektne</a:t>
            </a:r>
            <a:r>
              <a:rPr lang="en-US" dirty="0"/>
              <a:t> </a:t>
            </a:r>
            <a:r>
              <a:rPr lang="en-US" dirty="0" err="1"/>
              <a:t>opcije</a:t>
            </a:r>
            <a:r>
              <a:rPr lang="en-US" dirty="0"/>
              <a:t>,</a:t>
            </a:r>
          </a:p>
          <a:p>
            <a:pPr lvl="1"/>
            <a:r>
              <a:rPr lang="en-US" dirty="0"/>
              <a:t>4) </a:t>
            </a:r>
            <a:r>
              <a:rPr lang="en-US" dirty="0" err="1"/>
              <a:t>tehničku</a:t>
            </a:r>
            <a:r>
              <a:rPr lang="en-US" dirty="0"/>
              <a:t> </a:t>
            </a:r>
            <a:r>
              <a:rPr lang="en-US" dirty="0" err="1"/>
              <a:t>analizu</a:t>
            </a:r>
            <a:r>
              <a:rPr lang="en-US" dirty="0"/>
              <a:t> </a:t>
            </a:r>
            <a:r>
              <a:rPr lang="en-US" dirty="0" err="1"/>
              <a:t>projektne</a:t>
            </a:r>
            <a:r>
              <a:rPr lang="en-US" dirty="0"/>
              <a:t> </a:t>
            </a:r>
            <a:r>
              <a:rPr lang="en-US" dirty="0" err="1"/>
              <a:t>opcije</a:t>
            </a:r>
            <a:r>
              <a:rPr lang="en-US" dirty="0"/>
              <a:t>,</a:t>
            </a:r>
          </a:p>
          <a:p>
            <a:pPr lvl="1"/>
            <a:r>
              <a:rPr lang="en-US" dirty="0"/>
              <a:t>5) </a:t>
            </a:r>
            <a:r>
              <a:rPr lang="en-US" dirty="0" err="1"/>
              <a:t>analizu</a:t>
            </a:r>
            <a:r>
              <a:rPr lang="en-US" dirty="0"/>
              <a:t> </a:t>
            </a:r>
            <a:r>
              <a:rPr lang="en-US" dirty="0" err="1"/>
              <a:t>uticaja</a:t>
            </a:r>
            <a:r>
              <a:rPr lang="en-US" dirty="0"/>
              <a:t> </a:t>
            </a:r>
            <a:r>
              <a:rPr lang="en-US" dirty="0" err="1"/>
              <a:t>na</a:t>
            </a:r>
            <a:r>
              <a:rPr lang="en-US" dirty="0"/>
              <a:t> </a:t>
            </a:r>
            <a:r>
              <a:rPr lang="en-US" dirty="0" err="1"/>
              <a:t>životnu</a:t>
            </a:r>
            <a:r>
              <a:rPr lang="en-US" dirty="0"/>
              <a:t> </a:t>
            </a:r>
            <a:r>
              <a:rPr lang="en-US" dirty="0" err="1"/>
              <a:t>sredinu</a:t>
            </a:r>
            <a:r>
              <a:rPr lang="en-US" dirty="0"/>
              <a:t>,</a:t>
            </a:r>
          </a:p>
          <a:p>
            <a:pPr lvl="1"/>
            <a:r>
              <a:rPr lang="en-US" dirty="0"/>
              <a:t>6) </a:t>
            </a:r>
            <a:r>
              <a:rPr lang="en-US" dirty="0" err="1"/>
              <a:t>finansijsku</a:t>
            </a:r>
            <a:r>
              <a:rPr lang="en-US" dirty="0"/>
              <a:t> </a:t>
            </a:r>
            <a:r>
              <a:rPr lang="en-US" dirty="0" err="1"/>
              <a:t>analizu</a:t>
            </a:r>
            <a:r>
              <a:rPr lang="en-US" dirty="0"/>
              <a:t> </a:t>
            </a:r>
            <a:r>
              <a:rPr lang="en-US" dirty="0" err="1"/>
              <a:t>projektne</a:t>
            </a:r>
            <a:r>
              <a:rPr lang="en-US" dirty="0"/>
              <a:t> </a:t>
            </a:r>
            <a:r>
              <a:rPr lang="en-US" dirty="0" err="1"/>
              <a:t>opcije</a:t>
            </a:r>
            <a:r>
              <a:rPr lang="en-US" dirty="0"/>
              <a:t>,</a:t>
            </a:r>
          </a:p>
          <a:p>
            <a:pPr lvl="1"/>
            <a:r>
              <a:rPr lang="en-US" dirty="0"/>
              <a:t>7) </a:t>
            </a:r>
            <a:r>
              <a:rPr lang="en-US" dirty="0" err="1"/>
              <a:t>ekonomsku</a:t>
            </a:r>
            <a:r>
              <a:rPr lang="en-US" dirty="0"/>
              <a:t> </a:t>
            </a:r>
            <a:r>
              <a:rPr lang="en-US" dirty="0" err="1"/>
              <a:t>analizu</a:t>
            </a:r>
            <a:r>
              <a:rPr lang="en-US" dirty="0"/>
              <a:t> </a:t>
            </a:r>
            <a:r>
              <a:rPr lang="en-US" dirty="0" err="1"/>
              <a:t>projektne</a:t>
            </a:r>
            <a:r>
              <a:rPr lang="en-US" dirty="0"/>
              <a:t> </a:t>
            </a:r>
            <a:r>
              <a:rPr lang="en-US" dirty="0" err="1"/>
              <a:t>opcije</a:t>
            </a:r>
            <a:r>
              <a:rPr lang="en-US" dirty="0"/>
              <a:t>,</a:t>
            </a:r>
          </a:p>
          <a:p>
            <a:pPr lvl="1"/>
            <a:r>
              <a:rPr lang="en-US" dirty="0"/>
              <a:t>8) </a:t>
            </a:r>
            <a:r>
              <a:rPr lang="en-US" dirty="0" err="1"/>
              <a:t>analizu</a:t>
            </a:r>
            <a:r>
              <a:rPr lang="en-US" dirty="0"/>
              <a:t> </a:t>
            </a:r>
            <a:r>
              <a:rPr lang="en-US" dirty="0" err="1"/>
              <a:t>rizika</a:t>
            </a:r>
            <a:r>
              <a:rPr lang="en-US" dirty="0"/>
              <a:t>,</a:t>
            </a:r>
          </a:p>
          <a:p>
            <a:pPr lvl="1"/>
            <a:r>
              <a:rPr lang="en-US" dirty="0"/>
              <a:t>9) </a:t>
            </a:r>
            <a:r>
              <a:rPr lang="en-US" dirty="0" err="1"/>
              <a:t>zaključak</a:t>
            </a:r>
            <a:r>
              <a:rPr lang="en-US" dirty="0"/>
              <a:t> o </a:t>
            </a:r>
            <a:r>
              <a:rPr lang="en-US" dirty="0" err="1"/>
              <a:t>izvodljivosti</a:t>
            </a:r>
            <a:r>
              <a:rPr lang="en-US" dirty="0"/>
              <a:t> </a:t>
            </a:r>
            <a:r>
              <a:rPr lang="en-US" dirty="0" err="1"/>
              <a:t>projekta</a:t>
            </a:r>
            <a:r>
              <a:rPr lang="en-US" dirty="0"/>
              <a:t>.</a:t>
            </a:r>
          </a:p>
          <a:p>
            <a:r>
              <a:rPr lang="en-US" dirty="0" err="1"/>
              <a:t>Studija</a:t>
            </a:r>
            <a:r>
              <a:rPr lang="en-US" dirty="0"/>
              <a:t> </a:t>
            </a:r>
            <a:r>
              <a:rPr lang="en-US" dirty="0" err="1"/>
              <a:t>izvodljivosti</a:t>
            </a:r>
            <a:r>
              <a:rPr lang="en-US" dirty="0"/>
              <a:t> </a:t>
            </a:r>
            <a:r>
              <a:rPr lang="en-US" dirty="0" err="1"/>
              <a:t>koja</a:t>
            </a:r>
            <a:r>
              <a:rPr lang="en-US" dirty="0"/>
              <a:t> se </a:t>
            </a:r>
            <a:r>
              <a:rPr lang="en-US" dirty="0" err="1"/>
              <a:t>izrađuje</a:t>
            </a:r>
            <a:r>
              <a:rPr lang="en-US" dirty="0"/>
              <a:t> za </a:t>
            </a:r>
            <a:r>
              <a:rPr lang="en-US" dirty="0" err="1"/>
              <a:t>kapitalne</a:t>
            </a:r>
            <a:r>
              <a:rPr lang="en-US" dirty="0"/>
              <a:t> </a:t>
            </a:r>
            <a:r>
              <a:rPr lang="en-US" dirty="0" err="1"/>
              <a:t>projekte</a:t>
            </a:r>
            <a:r>
              <a:rPr lang="en-US" dirty="0"/>
              <a:t> </a:t>
            </a:r>
            <a:r>
              <a:rPr lang="en-US" dirty="0" err="1"/>
              <a:t>srednje</a:t>
            </a:r>
            <a:r>
              <a:rPr lang="en-US" dirty="0"/>
              <a:t> </a:t>
            </a:r>
            <a:r>
              <a:rPr lang="en-US" dirty="0" err="1"/>
              <a:t>vrednosti</a:t>
            </a:r>
            <a:r>
              <a:rPr lang="en-US" dirty="0"/>
              <a:t> </a:t>
            </a:r>
            <a:r>
              <a:rPr lang="en-US" dirty="0" err="1"/>
              <a:t>sadrži</a:t>
            </a:r>
            <a:r>
              <a:rPr lang="en-US" dirty="0"/>
              <a:t> </a:t>
            </a:r>
            <a:r>
              <a:rPr lang="en-US" dirty="0" err="1"/>
              <a:t>analitičke</a:t>
            </a:r>
            <a:r>
              <a:rPr lang="en-US" dirty="0"/>
              <a:t> </a:t>
            </a:r>
            <a:r>
              <a:rPr lang="en-US" dirty="0" err="1"/>
              <a:t>celine</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izuzev</a:t>
            </a:r>
            <a:r>
              <a:rPr lang="en-US" dirty="0"/>
              <a:t> </a:t>
            </a:r>
            <a:r>
              <a:rPr lang="en-US" dirty="0" err="1"/>
              <a:t>opisa</a:t>
            </a:r>
            <a:r>
              <a:rPr lang="en-US" dirty="0"/>
              <a:t> </a:t>
            </a:r>
            <a:r>
              <a:rPr lang="en-US" dirty="0" err="1"/>
              <a:t>odabrane</a:t>
            </a:r>
            <a:r>
              <a:rPr lang="en-US" dirty="0"/>
              <a:t> </a:t>
            </a:r>
            <a:r>
              <a:rPr lang="en-US" dirty="0" err="1"/>
              <a:t>projektne</a:t>
            </a:r>
            <a:r>
              <a:rPr lang="en-US" dirty="0"/>
              <a:t> </a:t>
            </a:r>
            <a:r>
              <a:rPr lang="en-US" dirty="0" err="1"/>
              <a:t>opcije</a:t>
            </a:r>
            <a:r>
              <a:rPr lang="en-US" dirty="0"/>
              <a:t>, </a:t>
            </a:r>
            <a:r>
              <a:rPr lang="en-US" dirty="0" err="1"/>
              <a:t>koja</a:t>
            </a:r>
            <a:r>
              <a:rPr lang="en-US" dirty="0"/>
              <a:t> se </a:t>
            </a:r>
            <a:r>
              <a:rPr lang="en-US" dirty="0" err="1"/>
              <a:t>naziva</a:t>
            </a:r>
            <a:r>
              <a:rPr lang="en-US" dirty="0"/>
              <a:t> </a:t>
            </a:r>
            <a:r>
              <a:rPr lang="en-US" dirty="0" err="1"/>
              <a:t>opis</a:t>
            </a:r>
            <a:r>
              <a:rPr lang="en-US" dirty="0"/>
              <a:t> </a:t>
            </a:r>
            <a:r>
              <a:rPr lang="en-US" dirty="0" err="1"/>
              <a:t>više</a:t>
            </a:r>
            <a:r>
              <a:rPr lang="en-US" dirty="0"/>
              <a:t> </a:t>
            </a:r>
            <a:r>
              <a:rPr lang="en-US" dirty="0" err="1"/>
              <a:t>projektnih</a:t>
            </a:r>
            <a:r>
              <a:rPr lang="en-US" dirty="0"/>
              <a:t> </a:t>
            </a:r>
            <a:r>
              <a:rPr lang="en-US" dirty="0" err="1"/>
              <a:t>opcija</a:t>
            </a:r>
            <a:r>
              <a:rPr lang="en-US" dirty="0"/>
              <a:t>.</a:t>
            </a:r>
          </a:p>
          <a:p>
            <a:r>
              <a:rPr lang="en-US" b="1" dirty="0" err="1"/>
              <a:t>Prethodna</a:t>
            </a:r>
            <a:r>
              <a:rPr lang="en-US" b="1" dirty="0"/>
              <a:t> </a:t>
            </a:r>
            <a:r>
              <a:rPr lang="en-US" b="1" dirty="0" err="1"/>
              <a:t>studija</a:t>
            </a:r>
            <a:r>
              <a:rPr lang="en-US" b="1" dirty="0"/>
              <a:t> </a:t>
            </a:r>
            <a:r>
              <a:rPr lang="en-US" b="1" dirty="0" err="1"/>
              <a:t>izvodljivosti</a:t>
            </a:r>
            <a:r>
              <a:rPr lang="en-US" b="1" dirty="0"/>
              <a:t> </a:t>
            </a:r>
            <a:r>
              <a:rPr lang="en-US" dirty="0" err="1"/>
              <a:t>koja</a:t>
            </a:r>
            <a:r>
              <a:rPr lang="en-US" dirty="0"/>
              <a:t> se </a:t>
            </a:r>
            <a:r>
              <a:rPr lang="en-US" dirty="0" err="1"/>
              <a:t>izrađuje</a:t>
            </a:r>
            <a:r>
              <a:rPr lang="en-US" dirty="0"/>
              <a:t> za </a:t>
            </a:r>
            <a:r>
              <a:rPr lang="en-US" dirty="0" err="1"/>
              <a:t>kapitalne</a:t>
            </a:r>
            <a:r>
              <a:rPr lang="en-US" dirty="0"/>
              <a:t> </a:t>
            </a:r>
            <a:r>
              <a:rPr lang="en-US" dirty="0" err="1"/>
              <a:t>projekte</a:t>
            </a:r>
            <a:r>
              <a:rPr lang="en-US" dirty="0"/>
              <a:t> </a:t>
            </a:r>
            <a:r>
              <a:rPr lang="en-US" dirty="0" err="1"/>
              <a:t>velike</a:t>
            </a:r>
            <a:r>
              <a:rPr lang="en-US" dirty="0"/>
              <a:t> </a:t>
            </a:r>
            <a:r>
              <a:rPr lang="en-US" dirty="0" err="1"/>
              <a:t>vrednosti</a:t>
            </a:r>
            <a:r>
              <a:rPr lang="en-US" dirty="0"/>
              <a:t> </a:t>
            </a:r>
            <a:r>
              <a:rPr lang="en-US" dirty="0" err="1"/>
              <a:t>sadrži</a:t>
            </a:r>
            <a:r>
              <a:rPr lang="en-US" dirty="0"/>
              <a:t> </a:t>
            </a:r>
            <a:r>
              <a:rPr lang="en-US" dirty="0" err="1"/>
              <a:t>analitičke</a:t>
            </a:r>
            <a:r>
              <a:rPr lang="en-US" dirty="0"/>
              <a:t> </a:t>
            </a:r>
            <a:r>
              <a:rPr lang="en-US" dirty="0" err="1"/>
              <a:t>celine</a:t>
            </a:r>
            <a:r>
              <a:rPr lang="en-US" dirty="0"/>
              <a:t> </a:t>
            </a:r>
            <a:r>
              <a:rPr lang="en-US" dirty="0" err="1"/>
              <a:t>iz</a:t>
            </a:r>
            <a:r>
              <a:rPr lang="en-US" dirty="0"/>
              <a:t> </a:t>
            </a:r>
            <a:r>
              <a:rPr lang="en-US" dirty="0" err="1"/>
              <a:t>stava</a:t>
            </a:r>
            <a:r>
              <a:rPr lang="en-US" dirty="0"/>
              <a:t> 1. </a:t>
            </a:r>
            <a:r>
              <a:rPr lang="en-US" dirty="0" err="1"/>
              <a:t>ovog</a:t>
            </a:r>
            <a:r>
              <a:rPr lang="en-US" dirty="0"/>
              <a:t> </a:t>
            </a:r>
            <a:r>
              <a:rPr lang="en-US" dirty="0" err="1"/>
              <a:t>člana</a:t>
            </a:r>
            <a:r>
              <a:rPr lang="en-US" dirty="0"/>
              <a:t>, </a:t>
            </a:r>
            <a:r>
              <a:rPr lang="en-US" dirty="0" err="1"/>
              <a:t>izuzev</a:t>
            </a:r>
            <a:r>
              <a:rPr lang="en-US" dirty="0"/>
              <a:t> </a:t>
            </a:r>
            <a:r>
              <a:rPr lang="en-US" dirty="0" err="1"/>
              <a:t>analize</a:t>
            </a:r>
            <a:r>
              <a:rPr lang="en-US" dirty="0"/>
              <a:t> </a:t>
            </a:r>
            <a:r>
              <a:rPr lang="en-US" dirty="0" err="1"/>
              <a:t>rizika</a:t>
            </a:r>
            <a:r>
              <a:rPr lang="en-US" dirty="0"/>
              <a:t> </a:t>
            </a:r>
            <a:r>
              <a:rPr lang="en-US" dirty="0" err="1"/>
              <a:t>i</a:t>
            </a:r>
            <a:r>
              <a:rPr lang="en-US" dirty="0"/>
              <a:t> </a:t>
            </a:r>
            <a:r>
              <a:rPr lang="en-US" dirty="0" err="1"/>
              <a:t>opisa</a:t>
            </a:r>
            <a:r>
              <a:rPr lang="en-US" dirty="0"/>
              <a:t> </a:t>
            </a:r>
            <a:r>
              <a:rPr lang="en-US" dirty="0" err="1"/>
              <a:t>odabrane</a:t>
            </a:r>
            <a:r>
              <a:rPr lang="en-US" dirty="0"/>
              <a:t> </a:t>
            </a:r>
            <a:r>
              <a:rPr lang="en-US" dirty="0" err="1"/>
              <a:t>projektne</a:t>
            </a:r>
            <a:r>
              <a:rPr lang="en-US" dirty="0"/>
              <a:t> </a:t>
            </a:r>
            <a:r>
              <a:rPr lang="en-US" dirty="0" err="1"/>
              <a:t>opcije</a:t>
            </a:r>
            <a:r>
              <a:rPr lang="en-US" dirty="0"/>
              <a:t>. </a:t>
            </a:r>
            <a:r>
              <a:rPr lang="en-US" dirty="0" err="1"/>
              <a:t>Prethodna</a:t>
            </a:r>
            <a:r>
              <a:rPr lang="en-US" dirty="0"/>
              <a:t> </a:t>
            </a:r>
            <a:r>
              <a:rPr lang="en-US" dirty="0" err="1"/>
              <a:t>studija</a:t>
            </a:r>
            <a:r>
              <a:rPr lang="en-US" dirty="0"/>
              <a:t> </a:t>
            </a:r>
            <a:r>
              <a:rPr lang="en-US" dirty="0" err="1"/>
              <a:t>izvodljivosti</a:t>
            </a:r>
            <a:r>
              <a:rPr lang="en-US" dirty="0"/>
              <a:t> </a:t>
            </a:r>
            <a:r>
              <a:rPr lang="en-US" dirty="0" err="1"/>
              <a:t>umesto</a:t>
            </a:r>
            <a:r>
              <a:rPr lang="en-US" dirty="0"/>
              <a:t> </a:t>
            </a:r>
            <a:r>
              <a:rPr lang="en-US" dirty="0" err="1"/>
              <a:t>opisa</a:t>
            </a:r>
            <a:r>
              <a:rPr lang="en-US" dirty="0"/>
              <a:t> </a:t>
            </a:r>
            <a:r>
              <a:rPr lang="en-US" dirty="0" err="1"/>
              <a:t>odabrane</a:t>
            </a:r>
            <a:r>
              <a:rPr lang="en-US" dirty="0"/>
              <a:t> </a:t>
            </a:r>
            <a:r>
              <a:rPr lang="en-US" dirty="0" err="1"/>
              <a:t>projektne</a:t>
            </a:r>
            <a:r>
              <a:rPr lang="en-US" dirty="0"/>
              <a:t> </a:t>
            </a:r>
            <a:r>
              <a:rPr lang="en-US" dirty="0" err="1"/>
              <a:t>opcije</a:t>
            </a:r>
            <a:r>
              <a:rPr lang="en-US" dirty="0"/>
              <a:t> </a:t>
            </a:r>
            <a:r>
              <a:rPr lang="en-US" dirty="0" err="1"/>
              <a:t>sadrži</a:t>
            </a:r>
            <a:r>
              <a:rPr lang="en-US" dirty="0"/>
              <a:t> </a:t>
            </a:r>
            <a:r>
              <a:rPr lang="en-US" dirty="0" err="1"/>
              <a:t>opis</a:t>
            </a:r>
            <a:r>
              <a:rPr lang="en-US" dirty="0"/>
              <a:t> </a:t>
            </a:r>
            <a:r>
              <a:rPr lang="en-US" dirty="0" err="1"/>
              <a:t>više</a:t>
            </a:r>
            <a:r>
              <a:rPr lang="en-US" dirty="0"/>
              <a:t> </a:t>
            </a:r>
            <a:r>
              <a:rPr lang="en-US" dirty="0" err="1"/>
              <a:t>projektnih</a:t>
            </a:r>
            <a:r>
              <a:rPr lang="en-US" dirty="0"/>
              <a:t> </a:t>
            </a:r>
            <a:r>
              <a:rPr lang="en-US" dirty="0" err="1"/>
              <a:t>opcija</a:t>
            </a:r>
            <a:r>
              <a:rPr lang="en-US" dirty="0"/>
              <a:t>.</a:t>
            </a:r>
          </a:p>
          <a:p>
            <a:endParaRPr lang="en-US" dirty="0"/>
          </a:p>
        </p:txBody>
      </p:sp>
    </p:spTree>
    <p:extLst>
      <p:ext uri="{BB962C8B-B14F-4D97-AF65-F5344CB8AC3E}">
        <p14:creationId xmlns:p14="http://schemas.microsoft.com/office/powerpoint/2010/main" val="33382287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lstStyle/>
          <a:p>
            <a:r>
              <a:rPr lang="sr-Latn-RS" dirty="0"/>
              <a:t>Nastavak tabele:</a:t>
            </a:r>
            <a:endParaRPr lang="en-US" dirty="0"/>
          </a:p>
        </p:txBody>
      </p:sp>
      <p:graphicFrame>
        <p:nvGraphicFramePr>
          <p:cNvPr id="4" name="Table 3"/>
          <p:cNvGraphicFramePr>
            <a:graphicFrameLocks noGrp="1"/>
          </p:cNvGraphicFramePr>
          <p:nvPr/>
        </p:nvGraphicFramePr>
        <p:xfrm>
          <a:off x="924560" y="2477346"/>
          <a:ext cx="8128000" cy="3749040"/>
        </p:xfrm>
        <a:graphic>
          <a:graphicData uri="http://schemas.openxmlformats.org/drawingml/2006/table">
            <a:tbl>
              <a:tblPr firstRow="1" bandRow="1">
                <a:tableStyleId>{5C22544A-7EE6-4342-B048-85BDC9FD1C3A}</a:tableStyleId>
              </a:tblPr>
              <a:tblGrid>
                <a:gridCol w="1889760">
                  <a:extLst>
                    <a:ext uri="{9D8B030D-6E8A-4147-A177-3AD203B41FA5}">
                      <a16:colId xmlns:a16="http://schemas.microsoft.com/office/drawing/2014/main" val="20000"/>
                    </a:ext>
                  </a:extLst>
                </a:gridCol>
                <a:gridCol w="217424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 0.god /nj</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Troškovi 1.god /nj</a:t>
                      </a:r>
                      <a:endParaRPr lang="en-US" dirty="0"/>
                    </a:p>
                    <a:p>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ekserimentalnog rada, uključujući potrošni materijal, opremu, iznajmljivanje prostora i angažovanje eksternih eksperata</a:t>
                      </a:r>
                      <a:endParaRPr lang="en-US" dirty="0"/>
                    </a:p>
                  </a:txBody>
                  <a:tcPr/>
                </a:tc>
                <a:tc>
                  <a:txBody>
                    <a:bodyPr/>
                    <a:lstStyle/>
                    <a:p>
                      <a:pPr marL="285750" indent="-285750">
                        <a:buFontTx/>
                        <a:buChar char="-"/>
                      </a:pPr>
                      <a:r>
                        <a:rPr lang="sr-Latn-RS" dirty="0"/>
                        <a:t>Eksterni</a:t>
                      </a:r>
                      <a:r>
                        <a:rPr lang="sr-Latn-RS" baseline="0" dirty="0"/>
                        <a:t> ekspert za programiranje,  i za tehničku podršku tokom realizacije projekta</a:t>
                      </a:r>
                    </a:p>
                    <a:p>
                      <a:pPr marL="285750" indent="-285750">
                        <a:buFontTx/>
                        <a:buChar char="-"/>
                      </a:pPr>
                      <a:r>
                        <a:rPr lang="sr-Latn-RS" baseline="0" dirty="0"/>
                        <a:t>Eksterne usluge konsultovanja</a:t>
                      </a:r>
                    </a:p>
                    <a:p>
                      <a:pPr marL="285750" indent="-285750">
                        <a:buFontTx/>
                        <a:buChar char="-"/>
                      </a:pPr>
                      <a:endParaRPr lang="en-US" dirty="0"/>
                    </a:p>
                  </a:txBody>
                  <a:tcPr/>
                </a:tc>
                <a:tc>
                  <a:txBody>
                    <a:bodyPr/>
                    <a:lstStyle/>
                    <a:p>
                      <a:r>
                        <a:rPr lang="sr-Latn-RS" dirty="0"/>
                        <a:t>400.000</a:t>
                      </a:r>
                    </a:p>
                    <a:p>
                      <a:endParaRPr lang="sr-Latn-RS" dirty="0"/>
                    </a:p>
                    <a:p>
                      <a:endParaRPr lang="sr-Latn-RS" dirty="0"/>
                    </a:p>
                    <a:p>
                      <a:endParaRPr lang="sr-Latn-RS" dirty="0"/>
                    </a:p>
                    <a:p>
                      <a:endParaRPr lang="sr-Latn-RS" dirty="0"/>
                    </a:p>
                    <a:p>
                      <a:endParaRPr lang="sr-Latn-RS" dirty="0"/>
                    </a:p>
                    <a:p>
                      <a:r>
                        <a:rPr lang="sr-Latn-RS" dirty="0"/>
                        <a:t>200.000</a:t>
                      </a:r>
                    </a:p>
                    <a:p>
                      <a:endParaRPr lang="sr-Latn-R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Symbol" panose="05050102010706020507" pitchFamily="18" charset="2"/>
                        </a:rPr>
                        <a:t></a:t>
                      </a:r>
                      <a:r>
                        <a:rPr lang="sr-Latn-RS" b="1" dirty="0">
                          <a:sym typeface="Symbol" panose="05050102010706020507" pitchFamily="18" charset="2"/>
                        </a:rPr>
                        <a:t>600.000</a:t>
                      </a:r>
                      <a:endParaRPr lang="en-US"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0" dirty="0"/>
                        <a:t>400.000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r-Latn-R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ym typeface="Symbol" panose="05050102010706020507" pitchFamily="18" charset="2"/>
                        </a:rPr>
                        <a:t></a:t>
                      </a:r>
                      <a:r>
                        <a:rPr lang="sr-Latn-RS" b="1" dirty="0">
                          <a:sym typeface="Symbol" panose="05050102010706020507" pitchFamily="18" charset="2"/>
                        </a:rPr>
                        <a:t>400.000</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842625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lstStyle/>
          <a:p>
            <a:r>
              <a:rPr lang="sr-Latn-RS" dirty="0"/>
              <a:t>Nastavak tabele:</a:t>
            </a:r>
          </a:p>
          <a:p>
            <a:endParaRPr lang="en-US" dirty="0"/>
          </a:p>
        </p:txBody>
      </p:sp>
      <p:graphicFrame>
        <p:nvGraphicFramePr>
          <p:cNvPr id="4" name="Table 3"/>
          <p:cNvGraphicFramePr>
            <a:graphicFrameLocks noGrp="1"/>
          </p:cNvGraphicFramePr>
          <p:nvPr/>
        </p:nvGraphicFramePr>
        <p:xfrm>
          <a:off x="629920" y="2385906"/>
          <a:ext cx="9885680" cy="3850640"/>
        </p:xfrm>
        <a:graphic>
          <a:graphicData uri="http://schemas.openxmlformats.org/drawingml/2006/table">
            <a:tbl>
              <a:tblPr firstRow="1" bandRow="1">
                <a:tableStyleId>{5C22544A-7EE6-4342-B048-85BDC9FD1C3A}</a:tableStyleId>
              </a:tblPr>
              <a:tblGrid>
                <a:gridCol w="2471420">
                  <a:extLst>
                    <a:ext uri="{9D8B030D-6E8A-4147-A177-3AD203B41FA5}">
                      <a16:colId xmlns:a16="http://schemas.microsoft.com/office/drawing/2014/main" val="20000"/>
                    </a:ext>
                  </a:extLst>
                </a:gridCol>
                <a:gridCol w="2720340">
                  <a:extLst>
                    <a:ext uri="{9D8B030D-6E8A-4147-A177-3AD203B41FA5}">
                      <a16:colId xmlns:a16="http://schemas.microsoft.com/office/drawing/2014/main" val="20001"/>
                    </a:ext>
                  </a:extLst>
                </a:gridCol>
                <a:gridCol w="2222500">
                  <a:extLst>
                    <a:ext uri="{9D8B030D-6E8A-4147-A177-3AD203B41FA5}">
                      <a16:colId xmlns:a16="http://schemas.microsoft.com/office/drawing/2014/main" val="20002"/>
                    </a:ext>
                  </a:extLst>
                </a:gridCol>
                <a:gridCol w="2471420">
                  <a:extLst>
                    <a:ext uri="{9D8B030D-6E8A-4147-A177-3AD203B41FA5}">
                      <a16:colId xmlns:a16="http://schemas.microsoft.com/office/drawing/2014/main" val="20003"/>
                    </a:ext>
                  </a:extLst>
                </a:gridCol>
              </a:tblGrid>
              <a:tr h="370840">
                <a:tc>
                  <a:txBody>
                    <a:bodyPr/>
                    <a:lstStyle/>
                    <a:p>
                      <a:r>
                        <a:rPr lang="sr-Latn-RS" dirty="0"/>
                        <a:t>Kategorija troškova</a:t>
                      </a:r>
                      <a:endParaRPr lang="en-US" dirty="0"/>
                    </a:p>
                  </a:txBody>
                  <a:tcPr/>
                </a:tc>
                <a:tc>
                  <a:txBody>
                    <a:bodyPr/>
                    <a:lstStyle/>
                    <a:p>
                      <a:r>
                        <a:rPr lang="sr-Latn-RS" dirty="0"/>
                        <a:t>Resursi/Stejkholderi/Aktivnosti</a:t>
                      </a:r>
                      <a:endParaRPr lang="en-US" dirty="0"/>
                    </a:p>
                  </a:txBody>
                  <a:tcPr/>
                </a:tc>
                <a:tc>
                  <a:txBody>
                    <a:bodyPr/>
                    <a:lstStyle/>
                    <a:p>
                      <a:r>
                        <a:rPr lang="sr-Latn-RS" dirty="0"/>
                        <a:t>Troškovi 0. god/nj</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Troškovi 1. god/nj</a:t>
                      </a:r>
                      <a:endParaRPr lang="en-US" dirty="0"/>
                    </a:p>
                    <a:p>
                      <a:endParaRPr lang="en-US" dirty="0"/>
                    </a:p>
                  </a:txBody>
                  <a:tcPr/>
                </a:tc>
                <a:extLst>
                  <a:ext uri="{0D108BD9-81ED-4DB2-BD59-A6C34878D82A}">
                    <a16:rowId xmlns:a16="http://schemas.microsoft.com/office/drawing/2014/main" val="10000"/>
                  </a:ext>
                </a:extLst>
              </a:tr>
              <a:tr h="370840">
                <a:tc>
                  <a:txBody>
                    <a:bodyPr/>
                    <a:lstStyle/>
                    <a:p>
                      <a:r>
                        <a:rPr lang="sr-Latn-RS" dirty="0"/>
                        <a:t>Troškovi</a:t>
                      </a:r>
                      <a:r>
                        <a:rPr lang="sr-Latn-RS" baseline="0" dirty="0"/>
                        <a:t> putovanja, lokalno i internacionlano</a:t>
                      </a:r>
                      <a:endParaRPr lang="en-US" dirty="0"/>
                    </a:p>
                  </a:txBody>
                  <a:tcPr/>
                </a:tc>
                <a:tc>
                  <a:txBody>
                    <a:bodyPr/>
                    <a:lstStyle/>
                    <a:p>
                      <a:pPr marL="285750" indent="-285750">
                        <a:buFontTx/>
                        <a:buChar char="-"/>
                      </a:pPr>
                      <a:r>
                        <a:rPr lang="sr-Latn-RS" dirty="0"/>
                        <a:t>Troškovi putovanja za organizovane sastanke sa eksternim ekspertima</a:t>
                      </a:r>
                      <a:endParaRPr lang="en-US" dirty="0"/>
                    </a:p>
                  </a:txBody>
                  <a:tcPr/>
                </a:tc>
                <a:tc>
                  <a:txBody>
                    <a:bodyPr/>
                    <a:lstStyle/>
                    <a:p>
                      <a:r>
                        <a:rPr lang="sr-Latn-RS" dirty="0"/>
                        <a:t>50.000</a:t>
                      </a:r>
                    </a:p>
                    <a:p>
                      <a:endParaRPr lang="sr-Latn-RS" dirty="0"/>
                    </a:p>
                    <a:p>
                      <a:endParaRPr lang="sr-Latn-RS" dirty="0"/>
                    </a:p>
                    <a:p>
                      <a:endParaRPr lang="sr-Latn-RS" dirty="0"/>
                    </a:p>
                  </a:txBody>
                  <a:tcPr/>
                </a:tc>
                <a:tc>
                  <a:txBody>
                    <a:bodyPr/>
                    <a:lstStyle/>
                    <a:p>
                      <a:r>
                        <a:rPr lang="sr-Latn-RS" dirty="0"/>
                        <a:t>50.000</a:t>
                      </a:r>
                    </a:p>
                  </a:txBody>
                  <a:tcPr/>
                </a:tc>
                <a:extLst>
                  <a:ext uri="{0D108BD9-81ED-4DB2-BD59-A6C34878D82A}">
                    <a16:rowId xmlns:a16="http://schemas.microsoft.com/office/drawing/2014/main" val="10001"/>
                  </a:ext>
                </a:extLst>
              </a:tr>
              <a:tr h="370840">
                <a:tc>
                  <a:txBody>
                    <a:bodyPr/>
                    <a:lstStyle/>
                    <a:p>
                      <a:r>
                        <a:rPr lang="sr-Latn-RS" dirty="0"/>
                        <a:t>Pravne usluge</a:t>
                      </a:r>
                      <a:endParaRPr lang="en-US" dirty="0"/>
                    </a:p>
                  </a:txBody>
                  <a:tcPr/>
                </a:tc>
                <a:tc>
                  <a:txBody>
                    <a:bodyPr/>
                    <a:lstStyle/>
                    <a:p>
                      <a:pPr marL="285750" indent="-285750">
                        <a:buFontTx/>
                        <a:buChar char="-"/>
                      </a:pPr>
                      <a:r>
                        <a:rPr lang="sr-Latn-RS" dirty="0"/>
                        <a:t>IP (troškovi</a:t>
                      </a:r>
                      <a:r>
                        <a:rPr lang="sr-Latn-RS" baseline="0" dirty="0"/>
                        <a:t> pripreme patenta)</a:t>
                      </a:r>
                      <a:endParaRPr lang="en-US" dirty="0"/>
                    </a:p>
                  </a:txBody>
                  <a:tcPr/>
                </a:tc>
                <a:tc>
                  <a:txBody>
                    <a:bodyPr/>
                    <a:lstStyle/>
                    <a:p>
                      <a:endParaRPr lang="sr-Latn-R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dirty="0"/>
                        <a:t>220.000</a:t>
                      </a:r>
                    </a:p>
                    <a:p>
                      <a:endParaRPr lang="sr-Latn-RS" dirty="0"/>
                    </a:p>
                  </a:txBody>
                  <a:tcPr/>
                </a:tc>
                <a:extLst>
                  <a:ext uri="{0D108BD9-81ED-4DB2-BD59-A6C34878D82A}">
                    <a16:rowId xmlns:a16="http://schemas.microsoft.com/office/drawing/2014/main" val="10002"/>
                  </a:ext>
                </a:extLst>
              </a:tr>
              <a:tr h="370840">
                <a:tc>
                  <a:txBody>
                    <a:bodyPr/>
                    <a:lstStyle/>
                    <a:p>
                      <a:r>
                        <a:rPr lang="sr-Latn-RS" dirty="0"/>
                        <a:t>Poslovni konsultant</a:t>
                      </a:r>
                      <a:endParaRPr lang="en-US" dirty="0"/>
                    </a:p>
                  </a:txBody>
                  <a:tcPr/>
                </a:tc>
                <a:tc>
                  <a:txBody>
                    <a:bodyPr/>
                    <a:lstStyle/>
                    <a:p>
                      <a:pPr marL="285750" indent="-285750">
                        <a:buFontTx/>
                        <a:buChar char="-"/>
                      </a:pPr>
                      <a:r>
                        <a:rPr lang="sr-Latn-RS" dirty="0"/>
                        <a:t>Konsultant za razvoj novog proizvoda</a:t>
                      </a:r>
                      <a:endParaRPr lang="en-US" dirty="0"/>
                    </a:p>
                  </a:txBody>
                  <a:tcPr/>
                </a:tc>
                <a:tc>
                  <a:txBody>
                    <a:bodyPr/>
                    <a:lstStyle/>
                    <a:p>
                      <a:r>
                        <a:rPr lang="sr-Latn-RS" dirty="0"/>
                        <a:t>480.000</a:t>
                      </a:r>
                    </a:p>
                  </a:txBody>
                  <a:tcPr/>
                </a:tc>
                <a:tc>
                  <a:txBody>
                    <a:bodyPr/>
                    <a:lstStyle/>
                    <a:p>
                      <a:endParaRPr lang="sr-Latn-RS" dirty="0"/>
                    </a:p>
                  </a:txBody>
                  <a:tcPr/>
                </a:tc>
                <a:extLst>
                  <a:ext uri="{0D108BD9-81ED-4DB2-BD59-A6C34878D82A}">
                    <a16:rowId xmlns:a16="http://schemas.microsoft.com/office/drawing/2014/main" val="10003"/>
                  </a:ext>
                </a:extLst>
              </a:tr>
              <a:tr h="370840">
                <a:tc gridSpan="2">
                  <a:txBody>
                    <a:bodyPr/>
                    <a:lstStyle/>
                    <a:p>
                      <a:pPr marL="0" indent="0">
                        <a:buFontTx/>
                        <a:buNone/>
                      </a:pPr>
                      <a:r>
                        <a:rPr lang="sr-Latn-RS" dirty="0"/>
                        <a:t>Budžet</a:t>
                      </a:r>
                      <a:r>
                        <a:rPr lang="sr-Latn-RS" baseline="0" dirty="0"/>
                        <a:t> projekta/Troškovi - godišnje</a:t>
                      </a:r>
                      <a:endParaRPr lang="en-US" dirty="0"/>
                    </a:p>
                  </a:txBody>
                  <a:tcPr/>
                </a:tc>
                <a:tc hMerge="1">
                  <a:txBody>
                    <a:bodyPr/>
                    <a:lstStyle/>
                    <a:p>
                      <a:pPr marL="285750" indent="-285750">
                        <a:buFontTx/>
                        <a:buChar char="-"/>
                      </a:pPr>
                      <a:endParaRPr lang="en-US" dirty="0"/>
                    </a:p>
                  </a:txBody>
                  <a:tcPr/>
                </a:tc>
                <a:tc>
                  <a:txBody>
                    <a:bodyPr/>
                    <a:lstStyle/>
                    <a:p>
                      <a:r>
                        <a:rPr lang="sr-Latn-RS" b="1" dirty="0"/>
                        <a:t>1.450.000</a:t>
                      </a:r>
                    </a:p>
                  </a:txBody>
                  <a:tcPr/>
                </a:tc>
                <a:tc>
                  <a:txBody>
                    <a:bodyPr/>
                    <a:lstStyle/>
                    <a:p>
                      <a:r>
                        <a:rPr lang="sr-Latn-RS" b="1" dirty="0"/>
                        <a:t>950.000</a:t>
                      </a:r>
                    </a:p>
                  </a:txBody>
                  <a:tcPr/>
                </a:tc>
                <a:extLst>
                  <a:ext uri="{0D108BD9-81ED-4DB2-BD59-A6C34878D82A}">
                    <a16:rowId xmlns:a16="http://schemas.microsoft.com/office/drawing/2014/main" val="10004"/>
                  </a:ext>
                </a:extLst>
              </a:tr>
              <a:tr h="370840">
                <a:tc gridSpan="2">
                  <a:txBody>
                    <a:bodyPr/>
                    <a:lstStyle/>
                    <a:p>
                      <a:r>
                        <a:rPr lang="sr-Latn-RS" b="1" dirty="0"/>
                        <a:t>Ukupni budžet projekta</a:t>
                      </a:r>
                      <a:r>
                        <a:rPr lang="sr-Latn-RS" b="1" baseline="0" dirty="0"/>
                        <a:t>/Troškovi</a:t>
                      </a:r>
                      <a:endParaRPr lang="en-US" b="1" dirty="0"/>
                    </a:p>
                  </a:txBody>
                  <a:tcPr/>
                </a:tc>
                <a:tc hMerge="1">
                  <a:txBody>
                    <a:bodyPr/>
                    <a:lstStyle/>
                    <a:p>
                      <a:pPr marL="285750" indent="-285750">
                        <a:buFontTx/>
                        <a:buChar char="-"/>
                      </a:pPr>
                      <a:endParaRPr lang="en-US"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r-Latn-RS" b="1" dirty="0"/>
                        <a:t>2.400.000</a:t>
                      </a:r>
                    </a:p>
                  </a:txBody>
                  <a:tcPr/>
                </a:tc>
                <a:tc hMerge="1">
                  <a:txBody>
                    <a:bodyPr/>
                    <a:lstStyle/>
                    <a:p>
                      <a:endParaRPr lang="sr-Latn-RS"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7492448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normAutofit fontScale="70000" lnSpcReduction="20000"/>
          </a:bodyPr>
          <a:lstStyle/>
          <a:p>
            <a:r>
              <a:rPr lang="sr-Latn-RS" dirty="0"/>
              <a:t>Takođe, što se tiče potencijalnih linija prohoda, ustanovljeno je sledeće: </a:t>
            </a:r>
          </a:p>
          <a:p>
            <a:r>
              <a:rPr lang="sr-Latn-RS" dirty="0"/>
              <a:t>Za sve prihode, za prvu godinu eksploatacije projekta, projektovano je da će biti na nivou kao u prethodnom primeru – u bruto iznosu. </a:t>
            </a:r>
          </a:p>
          <a:p>
            <a:r>
              <a:rPr lang="sr-Latn-RS" dirty="0"/>
              <a:t>Za prihod od prodaje dobara, u drugoj godini eksploatacije projektovan je rast od 5. %. U periodu od 3-5 godine, projektovan je rast od 6%, dok je za 6 godinu eksploatacije projektovan pad od 30%, kao i za svaku narednu godinu.</a:t>
            </a:r>
          </a:p>
          <a:p>
            <a:r>
              <a:rPr lang="sr-Latn-RS" dirty="0"/>
              <a:t> Za prihod od pretplate, u drugoj godini eksploatacije projektovan je rast od 10. %. U periodu od 3-4 godine, projektovan je rast od 12%, dok je za 5 godinu eksploatacije projektovan pad od 40%, kao i za svaku narednu godinu.</a:t>
            </a:r>
          </a:p>
          <a:p>
            <a:r>
              <a:rPr lang="sr-Latn-RS" dirty="0"/>
              <a:t> Za prihod od naplate korišćenja usluga, u drugoj godini eksploatacije projektovan je rast od 5. %. U periodu od 3-5 godine, projektovan je rast od 12%, dok je za 6 godinu eksploatacije projektovan pad od 40%, kao i za svaku narednu godinu.</a:t>
            </a:r>
          </a:p>
          <a:p>
            <a:r>
              <a:rPr lang="sr-Latn-RS" dirty="0"/>
              <a:t>Za prihod od reklama na Web platformi, u drugoj godini eksploatacije projektovan je rast od 15. %. U periodu od 3-5 godine, projektovan je rast od 3%, koliko je projektovano i za svaku narednu godinu eksploatacije.</a:t>
            </a:r>
          </a:p>
          <a:p>
            <a:r>
              <a:rPr lang="sr-Latn-RS" dirty="0"/>
              <a:t>Porez na ostvarenu poslovnu dobit je 15%.</a:t>
            </a:r>
          </a:p>
          <a:p>
            <a:endParaRPr lang="sr-Latn-RS" dirty="0"/>
          </a:p>
          <a:p>
            <a:endParaRPr lang="sr-Latn-RS" dirty="0"/>
          </a:p>
          <a:p>
            <a:endParaRPr lang="en-US" dirty="0"/>
          </a:p>
        </p:txBody>
      </p:sp>
    </p:spTree>
    <p:extLst>
      <p:ext uri="{BB962C8B-B14F-4D97-AF65-F5344CB8AC3E}">
        <p14:creationId xmlns:p14="http://schemas.microsoft.com/office/powerpoint/2010/main" val="30381234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lstStyle/>
          <a:p>
            <a:r>
              <a:rPr lang="sr-Latn-RS" b="1" dirty="0"/>
              <a:t>REŠENJE: </a:t>
            </a:r>
            <a:r>
              <a:rPr lang="sr-Latn-RS" dirty="0"/>
              <a:t>Ukupna investicija, za tokom razvojne faze datog projekta je i u ovom slučaju ukupno 2.400.000 nj. Jedino, što je ovde razvojna faza podeljenja na period od dve godine. U inicijalnoj godini – pre početka eksploatacije projekta, je potrošeno  1.450.000 nj, dok je u prvoj godini eksploatacije potrošeno 950.000 nj. Ukupni planirani prihod, u prvoj godini eksploatacije projekta je 550.000 nj, u bruto iznosu. Imajući u vidu projektovane promene svih kategorija prihoda, može se postaviti sledeći pregled ukupnih i neto prihoda u razmatranom periodu eksploatacije:</a:t>
            </a:r>
          </a:p>
        </p:txBody>
      </p:sp>
    </p:spTree>
    <p:extLst>
      <p:ext uri="{BB962C8B-B14F-4D97-AF65-F5344CB8AC3E}">
        <p14:creationId xmlns:p14="http://schemas.microsoft.com/office/powerpoint/2010/main" val="40662837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graphicFrame>
        <p:nvGraphicFramePr>
          <p:cNvPr id="4" name="Content Placeholder 3"/>
          <p:cNvGraphicFramePr>
            <a:graphicFrameLocks noGrp="1"/>
          </p:cNvGraphicFramePr>
          <p:nvPr>
            <p:ph idx="1"/>
          </p:nvPr>
        </p:nvGraphicFramePr>
        <p:xfrm>
          <a:off x="1" y="1984443"/>
          <a:ext cx="12191999" cy="2872591"/>
        </p:xfrm>
        <a:graphic>
          <a:graphicData uri="http://schemas.openxmlformats.org/drawingml/2006/table">
            <a:tbl>
              <a:tblPr>
                <a:tableStyleId>{5C22544A-7EE6-4342-B048-85BDC9FD1C3A}</a:tableStyleId>
              </a:tblPr>
              <a:tblGrid>
                <a:gridCol w="544749">
                  <a:extLst>
                    <a:ext uri="{9D8B030D-6E8A-4147-A177-3AD203B41FA5}">
                      <a16:colId xmlns:a16="http://schemas.microsoft.com/office/drawing/2014/main" val="20000"/>
                    </a:ext>
                  </a:extLst>
                </a:gridCol>
                <a:gridCol w="797667">
                  <a:extLst>
                    <a:ext uri="{9D8B030D-6E8A-4147-A177-3AD203B41FA5}">
                      <a16:colId xmlns:a16="http://schemas.microsoft.com/office/drawing/2014/main" val="20001"/>
                    </a:ext>
                  </a:extLst>
                </a:gridCol>
                <a:gridCol w="865763">
                  <a:extLst>
                    <a:ext uri="{9D8B030D-6E8A-4147-A177-3AD203B41FA5}">
                      <a16:colId xmlns:a16="http://schemas.microsoft.com/office/drawing/2014/main" val="20002"/>
                    </a:ext>
                  </a:extLst>
                </a:gridCol>
                <a:gridCol w="972766">
                  <a:extLst>
                    <a:ext uri="{9D8B030D-6E8A-4147-A177-3AD203B41FA5}">
                      <a16:colId xmlns:a16="http://schemas.microsoft.com/office/drawing/2014/main" val="20003"/>
                    </a:ext>
                  </a:extLst>
                </a:gridCol>
                <a:gridCol w="894944">
                  <a:extLst>
                    <a:ext uri="{9D8B030D-6E8A-4147-A177-3AD203B41FA5}">
                      <a16:colId xmlns:a16="http://schemas.microsoft.com/office/drawing/2014/main" val="20004"/>
                    </a:ext>
                  </a:extLst>
                </a:gridCol>
                <a:gridCol w="778213">
                  <a:extLst>
                    <a:ext uri="{9D8B030D-6E8A-4147-A177-3AD203B41FA5}">
                      <a16:colId xmlns:a16="http://schemas.microsoft.com/office/drawing/2014/main" val="20005"/>
                    </a:ext>
                  </a:extLst>
                </a:gridCol>
                <a:gridCol w="1060315">
                  <a:extLst>
                    <a:ext uri="{9D8B030D-6E8A-4147-A177-3AD203B41FA5}">
                      <a16:colId xmlns:a16="http://schemas.microsoft.com/office/drawing/2014/main" val="20006"/>
                    </a:ext>
                  </a:extLst>
                </a:gridCol>
                <a:gridCol w="710119">
                  <a:extLst>
                    <a:ext uri="{9D8B030D-6E8A-4147-A177-3AD203B41FA5}">
                      <a16:colId xmlns:a16="http://schemas.microsoft.com/office/drawing/2014/main" val="20007"/>
                    </a:ext>
                  </a:extLst>
                </a:gridCol>
                <a:gridCol w="807396">
                  <a:extLst>
                    <a:ext uri="{9D8B030D-6E8A-4147-A177-3AD203B41FA5}">
                      <a16:colId xmlns:a16="http://schemas.microsoft.com/office/drawing/2014/main" val="20008"/>
                    </a:ext>
                  </a:extLst>
                </a:gridCol>
                <a:gridCol w="1147864">
                  <a:extLst>
                    <a:ext uri="{9D8B030D-6E8A-4147-A177-3AD203B41FA5}">
                      <a16:colId xmlns:a16="http://schemas.microsoft.com/office/drawing/2014/main" val="20009"/>
                    </a:ext>
                  </a:extLst>
                </a:gridCol>
                <a:gridCol w="972766">
                  <a:extLst>
                    <a:ext uri="{9D8B030D-6E8A-4147-A177-3AD203B41FA5}">
                      <a16:colId xmlns:a16="http://schemas.microsoft.com/office/drawing/2014/main" val="20010"/>
                    </a:ext>
                  </a:extLst>
                </a:gridCol>
                <a:gridCol w="573932">
                  <a:extLst>
                    <a:ext uri="{9D8B030D-6E8A-4147-A177-3AD203B41FA5}">
                      <a16:colId xmlns:a16="http://schemas.microsoft.com/office/drawing/2014/main" val="20011"/>
                    </a:ext>
                  </a:extLst>
                </a:gridCol>
                <a:gridCol w="904672">
                  <a:extLst>
                    <a:ext uri="{9D8B030D-6E8A-4147-A177-3AD203B41FA5}">
                      <a16:colId xmlns:a16="http://schemas.microsoft.com/office/drawing/2014/main" val="20012"/>
                    </a:ext>
                  </a:extLst>
                </a:gridCol>
                <a:gridCol w="1160833">
                  <a:extLst>
                    <a:ext uri="{9D8B030D-6E8A-4147-A177-3AD203B41FA5}">
                      <a16:colId xmlns:a16="http://schemas.microsoft.com/office/drawing/2014/main" val="20013"/>
                    </a:ext>
                  </a:extLst>
                </a:gridCol>
              </a:tblGrid>
              <a:tr h="646183">
                <a:tc>
                  <a:txBody>
                    <a:bodyPr/>
                    <a:lstStyle/>
                    <a:p>
                      <a:pPr algn="l" fontAlgn="b"/>
                      <a:r>
                        <a:rPr lang="en-US" sz="1400" b="1" i="0" u="none" strike="noStrike" dirty="0" err="1">
                          <a:solidFill>
                            <a:srgbClr val="000000"/>
                          </a:solidFill>
                          <a:effectLst/>
                          <a:latin typeface="Calibri" panose="020F0502020204030204" pitchFamily="34" charset="0"/>
                        </a:rPr>
                        <a:t>Godina</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Troškovi,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Troškovi_kumulativ, nj</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 od prodaje/god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 od pretplate, nj/god</a:t>
                      </a:r>
                    </a:p>
                  </a:txBody>
                  <a:tcPr marL="7620" marR="7620" marT="7620" marB="0" anchor="b"/>
                </a:tc>
                <a:tc>
                  <a:txBody>
                    <a:bodyPr/>
                    <a:lstStyle/>
                    <a:p>
                      <a:pPr algn="l" fontAlgn="b"/>
                      <a:r>
                        <a:rPr lang="pl-PL" sz="1400" b="1" i="0" u="none" strike="noStrike">
                          <a:solidFill>
                            <a:srgbClr val="000000"/>
                          </a:solidFill>
                          <a:effectLst/>
                          <a:latin typeface="Calibri" panose="020F0502020204030204" pitchFamily="34" charset="0"/>
                        </a:rPr>
                        <a:t>Prihod od naplate usluga,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 od reklama,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Prihodi,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Prihodi_kumulativ</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Ukupna dobit , nj/god</a:t>
                      </a:r>
                    </a:p>
                  </a:txBody>
                  <a:tcPr marL="7620" marR="7620" marT="7620" marB="0" anchor="b"/>
                </a:tc>
                <a:tc>
                  <a:txBody>
                    <a:bodyPr/>
                    <a:lstStyle/>
                    <a:p>
                      <a:pPr algn="l" fontAlgn="b"/>
                      <a:r>
                        <a:rPr lang="en-US" sz="1400" b="1" i="0" u="none" strike="noStrike" dirty="0" err="1">
                          <a:solidFill>
                            <a:srgbClr val="000000"/>
                          </a:solidFill>
                          <a:effectLst/>
                          <a:latin typeface="Calibri" panose="020F0502020204030204" pitchFamily="34" charset="0"/>
                        </a:rPr>
                        <a:t>Ukupna</a:t>
                      </a:r>
                      <a:r>
                        <a:rPr lang="en-US" sz="1400" b="1" i="0" u="none" strike="noStrike" dirty="0">
                          <a:solidFill>
                            <a:srgbClr val="000000"/>
                          </a:solidFill>
                          <a:effectLst/>
                          <a:latin typeface="Calibri" panose="020F0502020204030204" pitchFamily="34" charset="0"/>
                        </a:rPr>
                        <a:t> </a:t>
                      </a:r>
                      <a:r>
                        <a:rPr lang="en-US" sz="1400" b="1" i="0" u="none" strike="noStrike" dirty="0" err="1">
                          <a:solidFill>
                            <a:srgbClr val="000000"/>
                          </a:solidFill>
                          <a:effectLst/>
                          <a:latin typeface="Calibri" panose="020F0502020204030204" pitchFamily="34" charset="0"/>
                        </a:rPr>
                        <a:t>dobit</a:t>
                      </a:r>
                      <a:r>
                        <a:rPr lang="en-US" sz="1400" b="1" i="0" u="none" strike="noStrike" dirty="0">
                          <a:solidFill>
                            <a:srgbClr val="000000"/>
                          </a:solidFill>
                          <a:effectLst/>
                          <a:latin typeface="Calibri" panose="020F0502020204030204" pitchFamily="34" charset="0"/>
                        </a:rPr>
                        <a:t> _</a:t>
                      </a:r>
                      <a:r>
                        <a:rPr lang="en-US" sz="1400" b="1" i="0" u="none" strike="noStrike" dirty="0" err="1">
                          <a:solidFill>
                            <a:srgbClr val="000000"/>
                          </a:solidFill>
                          <a:effectLst/>
                          <a:latin typeface="Calibri" panose="020F0502020204030204" pitchFamily="34" charset="0"/>
                        </a:rPr>
                        <a:t>kumulativ</a:t>
                      </a:r>
                      <a:r>
                        <a:rPr lang="sr-Latn-RS" sz="1400" b="1" i="0" u="none" strike="noStrike" dirty="0">
                          <a:solidFill>
                            <a:srgbClr val="000000"/>
                          </a:solidFill>
                          <a:effectLst/>
                          <a:latin typeface="Calibri" panose="020F0502020204030204" pitchFamily="34" charset="0"/>
                        </a:rPr>
                        <a:t> </a:t>
                      </a:r>
                      <a:endParaRPr lang="en-US" sz="14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Porez, nj/god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Neto prihod_god</a:t>
                      </a:r>
                    </a:p>
                  </a:txBody>
                  <a:tcPr marL="7620" marR="7620" marT="7620" marB="0" anchor="b"/>
                </a:tc>
                <a:tc>
                  <a:txBody>
                    <a:bodyPr/>
                    <a:lstStyle/>
                    <a:p>
                      <a:pPr algn="l" fontAlgn="b"/>
                      <a:r>
                        <a:rPr lang="en-US" sz="1400" b="1" i="0" u="none" strike="noStrike">
                          <a:solidFill>
                            <a:srgbClr val="000000"/>
                          </a:solidFill>
                          <a:effectLst/>
                          <a:latin typeface="Calibri" panose="020F0502020204030204" pitchFamily="34" charset="0"/>
                        </a:rPr>
                        <a:t>Neto prihod_kumulativ</a:t>
                      </a:r>
                    </a:p>
                  </a:txBody>
                  <a:tcPr marL="7620" marR="7620" marT="7620" marB="0" anchor="b"/>
                </a:tc>
                <a:extLst>
                  <a:ext uri="{0D108BD9-81ED-4DB2-BD59-A6C34878D82A}">
                    <a16:rowId xmlns:a16="http://schemas.microsoft.com/office/drawing/2014/main" val="10000"/>
                  </a:ext>
                </a:extLst>
              </a:tr>
              <a:tr h="464671">
                <a:tc>
                  <a:txBody>
                    <a:bodyPr/>
                    <a:lstStyle/>
                    <a:p>
                      <a:pPr algn="r" fontAlgn="b"/>
                      <a:r>
                        <a:rPr lang="en-US" sz="1400" b="1" i="0" u="none" strike="noStrike" dirty="0">
                          <a:solidFill>
                            <a:srgbClr val="000000"/>
                          </a:solidFill>
                          <a:effectLst/>
                          <a:latin typeface="Calibri" panose="020F050202020403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1450000.0</a:t>
                      </a:r>
                    </a:p>
                  </a:txBody>
                  <a:tcPr marL="7620" marR="7620" marT="7620" marB="0" anchor="b"/>
                </a:tc>
                <a:tc>
                  <a:txBody>
                    <a:bodyPr/>
                    <a:lstStyle/>
                    <a:p>
                      <a:pPr algn="r" fontAlgn="b"/>
                      <a:r>
                        <a:rPr lang="en-US" sz="1400" b="1" i="0" u="none" strike="noStrike" dirty="0">
                          <a:solidFill>
                            <a:srgbClr val="000000"/>
                          </a:solidFill>
                          <a:effectLst/>
                          <a:latin typeface="Calibri" panose="020F0502020204030204" pitchFamily="34" charset="0"/>
                        </a:rPr>
                        <a:t>1450000.0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-1450000.0</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0.0</a:t>
                      </a:r>
                    </a:p>
                  </a:txBody>
                  <a:tcPr marL="7620" marR="7620" marT="7620" marB="0" anchor="b"/>
                </a:tc>
                <a:extLst>
                  <a:ext uri="{0D108BD9-81ED-4DB2-BD59-A6C34878D82A}">
                    <a16:rowId xmlns:a16="http://schemas.microsoft.com/office/drawing/2014/main" val="10001"/>
                  </a:ext>
                </a:extLst>
              </a:tr>
              <a:tr h="174252">
                <a:tc>
                  <a:txBody>
                    <a:bodyPr/>
                    <a:lstStyle/>
                    <a:p>
                      <a:pPr algn="r" fontAlgn="b"/>
                      <a:r>
                        <a:rPr lang="en-US" sz="1400" b="1" i="0" u="none" strike="noStrike" dirty="0">
                          <a:solidFill>
                            <a:srgbClr val="000000"/>
                          </a:solidFill>
                          <a:effectLst/>
                          <a:latin typeface="Calibri" panose="020F0502020204030204" pitchFamily="34" charset="0"/>
                        </a:rPr>
                        <a:t>1</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950000.0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2400000.0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280000.0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550000.0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-1850000.0</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550000.0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550000.0</a:t>
                      </a:r>
                    </a:p>
                  </a:txBody>
                  <a:tcPr marL="7620" marR="7620" marT="7620" marB="0" anchor="b"/>
                </a:tc>
                <a:extLst>
                  <a:ext uri="{0D108BD9-81ED-4DB2-BD59-A6C34878D82A}">
                    <a16:rowId xmlns:a16="http://schemas.microsoft.com/office/drawing/2014/main" val="10002"/>
                  </a:ext>
                </a:extLst>
              </a:tr>
              <a:tr h="174252">
                <a:tc>
                  <a:txBody>
                    <a:bodyPr/>
                    <a:lstStyle/>
                    <a:p>
                      <a:pPr algn="r" fontAlgn="b"/>
                      <a:r>
                        <a:rPr lang="en-US" sz="1400" b="1" i="0" u="none" strike="noStrike" dirty="0">
                          <a:solidFill>
                            <a:srgbClr val="000000"/>
                          </a:solidFill>
                          <a:effectLst/>
                          <a:latin typeface="Calibri" panose="020F0502020204030204" pitchFamily="34" charset="0"/>
                        </a:rPr>
                        <a:t>2</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2620000.0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294000.0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132000.0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105000.0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57500.0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588500.0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1138500.0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368500.0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-1481500.0</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588500.0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1138500.0</a:t>
                      </a:r>
                    </a:p>
                  </a:txBody>
                  <a:tcPr marL="7620" marR="7620" marT="7620" marB="0" anchor="b"/>
                </a:tc>
                <a:extLst>
                  <a:ext uri="{0D108BD9-81ED-4DB2-BD59-A6C34878D82A}">
                    <a16:rowId xmlns:a16="http://schemas.microsoft.com/office/drawing/2014/main" val="10003"/>
                  </a:ext>
                </a:extLst>
              </a:tr>
              <a:tr h="174252">
                <a:tc>
                  <a:txBody>
                    <a:bodyPr/>
                    <a:lstStyle/>
                    <a:p>
                      <a:pPr algn="r" fontAlgn="b"/>
                      <a:r>
                        <a:rPr lang="en-US" sz="1400" b="1" i="0" u="none" strike="noStrike" dirty="0">
                          <a:solidFill>
                            <a:srgbClr val="000000"/>
                          </a:solidFill>
                          <a:effectLst/>
                          <a:latin typeface="Calibri" panose="020F0502020204030204" pitchFamily="34" charset="0"/>
                        </a:rPr>
                        <a:t>3</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2840000.0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311640.0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147840.0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117600.0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59225.0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636305.0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1774805.0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416305.0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-1065195.0</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636305.0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1774805.0</a:t>
                      </a:r>
                    </a:p>
                  </a:txBody>
                  <a:tcPr marL="7620" marR="7620" marT="7620" marB="0" anchor="b"/>
                </a:tc>
                <a:extLst>
                  <a:ext uri="{0D108BD9-81ED-4DB2-BD59-A6C34878D82A}">
                    <a16:rowId xmlns:a16="http://schemas.microsoft.com/office/drawing/2014/main" val="10004"/>
                  </a:ext>
                </a:extLst>
              </a:tr>
              <a:tr h="174252">
                <a:tc>
                  <a:txBody>
                    <a:bodyPr/>
                    <a:lstStyle/>
                    <a:p>
                      <a:pPr algn="r" fontAlgn="b"/>
                      <a:r>
                        <a:rPr lang="en-US" sz="1400" b="1" i="0" u="none" strike="noStrike" dirty="0">
                          <a:solidFill>
                            <a:srgbClr val="000000"/>
                          </a:solidFill>
                          <a:effectLst/>
                          <a:latin typeface="Calibri" panose="020F0502020204030204" pitchFamily="34" charset="0"/>
                        </a:rPr>
                        <a:t>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3060000.0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330338.4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165580.8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131712.0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61001.8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688633.0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2463438.0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468633.0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-596562.1</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688633.0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2463438.0</a:t>
                      </a:r>
                    </a:p>
                  </a:txBody>
                  <a:tcPr marL="7620" marR="7620" marT="7620" marB="0" anchor="b"/>
                </a:tc>
                <a:extLst>
                  <a:ext uri="{0D108BD9-81ED-4DB2-BD59-A6C34878D82A}">
                    <a16:rowId xmlns:a16="http://schemas.microsoft.com/office/drawing/2014/main" val="10005"/>
                  </a:ext>
                </a:extLst>
              </a:tr>
              <a:tr h="174252">
                <a:tc>
                  <a:txBody>
                    <a:bodyPr/>
                    <a:lstStyle/>
                    <a:p>
                      <a:pPr algn="r" fontAlgn="b"/>
                      <a:r>
                        <a:rPr lang="en-US" sz="1400" b="1" i="0" u="none" strike="noStrike" dirty="0">
                          <a:solidFill>
                            <a:srgbClr val="000000"/>
                          </a:solidFill>
                          <a:effectLst/>
                          <a:latin typeface="Calibri" panose="020F0502020204030204" pitchFamily="34" charset="0"/>
                        </a:rPr>
                        <a:t>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3280000.0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350158.7</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99348.5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147517.4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62831.8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659856.4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3123294.4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439856.4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-156705.6</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0</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659856.4</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3123294.4</a:t>
                      </a:r>
                    </a:p>
                  </a:txBody>
                  <a:tcPr marL="7620" marR="7620" marT="7620" marB="0" anchor="b"/>
                </a:tc>
                <a:extLst>
                  <a:ext uri="{0D108BD9-81ED-4DB2-BD59-A6C34878D82A}">
                    <a16:rowId xmlns:a16="http://schemas.microsoft.com/office/drawing/2014/main" val="10006"/>
                  </a:ext>
                </a:extLst>
              </a:tr>
              <a:tr h="174252">
                <a:tc>
                  <a:txBody>
                    <a:bodyPr/>
                    <a:lstStyle/>
                    <a:p>
                      <a:pPr algn="r" fontAlgn="b"/>
                      <a:r>
                        <a:rPr lang="en-US" sz="1400" b="1" i="0" u="none" strike="noStrike" dirty="0">
                          <a:solidFill>
                            <a:srgbClr val="000000"/>
                          </a:solidFill>
                          <a:effectLst/>
                          <a:latin typeface="Calibri" panose="020F0502020204030204" pitchFamily="34" charset="0"/>
                        </a:rPr>
                        <a:t>6</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a:solidFill>
                            <a:srgbClr val="000000"/>
                          </a:solidFill>
                          <a:effectLst/>
                          <a:latin typeface="Calibri" panose="020F0502020204030204" pitchFamily="34" charset="0"/>
                        </a:rPr>
                        <a:t>3500000.0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245111.1</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59609.1</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88510.5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64716.8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457947.4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3581241.8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237947.4</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81241.8</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68692</a:t>
                      </a:r>
                    </a:p>
                  </a:txBody>
                  <a:tcPr marL="7620" marR="7620" marT="7620" marB="0" anchor="b"/>
                </a:tc>
                <a:tc>
                  <a:txBody>
                    <a:bodyPr/>
                    <a:lstStyle/>
                    <a:p>
                      <a:pPr algn="r" fontAlgn="b"/>
                      <a:r>
                        <a:rPr lang="en-US" sz="1400" b="0" i="0" u="none" strike="noStrike" dirty="0">
                          <a:solidFill>
                            <a:srgbClr val="000000"/>
                          </a:solidFill>
                          <a:effectLst/>
                          <a:latin typeface="Calibri" panose="020F0502020204030204" pitchFamily="34" charset="0"/>
                        </a:rPr>
                        <a:t>389255.3</a:t>
                      </a:r>
                    </a:p>
                  </a:txBody>
                  <a:tcPr marL="7620" marR="7620" marT="7620" marB="0" anchor="b"/>
                </a:tc>
                <a:tc>
                  <a:txBody>
                    <a:bodyPr/>
                    <a:lstStyle/>
                    <a:p>
                      <a:pPr algn="r" fontAlgn="b"/>
                      <a:r>
                        <a:rPr lang="en-US" sz="1400" b="1" i="0" u="none" strike="noStrike" dirty="0">
                          <a:solidFill>
                            <a:srgbClr val="000000"/>
                          </a:solidFill>
                          <a:effectLst/>
                          <a:latin typeface="Calibri" panose="020F0502020204030204" pitchFamily="34" charset="0"/>
                        </a:rPr>
                        <a:t>3512549.7</a:t>
                      </a:r>
                    </a:p>
                  </a:txBody>
                  <a:tcPr marL="7620" marR="7620" marT="7620" marB="0" anchor="b"/>
                </a:tc>
                <a:extLst>
                  <a:ext uri="{0D108BD9-81ED-4DB2-BD59-A6C34878D82A}">
                    <a16:rowId xmlns:a16="http://schemas.microsoft.com/office/drawing/2014/main" val="10007"/>
                  </a:ext>
                </a:extLst>
              </a:tr>
              <a:tr h="174252">
                <a:tc>
                  <a:txBody>
                    <a:bodyPr/>
                    <a:lstStyle/>
                    <a:p>
                      <a:pPr algn="r" fontAlgn="b"/>
                      <a:r>
                        <a:rPr lang="en-US" sz="1400" b="1" i="0" u="none" strike="noStrike" dirty="0">
                          <a:solidFill>
                            <a:srgbClr val="000000"/>
                          </a:solidFill>
                          <a:effectLst/>
                          <a:latin typeface="Calibri" panose="020F0502020204030204" pitchFamily="34" charset="0"/>
                        </a:rPr>
                        <a:t>7</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220000.0</a:t>
                      </a:r>
                    </a:p>
                  </a:txBody>
                  <a:tcPr marL="7620" marR="7620" marT="7620" marB="0" anchor="b"/>
                </a:tc>
                <a:tc>
                  <a:txBody>
                    <a:bodyPr/>
                    <a:lstStyle/>
                    <a:p>
                      <a:pPr algn="r" fontAlgn="b"/>
                      <a:r>
                        <a:rPr lang="en-US" sz="1400" b="1" i="0" u="none" strike="noStrike" dirty="0">
                          <a:solidFill>
                            <a:srgbClr val="000000"/>
                          </a:solidFill>
                          <a:effectLst/>
                          <a:latin typeface="Calibri" panose="020F0502020204030204" pitchFamily="34" charset="0"/>
                        </a:rPr>
                        <a:t>3720000.0</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171577.8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35765.5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53106.3</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66658.3</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327107.8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3908349.5</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107107.8</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188349.5</a:t>
                      </a:r>
                    </a:p>
                  </a:txBody>
                  <a:tcPr marL="7620" marR="7620" marT="7620" marB="0" anchor="b"/>
                </a:tc>
                <a:tc>
                  <a:txBody>
                    <a:bodyPr/>
                    <a:lstStyle/>
                    <a:p>
                      <a:pPr algn="r" fontAlgn="b"/>
                      <a:r>
                        <a:rPr lang="en-US" sz="1400" b="0" i="1" u="none" strike="noStrike">
                          <a:solidFill>
                            <a:srgbClr val="000000"/>
                          </a:solidFill>
                          <a:effectLst/>
                          <a:latin typeface="Arial" panose="020B0604020202020204" pitchFamily="34" charset="0"/>
                        </a:rPr>
                        <a:t>49066</a:t>
                      </a:r>
                    </a:p>
                  </a:txBody>
                  <a:tcPr marL="7620" marR="7620" marT="7620" marB="0" anchor="b"/>
                </a:tc>
                <a:tc>
                  <a:txBody>
                    <a:bodyPr/>
                    <a:lstStyle/>
                    <a:p>
                      <a:pPr algn="r" fontAlgn="b"/>
                      <a:r>
                        <a:rPr lang="en-US" sz="1400" b="0" i="0" u="none" strike="noStrike">
                          <a:solidFill>
                            <a:srgbClr val="000000"/>
                          </a:solidFill>
                          <a:effectLst/>
                          <a:latin typeface="Calibri" panose="020F0502020204030204" pitchFamily="34" charset="0"/>
                        </a:rPr>
                        <a:t>278041.6</a:t>
                      </a:r>
                    </a:p>
                  </a:txBody>
                  <a:tcPr marL="7620" marR="7620" marT="7620" marB="0" anchor="b"/>
                </a:tc>
                <a:tc>
                  <a:txBody>
                    <a:bodyPr/>
                    <a:lstStyle/>
                    <a:p>
                      <a:pPr algn="r" fontAlgn="b"/>
                      <a:r>
                        <a:rPr lang="en-US" sz="1400" b="1" i="0" u="none" strike="noStrike" dirty="0">
                          <a:solidFill>
                            <a:srgbClr val="000000"/>
                          </a:solidFill>
                          <a:effectLst/>
                          <a:latin typeface="Calibri" panose="020F0502020204030204" pitchFamily="34" charset="0"/>
                        </a:rPr>
                        <a:t>3790591.3</a:t>
                      </a:r>
                    </a:p>
                  </a:txBody>
                  <a:tcPr marL="7620" marR="7620" marT="762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777401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graphicFrame>
        <p:nvGraphicFramePr>
          <p:cNvPr id="5" name="Chart 4"/>
          <p:cNvGraphicFramePr>
            <a:graphicFrameLocks/>
          </p:cNvGraphicFramePr>
          <p:nvPr/>
        </p:nvGraphicFramePr>
        <p:xfrm>
          <a:off x="424774" y="1892030"/>
          <a:ext cx="6199761" cy="35457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p:cNvGraphicFramePr>
            <a:graphicFrameLocks noGrp="1"/>
          </p:cNvGraphicFramePr>
          <p:nvPr/>
        </p:nvGraphicFramePr>
        <p:xfrm>
          <a:off x="7273587" y="2396166"/>
          <a:ext cx="4574701" cy="3576740"/>
        </p:xfrm>
        <a:graphic>
          <a:graphicData uri="http://schemas.openxmlformats.org/drawingml/2006/table">
            <a:tbl>
              <a:tblPr>
                <a:tableStyleId>{5C22544A-7EE6-4342-B048-85BDC9FD1C3A}</a:tableStyleId>
              </a:tblPr>
              <a:tblGrid>
                <a:gridCol w="1633822">
                  <a:extLst>
                    <a:ext uri="{9D8B030D-6E8A-4147-A177-3AD203B41FA5}">
                      <a16:colId xmlns:a16="http://schemas.microsoft.com/office/drawing/2014/main" val="20000"/>
                    </a:ext>
                  </a:extLst>
                </a:gridCol>
                <a:gridCol w="1773864">
                  <a:extLst>
                    <a:ext uri="{9D8B030D-6E8A-4147-A177-3AD203B41FA5}">
                      <a16:colId xmlns:a16="http://schemas.microsoft.com/office/drawing/2014/main" val="20001"/>
                    </a:ext>
                  </a:extLst>
                </a:gridCol>
                <a:gridCol w="1167015">
                  <a:extLst>
                    <a:ext uri="{9D8B030D-6E8A-4147-A177-3AD203B41FA5}">
                      <a16:colId xmlns:a16="http://schemas.microsoft.com/office/drawing/2014/main" val="20002"/>
                    </a:ext>
                  </a:extLst>
                </a:gridCol>
              </a:tblGrid>
              <a:tr h="1362486">
                <a:tc>
                  <a:txBody>
                    <a:bodyPr/>
                    <a:lstStyle/>
                    <a:p>
                      <a:pPr algn="l" fontAlgn="b"/>
                      <a:r>
                        <a:rPr lang="en-US" sz="1500" b="1" u="none" strike="noStrike" dirty="0" err="1">
                          <a:effectLst/>
                        </a:rPr>
                        <a:t>Godina</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500" b="1" u="none" strike="noStrike" dirty="0">
                          <a:effectLst/>
                        </a:rPr>
                        <a:t>(</a:t>
                      </a:r>
                      <a:r>
                        <a:rPr lang="en-US" sz="1500" b="1" u="none" strike="noStrike" dirty="0" err="1">
                          <a:effectLst/>
                        </a:rPr>
                        <a:t>kumulativ</a:t>
                      </a:r>
                      <a:r>
                        <a:rPr lang="en-US" sz="1500" b="1" u="none" strike="noStrike" dirty="0">
                          <a:effectLst/>
                        </a:rPr>
                        <a:t>  </a:t>
                      </a:r>
                      <a:r>
                        <a:rPr lang="en-US" sz="1500" b="1" u="none" strike="noStrike" dirty="0" err="1">
                          <a:effectLst/>
                        </a:rPr>
                        <a:t>neto</a:t>
                      </a:r>
                      <a:r>
                        <a:rPr lang="en-US" sz="1500" b="1" u="none" strike="noStrike" dirty="0">
                          <a:effectLst/>
                        </a:rPr>
                        <a:t> </a:t>
                      </a:r>
                      <a:r>
                        <a:rPr lang="en-US" sz="1500" b="1" u="none" strike="noStrike" dirty="0" err="1">
                          <a:effectLst/>
                        </a:rPr>
                        <a:t>prohoda</a:t>
                      </a:r>
                      <a:r>
                        <a:rPr lang="en-US" sz="1500" b="1" u="none" strike="noStrike" dirty="0">
                          <a:effectLst/>
                        </a:rPr>
                        <a:t> - </a:t>
                      </a:r>
                      <a:r>
                        <a:rPr lang="en-US" sz="1500" b="1" u="none" strike="noStrike" dirty="0" err="1">
                          <a:effectLst/>
                        </a:rPr>
                        <a:t>kumulativ</a:t>
                      </a:r>
                      <a:r>
                        <a:rPr lang="en-US" sz="1500" b="1" u="none" strike="noStrike" dirty="0">
                          <a:effectLst/>
                        </a:rPr>
                        <a:t> </a:t>
                      </a:r>
                      <a:r>
                        <a:rPr lang="en-US" sz="1500" b="1" u="none" strike="noStrike" dirty="0" err="1">
                          <a:effectLst/>
                        </a:rPr>
                        <a:t>ukupnih</a:t>
                      </a:r>
                      <a:r>
                        <a:rPr lang="en-US" sz="1500" b="1" u="none" strike="noStrike" dirty="0">
                          <a:effectLst/>
                        </a:rPr>
                        <a:t> </a:t>
                      </a:r>
                      <a:r>
                        <a:rPr lang="en-US" sz="1500" b="1" u="none" strike="noStrike" dirty="0" err="1">
                          <a:effectLst/>
                        </a:rPr>
                        <a:t>rashoda</a:t>
                      </a:r>
                      <a:r>
                        <a:rPr lang="en-US" sz="1500" b="1" u="none" strike="noStrike" dirty="0">
                          <a:effectLst/>
                        </a:rPr>
                        <a:t>), </a:t>
                      </a:r>
                      <a:r>
                        <a:rPr lang="en-US" sz="1500" b="1" u="none" strike="noStrike" dirty="0" err="1">
                          <a:effectLst/>
                        </a:rPr>
                        <a:t>nj</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272497">
                <a:tc>
                  <a:txBody>
                    <a:bodyPr/>
                    <a:lstStyle/>
                    <a:p>
                      <a:pPr algn="r" fontAlgn="b"/>
                      <a:r>
                        <a:rPr lang="en-US" sz="1500" u="none" strike="noStrike" dirty="0">
                          <a:effectLst/>
                        </a:rPr>
                        <a:t>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-1450000.0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1"/>
                  </a:ext>
                </a:extLst>
              </a:tr>
              <a:tr h="272497">
                <a:tc>
                  <a:txBody>
                    <a:bodyPr/>
                    <a:lstStyle/>
                    <a:p>
                      <a:pPr algn="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-1850000.0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2"/>
                  </a:ext>
                </a:extLst>
              </a:tr>
              <a:tr h="272497">
                <a:tc>
                  <a:txBody>
                    <a:bodyPr/>
                    <a:lstStyle/>
                    <a:p>
                      <a:pPr algn="r" fontAlgn="b"/>
                      <a:r>
                        <a:rPr lang="en-US" sz="1500" u="none" strike="noStrike">
                          <a:effectLst/>
                        </a:rPr>
                        <a:t>2</a:t>
                      </a:r>
                      <a:endParaRPr lang="en-US"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-1481500.0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3"/>
                  </a:ext>
                </a:extLst>
              </a:tr>
              <a:tr h="272497">
                <a:tc>
                  <a:txBody>
                    <a:bodyPr/>
                    <a:lstStyle/>
                    <a:p>
                      <a:pPr algn="r" fontAlgn="b"/>
                      <a:r>
                        <a:rPr lang="en-US" sz="1500" u="none" strike="noStrike">
                          <a:effectLst/>
                        </a:rPr>
                        <a:t>3</a:t>
                      </a:r>
                      <a:endParaRPr lang="en-US" sz="15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-1065195.0</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4"/>
                  </a:ext>
                </a:extLst>
              </a:tr>
              <a:tr h="272497">
                <a:tc>
                  <a:txBody>
                    <a:bodyPr/>
                    <a:lstStyle/>
                    <a:p>
                      <a:pPr algn="r" fontAlgn="b"/>
                      <a:r>
                        <a:rPr lang="en-US" sz="1500" u="none" strike="noStrike" dirty="0">
                          <a:effectLst/>
                        </a:rPr>
                        <a:t>4</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-596562.1</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5"/>
                  </a:ext>
                </a:extLst>
              </a:tr>
              <a:tr h="272497">
                <a:tc>
                  <a:txBody>
                    <a:bodyPr/>
                    <a:lstStyle/>
                    <a:p>
                      <a:pPr algn="r" fontAlgn="b"/>
                      <a:r>
                        <a:rPr lang="en-US" sz="1500" u="none" strike="noStrike" dirty="0">
                          <a:effectLst/>
                        </a:rPr>
                        <a:t>5</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-156705.6</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6"/>
                  </a:ext>
                </a:extLst>
              </a:tr>
              <a:tr h="306775">
                <a:tc>
                  <a:txBody>
                    <a:bodyPr/>
                    <a:lstStyle/>
                    <a:p>
                      <a:pPr algn="r" fontAlgn="b"/>
                      <a:r>
                        <a:rPr lang="en-US" sz="1500" u="none" strike="noStrike" dirty="0">
                          <a:effectLst/>
                        </a:rPr>
                        <a:t>6</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12549.7</a:t>
                      </a:r>
                      <a:endParaRPr lang="en-US" sz="15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500" b="1" u="none" strike="noStrike" dirty="0" err="1">
                          <a:effectLst/>
                        </a:rPr>
                        <a:t>Rok</a:t>
                      </a:r>
                      <a:r>
                        <a:rPr lang="en-US" sz="1500" b="1" u="none" strike="noStrike" dirty="0">
                          <a:effectLst/>
                        </a:rPr>
                        <a:t> </a:t>
                      </a:r>
                      <a:r>
                        <a:rPr lang="en-US" sz="1500" b="1" u="none" strike="noStrike" dirty="0" err="1">
                          <a:effectLst/>
                        </a:rPr>
                        <a:t>vraćanja</a:t>
                      </a:r>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7"/>
                  </a:ext>
                </a:extLst>
              </a:tr>
              <a:tr h="272497">
                <a:tc>
                  <a:txBody>
                    <a:bodyPr/>
                    <a:lstStyle/>
                    <a:p>
                      <a:pPr algn="r" fontAlgn="b"/>
                      <a:r>
                        <a:rPr lang="en-US" sz="1500" u="none" strike="noStrike" dirty="0">
                          <a:effectLst/>
                        </a:rPr>
                        <a:t>7</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500" u="none" strike="noStrike" dirty="0">
                          <a:effectLst/>
                        </a:rPr>
                        <a:t>70591.3</a:t>
                      </a:r>
                      <a:endParaRPr lang="en-US" sz="15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5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2808044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lstStyle/>
          <a:p>
            <a:r>
              <a:rPr lang="sr-Latn-RS" dirty="0"/>
              <a:t>Poređenje projekata na osnovu roka vraćanja (t):</a:t>
            </a:r>
          </a:p>
          <a:p>
            <a:r>
              <a:rPr lang="sr-Latn-RS" dirty="0"/>
              <a:t>Iako je u pitanju statički pokazatelj, ipak se i rok vraćanja može koristiti kao jedan od elemenata vrednovanja i upoređenja dva ili više projekata, koji konkurišću za iste resurse kompanije/preduzeća. </a:t>
            </a:r>
          </a:p>
          <a:p>
            <a:r>
              <a:rPr lang="sr-Latn-RS" dirty="0"/>
              <a:t>Svakako, poželjno je odabrati onaj projekat, koji ima kraći rok vraćanja investicije.</a:t>
            </a:r>
            <a:endParaRPr lang="en-US" dirty="0"/>
          </a:p>
        </p:txBody>
      </p:sp>
    </p:spTree>
    <p:extLst>
      <p:ext uri="{BB962C8B-B14F-4D97-AF65-F5344CB8AC3E}">
        <p14:creationId xmlns:p14="http://schemas.microsoft.com/office/powerpoint/2010/main" val="22084570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lstStyle/>
          <a:p>
            <a:r>
              <a:rPr lang="sr-Latn-RS" b="1" dirty="0"/>
              <a:t>Primer 3: </a:t>
            </a:r>
            <a:r>
              <a:rPr lang="sr-Latn-RS" dirty="0"/>
              <a:t>Paralelno sa predlogom projekta, iz primera 1 i 2, još jedan projektni tim – iz iste institucije, predložio je predlog svog projekta. Inicijalni troškovi tog drugog projekta su neznatno veći od troškova  prethodno razmatranog projekta, i iznose 2.500.000 nj.  Planirani prihodi po ovom drugom projektu su sledeći: 1. godine eksploatacije projekta neto prihod je 300.000,00 nj; 2. godine 440.000 nj; 3. godine 600.000,00; 4. i 5. godine 550.000, 00 nj, dok se za 6. godinu eksploatacije očekuje neto prihod od 300.000 nj, kao i za 7. godinu. </a:t>
            </a:r>
            <a:endParaRPr lang="en-US" dirty="0"/>
          </a:p>
        </p:txBody>
      </p:sp>
    </p:spTree>
    <p:extLst>
      <p:ext uri="{BB962C8B-B14F-4D97-AF65-F5344CB8AC3E}">
        <p14:creationId xmlns:p14="http://schemas.microsoft.com/office/powerpoint/2010/main" val="9206902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p:cNvSpPr>
            <a:spLocks noGrp="1"/>
          </p:cNvSpPr>
          <p:nvPr>
            <p:ph idx="1"/>
          </p:nvPr>
        </p:nvSpPr>
        <p:spPr/>
        <p:txBody>
          <a:bodyPr/>
          <a:lstStyle/>
          <a:p>
            <a:r>
              <a:rPr lang="sr-Latn-RS" dirty="0"/>
              <a:t>REŠENJE: Za potrebe ovog primera, potrebno je formirati uporednu tabelu za Cash-flow oba projekta:</a:t>
            </a:r>
            <a:endParaRPr lang="en-US" dirty="0"/>
          </a:p>
        </p:txBody>
      </p:sp>
      <p:graphicFrame>
        <p:nvGraphicFramePr>
          <p:cNvPr id="4" name="Table 3"/>
          <p:cNvGraphicFramePr>
            <a:graphicFrameLocks noGrp="1"/>
          </p:cNvGraphicFramePr>
          <p:nvPr/>
        </p:nvGraphicFramePr>
        <p:xfrm>
          <a:off x="1566152" y="2964363"/>
          <a:ext cx="7636214" cy="2714786"/>
        </p:xfrm>
        <a:graphic>
          <a:graphicData uri="http://schemas.openxmlformats.org/drawingml/2006/table">
            <a:tbl>
              <a:tblPr>
                <a:tableStyleId>{5C22544A-7EE6-4342-B048-85BDC9FD1C3A}</a:tableStyleId>
              </a:tblPr>
              <a:tblGrid>
                <a:gridCol w="795195">
                  <a:extLst>
                    <a:ext uri="{9D8B030D-6E8A-4147-A177-3AD203B41FA5}">
                      <a16:colId xmlns:a16="http://schemas.microsoft.com/office/drawing/2014/main" val="20000"/>
                    </a:ext>
                  </a:extLst>
                </a:gridCol>
                <a:gridCol w="3143254">
                  <a:extLst>
                    <a:ext uri="{9D8B030D-6E8A-4147-A177-3AD203B41FA5}">
                      <a16:colId xmlns:a16="http://schemas.microsoft.com/office/drawing/2014/main" val="20001"/>
                    </a:ext>
                  </a:extLst>
                </a:gridCol>
                <a:gridCol w="3697765">
                  <a:extLst>
                    <a:ext uri="{9D8B030D-6E8A-4147-A177-3AD203B41FA5}">
                      <a16:colId xmlns:a16="http://schemas.microsoft.com/office/drawing/2014/main" val="20002"/>
                    </a:ext>
                  </a:extLst>
                </a:gridCol>
              </a:tblGrid>
              <a:tr h="576505">
                <a:tc>
                  <a:txBody>
                    <a:bodyPr/>
                    <a:lstStyle/>
                    <a:p>
                      <a:pPr algn="l" fontAlgn="b"/>
                      <a:r>
                        <a:rPr lang="en-US" sz="1600" b="1" i="0" u="none" strike="noStrike" dirty="0" err="1">
                          <a:solidFill>
                            <a:srgbClr val="000000"/>
                          </a:solidFill>
                          <a:effectLst/>
                          <a:latin typeface="Calibri" panose="020F0502020204030204" pitchFamily="34" charset="0"/>
                        </a:rPr>
                        <a:t>Godina</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da-DK" sz="1600" b="1" i="0" u="none" strike="noStrike" dirty="0">
                          <a:solidFill>
                            <a:srgbClr val="000000"/>
                          </a:solidFill>
                          <a:effectLst/>
                          <a:latin typeface="Calibri" panose="020F0502020204030204" pitchFamily="34" charset="0"/>
                        </a:rPr>
                        <a:t>Projekat A:  (neto prihod kumulativ - ukupni rashod kumulativ), nj</a:t>
                      </a:r>
                    </a:p>
                  </a:txBody>
                  <a:tcPr marL="7620" marR="7620" marT="7620" marB="0" anchor="b"/>
                </a:tc>
                <a:tc>
                  <a:txBody>
                    <a:bodyPr/>
                    <a:lstStyle/>
                    <a:p>
                      <a:pPr algn="l" fontAlgn="b"/>
                      <a:r>
                        <a:rPr lang="en-US" sz="1600" b="1" i="0" u="none" strike="noStrike" dirty="0" err="1">
                          <a:solidFill>
                            <a:srgbClr val="000000"/>
                          </a:solidFill>
                          <a:effectLst/>
                          <a:latin typeface="Calibri" panose="020F0502020204030204" pitchFamily="34" charset="0"/>
                        </a:rPr>
                        <a:t>Projekat</a:t>
                      </a:r>
                      <a:r>
                        <a:rPr lang="en-US" sz="1600" b="1" i="0" u="none" strike="noStrike" dirty="0">
                          <a:solidFill>
                            <a:srgbClr val="000000"/>
                          </a:solidFill>
                          <a:effectLst/>
                          <a:latin typeface="Calibri" panose="020F0502020204030204" pitchFamily="34" charset="0"/>
                        </a:rPr>
                        <a:t> B:  (</a:t>
                      </a:r>
                      <a:r>
                        <a:rPr lang="en-US" sz="1600" b="1" i="0" u="none" strike="noStrike" dirty="0" err="1">
                          <a:solidFill>
                            <a:srgbClr val="000000"/>
                          </a:solidFill>
                          <a:effectLst/>
                          <a:latin typeface="Calibri" panose="020F0502020204030204" pitchFamily="34" charset="0"/>
                        </a:rPr>
                        <a:t>neto</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prihod</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kumulativ</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ukupni</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rashod</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kumulativ</a:t>
                      </a:r>
                      <a:r>
                        <a:rPr lang="en-US" sz="1600" b="1" i="0" u="none" strike="noStrike" dirty="0">
                          <a:solidFill>
                            <a:srgbClr val="000000"/>
                          </a:solidFill>
                          <a:effectLst/>
                          <a:latin typeface="Calibri" panose="020F0502020204030204" pitchFamily="34" charset="0"/>
                        </a:rPr>
                        <a:t>), </a:t>
                      </a:r>
                      <a:r>
                        <a:rPr lang="en-US" sz="1600" b="1" i="0" u="none" strike="noStrike" dirty="0" err="1">
                          <a:solidFill>
                            <a:srgbClr val="000000"/>
                          </a:solidFill>
                          <a:effectLst/>
                          <a:latin typeface="Calibri" panose="020F0502020204030204" pitchFamily="34" charset="0"/>
                        </a:rPr>
                        <a:t>nj</a:t>
                      </a:r>
                      <a:endParaRPr lang="en-US" sz="1600" b="1"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000"/>
                  </a:ext>
                </a:extLst>
              </a:tr>
              <a:tr h="378061">
                <a:tc>
                  <a:txBody>
                    <a:bodyPr/>
                    <a:lstStyle/>
                    <a:p>
                      <a:pPr algn="ctr" fontAlgn="b"/>
                      <a:r>
                        <a:rPr lang="en-US" sz="1600" b="0" i="0" u="none" strike="noStrike" dirty="0">
                          <a:solidFill>
                            <a:srgbClr val="000000"/>
                          </a:solidFill>
                          <a:effectLst/>
                          <a:latin typeface="Calibri" panose="020F0502020204030204" pitchFamily="34" charset="0"/>
                        </a:rPr>
                        <a:t>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-1450000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-2500000</a:t>
                      </a:r>
                    </a:p>
                  </a:txBody>
                  <a:tcPr marL="7620" marR="7620" marT="7620" marB="0" anchor="b"/>
                </a:tc>
                <a:extLst>
                  <a:ext uri="{0D108BD9-81ED-4DB2-BD59-A6C34878D82A}">
                    <a16:rowId xmlns:a16="http://schemas.microsoft.com/office/drawing/2014/main" val="10001"/>
                  </a:ext>
                </a:extLst>
              </a:tr>
              <a:tr h="182880">
                <a:tc>
                  <a:txBody>
                    <a:bodyPr/>
                    <a:lstStyle/>
                    <a:p>
                      <a:pPr algn="ctr" fontAlgn="b"/>
                      <a:r>
                        <a:rPr lang="en-US" sz="1600" b="0" i="0" u="none" strike="noStrike" dirty="0">
                          <a:solidFill>
                            <a:srgbClr val="000000"/>
                          </a:solidFill>
                          <a:effectLst/>
                          <a:latin typeface="Calibri" panose="020F0502020204030204" pitchFamily="34" charset="0"/>
                        </a:rPr>
                        <a:t>1</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-1850000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-2200000</a:t>
                      </a:r>
                    </a:p>
                  </a:txBody>
                  <a:tcPr marL="7620" marR="7620" marT="7620" marB="0" anchor="b"/>
                </a:tc>
                <a:extLst>
                  <a:ext uri="{0D108BD9-81ED-4DB2-BD59-A6C34878D82A}">
                    <a16:rowId xmlns:a16="http://schemas.microsoft.com/office/drawing/2014/main" val="10002"/>
                  </a:ext>
                </a:extLst>
              </a:tr>
              <a:tr h="182880">
                <a:tc>
                  <a:txBody>
                    <a:bodyPr/>
                    <a:lstStyle/>
                    <a:p>
                      <a:pPr algn="ctr" fontAlgn="b"/>
                      <a:r>
                        <a:rPr lang="en-US" sz="1600" b="0" i="0" u="none" strike="noStrike" dirty="0">
                          <a:solidFill>
                            <a:srgbClr val="000000"/>
                          </a:solidFill>
                          <a:effectLst/>
                          <a:latin typeface="Calibri" panose="020F0502020204030204" pitchFamily="34" charset="0"/>
                        </a:rPr>
                        <a:t>2</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-1481500</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-1760000</a:t>
                      </a:r>
                    </a:p>
                  </a:txBody>
                  <a:tcPr marL="7620" marR="7620" marT="7620" marB="0" anchor="b"/>
                </a:tc>
                <a:extLst>
                  <a:ext uri="{0D108BD9-81ED-4DB2-BD59-A6C34878D82A}">
                    <a16:rowId xmlns:a16="http://schemas.microsoft.com/office/drawing/2014/main" val="10003"/>
                  </a:ext>
                </a:extLst>
              </a:tr>
              <a:tr h="182880">
                <a:tc>
                  <a:txBody>
                    <a:bodyPr/>
                    <a:lstStyle/>
                    <a:p>
                      <a:pPr algn="ctr" fontAlgn="b"/>
                      <a:r>
                        <a:rPr lang="en-US" sz="1600" b="0" i="0" u="none" strike="noStrike" dirty="0">
                          <a:solidFill>
                            <a:srgbClr val="000000"/>
                          </a:solidFill>
                          <a:effectLst/>
                          <a:latin typeface="Calibri" panose="020F0502020204030204" pitchFamily="34" charset="0"/>
                        </a:rPr>
                        <a:t>3</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-1065195</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-1160000</a:t>
                      </a:r>
                    </a:p>
                  </a:txBody>
                  <a:tcPr marL="7620" marR="7620" marT="7620" marB="0" anchor="b"/>
                </a:tc>
                <a:extLst>
                  <a:ext uri="{0D108BD9-81ED-4DB2-BD59-A6C34878D82A}">
                    <a16:rowId xmlns:a16="http://schemas.microsoft.com/office/drawing/2014/main" val="10004"/>
                  </a:ext>
                </a:extLst>
              </a:tr>
              <a:tr h="182880">
                <a:tc>
                  <a:txBody>
                    <a:bodyPr/>
                    <a:lstStyle/>
                    <a:p>
                      <a:pPr algn="ctr" fontAlgn="b"/>
                      <a:r>
                        <a:rPr lang="en-US" sz="1600" b="0" i="0" u="none" strike="noStrike" dirty="0">
                          <a:solidFill>
                            <a:srgbClr val="000000"/>
                          </a:solidFill>
                          <a:effectLst/>
                          <a:latin typeface="Calibri" panose="020F0502020204030204" pitchFamily="34" charset="0"/>
                        </a:rPr>
                        <a:t>4</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-596562.1</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-610000</a:t>
                      </a:r>
                    </a:p>
                  </a:txBody>
                  <a:tcPr marL="7620" marR="7620" marT="7620" marB="0" anchor="b"/>
                </a:tc>
                <a:extLst>
                  <a:ext uri="{0D108BD9-81ED-4DB2-BD59-A6C34878D82A}">
                    <a16:rowId xmlns:a16="http://schemas.microsoft.com/office/drawing/2014/main" val="10005"/>
                  </a:ext>
                </a:extLst>
              </a:tr>
              <a:tr h="182880">
                <a:tc>
                  <a:txBody>
                    <a:bodyPr/>
                    <a:lstStyle/>
                    <a:p>
                      <a:pPr algn="ctr" fontAlgn="b"/>
                      <a:r>
                        <a:rPr lang="en-US" sz="1600" b="0" i="0" u="none" strike="noStrike" dirty="0">
                          <a:solidFill>
                            <a:srgbClr val="000000"/>
                          </a:solidFill>
                          <a:effectLst/>
                          <a:latin typeface="Calibri" panose="020F0502020204030204" pitchFamily="34" charset="0"/>
                        </a:rPr>
                        <a:t>5</a:t>
                      </a:r>
                    </a:p>
                  </a:txBody>
                  <a:tcPr marL="7620" marR="7620" marT="7620" marB="0" anchor="b"/>
                </a:tc>
                <a:tc>
                  <a:txBody>
                    <a:bodyPr/>
                    <a:lstStyle/>
                    <a:p>
                      <a:pPr algn="r" fontAlgn="b"/>
                      <a:r>
                        <a:rPr lang="en-US" sz="1600" b="0" i="0" u="none" strike="noStrike">
                          <a:solidFill>
                            <a:srgbClr val="000000"/>
                          </a:solidFill>
                          <a:effectLst/>
                          <a:latin typeface="Calibri" panose="020F0502020204030204" pitchFamily="34" charset="0"/>
                        </a:rPr>
                        <a:t>-156705.6</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-60000</a:t>
                      </a:r>
                    </a:p>
                  </a:txBody>
                  <a:tcPr marL="7620" marR="7620" marT="7620" marB="0" anchor="b"/>
                </a:tc>
                <a:extLst>
                  <a:ext uri="{0D108BD9-81ED-4DB2-BD59-A6C34878D82A}">
                    <a16:rowId xmlns:a16="http://schemas.microsoft.com/office/drawing/2014/main" val="10006"/>
                  </a:ext>
                </a:extLst>
              </a:tr>
              <a:tr h="182880">
                <a:tc>
                  <a:txBody>
                    <a:bodyPr/>
                    <a:lstStyle/>
                    <a:p>
                      <a:pPr algn="ctr" fontAlgn="b"/>
                      <a:r>
                        <a:rPr lang="en-US" sz="1600" b="0" i="0" u="none" strike="noStrike" dirty="0">
                          <a:solidFill>
                            <a:srgbClr val="000000"/>
                          </a:solidFill>
                          <a:effectLst/>
                          <a:latin typeface="Calibri" panose="020F0502020204030204" pitchFamily="34" charset="0"/>
                        </a:rPr>
                        <a:t>6</a:t>
                      </a:r>
                    </a:p>
                  </a:txBody>
                  <a:tcPr marL="7620" marR="7620" marT="7620" marB="0" anchor="b"/>
                </a:tc>
                <a:tc>
                  <a:txBody>
                    <a:bodyPr/>
                    <a:lstStyle/>
                    <a:p>
                      <a:pPr algn="r" fontAlgn="b"/>
                      <a:r>
                        <a:rPr lang="en-US" sz="1600" b="1" i="0" u="none" strike="noStrike">
                          <a:solidFill>
                            <a:srgbClr val="000000"/>
                          </a:solidFill>
                          <a:effectLst/>
                          <a:latin typeface="Calibri" panose="020F0502020204030204" pitchFamily="34" charset="0"/>
                        </a:rPr>
                        <a:t>12549.7</a:t>
                      </a:r>
                    </a:p>
                  </a:txBody>
                  <a:tcPr marL="7620" marR="7620" marT="7620" marB="0" anchor="b"/>
                </a:tc>
                <a:tc>
                  <a:txBody>
                    <a:bodyPr/>
                    <a:lstStyle/>
                    <a:p>
                      <a:pPr algn="r" fontAlgn="b"/>
                      <a:r>
                        <a:rPr lang="en-US" sz="1600" b="1" i="0" u="none" strike="noStrike" dirty="0">
                          <a:solidFill>
                            <a:srgbClr val="000000"/>
                          </a:solidFill>
                          <a:effectLst/>
                          <a:latin typeface="Calibri" panose="020F0502020204030204" pitchFamily="34" charset="0"/>
                        </a:rPr>
                        <a:t>240000</a:t>
                      </a:r>
                    </a:p>
                  </a:txBody>
                  <a:tcPr marL="7620" marR="7620" marT="7620" marB="0" anchor="b"/>
                </a:tc>
                <a:extLst>
                  <a:ext uri="{0D108BD9-81ED-4DB2-BD59-A6C34878D82A}">
                    <a16:rowId xmlns:a16="http://schemas.microsoft.com/office/drawing/2014/main" val="10007"/>
                  </a:ext>
                </a:extLst>
              </a:tr>
              <a:tr h="182880">
                <a:tc>
                  <a:txBody>
                    <a:bodyPr/>
                    <a:lstStyle/>
                    <a:p>
                      <a:pPr algn="ctr" fontAlgn="b"/>
                      <a:r>
                        <a:rPr lang="en-US" sz="1600" b="0" i="0" u="none" strike="noStrike" dirty="0">
                          <a:solidFill>
                            <a:srgbClr val="000000"/>
                          </a:solidFill>
                          <a:effectLst/>
                          <a:latin typeface="Calibri" panose="020F0502020204030204" pitchFamily="34" charset="0"/>
                        </a:rPr>
                        <a:t>7</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70591.3</a:t>
                      </a:r>
                    </a:p>
                  </a:txBody>
                  <a:tcPr marL="7620" marR="7620" marT="7620" marB="0" anchor="b"/>
                </a:tc>
                <a:tc>
                  <a:txBody>
                    <a:bodyPr/>
                    <a:lstStyle/>
                    <a:p>
                      <a:pPr algn="r" fontAlgn="b"/>
                      <a:r>
                        <a:rPr lang="en-US" sz="1600" b="0" i="0" u="none" strike="noStrike" dirty="0">
                          <a:solidFill>
                            <a:srgbClr val="000000"/>
                          </a:solidFill>
                          <a:effectLst/>
                          <a:latin typeface="Calibri" panose="020F0502020204030204" pitchFamily="34" charset="0"/>
                        </a:rPr>
                        <a:t>540000</a:t>
                      </a:r>
                    </a:p>
                  </a:txBody>
                  <a:tcPr marL="7620" marR="7620" marT="762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1842273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graphicFrame>
        <p:nvGraphicFramePr>
          <p:cNvPr id="5" name="Chart 4"/>
          <p:cNvGraphicFramePr>
            <a:graphicFrameLocks/>
          </p:cNvGraphicFramePr>
          <p:nvPr/>
        </p:nvGraphicFramePr>
        <p:xfrm>
          <a:off x="2461098" y="1828800"/>
          <a:ext cx="7130374" cy="46498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8272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5E7E-F8C6-4795-9CC4-88BC8AFA0D8F}"/>
              </a:ext>
            </a:extLst>
          </p:cNvPr>
          <p:cNvSpPr>
            <a:spLocks noGrp="1"/>
          </p:cNvSpPr>
          <p:nvPr>
            <p:ph type="title"/>
          </p:nvPr>
        </p:nvSpPr>
        <p:spPr/>
        <p:txBody>
          <a:bodyPr/>
          <a:lstStyle/>
          <a:p>
            <a:r>
              <a:rPr lang="sr-Latn-RS" b="1" dirty="0"/>
              <a:t>PLANIRANJE</a:t>
            </a:r>
            <a:r>
              <a:rPr lang="en-US" b="1" dirty="0"/>
              <a:t> PROJEKTA</a:t>
            </a:r>
            <a:r>
              <a:rPr lang="sr-Latn-RS" b="1" dirty="0"/>
              <a:t> – STUDIJA IZVODLJIVOSTI</a:t>
            </a:r>
            <a:endParaRPr lang="en-US" dirty="0"/>
          </a:p>
        </p:txBody>
      </p:sp>
      <p:sp>
        <p:nvSpPr>
          <p:cNvPr id="3" name="Content Placeholder 2">
            <a:extLst>
              <a:ext uri="{FF2B5EF4-FFF2-40B4-BE49-F238E27FC236}">
                <a16:creationId xmlns:a16="http://schemas.microsoft.com/office/drawing/2014/main" id="{EB8F09A1-9A6E-4123-94D8-2729DDCC3DF0}"/>
              </a:ext>
            </a:extLst>
          </p:cNvPr>
          <p:cNvSpPr>
            <a:spLocks noGrp="1"/>
          </p:cNvSpPr>
          <p:nvPr>
            <p:ph idx="1"/>
          </p:nvPr>
        </p:nvSpPr>
        <p:spPr/>
        <p:txBody>
          <a:bodyPr/>
          <a:lstStyle/>
          <a:p>
            <a:r>
              <a:rPr lang="sr-Latn-RS" dirty="0"/>
              <a:t>Potrebno je naglasiti da „studija izvodljivosti“ u smislu projektnog menadžmenta (PMI, PRINCE2, ISO 21500) NIJE isto što i „Studija izvodljivosti“ definisana u srpskom Pravilniku o studiji izvodljivosti i prethodnoj studiji izvodljivosti („Sl. glasnik RS”, 87/2019):</a:t>
            </a:r>
          </a:p>
          <a:p>
            <a:pPr lvl="1"/>
            <a:r>
              <a:rPr lang="en-US" dirty="0"/>
              <a:t>Feasibility Study</a:t>
            </a:r>
            <a:r>
              <a:rPr lang="sr-Latn-RS" dirty="0"/>
              <a:t> (Studija izvodljivosti)</a:t>
            </a:r>
            <a:r>
              <a:rPr lang="en-US" dirty="0"/>
              <a:t> u </a:t>
            </a:r>
            <a:r>
              <a:rPr lang="en-US" dirty="0" err="1"/>
              <a:t>projektnom</a:t>
            </a:r>
            <a:r>
              <a:rPr lang="en-US" dirty="0"/>
              <a:t> </a:t>
            </a:r>
            <a:r>
              <a:rPr lang="en-US" dirty="0" err="1"/>
              <a:t>menadžmentu</a:t>
            </a:r>
            <a:r>
              <a:rPr lang="en-US" dirty="0"/>
              <a:t> je </a:t>
            </a:r>
            <a:r>
              <a:rPr lang="en-US" dirty="0" err="1"/>
              <a:t>strateška</a:t>
            </a:r>
            <a:r>
              <a:rPr lang="en-US" dirty="0"/>
              <a:t> </a:t>
            </a:r>
            <a:r>
              <a:rPr lang="en-US" dirty="0" err="1"/>
              <a:t>analiza</a:t>
            </a:r>
            <a:r>
              <a:rPr lang="en-US" dirty="0"/>
              <a:t> </a:t>
            </a:r>
            <a:r>
              <a:rPr lang="en-US" dirty="0" err="1"/>
              <a:t>izvodljivosti</a:t>
            </a:r>
            <a:r>
              <a:rPr lang="en-US" dirty="0"/>
              <a:t> u </a:t>
            </a:r>
            <a:r>
              <a:rPr lang="en-US" dirty="0" err="1"/>
              <a:t>fazi</a:t>
            </a:r>
            <a:r>
              <a:rPr lang="en-US" dirty="0"/>
              <a:t> </a:t>
            </a:r>
            <a:r>
              <a:rPr lang="en-US" dirty="0" err="1"/>
              <a:t>iniciranja</a:t>
            </a:r>
            <a:r>
              <a:rPr lang="en-US" dirty="0"/>
              <a:t>.</a:t>
            </a:r>
            <a:endParaRPr lang="sr-Latn-RS" dirty="0"/>
          </a:p>
          <a:p>
            <a:pPr lvl="1"/>
            <a:r>
              <a:rPr lang="en-US" dirty="0" err="1"/>
              <a:t>Studija</a:t>
            </a:r>
            <a:r>
              <a:rPr lang="en-US" dirty="0"/>
              <a:t> </a:t>
            </a:r>
            <a:r>
              <a:rPr lang="en-US" dirty="0" err="1"/>
              <a:t>izvodljivosti</a:t>
            </a:r>
            <a:r>
              <a:rPr lang="en-US" dirty="0"/>
              <a:t> po </a:t>
            </a:r>
            <a:r>
              <a:rPr lang="en-US" dirty="0" err="1"/>
              <a:t>Pravilniku</a:t>
            </a:r>
            <a:r>
              <a:rPr lang="en-US" dirty="0"/>
              <a:t> RS je </a:t>
            </a:r>
            <a:r>
              <a:rPr lang="en-US" dirty="0" err="1"/>
              <a:t>njena</a:t>
            </a:r>
            <a:r>
              <a:rPr lang="en-US" dirty="0"/>
              <a:t> </a:t>
            </a:r>
            <a:r>
              <a:rPr lang="en-US" dirty="0" err="1"/>
              <a:t>formalna</a:t>
            </a:r>
            <a:r>
              <a:rPr lang="en-US" dirty="0"/>
              <a:t>, </a:t>
            </a:r>
            <a:r>
              <a:rPr lang="en-US" dirty="0" err="1"/>
              <a:t>zakonom</a:t>
            </a:r>
            <a:r>
              <a:rPr lang="en-US" dirty="0"/>
              <a:t> </a:t>
            </a:r>
            <a:r>
              <a:rPr lang="en-US" dirty="0" err="1"/>
              <a:t>definisana</a:t>
            </a:r>
            <a:r>
              <a:rPr lang="en-US" dirty="0"/>
              <a:t> </a:t>
            </a:r>
            <a:r>
              <a:rPr lang="en-US" dirty="0" err="1"/>
              <a:t>verzija</a:t>
            </a:r>
            <a:r>
              <a:rPr lang="en-US" dirty="0"/>
              <a:t> za </a:t>
            </a:r>
            <a:r>
              <a:rPr lang="en-US" dirty="0" err="1"/>
              <a:t>javne</a:t>
            </a:r>
            <a:r>
              <a:rPr lang="en-US" dirty="0"/>
              <a:t> </a:t>
            </a:r>
            <a:r>
              <a:rPr lang="en-US" dirty="0" err="1"/>
              <a:t>investicije</a:t>
            </a:r>
            <a:r>
              <a:rPr lang="en-US" dirty="0"/>
              <a:t>.</a:t>
            </a:r>
          </a:p>
        </p:txBody>
      </p:sp>
    </p:spTree>
    <p:extLst>
      <p:ext uri="{BB962C8B-B14F-4D97-AF65-F5344CB8AC3E}">
        <p14:creationId xmlns:p14="http://schemas.microsoft.com/office/powerpoint/2010/main" val="384655982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F3121-A91C-402A-820E-F65947946AE6}"/>
              </a:ext>
            </a:extLst>
          </p:cNvPr>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en-US" dirty="0"/>
          </a:p>
        </p:txBody>
      </p:sp>
      <p:sp>
        <p:nvSpPr>
          <p:cNvPr id="3" name="Content Placeholder 2">
            <a:extLst>
              <a:ext uri="{FF2B5EF4-FFF2-40B4-BE49-F238E27FC236}">
                <a16:creationId xmlns:a16="http://schemas.microsoft.com/office/drawing/2014/main" id="{50C33F93-EA10-45CA-966B-75A7E3421E5B}"/>
              </a:ext>
            </a:extLst>
          </p:cNvPr>
          <p:cNvSpPr>
            <a:spLocks noGrp="1"/>
          </p:cNvSpPr>
          <p:nvPr>
            <p:ph idx="1"/>
          </p:nvPr>
        </p:nvSpPr>
        <p:spPr/>
        <p:txBody>
          <a:bodyPr>
            <a:normAutofit fontScale="70000" lnSpcReduction="20000"/>
          </a:bodyPr>
          <a:lstStyle/>
          <a:p>
            <a:r>
              <a:rPr lang="sr-Latn-RS" b="1" dirty="0">
                <a:solidFill>
                  <a:srgbClr val="00B0F0"/>
                </a:solidFill>
              </a:rPr>
              <a:t>Zadatak za studente:</a:t>
            </a:r>
          </a:p>
          <a:p>
            <a:r>
              <a:rPr lang="sr-Latn-RS" dirty="0">
                <a:solidFill>
                  <a:srgbClr val="00B0F0"/>
                </a:solidFill>
              </a:rPr>
              <a:t>Za projektnu ideju, koja je opisana u analizi poslovnog slučaja, krenuti sa pisanjem </a:t>
            </a:r>
            <a:r>
              <a:rPr lang="en-US" dirty="0" err="1">
                <a:solidFill>
                  <a:srgbClr val="00B0F0"/>
                </a:solidFill>
              </a:rPr>
              <a:t>Studij</a:t>
            </a:r>
            <a:r>
              <a:rPr lang="sr-Latn-RS" dirty="0">
                <a:solidFill>
                  <a:srgbClr val="00B0F0"/>
                </a:solidFill>
              </a:rPr>
              <a:t>e</a:t>
            </a:r>
            <a:r>
              <a:rPr lang="en-US" dirty="0">
                <a:solidFill>
                  <a:srgbClr val="00B0F0"/>
                </a:solidFill>
              </a:rPr>
              <a:t> </a:t>
            </a:r>
            <a:r>
              <a:rPr lang="en-US" dirty="0" err="1">
                <a:solidFill>
                  <a:srgbClr val="00B0F0"/>
                </a:solidFill>
              </a:rPr>
              <a:t>izvodljivosti</a:t>
            </a:r>
            <a:r>
              <a:rPr lang="sr-Latn-RS" dirty="0">
                <a:solidFill>
                  <a:srgbClr val="00B0F0"/>
                </a:solidFill>
              </a:rPr>
              <a:t>, koja bi trebala da sadrži sledećih</a:t>
            </a:r>
            <a:r>
              <a:rPr lang="en-US" dirty="0">
                <a:solidFill>
                  <a:srgbClr val="00B0F0"/>
                </a:solidFill>
              </a:rPr>
              <a:t> pet </a:t>
            </a:r>
            <a:r>
              <a:rPr lang="sr-Latn-RS" dirty="0">
                <a:solidFill>
                  <a:srgbClr val="00B0F0"/>
                </a:solidFill>
              </a:rPr>
              <a:t>ključnih elemenata:</a:t>
            </a:r>
          </a:p>
          <a:p>
            <a:pPr lvl="1"/>
            <a:r>
              <a:rPr lang="sr-Latn-RS" u="sng" dirty="0">
                <a:solidFill>
                  <a:srgbClr val="00B0F0"/>
                </a:solidFill>
              </a:rPr>
              <a:t>Tehnička izvodljivost</a:t>
            </a:r>
          </a:p>
          <a:p>
            <a:pPr lvl="1"/>
            <a:r>
              <a:rPr lang="sr-Latn-RS" u="sng" dirty="0">
                <a:solidFill>
                  <a:srgbClr val="00B0F0"/>
                </a:solidFill>
              </a:rPr>
              <a:t>Operaciona izvodljivost</a:t>
            </a:r>
          </a:p>
          <a:p>
            <a:pPr lvl="1"/>
            <a:r>
              <a:rPr lang="sr-Latn-RS" u="sng" dirty="0">
                <a:solidFill>
                  <a:srgbClr val="00B0F0"/>
                </a:solidFill>
              </a:rPr>
              <a:t>Finansijska izvodljivost </a:t>
            </a:r>
          </a:p>
          <a:p>
            <a:pPr lvl="1"/>
            <a:r>
              <a:rPr lang="sr-Latn-RS" dirty="0">
                <a:solidFill>
                  <a:srgbClr val="00B0F0"/>
                </a:solidFill>
              </a:rPr>
              <a:t>Izvodljivost vremenskih planova (raspoređivanja)</a:t>
            </a:r>
          </a:p>
          <a:p>
            <a:pPr lvl="1"/>
            <a:r>
              <a:rPr lang="sr-Latn-RS" dirty="0">
                <a:solidFill>
                  <a:srgbClr val="00B0F0"/>
                </a:solidFill>
              </a:rPr>
              <a:t>Pravna – lagalna uzvodljivost</a:t>
            </a:r>
          </a:p>
          <a:p>
            <a:r>
              <a:rPr lang="sr-Latn-RS" dirty="0">
                <a:solidFill>
                  <a:srgbClr val="00B0F0"/>
                </a:solidFill>
              </a:rPr>
              <a:t>Na ovom nivou, moguće je napisati deo studije izvodljivosti koji se odnosi na Tehničku izvodljivost i Opeacionu izvodljivost. Takođe, moguće je sagledati troškove i efekte (prihode projekta), te konstruisati tabelu bilansa resursa projekta</a:t>
            </a:r>
            <a:r>
              <a:rPr lang="en-US" dirty="0">
                <a:solidFill>
                  <a:srgbClr val="00B0F0"/>
                </a:solidFill>
              </a:rPr>
              <a:t>, </a:t>
            </a:r>
            <a:r>
              <a:rPr lang="en-US" dirty="0" err="1">
                <a:solidFill>
                  <a:srgbClr val="00B0F0"/>
                </a:solidFill>
              </a:rPr>
              <a:t>kao</a:t>
            </a:r>
            <a:r>
              <a:rPr lang="en-US" dirty="0">
                <a:solidFill>
                  <a:srgbClr val="00B0F0"/>
                </a:solidFill>
              </a:rPr>
              <a:t> </a:t>
            </a:r>
            <a:r>
              <a:rPr lang="en-US" dirty="0" err="1">
                <a:solidFill>
                  <a:srgbClr val="00B0F0"/>
                </a:solidFill>
              </a:rPr>
              <a:t>i</a:t>
            </a:r>
            <a:r>
              <a:rPr lang="en-US" dirty="0">
                <a:solidFill>
                  <a:srgbClr val="00B0F0"/>
                </a:solidFill>
              </a:rPr>
              <a:t> </a:t>
            </a:r>
            <a:r>
              <a:rPr lang="en-US" dirty="0" err="1">
                <a:solidFill>
                  <a:srgbClr val="00B0F0"/>
                </a:solidFill>
              </a:rPr>
              <a:t>finansijskog</a:t>
            </a:r>
            <a:r>
              <a:rPr lang="en-US" dirty="0">
                <a:solidFill>
                  <a:srgbClr val="00B0F0"/>
                </a:solidFill>
              </a:rPr>
              <a:t> </a:t>
            </a:r>
            <a:r>
              <a:rPr lang="en-US" dirty="0" err="1">
                <a:solidFill>
                  <a:srgbClr val="00B0F0"/>
                </a:solidFill>
              </a:rPr>
              <a:t>bilansa</a:t>
            </a:r>
            <a:r>
              <a:rPr lang="en-US" dirty="0">
                <a:solidFill>
                  <a:srgbClr val="00B0F0"/>
                </a:solidFill>
              </a:rPr>
              <a:t> </a:t>
            </a:r>
            <a:r>
              <a:rPr lang="en-US" dirty="0" err="1">
                <a:solidFill>
                  <a:srgbClr val="00B0F0"/>
                </a:solidFill>
              </a:rPr>
              <a:t>projekta</a:t>
            </a:r>
            <a:r>
              <a:rPr lang="sr-Latn-RS" dirty="0">
                <a:solidFill>
                  <a:srgbClr val="00B0F0"/>
                </a:solidFill>
              </a:rPr>
              <a:t>. Ovi podaci će se, u sledećem zadatku, koristiti za </a:t>
            </a:r>
            <a:r>
              <a:rPr lang="en-US" dirty="0" err="1">
                <a:solidFill>
                  <a:srgbClr val="00B0F0"/>
                </a:solidFill>
              </a:rPr>
              <a:t>dodatnu</a:t>
            </a:r>
            <a:r>
              <a:rPr lang="sr-Latn-RS" dirty="0">
                <a:solidFill>
                  <a:srgbClr val="00B0F0"/>
                </a:solidFill>
              </a:rPr>
              <a:t> analizu Finansijske izvodljivost. </a:t>
            </a:r>
          </a:p>
          <a:p>
            <a:r>
              <a:rPr lang="sr-Latn-RS" dirty="0">
                <a:solidFill>
                  <a:srgbClr val="00B0F0"/>
                </a:solidFill>
              </a:rPr>
              <a:t>Pre navedenih delova, napisati uvod – u kojem se ukratko opisuje sam projekat (ovde je moguće koristiti i siže iz analize poslovnog slučaja); zatim deo koji se odnosi na tržišnu analizu - u smislu ključnih partnera, neophodnih resursa, kupaca i tržišnih kanala za plasman proizvoda (ovde se može koristiti Business model canvas). Potom, prelazi se na detaljni opis odabrane projektne opcije, nakon čega se predstavlja tehnička, operaciona izvodljivost....</a:t>
            </a:r>
          </a:p>
          <a:p>
            <a:pPr marL="0" indent="0">
              <a:buNone/>
            </a:pPr>
            <a:endParaRPr lang="en-US" dirty="0"/>
          </a:p>
        </p:txBody>
      </p:sp>
    </p:spTree>
    <p:extLst>
      <p:ext uri="{BB962C8B-B14F-4D97-AF65-F5344CB8AC3E}">
        <p14:creationId xmlns:p14="http://schemas.microsoft.com/office/powerpoint/2010/main" val="121506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37B1E-797C-4DB3-A47E-E897E1FCB022}"/>
              </a:ext>
            </a:extLst>
          </p:cNvPr>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a:extLst>
              <a:ext uri="{FF2B5EF4-FFF2-40B4-BE49-F238E27FC236}">
                <a16:creationId xmlns:a16="http://schemas.microsoft.com/office/drawing/2014/main" id="{299B50F5-76C1-4965-824D-8AE619929421}"/>
              </a:ext>
            </a:extLst>
          </p:cNvPr>
          <p:cNvSpPr>
            <a:spLocks noGrp="1"/>
          </p:cNvSpPr>
          <p:nvPr>
            <p:ph idx="1"/>
          </p:nvPr>
        </p:nvSpPr>
        <p:spPr/>
        <p:txBody>
          <a:bodyPr/>
          <a:lstStyle/>
          <a:p>
            <a:r>
              <a:rPr lang="sr-Latn-RS" dirty="0"/>
              <a:t>Studiju izvodljivosti priprema angažovani </a:t>
            </a:r>
            <a:r>
              <a:rPr lang="sr-Latn-RS" b="1" dirty="0"/>
              <a:t>Poslovni Analitičar </a:t>
            </a:r>
            <a:r>
              <a:rPr lang="sr-Latn-RS" dirty="0"/>
              <a:t>ili </a:t>
            </a:r>
            <a:r>
              <a:rPr lang="sr-Latn-RS" b="1" dirty="0"/>
              <a:t>Projektni Menadžer</a:t>
            </a:r>
            <a:r>
              <a:rPr lang="sr-Latn-RS" dirty="0"/>
              <a:t>, često uz podršku eksperata iz različitih oblasti poslovanja i predstavnike stejkholdera (internih i eksternih).</a:t>
            </a:r>
          </a:p>
          <a:p>
            <a:r>
              <a:rPr lang="sr-Latn-RS" dirty="0"/>
              <a:t>Konačnu studiju izvodljivosti, kod manjih projekata, odobrava </a:t>
            </a:r>
            <a:r>
              <a:rPr lang="sr-Latn-RS" b="1" dirty="0"/>
              <a:t>Projektni sponzor </a:t>
            </a:r>
            <a:r>
              <a:rPr lang="sr-Latn-RS" dirty="0"/>
              <a:t>(predstavnik višeg menadžmenta)</a:t>
            </a:r>
          </a:p>
          <a:p>
            <a:r>
              <a:rPr lang="sr-Latn-RS" dirty="0"/>
              <a:t>Kod većih projekata, ovu studiju odobrava </a:t>
            </a:r>
            <a:r>
              <a:rPr lang="sr-Latn-RS" b="1" dirty="0"/>
              <a:t>Upravni odbor </a:t>
            </a:r>
            <a:r>
              <a:rPr lang="sr-Latn-RS" dirty="0"/>
              <a:t>ili posebno telo za evaluaciju projekata, koje sačinjavaju predstavnici visokog menadžmenta</a:t>
            </a:r>
          </a:p>
          <a:p>
            <a:r>
              <a:rPr lang="sr-Latn-RS" dirty="0"/>
              <a:t>U javnom sektoru, studiju izvodljivosti definisanu pomenutim Pravilnikom, odobrava – </a:t>
            </a:r>
            <a:r>
              <a:rPr lang="sr-Latn-RS" b="1" dirty="0"/>
              <a:t>Ministarstvo finansija</a:t>
            </a:r>
            <a:endParaRPr lang="en-US" b="1" dirty="0"/>
          </a:p>
        </p:txBody>
      </p:sp>
    </p:spTree>
    <p:extLst>
      <p:ext uri="{BB962C8B-B14F-4D97-AF65-F5344CB8AC3E}">
        <p14:creationId xmlns:p14="http://schemas.microsoft.com/office/powerpoint/2010/main" val="2513697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F3BB-1E1C-4913-8BD9-89CF3D371860}"/>
              </a:ext>
            </a:extLst>
          </p:cNvPr>
          <p:cNvSpPr>
            <a:spLocks noGrp="1"/>
          </p:cNvSpPr>
          <p:nvPr>
            <p:ph type="title"/>
          </p:nvPr>
        </p:nvSpPr>
        <p:spPr/>
        <p:txBody>
          <a:bodyPr>
            <a:normAutofit fontScale="90000"/>
          </a:bodyPr>
          <a:lstStyle/>
          <a:p>
            <a:r>
              <a:rPr lang="sr-Latn-RS" b="1" dirty="0">
                <a:solidFill>
                  <a:srgbClr val="002060"/>
                </a:solidFill>
              </a:rPr>
              <a:t>Vrednovanje i evaluaciju poslovne ideje zasnovana na finansijskim parametrima – Studija izvodljivosti</a:t>
            </a:r>
            <a:endParaRPr lang="sr-Latn-RS" dirty="0">
              <a:solidFill>
                <a:srgbClr val="002060"/>
              </a:solidFill>
            </a:endParaRPr>
          </a:p>
        </p:txBody>
      </p:sp>
      <p:sp>
        <p:nvSpPr>
          <p:cNvPr id="3" name="Content Placeholder 2">
            <a:extLst>
              <a:ext uri="{FF2B5EF4-FFF2-40B4-BE49-F238E27FC236}">
                <a16:creationId xmlns:a16="http://schemas.microsoft.com/office/drawing/2014/main" id="{32736580-51DE-4F6D-844C-0EE78645222A}"/>
              </a:ext>
            </a:extLst>
          </p:cNvPr>
          <p:cNvSpPr>
            <a:spLocks noGrp="1"/>
          </p:cNvSpPr>
          <p:nvPr>
            <p:ph idx="1"/>
          </p:nvPr>
        </p:nvSpPr>
        <p:spPr/>
        <p:txBody>
          <a:bodyPr>
            <a:normAutofit/>
          </a:bodyPr>
          <a:lstStyle/>
          <a:p>
            <a:r>
              <a:rPr lang="en-US" b="1" dirty="0" err="1"/>
              <a:t>Studija</a:t>
            </a:r>
            <a:r>
              <a:rPr lang="en-US" b="1" dirty="0"/>
              <a:t> </a:t>
            </a:r>
            <a:r>
              <a:rPr lang="en-US" b="1" dirty="0" err="1"/>
              <a:t>izvodljivosti</a:t>
            </a:r>
            <a:r>
              <a:rPr lang="sr-Latn-RS" b="1" dirty="0"/>
              <a:t> (Feasibility study)</a:t>
            </a:r>
            <a:r>
              <a:rPr lang="en-US" b="1" dirty="0"/>
              <a:t> </a:t>
            </a:r>
            <a:r>
              <a:rPr lang="sr-Latn-RS" dirty="0"/>
              <a:t>u industrijskom</a:t>
            </a:r>
            <a:r>
              <a:rPr lang="en-US" dirty="0"/>
              <a:t> </a:t>
            </a:r>
            <a:r>
              <a:rPr lang="en-US" dirty="0" err="1"/>
              <a:t>inženjerstvu</a:t>
            </a:r>
            <a:r>
              <a:rPr lang="en-US" dirty="0"/>
              <a:t> je </a:t>
            </a:r>
            <a:r>
              <a:rPr lang="sr-Latn-RS" dirty="0"/>
              <a:t>takođe </a:t>
            </a:r>
            <a:r>
              <a:rPr lang="en-US" dirty="0" err="1"/>
              <a:t>studija</a:t>
            </a:r>
            <a:r>
              <a:rPr lang="sr-Latn-RS" dirty="0"/>
              <a:t> koja služi</a:t>
            </a:r>
            <a:r>
              <a:rPr lang="en-US" dirty="0"/>
              <a:t> za </a:t>
            </a:r>
            <a:r>
              <a:rPr lang="en-US" dirty="0" err="1"/>
              <a:t>procenu</a:t>
            </a:r>
            <a:r>
              <a:rPr lang="en-US" dirty="0"/>
              <a:t> </a:t>
            </a:r>
            <a:r>
              <a:rPr lang="en-US" dirty="0" err="1"/>
              <a:t>izvodljivosti</a:t>
            </a:r>
            <a:r>
              <a:rPr lang="en-US" dirty="0"/>
              <a:t> </a:t>
            </a:r>
            <a:r>
              <a:rPr lang="en-US" dirty="0" err="1"/>
              <a:t>predloženog</a:t>
            </a:r>
            <a:r>
              <a:rPr lang="en-US" dirty="0"/>
              <a:t> </a:t>
            </a:r>
            <a:r>
              <a:rPr lang="en-US" dirty="0" err="1"/>
              <a:t>projekta</a:t>
            </a:r>
            <a:r>
              <a:rPr lang="en-US" dirty="0"/>
              <a:t>.</a:t>
            </a:r>
            <a:endParaRPr lang="sr-Latn-RS" dirty="0"/>
          </a:p>
          <a:p>
            <a:r>
              <a:rPr lang="en-US" dirty="0"/>
              <a:t>Kao </a:t>
            </a:r>
            <a:r>
              <a:rPr lang="en-US" dirty="0" err="1"/>
              <a:t>što</a:t>
            </a:r>
            <a:r>
              <a:rPr lang="en-US" dirty="0"/>
              <a:t> </a:t>
            </a:r>
            <a:r>
              <a:rPr lang="en-US" dirty="0" err="1"/>
              <a:t>naziv</a:t>
            </a:r>
            <a:r>
              <a:rPr lang="en-US" dirty="0"/>
              <a:t> </a:t>
            </a:r>
            <a:r>
              <a:rPr lang="en-US" dirty="0" err="1"/>
              <a:t>sugeriše</a:t>
            </a:r>
            <a:r>
              <a:rPr lang="en-US" dirty="0"/>
              <a:t>, </a:t>
            </a:r>
            <a:r>
              <a:rPr lang="en-US" dirty="0" err="1"/>
              <a:t>studija</a:t>
            </a:r>
            <a:r>
              <a:rPr lang="en-US" dirty="0"/>
              <a:t> </a:t>
            </a:r>
            <a:r>
              <a:rPr lang="en-US" dirty="0" err="1"/>
              <a:t>izvodljivosti</a:t>
            </a:r>
            <a:r>
              <a:rPr lang="en-US" dirty="0"/>
              <a:t> je </a:t>
            </a:r>
            <a:r>
              <a:rPr lang="en-US" dirty="0" err="1"/>
              <a:t>analiza</a:t>
            </a:r>
            <a:r>
              <a:rPr lang="en-US" dirty="0"/>
              <a:t> </a:t>
            </a:r>
            <a:r>
              <a:rPr lang="en-US" dirty="0" err="1"/>
              <a:t>izvodljivosti</a:t>
            </a:r>
            <a:r>
              <a:rPr lang="en-US" dirty="0"/>
              <a:t> </a:t>
            </a:r>
            <a:r>
              <a:rPr lang="sr-Latn-RS" dirty="0"/>
              <a:t>odnosno</a:t>
            </a:r>
            <a:r>
              <a:rPr lang="en-US" dirty="0"/>
              <a:t> </a:t>
            </a:r>
            <a:r>
              <a:rPr lang="en-US" dirty="0" err="1"/>
              <a:t>mera</a:t>
            </a:r>
            <a:r>
              <a:rPr lang="en-US" dirty="0"/>
              <a:t> </a:t>
            </a:r>
            <a:r>
              <a:rPr lang="sr-Latn-RS" dirty="0"/>
              <a:t>industrijskog</a:t>
            </a:r>
            <a:r>
              <a:rPr lang="en-US" dirty="0"/>
              <a:t> </a:t>
            </a:r>
            <a:r>
              <a:rPr lang="en-US" dirty="0" err="1"/>
              <a:t>proizvoda</a:t>
            </a:r>
            <a:r>
              <a:rPr lang="en-US" dirty="0"/>
              <a:t> u </a:t>
            </a:r>
            <a:r>
              <a:rPr lang="en-US" dirty="0" err="1"/>
              <a:t>smislu</a:t>
            </a:r>
            <a:r>
              <a:rPr lang="en-US" dirty="0"/>
              <a:t> </a:t>
            </a:r>
            <a:r>
              <a:rPr lang="en-US" dirty="0" err="1"/>
              <a:t>koliko</a:t>
            </a:r>
            <a:r>
              <a:rPr lang="en-US" dirty="0"/>
              <a:t> </a:t>
            </a:r>
            <a:r>
              <a:rPr lang="en-US" dirty="0" err="1"/>
              <a:t>će</a:t>
            </a:r>
            <a:r>
              <a:rPr lang="en-US" dirty="0"/>
              <a:t> </a:t>
            </a:r>
            <a:r>
              <a:rPr lang="en-US" dirty="0" err="1"/>
              <a:t>razvoj</a:t>
            </a:r>
            <a:r>
              <a:rPr lang="en-US" dirty="0"/>
              <a:t> </a:t>
            </a:r>
            <a:r>
              <a:rPr lang="en-US" dirty="0" err="1"/>
              <a:t>proizvoda</a:t>
            </a:r>
            <a:r>
              <a:rPr lang="en-US" dirty="0"/>
              <a:t> </a:t>
            </a:r>
            <a:r>
              <a:rPr lang="en-US" dirty="0" err="1"/>
              <a:t>biti</a:t>
            </a:r>
            <a:r>
              <a:rPr lang="en-US" dirty="0"/>
              <a:t> </a:t>
            </a:r>
            <a:r>
              <a:rPr lang="en-US" dirty="0" err="1"/>
              <a:t>koristan</a:t>
            </a:r>
            <a:r>
              <a:rPr lang="en-US" dirty="0"/>
              <a:t> za </a:t>
            </a:r>
            <a:r>
              <a:rPr lang="en-US" dirty="0" err="1"/>
              <a:t>organizaciju</a:t>
            </a:r>
            <a:r>
              <a:rPr lang="sr-Latn-RS" dirty="0"/>
              <a:t> - investitora</a:t>
            </a:r>
            <a:r>
              <a:rPr lang="en-US" dirty="0"/>
              <a:t> </a:t>
            </a:r>
            <a:r>
              <a:rPr lang="en-US" dirty="0" err="1"/>
              <a:t>sa</a:t>
            </a:r>
            <a:r>
              <a:rPr lang="en-US" dirty="0"/>
              <a:t> </a:t>
            </a:r>
            <a:r>
              <a:rPr lang="en-US" dirty="0" err="1"/>
              <a:t>praktične</a:t>
            </a:r>
            <a:r>
              <a:rPr lang="en-US" dirty="0"/>
              <a:t> </a:t>
            </a:r>
            <a:r>
              <a:rPr lang="en-US" dirty="0" err="1"/>
              <a:t>tačke</a:t>
            </a:r>
            <a:r>
              <a:rPr lang="en-US" dirty="0"/>
              <a:t> </a:t>
            </a:r>
            <a:r>
              <a:rPr lang="en-US" dirty="0" err="1"/>
              <a:t>gledišta</a:t>
            </a:r>
            <a:r>
              <a:rPr lang="en-US" dirty="0"/>
              <a:t>. </a:t>
            </a:r>
            <a:endParaRPr lang="sr-Latn-RS" dirty="0"/>
          </a:p>
          <a:p>
            <a:r>
              <a:rPr lang="en-US" dirty="0" err="1"/>
              <a:t>Studija</a:t>
            </a:r>
            <a:r>
              <a:rPr lang="en-US" dirty="0"/>
              <a:t> </a:t>
            </a:r>
            <a:r>
              <a:rPr lang="en-US" dirty="0" err="1"/>
              <a:t>izvodljivosti</a:t>
            </a:r>
            <a:r>
              <a:rPr lang="en-US" dirty="0"/>
              <a:t> se </a:t>
            </a:r>
            <a:r>
              <a:rPr lang="en-US" dirty="0" err="1"/>
              <a:t>sprovodi</a:t>
            </a:r>
            <a:r>
              <a:rPr lang="en-US" dirty="0"/>
              <a:t> </a:t>
            </a:r>
            <a:r>
              <a:rPr lang="sr-Latn-RS" dirty="0"/>
              <a:t>sa osnovnim ciljem da omogući opsežnu </a:t>
            </a:r>
            <a:r>
              <a:rPr lang="en-US" dirty="0" err="1"/>
              <a:t>analiz</a:t>
            </a:r>
            <a:r>
              <a:rPr lang="sr-Latn-RS" dirty="0"/>
              <a:t>u</a:t>
            </a:r>
            <a:r>
              <a:rPr lang="en-US" dirty="0"/>
              <a:t> da li </a:t>
            </a:r>
            <a:r>
              <a:rPr lang="en-US" dirty="0" err="1"/>
              <a:t>će</a:t>
            </a:r>
            <a:r>
              <a:rPr lang="en-US" dirty="0"/>
              <a:t> </a:t>
            </a:r>
            <a:r>
              <a:rPr lang="en-US" dirty="0" err="1"/>
              <a:t>proizvod</a:t>
            </a:r>
            <a:r>
              <a:rPr lang="en-US" dirty="0"/>
              <a:t> </a:t>
            </a:r>
            <a:r>
              <a:rPr lang="en-US" dirty="0" err="1"/>
              <a:t>biti</a:t>
            </a:r>
            <a:r>
              <a:rPr lang="en-US" dirty="0"/>
              <a:t> </a:t>
            </a:r>
            <a:r>
              <a:rPr lang="sr-Latn-RS" dirty="0"/>
              <a:t>adekvatan</a:t>
            </a:r>
            <a:r>
              <a:rPr lang="en-US" dirty="0"/>
              <a:t> u </a:t>
            </a:r>
            <a:r>
              <a:rPr lang="en-US" dirty="0" err="1"/>
              <a:t>smislu</a:t>
            </a:r>
            <a:r>
              <a:rPr lang="en-US" dirty="0"/>
              <a:t> </a:t>
            </a:r>
            <a:r>
              <a:rPr lang="en-US" dirty="0" err="1"/>
              <a:t>razvoja</a:t>
            </a:r>
            <a:r>
              <a:rPr lang="en-US" dirty="0"/>
              <a:t>, </a:t>
            </a:r>
            <a:r>
              <a:rPr lang="en-US" dirty="0" err="1"/>
              <a:t>implantacije</a:t>
            </a:r>
            <a:r>
              <a:rPr lang="en-US" dirty="0"/>
              <a:t>, </a:t>
            </a:r>
            <a:r>
              <a:rPr lang="en-US" dirty="0" err="1"/>
              <a:t>doprinosa</a:t>
            </a:r>
            <a:r>
              <a:rPr lang="en-US" dirty="0"/>
              <a:t> </a:t>
            </a:r>
            <a:r>
              <a:rPr lang="en-US" dirty="0" err="1"/>
              <a:t>projekta</a:t>
            </a:r>
            <a:r>
              <a:rPr lang="en-US" dirty="0"/>
              <a:t> </a:t>
            </a:r>
            <a:r>
              <a:rPr lang="en-US" dirty="0" err="1"/>
              <a:t>organizaciji</a:t>
            </a:r>
            <a:r>
              <a:rPr lang="en-US" dirty="0"/>
              <a:t> </a:t>
            </a:r>
            <a:r>
              <a:rPr lang="en-US" dirty="0" err="1"/>
              <a:t>itd</a:t>
            </a:r>
            <a:r>
              <a:rPr lang="en-US" dirty="0"/>
              <a:t>.</a:t>
            </a:r>
          </a:p>
        </p:txBody>
      </p:sp>
    </p:spTree>
    <p:extLst>
      <p:ext uri="{BB962C8B-B14F-4D97-AF65-F5344CB8AC3E}">
        <p14:creationId xmlns:p14="http://schemas.microsoft.com/office/powerpoint/2010/main" val="1682274212"/>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1675</TotalTime>
  <Words>9601</Words>
  <Application>Microsoft Office PowerPoint</Application>
  <PresentationFormat>Widescreen</PresentationFormat>
  <Paragraphs>1522</Paragraphs>
  <Slides>70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70</vt:i4>
      </vt:variant>
    </vt:vector>
  </HeadingPairs>
  <TitlesOfParts>
    <vt:vector size="79" baseType="lpstr">
      <vt:lpstr>Arial</vt:lpstr>
      <vt:lpstr>Calibri</vt:lpstr>
      <vt:lpstr>Calibri Light</vt:lpstr>
      <vt:lpstr>Cambria Math</vt:lpstr>
      <vt:lpstr>Symbol</vt:lpstr>
      <vt:lpstr>Times New Roman</vt:lpstr>
      <vt:lpstr>TimesRoman</vt:lpstr>
      <vt:lpstr>YU Times New Roman</vt:lpstr>
      <vt:lpstr>ie 16 9</vt:lpstr>
      <vt:lpstr>INDUSTRIJSKI MENADŽMENT</vt:lpstr>
      <vt:lpstr>Sadržaj predmeta</vt:lpstr>
      <vt:lpstr>PLANIRANJE PROJEKTA – STUDIJA IZVODLJIVOSTI</vt:lpstr>
      <vt:lpstr>PLANIRANJE PROJEKTA – STUDIJA IZVODLJIVOSTI</vt:lpstr>
      <vt:lpstr>PLANIRANJE PROJEKTA – STUDIJA IZVODLJIVOSTI</vt:lpstr>
      <vt:lpstr>PLANIRANJE PROJEKTA – STUDIJA IZVODLJIVOSTI</vt:lpstr>
      <vt:lpstr>PLANIRANJE PROJEKTA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 </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PowerPoint Presentation</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INICIJACIRANJE PROJEKTA – STUDIJA OPRAVDANOSTI – FINANSIJSKA IZVODLJIVOST</vt:lpstr>
      <vt:lpstr>Vrednovanje i evaluaciju poslovne ideje zasnovana na finansijskim parametrima – Studija izvodljivosti</vt:lpstr>
      <vt:lpstr>PowerPoint Presentation</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lpstr>Vrednovanje i evaluaciju poslovne ideje zasnovana na finansijskim parametrima – Studija izvodljivosti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VREDNOVANJE PROJEKATA U OBLASTI INFORMACIONIH TEHNOLOGIJA</dc:title>
  <dc:creator>PC</dc:creator>
  <cp:lastModifiedBy>Ivan Mihajlovic</cp:lastModifiedBy>
  <cp:revision>464</cp:revision>
  <dcterms:created xsi:type="dcterms:W3CDTF">2022-07-12T10:29:07Z</dcterms:created>
  <dcterms:modified xsi:type="dcterms:W3CDTF">2025-12-11T20:15:43Z</dcterms:modified>
</cp:coreProperties>
</file>