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1" r:id="rId2"/>
    <p:sldId id="282" r:id="rId3"/>
    <p:sldId id="283" r:id="rId4"/>
    <p:sldId id="286" r:id="rId5"/>
    <p:sldId id="287" r:id="rId6"/>
    <p:sldId id="288" r:id="rId7"/>
    <p:sldId id="289" r:id="rId8"/>
    <p:sldId id="290" r:id="rId9"/>
    <p:sldId id="291" r:id="rId10"/>
    <p:sldId id="257" r:id="rId11"/>
    <p:sldId id="258" r:id="rId12"/>
    <p:sldId id="259" r:id="rId13"/>
    <p:sldId id="285" r:id="rId14"/>
    <p:sldId id="261" r:id="rId15"/>
    <p:sldId id="262" r:id="rId16"/>
    <p:sldId id="263" r:id="rId17"/>
    <p:sldId id="294" r:id="rId18"/>
    <p:sldId id="264" r:id="rId19"/>
    <p:sldId id="265" r:id="rId20"/>
    <p:sldId id="266" r:id="rId21"/>
    <p:sldId id="267" r:id="rId22"/>
    <p:sldId id="295" r:id="rId23"/>
    <p:sldId id="268" r:id="rId24"/>
    <p:sldId id="269" r:id="rId25"/>
    <p:sldId id="270" r:id="rId26"/>
    <p:sldId id="271" r:id="rId27"/>
    <p:sldId id="272" r:id="rId28"/>
    <p:sldId id="273" r:id="rId29"/>
    <p:sldId id="274" r:id="rId30"/>
    <p:sldId id="275" r:id="rId31"/>
    <p:sldId id="276" r:id="rId32"/>
    <p:sldId id="277" r:id="rId33"/>
    <p:sldId id="278"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p:scale>
          <a:sx n="100" d="100"/>
          <a:sy n="100" d="100"/>
        </p:scale>
        <p:origin x="-125"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staticki_const_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staticki_varijabilni_T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poredjenjeT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Rok vraćanja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Troškovi_kumulativ</c:v>
                </c:pt>
              </c:strCache>
            </c:strRef>
          </c:tx>
          <c:spPr>
            <a:ln w="28575" cap="rnd">
              <a:solidFill>
                <a:schemeClr val="accent1"/>
              </a:solidFill>
              <a:round/>
            </a:ln>
            <a:effectLst/>
          </c:spPr>
          <c:marker>
            <c:symbol val="none"/>
          </c:marker>
          <c:cat>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cat>
          <c:val>
            <c:numRef>
              <c:f>Sheet1!$C$2:$C$15</c:f>
              <c:numCache>
                <c:formatCode>General</c:formatCode>
                <c:ptCount val="14"/>
                <c:pt idx="0">
                  <c:v>2400000</c:v>
                </c:pt>
                <c:pt idx="1">
                  <c:v>2620000</c:v>
                </c:pt>
                <c:pt idx="2">
                  <c:v>2840000</c:v>
                </c:pt>
                <c:pt idx="3">
                  <c:v>3060000</c:v>
                </c:pt>
                <c:pt idx="4">
                  <c:v>3280000</c:v>
                </c:pt>
                <c:pt idx="5">
                  <c:v>3500000</c:v>
                </c:pt>
                <c:pt idx="6">
                  <c:v>3720000</c:v>
                </c:pt>
                <c:pt idx="7">
                  <c:v>3940000</c:v>
                </c:pt>
                <c:pt idx="8">
                  <c:v>4160000</c:v>
                </c:pt>
                <c:pt idx="9">
                  <c:v>4380000</c:v>
                </c:pt>
                <c:pt idx="10">
                  <c:v>4600000</c:v>
                </c:pt>
              </c:numCache>
            </c:numRef>
          </c:val>
          <c:smooth val="0"/>
          <c:extLst>
            <c:ext xmlns:c16="http://schemas.microsoft.com/office/drawing/2014/chart" uri="{C3380CC4-5D6E-409C-BE32-E72D297353CC}">
              <c16:uniqueId val="{00000000-27DB-48F1-A413-7F14A1B280F3}"/>
            </c:ext>
          </c:extLst>
        </c:ser>
        <c:ser>
          <c:idx val="1"/>
          <c:order val="1"/>
          <c:tx>
            <c:strRef>
              <c:f>Sheet1!$E$1</c:f>
              <c:strCache>
                <c:ptCount val="1"/>
                <c:pt idx="0">
                  <c:v>Neto prihodi_kumulativ</c:v>
                </c:pt>
              </c:strCache>
            </c:strRef>
          </c:tx>
          <c:spPr>
            <a:ln w="28575" cap="rnd">
              <a:solidFill>
                <a:schemeClr val="accent2"/>
              </a:solidFill>
              <a:round/>
            </a:ln>
            <a:effectLst/>
          </c:spPr>
          <c:marker>
            <c:symbol val="none"/>
          </c:marker>
          <c:cat>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cat>
          <c:val>
            <c:numRef>
              <c:f>Sheet1!$E$2:$E$15</c:f>
              <c:numCache>
                <c:formatCode>0</c:formatCode>
                <c:ptCount val="14"/>
                <c:pt idx="0">
                  <c:v>0</c:v>
                </c:pt>
                <c:pt idx="1">
                  <c:v>550000</c:v>
                </c:pt>
                <c:pt idx="2">
                  <c:v>1100000</c:v>
                </c:pt>
                <c:pt idx="3">
                  <c:v>1650000</c:v>
                </c:pt>
                <c:pt idx="4">
                  <c:v>2200000</c:v>
                </c:pt>
                <c:pt idx="5">
                  <c:v>2750000</c:v>
                </c:pt>
                <c:pt idx="6">
                  <c:v>3300000</c:v>
                </c:pt>
                <c:pt idx="7">
                  <c:v>3850000</c:v>
                </c:pt>
                <c:pt idx="8">
                  <c:v>4400000</c:v>
                </c:pt>
                <c:pt idx="9">
                  <c:v>4950000</c:v>
                </c:pt>
                <c:pt idx="10">
                  <c:v>5500000</c:v>
                </c:pt>
              </c:numCache>
            </c:numRef>
          </c:val>
          <c:smooth val="0"/>
          <c:extLst>
            <c:ext xmlns:c16="http://schemas.microsoft.com/office/drawing/2014/chart" uri="{C3380CC4-5D6E-409C-BE32-E72D297353CC}">
              <c16:uniqueId val="{00000001-27DB-48F1-A413-7F14A1B280F3}"/>
            </c:ext>
          </c:extLst>
        </c:ser>
        <c:dLbls>
          <c:showLegendKey val="0"/>
          <c:showVal val="0"/>
          <c:showCatName val="0"/>
          <c:showSerName val="0"/>
          <c:showPercent val="0"/>
          <c:showBubbleSize val="0"/>
        </c:dLbls>
        <c:smooth val="0"/>
        <c:axId val="-1888645600"/>
        <c:axId val="-1888635264"/>
      </c:lineChart>
      <c:catAx>
        <c:axId val="-188864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35264"/>
        <c:crosses val="autoZero"/>
        <c:auto val="1"/>
        <c:lblAlgn val="ctr"/>
        <c:lblOffset val="100"/>
        <c:noMultiLvlLbl val="0"/>
      </c:catAx>
      <c:valAx>
        <c:axId val="-188863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5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Rok vraćanja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Troškovi_kumulativ, nj</c:v>
                </c:pt>
              </c:strCache>
            </c:strRef>
          </c:tx>
          <c:spPr>
            <a:ln w="28575" cap="rnd">
              <a:solidFill>
                <a:schemeClr val="accent1"/>
              </a:solidFill>
              <a:round/>
            </a:ln>
            <a:effectLst/>
          </c:spPr>
          <c:marker>
            <c:symbol val="none"/>
          </c:marker>
          <c:cat>
            <c:numRef>
              <c:f>Sheet1!$A$2:$A$9</c:f>
              <c:numCache>
                <c:formatCode>0.0</c:formatCode>
                <c:ptCount val="8"/>
                <c:pt idx="0">
                  <c:v>0</c:v>
                </c:pt>
                <c:pt idx="1">
                  <c:v>1</c:v>
                </c:pt>
                <c:pt idx="2">
                  <c:v>2</c:v>
                </c:pt>
                <c:pt idx="3">
                  <c:v>3</c:v>
                </c:pt>
                <c:pt idx="4">
                  <c:v>4</c:v>
                </c:pt>
                <c:pt idx="5">
                  <c:v>5</c:v>
                </c:pt>
                <c:pt idx="6">
                  <c:v>6</c:v>
                </c:pt>
                <c:pt idx="7" formatCode="General">
                  <c:v>7</c:v>
                </c:pt>
              </c:numCache>
            </c:numRef>
          </c:cat>
          <c:val>
            <c:numRef>
              <c:f>Sheet1!$C$2:$C$9</c:f>
              <c:numCache>
                <c:formatCode>0.0</c:formatCode>
                <c:ptCount val="8"/>
                <c:pt idx="0">
                  <c:v>1450000</c:v>
                </c:pt>
                <c:pt idx="1">
                  <c:v>2400000</c:v>
                </c:pt>
                <c:pt idx="2">
                  <c:v>2620000</c:v>
                </c:pt>
                <c:pt idx="3">
                  <c:v>2840000</c:v>
                </c:pt>
                <c:pt idx="4">
                  <c:v>3060000</c:v>
                </c:pt>
                <c:pt idx="5">
                  <c:v>3280000</c:v>
                </c:pt>
                <c:pt idx="6">
                  <c:v>3500000</c:v>
                </c:pt>
                <c:pt idx="7">
                  <c:v>3720000</c:v>
                </c:pt>
              </c:numCache>
            </c:numRef>
          </c:val>
          <c:smooth val="0"/>
          <c:extLst>
            <c:ext xmlns:c16="http://schemas.microsoft.com/office/drawing/2014/chart" uri="{C3380CC4-5D6E-409C-BE32-E72D297353CC}">
              <c16:uniqueId val="{00000000-8C7F-4EA8-B906-460DE1577EAC}"/>
            </c:ext>
          </c:extLst>
        </c:ser>
        <c:ser>
          <c:idx val="1"/>
          <c:order val="1"/>
          <c:tx>
            <c:strRef>
              <c:f>Sheet1!$N$1</c:f>
              <c:strCache>
                <c:ptCount val="1"/>
                <c:pt idx="0">
                  <c:v>Neto prihod_kumulativ</c:v>
                </c:pt>
              </c:strCache>
            </c:strRef>
          </c:tx>
          <c:spPr>
            <a:ln w="28575" cap="rnd">
              <a:solidFill>
                <a:schemeClr val="accent2"/>
              </a:solidFill>
              <a:round/>
            </a:ln>
            <a:effectLst/>
          </c:spPr>
          <c:marker>
            <c:symbol val="none"/>
          </c:marker>
          <c:cat>
            <c:numRef>
              <c:f>Sheet1!$A$2:$A$9</c:f>
              <c:numCache>
                <c:formatCode>0.0</c:formatCode>
                <c:ptCount val="8"/>
                <c:pt idx="0">
                  <c:v>0</c:v>
                </c:pt>
                <c:pt idx="1">
                  <c:v>1</c:v>
                </c:pt>
                <c:pt idx="2">
                  <c:v>2</c:v>
                </c:pt>
                <c:pt idx="3">
                  <c:v>3</c:v>
                </c:pt>
                <c:pt idx="4">
                  <c:v>4</c:v>
                </c:pt>
                <c:pt idx="5">
                  <c:v>5</c:v>
                </c:pt>
                <c:pt idx="6">
                  <c:v>6</c:v>
                </c:pt>
                <c:pt idx="7" formatCode="General">
                  <c:v>7</c:v>
                </c:pt>
              </c:numCache>
            </c:numRef>
          </c:cat>
          <c:val>
            <c:numRef>
              <c:f>Sheet1!$N$2:$N$9</c:f>
              <c:numCache>
                <c:formatCode>0.0</c:formatCode>
                <c:ptCount val="8"/>
                <c:pt idx="0">
                  <c:v>0</c:v>
                </c:pt>
                <c:pt idx="1">
                  <c:v>550000</c:v>
                </c:pt>
                <c:pt idx="2">
                  <c:v>1138500</c:v>
                </c:pt>
                <c:pt idx="3">
                  <c:v>1774805</c:v>
                </c:pt>
                <c:pt idx="4">
                  <c:v>2463437.9500000002</c:v>
                </c:pt>
                <c:pt idx="5">
                  <c:v>3123294.3765000002</c:v>
                </c:pt>
                <c:pt idx="6">
                  <c:v>3512549.6676687505</c:v>
                </c:pt>
                <c:pt idx="7">
                  <c:v>3790591.259786163</c:v>
                </c:pt>
              </c:numCache>
            </c:numRef>
          </c:val>
          <c:smooth val="0"/>
          <c:extLst>
            <c:ext xmlns:c16="http://schemas.microsoft.com/office/drawing/2014/chart" uri="{C3380CC4-5D6E-409C-BE32-E72D297353CC}">
              <c16:uniqueId val="{00000001-8C7F-4EA8-B906-460DE1577EAC}"/>
            </c:ext>
          </c:extLst>
        </c:ser>
        <c:dLbls>
          <c:showLegendKey val="0"/>
          <c:showVal val="0"/>
          <c:showCatName val="0"/>
          <c:showSerName val="0"/>
          <c:showPercent val="0"/>
          <c:showBubbleSize val="0"/>
        </c:dLbls>
        <c:smooth val="0"/>
        <c:axId val="-1888632544"/>
        <c:axId val="-1888644512"/>
      </c:lineChart>
      <c:catAx>
        <c:axId val="-1888632544"/>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4512"/>
        <c:crosses val="autoZero"/>
        <c:auto val="1"/>
        <c:lblAlgn val="ctr"/>
        <c:lblOffset val="100"/>
        <c:noMultiLvlLbl val="0"/>
      </c:catAx>
      <c:valAx>
        <c:axId val="-1888644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3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Projekat A:  (neto prihod kumulativ - ukupni rashod kumulativ), nj</c:v>
                </c:pt>
              </c:strCache>
            </c:strRef>
          </c:tx>
          <c:spPr>
            <a:ln w="28575" cap="rnd">
              <a:solidFill>
                <a:schemeClr val="accent1"/>
              </a:solidFill>
              <a:round/>
            </a:ln>
            <a:effectLst/>
          </c:spPr>
          <c:marker>
            <c:symbol val="none"/>
          </c:marker>
          <c:cat>
            <c:numRef>
              <c:f>Sheet1!$A$2:$A$9</c:f>
              <c:numCache>
                <c:formatCode>General</c:formatCode>
                <c:ptCount val="8"/>
                <c:pt idx="0">
                  <c:v>0</c:v>
                </c:pt>
                <c:pt idx="1">
                  <c:v>1</c:v>
                </c:pt>
                <c:pt idx="2">
                  <c:v>2</c:v>
                </c:pt>
                <c:pt idx="3">
                  <c:v>3</c:v>
                </c:pt>
                <c:pt idx="4">
                  <c:v>4</c:v>
                </c:pt>
                <c:pt idx="5">
                  <c:v>5</c:v>
                </c:pt>
                <c:pt idx="6">
                  <c:v>6</c:v>
                </c:pt>
                <c:pt idx="7">
                  <c:v>7</c:v>
                </c:pt>
              </c:numCache>
            </c:numRef>
          </c:cat>
          <c:val>
            <c:numRef>
              <c:f>Sheet1!$B$2:$B$9</c:f>
              <c:numCache>
                <c:formatCode>General</c:formatCode>
                <c:ptCount val="8"/>
                <c:pt idx="0">
                  <c:v>-1450000</c:v>
                </c:pt>
                <c:pt idx="1">
                  <c:v>-1850000</c:v>
                </c:pt>
                <c:pt idx="2">
                  <c:v>-1481500</c:v>
                </c:pt>
                <c:pt idx="3">
                  <c:v>-1065195</c:v>
                </c:pt>
                <c:pt idx="4">
                  <c:v>-596562.1</c:v>
                </c:pt>
                <c:pt idx="5">
                  <c:v>-156705.60000000001</c:v>
                </c:pt>
                <c:pt idx="6">
                  <c:v>12549.7</c:v>
                </c:pt>
                <c:pt idx="7">
                  <c:v>70591.3</c:v>
                </c:pt>
              </c:numCache>
            </c:numRef>
          </c:val>
          <c:smooth val="0"/>
          <c:extLst>
            <c:ext xmlns:c16="http://schemas.microsoft.com/office/drawing/2014/chart" uri="{C3380CC4-5D6E-409C-BE32-E72D297353CC}">
              <c16:uniqueId val="{00000000-37BC-459E-ADD1-E91E3CE1B96C}"/>
            </c:ext>
          </c:extLst>
        </c:ser>
        <c:ser>
          <c:idx val="1"/>
          <c:order val="1"/>
          <c:tx>
            <c:strRef>
              <c:f>Sheet1!$G$1</c:f>
              <c:strCache>
                <c:ptCount val="1"/>
                <c:pt idx="0">
                  <c:v>Projekat B:  (neto prihod kumulativ- ukupni rashod kumulativ), nj</c:v>
                </c:pt>
              </c:strCache>
            </c:strRef>
          </c:tx>
          <c:spPr>
            <a:ln w="28575" cap="rnd">
              <a:solidFill>
                <a:schemeClr val="accent2"/>
              </a:solidFill>
              <a:round/>
            </a:ln>
            <a:effectLst/>
          </c:spPr>
          <c:marker>
            <c:symbol val="none"/>
          </c:marker>
          <c:cat>
            <c:numRef>
              <c:f>Sheet1!$A$2:$A$9</c:f>
              <c:numCache>
                <c:formatCode>General</c:formatCode>
                <c:ptCount val="8"/>
                <c:pt idx="0">
                  <c:v>0</c:v>
                </c:pt>
                <c:pt idx="1">
                  <c:v>1</c:v>
                </c:pt>
                <c:pt idx="2">
                  <c:v>2</c:v>
                </c:pt>
                <c:pt idx="3">
                  <c:v>3</c:v>
                </c:pt>
                <c:pt idx="4">
                  <c:v>4</c:v>
                </c:pt>
                <c:pt idx="5">
                  <c:v>5</c:v>
                </c:pt>
                <c:pt idx="6">
                  <c:v>6</c:v>
                </c:pt>
                <c:pt idx="7">
                  <c:v>7</c:v>
                </c:pt>
              </c:numCache>
            </c:numRef>
          </c:cat>
          <c:val>
            <c:numRef>
              <c:f>Sheet1!$G$2:$G$9</c:f>
              <c:numCache>
                <c:formatCode>General</c:formatCode>
                <c:ptCount val="8"/>
                <c:pt idx="0">
                  <c:v>-2500000</c:v>
                </c:pt>
                <c:pt idx="1">
                  <c:v>-2200000</c:v>
                </c:pt>
                <c:pt idx="2">
                  <c:v>-1760000</c:v>
                </c:pt>
                <c:pt idx="3">
                  <c:v>-1160000</c:v>
                </c:pt>
                <c:pt idx="4">
                  <c:v>-610000</c:v>
                </c:pt>
                <c:pt idx="5">
                  <c:v>-60000</c:v>
                </c:pt>
                <c:pt idx="6">
                  <c:v>240000</c:v>
                </c:pt>
                <c:pt idx="7">
                  <c:v>540000</c:v>
                </c:pt>
              </c:numCache>
            </c:numRef>
          </c:val>
          <c:smooth val="0"/>
          <c:extLst>
            <c:ext xmlns:c16="http://schemas.microsoft.com/office/drawing/2014/chart" uri="{C3380CC4-5D6E-409C-BE32-E72D297353CC}">
              <c16:uniqueId val="{00000001-37BC-459E-ADD1-E91E3CE1B96C}"/>
            </c:ext>
          </c:extLst>
        </c:ser>
        <c:dLbls>
          <c:showLegendKey val="0"/>
          <c:showVal val="0"/>
          <c:showCatName val="0"/>
          <c:showSerName val="0"/>
          <c:showPercent val="0"/>
          <c:showBubbleSize val="0"/>
        </c:dLbls>
        <c:smooth val="0"/>
        <c:axId val="-1888642880"/>
        <c:axId val="-1888642336"/>
      </c:lineChart>
      <c:catAx>
        <c:axId val="-1888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2336"/>
        <c:crosses val="autoZero"/>
        <c:auto val="1"/>
        <c:lblAlgn val="ctr"/>
        <c:lblOffset val="100"/>
        <c:noMultiLvlLbl val="0"/>
      </c:catAx>
      <c:valAx>
        <c:axId val="-188864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62F5A-CD96-4EC8-9C78-4FD535C5944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35732-E4BB-4411-AB1F-8970F3B630E5}" type="slidenum">
              <a:rPr lang="en-US" smtClean="0"/>
              <a:t>‹#›</a:t>
            </a:fld>
            <a:endParaRPr lang="en-US"/>
          </a:p>
        </p:txBody>
      </p:sp>
    </p:spTree>
    <p:extLst>
      <p:ext uri="{BB962C8B-B14F-4D97-AF65-F5344CB8AC3E}">
        <p14:creationId xmlns:p14="http://schemas.microsoft.com/office/powerpoint/2010/main" val="68033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iro.com/templates/business-model-canva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mailto:imihajlovic73@gmail.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solidFill>
                  <a:srgbClr val="00B0F0"/>
                </a:solidFill>
              </a:rPr>
              <a:t>Sve grupe studenata trebaju da kreiraju svoj Kanvas, posredstvom web alata: </a:t>
            </a:r>
            <a:r>
              <a:rPr lang="sr-Latn-RS" dirty="0">
                <a:solidFill>
                  <a:srgbClr val="00B0F0"/>
                </a:solidFill>
                <a:hlinkClick r:id="rId3"/>
              </a:rPr>
              <a:t>https://miro.com/templates/business-model-canvas/</a:t>
            </a:r>
            <a:r>
              <a:rPr lang="sr-Latn-RS" dirty="0">
                <a:solidFill>
                  <a:srgbClr val="00B0F0"/>
                </a:solidFill>
              </a:rPr>
              <a:t> Kreirani model trebaju da podele sa nastavnikom, šerovanjem preko naloga: </a:t>
            </a:r>
            <a:r>
              <a:rPr lang="sr-Latn-RS" dirty="0">
                <a:solidFill>
                  <a:srgbClr val="00B0F0"/>
                </a:solidFill>
                <a:hlinkClick r:id="rId4"/>
              </a:rPr>
              <a:t>imihajlovic73</a:t>
            </a:r>
            <a:r>
              <a:rPr lang="en-US" dirty="0">
                <a:solidFill>
                  <a:srgbClr val="00B0F0"/>
                </a:solidFill>
                <a:hlinkClick r:id="rId4"/>
              </a:rPr>
              <a:t>@gmail.com</a:t>
            </a:r>
            <a:r>
              <a:rPr lang="en-US" dirty="0">
                <a:solidFill>
                  <a:srgbClr val="00B0F0"/>
                </a:solidFill>
              </a:rPr>
              <a:t> </a:t>
            </a:r>
            <a:r>
              <a:rPr lang="sr-Latn-RS" dirty="0">
                <a:solidFill>
                  <a:srgbClr val="00B0F0"/>
                </a:solidFill>
              </a:rPr>
              <a:t> </a:t>
            </a:r>
            <a:endParaRPr lang="en-US" dirty="0">
              <a:solidFill>
                <a:srgbClr val="00B0F0"/>
              </a:solidFill>
            </a:endParaRP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34</a:t>
            </a:fld>
            <a:endParaRPr lang="en-US"/>
          </a:p>
        </p:txBody>
      </p:sp>
    </p:spTree>
    <p:extLst>
      <p:ext uri="{BB962C8B-B14F-4D97-AF65-F5344CB8AC3E}">
        <p14:creationId xmlns:p14="http://schemas.microsoft.com/office/powerpoint/2010/main" val="315736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32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82F081-6674-40E0-ABBF-F0422693F4D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E995-1264-4CCB-924E-FD8E4D5E50EE}" type="slidenum">
              <a:rPr lang="en-US" smtClean="0"/>
              <a:t>‹#›</a:t>
            </a:fld>
            <a:endParaRPr lang="en-US"/>
          </a:p>
        </p:txBody>
      </p:sp>
    </p:spTree>
    <p:extLst>
      <p:ext uri="{BB962C8B-B14F-4D97-AF65-F5344CB8AC3E}">
        <p14:creationId xmlns:p14="http://schemas.microsoft.com/office/powerpoint/2010/main" val="426719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2F081-6674-40E0-ABBF-F0422693F4D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E995-1264-4CCB-924E-FD8E4D5E50EE}" type="slidenum">
              <a:rPr lang="en-US" smtClean="0"/>
              <a:t>‹#›</a:t>
            </a:fld>
            <a:endParaRPr lang="en-US"/>
          </a:p>
        </p:txBody>
      </p:sp>
    </p:spTree>
    <p:extLst>
      <p:ext uri="{BB962C8B-B14F-4D97-AF65-F5344CB8AC3E}">
        <p14:creationId xmlns:p14="http://schemas.microsoft.com/office/powerpoint/2010/main" val="2866221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654248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137634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07A-BE36-4EE9-85CE-82C70699EAC5}"/>
              </a:ext>
            </a:extLst>
          </p:cNvPr>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145DD7AD-CC66-4463-AFE7-8D8C36EB707B}"/>
              </a:ext>
            </a:extLst>
          </p:cNvPr>
          <p:cNvSpPr>
            <a:spLocks noGrp="1"/>
          </p:cNvSpPr>
          <p:nvPr>
            <p:ph idx="1"/>
          </p:nvPr>
        </p:nvSpPr>
        <p:spPr/>
        <p:txBody>
          <a:bodyPr>
            <a:normAutofit fontScale="85000" lnSpcReduction="10000"/>
          </a:bodyPr>
          <a:lstStyle/>
          <a:p>
            <a:r>
              <a:rPr lang="sr-Latn-RS" b="1" dirty="0"/>
              <a:t>K</a:t>
            </a:r>
            <a:r>
              <a:rPr lang="en-US" b="1" dirty="0" err="1"/>
              <a:t>vantitativna</a:t>
            </a:r>
            <a:r>
              <a:rPr lang="en-US" b="1" dirty="0"/>
              <a:t> </a:t>
            </a:r>
            <a:r>
              <a:rPr lang="en-US" b="1" dirty="0" err="1"/>
              <a:t>ocena</a:t>
            </a:r>
            <a:r>
              <a:rPr lang="en-US" b="1" dirty="0"/>
              <a:t> </a:t>
            </a:r>
            <a:r>
              <a:rPr lang="sr-Latn-RS" b="1" dirty="0"/>
              <a:t>finansijske izvodljivosti </a:t>
            </a:r>
            <a:r>
              <a:rPr lang="sr-Latn-RS" dirty="0"/>
              <a:t>– odnosno </a:t>
            </a:r>
            <a:r>
              <a:rPr lang="en-US" dirty="0" err="1"/>
              <a:t>opravdanosti</a:t>
            </a:r>
            <a:r>
              <a:rPr lang="en-US" dirty="0"/>
              <a:t> </a:t>
            </a:r>
            <a:r>
              <a:rPr lang="en-US" dirty="0" err="1"/>
              <a:t>ulaska</a:t>
            </a:r>
            <a:r>
              <a:rPr lang="en-US" dirty="0"/>
              <a:t> u </a:t>
            </a:r>
            <a:r>
              <a:rPr lang="en-US" dirty="0" err="1"/>
              <a:t>investicioni</a:t>
            </a:r>
            <a:r>
              <a:rPr lang="en-US" dirty="0"/>
              <a:t> </a:t>
            </a:r>
            <a:r>
              <a:rPr lang="en-US" dirty="0" err="1"/>
              <a:t>poduhvat</a:t>
            </a:r>
            <a:r>
              <a:rPr lang="en-US" dirty="0"/>
              <a:t> se u </a:t>
            </a:r>
            <a:r>
              <a:rPr lang="en-US" dirty="0" err="1"/>
              <a:t>praksi</a:t>
            </a:r>
            <a:r>
              <a:rPr lang="en-US" dirty="0"/>
              <a:t> </a:t>
            </a:r>
            <a:r>
              <a:rPr lang="en-US" dirty="0" err="1"/>
              <a:t>vrši</a:t>
            </a:r>
            <a:r>
              <a:rPr lang="en-US" dirty="0"/>
              <a:t> </a:t>
            </a:r>
            <a:r>
              <a:rPr lang="en-US" dirty="0" err="1"/>
              <a:t>preko</a:t>
            </a:r>
            <a:r>
              <a:rPr lang="en-US" dirty="0"/>
              <a:t> </a:t>
            </a:r>
            <a:r>
              <a:rPr lang="en-US" dirty="0" err="1"/>
              <a:t>ocene</a:t>
            </a:r>
            <a:r>
              <a:rPr lang="sr-Latn-RS" dirty="0"/>
              <a:t> </a:t>
            </a:r>
            <a:r>
              <a:rPr lang="en-US" dirty="0" err="1"/>
              <a:t>efekata</a:t>
            </a:r>
            <a:r>
              <a:rPr lang="en-US" dirty="0"/>
              <a:t> </a:t>
            </a:r>
            <a:r>
              <a:rPr lang="en-US" dirty="0" err="1"/>
              <a:t>koji</a:t>
            </a:r>
            <a:r>
              <a:rPr lang="en-US" dirty="0"/>
              <a:t> se </a:t>
            </a:r>
            <a:r>
              <a:rPr lang="en-US" dirty="0" err="1"/>
              <a:t>dobijaju</a:t>
            </a:r>
            <a:r>
              <a:rPr lang="en-US" dirty="0"/>
              <a:t> </a:t>
            </a:r>
            <a:r>
              <a:rPr lang="en-US" dirty="0" err="1"/>
              <a:t>realizacijom</a:t>
            </a:r>
            <a:r>
              <a:rPr lang="en-US" dirty="0"/>
              <a:t> tog </a:t>
            </a:r>
            <a:r>
              <a:rPr lang="en-US" dirty="0" err="1"/>
              <a:t>poduhvata</a:t>
            </a:r>
            <a:r>
              <a:rPr lang="en-US" dirty="0"/>
              <a:t>, </a:t>
            </a:r>
            <a:r>
              <a:rPr lang="en-US" dirty="0" err="1"/>
              <a:t>što</a:t>
            </a:r>
            <a:r>
              <a:rPr lang="en-US" dirty="0"/>
              <a:t> se </a:t>
            </a:r>
            <a:r>
              <a:rPr lang="en-US" dirty="0" err="1"/>
              <a:t>najčešće</a:t>
            </a:r>
            <a:r>
              <a:rPr lang="en-US" dirty="0"/>
              <a:t> </a:t>
            </a:r>
            <a:r>
              <a:rPr lang="en-US" dirty="0" err="1"/>
              <a:t>svodi</a:t>
            </a:r>
            <a:r>
              <a:rPr lang="en-US" dirty="0"/>
              <a:t> </a:t>
            </a:r>
            <a:r>
              <a:rPr lang="en-US" dirty="0" err="1"/>
              <a:t>na</a:t>
            </a:r>
            <a:r>
              <a:rPr lang="en-US" dirty="0"/>
              <a:t> </a:t>
            </a:r>
            <a:r>
              <a:rPr lang="en-US" b="1" dirty="0" err="1"/>
              <a:t>merljive</a:t>
            </a:r>
            <a:r>
              <a:rPr lang="en-US" b="1" dirty="0"/>
              <a:t> </a:t>
            </a:r>
            <a:r>
              <a:rPr lang="sr-Latn-RS" b="1" dirty="0"/>
              <a:t>finansijske </a:t>
            </a:r>
            <a:r>
              <a:rPr lang="en-US" b="1" dirty="0" err="1"/>
              <a:t>efekte</a:t>
            </a:r>
            <a:r>
              <a:rPr lang="en-US" dirty="0"/>
              <a:t>, </a:t>
            </a:r>
            <a:r>
              <a:rPr lang="en-US" dirty="0" err="1"/>
              <a:t>kao</a:t>
            </a:r>
            <a:r>
              <a:rPr lang="en-US" dirty="0"/>
              <a:t> </a:t>
            </a:r>
            <a:r>
              <a:rPr lang="en-US" dirty="0" err="1"/>
              <a:t>što</a:t>
            </a:r>
            <a:r>
              <a:rPr lang="en-US" dirty="0"/>
              <a:t> </a:t>
            </a:r>
            <a:r>
              <a:rPr lang="en-US" dirty="0" err="1"/>
              <a:t>su</a:t>
            </a:r>
            <a:r>
              <a:rPr lang="en-US" dirty="0"/>
              <a:t> </a:t>
            </a:r>
            <a:r>
              <a:rPr lang="en-US" b="1" dirty="0" err="1"/>
              <a:t>ocena</a:t>
            </a:r>
            <a:r>
              <a:rPr lang="en-US" b="1" dirty="0"/>
              <a:t> </a:t>
            </a:r>
            <a:r>
              <a:rPr lang="en-US" b="1" dirty="0" err="1"/>
              <a:t>efikasnosti</a:t>
            </a:r>
            <a:r>
              <a:rPr lang="en-US" b="1" dirty="0"/>
              <a:t> </a:t>
            </a:r>
            <a:r>
              <a:rPr lang="en-US" b="1" dirty="0" err="1"/>
              <a:t>i</a:t>
            </a:r>
            <a:r>
              <a:rPr lang="en-US" b="1" dirty="0"/>
              <a:t> </a:t>
            </a:r>
            <a:r>
              <a:rPr lang="en-US" b="1" dirty="0" err="1"/>
              <a:t>rentabilnosti</a:t>
            </a:r>
            <a:r>
              <a:rPr lang="en-US" dirty="0"/>
              <a:t>. </a:t>
            </a:r>
            <a:endParaRPr lang="sr-Latn-RS" dirty="0"/>
          </a:p>
          <a:p>
            <a:r>
              <a:rPr lang="en-US" b="1" dirty="0" err="1"/>
              <a:t>Ocena</a:t>
            </a:r>
            <a:r>
              <a:rPr lang="en-US" b="1" dirty="0"/>
              <a:t> </a:t>
            </a:r>
            <a:r>
              <a:rPr lang="en-US" b="1" dirty="0" err="1"/>
              <a:t>efikasnosti</a:t>
            </a:r>
            <a:r>
              <a:rPr lang="sr-Latn-RS" b="1" dirty="0"/>
              <a:t> i </a:t>
            </a:r>
            <a:r>
              <a:rPr lang="en-US" b="1" dirty="0" err="1"/>
              <a:t>rentabilnosti</a:t>
            </a:r>
            <a:r>
              <a:rPr lang="sr-Latn-RS" dirty="0"/>
              <a:t> </a:t>
            </a:r>
            <a:r>
              <a:rPr lang="en-US" dirty="0" err="1"/>
              <a:t>investicionog</a:t>
            </a:r>
            <a:r>
              <a:rPr lang="en-US" dirty="0"/>
              <a:t> </a:t>
            </a:r>
            <a:r>
              <a:rPr lang="en-US" dirty="0" err="1"/>
              <a:t>projekta</a:t>
            </a:r>
            <a:r>
              <a:rPr lang="en-US" dirty="0"/>
              <a:t> </a:t>
            </a:r>
            <a:r>
              <a:rPr lang="en-US" dirty="0" err="1"/>
              <a:t>može</a:t>
            </a:r>
            <a:r>
              <a:rPr lang="en-US" dirty="0"/>
              <a:t> </a:t>
            </a:r>
            <a:r>
              <a:rPr lang="en-US" dirty="0" err="1"/>
              <a:t>biti</a:t>
            </a:r>
            <a:r>
              <a:rPr lang="en-US" dirty="0"/>
              <a:t> </a:t>
            </a:r>
            <a:r>
              <a:rPr lang="en-US" b="1" dirty="0" err="1"/>
              <a:t>finansijska</a:t>
            </a:r>
            <a:r>
              <a:rPr lang="en-US" b="1" dirty="0"/>
              <a:t> (</a:t>
            </a:r>
            <a:r>
              <a:rPr lang="en-US" b="1" dirty="0" err="1"/>
              <a:t>komercijalna</a:t>
            </a:r>
            <a:r>
              <a:rPr lang="en-US" b="1" dirty="0"/>
              <a:t>) </a:t>
            </a:r>
            <a:r>
              <a:rPr lang="en-US" b="1" dirty="0" err="1"/>
              <a:t>i</a:t>
            </a:r>
            <a:r>
              <a:rPr lang="en-US" b="1" dirty="0"/>
              <a:t> </a:t>
            </a:r>
            <a:r>
              <a:rPr lang="en-US" b="1" dirty="0" err="1"/>
              <a:t>drustvena</a:t>
            </a:r>
            <a:r>
              <a:rPr lang="en-US" b="1" dirty="0"/>
              <a:t> (</a:t>
            </a:r>
            <a:r>
              <a:rPr lang="en-US" b="1" dirty="0" err="1"/>
              <a:t>nacionalna</a:t>
            </a:r>
            <a:r>
              <a:rPr lang="en-US" b="1" dirty="0"/>
              <a:t>)</a:t>
            </a:r>
            <a:r>
              <a:rPr lang="sr-Latn-RS" b="1" dirty="0"/>
              <a:t>- odnosno ekonomska</a:t>
            </a:r>
            <a:r>
              <a:rPr lang="sr-Latn-RS" dirty="0"/>
              <a:t>.</a:t>
            </a:r>
            <a:r>
              <a:rPr lang="en-US" dirty="0"/>
              <a:t> </a:t>
            </a:r>
            <a:endParaRPr lang="sr-Latn-RS" dirty="0"/>
          </a:p>
          <a:p>
            <a:r>
              <a:rPr lang="en-US" dirty="0" err="1"/>
              <a:t>Finansijska</a:t>
            </a:r>
            <a:r>
              <a:rPr lang="sr-Latn-RS" dirty="0"/>
              <a:t> </a:t>
            </a:r>
            <a:r>
              <a:rPr lang="pl-PL" dirty="0"/>
              <a:t>ocena obuhvata merenje efekata koje investicioni projekat donosi investitoru, dok nacionalna </a:t>
            </a:r>
            <a:r>
              <a:rPr lang="en-US" dirty="0" err="1"/>
              <a:t>ocena</a:t>
            </a:r>
            <a:r>
              <a:rPr lang="en-US" dirty="0"/>
              <a:t> </a:t>
            </a:r>
            <a:r>
              <a:rPr lang="en-US" dirty="0" err="1"/>
              <a:t>obuhvata</a:t>
            </a:r>
            <a:r>
              <a:rPr lang="en-US" dirty="0"/>
              <a:t> </a:t>
            </a:r>
            <a:r>
              <a:rPr lang="en-US" dirty="0" err="1"/>
              <a:t>merenje</a:t>
            </a:r>
            <a:r>
              <a:rPr lang="en-US" dirty="0"/>
              <a:t> </a:t>
            </a:r>
            <a:r>
              <a:rPr lang="en-US" dirty="0" err="1"/>
              <a:t>efekata</a:t>
            </a:r>
            <a:r>
              <a:rPr lang="en-US" dirty="0"/>
              <a:t> </a:t>
            </a:r>
            <a:r>
              <a:rPr lang="en-US" dirty="0" err="1"/>
              <a:t>koje</a:t>
            </a:r>
            <a:r>
              <a:rPr lang="en-US" dirty="0"/>
              <a:t> </a:t>
            </a:r>
            <a:r>
              <a:rPr lang="en-US" dirty="0" err="1"/>
              <a:t>investicioni</a:t>
            </a:r>
            <a:r>
              <a:rPr lang="en-US" dirty="0"/>
              <a:t> </a:t>
            </a:r>
            <a:r>
              <a:rPr lang="en-US" dirty="0" err="1"/>
              <a:t>projekat</a:t>
            </a:r>
            <a:r>
              <a:rPr lang="en-US" dirty="0"/>
              <a:t> </a:t>
            </a:r>
            <a:r>
              <a:rPr lang="en-US" dirty="0" err="1"/>
              <a:t>donosi</a:t>
            </a:r>
            <a:r>
              <a:rPr lang="en-US" dirty="0"/>
              <a:t> </a:t>
            </a:r>
            <a:r>
              <a:rPr lang="en-US" dirty="0" err="1"/>
              <a:t>zemlji</a:t>
            </a:r>
            <a:r>
              <a:rPr lang="sr-Latn-RS" dirty="0"/>
              <a:t> (odnosno ekonomiji i privredi jedne zemlje)</a:t>
            </a:r>
            <a:r>
              <a:rPr lang="en-US" dirty="0"/>
              <a:t> u </a:t>
            </a:r>
            <a:r>
              <a:rPr lang="en-US" dirty="0" err="1"/>
              <a:t>celini</a:t>
            </a:r>
            <a:r>
              <a:rPr lang="sr-Latn-RS" dirty="0"/>
              <a:t>.</a:t>
            </a:r>
          </a:p>
          <a:p>
            <a:r>
              <a:rPr lang="sr-Latn-RS" dirty="0"/>
              <a:t>Naravno iz ugla investitora, posebno kada je u pitanju privatni sektor, </a:t>
            </a:r>
            <a:r>
              <a:rPr lang="pl-PL" dirty="0"/>
              <a:t>oni su u principu najviše zainteresovani za direktne </a:t>
            </a:r>
            <a:r>
              <a:rPr lang="sr-Latn-RS" dirty="0"/>
              <a:t>finansijske</a:t>
            </a:r>
            <a:r>
              <a:rPr lang="en-US" dirty="0"/>
              <a:t> </a:t>
            </a:r>
            <a:r>
              <a:rPr lang="en-US" dirty="0" err="1"/>
              <a:t>efekte</a:t>
            </a:r>
            <a:r>
              <a:rPr lang="en-US" dirty="0"/>
              <a:t> od </a:t>
            </a:r>
            <a:r>
              <a:rPr lang="en-US" dirty="0" err="1"/>
              <a:t>investicije</a:t>
            </a:r>
            <a:r>
              <a:rPr lang="en-US" dirty="0"/>
              <a:t>, </a:t>
            </a:r>
            <a:r>
              <a:rPr lang="en-US" dirty="0" err="1"/>
              <a:t>izražene</a:t>
            </a:r>
            <a:r>
              <a:rPr lang="en-US" dirty="0"/>
              <a:t> u </a:t>
            </a:r>
            <a:r>
              <a:rPr lang="en-US" dirty="0" err="1"/>
              <a:t>novčanom</a:t>
            </a:r>
            <a:r>
              <a:rPr lang="en-US" dirty="0"/>
              <a:t> </a:t>
            </a:r>
            <a:r>
              <a:rPr lang="en-US" dirty="0" err="1"/>
              <a:t>obliku</a:t>
            </a:r>
            <a:r>
              <a:rPr lang="sr-Latn-RS" dirty="0"/>
              <a:t>. U javnom sektoru su društveni i finansijski efekat projekta su od podjednakog značaja.</a:t>
            </a:r>
            <a:endParaRPr lang="en-US" dirty="0"/>
          </a:p>
        </p:txBody>
      </p:sp>
    </p:spTree>
    <p:extLst>
      <p:ext uri="{BB962C8B-B14F-4D97-AF65-F5344CB8AC3E}">
        <p14:creationId xmlns:p14="http://schemas.microsoft.com/office/powerpoint/2010/main" val="196909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E15-26BB-48F8-9A54-BA67686270F4}"/>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4A8630ED-BB30-4756-AFE0-9A7767BECE3F}"/>
              </a:ext>
            </a:extLst>
          </p:cNvPr>
          <p:cNvSpPr>
            <a:spLocks noGrp="1"/>
          </p:cNvSpPr>
          <p:nvPr>
            <p:ph idx="1"/>
          </p:nvPr>
        </p:nvSpPr>
        <p:spPr/>
        <p:txBody>
          <a:bodyPr>
            <a:normAutofit lnSpcReduction="10000"/>
          </a:bodyPr>
          <a:lstStyle/>
          <a:p>
            <a:r>
              <a:rPr lang="en-US" dirty="0" err="1"/>
              <a:t>Prilikom</a:t>
            </a:r>
            <a:r>
              <a:rPr lang="en-US" dirty="0"/>
              <a:t> </a:t>
            </a:r>
            <a:r>
              <a:rPr lang="en-US" dirty="0" err="1"/>
              <a:t>merenja</a:t>
            </a:r>
            <a:r>
              <a:rPr lang="en-US" dirty="0"/>
              <a:t> </a:t>
            </a:r>
            <a:r>
              <a:rPr lang="en-US" dirty="0" err="1"/>
              <a:t>efekata</a:t>
            </a:r>
            <a:r>
              <a:rPr lang="en-US" dirty="0"/>
              <a:t> </a:t>
            </a:r>
            <a:r>
              <a:rPr lang="sr-Latn-RS" dirty="0"/>
              <a:t>potencijalne</a:t>
            </a:r>
            <a:r>
              <a:rPr lang="en-US" dirty="0"/>
              <a:t> </a:t>
            </a:r>
            <a:r>
              <a:rPr lang="en-US" dirty="0" err="1"/>
              <a:t>investicije</a:t>
            </a:r>
            <a:r>
              <a:rPr lang="en-US" dirty="0"/>
              <a:t> </a:t>
            </a:r>
            <a:r>
              <a:rPr lang="en-US" dirty="0" err="1"/>
              <a:t>radi</a:t>
            </a:r>
            <a:r>
              <a:rPr lang="en-US" dirty="0"/>
              <a:t> </a:t>
            </a:r>
            <a:r>
              <a:rPr lang="en-US" dirty="0" err="1"/>
              <a:t>ocene</a:t>
            </a:r>
            <a:r>
              <a:rPr lang="en-US" dirty="0"/>
              <a:t> </a:t>
            </a:r>
            <a:r>
              <a:rPr lang="en-US" dirty="0" err="1"/>
              <a:t>njene</a:t>
            </a:r>
            <a:r>
              <a:rPr lang="en-US" dirty="0"/>
              <a:t> </a:t>
            </a:r>
            <a:r>
              <a:rPr lang="en-US" dirty="0" err="1"/>
              <a:t>opravdanosti</a:t>
            </a:r>
            <a:r>
              <a:rPr lang="en-US" dirty="0"/>
              <a:t> </a:t>
            </a:r>
            <a:r>
              <a:rPr lang="en-US" dirty="0" err="1"/>
              <a:t>trebalo</a:t>
            </a:r>
            <a:r>
              <a:rPr lang="en-US" dirty="0"/>
              <a:t> bi </a:t>
            </a:r>
            <a:r>
              <a:rPr lang="en-US" dirty="0" err="1"/>
              <a:t>uzeti</a:t>
            </a:r>
            <a:r>
              <a:rPr lang="en-US" dirty="0"/>
              <a:t> u </a:t>
            </a:r>
            <a:r>
              <a:rPr lang="en-US" dirty="0" err="1"/>
              <a:t>obzir</a:t>
            </a:r>
            <a:r>
              <a:rPr lang="en-US" dirty="0"/>
              <a:t> </a:t>
            </a:r>
            <a:r>
              <a:rPr lang="en-US" dirty="0" err="1"/>
              <a:t>i</a:t>
            </a:r>
            <a:r>
              <a:rPr lang="sr-Latn-RS" dirty="0"/>
              <a:t> </a:t>
            </a:r>
            <a:r>
              <a:rPr lang="en-US" dirty="0" err="1"/>
              <a:t>izmeriti</a:t>
            </a:r>
            <a:r>
              <a:rPr lang="en-US" dirty="0"/>
              <a:t> </a:t>
            </a:r>
            <a:r>
              <a:rPr lang="en-US" dirty="0" err="1"/>
              <a:t>sve</a:t>
            </a:r>
            <a:r>
              <a:rPr lang="en-US" dirty="0"/>
              <a:t> </a:t>
            </a:r>
            <a:r>
              <a:rPr lang="en-US" dirty="0" err="1"/>
              <a:t>efekte</a:t>
            </a:r>
            <a:r>
              <a:rPr lang="en-US" dirty="0"/>
              <a:t> </a:t>
            </a:r>
            <a:r>
              <a:rPr lang="en-US" dirty="0" err="1"/>
              <a:t>koje</a:t>
            </a:r>
            <a:r>
              <a:rPr lang="en-US" dirty="0"/>
              <a:t> </a:t>
            </a:r>
            <a:r>
              <a:rPr lang="en-US" dirty="0" err="1"/>
              <a:t>ona</a:t>
            </a:r>
            <a:r>
              <a:rPr lang="en-US" dirty="0"/>
              <a:t> </a:t>
            </a:r>
            <a:r>
              <a:rPr lang="en-US" dirty="0" err="1"/>
              <a:t>pruža</a:t>
            </a:r>
            <a:r>
              <a:rPr lang="en-US" dirty="0"/>
              <a:t> u </a:t>
            </a:r>
            <a:r>
              <a:rPr lang="en-US" dirty="0" err="1"/>
              <a:t>eksploataciji</a:t>
            </a:r>
            <a:r>
              <a:rPr lang="en-US" dirty="0"/>
              <a:t>. </a:t>
            </a:r>
            <a:endParaRPr lang="sr-Latn-RS" dirty="0"/>
          </a:p>
          <a:p>
            <a:r>
              <a:rPr lang="en-US" dirty="0"/>
              <a:t>Me</a:t>
            </a:r>
            <a:r>
              <a:rPr lang="sr-Latn-RS" dirty="0"/>
              <a:t>đ</a:t>
            </a:r>
            <a:r>
              <a:rPr lang="en-US" dirty="0" err="1"/>
              <a:t>utim</a:t>
            </a:r>
            <a:r>
              <a:rPr lang="en-US" dirty="0"/>
              <a:t>, </a:t>
            </a:r>
            <a:r>
              <a:rPr lang="en-US" dirty="0" err="1"/>
              <a:t>pošto</a:t>
            </a:r>
            <a:r>
              <a:rPr lang="en-US" dirty="0"/>
              <a:t> je </a:t>
            </a:r>
            <a:r>
              <a:rPr lang="en-US" dirty="0" err="1"/>
              <a:t>neekonomske</a:t>
            </a:r>
            <a:r>
              <a:rPr lang="en-US" dirty="0"/>
              <a:t> </a:t>
            </a:r>
            <a:r>
              <a:rPr lang="en-US" dirty="0" err="1"/>
              <a:t>i</a:t>
            </a:r>
            <a:r>
              <a:rPr lang="en-US" dirty="0"/>
              <a:t> </a:t>
            </a:r>
            <a:r>
              <a:rPr lang="en-US" dirty="0" err="1"/>
              <a:t>indirektne</a:t>
            </a:r>
            <a:r>
              <a:rPr lang="sr-Latn-RS" dirty="0"/>
              <a:t> </a:t>
            </a:r>
            <a:r>
              <a:rPr lang="en-US" dirty="0" err="1"/>
              <a:t>efekte</a:t>
            </a:r>
            <a:r>
              <a:rPr lang="en-US" dirty="0"/>
              <a:t> </a:t>
            </a:r>
            <a:r>
              <a:rPr lang="en-US" dirty="0" err="1"/>
              <a:t>teško</a:t>
            </a:r>
            <a:r>
              <a:rPr lang="en-US" dirty="0"/>
              <a:t> </a:t>
            </a:r>
            <a:r>
              <a:rPr lang="en-US" dirty="0" err="1"/>
              <a:t>egzaktno</a:t>
            </a:r>
            <a:r>
              <a:rPr lang="en-US" dirty="0"/>
              <a:t> </a:t>
            </a:r>
            <a:r>
              <a:rPr lang="en-US" dirty="0" err="1"/>
              <a:t>izmeriti</a:t>
            </a:r>
            <a:r>
              <a:rPr lang="en-US" dirty="0"/>
              <a:t>, u </a:t>
            </a:r>
            <a:r>
              <a:rPr lang="en-US" dirty="0" err="1"/>
              <a:t>praksi</a:t>
            </a:r>
            <a:r>
              <a:rPr lang="en-US" dirty="0"/>
              <a:t> se, </a:t>
            </a:r>
            <a:r>
              <a:rPr lang="en-US" dirty="0" err="1"/>
              <a:t>prilikom</a:t>
            </a:r>
            <a:r>
              <a:rPr lang="en-US" dirty="0"/>
              <a:t> </a:t>
            </a:r>
            <a:r>
              <a:rPr lang="en-US" dirty="0" err="1"/>
              <a:t>ocene</a:t>
            </a:r>
            <a:r>
              <a:rPr lang="en-US" dirty="0"/>
              <a:t> </a:t>
            </a:r>
            <a:r>
              <a:rPr lang="en-US" dirty="0" err="1"/>
              <a:t>investicija</a:t>
            </a:r>
            <a:r>
              <a:rPr lang="en-US" dirty="0"/>
              <a:t>, </a:t>
            </a:r>
            <a:r>
              <a:rPr lang="en-US" dirty="0" err="1"/>
              <a:t>najčešće</a:t>
            </a:r>
            <a:r>
              <a:rPr lang="en-US" dirty="0"/>
              <a:t> </a:t>
            </a:r>
            <a:r>
              <a:rPr lang="en-US" dirty="0" err="1"/>
              <a:t>uzimaju</a:t>
            </a:r>
            <a:r>
              <a:rPr lang="en-US" dirty="0"/>
              <a:t> u </a:t>
            </a:r>
            <a:r>
              <a:rPr lang="en-US" dirty="0" err="1"/>
              <a:t>obzir</a:t>
            </a:r>
            <a:r>
              <a:rPr lang="sr-Latn-RS" dirty="0"/>
              <a:t> </a:t>
            </a:r>
            <a:r>
              <a:rPr lang="en-US" dirty="0" err="1"/>
              <a:t>neposredni</a:t>
            </a:r>
            <a:r>
              <a:rPr lang="en-US" dirty="0"/>
              <a:t> </a:t>
            </a:r>
            <a:r>
              <a:rPr lang="sr-Latn-RS" dirty="0"/>
              <a:t>finansijski</a:t>
            </a:r>
            <a:r>
              <a:rPr lang="en-US" dirty="0"/>
              <a:t> </a:t>
            </a:r>
            <a:r>
              <a:rPr lang="en-US" dirty="0" err="1"/>
              <a:t>efekti</a:t>
            </a:r>
            <a:r>
              <a:rPr lang="en-US" dirty="0"/>
              <a:t>. </a:t>
            </a:r>
            <a:endParaRPr lang="sr-Latn-RS" dirty="0"/>
          </a:p>
          <a:p>
            <a:r>
              <a:rPr lang="en-US" dirty="0" err="1"/>
              <a:t>Finansijska</a:t>
            </a:r>
            <a:r>
              <a:rPr lang="en-US" dirty="0"/>
              <a:t> </a:t>
            </a:r>
            <a:r>
              <a:rPr lang="en-US" dirty="0" err="1"/>
              <a:t>ocena</a:t>
            </a:r>
            <a:r>
              <a:rPr lang="en-US" dirty="0"/>
              <a:t> </a:t>
            </a:r>
            <a:r>
              <a:rPr lang="en-US" dirty="0" err="1"/>
              <a:t>obuhvata</a:t>
            </a:r>
            <a:r>
              <a:rPr lang="en-US" dirty="0"/>
              <a:t> </a:t>
            </a:r>
            <a:r>
              <a:rPr lang="en-US" dirty="0" err="1"/>
              <a:t>razmatranje</a:t>
            </a:r>
            <a:r>
              <a:rPr lang="en-US" dirty="0"/>
              <a:t> </a:t>
            </a:r>
            <a:r>
              <a:rPr lang="en-US" dirty="0" err="1"/>
              <a:t>efekata</a:t>
            </a:r>
            <a:r>
              <a:rPr lang="en-US" dirty="0"/>
              <a:t> od </a:t>
            </a:r>
            <a:r>
              <a:rPr lang="en-US" dirty="0" err="1"/>
              <a:t>investicionog</a:t>
            </a:r>
            <a:r>
              <a:rPr lang="sr-Latn-RS" dirty="0"/>
              <a:t> </a:t>
            </a:r>
            <a:r>
              <a:rPr lang="en-US" dirty="0" err="1"/>
              <a:t>projekta</a:t>
            </a:r>
            <a:r>
              <a:rPr lang="en-US" dirty="0"/>
              <a:t> </a:t>
            </a:r>
            <a:r>
              <a:rPr lang="en-US" dirty="0" err="1"/>
              <a:t>koje</a:t>
            </a:r>
            <a:r>
              <a:rPr lang="en-US" dirty="0"/>
              <a:t> </a:t>
            </a:r>
            <a:r>
              <a:rPr lang="en-US" dirty="0" err="1"/>
              <a:t>ima</a:t>
            </a:r>
            <a:r>
              <a:rPr lang="en-US" dirty="0"/>
              <a:t> </a:t>
            </a:r>
            <a:r>
              <a:rPr lang="en-US" dirty="0" err="1"/>
              <a:t>investitor</a:t>
            </a:r>
            <a:r>
              <a:rPr lang="en-US" dirty="0"/>
              <a:t> </a:t>
            </a:r>
            <a:r>
              <a:rPr lang="en-US" dirty="0" err="1"/>
              <a:t>i</a:t>
            </a:r>
            <a:r>
              <a:rPr lang="en-US" dirty="0"/>
              <a:t> </a:t>
            </a:r>
            <a:r>
              <a:rPr lang="en-US" dirty="0" err="1"/>
              <a:t>obuhvata</a:t>
            </a:r>
            <a:r>
              <a:rPr lang="en-US" dirty="0"/>
              <a:t> </a:t>
            </a:r>
            <a:r>
              <a:rPr lang="en-US" dirty="0" err="1"/>
              <a:t>ocenu</a:t>
            </a:r>
            <a:r>
              <a:rPr lang="en-US" dirty="0"/>
              <a:t> </a:t>
            </a:r>
            <a:r>
              <a:rPr lang="en-US" dirty="0" err="1"/>
              <a:t>rentabilnosti</a:t>
            </a:r>
            <a:r>
              <a:rPr lang="en-US" dirty="0"/>
              <a:t> </a:t>
            </a:r>
            <a:r>
              <a:rPr lang="en-US" dirty="0" err="1"/>
              <a:t>i</a:t>
            </a:r>
            <a:r>
              <a:rPr lang="en-US" dirty="0"/>
              <a:t> </a:t>
            </a:r>
            <a:r>
              <a:rPr lang="en-US" dirty="0" err="1"/>
              <a:t>likvidnosti</a:t>
            </a:r>
            <a:r>
              <a:rPr lang="en-US" dirty="0"/>
              <a:t> </a:t>
            </a:r>
            <a:r>
              <a:rPr lang="en-US" dirty="0" err="1"/>
              <a:t>projekta</a:t>
            </a:r>
            <a:r>
              <a:rPr lang="en-US" dirty="0"/>
              <a:t>. </a:t>
            </a:r>
            <a:endParaRPr lang="sr-Latn-RS" dirty="0"/>
          </a:p>
          <a:p>
            <a:r>
              <a:rPr lang="en-US" dirty="0"/>
              <a:t>Same </a:t>
            </a:r>
            <a:r>
              <a:rPr lang="en-US" dirty="0" err="1"/>
              <a:t>ocene</a:t>
            </a:r>
            <a:r>
              <a:rPr lang="en-US" dirty="0"/>
              <a:t> se</a:t>
            </a:r>
            <a:r>
              <a:rPr lang="sr-Latn-RS" dirty="0"/>
              <a:t> </a:t>
            </a:r>
            <a:r>
              <a:rPr lang="en-US" dirty="0" err="1"/>
              <a:t>mogu</a:t>
            </a:r>
            <a:r>
              <a:rPr lang="en-US" dirty="0"/>
              <a:t> </a:t>
            </a:r>
            <a:r>
              <a:rPr lang="en-US" dirty="0" err="1"/>
              <a:t>donositi</a:t>
            </a:r>
            <a:r>
              <a:rPr lang="en-US" dirty="0"/>
              <a:t> </a:t>
            </a:r>
            <a:r>
              <a:rPr lang="en-US" dirty="0" err="1"/>
              <a:t>korišćenjem</a:t>
            </a:r>
            <a:r>
              <a:rPr lang="en-US" dirty="0"/>
              <a:t> </a:t>
            </a:r>
            <a:r>
              <a:rPr lang="en-US" b="1" dirty="0" err="1"/>
              <a:t>statičkog</a:t>
            </a:r>
            <a:r>
              <a:rPr lang="en-US" dirty="0"/>
              <a:t> </a:t>
            </a:r>
            <a:r>
              <a:rPr lang="en-US" dirty="0" err="1"/>
              <a:t>i</a:t>
            </a:r>
            <a:r>
              <a:rPr lang="en-US" dirty="0"/>
              <a:t> </a:t>
            </a:r>
            <a:r>
              <a:rPr lang="en-US" b="1" dirty="0" err="1"/>
              <a:t>dinamičkog</a:t>
            </a:r>
            <a:r>
              <a:rPr lang="en-US" dirty="0"/>
              <a:t> </a:t>
            </a:r>
            <a:r>
              <a:rPr lang="en-US" dirty="0" err="1"/>
              <a:t>postupka</a:t>
            </a:r>
            <a:r>
              <a:rPr lang="sr-Latn-RS" dirty="0"/>
              <a:t> vrednovanja projekta</a:t>
            </a:r>
            <a:r>
              <a:rPr lang="en-US" dirty="0"/>
              <a:t>.</a:t>
            </a:r>
          </a:p>
        </p:txBody>
      </p:sp>
    </p:spTree>
    <p:extLst>
      <p:ext uri="{BB962C8B-B14F-4D97-AF65-F5344CB8AC3E}">
        <p14:creationId xmlns:p14="http://schemas.microsoft.com/office/powerpoint/2010/main" val="144452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E84-13E2-4C85-9458-F198097BE4FC}"/>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AC07C554-1249-434A-A9CC-75B25AF8C17B}"/>
              </a:ext>
            </a:extLst>
          </p:cNvPr>
          <p:cNvSpPr>
            <a:spLocks noGrp="1"/>
          </p:cNvSpPr>
          <p:nvPr>
            <p:ph idx="1"/>
          </p:nvPr>
        </p:nvSpPr>
        <p:spPr/>
        <p:txBody>
          <a:bodyPr>
            <a:normAutofit fontScale="92500" lnSpcReduction="20000"/>
          </a:bodyPr>
          <a:lstStyle/>
          <a:p>
            <a:r>
              <a:rPr lang="en-US" b="1" dirty="0" err="1"/>
              <a:t>Statička</a:t>
            </a:r>
            <a:r>
              <a:rPr lang="en-US" b="1" dirty="0"/>
              <a:t> </a:t>
            </a:r>
            <a:r>
              <a:rPr lang="en-US" b="1" dirty="0" err="1"/>
              <a:t>ocena</a:t>
            </a:r>
            <a:r>
              <a:rPr lang="en-US" b="1" dirty="0"/>
              <a:t> </a:t>
            </a:r>
            <a:r>
              <a:rPr lang="en-US" b="1" dirty="0" err="1"/>
              <a:t>projekta</a:t>
            </a:r>
            <a:r>
              <a:rPr lang="en-US" b="1" dirty="0"/>
              <a:t> se </a:t>
            </a:r>
            <a:r>
              <a:rPr lang="en-US" b="1" dirty="0" err="1"/>
              <a:t>odlikuje</a:t>
            </a:r>
            <a:r>
              <a:rPr lang="en-US" b="1" dirty="0"/>
              <a:t> time da ne </a:t>
            </a:r>
            <a:r>
              <a:rPr lang="en-US" b="1" dirty="0" err="1"/>
              <a:t>uzima</a:t>
            </a:r>
            <a:r>
              <a:rPr lang="en-US" b="1" dirty="0"/>
              <a:t> </a:t>
            </a:r>
            <a:r>
              <a:rPr lang="en-US" b="1" dirty="0" err="1"/>
              <a:t>vremensku</a:t>
            </a:r>
            <a:r>
              <a:rPr lang="en-US" b="1" dirty="0"/>
              <a:t> </a:t>
            </a:r>
            <a:r>
              <a:rPr lang="en-US" b="1" dirty="0" err="1"/>
              <a:t>dimenziju</a:t>
            </a:r>
            <a:r>
              <a:rPr lang="en-US" b="1" dirty="0"/>
              <a:t> </a:t>
            </a:r>
            <a:r>
              <a:rPr lang="en-US" b="1" dirty="0" err="1"/>
              <a:t>realizacije</a:t>
            </a:r>
            <a:r>
              <a:rPr lang="en-US" b="1" dirty="0"/>
              <a:t> </a:t>
            </a:r>
            <a:r>
              <a:rPr lang="en-US" b="1" dirty="0" err="1"/>
              <a:t>projekta</a:t>
            </a:r>
            <a:r>
              <a:rPr lang="en-US" b="1" dirty="0"/>
              <a:t> u</a:t>
            </a:r>
            <a:r>
              <a:rPr lang="sr-Latn-RS" b="1" dirty="0"/>
              <a:t> </a:t>
            </a:r>
            <a:r>
              <a:rPr lang="en-US" b="1" dirty="0" err="1"/>
              <a:t>obzir</a:t>
            </a:r>
            <a:r>
              <a:rPr lang="en-US" b="1" dirty="0"/>
              <a:t>. </a:t>
            </a:r>
            <a:r>
              <a:rPr lang="en-US" b="1" dirty="0" err="1"/>
              <a:t>Osnovni</a:t>
            </a:r>
            <a:r>
              <a:rPr lang="en-US" b="1" dirty="0"/>
              <a:t> </a:t>
            </a:r>
            <a:r>
              <a:rPr lang="en-US" b="1" dirty="0" err="1"/>
              <a:t>pokazatelji</a:t>
            </a:r>
            <a:r>
              <a:rPr lang="en-US" b="1" dirty="0"/>
              <a:t> </a:t>
            </a:r>
            <a:r>
              <a:rPr lang="en-US" b="1" dirty="0" err="1"/>
              <a:t>ili</a:t>
            </a:r>
            <a:r>
              <a:rPr lang="en-US" b="1" dirty="0"/>
              <a:t> </a:t>
            </a:r>
            <a:r>
              <a:rPr lang="en-US" b="1" u="sng" dirty="0" err="1"/>
              <a:t>kriterijumi</a:t>
            </a:r>
            <a:r>
              <a:rPr lang="en-US" b="1" u="sng" dirty="0"/>
              <a:t> </a:t>
            </a:r>
            <a:r>
              <a:rPr lang="en-US" b="1" u="sng" dirty="0" err="1"/>
              <a:t>statičke</a:t>
            </a:r>
            <a:r>
              <a:rPr lang="en-US" b="1" u="sng" dirty="0"/>
              <a:t> </a:t>
            </a:r>
            <a:r>
              <a:rPr lang="en-US" b="1" u="sng" dirty="0" err="1"/>
              <a:t>ocene</a:t>
            </a:r>
            <a:r>
              <a:rPr lang="en-US" b="1" u="sng" dirty="0"/>
              <a:t> </a:t>
            </a:r>
            <a:r>
              <a:rPr lang="en-US" b="1" u="sng" dirty="0" err="1"/>
              <a:t>su</a:t>
            </a:r>
            <a:r>
              <a:rPr lang="en-US" dirty="0"/>
              <a:t>:</a:t>
            </a:r>
            <a:endParaRPr lang="sr-Latn-RS" dirty="0"/>
          </a:p>
          <a:p>
            <a:pPr lvl="1"/>
            <a:r>
              <a:rPr lang="en-US" dirty="0" err="1"/>
              <a:t>rok</a:t>
            </a:r>
            <a:r>
              <a:rPr lang="en-US" dirty="0"/>
              <a:t> </a:t>
            </a:r>
            <a:r>
              <a:rPr lang="en-US" dirty="0" err="1"/>
              <a:t>vraćanja</a:t>
            </a:r>
            <a:r>
              <a:rPr lang="en-US" dirty="0"/>
              <a:t>,</a:t>
            </a:r>
          </a:p>
          <a:p>
            <a:pPr lvl="1"/>
            <a:r>
              <a:rPr lang="en-US" dirty="0" err="1"/>
              <a:t>povraćaj</a:t>
            </a:r>
            <a:r>
              <a:rPr lang="en-US" dirty="0"/>
              <a:t> </a:t>
            </a:r>
            <a:r>
              <a:rPr lang="en-US" dirty="0" err="1"/>
              <a:t>investicije</a:t>
            </a:r>
            <a:r>
              <a:rPr lang="en-US" dirty="0"/>
              <a:t>,</a:t>
            </a:r>
          </a:p>
          <a:p>
            <a:pPr lvl="1"/>
            <a:r>
              <a:rPr lang="en-US" dirty="0" err="1"/>
              <a:t>jedinična</a:t>
            </a:r>
            <a:r>
              <a:rPr lang="en-US" dirty="0"/>
              <a:t> </a:t>
            </a:r>
            <a:r>
              <a:rPr lang="en-US" dirty="0" err="1"/>
              <a:t>cena</a:t>
            </a:r>
            <a:r>
              <a:rPr lang="en-US" dirty="0"/>
              <a:t> </a:t>
            </a:r>
            <a:r>
              <a:rPr lang="en-US" dirty="0" err="1"/>
              <a:t>koštanja</a:t>
            </a:r>
            <a:r>
              <a:rPr lang="en-US" dirty="0"/>
              <a:t>,</a:t>
            </a:r>
          </a:p>
          <a:p>
            <a:pPr lvl="1"/>
            <a:r>
              <a:rPr lang="en-US" dirty="0" err="1"/>
              <a:t>kriterijum</a:t>
            </a:r>
            <a:r>
              <a:rPr lang="en-US" dirty="0"/>
              <a:t> </a:t>
            </a:r>
            <a:r>
              <a:rPr lang="en-US" dirty="0" err="1"/>
              <a:t>produktivnosti</a:t>
            </a:r>
            <a:r>
              <a:rPr lang="en-US" dirty="0"/>
              <a:t> </a:t>
            </a:r>
            <a:r>
              <a:rPr lang="en-US" dirty="0" err="1"/>
              <a:t>investicije</a:t>
            </a:r>
            <a:r>
              <a:rPr lang="en-US" dirty="0"/>
              <a:t>,</a:t>
            </a:r>
          </a:p>
          <a:p>
            <a:pPr lvl="1"/>
            <a:r>
              <a:rPr lang="en-US" dirty="0" err="1"/>
              <a:t>kriterijum</a:t>
            </a:r>
            <a:r>
              <a:rPr lang="en-US" dirty="0"/>
              <a:t> </a:t>
            </a:r>
            <a:r>
              <a:rPr lang="en-US" dirty="0" err="1"/>
              <a:t>ekonomičnosti</a:t>
            </a:r>
            <a:r>
              <a:rPr lang="en-US" dirty="0"/>
              <a:t> </a:t>
            </a:r>
            <a:r>
              <a:rPr lang="en-US" dirty="0" err="1"/>
              <a:t>investicije</a:t>
            </a:r>
            <a:r>
              <a:rPr lang="en-US" dirty="0"/>
              <a:t>,</a:t>
            </a:r>
          </a:p>
          <a:p>
            <a:pPr lvl="1"/>
            <a:r>
              <a:rPr lang="en-US" dirty="0" err="1"/>
              <a:t>kriterijum</a:t>
            </a:r>
            <a:r>
              <a:rPr lang="en-US" dirty="0"/>
              <a:t> </a:t>
            </a:r>
            <a:r>
              <a:rPr lang="en-US" dirty="0" err="1"/>
              <a:t>rentabilnosti</a:t>
            </a:r>
            <a:r>
              <a:rPr lang="en-US" dirty="0"/>
              <a:t> </a:t>
            </a:r>
            <a:r>
              <a:rPr lang="en-US" dirty="0" err="1"/>
              <a:t>investicije</a:t>
            </a:r>
            <a:r>
              <a:rPr lang="en-US" dirty="0"/>
              <a:t>,</a:t>
            </a:r>
          </a:p>
          <a:p>
            <a:pPr lvl="1"/>
            <a:r>
              <a:rPr lang="en-US" dirty="0" err="1"/>
              <a:t>devizna</a:t>
            </a:r>
            <a:r>
              <a:rPr lang="en-US" dirty="0"/>
              <a:t> </a:t>
            </a:r>
            <a:r>
              <a:rPr lang="en-US" dirty="0" err="1"/>
              <a:t>rentabilnost</a:t>
            </a:r>
            <a:r>
              <a:rPr lang="en-US" dirty="0"/>
              <a:t> </a:t>
            </a:r>
            <a:r>
              <a:rPr lang="en-US" dirty="0" err="1"/>
              <a:t>investicije</a:t>
            </a:r>
            <a:r>
              <a:rPr lang="en-US" dirty="0"/>
              <a:t>,</a:t>
            </a:r>
          </a:p>
          <a:p>
            <a:pPr lvl="1"/>
            <a:r>
              <a:rPr lang="en-US" dirty="0" err="1"/>
              <a:t>koeficijent</a:t>
            </a:r>
            <a:r>
              <a:rPr lang="en-US" dirty="0"/>
              <a:t> </a:t>
            </a:r>
            <a:r>
              <a:rPr lang="en-US" dirty="0" err="1"/>
              <a:t>tehničke</a:t>
            </a:r>
            <a:r>
              <a:rPr lang="en-US" dirty="0"/>
              <a:t> </a:t>
            </a:r>
            <a:r>
              <a:rPr lang="en-US" dirty="0" err="1"/>
              <a:t>opremljenosti</a:t>
            </a:r>
            <a:r>
              <a:rPr lang="en-US" dirty="0"/>
              <a:t>,</a:t>
            </a:r>
          </a:p>
          <a:p>
            <a:pPr lvl="1"/>
            <a:r>
              <a:rPr lang="en-US" dirty="0" err="1"/>
              <a:t>koeficijent</a:t>
            </a:r>
            <a:r>
              <a:rPr lang="en-US" dirty="0"/>
              <a:t> </a:t>
            </a:r>
            <a:r>
              <a:rPr lang="en-US" dirty="0" err="1"/>
              <a:t>zapošljavanja</a:t>
            </a:r>
            <a:r>
              <a:rPr lang="en-US" dirty="0"/>
              <a:t>,</a:t>
            </a:r>
          </a:p>
          <a:p>
            <a:pPr lvl="1"/>
            <a:r>
              <a:rPr lang="en-US" dirty="0" err="1"/>
              <a:t>koeficijent</a:t>
            </a:r>
            <a:r>
              <a:rPr lang="en-US" dirty="0"/>
              <a:t> </a:t>
            </a:r>
            <a:r>
              <a:rPr lang="en-US" dirty="0" err="1"/>
              <a:t>utroška</a:t>
            </a:r>
            <a:r>
              <a:rPr lang="en-US" dirty="0"/>
              <a:t> </a:t>
            </a:r>
            <a:r>
              <a:rPr lang="en-US" dirty="0" err="1"/>
              <a:t>energije</a:t>
            </a:r>
            <a:r>
              <a:rPr lang="en-US" dirty="0"/>
              <a:t>.</a:t>
            </a:r>
            <a:endParaRPr lang="sr-Latn-RS" dirty="0"/>
          </a:p>
        </p:txBody>
      </p:sp>
    </p:spTree>
    <p:extLst>
      <p:ext uri="{BB962C8B-B14F-4D97-AF65-F5344CB8AC3E}">
        <p14:creationId xmlns:p14="http://schemas.microsoft.com/office/powerpoint/2010/main" val="410681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Rok </a:t>
                </a:r>
                <a:r>
                  <a:rPr lang="en-US" b="1" dirty="0" err="1"/>
                  <a:t>vraćanja</a:t>
                </a:r>
                <a:r>
                  <a:rPr lang="en-US" b="1" dirty="0"/>
                  <a:t> </a:t>
                </a:r>
                <a:r>
                  <a:rPr lang="en-US" dirty="0"/>
                  <a:t>je </a:t>
                </a:r>
                <a:r>
                  <a:rPr lang="en-US" dirty="0" err="1"/>
                  <a:t>vreme</a:t>
                </a:r>
                <a:r>
                  <a:rPr lang="sr-Latn-RS" dirty="0"/>
                  <a:t>nski period</a:t>
                </a:r>
                <a:r>
                  <a:rPr lang="en-US" dirty="0"/>
                  <a:t> </a:t>
                </a:r>
                <a:r>
                  <a:rPr lang="en-US" dirty="0" err="1"/>
                  <a:t>za</a:t>
                </a:r>
                <a:r>
                  <a:rPr lang="en-US" dirty="0"/>
                  <a:t> </a:t>
                </a:r>
                <a:r>
                  <a:rPr lang="en-US" dirty="0" err="1"/>
                  <a:t>koj</a:t>
                </a:r>
                <a:r>
                  <a:rPr lang="sr-Latn-RS" dirty="0"/>
                  <a:t>i</a:t>
                </a:r>
                <a:r>
                  <a:rPr lang="en-US" dirty="0"/>
                  <a:t> </a:t>
                </a:r>
                <a:r>
                  <a:rPr lang="en-US" dirty="0" err="1"/>
                  <a:t>će</a:t>
                </a:r>
                <a:r>
                  <a:rPr lang="en-US" dirty="0"/>
                  <a:t> </a:t>
                </a:r>
                <a:r>
                  <a:rPr lang="en-US" dirty="0" err="1"/>
                  <a:t>neto</a:t>
                </a:r>
                <a:r>
                  <a:rPr lang="en-US" dirty="0"/>
                  <a:t> </a:t>
                </a:r>
                <a:r>
                  <a:rPr lang="en-US" dirty="0" err="1"/>
                  <a:t>priliv</a:t>
                </a:r>
                <a:r>
                  <a:rPr lang="en-US" dirty="0"/>
                  <a:t> (</a:t>
                </a:r>
                <a:r>
                  <a:rPr lang="en-US" dirty="0" err="1"/>
                  <a:t>efekat</a:t>
                </a:r>
                <a:r>
                  <a:rPr lang="en-US" dirty="0"/>
                  <a:t>)</a:t>
                </a:r>
                <a:r>
                  <a:rPr lang="sr-Latn-RS" dirty="0"/>
                  <a:t>,</a:t>
                </a:r>
                <a:r>
                  <a:rPr lang="en-US" dirty="0"/>
                  <a:t> </a:t>
                </a:r>
                <a:r>
                  <a:rPr lang="en-US" dirty="0" err="1"/>
                  <a:t>koji</a:t>
                </a:r>
                <a:r>
                  <a:rPr lang="en-US" dirty="0"/>
                  <a:t> </a:t>
                </a:r>
                <a:r>
                  <a:rPr lang="en-US" dirty="0" err="1"/>
                  <a:t>nastaje</a:t>
                </a:r>
                <a:r>
                  <a:rPr lang="en-US" dirty="0"/>
                  <a:t> </a:t>
                </a:r>
                <a:r>
                  <a:rPr lang="en-US" dirty="0" err="1"/>
                  <a:t>eksploatacijom</a:t>
                </a:r>
                <a:r>
                  <a:rPr lang="en-US" dirty="0"/>
                  <a:t> </a:t>
                </a:r>
                <a:r>
                  <a:rPr lang="sr-Latn-RS" dirty="0"/>
                  <a:t>projekta,</a:t>
                </a:r>
                <a:r>
                  <a:rPr lang="en-US" dirty="0"/>
                  <a:t> da</a:t>
                </a:r>
                <a:r>
                  <a:rPr lang="sr-Latn-RS" dirty="0"/>
                  <a:t> </a:t>
                </a:r>
                <a:r>
                  <a:rPr lang="en-US" dirty="0" err="1"/>
                  <a:t>otplati</a:t>
                </a:r>
                <a:r>
                  <a:rPr lang="en-US" dirty="0"/>
                  <a:t> </a:t>
                </a:r>
                <a:r>
                  <a:rPr lang="en-US" dirty="0" err="1"/>
                  <a:t>sredstva</a:t>
                </a:r>
                <a:r>
                  <a:rPr lang="en-US" dirty="0"/>
                  <a:t> </a:t>
                </a:r>
                <a:r>
                  <a:rPr lang="en-US" dirty="0" err="1"/>
                  <a:t>uložena</a:t>
                </a:r>
                <a:r>
                  <a:rPr lang="en-US" dirty="0"/>
                  <a:t> u </a:t>
                </a:r>
                <a:r>
                  <a:rPr lang="en-US" dirty="0" err="1"/>
                  <a:t>njenu</a:t>
                </a:r>
                <a:r>
                  <a:rPr lang="en-US" dirty="0"/>
                  <a:t> </a:t>
                </a:r>
                <a:r>
                  <a:rPr lang="en-US" dirty="0" err="1"/>
                  <a:t>realizaciju</a:t>
                </a:r>
                <a:r>
                  <a:rPr lang="en-US" dirty="0"/>
                  <a:t>. </a:t>
                </a:r>
                <a:endParaRPr lang="sr-Latn-RS" dirty="0"/>
              </a:p>
              <a:p>
                <a:r>
                  <a:rPr lang="en-US" dirty="0"/>
                  <a:t>Sa </a:t>
                </a:r>
                <a:r>
                  <a:rPr lang="en-US" dirty="0" err="1"/>
                  <a:t>stanovišta</a:t>
                </a:r>
                <a:r>
                  <a:rPr lang="en-US" dirty="0"/>
                  <a:t> </a:t>
                </a:r>
                <a:r>
                  <a:rPr lang="en-US" dirty="0" err="1"/>
                  <a:t>investitora</a:t>
                </a:r>
                <a:r>
                  <a:rPr lang="en-US" dirty="0"/>
                  <a:t>, </a:t>
                </a:r>
                <a:r>
                  <a:rPr lang="en-US" dirty="0" err="1"/>
                  <a:t>potrebno</a:t>
                </a:r>
                <a:r>
                  <a:rPr lang="en-US" dirty="0"/>
                  <a:t> je da </a:t>
                </a:r>
                <a:r>
                  <a:rPr lang="en-US" dirty="0" err="1"/>
                  <a:t>ovaj</a:t>
                </a:r>
                <a:r>
                  <a:rPr lang="en-US" dirty="0"/>
                  <a:t> </a:t>
                </a:r>
                <a:r>
                  <a:rPr lang="en-US" dirty="0" err="1"/>
                  <a:t>rok</a:t>
                </a:r>
                <a:r>
                  <a:rPr lang="sr-Latn-RS" dirty="0"/>
                  <a:t> </a:t>
                </a:r>
                <a:r>
                  <a:rPr lang="en-US" dirty="0" err="1"/>
                  <a:t>bude</a:t>
                </a:r>
                <a:r>
                  <a:rPr lang="en-US" dirty="0"/>
                  <a:t> </a:t>
                </a:r>
                <a:r>
                  <a:rPr lang="en-US" dirty="0" err="1"/>
                  <a:t>što</a:t>
                </a:r>
                <a:r>
                  <a:rPr lang="en-US" dirty="0"/>
                  <a:t> </a:t>
                </a:r>
                <a:r>
                  <a:rPr lang="en-US" dirty="0" err="1"/>
                  <a:t>kraći</a:t>
                </a:r>
                <a:r>
                  <a:rPr lang="en-US" dirty="0"/>
                  <a:t>. </a:t>
                </a:r>
                <a:endParaRPr lang="sr-Latn-RS" dirty="0"/>
              </a:p>
              <a:p>
                <a:r>
                  <a:rPr lang="en-US" dirty="0" err="1"/>
                  <a:t>Rok</a:t>
                </a:r>
                <a:r>
                  <a:rPr lang="en-US" dirty="0"/>
                  <a:t> </a:t>
                </a:r>
                <a:r>
                  <a:rPr lang="en-US" dirty="0" err="1"/>
                  <a:t>vraćanja</a:t>
                </a:r>
                <a:r>
                  <a:rPr lang="en-US" dirty="0"/>
                  <a:t> je </a:t>
                </a:r>
                <a:r>
                  <a:rPr lang="en-US" dirty="0" err="1"/>
                  <a:t>izražen</a:t>
                </a:r>
                <a:r>
                  <a:rPr lang="en-US" dirty="0"/>
                  <a:t> u </a:t>
                </a:r>
                <a:r>
                  <a:rPr lang="en-US" dirty="0" err="1"/>
                  <a:t>godinama</a:t>
                </a:r>
                <a:r>
                  <a:rPr lang="en-US" dirty="0"/>
                  <a:t> </a:t>
                </a:r>
                <a:r>
                  <a:rPr lang="en-US" dirty="0" err="1"/>
                  <a:t>i</a:t>
                </a:r>
                <a:r>
                  <a:rPr lang="en-US" dirty="0"/>
                  <a:t> </a:t>
                </a:r>
                <a:r>
                  <a:rPr lang="en-US" dirty="0" err="1"/>
                  <a:t>iznosi</a:t>
                </a:r>
                <a:r>
                  <a:rPr lang="sr-Latn-RS" dirty="0"/>
                  <a:t>:</a:t>
                </a:r>
              </a:p>
              <a:p>
                <a:r>
                  <a:rPr lang="sr-Latn-RS" dirty="0"/>
                  <a:t>          t =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𝐼</m:t>
                        </m:r>
                      </m:num>
                      <m:den>
                        <m:r>
                          <a:rPr lang="sr-Latn-RS" i="1">
                            <a:latin typeface="Cambria Math" panose="02040503050406030204" pitchFamily="18" charset="0"/>
                          </a:rPr>
                          <m:t>𝑁𝑃</m:t>
                        </m:r>
                      </m:den>
                    </m:f>
                    <m:r>
                      <a:rPr lang="sr-Latn-RS" i="1">
                        <a:latin typeface="Cambria Math" panose="02040503050406030204" pitchFamily="18" charset="0"/>
                      </a:rPr>
                      <m:t> </m:t>
                    </m:r>
                  </m:oMath>
                </a14:m>
                <a:r>
                  <a:rPr lang="sr-Latn-RS" dirty="0"/>
                  <a:t>  (god)      </a:t>
                </a:r>
                <a:r>
                  <a:rPr lang="en-GB" dirty="0"/>
                  <a:t>[1.1]</a:t>
                </a:r>
                <a:endParaRPr lang="sr-Latn-RS" dirty="0"/>
              </a:p>
              <a:p>
                <a:r>
                  <a:rPr lang="sr-Latn-RS" dirty="0"/>
                  <a:t>Gde su: t – period povraćaja investicije, u godinama; I – Iznos ukupno uloženih sredstva u nominalnim novčanim jedinicama; NP – godišnji iznos neto efekta (neto priliv) od investicije.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464" b="-840"/>
                </a:stretch>
              </a:blipFill>
            </p:spPr>
            <p:txBody>
              <a:bodyPr/>
              <a:lstStyle/>
              <a:p>
                <a:r>
                  <a:rPr lang="en-US">
                    <a:noFill/>
                  </a:rPr>
                  <a:t> </a:t>
                </a:r>
              </a:p>
            </p:txBody>
          </p:sp>
        </mc:Fallback>
      </mc:AlternateContent>
    </p:spTree>
    <p:extLst>
      <p:ext uri="{BB962C8B-B14F-4D97-AF65-F5344CB8AC3E}">
        <p14:creationId xmlns:p14="http://schemas.microsoft.com/office/powerpoint/2010/main" val="27403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U </a:t>
                </a:r>
                <a:r>
                  <a:rPr lang="en-US" dirty="0" err="1"/>
                  <a:t>slučajevima</a:t>
                </a:r>
                <a:r>
                  <a:rPr lang="en-US" dirty="0"/>
                  <a:t> </a:t>
                </a:r>
                <a:r>
                  <a:rPr lang="sr-Latn-RS" dirty="0"/>
                  <a:t>projekata </a:t>
                </a:r>
                <a:r>
                  <a:rPr lang="en-US" dirty="0" err="1"/>
                  <a:t>modernizacije</a:t>
                </a:r>
                <a:r>
                  <a:rPr lang="en-US" dirty="0"/>
                  <a:t>, </a:t>
                </a:r>
                <a:r>
                  <a:rPr lang="en-US" dirty="0" err="1"/>
                  <a:t>poboljšanja</a:t>
                </a:r>
                <a:r>
                  <a:rPr lang="en-US" dirty="0"/>
                  <a:t> </a:t>
                </a:r>
                <a:r>
                  <a:rPr lang="sr-Latn-RS" dirty="0"/>
                  <a:t>proizvoda, </a:t>
                </a:r>
                <a:r>
                  <a:rPr lang="en-US" dirty="0" err="1"/>
                  <a:t>procesa</a:t>
                </a:r>
                <a:r>
                  <a:rPr lang="en-US" dirty="0"/>
                  <a:t> </a:t>
                </a:r>
                <a:r>
                  <a:rPr lang="en-US" dirty="0" err="1"/>
                  <a:t>ili</a:t>
                </a:r>
                <a:r>
                  <a:rPr lang="en-US" dirty="0"/>
                  <a:t> </a:t>
                </a:r>
                <a:r>
                  <a:rPr lang="en-US" dirty="0" err="1"/>
                  <a:t>slično</a:t>
                </a:r>
                <a:r>
                  <a:rPr lang="en-US" dirty="0"/>
                  <a:t>, </a:t>
                </a:r>
                <a:r>
                  <a:rPr lang="en-US" dirty="0" err="1"/>
                  <a:t>gde</a:t>
                </a:r>
                <a:r>
                  <a:rPr lang="en-US" dirty="0"/>
                  <a:t> se </a:t>
                </a:r>
                <a:r>
                  <a:rPr lang="en-US" dirty="0" err="1"/>
                  <a:t>uložena</a:t>
                </a:r>
                <a:r>
                  <a:rPr lang="en-US" dirty="0"/>
                  <a:t> </a:t>
                </a:r>
                <a:r>
                  <a:rPr lang="en-US" dirty="0" err="1"/>
                  <a:t>sredstva</a:t>
                </a:r>
                <a:r>
                  <a:rPr lang="en-US" dirty="0"/>
                  <a:t> </a:t>
                </a:r>
                <a:r>
                  <a:rPr lang="en-US" dirty="0" err="1"/>
                  <a:t>vraćaju</a:t>
                </a:r>
                <a:r>
                  <a:rPr lang="en-US" dirty="0"/>
                  <a:t> </a:t>
                </a:r>
                <a:r>
                  <a:rPr lang="sr-Latn-RS" dirty="0"/>
                  <a:t>kroz uštede ostvarene tom modernizacijom, rok vraćanja se izračunava kao:</a:t>
                </a:r>
              </a:p>
              <a:p>
                <a:r>
                  <a:rPr lang="sr-Latn-RS" dirty="0"/>
                  <a:t>    t =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𝐼</m:t>
                        </m:r>
                      </m:num>
                      <m:den>
                        <m:sSub>
                          <m:sSubPr>
                            <m:ctrlPr>
                              <a:rPr lang="sr-Latn-RS" b="0" i="1" smtClean="0">
                                <a:latin typeface="Cambria Math" panose="02040503050406030204" pitchFamily="18" charset="0"/>
                              </a:rPr>
                            </m:ctrlPr>
                          </m:sSubPr>
                          <m:e>
                            <m:r>
                              <a:rPr lang="sr-Latn-RS" i="1">
                                <a:latin typeface="Cambria Math" panose="02040503050406030204" pitchFamily="18" charset="0"/>
                              </a:rPr>
                              <m:t>𝑇</m:t>
                            </m:r>
                          </m:e>
                          <m:sub>
                            <m:r>
                              <a:rPr lang="sr-Latn-RS" b="0" i="1" smtClean="0">
                                <a:latin typeface="Cambria Math" panose="02040503050406030204" pitchFamily="18" charset="0"/>
                              </a:rPr>
                              <m:t>1</m:t>
                            </m:r>
                          </m:sub>
                        </m:sSub>
                        <m:r>
                          <a:rPr lang="sr-Latn-RS" b="0" i="1" smtClean="0">
                            <a:latin typeface="Cambria Math" panose="02040503050406030204" pitchFamily="18" charset="0"/>
                          </a:rPr>
                          <m:t>−</m:t>
                        </m:r>
                        <m:sSub>
                          <m:sSubPr>
                            <m:ctrlPr>
                              <a:rPr lang="sr-Latn-RS" b="0" i="1" smtClean="0">
                                <a:latin typeface="Cambria Math" panose="02040503050406030204" pitchFamily="18" charset="0"/>
                              </a:rPr>
                            </m:ctrlPr>
                          </m:sSubPr>
                          <m:e>
                            <m:r>
                              <a:rPr lang="sr-Latn-RS" b="0" i="1" smtClean="0">
                                <a:latin typeface="Cambria Math" panose="02040503050406030204" pitchFamily="18" charset="0"/>
                              </a:rPr>
                              <m:t>𝑇</m:t>
                            </m:r>
                          </m:e>
                          <m:sub>
                            <m:r>
                              <a:rPr lang="sr-Latn-RS" b="0" i="1" smtClean="0">
                                <a:latin typeface="Cambria Math" panose="02040503050406030204" pitchFamily="18" charset="0"/>
                              </a:rPr>
                              <m:t>2</m:t>
                            </m:r>
                          </m:sub>
                        </m:sSub>
                      </m:den>
                    </m:f>
                    <m:r>
                      <a:rPr lang="sr-Latn-RS" i="1">
                        <a:latin typeface="Cambria Math" panose="02040503050406030204" pitchFamily="18" charset="0"/>
                      </a:rPr>
                      <m:t> </m:t>
                    </m:r>
                  </m:oMath>
                </a14:m>
                <a:r>
                  <a:rPr lang="sr-Latn-RS" dirty="0"/>
                  <a:t>  (god)</a:t>
                </a:r>
                <a:r>
                  <a:rPr lang="en-GB" dirty="0"/>
                  <a:t>       [1.2]</a:t>
                </a:r>
                <a:endParaRPr lang="sr-Latn-RS" dirty="0"/>
              </a:p>
              <a:p>
                <a:r>
                  <a:rPr lang="sr-Latn-RS" dirty="0"/>
                  <a:t>Gde su: T</a:t>
                </a:r>
                <a:r>
                  <a:rPr lang="sr-Latn-RS" baseline="-25000" dirty="0"/>
                  <a:t>1</a:t>
                </a:r>
                <a:r>
                  <a:rPr lang="sr-Latn-RS" dirty="0"/>
                  <a:t> – trenutni troškovi eksploatacije; T</a:t>
                </a:r>
                <a:r>
                  <a:rPr lang="sr-Latn-RS" baseline="-25000" dirty="0"/>
                  <a:t>2</a:t>
                </a:r>
                <a:r>
                  <a:rPr lang="sr-Latn-RS" dirty="0"/>
                  <a:t> – troškovi eksploatacije nakon realizacije projekta modernizacije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623"/>
                </a:stretch>
              </a:blipFill>
            </p:spPr>
            <p:txBody>
              <a:bodyPr/>
              <a:lstStyle/>
              <a:p>
                <a:r>
                  <a:rPr lang="en-US">
                    <a:noFill/>
                  </a:rPr>
                  <a:t> </a:t>
                </a:r>
              </a:p>
            </p:txBody>
          </p:sp>
        </mc:Fallback>
      </mc:AlternateContent>
    </p:spTree>
    <p:extLst>
      <p:ext uri="{BB962C8B-B14F-4D97-AF65-F5344CB8AC3E}">
        <p14:creationId xmlns:p14="http://schemas.microsoft.com/office/powerpoint/2010/main" val="379475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Kod </a:t>
                </a:r>
                <a:r>
                  <a:rPr lang="en-US" dirty="0" err="1"/>
                  <a:t>izračunavanja</a:t>
                </a:r>
                <a:r>
                  <a:rPr lang="en-US" dirty="0"/>
                  <a:t> </a:t>
                </a:r>
                <a:r>
                  <a:rPr lang="en-US" dirty="0" err="1"/>
                  <a:t>roka</a:t>
                </a:r>
                <a:r>
                  <a:rPr lang="en-US" dirty="0"/>
                  <a:t> </a:t>
                </a:r>
                <a:r>
                  <a:rPr lang="en-US" dirty="0" err="1"/>
                  <a:t>vraćanja</a:t>
                </a:r>
                <a:r>
                  <a:rPr lang="en-US" dirty="0"/>
                  <a:t>, u </a:t>
                </a:r>
                <a:r>
                  <a:rPr lang="en-US" dirty="0" err="1"/>
                  <a:t>praksi</a:t>
                </a:r>
                <a:r>
                  <a:rPr lang="en-US" dirty="0"/>
                  <a:t> </a:t>
                </a:r>
                <a:r>
                  <a:rPr lang="en-US" dirty="0" err="1"/>
                  <a:t>mogu</a:t>
                </a:r>
                <a:r>
                  <a:rPr lang="en-US" dirty="0"/>
                  <a:t> da se </a:t>
                </a:r>
                <a:r>
                  <a:rPr lang="en-US" dirty="0" err="1"/>
                  <a:t>pojave</a:t>
                </a:r>
                <a:r>
                  <a:rPr lang="en-US" dirty="0"/>
                  <a:t> </a:t>
                </a:r>
                <a:r>
                  <a:rPr lang="en-US" dirty="0" err="1"/>
                  <a:t>dva</a:t>
                </a:r>
                <a:r>
                  <a:rPr lang="en-US" dirty="0"/>
                  <a:t> </a:t>
                </a:r>
                <a:r>
                  <a:rPr lang="en-US" dirty="0" err="1"/>
                  <a:t>slučaja</a:t>
                </a:r>
                <a:r>
                  <a:rPr lang="en-US" dirty="0"/>
                  <a:t>, </a:t>
                </a:r>
                <a:r>
                  <a:rPr lang="en-US" dirty="0" err="1"/>
                  <a:t>i</a:t>
                </a:r>
                <a:r>
                  <a:rPr lang="en-US" dirty="0"/>
                  <a:t> to: </a:t>
                </a:r>
                <a:endParaRPr lang="sr-Latn-RS" dirty="0"/>
              </a:p>
              <a:p>
                <a:pPr lvl="1"/>
                <a:r>
                  <a:rPr lang="en-US" dirty="0" err="1"/>
                  <a:t>Neto</a:t>
                </a:r>
                <a:r>
                  <a:rPr lang="en-US" dirty="0"/>
                  <a:t> </a:t>
                </a:r>
                <a:r>
                  <a:rPr lang="en-US" dirty="0" err="1"/>
                  <a:t>priliv</a:t>
                </a:r>
                <a:r>
                  <a:rPr lang="en-US" dirty="0"/>
                  <a:t> od </a:t>
                </a:r>
                <a:r>
                  <a:rPr lang="en-US" dirty="0" err="1"/>
                  <a:t>realizovan</a:t>
                </a:r>
                <a:r>
                  <a:rPr lang="sr-Latn-RS" dirty="0"/>
                  <a:t>og</a:t>
                </a:r>
                <a:r>
                  <a:rPr lang="en-US" dirty="0"/>
                  <a:t> </a:t>
                </a:r>
                <a:r>
                  <a:rPr lang="sr-Latn-RS" dirty="0"/>
                  <a:t>projekta</a:t>
                </a:r>
                <a:r>
                  <a:rPr lang="en-US" dirty="0"/>
                  <a:t> je </a:t>
                </a:r>
                <a:r>
                  <a:rPr lang="en-US" dirty="0" err="1"/>
                  <a:t>konstantan</a:t>
                </a:r>
                <a:r>
                  <a:rPr lang="en-US" dirty="0"/>
                  <a:t> </a:t>
                </a:r>
                <a:r>
                  <a:rPr lang="en-US" dirty="0" err="1"/>
                  <a:t>po</a:t>
                </a:r>
                <a:r>
                  <a:rPr lang="en-US" dirty="0"/>
                  <a:t> </a:t>
                </a:r>
                <a:r>
                  <a:rPr lang="en-US" dirty="0" err="1"/>
                  <a:t>godinama</a:t>
                </a:r>
                <a:r>
                  <a:rPr lang="en-US" dirty="0"/>
                  <a:t>. U </a:t>
                </a:r>
                <a:r>
                  <a:rPr lang="en-US" dirty="0" err="1"/>
                  <a:t>ovom</a:t>
                </a:r>
                <a:r>
                  <a:rPr lang="en-US" dirty="0"/>
                  <a:t> </a:t>
                </a:r>
                <a:r>
                  <a:rPr lang="en-US" dirty="0" err="1"/>
                  <a:t>slučaju</a:t>
                </a:r>
                <a:r>
                  <a:rPr lang="en-US" dirty="0"/>
                  <a:t> se</a:t>
                </a:r>
                <a:r>
                  <a:rPr lang="sr-Latn-RS" dirty="0"/>
                  <a:t> </a:t>
                </a:r>
                <a:r>
                  <a:rPr lang="en-US" dirty="0" err="1"/>
                  <a:t>koriste</a:t>
                </a:r>
                <a:r>
                  <a:rPr lang="en-US" dirty="0"/>
                  <a:t> </a:t>
                </a:r>
                <a:r>
                  <a:rPr lang="en-US" dirty="0" err="1"/>
                  <a:t>formule</a:t>
                </a:r>
                <a:r>
                  <a:rPr lang="en-US" dirty="0"/>
                  <a:t> (1</a:t>
                </a:r>
                <a:r>
                  <a:rPr lang="sr-Latn-RS" dirty="0"/>
                  <a:t>.1</a:t>
                </a:r>
                <a:r>
                  <a:rPr lang="en-US" dirty="0"/>
                  <a:t>) </a:t>
                </a:r>
                <a:r>
                  <a:rPr lang="en-US" dirty="0" err="1"/>
                  <a:t>i</a:t>
                </a:r>
                <a:r>
                  <a:rPr lang="en-US" dirty="0"/>
                  <a:t> (</a:t>
                </a:r>
                <a:r>
                  <a:rPr lang="sr-Latn-RS" dirty="0"/>
                  <a:t>1.</a:t>
                </a:r>
                <a:r>
                  <a:rPr lang="en-US" dirty="0"/>
                  <a:t>2); </a:t>
                </a:r>
                <a:endParaRPr lang="sr-Latn-RS" dirty="0"/>
              </a:p>
              <a:p>
                <a:pPr lvl="1"/>
                <a:r>
                  <a:rPr lang="en-US" dirty="0" err="1"/>
                  <a:t>Neto</a:t>
                </a:r>
                <a:r>
                  <a:rPr lang="en-US" dirty="0"/>
                  <a:t> </a:t>
                </a:r>
                <a:r>
                  <a:rPr lang="en-US" dirty="0" err="1"/>
                  <a:t>priliv</a:t>
                </a:r>
                <a:r>
                  <a:rPr lang="en-US" dirty="0"/>
                  <a:t> od </a:t>
                </a:r>
                <a:r>
                  <a:rPr lang="sr-Latn-RS" dirty="0"/>
                  <a:t>projekta</a:t>
                </a:r>
                <a:r>
                  <a:rPr lang="en-US" dirty="0"/>
                  <a:t> </a:t>
                </a:r>
                <a:r>
                  <a:rPr lang="en-US" dirty="0" err="1"/>
                  <a:t>nije</a:t>
                </a:r>
                <a:r>
                  <a:rPr lang="en-US" dirty="0"/>
                  <a:t> </a:t>
                </a:r>
                <a:r>
                  <a:rPr lang="en-US" dirty="0" err="1"/>
                  <a:t>konstantan</a:t>
                </a:r>
                <a:r>
                  <a:rPr lang="en-US" dirty="0"/>
                  <a:t> </a:t>
                </a:r>
                <a:r>
                  <a:rPr lang="en-US" dirty="0" err="1"/>
                  <a:t>po</a:t>
                </a:r>
                <a:r>
                  <a:rPr lang="en-US" dirty="0"/>
                  <a:t> </a:t>
                </a:r>
                <a:r>
                  <a:rPr lang="en-US" dirty="0" err="1"/>
                  <a:t>godinama</a:t>
                </a:r>
                <a:r>
                  <a:rPr lang="en-US" dirty="0"/>
                  <a:t>. </a:t>
                </a:r>
                <a:r>
                  <a:rPr lang="en-US" dirty="0" err="1"/>
                  <a:t>Broj</a:t>
                </a:r>
                <a:r>
                  <a:rPr lang="en-US" dirty="0"/>
                  <a:t> </a:t>
                </a:r>
                <a:r>
                  <a:rPr lang="en-US" dirty="0" err="1"/>
                  <a:t>godina</a:t>
                </a:r>
                <a:r>
                  <a:rPr lang="en-US" dirty="0"/>
                  <a:t> </a:t>
                </a:r>
                <a:r>
                  <a:rPr lang="en-US" dirty="0" err="1"/>
                  <a:t>povraćaja</a:t>
                </a:r>
                <a:r>
                  <a:rPr lang="en-US" dirty="0"/>
                  <a:t> </a:t>
                </a:r>
                <a:r>
                  <a:rPr lang="sr-Latn-RS" dirty="0"/>
                  <a:t>sredstava </a:t>
                </a:r>
                <a:r>
                  <a:rPr lang="en-US" dirty="0"/>
                  <a:t>se </a:t>
                </a:r>
                <a:r>
                  <a:rPr lang="en-US" dirty="0" err="1"/>
                  <a:t>nalazi</a:t>
                </a:r>
                <a:r>
                  <a:rPr lang="en-US" dirty="0"/>
                  <a:t> </a:t>
                </a:r>
                <a:r>
                  <a:rPr lang="en-US" dirty="0" err="1"/>
                  <a:t>na</a:t>
                </a:r>
                <a:r>
                  <a:rPr lang="en-US" dirty="0"/>
                  <a:t> </a:t>
                </a:r>
                <a:r>
                  <a:rPr lang="en-US" dirty="0" err="1"/>
                  <a:t>osnovu</a:t>
                </a:r>
                <a:r>
                  <a:rPr lang="en-US" dirty="0"/>
                  <a:t> </a:t>
                </a:r>
                <a:r>
                  <a:rPr lang="en-US" dirty="0" err="1"/>
                  <a:t>kumulativa</a:t>
                </a:r>
                <a:r>
                  <a:rPr lang="en-US" dirty="0"/>
                  <a:t> </a:t>
                </a:r>
                <a:r>
                  <a:rPr lang="en-US" dirty="0" err="1"/>
                  <a:t>neto</a:t>
                </a:r>
                <a:r>
                  <a:rPr lang="en-US" dirty="0"/>
                  <a:t> </a:t>
                </a:r>
                <a:r>
                  <a:rPr lang="en-US" dirty="0" err="1"/>
                  <a:t>iznosa</a:t>
                </a:r>
                <a:r>
                  <a:rPr lang="en-US" dirty="0"/>
                  <a:t> </a:t>
                </a:r>
                <a:r>
                  <a:rPr lang="en-US" dirty="0" err="1"/>
                  <a:t>po</a:t>
                </a:r>
                <a:r>
                  <a:rPr lang="en-US" dirty="0"/>
                  <a:t> </a:t>
                </a:r>
                <a:r>
                  <a:rPr lang="en-US" dirty="0" err="1"/>
                  <a:t>godinama</a:t>
                </a:r>
                <a:r>
                  <a:rPr lang="en-US" dirty="0"/>
                  <a:t>, </a:t>
                </a:r>
                <a:r>
                  <a:rPr lang="en-US" dirty="0" err="1"/>
                  <a:t>kao</a:t>
                </a:r>
                <a:r>
                  <a:rPr lang="en-US" dirty="0"/>
                  <a:t> </a:t>
                </a:r>
                <a:r>
                  <a:rPr lang="en-US" dirty="0" err="1"/>
                  <a:t>što</a:t>
                </a:r>
                <a:r>
                  <a:rPr lang="en-US" dirty="0"/>
                  <a:t> je </a:t>
                </a:r>
                <a:r>
                  <a:rPr lang="en-US" dirty="0" err="1"/>
                  <a:t>dato</a:t>
                </a:r>
                <a:r>
                  <a:rPr lang="en-US" dirty="0"/>
                  <a:t> </a:t>
                </a:r>
                <a:r>
                  <a:rPr lang="en-US" dirty="0" err="1"/>
                  <a:t>jednačinom</a:t>
                </a:r>
                <a:r>
                  <a:rPr lang="sr-Latn-RS" dirty="0"/>
                  <a:t>:</a:t>
                </a:r>
              </a:p>
              <a:p>
                <a:pPr marL="457200" lvl="1" indent="0">
                  <a:buNone/>
                </a:pPr>
                <a14:m>
                  <m:oMath xmlns:m="http://schemas.openxmlformats.org/officeDocument/2006/math">
                    <m:nary>
                      <m:naryPr>
                        <m:chr m:val="∑"/>
                        <m:ctrlPr>
                          <a:rPr lang="en-US" i="1" smtClean="0">
                            <a:latin typeface="Cambria Math" panose="02040503050406030204" pitchFamily="18" charset="0"/>
                          </a:rPr>
                        </m:ctrlPr>
                      </m:naryPr>
                      <m:sub>
                        <m:r>
                          <m:rPr>
                            <m:brk m:alnAt="23"/>
                          </m:rPr>
                          <a:rPr lang="sr-Latn-RS" b="0" i="1" smtClean="0">
                            <a:latin typeface="Cambria Math" panose="02040503050406030204" pitchFamily="18" charset="0"/>
                          </a:rPr>
                          <m:t>𝑖</m:t>
                        </m:r>
                        <m:r>
                          <a:rPr lang="sr-Latn-RS" b="0" i="1" smtClean="0">
                            <a:latin typeface="Cambria Math" panose="02040503050406030204" pitchFamily="18" charset="0"/>
                          </a:rPr>
                          <m:t>=0</m:t>
                        </m:r>
                      </m:sub>
                      <m:sup>
                        <m:r>
                          <a:rPr lang="sr-Latn-R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𝐼</m:t>
                            </m:r>
                          </m:e>
                          <m:sub>
                            <m:r>
                              <a:rPr lang="sr-Latn-RS" b="0" i="1" smtClean="0">
                                <a:latin typeface="Cambria Math" panose="02040503050406030204" pitchFamily="18" charset="0"/>
                              </a:rPr>
                              <m:t>𝑖</m:t>
                            </m:r>
                          </m:sub>
                        </m:sSub>
                      </m:e>
                    </m:nary>
                  </m:oMath>
                </a14:m>
                <a:r>
                  <a:rPr lang="en-US" dirty="0"/>
                  <a:t> </a:t>
                </a:r>
                <a:r>
                  <a:rPr lang="sr-Latn-RS" dirty="0"/>
                  <a:t>= </a:t>
                </a:r>
                <a14:m>
                  <m:oMath xmlns:m="http://schemas.openxmlformats.org/officeDocument/2006/math">
                    <m:nary>
                      <m:naryPr>
                        <m:chr m:val="∑"/>
                        <m:ctrlPr>
                          <a:rPr lang="en-US" i="1">
                            <a:latin typeface="Cambria Math" panose="02040503050406030204" pitchFamily="18" charset="0"/>
                          </a:rPr>
                        </m:ctrlPr>
                      </m:naryPr>
                      <m:sub>
                        <m:r>
                          <a:rPr lang="sr-Latn-RS" b="0" i="1" smtClean="0">
                            <a:latin typeface="Cambria Math" panose="02040503050406030204" pitchFamily="18" charset="0"/>
                          </a:rPr>
                          <m:t>𝑗</m:t>
                        </m:r>
                        <m:r>
                          <a:rPr lang="sr-Latn-RS" i="1">
                            <a:latin typeface="Cambria Math" panose="02040503050406030204" pitchFamily="18" charset="0"/>
                          </a:rPr>
                          <m:t>=1</m:t>
                        </m:r>
                      </m:sub>
                      <m:sup>
                        <m:r>
                          <a:rPr lang="sr-Latn-RS" b="0" i="1" smtClean="0">
                            <a:latin typeface="Cambria Math" panose="02040503050406030204" pitchFamily="18" charset="0"/>
                          </a:rPr>
                          <m:t>𝑡</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𝑁𝑃</m:t>
                            </m:r>
                          </m:e>
                          <m:sub>
                            <m:r>
                              <a:rPr lang="sr-Latn-RS" b="0" i="1" smtClean="0">
                                <a:latin typeface="Cambria Math" panose="02040503050406030204" pitchFamily="18" charset="0"/>
                              </a:rPr>
                              <m:t>𝑗</m:t>
                            </m:r>
                          </m:sub>
                        </m:sSub>
                      </m:e>
                    </m:nary>
                  </m:oMath>
                </a14:m>
                <a:endParaRPr lang="sr-Latn-RS" dirty="0"/>
              </a:p>
              <a:p>
                <a:pPr lvl="2"/>
                <a:r>
                  <a:rPr lang="sr-Latn-RS" dirty="0"/>
                  <a:t>Gde je: n – broj godina trajanja projekta; j – broj godina (vek) eksploatacije rezultata projekta do postizanja roka vraćanja (t).</a:t>
                </a:r>
              </a:p>
              <a:p>
                <a:pPr lvl="1"/>
                <a:r>
                  <a:rPr lang="sr-Latn-RS" dirty="0"/>
                  <a:t>Samim time, </a:t>
                </a:r>
                <a:r>
                  <a:rPr lang="en-US" dirty="0" err="1"/>
                  <a:t>Rok</a:t>
                </a:r>
                <a:r>
                  <a:rPr lang="en-US" dirty="0"/>
                  <a:t> </a:t>
                </a:r>
                <a:r>
                  <a:rPr lang="en-US" dirty="0" err="1"/>
                  <a:t>vraćanja</a:t>
                </a:r>
                <a:r>
                  <a:rPr lang="en-US" dirty="0"/>
                  <a:t> mora </a:t>
                </a:r>
                <a:r>
                  <a:rPr lang="en-US" dirty="0" err="1"/>
                  <a:t>biti</a:t>
                </a:r>
                <a:r>
                  <a:rPr lang="en-US" dirty="0"/>
                  <a:t> </a:t>
                </a:r>
                <a:r>
                  <a:rPr lang="en-US" dirty="0" err="1"/>
                  <a:t>razuman</a:t>
                </a:r>
                <a:r>
                  <a:rPr lang="en-US" dirty="0"/>
                  <a:t>, </a:t>
                </a:r>
                <a:r>
                  <a:rPr lang="en-US" dirty="0" err="1"/>
                  <a:t>odnosno</a:t>
                </a:r>
                <a:r>
                  <a:rPr lang="en-US" dirty="0"/>
                  <a:t> </a:t>
                </a:r>
                <a:r>
                  <a:rPr lang="en-US" dirty="0" err="1"/>
                  <a:t>manji</a:t>
                </a:r>
                <a:r>
                  <a:rPr lang="en-US" dirty="0"/>
                  <a:t> od </a:t>
                </a:r>
                <a:r>
                  <a:rPr lang="en-US" dirty="0" err="1"/>
                  <a:t>nekog</a:t>
                </a:r>
                <a:r>
                  <a:rPr lang="en-US" dirty="0"/>
                  <a:t> </a:t>
                </a:r>
                <a:r>
                  <a:rPr lang="en-US" dirty="0" err="1"/>
                  <a:t>maksimalnog</a:t>
                </a:r>
                <a:r>
                  <a:rPr lang="en-US" dirty="0"/>
                  <a:t> </a:t>
                </a:r>
                <a:r>
                  <a:rPr lang="en-US" dirty="0" err="1"/>
                  <a:t>normativnog</a:t>
                </a:r>
                <a:r>
                  <a:rPr lang="en-US" dirty="0"/>
                  <a:t> </a:t>
                </a:r>
                <a:r>
                  <a:rPr lang="en-US" dirty="0" err="1"/>
                  <a:t>roka</a:t>
                </a:r>
                <a:r>
                  <a:rPr lang="sr-Latn-RS" dirty="0"/>
                  <a:t> </a:t>
                </a:r>
                <a:r>
                  <a:rPr lang="en-US" dirty="0" err="1"/>
                  <a:t>vraćanja</a:t>
                </a:r>
                <a:r>
                  <a:rPr lang="en-US" dirty="0"/>
                  <a:t> (t &lt; </a:t>
                </a:r>
                <a:r>
                  <a:rPr lang="en-US" dirty="0" err="1"/>
                  <a:t>t</a:t>
                </a:r>
                <a:r>
                  <a:rPr lang="en-US" baseline="-25000" dirty="0" err="1"/>
                  <a:t>max</a:t>
                </a:r>
                <a:r>
                  <a:rPr lang="en-US" dirty="0"/>
                  <a:t>). Kao </a:t>
                </a:r>
                <a:r>
                  <a:rPr lang="en-US" dirty="0" err="1"/>
                  <a:t>t</a:t>
                </a:r>
                <a:r>
                  <a:rPr lang="en-US" baseline="-25000" dirty="0" err="1"/>
                  <a:t>max</a:t>
                </a:r>
                <a:r>
                  <a:rPr lang="en-US" dirty="0"/>
                  <a:t> </a:t>
                </a:r>
                <a:r>
                  <a:rPr lang="en-US" dirty="0" err="1"/>
                  <a:t>može</a:t>
                </a:r>
                <a:r>
                  <a:rPr lang="en-US" dirty="0"/>
                  <a:t> se </a:t>
                </a:r>
                <a:r>
                  <a:rPr lang="en-US" dirty="0" err="1"/>
                  <a:t>uzeti</a:t>
                </a:r>
                <a:r>
                  <a:rPr lang="sr-Latn-RS" dirty="0"/>
                  <a:t> životni </a:t>
                </a:r>
                <a:r>
                  <a:rPr lang="en-US" dirty="0" err="1"/>
                  <a:t>vek</a:t>
                </a:r>
                <a:r>
                  <a:rPr lang="en-US" dirty="0"/>
                  <a:t> </a:t>
                </a:r>
                <a:r>
                  <a:rPr lang="en-US" dirty="0" err="1"/>
                  <a:t>eksploatacije</a:t>
                </a:r>
                <a:r>
                  <a:rPr lang="en-US" dirty="0"/>
                  <a:t> </a:t>
                </a:r>
                <a:r>
                  <a:rPr lang="sr-Latn-RS" dirty="0"/>
                  <a:t>projekta</a:t>
                </a:r>
                <a:r>
                  <a:rPr lang="en-US" dirty="0"/>
                  <a:t>, </a:t>
                </a:r>
                <a:r>
                  <a:rPr lang="en-US" dirty="0" err="1"/>
                  <a:t>odnosno</a:t>
                </a:r>
                <a:r>
                  <a:rPr lang="en-US" dirty="0"/>
                  <a:t> </a:t>
                </a:r>
                <a:r>
                  <a:rPr lang="sr-Latn-RS" dirty="0"/>
                  <a:t>životni </a:t>
                </a:r>
                <a:r>
                  <a:rPr lang="en-US" dirty="0" err="1"/>
                  <a:t>vek</a:t>
                </a:r>
                <a:r>
                  <a:rPr lang="en-US" dirty="0"/>
                  <a:t> </a:t>
                </a:r>
                <a:r>
                  <a:rPr lang="en-US" dirty="0" err="1"/>
                  <a:t>trajanja</a:t>
                </a:r>
                <a:r>
                  <a:rPr lang="sr-Latn-RS" dirty="0"/>
                  <a:t> </a:t>
                </a:r>
                <a:r>
                  <a:rPr lang="en-US" dirty="0" err="1"/>
                  <a:t>tehnološke</a:t>
                </a:r>
                <a:r>
                  <a:rPr lang="en-US" dirty="0"/>
                  <a:t> </a:t>
                </a:r>
                <a:r>
                  <a:rPr lang="en-US" dirty="0" err="1"/>
                  <a:t>opreme</a:t>
                </a:r>
                <a:r>
                  <a:rPr lang="en-US" dirty="0"/>
                  <a:t> </a:t>
                </a:r>
                <a:br>
                  <a:rPr lang="en-US" dirty="0"/>
                </a:br>
                <a:r>
                  <a:rPr lang="en-US" dirty="0"/>
                  <a:t/>
                </a:r>
                <a:br>
                  <a:rPr lang="en-US" dirty="0"/>
                </a:br>
                <a:r>
                  <a:rPr lang="en-US" dirty="0"/>
                  <a:t/>
                </a:r>
                <a:br>
                  <a:rPr lang="en-US" dirty="0"/>
                </a:br>
                <a:r>
                  <a:rPr lang="en-US" dirty="0"/>
                  <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2661" r="-522"/>
                </a:stretch>
              </a:blipFill>
            </p:spPr>
            <p:txBody>
              <a:bodyPr/>
              <a:lstStyle/>
              <a:p>
                <a:r>
                  <a:rPr lang="en-US">
                    <a:noFill/>
                  </a:rPr>
                  <a:t> </a:t>
                </a:r>
              </a:p>
            </p:txBody>
          </p:sp>
        </mc:Fallback>
      </mc:AlternateContent>
    </p:spTree>
    <p:extLst>
      <p:ext uri="{BB962C8B-B14F-4D97-AF65-F5344CB8AC3E}">
        <p14:creationId xmlns:p14="http://schemas.microsoft.com/office/powerpoint/2010/main" val="178395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pPr algn="just"/>
            <a:r>
              <a:rPr lang="sr-Latn-RS" sz="2000" b="1" dirty="0"/>
              <a:t>Primer 1: </a:t>
            </a:r>
            <a:r>
              <a:rPr lang="sr-Latn-RS" sz="2400" dirty="0"/>
              <a:t>Za jedan manji IT projekat, urađena je preliminarna analiza neophodnih troškova projekta. Obzirom da se radi o projektu u instituciji koja ima svu neophodnu opremu, objekte i infrastrukturu – kao akumulaciju resursa iz prethodnih projekata, nema investicionih troškova u zemljište, zgrade opremu ili vozni park. Takođe, rezultat projekta je softver, tako da nema zaliha – samim time nema ni troškova obrtnog kapitala. Ustanovljeni su sledeći operativni troškovi, za inicijalnu/razvojnu godinu – pre početka eksploatacije. Nakon početka eksploatacije, za celi period trajanja projekta, kao operativne troškove, planirati samo troškove rokovodioca projekta i ekonomiste (koji će plasirati razvijeni proizvod na tržište):</a:t>
            </a:r>
          </a:p>
          <a:p>
            <a:endParaRPr lang="sr-Latn-RS" dirty="0"/>
          </a:p>
        </p:txBody>
      </p:sp>
    </p:spTree>
    <p:extLst>
      <p:ext uri="{BB962C8B-B14F-4D97-AF65-F5344CB8AC3E}">
        <p14:creationId xmlns:p14="http://schemas.microsoft.com/office/powerpoint/2010/main" val="157141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Inicijalni troškovi (pre realizacije projekta)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9628225"/>
              </p:ext>
            </p:extLst>
          </p:nvPr>
        </p:nvGraphicFramePr>
        <p:xfrm>
          <a:off x="447472" y="2265255"/>
          <a:ext cx="10136176" cy="2656840"/>
        </p:xfrm>
        <a:graphic>
          <a:graphicData uri="http://schemas.openxmlformats.org/drawingml/2006/table">
            <a:tbl>
              <a:tblPr firstRow="1" bandRow="1">
                <a:tableStyleId>{5C22544A-7EE6-4342-B048-85BDC9FD1C3A}</a:tableStyleId>
              </a:tblPr>
              <a:tblGrid>
                <a:gridCol w="2237823">
                  <a:extLst>
                    <a:ext uri="{9D8B030D-6E8A-4147-A177-3AD203B41FA5}">
                      <a16:colId xmlns:a16="http://schemas.microsoft.com/office/drawing/2014/main" val="20000"/>
                    </a:ext>
                  </a:extLst>
                </a:gridCol>
                <a:gridCol w="5907852">
                  <a:extLst>
                    <a:ext uri="{9D8B030D-6E8A-4147-A177-3AD203B41FA5}">
                      <a16:colId xmlns:a16="http://schemas.microsoft.com/office/drawing/2014/main" val="20001"/>
                    </a:ext>
                  </a:extLst>
                </a:gridCol>
                <a:gridCol w="1990501">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personala/projektnog  tima</a:t>
                      </a:r>
                      <a:endParaRPr lang="en-US" dirty="0"/>
                    </a:p>
                  </a:txBody>
                  <a:tcPr/>
                </a:tc>
                <a:tc>
                  <a:txBody>
                    <a:bodyPr/>
                    <a:lstStyle/>
                    <a:p>
                      <a:pPr marL="285750" indent="-285750">
                        <a:buFontTx/>
                        <a:buChar char="-"/>
                      </a:pPr>
                      <a:r>
                        <a:rPr lang="sr-Latn-RS" dirty="0"/>
                        <a:t>Rukovodilac projekta</a:t>
                      </a:r>
                    </a:p>
                    <a:p>
                      <a:pPr marL="285750" indent="-285750">
                        <a:buFontTx/>
                        <a:buChar char="-"/>
                      </a:pPr>
                      <a:r>
                        <a:rPr lang="sr-Latn-RS" dirty="0"/>
                        <a:t>Tehnički dizajner</a:t>
                      </a:r>
                    </a:p>
                    <a:p>
                      <a:pPr marL="285750" indent="-285750">
                        <a:buFontTx/>
                        <a:buChar char="-"/>
                      </a:pPr>
                      <a:r>
                        <a:rPr lang="sr-Latn-RS" dirty="0"/>
                        <a:t>Stručnjag iz oblasti strategijskog</a:t>
                      </a:r>
                      <a:r>
                        <a:rPr lang="sr-Latn-RS" baseline="0" dirty="0"/>
                        <a:t> menadžmenta No. 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dirty="0"/>
                        <a:t>Stručnjag iz oblasti strategijskog</a:t>
                      </a:r>
                      <a:r>
                        <a:rPr lang="sr-Latn-RS" baseline="0" dirty="0"/>
                        <a:t> menadžmenta No.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Ekonomista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IT podrška</a:t>
                      </a:r>
                    </a:p>
                    <a:p>
                      <a:pPr marL="285750" indent="-285750">
                        <a:buFontTx/>
                        <a:buChar char="-"/>
                      </a:pPr>
                      <a:endParaRPr lang="sr-Latn-RS" baseline="0" dirty="0"/>
                    </a:p>
                    <a:p>
                      <a:pPr marL="285750" indent="-285750">
                        <a:buFontTx/>
                        <a:buChar char="-"/>
                      </a:pPr>
                      <a:endParaRPr lang="en-US" dirty="0"/>
                    </a:p>
                  </a:txBody>
                  <a:tcPr/>
                </a:tc>
                <a:tc>
                  <a:txBody>
                    <a:bodyPr/>
                    <a:lstStyle/>
                    <a:p>
                      <a:r>
                        <a:rPr lang="sr-Latn-RS" dirty="0"/>
                        <a:t>140.000</a:t>
                      </a:r>
                    </a:p>
                    <a:p>
                      <a:r>
                        <a:rPr lang="sr-Latn-RS" dirty="0"/>
                        <a:t>110.000</a:t>
                      </a:r>
                    </a:p>
                    <a:p>
                      <a:r>
                        <a:rPr lang="sr-Latn-RS" dirty="0"/>
                        <a:t>110.000</a:t>
                      </a:r>
                    </a:p>
                    <a:p>
                      <a:r>
                        <a:rPr lang="sr-Latn-RS" dirty="0"/>
                        <a:t>110.000</a:t>
                      </a:r>
                    </a:p>
                    <a:p>
                      <a:r>
                        <a:rPr lang="sr-Latn-RS" dirty="0"/>
                        <a:t>80.000</a:t>
                      </a:r>
                    </a:p>
                    <a:p>
                      <a:r>
                        <a:rPr lang="sr-Latn-RS" dirty="0"/>
                        <a:t>50.000</a:t>
                      </a:r>
                    </a:p>
                    <a:p>
                      <a:endParaRPr lang="sr-Latn-RS" b="1" dirty="0">
                        <a:sym typeface="Symbol" panose="05050102010706020507" pitchFamily="18" charset="2"/>
                      </a:endParaRPr>
                    </a:p>
                    <a:p>
                      <a:r>
                        <a:rPr lang="en-US" b="1" dirty="0">
                          <a:sym typeface="Symbol" panose="05050102010706020507" pitchFamily="18" charset="2"/>
                        </a:rPr>
                        <a:t></a:t>
                      </a:r>
                      <a:r>
                        <a:rPr lang="sr-Latn-RS" b="1" dirty="0">
                          <a:sym typeface="Symbol" panose="05050102010706020507" pitchFamily="18" charset="2"/>
                        </a:rPr>
                        <a:t>600.000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765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b="1" dirty="0"/>
          </a:p>
        </p:txBody>
      </p:sp>
      <p:graphicFrame>
        <p:nvGraphicFramePr>
          <p:cNvPr id="4" name="Table 3"/>
          <p:cNvGraphicFramePr>
            <a:graphicFrameLocks noGrp="1"/>
          </p:cNvGraphicFramePr>
          <p:nvPr/>
        </p:nvGraphicFramePr>
        <p:xfrm>
          <a:off x="1574800" y="2385906"/>
          <a:ext cx="8127999" cy="2926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ekserimentalnog rada, uključujući potrošni materijal, opremu, iznajmljivanje prostora i angažovanje eksternih eksperata</a:t>
                      </a:r>
                      <a:endParaRPr lang="en-US" dirty="0"/>
                    </a:p>
                  </a:txBody>
                  <a:tcPr/>
                </a:tc>
                <a:tc>
                  <a:txBody>
                    <a:bodyPr/>
                    <a:lstStyle/>
                    <a:p>
                      <a:pPr marL="285750" indent="-285750">
                        <a:buFontTx/>
                        <a:buChar char="-"/>
                      </a:pPr>
                      <a:r>
                        <a:rPr lang="sr-Latn-RS" dirty="0"/>
                        <a:t>Eksterni</a:t>
                      </a:r>
                      <a:r>
                        <a:rPr lang="sr-Latn-RS" baseline="0" dirty="0"/>
                        <a:t> ekspert za programiranje,  i za tehničku podršku tokom realizacije projekta</a:t>
                      </a:r>
                    </a:p>
                    <a:p>
                      <a:pPr marL="285750" indent="-285750">
                        <a:buFontTx/>
                        <a:buChar char="-"/>
                      </a:pPr>
                      <a:r>
                        <a:rPr lang="sr-Latn-RS" baseline="0" dirty="0"/>
                        <a:t>Eksterne usluge konsultovanja</a:t>
                      </a:r>
                    </a:p>
                    <a:p>
                      <a:pPr marL="285750" indent="-285750">
                        <a:buFontTx/>
                        <a:buChar char="-"/>
                      </a:pPr>
                      <a:endParaRPr lang="en-US" dirty="0"/>
                    </a:p>
                  </a:txBody>
                  <a:tcPr/>
                </a:tc>
                <a:tc>
                  <a:txBody>
                    <a:bodyPr/>
                    <a:lstStyle/>
                    <a:p>
                      <a:r>
                        <a:rPr lang="sr-Latn-RS" dirty="0"/>
                        <a:t>800.000</a:t>
                      </a:r>
                    </a:p>
                    <a:p>
                      <a:endParaRPr lang="sr-Latn-RS" dirty="0"/>
                    </a:p>
                    <a:p>
                      <a:endParaRPr lang="sr-Latn-RS" dirty="0"/>
                    </a:p>
                    <a:p>
                      <a:endParaRPr lang="sr-Latn-RS" dirty="0"/>
                    </a:p>
                    <a:p>
                      <a:endParaRPr lang="sr-Latn-RS" dirty="0"/>
                    </a:p>
                    <a:p>
                      <a:r>
                        <a:rPr lang="sr-Latn-RS" dirty="0"/>
                        <a:t>200.000</a:t>
                      </a:r>
                    </a:p>
                    <a:p>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1.000.000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222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8959322"/>
              </p:ext>
            </p:extLst>
          </p:nvPr>
        </p:nvGraphicFramePr>
        <p:xfrm>
          <a:off x="1574800" y="2385906"/>
          <a:ext cx="8127999" cy="3479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putovanja, lokalno i internacionlano</a:t>
                      </a:r>
                      <a:endParaRPr lang="en-US" dirty="0"/>
                    </a:p>
                  </a:txBody>
                  <a:tcPr/>
                </a:tc>
                <a:tc>
                  <a:txBody>
                    <a:bodyPr/>
                    <a:lstStyle/>
                    <a:p>
                      <a:pPr marL="285750" indent="-285750">
                        <a:buFontTx/>
                        <a:buChar char="-"/>
                      </a:pPr>
                      <a:r>
                        <a:rPr lang="sr-Latn-RS" dirty="0"/>
                        <a:t>Troškovi putovanja za organizovane sastanke sa eksternim ekspertima</a:t>
                      </a:r>
                      <a:endParaRPr lang="en-US" dirty="0"/>
                    </a:p>
                  </a:txBody>
                  <a:tcPr/>
                </a:tc>
                <a:tc>
                  <a:txBody>
                    <a:bodyPr/>
                    <a:lstStyle/>
                    <a:p>
                      <a:r>
                        <a:rPr lang="sr-Latn-RS" dirty="0"/>
                        <a:t>100.000</a:t>
                      </a:r>
                    </a:p>
                    <a:p>
                      <a:endParaRPr lang="sr-Latn-RS" dirty="0"/>
                    </a:p>
                    <a:p>
                      <a:endParaRPr lang="sr-Latn-RS" dirty="0"/>
                    </a:p>
                    <a:p>
                      <a:endParaRPr lang="sr-Latn-RS" dirty="0"/>
                    </a:p>
                  </a:txBody>
                  <a:tcPr/>
                </a:tc>
                <a:extLst>
                  <a:ext uri="{0D108BD9-81ED-4DB2-BD59-A6C34878D82A}">
                    <a16:rowId xmlns:a16="http://schemas.microsoft.com/office/drawing/2014/main" val="10001"/>
                  </a:ext>
                </a:extLst>
              </a:tr>
              <a:tr h="370840">
                <a:tc>
                  <a:txBody>
                    <a:bodyPr/>
                    <a:lstStyle/>
                    <a:p>
                      <a:r>
                        <a:rPr lang="sr-Latn-RS" dirty="0"/>
                        <a:t>Pravne usluge</a:t>
                      </a:r>
                      <a:endParaRPr lang="en-US" dirty="0"/>
                    </a:p>
                  </a:txBody>
                  <a:tcPr/>
                </a:tc>
                <a:tc>
                  <a:txBody>
                    <a:bodyPr/>
                    <a:lstStyle/>
                    <a:p>
                      <a:pPr marL="285750" indent="-285750">
                        <a:buFontTx/>
                        <a:buChar char="-"/>
                      </a:pPr>
                      <a:r>
                        <a:rPr lang="sr-Latn-RS" dirty="0"/>
                        <a:t>IP (troškovi</a:t>
                      </a:r>
                      <a:r>
                        <a:rPr lang="sr-Latn-RS" baseline="0" dirty="0"/>
                        <a:t> pripreme patenta)</a:t>
                      </a:r>
                      <a:endParaRPr lang="en-US" dirty="0"/>
                    </a:p>
                  </a:txBody>
                  <a:tcPr/>
                </a:tc>
                <a:tc>
                  <a:txBody>
                    <a:bodyPr/>
                    <a:lstStyle/>
                    <a:p>
                      <a:r>
                        <a:rPr lang="sr-Latn-RS" dirty="0"/>
                        <a:t>220.000</a:t>
                      </a:r>
                    </a:p>
                  </a:txBody>
                  <a:tcPr/>
                </a:tc>
                <a:extLst>
                  <a:ext uri="{0D108BD9-81ED-4DB2-BD59-A6C34878D82A}">
                    <a16:rowId xmlns:a16="http://schemas.microsoft.com/office/drawing/2014/main" val="10002"/>
                  </a:ext>
                </a:extLst>
              </a:tr>
              <a:tr h="370840">
                <a:tc>
                  <a:txBody>
                    <a:bodyPr/>
                    <a:lstStyle/>
                    <a:p>
                      <a:r>
                        <a:rPr lang="sr-Latn-RS" dirty="0"/>
                        <a:t>Poslovni konsultant</a:t>
                      </a:r>
                      <a:endParaRPr lang="en-US" dirty="0"/>
                    </a:p>
                  </a:txBody>
                  <a:tcPr/>
                </a:tc>
                <a:tc>
                  <a:txBody>
                    <a:bodyPr/>
                    <a:lstStyle/>
                    <a:p>
                      <a:pPr marL="285750" indent="-285750">
                        <a:buFontTx/>
                        <a:buChar char="-"/>
                      </a:pPr>
                      <a:r>
                        <a:rPr lang="sr-Latn-RS" dirty="0"/>
                        <a:t>Konsultant za razvoj novog proizvoda</a:t>
                      </a:r>
                      <a:endParaRPr lang="en-US" dirty="0"/>
                    </a:p>
                  </a:txBody>
                  <a:tcPr/>
                </a:tc>
                <a:tc>
                  <a:txBody>
                    <a:bodyPr/>
                    <a:lstStyle/>
                    <a:p>
                      <a:r>
                        <a:rPr lang="sr-Latn-RS" dirty="0"/>
                        <a:t>480.000</a:t>
                      </a:r>
                    </a:p>
                  </a:txBody>
                  <a:tcPr/>
                </a:tc>
                <a:extLst>
                  <a:ext uri="{0D108BD9-81ED-4DB2-BD59-A6C34878D82A}">
                    <a16:rowId xmlns:a16="http://schemas.microsoft.com/office/drawing/2014/main" val="10003"/>
                  </a:ext>
                </a:extLst>
              </a:tr>
              <a:tr h="370840">
                <a:tc gridSpan="2">
                  <a:txBody>
                    <a:bodyPr/>
                    <a:lstStyle/>
                    <a:p>
                      <a:r>
                        <a:rPr lang="sr-Latn-RS" b="1" dirty="0"/>
                        <a:t>Ukupni budžet projekta</a:t>
                      </a:r>
                      <a:r>
                        <a:rPr lang="sr-Latn-RS" b="1" baseline="0" dirty="0"/>
                        <a:t>/Operativni troškovi - inicijalni</a:t>
                      </a:r>
                      <a:endParaRPr lang="en-US" b="1" dirty="0"/>
                    </a:p>
                  </a:txBody>
                  <a:tcPr/>
                </a:tc>
                <a:tc hMerge="1">
                  <a:txBody>
                    <a:bodyPr/>
                    <a:lstStyle/>
                    <a:p>
                      <a:pPr marL="285750" indent="-285750">
                        <a:buFontTx/>
                        <a:buChar char="-"/>
                      </a:pPr>
                      <a:endParaRPr lang="en-US" dirty="0"/>
                    </a:p>
                  </a:txBody>
                  <a:tcPr/>
                </a:tc>
                <a:tc>
                  <a:txBody>
                    <a:bodyPr/>
                    <a:lstStyle/>
                    <a:p>
                      <a:r>
                        <a:rPr lang="sr-Latn-RS" b="1" dirty="0"/>
                        <a:t>2.400.000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836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b="1" dirty="0">
                <a:solidFill>
                  <a:srgbClr val="FF0000"/>
                </a:solidFill>
              </a:rPr>
              <a:t>Planiranje projekta – </a:t>
            </a:r>
            <a:r>
              <a:rPr lang="sr-Latn-RS" b="1">
                <a:solidFill>
                  <a:srgbClr val="FF0000"/>
                </a:solidFill>
              </a:rPr>
              <a:t>Studija izvodljivosti </a:t>
            </a:r>
            <a:r>
              <a:rPr lang="sr-Latn-RS" b="1"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173509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a:bodyPr>
          <a:lstStyle/>
          <a:p>
            <a:r>
              <a:rPr lang="sr-Latn-RS" sz="2200" dirty="0"/>
              <a:t>Za isti projekat, predviđeni su sledeći kanali prihoda, sa projektovanim ukupnim iznosima neto prihoda na godišnjem nivou, predviđen je životni vek projekta, koji se zasniva na životnom veku proizvoda i koji je maksimalno 10 godina:</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4225472451"/>
              </p:ext>
            </p:extLst>
          </p:nvPr>
        </p:nvGraphicFramePr>
        <p:xfrm>
          <a:off x="1819613" y="2766181"/>
          <a:ext cx="9250464" cy="3789680"/>
        </p:xfrm>
        <a:graphic>
          <a:graphicData uri="http://schemas.openxmlformats.org/drawingml/2006/table">
            <a:tbl>
              <a:tblPr firstRow="1" bandRow="1">
                <a:tableStyleId>{5C22544A-7EE6-4342-B048-85BDC9FD1C3A}</a:tableStyleId>
              </a:tblPr>
              <a:tblGrid>
                <a:gridCol w="3083488">
                  <a:extLst>
                    <a:ext uri="{9D8B030D-6E8A-4147-A177-3AD203B41FA5}">
                      <a16:colId xmlns:a16="http://schemas.microsoft.com/office/drawing/2014/main" val="20000"/>
                    </a:ext>
                  </a:extLst>
                </a:gridCol>
                <a:gridCol w="3083488">
                  <a:extLst>
                    <a:ext uri="{9D8B030D-6E8A-4147-A177-3AD203B41FA5}">
                      <a16:colId xmlns:a16="http://schemas.microsoft.com/office/drawing/2014/main" val="20001"/>
                    </a:ext>
                  </a:extLst>
                </a:gridCol>
                <a:gridCol w="3083488">
                  <a:extLst>
                    <a:ext uri="{9D8B030D-6E8A-4147-A177-3AD203B41FA5}">
                      <a16:colId xmlns:a16="http://schemas.microsoft.com/office/drawing/2014/main" val="20002"/>
                    </a:ext>
                  </a:extLst>
                </a:gridCol>
              </a:tblGrid>
              <a:tr h="370840">
                <a:tc>
                  <a:txBody>
                    <a:bodyPr/>
                    <a:lstStyle/>
                    <a:p>
                      <a:r>
                        <a:rPr lang="sr-Latn-RS" sz="1600" dirty="0"/>
                        <a:t>Kategorija prihoda</a:t>
                      </a:r>
                      <a:endParaRPr lang="en-US" sz="1600" dirty="0"/>
                    </a:p>
                  </a:txBody>
                  <a:tcPr/>
                </a:tc>
                <a:tc>
                  <a:txBody>
                    <a:bodyPr/>
                    <a:lstStyle/>
                    <a:p>
                      <a:r>
                        <a:rPr lang="sr-Latn-RS" sz="1600" dirty="0"/>
                        <a:t>Resursi/Stejkholderi/Aktivnosti</a:t>
                      </a:r>
                      <a:endParaRPr lang="en-US" sz="1600" dirty="0"/>
                    </a:p>
                  </a:txBody>
                  <a:tcPr/>
                </a:tc>
                <a:tc>
                  <a:txBody>
                    <a:bodyPr/>
                    <a:lstStyle/>
                    <a:p>
                      <a:r>
                        <a:rPr lang="sr-Latn-RS" sz="1600" dirty="0"/>
                        <a:t>Prihodi_godišnji/nj</a:t>
                      </a:r>
                      <a:endParaRPr lang="en-US" sz="1600" dirty="0"/>
                    </a:p>
                  </a:txBody>
                  <a:tcPr/>
                </a:tc>
                <a:extLst>
                  <a:ext uri="{0D108BD9-81ED-4DB2-BD59-A6C34878D82A}">
                    <a16:rowId xmlns:a16="http://schemas.microsoft.com/office/drawing/2014/main" val="10000"/>
                  </a:ext>
                </a:extLst>
              </a:tr>
              <a:tr h="370840">
                <a:tc>
                  <a:txBody>
                    <a:bodyPr/>
                    <a:lstStyle/>
                    <a:p>
                      <a:r>
                        <a:rPr lang="sr-Latn-RS" sz="1600" dirty="0"/>
                        <a:t>Prodaja dobara</a:t>
                      </a:r>
                      <a:endParaRPr lang="en-US" sz="1600" dirty="0"/>
                    </a:p>
                  </a:txBody>
                  <a:tcPr/>
                </a:tc>
                <a:tc>
                  <a:txBody>
                    <a:bodyPr/>
                    <a:lstStyle/>
                    <a:p>
                      <a:pPr marL="285750" indent="-285750">
                        <a:buFontTx/>
                        <a:buChar char="-"/>
                      </a:pPr>
                      <a:r>
                        <a:rPr lang="sr-Latn-RS" sz="1600" dirty="0"/>
                        <a:t>Prodaja instalacije</a:t>
                      </a:r>
                      <a:r>
                        <a:rPr lang="sr-Latn-RS" sz="1600" baseline="0" dirty="0"/>
                        <a:t>  softvera krajnjim korisnicima</a:t>
                      </a:r>
                      <a:endParaRPr lang="en-US" sz="1600" dirty="0"/>
                    </a:p>
                  </a:txBody>
                  <a:tcPr/>
                </a:tc>
                <a:tc>
                  <a:txBody>
                    <a:bodyPr/>
                    <a:lstStyle/>
                    <a:p>
                      <a:r>
                        <a:rPr lang="sr-Latn-RS" sz="1600" dirty="0"/>
                        <a:t>280.000</a:t>
                      </a:r>
                    </a:p>
                    <a:p>
                      <a:endParaRPr lang="sr-Latn-RS" sz="1600" dirty="0"/>
                    </a:p>
                    <a:p>
                      <a:endParaRPr lang="sr-Latn-RS" sz="1600" dirty="0"/>
                    </a:p>
                    <a:p>
                      <a:endParaRPr lang="sr-Latn-RS" sz="1600" dirty="0"/>
                    </a:p>
                  </a:txBody>
                  <a:tcPr/>
                </a:tc>
                <a:extLst>
                  <a:ext uri="{0D108BD9-81ED-4DB2-BD59-A6C34878D82A}">
                    <a16:rowId xmlns:a16="http://schemas.microsoft.com/office/drawing/2014/main" val="10001"/>
                  </a:ext>
                </a:extLst>
              </a:tr>
              <a:tr h="370840">
                <a:tc>
                  <a:txBody>
                    <a:bodyPr/>
                    <a:lstStyle/>
                    <a:p>
                      <a:r>
                        <a:rPr lang="sr-Latn-RS" sz="1600" dirty="0"/>
                        <a:t>Pretplata</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Pretplata za Web platformu  - bez instalacije</a:t>
                      </a:r>
                      <a:endParaRPr lang="en-US" sz="1600" dirty="0"/>
                    </a:p>
                  </a:txBody>
                  <a:tcPr/>
                </a:tc>
                <a:tc>
                  <a:txBody>
                    <a:bodyPr/>
                    <a:lstStyle/>
                    <a:p>
                      <a:r>
                        <a:rPr lang="sr-Latn-RS" sz="1600" dirty="0"/>
                        <a:t>120.000</a:t>
                      </a:r>
                    </a:p>
                  </a:txBody>
                  <a:tcPr/>
                </a:tc>
                <a:extLst>
                  <a:ext uri="{0D108BD9-81ED-4DB2-BD59-A6C34878D82A}">
                    <a16:rowId xmlns:a16="http://schemas.microsoft.com/office/drawing/2014/main" val="10002"/>
                  </a:ext>
                </a:extLst>
              </a:tr>
              <a:tr h="370840">
                <a:tc>
                  <a:txBody>
                    <a:bodyPr/>
                    <a:lstStyle/>
                    <a:p>
                      <a:r>
                        <a:rPr lang="sr-Latn-RS" sz="1600" dirty="0"/>
                        <a:t>Naplata korišćenja usluga</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Usluge instalacije, obuke korisnika i konsultacije -</a:t>
                      </a:r>
                      <a:r>
                        <a:rPr lang="sr-Latn-RS" sz="1600" baseline="0" dirty="0"/>
                        <a:t> podrška</a:t>
                      </a:r>
                      <a:endParaRPr lang="en-US" sz="1600" dirty="0"/>
                    </a:p>
                  </a:txBody>
                  <a:tcPr/>
                </a:tc>
                <a:tc>
                  <a:txBody>
                    <a:bodyPr/>
                    <a:lstStyle/>
                    <a:p>
                      <a:r>
                        <a:rPr lang="sr-Latn-RS" sz="1600" dirty="0"/>
                        <a:t>100.000</a:t>
                      </a:r>
                    </a:p>
                  </a:txBody>
                  <a:tcPr/>
                </a:tc>
                <a:extLst>
                  <a:ext uri="{0D108BD9-81ED-4DB2-BD59-A6C34878D82A}">
                    <a16:rowId xmlns:a16="http://schemas.microsoft.com/office/drawing/2014/main" val="10003"/>
                  </a:ext>
                </a:extLst>
              </a:tr>
              <a:tr h="370840">
                <a:tc>
                  <a:txBody>
                    <a:bodyPr/>
                    <a:lstStyle/>
                    <a:p>
                      <a:r>
                        <a:rPr lang="sr-Latn-RS" sz="1600" dirty="0"/>
                        <a:t>Prihodi od reklama na Web platformi</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Iznajmljivanje prostora</a:t>
                      </a:r>
                      <a:r>
                        <a:rPr lang="sr-Latn-RS" sz="1600" baseline="0" dirty="0"/>
                        <a:t> za reklamu na web portalu</a:t>
                      </a:r>
                      <a:endParaRPr lang="en-US" sz="1600" dirty="0"/>
                    </a:p>
                  </a:txBody>
                  <a:tcPr/>
                </a:tc>
                <a:tc>
                  <a:txBody>
                    <a:bodyPr/>
                    <a:lstStyle/>
                    <a:p>
                      <a:r>
                        <a:rPr lang="sr-Latn-RS" sz="1600" dirty="0"/>
                        <a:t>50.000</a:t>
                      </a:r>
                    </a:p>
                  </a:txBody>
                  <a:tcPr/>
                </a:tc>
                <a:extLst>
                  <a:ext uri="{0D108BD9-81ED-4DB2-BD59-A6C34878D82A}">
                    <a16:rowId xmlns:a16="http://schemas.microsoft.com/office/drawing/2014/main" val="10004"/>
                  </a:ext>
                </a:extLst>
              </a:tr>
              <a:tr h="370840">
                <a:tc gridSpan="2">
                  <a:txBody>
                    <a:bodyPr/>
                    <a:lstStyle/>
                    <a:p>
                      <a:r>
                        <a:rPr lang="sr-Latn-RS" sz="1600" b="1" dirty="0"/>
                        <a:t>Ukupni</a:t>
                      </a:r>
                      <a:r>
                        <a:rPr lang="sr-Latn-RS" sz="1600" b="1" baseline="0" dirty="0"/>
                        <a:t> godišnji prihod</a:t>
                      </a:r>
                      <a:endParaRPr lang="en-US" sz="1600" b="1" dirty="0"/>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dirty="0"/>
                    </a:p>
                  </a:txBody>
                  <a:tcPr/>
                </a:tc>
                <a:tc>
                  <a:txBody>
                    <a:bodyPr/>
                    <a:lstStyle/>
                    <a:p>
                      <a:r>
                        <a:rPr lang="sr-Latn-RS" sz="1600" b="1" dirty="0"/>
                        <a:t>550.000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5865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sr-Latn-RS" sz="2000" dirty="0"/>
                  <a:t>Za navedeni projekat odrediti rok vraćanja investicije.</a:t>
                </a:r>
              </a:p>
              <a:p>
                <a:r>
                  <a:rPr lang="sr-Latn-RS" sz="2000" b="1" dirty="0"/>
                  <a:t>REŠENJE: </a:t>
                </a:r>
                <a:r>
                  <a:rPr lang="sr-Latn-RS" sz="2000" dirty="0"/>
                  <a:t>Ukupni troškovi, tokom razvojne faze datog projekta su: 2.400.000 nj. Troškovi tokom svake naredne godine su (140.000 + 80.000 = 220.000 nj). Ukupni planirani godišnji neto prihod je 550.000 nj/god. Projekat počinje da ostvaruje pozitivni efekat dobiti tokom 8. godine, preciznije</a:t>
                </a:r>
              </a:p>
              <a:p>
                <a:r>
                  <a:rPr lang="sr-Latn-RS" sz="2000" dirty="0"/>
                  <a:t>Rok vraćanja sredstava je:</a:t>
                </a:r>
              </a:p>
              <a:p>
                <a:r>
                  <a:rPr lang="sr-Latn-RS" sz="2000" dirty="0"/>
                  <a:t>t = </a:t>
                </a:r>
                <a14:m>
                  <m:oMath xmlns:m="http://schemas.openxmlformats.org/officeDocument/2006/math">
                    <m:f>
                      <m:fPr>
                        <m:ctrlPr>
                          <a:rPr lang="sr-Latn-RS" sz="2000" i="1">
                            <a:latin typeface="Cambria Math" panose="02040503050406030204" pitchFamily="18" charset="0"/>
                          </a:rPr>
                        </m:ctrlPr>
                      </m:fPr>
                      <m:num>
                        <m:r>
                          <a:rPr lang="sr-Latn-RS" sz="2000" i="1">
                            <a:latin typeface="Cambria Math" panose="02040503050406030204" pitchFamily="18" charset="0"/>
                          </a:rPr>
                          <m:t>𝐼</m:t>
                        </m:r>
                      </m:num>
                      <m:den>
                        <m:r>
                          <a:rPr lang="sr-Latn-RS" sz="2000" i="1">
                            <a:latin typeface="Cambria Math" panose="02040503050406030204" pitchFamily="18" charset="0"/>
                          </a:rPr>
                          <m:t>𝑁𝑃</m:t>
                        </m:r>
                      </m:den>
                    </m:f>
                  </m:oMath>
                </a14:m>
                <a:r>
                  <a:rPr lang="sr-Latn-RS" sz="2000" dirty="0"/>
                  <a:t> = </a:t>
                </a:r>
                <a14:m>
                  <m:oMath xmlns:m="http://schemas.openxmlformats.org/officeDocument/2006/math">
                    <m:f>
                      <m:fPr>
                        <m:ctrlPr>
                          <a:rPr lang="sr-Latn-RS" sz="2000" i="1">
                            <a:latin typeface="Cambria Math" panose="02040503050406030204" pitchFamily="18" charset="0"/>
                          </a:rPr>
                        </m:ctrlPr>
                      </m:fPr>
                      <m:num>
                        <m:r>
                          <a:rPr lang="sr-Latn-RS" sz="2000" b="0" i="1" smtClean="0">
                            <a:latin typeface="Cambria Math" panose="02040503050406030204" pitchFamily="18" charset="0"/>
                          </a:rPr>
                          <m:t>4.160.000</m:t>
                        </m:r>
                      </m:num>
                      <m:den>
                        <m:r>
                          <a:rPr lang="sr-Latn-RS" sz="2000" b="0" i="1" smtClean="0">
                            <a:latin typeface="Cambria Math" panose="02040503050406030204" pitchFamily="18" charset="0"/>
                          </a:rPr>
                          <m:t>550.000</m:t>
                        </m:r>
                      </m:den>
                    </m:f>
                  </m:oMath>
                </a14:m>
                <a:r>
                  <a:rPr lang="sr-Latn-RS" sz="2000" dirty="0"/>
                  <a:t> = 7.56 god</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22" t="-1401" r="-58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809129727"/>
              </p:ext>
            </p:extLst>
          </p:nvPr>
        </p:nvGraphicFramePr>
        <p:xfrm>
          <a:off x="572851" y="4030980"/>
          <a:ext cx="5994400" cy="2827020"/>
        </p:xfrm>
        <a:graphic>
          <a:graphicData uri="http://schemas.openxmlformats.org/drawingml/2006/table">
            <a:tbl>
              <a:tblPr>
                <a:tableStyleId>{5C22544A-7EE6-4342-B048-85BDC9FD1C3A}</a:tableStyleId>
              </a:tblPr>
              <a:tblGrid>
                <a:gridCol w="78740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584200">
                  <a:extLst>
                    <a:ext uri="{9D8B030D-6E8A-4147-A177-3AD203B41FA5}">
                      <a16:colId xmlns:a16="http://schemas.microsoft.com/office/drawing/2014/main" val="20006"/>
                    </a:ext>
                  </a:extLst>
                </a:gridCol>
              </a:tblGrid>
              <a:tr h="487680">
                <a:tc>
                  <a:txBody>
                    <a:bodyPr/>
                    <a:lstStyle/>
                    <a:p>
                      <a:pPr algn="l" fontAlgn="b"/>
                      <a:r>
                        <a:rPr lang="en-US" sz="1100" u="none" strike="noStrike" dirty="0" err="1">
                          <a:effectLst/>
                        </a:rPr>
                        <a:t>Godina</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Troškovi-godišnje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Troškovi_kumulativ</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Neto Prihodi/god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Neto prihodi_kumulativ</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err="1">
                          <a:effectLst/>
                        </a:rPr>
                        <a:t>Neto</a:t>
                      </a:r>
                      <a:r>
                        <a:rPr lang="en-US" sz="1100" u="none" strike="noStrike" dirty="0">
                          <a:effectLst/>
                        </a:rPr>
                        <a:t> </a:t>
                      </a:r>
                      <a:r>
                        <a:rPr lang="en-US" sz="1100" u="none" strike="noStrike" dirty="0" err="1">
                          <a:effectLst/>
                        </a:rPr>
                        <a:t>Prihod</a:t>
                      </a:r>
                      <a:r>
                        <a:rPr lang="sr-Latn-RS" sz="1100" u="none" strike="noStrike" dirty="0">
                          <a:effectLst/>
                        </a:rPr>
                        <a:t> kumulativ</a:t>
                      </a:r>
                      <a:r>
                        <a:rPr lang="en-US" sz="1100" u="none" strike="noStrike" dirty="0">
                          <a:effectLst/>
                        </a:rPr>
                        <a:t> – </a:t>
                      </a:r>
                      <a:r>
                        <a:rPr lang="en-US" sz="1100" u="none" strike="noStrike" dirty="0" err="1">
                          <a:effectLst/>
                        </a:rPr>
                        <a:t>Rashod</a:t>
                      </a:r>
                      <a:r>
                        <a:rPr lang="sr-Latn-RS" sz="1100" u="none" strike="noStrike" dirty="0">
                          <a:effectLst/>
                        </a:rPr>
                        <a:t> kumulativ</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Rok vraćanja (t), god</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48768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-2400000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-2070000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3060000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-1410000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82880">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2750000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3300000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2880">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3850000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82880">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4160000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7.56364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9"/>
                  </a:ext>
                </a:extLst>
              </a:tr>
              <a:tr h="182880">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570000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000" b="0" i="1"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182880">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220000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4600000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000" b="0" i="1"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3789922190"/>
              </p:ext>
            </p:extLst>
          </p:nvPr>
        </p:nvGraphicFramePr>
        <p:xfrm>
          <a:off x="6932577" y="3774332"/>
          <a:ext cx="5051899" cy="2999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66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Napomena: </a:t>
            </a:r>
            <a:r>
              <a:rPr lang="sr-Latn-RS" dirty="0"/>
              <a:t>Svakako treba napomenuti, da je u prethodnom primeru urađena gruba procena razmatranog projekta. Naime, pretpostavljeno je da projektni tim može da proceni neto prihode još na nivou pripreme projekta, što svakako nisu egzaktne vrednosti. Egzaktne vrednosti zavisiće od tražnje, i uključivaće analizu poreza od trenutka ostvarivanja poslovne dobiti.</a:t>
            </a:r>
            <a:endParaRPr lang="en-US" dirty="0"/>
          </a:p>
        </p:txBody>
      </p:sp>
    </p:spTree>
    <p:extLst>
      <p:ext uri="{BB962C8B-B14F-4D97-AF65-F5344CB8AC3E}">
        <p14:creationId xmlns:p14="http://schemas.microsoft.com/office/powerpoint/2010/main" val="73175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a:xfrm>
            <a:off x="838200" y="1574800"/>
            <a:ext cx="10515600" cy="4602163"/>
          </a:xfrm>
        </p:spPr>
        <p:txBody>
          <a:bodyPr/>
          <a:lstStyle/>
          <a:p>
            <a:r>
              <a:rPr lang="sr-Latn-RS" sz="2000" b="1" dirty="0"/>
              <a:t>Primer 2: </a:t>
            </a:r>
            <a:r>
              <a:rPr lang="sr-Latn-RS" sz="2000" dirty="0"/>
              <a:t>Detaljnijom analizom projekta iz Primera 1, došlo se do sledećih razmatranja. Ukupni investicioni period razvoja projekta, trajaće dve godine (inicijalna godina – pre početka eksploatacije i prva godina eksploatacije). Nakon toga, u svakoj narednoj godini planiraju se troškovi projekt menadžera i ekonomiste. Urađena je sledeća preraspodela operativnih troškova, za razmatrani inicijalni period: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55477"/>
              </p:ext>
            </p:extLst>
          </p:nvPr>
        </p:nvGraphicFramePr>
        <p:xfrm>
          <a:off x="680936" y="2963513"/>
          <a:ext cx="11303540" cy="3474720"/>
        </p:xfrm>
        <a:graphic>
          <a:graphicData uri="http://schemas.openxmlformats.org/drawingml/2006/table">
            <a:tbl>
              <a:tblPr firstRow="1" bandRow="1">
                <a:tableStyleId>{5C22544A-7EE6-4342-B048-85BDC9FD1C3A}</a:tableStyleId>
              </a:tblPr>
              <a:tblGrid>
                <a:gridCol w="2397357">
                  <a:extLst>
                    <a:ext uri="{9D8B030D-6E8A-4147-A177-3AD203B41FA5}">
                      <a16:colId xmlns:a16="http://schemas.microsoft.com/office/drawing/2014/main" val="20000"/>
                    </a:ext>
                  </a:extLst>
                </a:gridCol>
                <a:gridCol w="3572063">
                  <a:extLst>
                    <a:ext uri="{9D8B030D-6E8A-4147-A177-3AD203B41FA5}">
                      <a16:colId xmlns:a16="http://schemas.microsoft.com/office/drawing/2014/main" val="20001"/>
                    </a:ext>
                  </a:extLst>
                </a:gridCol>
                <a:gridCol w="2349410">
                  <a:extLst>
                    <a:ext uri="{9D8B030D-6E8A-4147-A177-3AD203B41FA5}">
                      <a16:colId xmlns:a16="http://schemas.microsoft.com/office/drawing/2014/main" val="20002"/>
                    </a:ext>
                  </a:extLst>
                </a:gridCol>
                <a:gridCol w="298471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 god/nj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 god/nj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personala/projektnog  tima</a:t>
                      </a:r>
                      <a:endParaRPr lang="en-US" dirty="0"/>
                    </a:p>
                  </a:txBody>
                  <a:tcPr/>
                </a:tc>
                <a:tc>
                  <a:txBody>
                    <a:bodyPr/>
                    <a:lstStyle/>
                    <a:p>
                      <a:pPr marL="285750" indent="-285750">
                        <a:buFontTx/>
                        <a:buChar char="-"/>
                      </a:pPr>
                      <a:r>
                        <a:rPr lang="sr-Latn-RS" dirty="0"/>
                        <a:t>Rukovodilac projekta</a:t>
                      </a:r>
                    </a:p>
                    <a:p>
                      <a:pPr marL="285750" indent="-285750">
                        <a:buFontTx/>
                        <a:buChar char="-"/>
                      </a:pPr>
                      <a:r>
                        <a:rPr lang="sr-Latn-RS" dirty="0"/>
                        <a:t>Tehnički dizajner</a:t>
                      </a:r>
                    </a:p>
                    <a:p>
                      <a:pPr marL="285750" indent="-285750">
                        <a:buFontTx/>
                        <a:buChar char="-"/>
                      </a:pPr>
                      <a:r>
                        <a:rPr lang="sr-Latn-RS" dirty="0"/>
                        <a:t>Stručnjag iz oblasti strategijskog</a:t>
                      </a:r>
                      <a:r>
                        <a:rPr lang="sr-Latn-RS" baseline="0" dirty="0"/>
                        <a:t> menadžmenta No. 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dirty="0"/>
                        <a:t>Stručnjag iz oblasti strategijskog</a:t>
                      </a:r>
                      <a:r>
                        <a:rPr lang="sr-Latn-RS" baseline="0" dirty="0"/>
                        <a:t> menadžmenta No.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Ekonomista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IT podrška</a:t>
                      </a:r>
                    </a:p>
                    <a:p>
                      <a:pPr marL="285750" indent="-285750">
                        <a:buFontTx/>
                        <a:buChar char="-"/>
                      </a:pPr>
                      <a:endParaRPr lang="sr-Latn-RS" baseline="0" dirty="0"/>
                    </a:p>
                    <a:p>
                      <a:pPr marL="285750" indent="-285750">
                        <a:buFontTx/>
                        <a:buChar char="-"/>
                      </a:pPr>
                      <a:endParaRPr lang="en-US" dirty="0"/>
                    </a:p>
                  </a:txBody>
                  <a:tcPr/>
                </a:tc>
                <a:tc>
                  <a:txBody>
                    <a:bodyPr/>
                    <a:lstStyle/>
                    <a:p>
                      <a:r>
                        <a:rPr lang="sr-Latn-RS" dirty="0"/>
                        <a:t>70.000</a:t>
                      </a:r>
                    </a:p>
                    <a:p>
                      <a:r>
                        <a:rPr lang="sr-Latn-RS" dirty="0"/>
                        <a:t>60.000</a:t>
                      </a:r>
                    </a:p>
                    <a:p>
                      <a:r>
                        <a:rPr lang="sr-Latn-RS" dirty="0"/>
                        <a:t>110.000</a:t>
                      </a:r>
                    </a:p>
                    <a:p>
                      <a:endParaRPr lang="sr-Latn-RS" dirty="0"/>
                    </a:p>
                    <a:p>
                      <a:endParaRPr lang="sr-Latn-RS" dirty="0"/>
                    </a:p>
                    <a:p>
                      <a:endParaRPr lang="sr-Latn-RS" dirty="0"/>
                    </a:p>
                    <a:p>
                      <a:r>
                        <a:rPr lang="sr-Latn-RS" dirty="0"/>
                        <a:t>80.000</a:t>
                      </a:r>
                    </a:p>
                    <a:p>
                      <a:endParaRPr lang="sr-Latn-RS" b="1" dirty="0">
                        <a:sym typeface="Symbol" panose="05050102010706020507" pitchFamily="18" charset="2"/>
                      </a:endParaRPr>
                    </a:p>
                    <a:p>
                      <a:endParaRPr lang="sr-Latn-RS" b="1" dirty="0">
                        <a:sym typeface="Symbol" panose="05050102010706020507" pitchFamily="18" charset="2"/>
                      </a:endParaRPr>
                    </a:p>
                    <a:p>
                      <a:r>
                        <a:rPr lang="en-US" b="1" dirty="0">
                          <a:sym typeface="Symbol" panose="05050102010706020507" pitchFamily="18" charset="2"/>
                        </a:rPr>
                        <a:t></a:t>
                      </a:r>
                      <a:r>
                        <a:rPr lang="sr-Latn-RS" b="1" dirty="0">
                          <a:sym typeface="Symbol" panose="05050102010706020507" pitchFamily="18" charset="2"/>
                        </a:rPr>
                        <a:t>320.000</a:t>
                      </a:r>
                      <a:endParaRPr lang="en-US" b="1" dirty="0"/>
                    </a:p>
                  </a:txBody>
                  <a:tcPr/>
                </a:tc>
                <a:tc>
                  <a:txBody>
                    <a:bodyPr/>
                    <a:lstStyle/>
                    <a:p>
                      <a:r>
                        <a:rPr lang="sr-Latn-RS" b="0" dirty="0"/>
                        <a:t>70.000</a:t>
                      </a:r>
                    </a:p>
                    <a:p>
                      <a:endParaRPr lang="sr-Latn-RS" b="0" dirty="0"/>
                    </a:p>
                    <a:p>
                      <a:r>
                        <a:rPr lang="sr-Latn-RS" b="0" dirty="0"/>
                        <a:t>50.000</a:t>
                      </a:r>
                    </a:p>
                    <a:p>
                      <a:endParaRPr lang="sr-Latn-RS" b="0" dirty="0"/>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110.000</a:t>
                      </a:r>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50.000</a:t>
                      </a:r>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280.000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459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69903553"/>
              </p:ext>
            </p:extLst>
          </p:nvPr>
        </p:nvGraphicFramePr>
        <p:xfrm>
          <a:off x="924560" y="2477346"/>
          <a:ext cx="8128000" cy="3749040"/>
        </p:xfrm>
        <a:graphic>
          <a:graphicData uri="http://schemas.openxmlformats.org/drawingml/2006/table">
            <a:tbl>
              <a:tblPr firstRow="1" bandRow="1">
                <a:tableStyleId>{5C22544A-7EE6-4342-B048-85BDC9FD1C3A}</a:tableStyleId>
              </a:tblPr>
              <a:tblGrid>
                <a:gridCol w="1889760">
                  <a:extLst>
                    <a:ext uri="{9D8B030D-6E8A-4147-A177-3AD203B41FA5}">
                      <a16:colId xmlns:a16="http://schemas.microsoft.com/office/drawing/2014/main" val="20000"/>
                    </a:ext>
                  </a:extLst>
                </a:gridCol>
                <a:gridCol w="217424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0.god /nj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1.god /nj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ekserimentalnog rada, uključujući potrošni materijal, opremu, iznajmljivanje prostora i angažovanje eksternih eksperata</a:t>
                      </a:r>
                      <a:endParaRPr lang="en-US" dirty="0"/>
                    </a:p>
                  </a:txBody>
                  <a:tcPr/>
                </a:tc>
                <a:tc>
                  <a:txBody>
                    <a:bodyPr/>
                    <a:lstStyle/>
                    <a:p>
                      <a:pPr marL="285750" indent="-285750">
                        <a:buFontTx/>
                        <a:buChar char="-"/>
                      </a:pPr>
                      <a:r>
                        <a:rPr lang="sr-Latn-RS" dirty="0"/>
                        <a:t>Eksterni</a:t>
                      </a:r>
                      <a:r>
                        <a:rPr lang="sr-Latn-RS" baseline="0" dirty="0"/>
                        <a:t> ekspert za programiranje,  i za tehničku podršku tokom realizacije projekta</a:t>
                      </a:r>
                    </a:p>
                    <a:p>
                      <a:pPr marL="285750" indent="-285750">
                        <a:buFontTx/>
                        <a:buChar char="-"/>
                      </a:pPr>
                      <a:r>
                        <a:rPr lang="sr-Latn-RS" baseline="0" dirty="0"/>
                        <a:t>Eksterne usluge konsultovanja</a:t>
                      </a:r>
                    </a:p>
                    <a:p>
                      <a:pPr marL="285750" indent="-285750">
                        <a:buFontTx/>
                        <a:buChar char="-"/>
                      </a:pPr>
                      <a:endParaRPr lang="en-US" dirty="0"/>
                    </a:p>
                  </a:txBody>
                  <a:tcPr/>
                </a:tc>
                <a:tc>
                  <a:txBody>
                    <a:bodyPr/>
                    <a:lstStyle/>
                    <a:p>
                      <a:r>
                        <a:rPr lang="sr-Latn-RS" dirty="0"/>
                        <a:t>400.000</a:t>
                      </a:r>
                    </a:p>
                    <a:p>
                      <a:endParaRPr lang="sr-Latn-RS" dirty="0"/>
                    </a:p>
                    <a:p>
                      <a:endParaRPr lang="sr-Latn-RS" dirty="0"/>
                    </a:p>
                    <a:p>
                      <a:endParaRPr lang="sr-Latn-RS" dirty="0"/>
                    </a:p>
                    <a:p>
                      <a:endParaRPr lang="sr-Latn-RS" dirty="0"/>
                    </a:p>
                    <a:p>
                      <a:endParaRPr lang="sr-Latn-RS" dirty="0"/>
                    </a:p>
                    <a:p>
                      <a:r>
                        <a:rPr lang="sr-Latn-RS" dirty="0"/>
                        <a:t>200.000</a:t>
                      </a:r>
                    </a:p>
                    <a:p>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600.000</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0" dirty="0"/>
                        <a:t>400.000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400.000</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468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0061817"/>
              </p:ext>
            </p:extLst>
          </p:nvPr>
        </p:nvGraphicFramePr>
        <p:xfrm>
          <a:off x="629920" y="2385906"/>
          <a:ext cx="9885680" cy="3850640"/>
        </p:xfrm>
        <a:graphic>
          <a:graphicData uri="http://schemas.openxmlformats.org/drawingml/2006/table">
            <a:tbl>
              <a:tblPr firstRow="1" bandRow="1">
                <a:tableStyleId>{5C22544A-7EE6-4342-B048-85BDC9FD1C3A}</a:tableStyleId>
              </a:tblPr>
              <a:tblGrid>
                <a:gridCol w="2471420">
                  <a:extLst>
                    <a:ext uri="{9D8B030D-6E8A-4147-A177-3AD203B41FA5}">
                      <a16:colId xmlns:a16="http://schemas.microsoft.com/office/drawing/2014/main" val="20000"/>
                    </a:ext>
                  </a:extLst>
                </a:gridCol>
                <a:gridCol w="2720340">
                  <a:extLst>
                    <a:ext uri="{9D8B030D-6E8A-4147-A177-3AD203B41FA5}">
                      <a16:colId xmlns:a16="http://schemas.microsoft.com/office/drawing/2014/main" val="20001"/>
                    </a:ext>
                  </a:extLst>
                </a:gridCol>
                <a:gridCol w="2222500">
                  <a:extLst>
                    <a:ext uri="{9D8B030D-6E8A-4147-A177-3AD203B41FA5}">
                      <a16:colId xmlns:a16="http://schemas.microsoft.com/office/drawing/2014/main" val="20002"/>
                    </a:ext>
                  </a:extLst>
                </a:gridCol>
                <a:gridCol w="247142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 god/nj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 god/nj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putovanja, lokalno i internacionlano</a:t>
                      </a:r>
                      <a:endParaRPr lang="en-US" dirty="0"/>
                    </a:p>
                  </a:txBody>
                  <a:tcPr/>
                </a:tc>
                <a:tc>
                  <a:txBody>
                    <a:bodyPr/>
                    <a:lstStyle/>
                    <a:p>
                      <a:pPr marL="285750" indent="-285750">
                        <a:buFontTx/>
                        <a:buChar char="-"/>
                      </a:pPr>
                      <a:r>
                        <a:rPr lang="sr-Latn-RS" dirty="0"/>
                        <a:t>Troškovi putovanja za organizovane sastanke sa eksternim ekspertima</a:t>
                      </a:r>
                      <a:endParaRPr lang="en-US" dirty="0"/>
                    </a:p>
                  </a:txBody>
                  <a:tcPr/>
                </a:tc>
                <a:tc>
                  <a:txBody>
                    <a:bodyPr/>
                    <a:lstStyle/>
                    <a:p>
                      <a:r>
                        <a:rPr lang="sr-Latn-RS" dirty="0"/>
                        <a:t>50.000</a:t>
                      </a:r>
                    </a:p>
                    <a:p>
                      <a:endParaRPr lang="sr-Latn-RS" dirty="0"/>
                    </a:p>
                    <a:p>
                      <a:endParaRPr lang="sr-Latn-RS" dirty="0"/>
                    </a:p>
                    <a:p>
                      <a:endParaRPr lang="sr-Latn-RS" dirty="0"/>
                    </a:p>
                  </a:txBody>
                  <a:tcPr/>
                </a:tc>
                <a:tc>
                  <a:txBody>
                    <a:bodyPr/>
                    <a:lstStyle/>
                    <a:p>
                      <a:r>
                        <a:rPr lang="sr-Latn-RS" dirty="0"/>
                        <a:t>50.000</a:t>
                      </a:r>
                    </a:p>
                  </a:txBody>
                  <a:tcPr/>
                </a:tc>
                <a:extLst>
                  <a:ext uri="{0D108BD9-81ED-4DB2-BD59-A6C34878D82A}">
                    <a16:rowId xmlns:a16="http://schemas.microsoft.com/office/drawing/2014/main" val="10001"/>
                  </a:ext>
                </a:extLst>
              </a:tr>
              <a:tr h="370840">
                <a:tc>
                  <a:txBody>
                    <a:bodyPr/>
                    <a:lstStyle/>
                    <a:p>
                      <a:r>
                        <a:rPr lang="sr-Latn-RS" dirty="0"/>
                        <a:t>Pravne usluge</a:t>
                      </a:r>
                      <a:endParaRPr lang="en-US" dirty="0"/>
                    </a:p>
                  </a:txBody>
                  <a:tcPr/>
                </a:tc>
                <a:tc>
                  <a:txBody>
                    <a:bodyPr/>
                    <a:lstStyle/>
                    <a:p>
                      <a:pPr marL="285750" indent="-285750">
                        <a:buFontTx/>
                        <a:buChar char="-"/>
                      </a:pPr>
                      <a:r>
                        <a:rPr lang="sr-Latn-RS" dirty="0"/>
                        <a:t>IP (troškovi</a:t>
                      </a:r>
                      <a:r>
                        <a:rPr lang="sr-Latn-RS" baseline="0" dirty="0"/>
                        <a:t> pripreme patenta)</a:t>
                      </a:r>
                      <a:endParaRPr lang="en-US" dirty="0"/>
                    </a:p>
                  </a:txBody>
                  <a:tcPr/>
                </a:tc>
                <a:tc>
                  <a:txBody>
                    <a:bodyPr/>
                    <a:lstStyle/>
                    <a:p>
                      <a:endParaRPr lang="sr-Latn-R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220.000</a:t>
                      </a:r>
                    </a:p>
                    <a:p>
                      <a:endParaRPr lang="sr-Latn-RS" dirty="0"/>
                    </a:p>
                  </a:txBody>
                  <a:tcPr/>
                </a:tc>
                <a:extLst>
                  <a:ext uri="{0D108BD9-81ED-4DB2-BD59-A6C34878D82A}">
                    <a16:rowId xmlns:a16="http://schemas.microsoft.com/office/drawing/2014/main" val="10002"/>
                  </a:ext>
                </a:extLst>
              </a:tr>
              <a:tr h="370840">
                <a:tc>
                  <a:txBody>
                    <a:bodyPr/>
                    <a:lstStyle/>
                    <a:p>
                      <a:r>
                        <a:rPr lang="sr-Latn-RS" dirty="0"/>
                        <a:t>Poslovni konsultant</a:t>
                      </a:r>
                      <a:endParaRPr lang="en-US" dirty="0"/>
                    </a:p>
                  </a:txBody>
                  <a:tcPr/>
                </a:tc>
                <a:tc>
                  <a:txBody>
                    <a:bodyPr/>
                    <a:lstStyle/>
                    <a:p>
                      <a:pPr marL="285750" indent="-285750">
                        <a:buFontTx/>
                        <a:buChar char="-"/>
                      </a:pPr>
                      <a:r>
                        <a:rPr lang="sr-Latn-RS" dirty="0"/>
                        <a:t>Konsultant za razvoj novog proizvoda</a:t>
                      </a:r>
                      <a:endParaRPr lang="en-US" dirty="0"/>
                    </a:p>
                  </a:txBody>
                  <a:tcPr/>
                </a:tc>
                <a:tc>
                  <a:txBody>
                    <a:bodyPr/>
                    <a:lstStyle/>
                    <a:p>
                      <a:r>
                        <a:rPr lang="sr-Latn-RS" dirty="0"/>
                        <a:t>480.000</a:t>
                      </a:r>
                    </a:p>
                  </a:txBody>
                  <a:tcPr/>
                </a:tc>
                <a:tc>
                  <a:txBody>
                    <a:bodyPr/>
                    <a:lstStyle/>
                    <a:p>
                      <a:endParaRPr lang="sr-Latn-RS" dirty="0"/>
                    </a:p>
                  </a:txBody>
                  <a:tcPr/>
                </a:tc>
                <a:extLst>
                  <a:ext uri="{0D108BD9-81ED-4DB2-BD59-A6C34878D82A}">
                    <a16:rowId xmlns:a16="http://schemas.microsoft.com/office/drawing/2014/main" val="10003"/>
                  </a:ext>
                </a:extLst>
              </a:tr>
              <a:tr h="370840">
                <a:tc gridSpan="2">
                  <a:txBody>
                    <a:bodyPr/>
                    <a:lstStyle/>
                    <a:p>
                      <a:pPr marL="0" indent="0">
                        <a:buFontTx/>
                        <a:buNone/>
                      </a:pPr>
                      <a:r>
                        <a:rPr lang="sr-Latn-RS" dirty="0"/>
                        <a:t>Budžet</a:t>
                      </a:r>
                      <a:r>
                        <a:rPr lang="sr-Latn-RS" baseline="0" dirty="0"/>
                        <a:t> projekta/Troškovi - godišnje</a:t>
                      </a:r>
                      <a:endParaRPr lang="en-US" dirty="0"/>
                    </a:p>
                  </a:txBody>
                  <a:tcPr/>
                </a:tc>
                <a:tc hMerge="1">
                  <a:txBody>
                    <a:bodyPr/>
                    <a:lstStyle/>
                    <a:p>
                      <a:pPr marL="285750" indent="-285750">
                        <a:buFontTx/>
                        <a:buChar char="-"/>
                      </a:pPr>
                      <a:endParaRPr lang="en-US" dirty="0"/>
                    </a:p>
                  </a:txBody>
                  <a:tcPr/>
                </a:tc>
                <a:tc>
                  <a:txBody>
                    <a:bodyPr/>
                    <a:lstStyle/>
                    <a:p>
                      <a:r>
                        <a:rPr lang="sr-Latn-RS" b="1" dirty="0"/>
                        <a:t>1.450.000</a:t>
                      </a:r>
                    </a:p>
                  </a:txBody>
                  <a:tcPr/>
                </a:tc>
                <a:tc>
                  <a:txBody>
                    <a:bodyPr/>
                    <a:lstStyle/>
                    <a:p>
                      <a:r>
                        <a:rPr lang="sr-Latn-RS" b="1" dirty="0"/>
                        <a:t>950.000</a:t>
                      </a:r>
                    </a:p>
                  </a:txBody>
                  <a:tcPr/>
                </a:tc>
                <a:extLst>
                  <a:ext uri="{0D108BD9-81ED-4DB2-BD59-A6C34878D82A}">
                    <a16:rowId xmlns:a16="http://schemas.microsoft.com/office/drawing/2014/main" val="10004"/>
                  </a:ext>
                </a:extLst>
              </a:tr>
              <a:tr h="370840">
                <a:tc gridSpan="2">
                  <a:txBody>
                    <a:bodyPr/>
                    <a:lstStyle/>
                    <a:p>
                      <a:r>
                        <a:rPr lang="sr-Latn-RS" b="1" dirty="0"/>
                        <a:t>Ukupni budžet projekta</a:t>
                      </a:r>
                      <a:r>
                        <a:rPr lang="sr-Latn-RS" b="1" baseline="0" dirty="0"/>
                        <a:t>/Troškovi</a:t>
                      </a:r>
                      <a:endParaRPr lang="en-US" b="1" dirty="0"/>
                    </a:p>
                  </a:txBody>
                  <a:tcPr/>
                </a:tc>
                <a:tc hMerge="1">
                  <a:txBody>
                    <a:bodyPr/>
                    <a:lstStyle/>
                    <a:p>
                      <a:pPr marL="285750" indent="-285750">
                        <a:buFontTx/>
                        <a:buChar char="-"/>
                      </a:pPr>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2.400.000</a:t>
                      </a:r>
                    </a:p>
                  </a:txBody>
                  <a:tcPr/>
                </a:tc>
                <a:tc hMerge="1">
                  <a:txBody>
                    <a:bodyPr/>
                    <a:lstStyle/>
                    <a:p>
                      <a:endParaRPr lang="sr-Latn-R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519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Takođe, što se tiče potencijalnih linija prohoda, ustanovljeno je sledeće: </a:t>
            </a:r>
          </a:p>
          <a:p>
            <a:r>
              <a:rPr lang="sr-Latn-RS" dirty="0"/>
              <a:t>Za sve prihode, za prvu godinu eksploatacije projekta, projektovano je da će biti na nivou kao u prethodnom primeru – u bruto iznosu. </a:t>
            </a:r>
          </a:p>
          <a:p>
            <a:r>
              <a:rPr lang="sr-Latn-RS" dirty="0"/>
              <a:t>Za prihod od prodaje dobara, u drugoj godini eksploatacije projektovan je rast od 5. %. U periodu od 3-5 godine, projektovan je rast od 6%, dok je za 6 godinu eksploatacije projektovan pad od 30%, kao i za svaku narednu godinu.</a:t>
            </a:r>
          </a:p>
          <a:p>
            <a:r>
              <a:rPr lang="sr-Latn-RS" dirty="0"/>
              <a:t> Za prihod od pretplate, u drugoj godini eksploatacije projektovan je rast od 10. %. U periodu od 3-4 godine, projektovan je rast od 12%, dok je za 5 godinu eksploatacije projektovan pad od 40%, kao i za svaku narednu godinu.</a:t>
            </a:r>
          </a:p>
          <a:p>
            <a:r>
              <a:rPr lang="sr-Latn-RS" dirty="0"/>
              <a:t> Za prihod od naplate korišćenja usluga, u drugoj godini eksploatacije projektovan je rast od 5. %. U periodu od 3-5 godine, projektovan je rast od 12%, dok je za 6 godinu eksploatacije projektovan pad od 40%, kao i za svaku narednu godinu.</a:t>
            </a:r>
          </a:p>
          <a:p>
            <a:r>
              <a:rPr lang="sr-Latn-RS" dirty="0"/>
              <a:t>Za prihod od reklama na Web platformi, u drugoj godini eksploatacije projektovan je rast od 15. %. U periodu od 3-5 godine, projektovan je rast od 3%, koliko je projektovano i za svaku narednu godinu eksploatacije.</a:t>
            </a:r>
          </a:p>
          <a:p>
            <a:r>
              <a:rPr lang="sr-Latn-RS" dirty="0"/>
              <a:t>Porez na ostvarenu poslovnu dobit je 15%.</a:t>
            </a:r>
          </a:p>
          <a:p>
            <a:endParaRPr lang="sr-Latn-RS" dirty="0"/>
          </a:p>
          <a:p>
            <a:endParaRPr lang="sr-Latn-RS" dirty="0"/>
          </a:p>
          <a:p>
            <a:endParaRPr lang="en-US" dirty="0"/>
          </a:p>
        </p:txBody>
      </p:sp>
    </p:spTree>
    <p:extLst>
      <p:ext uri="{BB962C8B-B14F-4D97-AF65-F5344CB8AC3E}">
        <p14:creationId xmlns:p14="http://schemas.microsoft.com/office/powerpoint/2010/main" val="278841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REŠENJE: </a:t>
            </a:r>
            <a:r>
              <a:rPr lang="sr-Latn-RS" dirty="0"/>
              <a:t>Ukupna investicija, za tokom razvojne faze datog projekta je i u ovom slučaju ukupno 2.400.000 nj. Jedino, što je ovde razvojna faza podeljenja na period od dve godine. U inicijalnoj godini – pre početka eksploatacije projekta, je potrošeno  1.450.000 nj, dok je u prvoj godini eksploatacije potrošeno 950.000 nj. Ukupni planirani prihod, u prvoj godini eksploatacije projekta je 550.000 nj, u bruto iznosu. Imajući u vidu projektovane promene svih kategorija prihoda, može se postaviti sledeći pregled ukupnih i neto prihoda u razmatranom periodu eksploatacije:</a:t>
            </a:r>
          </a:p>
        </p:txBody>
      </p:sp>
    </p:spTree>
    <p:extLst>
      <p:ext uri="{BB962C8B-B14F-4D97-AF65-F5344CB8AC3E}">
        <p14:creationId xmlns:p14="http://schemas.microsoft.com/office/powerpoint/2010/main" val="230271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0013946"/>
              </p:ext>
            </p:extLst>
          </p:nvPr>
        </p:nvGraphicFramePr>
        <p:xfrm>
          <a:off x="1" y="1984443"/>
          <a:ext cx="12191999" cy="2872591"/>
        </p:xfrm>
        <a:graphic>
          <a:graphicData uri="http://schemas.openxmlformats.org/drawingml/2006/table">
            <a:tbl>
              <a:tblPr>
                <a:tableStyleId>{5C22544A-7EE6-4342-B048-85BDC9FD1C3A}</a:tableStyleId>
              </a:tblPr>
              <a:tblGrid>
                <a:gridCol w="544749">
                  <a:extLst>
                    <a:ext uri="{9D8B030D-6E8A-4147-A177-3AD203B41FA5}">
                      <a16:colId xmlns:a16="http://schemas.microsoft.com/office/drawing/2014/main" val="20000"/>
                    </a:ext>
                  </a:extLst>
                </a:gridCol>
                <a:gridCol w="797667">
                  <a:extLst>
                    <a:ext uri="{9D8B030D-6E8A-4147-A177-3AD203B41FA5}">
                      <a16:colId xmlns:a16="http://schemas.microsoft.com/office/drawing/2014/main" val="20001"/>
                    </a:ext>
                  </a:extLst>
                </a:gridCol>
                <a:gridCol w="865763">
                  <a:extLst>
                    <a:ext uri="{9D8B030D-6E8A-4147-A177-3AD203B41FA5}">
                      <a16:colId xmlns:a16="http://schemas.microsoft.com/office/drawing/2014/main" val="20002"/>
                    </a:ext>
                  </a:extLst>
                </a:gridCol>
                <a:gridCol w="972766">
                  <a:extLst>
                    <a:ext uri="{9D8B030D-6E8A-4147-A177-3AD203B41FA5}">
                      <a16:colId xmlns:a16="http://schemas.microsoft.com/office/drawing/2014/main" val="20003"/>
                    </a:ext>
                  </a:extLst>
                </a:gridCol>
                <a:gridCol w="894944">
                  <a:extLst>
                    <a:ext uri="{9D8B030D-6E8A-4147-A177-3AD203B41FA5}">
                      <a16:colId xmlns:a16="http://schemas.microsoft.com/office/drawing/2014/main" val="20004"/>
                    </a:ext>
                  </a:extLst>
                </a:gridCol>
                <a:gridCol w="778213">
                  <a:extLst>
                    <a:ext uri="{9D8B030D-6E8A-4147-A177-3AD203B41FA5}">
                      <a16:colId xmlns:a16="http://schemas.microsoft.com/office/drawing/2014/main" val="20005"/>
                    </a:ext>
                  </a:extLst>
                </a:gridCol>
                <a:gridCol w="1060315">
                  <a:extLst>
                    <a:ext uri="{9D8B030D-6E8A-4147-A177-3AD203B41FA5}">
                      <a16:colId xmlns:a16="http://schemas.microsoft.com/office/drawing/2014/main" val="20006"/>
                    </a:ext>
                  </a:extLst>
                </a:gridCol>
                <a:gridCol w="710119">
                  <a:extLst>
                    <a:ext uri="{9D8B030D-6E8A-4147-A177-3AD203B41FA5}">
                      <a16:colId xmlns:a16="http://schemas.microsoft.com/office/drawing/2014/main" val="20007"/>
                    </a:ext>
                  </a:extLst>
                </a:gridCol>
                <a:gridCol w="807396">
                  <a:extLst>
                    <a:ext uri="{9D8B030D-6E8A-4147-A177-3AD203B41FA5}">
                      <a16:colId xmlns:a16="http://schemas.microsoft.com/office/drawing/2014/main" val="20008"/>
                    </a:ext>
                  </a:extLst>
                </a:gridCol>
                <a:gridCol w="1147864">
                  <a:extLst>
                    <a:ext uri="{9D8B030D-6E8A-4147-A177-3AD203B41FA5}">
                      <a16:colId xmlns:a16="http://schemas.microsoft.com/office/drawing/2014/main" val="20009"/>
                    </a:ext>
                  </a:extLst>
                </a:gridCol>
                <a:gridCol w="972766">
                  <a:extLst>
                    <a:ext uri="{9D8B030D-6E8A-4147-A177-3AD203B41FA5}">
                      <a16:colId xmlns:a16="http://schemas.microsoft.com/office/drawing/2014/main" val="20010"/>
                    </a:ext>
                  </a:extLst>
                </a:gridCol>
                <a:gridCol w="573932">
                  <a:extLst>
                    <a:ext uri="{9D8B030D-6E8A-4147-A177-3AD203B41FA5}">
                      <a16:colId xmlns:a16="http://schemas.microsoft.com/office/drawing/2014/main" val="20011"/>
                    </a:ext>
                  </a:extLst>
                </a:gridCol>
                <a:gridCol w="904672">
                  <a:extLst>
                    <a:ext uri="{9D8B030D-6E8A-4147-A177-3AD203B41FA5}">
                      <a16:colId xmlns:a16="http://schemas.microsoft.com/office/drawing/2014/main" val="20012"/>
                    </a:ext>
                  </a:extLst>
                </a:gridCol>
                <a:gridCol w="1160833">
                  <a:extLst>
                    <a:ext uri="{9D8B030D-6E8A-4147-A177-3AD203B41FA5}">
                      <a16:colId xmlns:a16="http://schemas.microsoft.com/office/drawing/2014/main" val="20013"/>
                    </a:ext>
                  </a:extLst>
                </a:gridCol>
              </a:tblGrid>
              <a:tr h="646183">
                <a:tc>
                  <a:txBody>
                    <a:bodyPr/>
                    <a:lstStyle/>
                    <a:p>
                      <a:pPr algn="l" fontAlgn="b"/>
                      <a:r>
                        <a:rPr lang="en-US" sz="1400" b="1" i="0" u="none" strike="noStrike" dirty="0" err="1">
                          <a:solidFill>
                            <a:srgbClr val="000000"/>
                          </a:solidFill>
                          <a:effectLst/>
                          <a:latin typeface="Calibri" panose="020F0502020204030204" pitchFamily="34" charset="0"/>
                        </a:rPr>
                        <a:t>Godina</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Troškovi,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Troškovi_kumulativ, nj</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prodaje/god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pretplate, nj/god</a:t>
                      </a:r>
                    </a:p>
                  </a:txBody>
                  <a:tcPr marL="7620" marR="7620" marT="7620" marB="0" anchor="b"/>
                </a:tc>
                <a:tc>
                  <a:txBody>
                    <a:bodyPr/>
                    <a:lstStyle/>
                    <a:p>
                      <a:pPr algn="l" fontAlgn="b"/>
                      <a:r>
                        <a:rPr lang="pl-PL" sz="1400" b="1" i="0" u="none" strike="noStrike">
                          <a:solidFill>
                            <a:srgbClr val="000000"/>
                          </a:solidFill>
                          <a:effectLst/>
                          <a:latin typeface="Calibri" panose="020F0502020204030204" pitchFamily="34" charset="0"/>
                        </a:rPr>
                        <a:t>Prihod od naplate usluga,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reklama,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Prihodi,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Prihodi_kumulativ</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Ukupna dobit , nj/god</a:t>
                      </a:r>
                    </a:p>
                  </a:txBody>
                  <a:tcPr marL="7620" marR="7620" marT="7620" marB="0" anchor="b"/>
                </a:tc>
                <a:tc>
                  <a:txBody>
                    <a:bodyPr/>
                    <a:lstStyle/>
                    <a:p>
                      <a:pPr algn="l" fontAlgn="b"/>
                      <a:r>
                        <a:rPr lang="en-US" sz="1400" b="1" i="0" u="none" strike="noStrike" dirty="0" err="1">
                          <a:solidFill>
                            <a:srgbClr val="000000"/>
                          </a:solidFill>
                          <a:effectLst/>
                          <a:latin typeface="Calibri" panose="020F0502020204030204" pitchFamily="34" charset="0"/>
                        </a:rPr>
                        <a:t>Ukupna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dobit</a:t>
                      </a:r>
                      <a:r>
                        <a:rPr lang="en-US" sz="1400" b="1" i="0" u="none" strike="noStrike" dirty="0">
                          <a:solidFill>
                            <a:srgbClr val="000000"/>
                          </a:solidFill>
                          <a:effectLst/>
                          <a:latin typeface="Calibri" panose="020F0502020204030204" pitchFamily="34" charset="0"/>
                        </a:rPr>
                        <a:t> _</a:t>
                      </a:r>
                      <a:r>
                        <a:rPr lang="en-US" sz="1400" b="1" i="0" u="none" strike="noStrike" dirty="0" err="1">
                          <a:solidFill>
                            <a:srgbClr val="000000"/>
                          </a:solidFill>
                          <a:effectLst/>
                          <a:latin typeface="Calibri" panose="020F0502020204030204" pitchFamily="34" charset="0"/>
                        </a:rPr>
                        <a:t>kumulativ</a:t>
                      </a:r>
                      <a:r>
                        <a:rPr lang="sr-Latn-RS" sz="1400" b="1" i="0" u="none" strike="noStrike" dirty="0">
                          <a:solidFill>
                            <a:srgbClr val="000000"/>
                          </a:solidFill>
                          <a:effectLst/>
                          <a:latin typeface="Calibri" panose="020F0502020204030204" pitchFamily="34" charset="0"/>
                        </a:rPr>
                        <a:t> </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Porez,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Neto prihod_god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Neto prihod_kumulativ</a:t>
                      </a:r>
                    </a:p>
                  </a:txBody>
                  <a:tcPr marL="7620" marR="7620" marT="7620" marB="0" anchor="b"/>
                </a:tc>
                <a:extLst>
                  <a:ext uri="{0D108BD9-81ED-4DB2-BD59-A6C34878D82A}">
                    <a16:rowId xmlns:a16="http://schemas.microsoft.com/office/drawing/2014/main" val="10000"/>
                  </a:ext>
                </a:extLst>
              </a:tr>
              <a:tr h="464671">
                <a:tc>
                  <a:txBody>
                    <a:bodyPr/>
                    <a:lstStyle/>
                    <a:p>
                      <a:pPr algn="r" fontAlgn="b"/>
                      <a:r>
                        <a:rPr lang="en-US" sz="1400" b="1"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0.0</a:t>
                      </a:r>
                    </a:p>
                  </a:txBody>
                  <a:tcPr marL="7620" marR="7620" marT="7620" marB="0" anchor="b"/>
                </a:tc>
                <a:extLst>
                  <a:ext uri="{0D108BD9-81ED-4DB2-BD59-A6C34878D82A}">
                    <a16:rowId xmlns:a16="http://schemas.microsoft.com/office/drawing/2014/main" val="10001"/>
                  </a:ext>
                </a:extLst>
              </a:tr>
              <a:tr h="174252">
                <a:tc>
                  <a:txBody>
                    <a:bodyPr/>
                    <a:lstStyle/>
                    <a:p>
                      <a:pPr algn="r" fontAlgn="b"/>
                      <a:r>
                        <a:rPr lang="en-US" sz="1400" b="1" i="0" u="none" strike="noStrike" dirty="0">
                          <a:solidFill>
                            <a:srgbClr val="000000"/>
                          </a:solidFill>
                          <a:effectLst/>
                          <a:latin typeface="Calibri" panose="020F0502020204030204" pitchFamily="34" charset="0"/>
                        </a:rPr>
                        <a:t>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950000.0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2400000.0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-1850000.0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550000.0</a:t>
                      </a:r>
                    </a:p>
                  </a:txBody>
                  <a:tcPr marL="7620" marR="7620" marT="7620" marB="0" anchor="b"/>
                </a:tc>
                <a:extLst>
                  <a:ext uri="{0D108BD9-81ED-4DB2-BD59-A6C34878D82A}">
                    <a16:rowId xmlns:a16="http://schemas.microsoft.com/office/drawing/2014/main" val="10002"/>
                  </a:ext>
                </a:extLst>
              </a:tr>
              <a:tr h="174252">
                <a:tc>
                  <a:txBody>
                    <a:bodyPr/>
                    <a:lstStyle/>
                    <a:p>
                      <a:pPr algn="r" fontAlgn="b"/>
                      <a:r>
                        <a:rPr lang="en-US" sz="1400" b="1"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2620000.0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294000.0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132000.0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105000.0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57500.0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1138500.0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368500.0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-1481500.0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588500.0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1138500.0</a:t>
                      </a:r>
                    </a:p>
                  </a:txBody>
                  <a:tcPr marL="7620" marR="7620" marT="7620" marB="0" anchor="b"/>
                </a:tc>
                <a:extLst>
                  <a:ext uri="{0D108BD9-81ED-4DB2-BD59-A6C34878D82A}">
                    <a16:rowId xmlns:a16="http://schemas.microsoft.com/office/drawing/2014/main" val="10003"/>
                  </a:ext>
                </a:extLst>
              </a:tr>
              <a:tr h="174252">
                <a:tc>
                  <a:txBody>
                    <a:bodyPr/>
                    <a:lstStyle/>
                    <a:p>
                      <a:pPr algn="r" fontAlgn="b"/>
                      <a:r>
                        <a:rPr lang="en-US" sz="1400" b="1" i="0" u="none" strike="noStrike" dirty="0">
                          <a:solidFill>
                            <a:srgbClr val="000000"/>
                          </a:solidFill>
                          <a:effectLst/>
                          <a:latin typeface="Calibri" panose="020F0502020204030204" pitchFamily="34" charset="0"/>
                        </a:rPr>
                        <a:t>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2840000.0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311640.0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147840.0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117600.0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59225.0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636305.0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1774805.0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416305.0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-1065195.0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636305.0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1774805.0</a:t>
                      </a:r>
                    </a:p>
                  </a:txBody>
                  <a:tcPr marL="7620" marR="7620" marT="7620" marB="0" anchor="b"/>
                </a:tc>
                <a:extLst>
                  <a:ext uri="{0D108BD9-81ED-4DB2-BD59-A6C34878D82A}">
                    <a16:rowId xmlns:a16="http://schemas.microsoft.com/office/drawing/2014/main" val="10004"/>
                  </a:ext>
                </a:extLst>
              </a:tr>
              <a:tr h="174252">
                <a:tc>
                  <a:txBody>
                    <a:bodyPr/>
                    <a:lstStyle/>
                    <a:p>
                      <a:pPr algn="r" fontAlgn="b"/>
                      <a:r>
                        <a:rPr lang="en-US" sz="1400" b="1" i="0" u="none" strike="noStrike" dirty="0">
                          <a:solidFill>
                            <a:srgbClr val="000000"/>
                          </a:solidFill>
                          <a:effectLst/>
                          <a:latin typeface="Calibri" panose="020F0502020204030204" pitchFamily="34" charset="0"/>
                        </a:rPr>
                        <a:t>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3060000.0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330338.4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165580.8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131712.0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61001.8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688633.0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2463438.0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468633.0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-596562.1</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688633.0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2463438.0</a:t>
                      </a:r>
                    </a:p>
                  </a:txBody>
                  <a:tcPr marL="7620" marR="7620" marT="7620" marB="0" anchor="b"/>
                </a:tc>
                <a:extLst>
                  <a:ext uri="{0D108BD9-81ED-4DB2-BD59-A6C34878D82A}">
                    <a16:rowId xmlns:a16="http://schemas.microsoft.com/office/drawing/2014/main" val="10005"/>
                  </a:ext>
                </a:extLst>
              </a:tr>
              <a:tr h="174252">
                <a:tc>
                  <a:txBody>
                    <a:bodyPr/>
                    <a:lstStyle/>
                    <a:p>
                      <a:pPr algn="r" fontAlgn="b"/>
                      <a:r>
                        <a:rPr lang="en-US" sz="1400" b="1" i="0" u="none" strike="noStrike" dirty="0">
                          <a:solidFill>
                            <a:srgbClr val="000000"/>
                          </a:solidFill>
                          <a:effectLst/>
                          <a:latin typeface="Calibri" panose="020F0502020204030204" pitchFamily="34" charset="0"/>
                        </a:rPr>
                        <a:t>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3280000.0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350158.7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99348.5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147517.4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62831.8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659856.4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3123294.4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439856.4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-156705.6</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659856.4</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3123294.4</a:t>
                      </a:r>
                    </a:p>
                  </a:txBody>
                  <a:tcPr marL="7620" marR="7620" marT="7620" marB="0" anchor="b"/>
                </a:tc>
                <a:extLst>
                  <a:ext uri="{0D108BD9-81ED-4DB2-BD59-A6C34878D82A}">
                    <a16:rowId xmlns:a16="http://schemas.microsoft.com/office/drawing/2014/main" val="10006"/>
                  </a:ext>
                </a:extLst>
              </a:tr>
              <a:tr h="174252">
                <a:tc>
                  <a:txBody>
                    <a:bodyPr/>
                    <a:lstStyle/>
                    <a:p>
                      <a:pPr algn="r" fontAlgn="b"/>
                      <a:r>
                        <a:rPr lang="en-US" sz="1400" b="1" i="0" u="none" strike="noStrike" dirty="0">
                          <a:solidFill>
                            <a:srgbClr val="000000"/>
                          </a:solidFill>
                          <a:effectLst/>
                          <a:latin typeface="Calibri" panose="020F0502020204030204" pitchFamily="34" charset="0"/>
                        </a:rPr>
                        <a:t>6</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3500000.0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245111.1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59609.1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88510.5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64716.8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457947.4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3581241.8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237947.4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81241.8</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68692</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389255.3</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3512549.7</a:t>
                      </a:r>
                    </a:p>
                  </a:txBody>
                  <a:tcPr marL="7620" marR="7620" marT="7620" marB="0" anchor="b"/>
                </a:tc>
                <a:extLst>
                  <a:ext uri="{0D108BD9-81ED-4DB2-BD59-A6C34878D82A}">
                    <a16:rowId xmlns:a16="http://schemas.microsoft.com/office/drawing/2014/main" val="10007"/>
                  </a:ext>
                </a:extLst>
              </a:tr>
              <a:tr h="174252">
                <a:tc>
                  <a:txBody>
                    <a:bodyPr/>
                    <a:lstStyle/>
                    <a:p>
                      <a:pPr algn="r" fontAlgn="b"/>
                      <a:r>
                        <a:rPr lang="en-US" sz="1400" b="1" i="0" u="none" strike="noStrike" dirty="0">
                          <a:solidFill>
                            <a:srgbClr val="000000"/>
                          </a:solidFill>
                          <a:effectLst/>
                          <a:latin typeface="Calibri" panose="020F0502020204030204" pitchFamily="34" charset="0"/>
                        </a:rPr>
                        <a:t>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3720000.0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171577.8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35765.5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53106.3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66658.3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327107.8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3908349.5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107107.8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188349.5</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49066</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278041.6</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3790591.3</a:t>
                      </a: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28703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45336174"/>
              </p:ext>
            </p:extLst>
          </p:nvPr>
        </p:nvGraphicFramePr>
        <p:xfrm>
          <a:off x="424774" y="1892030"/>
          <a:ext cx="6199761" cy="3545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22678147"/>
              </p:ext>
            </p:extLst>
          </p:nvPr>
        </p:nvGraphicFramePr>
        <p:xfrm>
          <a:off x="7273587" y="2396166"/>
          <a:ext cx="4574701" cy="3576740"/>
        </p:xfrm>
        <a:graphic>
          <a:graphicData uri="http://schemas.openxmlformats.org/drawingml/2006/table">
            <a:tbl>
              <a:tblPr>
                <a:tableStyleId>{5C22544A-7EE6-4342-B048-85BDC9FD1C3A}</a:tableStyleId>
              </a:tblPr>
              <a:tblGrid>
                <a:gridCol w="1633822">
                  <a:extLst>
                    <a:ext uri="{9D8B030D-6E8A-4147-A177-3AD203B41FA5}">
                      <a16:colId xmlns:a16="http://schemas.microsoft.com/office/drawing/2014/main" val="20000"/>
                    </a:ext>
                  </a:extLst>
                </a:gridCol>
                <a:gridCol w="1773864">
                  <a:extLst>
                    <a:ext uri="{9D8B030D-6E8A-4147-A177-3AD203B41FA5}">
                      <a16:colId xmlns:a16="http://schemas.microsoft.com/office/drawing/2014/main" val="20001"/>
                    </a:ext>
                  </a:extLst>
                </a:gridCol>
                <a:gridCol w="1167015">
                  <a:extLst>
                    <a:ext uri="{9D8B030D-6E8A-4147-A177-3AD203B41FA5}">
                      <a16:colId xmlns:a16="http://schemas.microsoft.com/office/drawing/2014/main" val="20002"/>
                    </a:ext>
                  </a:extLst>
                </a:gridCol>
              </a:tblGrid>
              <a:tr h="1362486">
                <a:tc>
                  <a:txBody>
                    <a:bodyPr/>
                    <a:lstStyle/>
                    <a:p>
                      <a:pPr algn="l" fontAlgn="b"/>
                      <a:r>
                        <a:rPr lang="en-US" sz="1500" b="1" u="none" strike="noStrike" dirty="0" err="1">
                          <a:effectLst/>
                        </a:rPr>
                        <a:t>Godina</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500" b="1" u="none" strike="noStrike" dirty="0">
                          <a:effectLst/>
                        </a:rPr>
                        <a:t>(</a:t>
                      </a:r>
                      <a:r>
                        <a:rPr lang="en-US" sz="1500" b="1" u="none" strike="noStrike" dirty="0" err="1">
                          <a:effectLst/>
                        </a:rPr>
                        <a:t>kumulativ</a:t>
                      </a:r>
                      <a:r>
                        <a:rPr lang="en-US" sz="1500" b="1" u="none" strike="noStrike" dirty="0">
                          <a:effectLst/>
                        </a:rPr>
                        <a:t>  </a:t>
                      </a:r>
                      <a:r>
                        <a:rPr lang="en-US" sz="1500" b="1" u="none" strike="noStrike" dirty="0" err="1">
                          <a:effectLst/>
                        </a:rPr>
                        <a:t>neto</a:t>
                      </a:r>
                      <a:r>
                        <a:rPr lang="en-US" sz="1500" b="1" u="none" strike="noStrike" dirty="0">
                          <a:effectLst/>
                        </a:rPr>
                        <a:t> </a:t>
                      </a:r>
                      <a:r>
                        <a:rPr lang="en-US" sz="1500" b="1" u="none" strike="noStrike" dirty="0" err="1">
                          <a:effectLst/>
                        </a:rPr>
                        <a:t>prohoda</a:t>
                      </a:r>
                      <a:r>
                        <a:rPr lang="en-US" sz="1500" b="1" u="none" strike="noStrike" dirty="0">
                          <a:effectLst/>
                        </a:rPr>
                        <a:t> - </a:t>
                      </a:r>
                      <a:r>
                        <a:rPr lang="en-US" sz="1500" b="1" u="none" strike="noStrike" dirty="0" err="1">
                          <a:effectLst/>
                        </a:rPr>
                        <a:t>kumulativ</a:t>
                      </a:r>
                      <a:r>
                        <a:rPr lang="en-US" sz="1500" b="1" u="none" strike="noStrike" dirty="0">
                          <a:effectLst/>
                        </a:rPr>
                        <a:t> </a:t>
                      </a:r>
                      <a:r>
                        <a:rPr lang="en-US" sz="1500" b="1" u="none" strike="noStrike" dirty="0" err="1">
                          <a:effectLst/>
                        </a:rPr>
                        <a:t>ukupnih</a:t>
                      </a:r>
                      <a:r>
                        <a:rPr lang="en-US" sz="1500" b="1" u="none" strike="noStrike" dirty="0">
                          <a:effectLst/>
                        </a:rPr>
                        <a:t> </a:t>
                      </a:r>
                      <a:r>
                        <a:rPr lang="en-US" sz="1500" b="1" u="none" strike="noStrike" dirty="0" err="1">
                          <a:effectLst/>
                        </a:rPr>
                        <a:t>rashoda</a:t>
                      </a:r>
                      <a:r>
                        <a:rPr lang="en-US" sz="1500" b="1" u="none" strike="noStrike" dirty="0">
                          <a:effectLst/>
                        </a:rPr>
                        <a:t>), </a:t>
                      </a:r>
                      <a:r>
                        <a:rPr lang="en-US" sz="1500" b="1" u="none" strike="noStrike" dirty="0" err="1">
                          <a:effectLst/>
                        </a:rPr>
                        <a:t>nj</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272497">
                <a:tc>
                  <a:txBody>
                    <a:bodyPr/>
                    <a:lstStyle/>
                    <a:p>
                      <a:pPr algn="r" fontAlgn="b"/>
                      <a:r>
                        <a:rPr lang="en-US" sz="1500" u="none" strike="noStrike" dirty="0">
                          <a:effectLst/>
                        </a:rPr>
                        <a:t>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-1450000.0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72497">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-1850000.0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72497">
                <a:tc>
                  <a:txBody>
                    <a:bodyPr/>
                    <a:lstStyle/>
                    <a:p>
                      <a:pPr algn="r" fontAlgn="b"/>
                      <a:r>
                        <a:rPr lang="en-US" sz="1500" u="none" strike="noStrike">
                          <a:effectLst/>
                        </a:rPr>
                        <a:t>2</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-1481500.0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72497">
                <a:tc>
                  <a:txBody>
                    <a:bodyPr/>
                    <a:lstStyle/>
                    <a:p>
                      <a:pPr algn="r" fontAlgn="b"/>
                      <a:r>
                        <a:rPr lang="en-US" sz="1500" u="none" strike="noStrike">
                          <a:effectLst/>
                        </a:rPr>
                        <a:t>3</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-1065195.0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272497">
                <a:tc>
                  <a:txBody>
                    <a:bodyPr/>
                    <a:lstStyle/>
                    <a:p>
                      <a:pPr algn="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-596562.1</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72497">
                <a:tc>
                  <a:txBody>
                    <a:bodyPr/>
                    <a:lstStyle/>
                    <a:p>
                      <a:pPr algn="r" fontAlgn="b"/>
                      <a:r>
                        <a:rPr lang="en-US" sz="1500" u="none" strike="noStrike" dirty="0">
                          <a:effectLst/>
                        </a:rPr>
                        <a:t>5</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-156705.6</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306775">
                <a:tc>
                  <a:txBody>
                    <a:bodyPr/>
                    <a:lstStyle/>
                    <a:p>
                      <a:pPr algn="r" fontAlgn="b"/>
                      <a:r>
                        <a:rPr lang="en-US" sz="1500" u="none" strike="noStrike" dirty="0">
                          <a:effectLst/>
                        </a:rPr>
                        <a:t>6</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12549.7</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500" b="1" u="none" strike="noStrike" dirty="0" err="1">
                          <a:effectLst/>
                        </a:rPr>
                        <a:t>Rok</a:t>
                      </a:r>
                      <a:r>
                        <a:rPr lang="en-US" sz="1500" b="1" u="none" strike="noStrike" dirty="0">
                          <a:effectLst/>
                        </a:rPr>
                        <a:t> </a:t>
                      </a:r>
                      <a:r>
                        <a:rPr lang="en-US" sz="1500" b="1" u="none" strike="noStrike" dirty="0" err="1">
                          <a:effectLst/>
                        </a:rPr>
                        <a:t>vraćanja</a:t>
                      </a: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72497">
                <a:tc>
                  <a:txBody>
                    <a:bodyPr/>
                    <a:lstStyle/>
                    <a:p>
                      <a:pPr algn="r" fontAlgn="b"/>
                      <a:r>
                        <a:rPr lang="en-US" sz="1500" u="none" strike="noStrike" dirty="0">
                          <a:effectLst/>
                        </a:rPr>
                        <a:t>7</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70591.3</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2662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Finansijski bilans projekta </a:t>
            </a:r>
            <a:endParaRPr lang="sr-Latn-RS" dirty="0">
              <a:solidFill>
                <a:srgbClr val="FF0000"/>
              </a:solidFill>
            </a:endParaRPr>
          </a:p>
          <a:p>
            <a:r>
              <a:rPr lang="sr-Latn-RS" dirty="0"/>
              <a:t>Iako bilans resursa projekta daje pregled ukupnih sredstava angažovanih na projektu, kao i ukupnih efekata koje projekat ostvaruje, on ne sadrži detaljni pregled stavki koje su zanimljive top menadžmentu, deoničarima, finansijerima i opšte posmatrano vlasnicima organizacija, koje odlučuju o projektu. </a:t>
            </a:r>
          </a:p>
          <a:p>
            <a:r>
              <a:rPr lang="sr-Latn-RS" dirty="0"/>
              <a:t>Da bi se ovi efekti uočili, neophodno je kreirati finansijski bilans projekta, koji uključuje sve vrste finansijskih aranžmana. </a:t>
            </a:r>
          </a:p>
          <a:p>
            <a:r>
              <a:rPr lang="sr-Latn-RS" i="1" dirty="0"/>
              <a:t>Finansijski bilans predstavlja dodatak bilansu resusa u smislu da opisuje na koji način se resursi dobavljaju i distribuiraju između učesnika na projektu (vlasnika, kreditora, akcionara, države). </a:t>
            </a:r>
          </a:p>
          <a:p>
            <a:r>
              <a:rPr lang="sr-Latn-RS" b="1" dirty="0"/>
              <a:t>Pojedne stavke koje su sadržane u bilansu resursa, takođe su i element finansijskog bilansa projekta. Ovo su zapravo dva komplementarna bilansa, koja se rade za svaki projekat</a:t>
            </a:r>
            <a:r>
              <a:rPr lang="sr-Latn-RS" dirty="0"/>
              <a:t>.</a:t>
            </a:r>
            <a:endParaRPr lang="en-US" dirty="0"/>
          </a:p>
        </p:txBody>
      </p:sp>
    </p:spTree>
    <p:extLst>
      <p:ext uri="{BB962C8B-B14F-4D97-AF65-F5344CB8AC3E}">
        <p14:creationId xmlns:p14="http://schemas.microsoft.com/office/powerpoint/2010/main" val="297474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Poređenje projekata na osnovu roka vraćanja (t):</a:t>
            </a:r>
          </a:p>
          <a:p>
            <a:r>
              <a:rPr lang="sr-Latn-RS" dirty="0"/>
              <a:t>Iako je u pitanju statički pokazatelj, ipak se i rok vraćanja može koristiti kao jedan od elemenata vrednovanja i upoređenja dva ili više projekata, koji konkurišću za iste resurse kompanije/preduzeća. </a:t>
            </a:r>
          </a:p>
          <a:p>
            <a:r>
              <a:rPr lang="sr-Latn-RS" dirty="0"/>
              <a:t>Svakako, poželjno je odabrati onaj projekat, koji ima kraći rok vraćanja investicije.</a:t>
            </a:r>
            <a:endParaRPr lang="en-US" dirty="0"/>
          </a:p>
        </p:txBody>
      </p:sp>
    </p:spTree>
    <p:extLst>
      <p:ext uri="{BB962C8B-B14F-4D97-AF65-F5344CB8AC3E}">
        <p14:creationId xmlns:p14="http://schemas.microsoft.com/office/powerpoint/2010/main" val="1356126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Primer 3: </a:t>
            </a:r>
            <a:r>
              <a:rPr lang="sr-Latn-RS" dirty="0"/>
              <a:t>Paralelno sa predlogom projekta, iz primera 1 i 2, još jedan projektni tim – iz iste institucije, predložio je predlog svog projekta. Inicijalni troškovi tog drugog projekta su neznatno veći od troškova  prethodno razmatranog projekta, i iznose 2.500.000 nj.  Planirani prihodi po ovom drugom projektu su sledeći: 1. godine eksploatacije projekta neto prihod je 300.000,00 nj; 2. godine 440.000 nj; 3. godine 600.000,00; 4. i 5. godine 550.000, 00 nj, dok se za 6. godinu eksploatacije očekuje neto prihod od 300.000 nj, kao i za 7. godinu. </a:t>
            </a:r>
            <a:endParaRPr lang="en-US" dirty="0"/>
          </a:p>
        </p:txBody>
      </p:sp>
    </p:spTree>
    <p:extLst>
      <p:ext uri="{BB962C8B-B14F-4D97-AF65-F5344CB8AC3E}">
        <p14:creationId xmlns:p14="http://schemas.microsoft.com/office/powerpoint/2010/main" val="235217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REŠENJE: Za potrebe ovog primera, potrebno je formirati uporednu tabelu za Cash-flow oba projekta: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2613301"/>
              </p:ext>
            </p:extLst>
          </p:nvPr>
        </p:nvGraphicFramePr>
        <p:xfrm>
          <a:off x="1566152" y="2964363"/>
          <a:ext cx="7636214" cy="2714786"/>
        </p:xfrm>
        <a:graphic>
          <a:graphicData uri="http://schemas.openxmlformats.org/drawingml/2006/table">
            <a:tbl>
              <a:tblPr>
                <a:tableStyleId>{5C22544A-7EE6-4342-B048-85BDC9FD1C3A}</a:tableStyleId>
              </a:tblPr>
              <a:tblGrid>
                <a:gridCol w="795195">
                  <a:extLst>
                    <a:ext uri="{9D8B030D-6E8A-4147-A177-3AD203B41FA5}">
                      <a16:colId xmlns:a16="http://schemas.microsoft.com/office/drawing/2014/main" val="20000"/>
                    </a:ext>
                  </a:extLst>
                </a:gridCol>
                <a:gridCol w="3143254">
                  <a:extLst>
                    <a:ext uri="{9D8B030D-6E8A-4147-A177-3AD203B41FA5}">
                      <a16:colId xmlns:a16="http://schemas.microsoft.com/office/drawing/2014/main" val="20001"/>
                    </a:ext>
                  </a:extLst>
                </a:gridCol>
                <a:gridCol w="3697765">
                  <a:extLst>
                    <a:ext uri="{9D8B030D-6E8A-4147-A177-3AD203B41FA5}">
                      <a16:colId xmlns:a16="http://schemas.microsoft.com/office/drawing/2014/main" val="20002"/>
                    </a:ext>
                  </a:extLst>
                </a:gridCol>
              </a:tblGrid>
              <a:tr h="576505">
                <a:tc>
                  <a:txBody>
                    <a:bodyPr/>
                    <a:lstStyle/>
                    <a:p>
                      <a:pPr algn="l" fontAlgn="b"/>
                      <a:r>
                        <a:rPr lang="en-US" sz="1600" b="1" i="0" u="none" strike="noStrike" dirty="0" err="1">
                          <a:solidFill>
                            <a:srgbClr val="000000"/>
                          </a:solidFill>
                          <a:effectLst/>
                          <a:latin typeface="Calibri" panose="020F0502020204030204" pitchFamily="34" charset="0"/>
                        </a:rPr>
                        <a:t>Godina</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a-DK" sz="1600" b="1" i="0" u="none" strike="noStrike" dirty="0">
                          <a:solidFill>
                            <a:srgbClr val="000000"/>
                          </a:solidFill>
                          <a:effectLst/>
                          <a:latin typeface="Calibri" panose="020F0502020204030204" pitchFamily="34" charset="0"/>
                        </a:rPr>
                        <a:t>Projekat A:  (neto prihod kumulativ - ukupni rashod kumulativ), nj</a:t>
                      </a:r>
                    </a:p>
                  </a:txBody>
                  <a:tcPr marL="7620" marR="7620" marT="7620" marB="0" anchor="b"/>
                </a:tc>
                <a:tc>
                  <a:txBody>
                    <a:bodyPr/>
                    <a:lstStyle/>
                    <a:p>
                      <a:pPr algn="l" fontAlgn="b"/>
                      <a:r>
                        <a:rPr lang="en-US" sz="1600" b="1" i="0" u="none" strike="noStrike" dirty="0" err="1">
                          <a:solidFill>
                            <a:srgbClr val="000000"/>
                          </a:solidFill>
                          <a:effectLst/>
                          <a:latin typeface="Calibri" panose="020F0502020204030204" pitchFamily="34" charset="0"/>
                        </a:rPr>
                        <a:t>Projekat</a:t>
                      </a:r>
                      <a:r>
                        <a:rPr lang="en-US" sz="1600" b="1" i="0" u="none" strike="noStrike" dirty="0">
                          <a:solidFill>
                            <a:srgbClr val="000000"/>
                          </a:solidFill>
                          <a:effectLst/>
                          <a:latin typeface="Calibri" panose="020F0502020204030204" pitchFamily="34" charset="0"/>
                        </a:rPr>
                        <a:t> B:  (</a:t>
                      </a:r>
                      <a:r>
                        <a:rPr lang="en-US" sz="1600" b="1" i="0" u="none" strike="noStrike" dirty="0" err="1">
                          <a:solidFill>
                            <a:srgbClr val="000000"/>
                          </a:solidFill>
                          <a:effectLst/>
                          <a:latin typeface="Calibri" panose="020F0502020204030204" pitchFamily="34" charset="0"/>
                        </a:rPr>
                        <a:t>neto</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prihod</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kumulativ</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ukupni</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rashod</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kumulativ</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nj</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78061">
                <a:tc>
                  <a:txBody>
                    <a:bodyPr/>
                    <a:lstStyle/>
                    <a:p>
                      <a:pPr algn="ctr" fontAlgn="b"/>
                      <a:r>
                        <a:rPr lang="en-US" sz="16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-1450000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-2500000</a:t>
                      </a:r>
                    </a:p>
                  </a:txBody>
                  <a:tcPr marL="7620" marR="7620" marT="7620" marB="0" anchor="b"/>
                </a:tc>
                <a:extLst>
                  <a:ext uri="{0D108BD9-81ED-4DB2-BD59-A6C34878D82A}">
                    <a16:rowId xmlns:a16="http://schemas.microsoft.com/office/drawing/2014/main" val="10001"/>
                  </a:ext>
                </a:extLst>
              </a:tr>
              <a:tr h="182880">
                <a:tc>
                  <a:txBody>
                    <a:bodyPr/>
                    <a:lstStyle/>
                    <a:p>
                      <a:pPr algn="ctr" fontAlgn="b"/>
                      <a:r>
                        <a:rPr lang="en-US" sz="16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-1850000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-2200000</a:t>
                      </a:r>
                    </a:p>
                  </a:txBody>
                  <a:tcPr marL="7620" marR="7620" marT="7620" marB="0" anchor="b"/>
                </a:tc>
                <a:extLst>
                  <a:ext uri="{0D108BD9-81ED-4DB2-BD59-A6C34878D82A}">
                    <a16:rowId xmlns:a16="http://schemas.microsoft.com/office/drawing/2014/main" val="10002"/>
                  </a:ext>
                </a:extLst>
              </a:tr>
              <a:tr h="182880">
                <a:tc>
                  <a:txBody>
                    <a:bodyPr/>
                    <a:lstStyle/>
                    <a:p>
                      <a:pPr algn="ctr" fontAlgn="b"/>
                      <a:r>
                        <a:rPr lang="en-US" sz="16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-1481500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-1760000</a:t>
                      </a:r>
                    </a:p>
                  </a:txBody>
                  <a:tcPr marL="7620" marR="7620" marT="7620" marB="0" anchor="b"/>
                </a:tc>
                <a:extLst>
                  <a:ext uri="{0D108BD9-81ED-4DB2-BD59-A6C34878D82A}">
                    <a16:rowId xmlns:a16="http://schemas.microsoft.com/office/drawing/2014/main" val="10003"/>
                  </a:ext>
                </a:extLst>
              </a:tr>
              <a:tr h="182880">
                <a:tc>
                  <a:txBody>
                    <a:bodyPr/>
                    <a:lstStyle/>
                    <a:p>
                      <a:pPr algn="ctr" fontAlgn="b"/>
                      <a:r>
                        <a:rPr lang="en-US" sz="16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-1065195</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-1160000</a:t>
                      </a:r>
                    </a:p>
                  </a:txBody>
                  <a:tcPr marL="7620" marR="7620" marT="7620" marB="0" anchor="b"/>
                </a:tc>
                <a:extLst>
                  <a:ext uri="{0D108BD9-81ED-4DB2-BD59-A6C34878D82A}">
                    <a16:rowId xmlns:a16="http://schemas.microsoft.com/office/drawing/2014/main" val="10004"/>
                  </a:ext>
                </a:extLst>
              </a:tr>
              <a:tr h="182880">
                <a:tc>
                  <a:txBody>
                    <a:bodyPr/>
                    <a:lstStyle/>
                    <a:p>
                      <a:pPr algn="ctr" fontAlgn="b"/>
                      <a:r>
                        <a:rPr lang="en-US" sz="16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-596562.1</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-610000</a:t>
                      </a:r>
                    </a:p>
                  </a:txBody>
                  <a:tcPr marL="7620" marR="7620" marT="7620" marB="0" anchor="b"/>
                </a:tc>
                <a:extLst>
                  <a:ext uri="{0D108BD9-81ED-4DB2-BD59-A6C34878D82A}">
                    <a16:rowId xmlns:a16="http://schemas.microsoft.com/office/drawing/2014/main" val="10005"/>
                  </a:ext>
                </a:extLst>
              </a:tr>
              <a:tr h="182880">
                <a:tc>
                  <a:txBody>
                    <a:bodyPr/>
                    <a:lstStyle/>
                    <a:p>
                      <a:pPr algn="ctr" fontAlgn="b"/>
                      <a:r>
                        <a:rPr lang="en-US" sz="16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-156705.6</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-60000</a:t>
                      </a:r>
                    </a:p>
                  </a:txBody>
                  <a:tcPr marL="7620" marR="7620" marT="7620" marB="0" anchor="b"/>
                </a:tc>
                <a:extLst>
                  <a:ext uri="{0D108BD9-81ED-4DB2-BD59-A6C34878D82A}">
                    <a16:rowId xmlns:a16="http://schemas.microsoft.com/office/drawing/2014/main" val="10006"/>
                  </a:ext>
                </a:extLst>
              </a:tr>
              <a:tr h="182880">
                <a:tc>
                  <a:txBody>
                    <a:bodyPr/>
                    <a:lstStyle/>
                    <a:p>
                      <a:pPr algn="ctr" fontAlgn="b"/>
                      <a:r>
                        <a:rPr lang="en-US" sz="16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r" fontAlgn="b"/>
                      <a:r>
                        <a:rPr lang="en-US" sz="1600" b="1" i="0" u="none" strike="noStrike">
                          <a:solidFill>
                            <a:srgbClr val="000000"/>
                          </a:solidFill>
                          <a:effectLst/>
                          <a:latin typeface="Calibri" panose="020F0502020204030204" pitchFamily="34" charset="0"/>
                        </a:rPr>
                        <a:t>12549.7</a:t>
                      </a:r>
                    </a:p>
                  </a:txBody>
                  <a:tcPr marL="7620" marR="7620" marT="7620" marB="0" anchor="b"/>
                </a:tc>
                <a:tc>
                  <a:txBody>
                    <a:bodyPr/>
                    <a:lstStyle/>
                    <a:p>
                      <a:pPr algn="r" fontAlgn="b"/>
                      <a:r>
                        <a:rPr lang="en-US" sz="1600" b="1" i="0" u="none" strike="noStrike" dirty="0">
                          <a:solidFill>
                            <a:srgbClr val="000000"/>
                          </a:solidFill>
                          <a:effectLst/>
                          <a:latin typeface="Calibri" panose="020F0502020204030204" pitchFamily="34" charset="0"/>
                        </a:rPr>
                        <a:t>240000</a:t>
                      </a:r>
                    </a:p>
                  </a:txBody>
                  <a:tcPr marL="7620" marR="7620" marT="7620" marB="0" anchor="b"/>
                </a:tc>
                <a:extLst>
                  <a:ext uri="{0D108BD9-81ED-4DB2-BD59-A6C34878D82A}">
                    <a16:rowId xmlns:a16="http://schemas.microsoft.com/office/drawing/2014/main" val="10007"/>
                  </a:ext>
                </a:extLst>
              </a:tr>
              <a:tr h="182880">
                <a:tc>
                  <a:txBody>
                    <a:bodyPr/>
                    <a:lstStyle/>
                    <a:p>
                      <a:pPr algn="ctr" fontAlgn="b"/>
                      <a:r>
                        <a:rPr lang="en-US" sz="16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70591.3</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540000</a:t>
                      </a: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5151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997988501"/>
              </p:ext>
            </p:extLst>
          </p:nvPr>
        </p:nvGraphicFramePr>
        <p:xfrm>
          <a:off x="2461098" y="1828800"/>
          <a:ext cx="7130374" cy="4649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626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3121-A91C-402A-820E-F65947946AE6}"/>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50C33F93-EA10-45CA-966B-75A7E3421E5B}"/>
              </a:ext>
            </a:extLst>
          </p:cNvPr>
          <p:cNvSpPr>
            <a:spLocks noGrp="1"/>
          </p:cNvSpPr>
          <p:nvPr>
            <p:ph idx="1"/>
          </p:nvPr>
        </p:nvSpPr>
        <p:spPr/>
        <p:txBody>
          <a:bodyPr>
            <a:normAutofit lnSpcReduction="10000"/>
          </a:bodyPr>
          <a:lstStyle/>
          <a:p>
            <a:r>
              <a:rPr lang="sr-Latn-RS" b="1" dirty="0">
                <a:solidFill>
                  <a:srgbClr val="00B0F0"/>
                </a:solidFill>
              </a:rPr>
              <a:t>Zadatak za studente # 5:</a:t>
            </a:r>
          </a:p>
          <a:p>
            <a:r>
              <a:rPr lang="sr-Latn-RS" dirty="0">
                <a:solidFill>
                  <a:srgbClr val="00B0F0"/>
                </a:solidFill>
              </a:rPr>
              <a:t>Za projektnu ideju, koja je opisana u analizi poslovnog slučaja, i  za koju je u prethodnom zadatku započeto pisanje </a:t>
            </a:r>
            <a:r>
              <a:rPr lang="en-US" dirty="0" err="1">
                <a:solidFill>
                  <a:srgbClr val="00B0F0"/>
                </a:solidFill>
              </a:rPr>
              <a:t>Studij</a:t>
            </a:r>
            <a:r>
              <a:rPr lang="sr-Latn-RS" dirty="0">
                <a:solidFill>
                  <a:srgbClr val="00B0F0"/>
                </a:solidFill>
              </a:rPr>
              <a:t>e</a:t>
            </a:r>
            <a:r>
              <a:rPr lang="en-US" dirty="0">
                <a:solidFill>
                  <a:srgbClr val="00B0F0"/>
                </a:solidFill>
              </a:rPr>
              <a:t> </a:t>
            </a:r>
            <a:r>
              <a:rPr lang="en-US" dirty="0" err="1">
                <a:solidFill>
                  <a:srgbClr val="00B0F0"/>
                </a:solidFill>
              </a:rPr>
              <a:t>izvodljivosti</a:t>
            </a:r>
            <a:r>
              <a:rPr lang="sr-Latn-RS" dirty="0">
                <a:solidFill>
                  <a:srgbClr val="00B0F0"/>
                </a:solidFill>
              </a:rPr>
              <a:t>, nastaviti analizu Finansijske izvodljivosti. </a:t>
            </a:r>
          </a:p>
          <a:p>
            <a:r>
              <a:rPr lang="sr-Latn-RS" dirty="0">
                <a:solidFill>
                  <a:srgbClr val="00B0F0"/>
                </a:solidFill>
              </a:rPr>
              <a:t>U te svrhe koristiti analizu troškova i prihoda (efekata) projekta (odnosno bilans resursa projekta) iz prethodnog zadataka, kao i metode i tehnike opisane u toku ovog predavanja:</a:t>
            </a:r>
          </a:p>
          <a:p>
            <a:pPr lvl="1"/>
            <a:r>
              <a:rPr lang="sr-Latn-RS" dirty="0">
                <a:solidFill>
                  <a:srgbClr val="00B0F0"/>
                </a:solidFill>
              </a:rPr>
              <a:t>Finansijski bilans projekta (sastaviti ga na osnovu podataka iz bilansa resursa, uz procenu neophodnih elemenata finansijske analize)</a:t>
            </a:r>
            <a:r>
              <a:rPr lang="en-US" dirty="0">
                <a:solidFill>
                  <a:srgbClr val="00B0F0"/>
                </a:solidFill>
              </a:rPr>
              <a:t> – </a:t>
            </a:r>
            <a:r>
              <a:rPr lang="en-US" dirty="0" err="1">
                <a:solidFill>
                  <a:srgbClr val="FF0000"/>
                </a:solidFill>
              </a:rPr>
              <a:t>obavezni</a:t>
            </a:r>
            <a:r>
              <a:rPr lang="en-US" dirty="0">
                <a:solidFill>
                  <a:srgbClr val="FF0000"/>
                </a:solidFill>
              </a:rPr>
              <a:t> deo</a:t>
            </a:r>
            <a:endParaRPr lang="sr-Latn-RS" dirty="0">
              <a:solidFill>
                <a:srgbClr val="FF0000"/>
              </a:solidFill>
            </a:endParaRPr>
          </a:p>
          <a:p>
            <a:pPr lvl="1"/>
            <a:r>
              <a:rPr lang="sr-Latn-RS" dirty="0">
                <a:solidFill>
                  <a:srgbClr val="00B0F0"/>
                </a:solidFill>
              </a:rPr>
              <a:t>Analizu roka vraćanja uloženih sredstava</a:t>
            </a:r>
            <a:r>
              <a:rPr lang="en-US" dirty="0">
                <a:solidFill>
                  <a:srgbClr val="00B0F0"/>
                </a:solidFill>
              </a:rPr>
              <a:t> – </a:t>
            </a:r>
            <a:r>
              <a:rPr lang="en-US" dirty="0" err="1">
                <a:solidFill>
                  <a:srgbClr val="FF0000"/>
                </a:solidFill>
              </a:rPr>
              <a:t>opciono</a:t>
            </a:r>
            <a:r>
              <a:rPr lang="sr-Latn-RS" dirty="0">
                <a:solidFill>
                  <a:srgbClr val="FF0000"/>
                </a:solidFill>
              </a:rPr>
              <a:t> (</a:t>
            </a:r>
            <a:r>
              <a:rPr lang="sr-Latn-RS">
                <a:solidFill>
                  <a:srgbClr val="FF0000"/>
                </a:solidFill>
              </a:rPr>
              <a:t>dodatnih 5 poena za studente koji urade ovaj deo zadatka)</a:t>
            </a:r>
            <a:endParaRPr lang="sr-Latn-RS" dirty="0">
              <a:solidFill>
                <a:srgbClr val="FF0000"/>
              </a:solidFill>
            </a:endParaRPr>
          </a:p>
        </p:txBody>
      </p:sp>
    </p:spTree>
    <p:extLst>
      <p:ext uri="{BB962C8B-B14F-4D97-AF65-F5344CB8AC3E}">
        <p14:creationId xmlns:p14="http://schemas.microsoft.com/office/powerpoint/2010/main" val="222190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Ukoliko se projekat finansira </a:t>
            </a:r>
            <a:r>
              <a:rPr lang="sr-Latn-RS" b="1" dirty="0"/>
              <a:t>kreditom od banke</a:t>
            </a:r>
            <a:r>
              <a:rPr lang="sr-Latn-RS" dirty="0"/>
              <a:t>, uzimanje kredita za finansiranje troškova projekta se u finansijskom bilansu prikazuje kao </a:t>
            </a:r>
            <a:r>
              <a:rPr lang="sr-Latn-RS" b="1" dirty="0"/>
              <a:t>finansijski priliv</a:t>
            </a:r>
            <a:r>
              <a:rPr lang="sr-Latn-RS" dirty="0"/>
              <a:t>. Istovremeno, u finansijskom bilansu se </a:t>
            </a:r>
            <a:r>
              <a:rPr lang="sr-Latn-RS" b="1" dirty="0"/>
              <a:t>otplata kredirnih anuiteta </a:t>
            </a:r>
            <a:r>
              <a:rPr lang="sr-Latn-RS" dirty="0"/>
              <a:t>po ugovorenim uslovima evidentira kao </a:t>
            </a:r>
            <a:r>
              <a:rPr lang="sr-Latn-RS" b="1" dirty="0"/>
              <a:t>finansijski odliv</a:t>
            </a:r>
            <a:r>
              <a:rPr lang="sr-Latn-RS" dirty="0"/>
              <a:t>. </a:t>
            </a:r>
          </a:p>
          <a:p>
            <a:r>
              <a:rPr lang="sr-Latn-RS" dirty="0"/>
              <a:t>Usled angažovanih kreditnih sredstava – </a:t>
            </a:r>
            <a:r>
              <a:rPr lang="sr-Latn-RS" b="1" dirty="0"/>
              <a:t>finansijski tok </a:t>
            </a:r>
            <a:r>
              <a:rPr lang="sr-Latn-RS" dirty="0"/>
              <a:t>(razlika između priliva i odliva u početnom investicionom periodu pre plaćanja poreza) je pozitivniji od </a:t>
            </a:r>
            <a:r>
              <a:rPr lang="sr-Latn-RS" b="1" dirty="0"/>
              <a:t>bilansa toka resursa</a:t>
            </a:r>
            <a:r>
              <a:rPr lang="sr-Latn-RS" dirty="0"/>
              <a:t>. </a:t>
            </a:r>
          </a:p>
          <a:p>
            <a:r>
              <a:rPr lang="sr-Latn-RS" dirty="0"/>
              <a:t>Kako vlasnike (deoničare) pored </a:t>
            </a:r>
            <a:r>
              <a:rPr lang="sr-Latn-RS" b="1" u="sng" dirty="0"/>
              <a:t>profitabilnosti</a:t>
            </a:r>
            <a:r>
              <a:rPr lang="sr-Latn-RS" dirty="0"/>
              <a:t> (</a:t>
            </a:r>
            <a:r>
              <a:rPr lang="sr-Latn-RS" i="1" dirty="0"/>
              <a:t>iskazane preko razlike ukunih priliva i odliva projekta</a:t>
            </a:r>
            <a:r>
              <a:rPr lang="sr-Latn-RS" dirty="0"/>
              <a:t>) interesuje i </a:t>
            </a:r>
            <a:r>
              <a:rPr lang="sr-Latn-RS" b="1" u="sng" dirty="0"/>
              <a:t>likvidnost</a:t>
            </a:r>
            <a:r>
              <a:rPr lang="sr-Latn-RS" dirty="0"/>
              <a:t> projekta (</a:t>
            </a:r>
            <a:r>
              <a:rPr lang="sr-Latn-RS" i="1" dirty="0"/>
              <a:t>mogućnost da se tekući odlivi pokriju tekućim prilivima na projektu</a:t>
            </a:r>
            <a:r>
              <a:rPr lang="sr-Latn-RS" dirty="0"/>
              <a:t>), </a:t>
            </a:r>
            <a:r>
              <a:rPr lang="sr-Latn-RS" b="1" dirty="0"/>
              <a:t>u finansijskom bilansu se moraju evidentirati i svi odlivi po osnovu otplate anuiteta, kamata i poreza, kao i prilivi po osnovu sredstava uzetih kroz kredit.</a:t>
            </a:r>
            <a:endParaRPr lang="en-US" b="1" dirty="0"/>
          </a:p>
        </p:txBody>
      </p:sp>
    </p:spTree>
    <p:extLst>
      <p:ext uri="{BB962C8B-B14F-4D97-AF65-F5344CB8AC3E}">
        <p14:creationId xmlns:p14="http://schemas.microsoft.com/office/powerpoint/2010/main" val="51197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Pošto su finansijski aranžmani (uslovi kredita, poreske stope) i izvori finansiranja projekta različiti, </a:t>
            </a:r>
            <a:r>
              <a:rPr lang="sr-Latn-RS" b="1" u="sng" dirty="0"/>
              <a:t>isplativost</a:t>
            </a:r>
            <a:r>
              <a:rPr lang="sr-Latn-RS" dirty="0"/>
              <a:t> – kao mogućnost da se vlastiti fondovi vrate kroz efekte se razlikuju od projekta do projekta, bez obzira na činjenicu što se – sa aspekta ukupno angažovanih resursa – može raditi o istom obimu sredstava.  </a:t>
            </a:r>
            <a:endParaRPr lang="en-US" dirty="0"/>
          </a:p>
        </p:txBody>
      </p:sp>
    </p:spTree>
    <p:extLst>
      <p:ext uri="{BB962C8B-B14F-4D97-AF65-F5344CB8AC3E}">
        <p14:creationId xmlns:p14="http://schemas.microsoft.com/office/powerpoint/2010/main" val="255618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a:xfrm>
            <a:off x="838200" y="1825625"/>
            <a:ext cx="11000362" cy="4954554"/>
          </a:xfrm>
        </p:spPr>
        <p:txBody>
          <a:bodyPr>
            <a:normAutofit fontScale="92500" lnSpcReduction="20000"/>
          </a:bodyPr>
          <a:lstStyle/>
          <a:p>
            <a:r>
              <a:rPr lang="sr-Latn-RS" b="1" dirty="0"/>
              <a:t>SLUČAJ 1 – NASTAVAK: </a:t>
            </a:r>
            <a:r>
              <a:rPr lang="sr-Latn-RS" dirty="0"/>
              <a:t>Za preduzeće, za koje je formiran bilans resursa, potrebno je formirati </a:t>
            </a:r>
            <a:r>
              <a:rPr lang="sr-Latn-RS" b="1" dirty="0"/>
              <a:t>Finansijski bilans projekta </a:t>
            </a:r>
            <a:r>
              <a:rPr lang="sr-Latn-RS" dirty="0"/>
              <a:t>(odnosno Bilans finansijskog toka projekta) u 000 nj. Pri tome, preduzeće je planiralo sledeće parametre finansijskog toka:</a:t>
            </a:r>
          </a:p>
          <a:p>
            <a:pPr lvl="1"/>
            <a:r>
              <a:rPr lang="sr-Latn-RS" dirty="0"/>
              <a:t>A) Projekat se finansira kroz akcijski kapital (sopstveni kapital kompanije) i eksterni kredit (40% akcijski kapital i 60% eksterni kredit)</a:t>
            </a:r>
          </a:p>
          <a:p>
            <a:pPr lvl="1"/>
            <a:r>
              <a:rPr lang="sr-Latn-RS" dirty="0"/>
              <a:t>B) Kredit je odobren uz kamatnu stopu od 9% i vraća se kroz 8 jednakih godišnjih rata, pri čemu zadnja rada dostupa za plaćanje u poslednjoj godini realizacije projekta.</a:t>
            </a:r>
          </a:p>
          <a:p>
            <a:pPr lvl="1"/>
            <a:r>
              <a:rPr lang="sr-Latn-RS" dirty="0"/>
              <a:t>C) U finansijskom bilansu je potrebno prikazati promenu u obrtnom kapitalu</a:t>
            </a:r>
          </a:p>
          <a:p>
            <a:pPr lvl="1"/>
            <a:r>
              <a:rPr lang="sr-Latn-RS" dirty="0"/>
              <a:t>D) Porez se plaća po stopi od 15% na pozitivnu kumulativnu </a:t>
            </a:r>
            <a:r>
              <a:rPr lang="sr-Latn-RS" dirty="0" smtClean="0"/>
              <a:t>dobit</a:t>
            </a:r>
            <a:r>
              <a:rPr lang="en-US" dirty="0" smtClean="0"/>
              <a:t>.</a:t>
            </a:r>
            <a:r>
              <a:rPr lang="sr-Latn-RS" dirty="0" smtClean="0"/>
              <a:t> </a:t>
            </a:r>
            <a:r>
              <a:rPr lang="en-US" smtClean="0"/>
              <a:t>I</a:t>
            </a:r>
            <a:r>
              <a:rPr lang="sr-Latn-RS" smtClean="0"/>
              <a:t>znos </a:t>
            </a:r>
            <a:r>
              <a:rPr lang="sr-Latn-RS" dirty="0"/>
              <a:t>poreza za tekuću godinu – plaća se u sledećoj godini</a:t>
            </a:r>
          </a:p>
          <a:p>
            <a:pPr lvl="1"/>
            <a:r>
              <a:rPr lang="sr-Latn-RS" dirty="0"/>
              <a:t>E) U finansijskom bilansu je potrebno prikazati razliku između ukupnog godišnjeg priliva (koji se ostvaruje instalacijom proizvoda razvojnog centra u cilju modernizacije matične kompanije) i ukupnog godišnjeg odliva – odnosno neto novčani tok sa aspekta vlasnika projekta</a:t>
            </a:r>
          </a:p>
          <a:p>
            <a:pPr lvl="1"/>
            <a:r>
              <a:rPr lang="sr-Latn-RS" dirty="0"/>
              <a:t>F) U finansijskom bilansu je potrebno prikazati razliku između godišnjeg neto toka i vrednosti akcijskog kapitala – odnosno neto novčani tok sa aspekta akcionara</a:t>
            </a:r>
          </a:p>
          <a:p>
            <a:pPr marL="457200" lvl="1" indent="0">
              <a:buNone/>
            </a:pPr>
            <a:endParaRPr lang="sr-Latn-RS" dirty="0"/>
          </a:p>
          <a:p>
            <a:pPr lvl="1"/>
            <a:endParaRPr lang="en-US" dirty="0"/>
          </a:p>
        </p:txBody>
      </p:sp>
    </p:spTree>
    <p:extLst>
      <p:ext uri="{BB962C8B-B14F-4D97-AF65-F5344CB8AC3E}">
        <p14:creationId xmlns:p14="http://schemas.microsoft.com/office/powerpoint/2010/main" val="175226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8428478"/>
              </p:ext>
            </p:extLst>
          </p:nvPr>
        </p:nvGraphicFramePr>
        <p:xfrm>
          <a:off x="1" y="12"/>
          <a:ext cx="12469158" cy="6857987"/>
        </p:xfrm>
        <a:graphic>
          <a:graphicData uri="http://schemas.openxmlformats.org/drawingml/2006/table">
            <a:tbl>
              <a:tblPr firstRow="1" bandRow="1">
                <a:tableStyleId>{5C22544A-7EE6-4342-B048-85BDC9FD1C3A}</a:tableStyleId>
              </a:tblPr>
              <a:tblGrid>
                <a:gridCol w="2797120">
                  <a:extLst>
                    <a:ext uri="{9D8B030D-6E8A-4147-A177-3AD203B41FA5}">
                      <a16:colId xmlns:a16="http://schemas.microsoft.com/office/drawing/2014/main" val="20000"/>
                    </a:ext>
                  </a:extLst>
                </a:gridCol>
                <a:gridCol w="575294">
                  <a:extLst>
                    <a:ext uri="{9D8B030D-6E8A-4147-A177-3AD203B41FA5}">
                      <a16:colId xmlns:a16="http://schemas.microsoft.com/office/drawing/2014/main" val="20001"/>
                    </a:ext>
                  </a:extLst>
                </a:gridCol>
                <a:gridCol w="803539">
                  <a:extLst>
                    <a:ext uri="{9D8B030D-6E8A-4147-A177-3AD203B41FA5}">
                      <a16:colId xmlns:a16="http://schemas.microsoft.com/office/drawing/2014/main" val="20002"/>
                    </a:ext>
                  </a:extLst>
                </a:gridCol>
                <a:gridCol w="942182">
                  <a:extLst>
                    <a:ext uri="{9D8B030D-6E8A-4147-A177-3AD203B41FA5}">
                      <a16:colId xmlns:a16="http://schemas.microsoft.com/office/drawing/2014/main" val="20003"/>
                    </a:ext>
                  </a:extLst>
                </a:gridCol>
                <a:gridCol w="744026">
                  <a:extLst>
                    <a:ext uri="{9D8B030D-6E8A-4147-A177-3AD203B41FA5}">
                      <a16:colId xmlns:a16="http://schemas.microsoft.com/office/drawing/2014/main" val="20004"/>
                    </a:ext>
                  </a:extLst>
                </a:gridCol>
                <a:gridCol w="783591">
                  <a:extLst>
                    <a:ext uri="{9D8B030D-6E8A-4147-A177-3AD203B41FA5}">
                      <a16:colId xmlns:a16="http://schemas.microsoft.com/office/drawing/2014/main" val="20005"/>
                    </a:ext>
                  </a:extLst>
                </a:gridCol>
                <a:gridCol w="872860">
                  <a:extLst>
                    <a:ext uri="{9D8B030D-6E8A-4147-A177-3AD203B41FA5}">
                      <a16:colId xmlns:a16="http://schemas.microsoft.com/office/drawing/2014/main" val="20006"/>
                    </a:ext>
                  </a:extLst>
                </a:gridCol>
                <a:gridCol w="803429">
                  <a:extLst>
                    <a:ext uri="{9D8B030D-6E8A-4147-A177-3AD203B41FA5}">
                      <a16:colId xmlns:a16="http://schemas.microsoft.com/office/drawing/2014/main" val="20007"/>
                    </a:ext>
                  </a:extLst>
                </a:gridCol>
                <a:gridCol w="853022">
                  <a:extLst>
                    <a:ext uri="{9D8B030D-6E8A-4147-A177-3AD203B41FA5}">
                      <a16:colId xmlns:a16="http://schemas.microsoft.com/office/drawing/2014/main" val="20008"/>
                    </a:ext>
                  </a:extLst>
                </a:gridCol>
                <a:gridCol w="833186">
                  <a:extLst>
                    <a:ext uri="{9D8B030D-6E8A-4147-A177-3AD203B41FA5}">
                      <a16:colId xmlns:a16="http://schemas.microsoft.com/office/drawing/2014/main" val="20009"/>
                    </a:ext>
                  </a:extLst>
                </a:gridCol>
                <a:gridCol w="803428">
                  <a:extLst>
                    <a:ext uri="{9D8B030D-6E8A-4147-A177-3AD203B41FA5}">
                      <a16:colId xmlns:a16="http://schemas.microsoft.com/office/drawing/2014/main" val="20010"/>
                    </a:ext>
                  </a:extLst>
                </a:gridCol>
                <a:gridCol w="793420">
                  <a:extLst>
                    <a:ext uri="{9D8B030D-6E8A-4147-A177-3AD203B41FA5}">
                      <a16:colId xmlns:a16="http://schemas.microsoft.com/office/drawing/2014/main" val="20011"/>
                    </a:ext>
                  </a:extLst>
                </a:gridCol>
                <a:gridCol w="116840">
                  <a:extLst>
                    <a:ext uri="{9D8B030D-6E8A-4147-A177-3AD203B41FA5}">
                      <a16:colId xmlns:a16="http://schemas.microsoft.com/office/drawing/2014/main" val="20012"/>
                    </a:ext>
                  </a:extLst>
                </a:gridCol>
                <a:gridCol w="747221">
                  <a:extLst>
                    <a:ext uri="{9D8B030D-6E8A-4147-A177-3AD203B41FA5}">
                      <a16:colId xmlns:a16="http://schemas.microsoft.com/office/drawing/2014/main" val="20013"/>
                    </a:ext>
                  </a:extLst>
                </a:gridCol>
              </a:tblGrid>
              <a:tr h="403411">
                <a:tc>
                  <a:txBody>
                    <a:bodyPr/>
                    <a:lstStyle/>
                    <a:p>
                      <a:r>
                        <a:rPr lang="sr-Latn-RS" dirty="0"/>
                        <a:t>godine</a:t>
                      </a:r>
                      <a:endParaRPr lang="en-US" dirty="0"/>
                    </a:p>
                  </a:txBody>
                  <a:tcPr/>
                </a:tc>
                <a:tc>
                  <a:txBody>
                    <a:bodyPr/>
                    <a:lstStyle/>
                    <a:p>
                      <a:r>
                        <a:rPr lang="sr-Latn-RS" dirty="0"/>
                        <a:t>0</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gridSpan="2">
                  <a:txBody>
                    <a:bodyPr/>
                    <a:lstStyle/>
                    <a:p>
                      <a:r>
                        <a:rPr lang="sr-Latn-RS" dirty="0"/>
                        <a:t>10</a:t>
                      </a:r>
                      <a:endParaRPr lang="en-US" dirty="0"/>
                    </a:p>
                  </a:txBody>
                  <a:tcPr/>
                </a:tc>
                <a:tc hMerge="1">
                  <a:txBody>
                    <a:bodyPr/>
                    <a:lstStyle/>
                    <a:p>
                      <a:endParaRPr lang="en-US"/>
                    </a:p>
                  </a:txBody>
                  <a:tcPr/>
                </a:tc>
                <a:tc>
                  <a:txBody>
                    <a:bodyPr/>
                    <a:lstStyle/>
                    <a:p>
                      <a:r>
                        <a:rPr lang="sr-Latn-RS" dirty="0"/>
                        <a:t>11</a:t>
                      </a:r>
                      <a:endParaRPr lang="en-US" dirty="0"/>
                    </a:p>
                  </a:txBody>
                  <a:tcPr/>
                </a:tc>
                <a:extLst>
                  <a:ext uri="{0D108BD9-81ED-4DB2-BD59-A6C34878D82A}">
                    <a16:rowId xmlns:a16="http://schemas.microsoft.com/office/drawing/2014/main" val="10000"/>
                  </a:ext>
                </a:extLst>
              </a:tr>
              <a:tr h="403411">
                <a:tc>
                  <a:txBody>
                    <a:bodyPr/>
                    <a:lstStyle/>
                    <a:p>
                      <a:r>
                        <a:rPr lang="sr-Latn-RS" b="1" dirty="0"/>
                        <a:t>Priliv</a:t>
                      </a:r>
                      <a:endParaRPr lang="en-US" b="1" dirty="0"/>
                    </a:p>
                  </a:txBody>
                  <a:tcPr/>
                </a:tc>
                <a:tc gridSpan="13">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403411">
                <a:tc>
                  <a:txBody>
                    <a:bodyPr/>
                    <a:lstStyle/>
                    <a:p>
                      <a:r>
                        <a:rPr lang="sr-Latn-RS" dirty="0"/>
                        <a:t>Akcijski kapital (A)</a:t>
                      </a:r>
                      <a:endParaRPr lang="en-US" dirty="0"/>
                    </a:p>
                  </a:txBody>
                  <a:tcPr/>
                </a:tc>
                <a:tc>
                  <a:txBody>
                    <a:bodyPr/>
                    <a:lstStyle/>
                    <a:p>
                      <a:r>
                        <a:rPr lang="sr-Latn-RS" dirty="0"/>
                        <a:t>76</a:t>
                      </a:r>
                      <a:endParaRPr lang="en-US" dirty="0"/>
                    </a:p>
                  </a:txBody>
                  <a:tcPr/>
                </a:tc>
                <a:tc>
                  <a:txBody>
                    <a:bodyPr/>
                    <a:lstStyle/>
                    <a:p>
                      <a:r>
                        <a:rPr lang="sr-Latn-RS" dirty="0"/>
                        <a:t>62</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03411">
                <a:tc>
                  <a:txBody>
                    <a:bodyPr/>
                    <a:lstStyle/>
                    <a:p>
                      <a:r>
                        <a:rPr lang="sr-Latn-RS" dirty="0"/>
                        <a:t>Kredit (B)</a:t>
                      </a:r>
                      <a:endParaRPr lang="en-US" dirty="0"/>
                    </a:p>
                  </a:txBody>
                  <a:tcPr/>
                </a:tc>
                <a:tc>
                  <a:txBody>
                    <a:bodyPr/>
                    <a:lstStyle/>
                    <a:p>
                      <a:r>
                        <a:rPr lang="sr-Latn-RS" dirty="0"/>
                        <a:t>114</a:t>
                      </a:r>
                      <a:endParaRPr lang="en-US" dirty="0"/>
                    </a:p>
                  </a:txBody>
                  <a:tcPr/>
                </a:tc>
                <a:tc>
                  <a:txBody>
                    <a:bodyPr/>
                    <a:lstStyle/>
                    <a:p>
                      <a:r>
                        <a:rPr lang="sr-Latn-RS" dirty="0"/>
                        <a:t>93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03411">
                <a:tc>
                  <a:txBody>
                    <a:bodyPr/>
                    <a:lstStyle/>
                    <a:p>
                      <a:r>
                        <a:rPr lang="sr-Latn-RS" dirty="0"/>
                        <a:t>Prihod od prodaje</a:t>
                      </a:r>
                      <a:endParaRPr lang="en-US" dirty="0"/>
                    </a:p>
                  </a:txBody>
                  <a:tcPr/>
                </a:tc>
                <a:tc>
                  <a:txBody>
                    <a:bodyPr/>
                    <a:lstStyle/>
                    <a:p>
                      <a:endParaRPr lang="en-US" dirty="0"/>
                    </a:p>
                  </a:txBody>
                  <a:tcPr/>
                </a:tc>
                <a:tc>
                  <a:txBody>
                    <a:bodyPr/>
                    <a:lstStyle/>
                    <a:p>
                      <a:r>
                        <a:rPr lang="sr-Latn-RS" sz="1600" b="0" dirty="0"/>
                        <a:t>128.1</a:t>
                      </a:r>
                      <a:endParaRPr lang="en-US" sz="1600" b="0" dirty="0"/>
                    </a:p>
                  </a:txBody>
                  <a:tcPr/>
                </a:tc>
                <a:tc>
                  <a:txBody>
                    <a:bodyPr/>
                    <a:lstStyle/>
                    <a:p>
                      <a:r>
                        <a:rPr lang="sr-Latn-RS" sz="1600" b="0" dirty="0"/>
                        <a:t>234.9</a:t>
                      </a:r>
                      <a:endParaRPr lang="en-US" sz="1600" b="0" dirty="0"/>
                    </a:p>
                  </a:txBody>
                  <a:tcPr/>
                </a:tc>
                <a:tc>
                  <a:txBody>
                    <a:bodyPr/>
                    <a:lstStyle/>
                    <a:p>
                      <a:r>
                        <a:rPr lang="sr-Latn-RS" sz="1600" b="0" dirty="0"/>
                        <a:t>320.3</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hMerge="1">
                  <a:txBody>
                    <a:bodyPr/>
                    <a:lstStyle/>
                    <a:p>
                      <a:endParaRPr lang="en-US" dirty="0"/>
                    </a:p>
                  </a:txBody>
                  <a:tcPr/>
                </a:tc>
                <a:tc>
                  <a:txBody>
                    <a:bodyPr/>
                    <a:lstStyle/>
                    <a:p>
                      <a:endParaRPr lang="en-US" sz="1600" b="0" dirty="0"/>
                    </a:p>
                  </a:txBody>
                  <a:tcPr/>
                </a:tc>
                <a:extLst>
                  <a:ext uri="{0D108BD9-81ED-4DB2-BD59-A6C34878D82A}">
                    <a16:rowId xmlns:a16="http://schemas.microsoft.com/office/drawing/2014/main" val="10004"/>
                  </a:ext>
                </a:extLst>
              </a:tr>
              <a:tr h="403411">
                <a:tc>
                  <a:txBody>
                    <a:bodyPr/>
                    <a:lstStyle/>
                    <a:p>
                      <a:r>
                        <a:rPr lang="sr-Latn-RS" i="1" dirty="0"/>
                        <a:t>Ukupni godišnji priliv</a:t>
                      </a:r>
                      <a:endParaRPr lang="en-US" i="1" dirty="0"/>
                    </a:p>
                  </a:txBody>
                  <a:tcPr/>
                </a:tc>
                <a:tc>
                  <a:txBody>
                    <a:bodyPr/>
                    <a:lstStyle/>
                    <a:p>
                      <a:r>
                        <a:rPr lang="sr-Latn-RS" b="1" dirty="0">
                          <a:solidFill>
                            <a:schemeClr val="tx1"/>
                          </a:solidFill>
                        </a:rPr>
                        <a:t>190</a:t>
                      </a:r>
                      <a:endParaRPr lang="en-US" b="1" dirty="0">
                        <a:solidFill>
                          <a:schemeClr val="tx1"/>
                        </a:solidFill>
                      </a:endParaRPr>
                    </a:p>
                  </a:txBody>
                  <a:tcPr/>
                </a:tc>
                <a:tc>
                  <a:txBody>
                    <a:bodyPr/>
                    <a:lstStyle/>
                    <a:p>
                      <a:r>
                        <a:rPr lang="sr-Latn-RS" b="1" dirty="0"/>
                        <a:t>283.1</a:t>
                      </a:r>
                      <a:endParaRPr lang="en-US" b="1" dirty="0"/>
                    </a:p>
                  </a:txBody>
                  <a:tcPr/>
                </a:tc>
                <a:tc>
                  <a:txBody>
                    <a:bodyPr/>
                    <a:lstStyle/>
                    <a:p>
                      <a:r>
                        <a:rPr lang="sr-Latn-RS" b="1" dirty="0"/>
                        <a:t>234.9</a:t>
                      </a:r>
                      <a:endParaRPr lang="en-US" b="1" dirty="0"/>
                    </a:p>
                  </a:txBody>
                  <a:tcPr/>
                </a:tc>
                <a:tc>
                  <a:txBody>
                    <a:bodyPr/>
                    <a:lstStyle/>
                    <a:p>
                      <a:r>
                        <a:rPr lang="sr-Latn-RS" b="1" dirty="0"/>
                        <a:t>320.3</a:t>
                      </a:r>
                      <a:endParaRPr lang="en-US" b="1" dirty="0"/>
                    </a:p>
                  </a:txBody>
                  <a:tcPr/>
                </a:tc>
                <a:tc>
                  <a:txBody>
                    <a:bodyPr/>
                    <a:lstStyle/>
                    <a:p>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hMerge="1">
                  <a:txBody>
                    <a:bodyPr/>
                    <a:lstStyle/>
                    <a:p>
                      <a:endParaRPr lang="en-US"/>
                    </a:p>
                  </a:txBody>
                  <a:tcPr/>
                </a:tc>
                <a:tc>
                  <a:txBody>
                    <a:bodyPr/>
                    <a:lstStyle/>
                    <a:p>
                      <a:endParaRPr lang="en-US" b="1" dirty="0"/>
                    </a:p>
                  </a:txBody>
                  <a:tcPr/>
                </a:tc>
                <a:extLst>
                  <a:ext uri="{0D108BD9-81ED-4DB2-BD59-A6C34878D82A}">
                    <a16:rowId xmlns:a16="http://schemas.microsoft.com/office/drawing/2014/main" val="10005"/>
                  </a:ext>
                </a:extLst>
              </a:tr>
              <a:tr h="403411">
                <a:tc>
                  <a:txBody>
                    <a:bodyPr/>
                    <a:lstStyle/>
                    <a:p>
                      <a:r>
                        <a:rPr lang="sr-Latn-RS" b="1" dirty="0"/>
                        <a:t>Odliv</a:t>
                      </a:r>
                      <a:endParaRPr lang="en-US" b="1" dirty="0"/>
                    </a:p>
                  </a:txBody>
                  <a:tcPr/>
                </a:tc>
                <a:tc gridSpan="13">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6"/>
                  </a:ext>
                </a:extLst>
              </a:tr>
              <a:tr h="403411">
                <a:tc>
                  <a:txBody>
                    <a:bodyPr/>
                    <a:lstStyle/>
                    <a:p>
                      <a:r>
                        <a:rPr lang="sr-Latn-RS" dirty="0"/>
                        <a:t>Investicija</a:t>
                      </a:r>
                      <a:endParaRPr lang="en-US" dirty="0"/>
                    </a:p>
                  </a:txBody>
                  <a:tcPr/>
                </a:tc>
                <a:tc>
                  <a:txBody>
                    <a:bodyPr/>
                    <a:lstStyle/>
                    <a:p>
                      <a:r>
                        <a:rPr lang="sr-Latn-RS" dirty="0">
                          <a:solidFill>
                            <a:schemeClr val="tx1"/>
                          </a:solidFill>
                        </a:rPr>
                        <a:t>190</a:t>
                      </a:r>
                      <a:endParaRPr lang="en-US" dirty="0">
                        <a:solidFill>
                          <a:schemeClr val="tx1"/>
                        </a:solidFill>
                      </a:endParaRPr>
                    </a:p>
                  </a:txBody>
                  <a:tcPr/>
                </a:tc>
                <a:tc>
                  <a:txBody>
                    <a:bodyPr/>
                    <a:lstStyle/>
                    <a:p>
                      <a:r>
                        <a:rPr lang="sr-Latn-RS" dirty="0"/>
                        <a:t>155</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35</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gridSpan="2">
                  <a:txBody>
                    <a:bodyPr/>
                    <a:lstStyle/>
                    <a:p>
                      <a:r>
                        <a:rPr lang="sr-Latn-RS" dirty="0"/>
                        <a:t>-47.5</a:t>
                      </a:r>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403411">
                <a:tc>
                  <a:txBody>
                    <a:bodyPr/>
                    <a:lstStyle/>
                    <a:p>
                      <a:r>
                        <a:rPr lang="sr-Latn-RS" dirty="0"/>
                        <a:t>Obrtna sredstva (C)</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b="0" dirty="0"/>
                        <a:t>32.4</a:t>
                      </a:r>
                      <a:endParaRPr lang="en-US" sz="1800" b="0" dirty="0"/>
                    </a:p>
                  </a:txBody>
                  <a:tcPr/>
                </a:tc>
                <a:tc>
                  <a:txBody>
                    <a:bodyPr/>
                    <a:lstStyle/>
                    <a:p>
                      <a:r>
                        <a:rPr lang="sr-Latn-RS" sz="1600" b="0" dirty="0"/>
                        <a:t>34.8</a:t>
                      </a:r>
                      <a:endParaRPr lang="en-US" sz="1600" b="0" dirty="0"/>
                    </a:p>
                  </a:txBody>
                  <a:tcPr/>
                </a:tc>
                <a:tc>
                  <a:txBody>
                    <a:bodyPr/>
                    <a:lstStyle/>
                    <a:p>
                      <a:r>
                        <a:rPr lang="sr-Latn-RS" sz="1600" b="0" dirty="0"/>
                        <a:t>22.6</a:t>
                      </a:r>
                      <a:endParaRPr lang="en-US" sz="1600" b="0" dirty="0"/>
                    </a:p>
                  </a:txBody>
                  <a:tcPr/>
                </a:tc>
                <a:tc>
                  <a:txBody>
                    <a:bodyPr/>
                    <a:lstStyle/>
                    <a:p>
                      <a:r>
                        <a:rPr lang="sr-Latn-RS" sz="1600" b="0" dirty="0"/>
                        <a:t>5.8</a:t>
                      </a:r>
                      <a:endParaRPr lang="en-US" sz="1600" b="0" dirty="0"/>
                    </a:p>
                  </a:txBody>
                  <a:tcPr/>
                </a:tc>
                <a:tc>
                  <a:txBody>
                    <a:bodyPr/>
                    <a:lstStyle/>
                    <a:p>
                      <a:r>
                        <a:rPr lang="sr-Latn-RS" sz="1600" b="0" dirty="0"/>
                        <a:t>1</a:t>
                      </a:r>
                      <a:endParaRPr lang="en-US" sz="1600" b="0" dirty="0"/>
                    </a:p>
                  </a:txBody>
                  <a:tcPr/>
                </a:tc>
                <a:tc>
                  <a:txBody>
                    <a:bodyPr/>
                    <a:lstStyle/>
                    <a:p>
                      <a:r>
                        <a:rPr lang="sr-Latn-RS" sz="1600" b="0" dirty="0"/>
                        <a:t>1</a:t>
                      </a:r>
                      <a:endParaRPr lang="en-US" sz="1600" b="0" dirty="0"/>
                    </a:p>
                  </a:txBody>
                  <a:tcPr/>
                </a:tc>
                <a:tc>
                  <a:txBody>
                    <a:bodyPr/>
                    <a:lstStyle/>
                    <a:p>
                      <a:r>
                        <a:rPr lang="sr-Latn-RS" sz="1600" b="0" dirty="0"/>
                        <a:t>1</a:t>
                      </a:r>
                      <a:endParaRPr lang="en-US" sz="1600" b="0" dirty="0"/>
                    </a:p>
                  </a:txBody>
                  <a:tcPr/>
                </a:tc>
                <a:tc>
                  <a:txBody>
                    <a:bodyPr/>
                    <a:lstStyle/>
                    <a:p>
                      <a:r>
                        <a:rPr lang="sr-Latn-RS" sz="1600" b="0" dirty="0"/>
                        <a:t>1.1</a:t>
                      </a:r>
                      <a:endParaRPr lang="en-US" sz="1600" b="0" dirty="0"/>
                    </a:p>
                  </a:txBody>
                  <a:tcPr/>
                </a:tc>
                <a:tc>
                  <a:txBody>
                    <a:bodyPr/>
                    <a:lstStyle/>
                    <a:p>
                      <a:r>
                        <a:rPr lang="sr-Latn-RS" sz="1600" b="0" dirty="0"/>
                        <a:t>1</a:t>
                      </a:r>
                      <a:endParaRPr lang="en-US" sz="1600" b="0" dirty="0"/>
                    </a:p>
                  </a:txBody>
                  <a:tcPr/>
                </a:tc>
                <a:tc>
                  <a:txBody>
                    <a:bodyPr/>
                    <a:lstStyle/>
                    <a:p>
                      <a:r>
                        <a:rPr lang="sr-Latn-RS" sz="1600" b="0" dirty="0"/>
                        <a:t>-100.7</a:t>
                      </a:r>
                      <a:endParaRPr lang="en-US" sz="1600" b="0" dirty="0"/>
                    </a:p>
                  </a:txBody>
                  <a:tcPr/>
                </a:tc>
                <a:tc gridSpan="2">
                  <a:txBody>
                    <a:bodyPr/>
                    <a:lstStyle/>
                    <a:p>
                      <a:endParaRPr lang="en-US" sz="1600" b="0" dirty="0"/>
                    </a:p>
                  </a:txBody>
                  <a:tcPr/>
                </a:tc>
                <a:tc hMerge="1">
                  <a:txBody>
                    <a:bodyPr/>
                    <a:lstStyle/>
                    <a:p>
                      <a:endParaRPr lang="en-US" sz="1600" b="0" dirty="0"/>
                    </a:p>
                  </a:txBody>
                  <a:tcPr/>
                </a:tc>
                <a:extLst>
                  <a:ext uri="{0D108BD9-81ED-4DB2-BD59-A6C34878D82A}">
                    <a16:rowId xmlns:a16="http://schemas.microsoft.com/office/drawing/2014/main" val="10008"/>
                  </a:ext>
                </a:extLst>
              </a:tr>
              <a:tr h="403411">
                <a:tc>
                  <a:txBody>
                    <a:bodyPr/>
                    <a:lstStyle/>
                    <a:p>
                      <a:r>
                        <a:rPr lang="sr-Latn-RS" dirty="0"/>
                        <a:t>Operativni troškovi</a:t>
                      </a:r>
                      <a:endParaRPr lang="en-US" dirty="0"/>
                    </a:p>
                  </a:txBody>
                  <a:tcPr/>
                </a:tc>
                <a:tc>
                  <a:txBody>
                    <a:bodyPr/>
                    <a:lstStyle/>
                    <a:p>
                      <a:endParaRPr lang="en-US"/>
                    </a:p>
                  </a:txBody>
                  <a:tcPr/>
                </a:tc>
                <a:tc>
                  <a:txBody>
                    <a:bodyPr/>
                    <a:lstStyle/>
                    <a:p>
                      <a:r>
                        <a:rPr lang="sr-Latn-RS" sz="1800" b="0" dirty="0"/>
                        <a:t>93.7</a:t>
                      </a:r>
                      <a:endParaRPr lang="en-US" sz="1800" b="0" dirty="0"/>
                    </a:p>
                  </a:txBody>
                  <a:tcPr/>
                </a:tc>
                <a:tc>
                  <a:txBody>
                    <a:bodyPr/>
                    <a:lstStyle/>
                    <a:p>
                      <a:r>
                        <a:rPr lang="sr-Latn-RS" sz="1600" b="0" dirty="0"/>
                        <a:t>191.7</a:t>
                      </a:r>
                      <a:endParaRPr lang="en-US" sz="1600" b="0" dirty="0"/>
                    </a:p>
                  </a:txBody>
                  <a:tcPr/>
                </a:tc>
                <a:tc>
                  <a:txBody>
                    <a:bodyPr/>
                    <a:lstStyle/>
                    <a:p>
                      <a:r>
                        <a:rPr lang="sr-Latn-RS" sz="1600" b="0" dirty="0"/>
                        <a:t>253.9</a:t>
                      </a:r>
                      <a:endParaRPr lang="en-US" sz="1600" b="0" dirty="0"/>
                    </a:p>
                  </a:txBody>
                  <a:tcPr/>
                </a:tc>
                <a:tc>
                  <a:txBody>
                    <a:bodyPr/>
                    <a:lstStyle/>
                    <a:p>
                      <a:r>
                        <a:rPr lang="sr-Latn-RS" sz="1600" b="0" dirty="0"/>
                        <a:t>271.2</a:t>
                      </a:r>
                      <a:endParaRPr lang="en-US" sz="1600" b="0" dirty="0"/>
                    </a:p>
                  </a:txBody>
                  <a:tcPr/>
                </a:tc>
                <a:tc>
                  <a:txBody>
                    <a:bodyPr/>
                    <a:lstStyle/>
                    <a:p>
                      <a:r>
                        <a:rPr lang="sr-Latn-RS" sz="1600" b="0" dirty="0"/>
                        <a:t>275.0</a:t>
                      </a:r>
                      <a:endParaRPr lang="en-US" sz="1600" b="0" dirty="0"/>
                    </a:p>
                  </a:txBody>
                  <a:tcPr/>
                </a:tc>
                <a:tc>
                  <a:txBody>
                    <a:bodyPr/>
                    <a:lstStyle/>
                    <a:p>
                      <a:r>
                        <a:rPr lang="sr-Latn-RS" sz="1600" b="0" dirty="0"/>
                        <a:t>279.0</a:t>
                      </a:r>
                      <a:endParaRPr lang="en-US" sz="1600" b="0" dirty="0"/>
                    </a:p>
                  </a:txBody>
                  <a:tcPr/>
                </a:tc>
                <a:tc>
                  <a:txBody>
                    <a:bodyPr/>
                    <a:lstStyle/>
                    <a:p>
                      <a:r>
                        <a:rPr lang="sr-Latn-RS" sz="1600" b="0" dirty="0"/>
                        <a:t>283.1</a:t>
                      </a:r>
                      <a:endParaRPr lang="en-US" sz="1600" b="0" dirty="0"/>
                    </a:p>
                  </a:txBody>
                  <a:tcPr/>
                </a:tc>
                <a:tc>
                  <a:txBody>
                    <a:bodyPr/>
                    <a:lstStyle/>
                    <a:p>
                      <a:r>
                        <a:rPr lang="sr-Latn-RS" sz="1600" b="0" dirty="0"/>
                        <a:t>287.4</a:t>
                      </a:r>
                      <a:endParaRPr lang="en-US" sz="1600" b="0" dirty="0"/>
                    </a:p>
                  </a:txBody>
                  <a:tcPr/>
                </a:tc>
                <a:tc>
                  <a:txBody>
                    <a:bodyPr/>
                    <a:lstStyle/>
                    <a:p>
                      <a:r>
                        <a:rPr lang="sr-Latn-RS" sz="1600" b="0" dirty="0"/>
                        <a:t>291.7</a:t>
                      </a:r>
                      <a:endParaRPr lang="en-US" sz="1600" b="0" dirty="0"/>
                    </a:p>
                  </a:txBody>
                  <a:tcPr/>
                </a:tc>
                <a:tc>
                  <a:txBody>
                    <a:bodyPr/>
                    <a:lstStyle/>
                    <a:p>
                      <a:r>
                        <a:rPr lang="sr-Latn-RS" sz="1600" b="0" dirty="0"/>
                        <a:t>296.2</a:t>
                      </a:r>
                      <a:endParaRPr lang="en-US" sz="1600" b="0" dirty="0"/>
                    </a:p>
                  </a:txBody>
                  <a:tcPr/>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03411">
                <a:tc>
                  <a:txBody>
                    <a:bodyPr/>
                    <a:lstStyle/>
                    <a:p>
                      <a:r>
                        <a:rPr lang="sr-Latn-RS" dirty="0"/>
                        <a:t>Kamate </a:t>
                      </a:r>
                      <a:r>
                        <a:rPr lang="sr-Latn-RS" dirty="0">
                          <a:solidFill>
                            <a:srgbClr val="FF0000"/>
                          </a:solidFill>
                        </a:rPr>
                        <a:t>(sledeći</a:t>
                      </a:r>
                      <a:r>
                        <a:rPr lang="sr-Latn-RS" baseline="0" dirty="0">
                          <a:solidFill>
                            <a:srgbClr val="FF0000"/>
                          </a:solidFill>
                        </a:rPr>
                        <a:t> slajd)</a:t>
                      </a:r>
                      <a:endParaRPr lang="en-US" dirty="0">
                        <a:solidFill>
                          <a:srgbClr val="FF0000"/>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fontAlgn="b"/>
                      <a:r>
                        <a:rPr lang="en-US" sz="1600" b="0" i="0" u="none" strike="noStrike" dirty="0">
                          <a:solidFill>
                            <a:srgbClr val="000000"/>
                          </a:solidFill>
                          <a:effectLst/>
                          <a:latin typeface="+mn-lt"/>
                        </a:rPr>
                        <a:t>21.3</a:t>
                      </a:r>
                    </a:p>
                  </a:txBody>
                  <a:tcPr marL="7620" marR="7620" marT="7620" marB="0" anchor="b"/>
                </a:tc>
                <a:tc>
                  <a:txBody>
                    <a:bodyPr/>
                    <a:lstStyle/>
                    <a:p>
                      <a:pPr algn="ctr" fontAlgn="b"/>
                      <a:r>
                        <a:rPr lang="en-US" sz="1600" b="0" i="0" u="none" strike="noStrike" dirty="0">
                          <a:solidFill>
                            <a:srgbClr val="000000"/>
                          </a:solidFill>
                          <a:effectLst/>
                          <a:latin typeface="+mn-lt"/>
                        </a:rPr>
                        <a:t>19.4</a:t>
                      </a:r>
                    </a:p>
                  </a:txBody>
                  <a:tcPr marL="7620" marR="7620" marT="7620" marB="0" anchor="b"/>
                </a:tc>
                <a:tc>
                  <a:txBody>
                    <a:bodyPr/>
                    <a:lstStyle/>
                    <a:p>
                      <a:pPr algn="ctr" fontAlgn="b"/>
                      <a:r>
                        <a:rPr lang="en-US" sz="1600" b="0" i="0" u="none" strike="noStrike" dirty="0">
                          <a:solidFill>
                            <a:srgbClr val="000000"/>
                          </a:solidFill>
                          <a:effectLst/>
                          <a:latin typeface="+mn-lt"/>
                        </a:rPr>
                        <a:t>17.3</a:t>
                      </a:r>
                    </a:p>
                  </a:txBody>
                  <a:tcPr marL="7620" marR="7620" marT="7620" marB="0" anchor="b"/>
                </a:tc>
                <a:tc>
                  <a:txBody>
                    <a:bodyPr/>
                    <a:lstStyle/>
                    <a:p>
                      <a:pPr algn="ctr" fontAlgn="b"/>
                      <a:r>
                        <a:rPr lang="en-US" sz="1600" b="0" i="0" u="none" strike="noStrike" dirty="0">
                          <a:solidFill>
                            <a:srgbClr val="000000"/>
                          </a:solidFill>
                          <a:effectLst/>
                          <a:latin typeface="+mn-lt"/>
                        </a:rPr>
                        <a:t>15.0</a:t>
                      </a:r>
                    </a:p>
                  </a:txBody>
                  <a:tcPr marL="7620" marR="7620" marT="7620" marB="0" anchor="b"/>
                </a:tc>
                <a:tc>
                  <a:txBody>
                    <a:bodyPr/>
                    <a:lstStyle/>
                    <a:p>
                      <a:pPr algn="ctr" fontAlgn="b"/>
                      <a:r>
                        <a:rPr lang="en-US" sz="1600" b="0" i="0" u="none" strike="noStrike" dirty="0">
                          <a:solidFill>
                            <a:srgbClr val="000000"/>
                          </a:solidFill>
                          <a:effectLst/>
                          <a:latin typeface="+mn-lt"/>
                        </a:rPr>
                        <a:t>12.5</a:t>
                      </a:r>
                    </a:p>
                  </a:txBody>
                  <a:tcPr marL="7620" marR="7620" marT="7620" marB="0" anchor="b"/>
                </a:tc>
                <a:tc>
                  <a:txBody>
                    <a:bodyPr/>
                    <a:lstStyle/>
                    <a:p>
                      <a:pPr algn="ctr" fontAlgn="b"/>
                      <a:r>
                        <a:rPr lang="en-US" sz="1600" b="0" i="0" u="none" strike="noStrike" dirty="0">
                          <a:solidFill>
                            <a:srgbClr val="000000"/>
                          </a:solidFill>
                          <a:effectLst/>
                          <a:latin typeface="+mn-lt"/>
                        </a:rPr>
                        <a:t>9.7</a:t>
                      </a:r>
                    </a:p>
                  </a:txBody>
                  <a:tcPr marL="7620" marR="7620" marT="7620" marB="0" anchor="b"/>
                </a:tc>
                <a:tc>
                  <a:txBody>
                    <a:bodyPr/>
                    <a:lstStyle/>
                    <a:p>
                      <a:pPr algn="ctr" fontAlgn="b"/>
                      <a:r>
                        <a:rPr lang="en-US" sz="1600" b="0" i="0" u="none" strike="noStrike" dirty="0">
                          <a:solidFill>
                            <a:srgbClr val="000000"/>
                          </a:solidFill>
                          <a:effectLst/>
                          <a:latin typeface="+mn-lt"/>
                        </a:rPr>
                        <a:t>6.8</a:t>
                      </a:r>
                    </a:p>
                  </a:txBody>
                  <a:tcPr marL="7620" marR="7620" marT="7620" marB="0" anchor="b"/>
                </a:tc>
                <a:tc>
                  <a:txBody>
                    <a:bodyPr/>
                    <a:lstStyle/>
                    <a:p>
                      <a:pPr algn="ctr" fontAlgn="b"/>
                      <a:r>
                        <a:rPr lang="en-US" sz="1600" b="0" i="0" u="none" strike="noStrike" dirty="0">
                          <a:solidFill>
                            <a:srgbClr val="000000"/>
                          </a:solidFill>
                          <a:effectLst/>
                          <a:latin typeface="+mn-lt"/>
                        </a:rPr>
                        <a:t>3.5</a:t>
                      </a:r>
                    </a:p>
                  </a:txBody>
                  <a:tcPr marL="7620" marR="7620" marT="7620" marB="0" anchor="b"/>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03411">
                <a:tc>
                  <a:txBody>
                    <a:bodyPr/>
                    <a:lstStyle/>
                    <a:p>
                      <a:r>
                        <a:rPr lang="sr-Latn-RS" dirty="0"/>
                        <a:t>Glavnica </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algn="ctr" fontAlgn="b"/>
                      <a:r>
                        <a:rPr lang="en-US" sz="1600" b="0" i="0" u="none" strike="noStrike" dirty="0">
                          <a:solidFill>
                            <a:srgbClr val="000000"/>
                          </a:solidFill>
                          <a:effectLst/>
                          <a:latin typeface="+mn-lt"/>
                        </a:rPr>
                        <a:t>21.5</a:t>
                      </a:r>
                    </a:p>
                  </a:txBody>
                  <a:tcPr marL="7620" marR="7620" marT="7620" marB="0" anchor="b"/>
                </a:tc>
                <a:tc>
                  <a:txBody>
                    <a:bodyPr/>
                    <a:lstStyle/>
                    <a:p>
                      <a:pPr algn="ctr" fontAlgn="b"/>
                      <a:r>
                        <a:rPr lang="en-US" sz="1600" b="0" i="0" u="none" strike="noStrike" dirty="0">
                          <a:solidFill>
                            <a:srgbClr val="000000"/>
                          </a:solidFill>
                          <a:effectLst/>
                          <a:latin typeface="+mn-lt"/>
                        </a:rPr>
                        <a:t>23.4</a:t>
                      </a:r>
                    </a:p>
                  </a:txBody>
                  <a:tcPr marL="7620" marR="7620" marT="7620" marB="0" anchor="b"/>
                </a:tc>
                <a:tc>
                  <a:txBody>
                    <a:bodyPr/>
                    <a:lstStyle/>
                    <a:p>
                      <a:pPr algn="ctr" fontAlgn="b"/>
                      <a:r>
                        <a:rPr lang="en-US" sz="1600" b="0" i="0" u="none" strike="noStrike" dirty="0">
                          <a:solidFill>
                            <a:srgbClr val="000000"/>
                          </a:solidFill>
                          <a:effectLst/>
                          <a:latin typeface="+mn-lt"/>
                        </a:rPr>
                        <a:t>25.5</a:t>
                      </a:r>
                    </a:p>
                  </a:txBody>
                  <a:tcPr marL="7620" marR="7620" marT="7620" marB="0" anchor="b"/>
                </a:tc>
                <a:tc>
                  <a:txBody>
                    <a:bodyPr/>
                    <a:lstStyle/>
                    <a:p>
                      <a:pPr algn="ctr" fontAlgn="b"/>
                      <a:r>
                        <a:rPr lang="en-US" sz="1600" b="0" i="0" u="none" strike="noStrike" dirty="0">
                          <a:solidFill>
                            <a:srgbClr val="000000"/>
                          </a:solidFill>
                          <a:effectLst/>
                          <a:latin typeface="+mn-lt"/>
                        </a:rPr>
                        <a:t>27.8</a:t>
                      </a:r>
                    </a:p>
                  </a:txBody>
                  <a:tcPr marL="7620" marR="7620" marT="7620" marB="0" anchor="b"/>
                </a:tc>
                <a:tc>
                  <a:txBody>
                    <a:bodyPr/>
                    <a:lstStyle/>
                    <a:p>
                      <a:pPr algn="ctr" fontAlgn="b"/>
                      <a:r>
                        <a:rPr lang="en-US" sz="1600" b="0" i="0" u="none" strike="noStrike" dirty="0">
                          <a:solidFill>
                            <a:srgbClr val="000000"/>
                          </a:solidFill>
                          <a:effectLst/>
                          <a:latin typeface="+mn-lt"/>
                        </a:rPr>
                        <a:t>30.3</a:t>
                      </a:r>
                    </a:p>
                  </a:txBody>
                  <a:tcPr marL="7620" marR="7620" marT="7620" marB="0" anchor="b"/>
                </a:tc>
                <a:tc>
                  <a:txBody>
                    <a:bodyPr/>
                    <a:lstStyle/>
                    <a:p>
                      <a:pPr algn="ctr" fontAlgn="b"/>
                      <a:r>
                        <a:rPr lang="en-US" sz="1600" b="0" i="0" u="none" strike="noStrike" dirty="0">
                          <a:solidFill>
                            <a:srgbClr val="000000"/>
                          </a:solidFill>
                          <a:effectLst/>
                          <a:latin typeface="+mn-lt"/>
                        </a:rPr>
                        <a:t>33.0</a:t>
                      </a:r>
                    </a:p>
                  </a:txBody>
                  <a:tcPr marL="7620" marR="7620" marT="7620" marB="0" anchor="b"/>
                </a:tc>
                <a:tc>
                  <a:txBody>
                    <a:bodyPr/>
                    <a:lstStyle/>
                    <a:p>
                      <a:pPr algn="ctr" fontAlgn="b"/>
                      <a:r>
                        <a:rPr lang="en-US" sz="1600" b="0" i="0" u="none" strike="noStrike" dirty="0">
                          <a:solidFill>
                            <a:srgbClr val="000000"/>
                          </a:solidFill>
                          <a:effectLst/>
                          <a:latin typeface="+mn-lt"/>
                        </a:rPr>
                        <a:t>36.0</a:t>
                      </a:r>
                    </a:p>
                  </a:txBody>
                  <a:tcPr marL="7620" marR="7620" marT="7620" marB="0" anchor="b"/>
                </a:tc>
                <a:tc>
                  <a:txBody>
                    <a:bodyPr/>
                    <a:lstStyle/>
                    <a:p>
                      <a:pPr algn="ctr" fontAlgn="b"/>
                      <a:r>
                        <a:rPr lang="en-US" sz="1600" b="0" i="0" u="none" strike="noStrike" dirty="0">
                          <a:solidFill>
                            <a:srgbClr val="000000"/>
                          </a:solidFill>
                          <a:effectLst/>
                          <a:latin typeface="+mn-lt"/>
                        </a:rPr>
                        <a:t>39.3</a:t>
                      </a:r>
                    </a:p>
                  </a:txBody>
                  <a:tcPr marL="7620" marR="7620" marT="7620" marB="0" anchor="b"/>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03411">
                <a:tc>
                  <a:txBody>
                    <a:bodyPr/>
                    <a:lstStyle/>
                    <a:p>
                      <a:r>
                        <a:rPr lang="sr-Latn-RS" dirty="0"/>
                        <a:t>Porez (D)</a:t>
                      </a:r>
                      <a:r>
                        <a:rPr lang="sr-Latn-RS" dirty="0">
                          <a:solidFill>
                            <a:srgbClr val="FF0000"/>
                          </a:solidFill>
                        </a:rPr>
                        <a:t> (naredni slajd)</a:t>
                      </a:r>
                      <a:endParaRPr lang="en-US" dirty="0">
                        <a:solidFill>
                          <a:srgbClr val="FF0000"/>
                        </a:solidFill>
                      </a:endParaRPr>
                    </a:p>
                  </a:txBody>
                  <a:tcPr/>
                </a:tc>
                <a:tc>
                  <a:txBody>
                    <a:bodyPr/>
                    <a:lstStyle/>
                    <a:p>
                      <a:endParaRPr lang="en-US"/>
                    </a:p>
                  </a:txBody>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5.2</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6.5</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6.8</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7.7</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7.4</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7.1</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6.9</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6.7</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6.5</a:t>
                      </a:r>
                    </a:p>
                  </a:txBody>
                  <a:tcPr marL="7620" marR="7620" marT="762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rPr>
                        <a:t>6.3</a:t>
                      </a:r>
                    </a:p>
                  </a:txBody>
                  <a:tcPr marL="7620" marR="7620" marT="7620" marB="0" anchor="b"/>
                </a:tc>
                <a:tc hMerge="1">
                  <a:txBody>
                    <a:bodyPr/>
                    <a:lstStyle/>
                    <a:p>
                      <a:pPr algn="r" fontAlgn="b"/>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2"/>
                  </a:ext>
                </a:extLst>
              </a:tr>
              <a:tr h="403411">
                <a:tc>
                  <a:txBody>
                    <a:bodyPr/>
                    <a:lstStyle/>
                    <a:p>
                      <a:r>
                        <a:rPr lang="sr-Latn-RS" i="1" dirty="0"/>
                        <a:t>Ukupni godišnji odliv </a:t>
                      </a:r>
                      <a:endParaRPr lang="en-US" i="1" dirty="0"/>
                    </a:p>
                  </a:txBody>
                  <a:tcPr/>
                </a:tc>
                <a:tc>
                  <a:txBody>
                    <a:bodyPr/>
                    <a:lstStyle/>
                    <a:p>
                      <a:r>
                        <a:rPr lang="sr-Latn-RS" b="1" dirty="0"/>
                        <a:t>190</a:t>
                      </a:r>
                      <a:endParaRPr lang="en-US" b="1" dirty="0"/>
                    </a:p>
                  </a:txBody>
                  <a:tcPr/>
                </a:tc>
                <a:tc>
                  <a:txBody>
                    <a:bodyPr/>
                    <a:lstStyle/>
                    <a:p>
                      <a:r>
                        <a:rPr lang="sr-Latn-RS" b="1" dirty="0"/>
                        <a:t>281.1</a:t>
                      </a:r>
                      <a:endParaRPr lang="en-US" b="1" dirty="0"/>
                    </a:p>
                  </a:txBody>
                  <a:tcPr/>
                </a:tc>
                <a:tc>
                  <a:txBody>
                    <a:bodyPr/>
                    <a:lstStyle/>
                    <a:p>
                      <a:r>
                        <a:rPr lang="sr-Latn-RS" b="1" dirty="0"/>
                        <a:t>231.7</a:t>
                      </a:r>
                      <a:endParaRPr lang="en-US" b="1" dirty="0"/>
                    </a:p>
                  </a:txBody>
                  <a:tcPr/>
                </a:tc>
                <a:tc>
                  <a:txBody>
                    <a:bodyPr/>
                    <a:lstStyle/>
                    <a:p>
                      <a:r>
                        <a:rPr lang="sr-Latn-RS" b="1" dirty="0"/>
                        <a:t>325.8</a:t>
                      </a:r>
                      <a:endParaRPr lang="en-US" b="1" dirty="0"/>
                    </a:p>
                  </a:txBody>
                  <a:tcPr/>
                </a:tc>
                <a:tc>
                  <a:txBody>
                    <a:bodyPr/>
                    <a:lstStyle/>
                    <a:p>
                      <a:r>
                        <a:rPr lang="sr-Latn-RS" b="1" dirty="0"/>
                        <a:t>326.6</a:t>
                      </a:r>
                      <a:endParaRPr lang="en-US" b="1" dirty="0"/>
                    </a:p>
                  </a:txBody>
                  <a:tcPr/>
                </a:tc>
                <a:tc>
                  <a:txBody>
                    <a:bodyPr/>
                    <a:lstStyle/>
                    <a:p>
                      <a:r>
                        <a:rPr lang="sr-Latn-RS" b="1" dirty="0"/>
                        <a:t>326.5</a:t>
                      </a:r>
                      <a:endParaRPr lang="en-US" b="1" dirty="0"/>
                    </a:p>
                  </a:txBody>
                  <a:tcPr/>
                </a:tc>
                <a:tc>
                  <a:txBody>
                    <a:bodyPr/>
                    <a:lstStyle/>
                    <a:p>
                      <a:r>
                        <a:rPr lang="sr-Latn-RS" b="1" dirty="0"/>
                        <a:t>365.2</a:t>
                      </a:r>
                      <a:endParaRPr lang="en-US" b="1" dirty="0"/>
                    </a:p>
                  </a:txBody>
                  <a:tcPr/>
                </a:tc>
                <a:tc>
                  <a:txBody>
                    <a:bodyPr/>
                    <a:lstStyle/>
                    <a:p>
                      <a:r>
                        <a:rPr lang="sr-Latn-RS" b="1" dirty="0"/>
                        <a:t>334.0</a:t>
                      </a:r>
                      <a:endParaRPr lang="en-US" b="1" dirty="0"/>
                    </a:p>
                  </a:txBody>
                  <a:tcPr/>
                </a:tc>
                <a:tc>
                  <a:txBody>
                    <a:bodyPr/>
                    <a:lstStyle/>
                    <a:p>
                      <a:r>
                        <a:rPr lang="sr-Latn-RS" b="1" dirty="0"/>
                        <a:t>338.1</a:t>
                      </a:r>
                      <a:endParaRPr lang="en-US" b="1" dirty="0"/>
                    </a:p>
                  </a:txBody>
                  <a:tcPr/>
                </a:tc>
                <a:tc>
                  <a:txBody>
                    <a:bodyPr/>
                    <a:lstStyle/>
                    <a:p>
                      <a:r>
                        <a:rPr lang="sr-Latn-RS" b="1" dirty="0"/>
                        <a:t>342.2</a:t>
                      </a:r>
                      <a:endParaRPr lang="en-US" b="1" dirty="0"/>
                    </a:p>
                  </a:txBody>
                  <a:tcPr/>
                </a:tc>
                <a:tc>
                  <a:txBody>
                    <a:bodyPr/>
                    <a:lstStyle/>
                    <a:p>
                      <a:r>
                        <a:rPr lang="sr-Latn-RS" b="1" dirty="0"/>
                        <a:t>244.8</a:t>
                      </a:r>
                      <a:endParaRPr lang="en-US" b="1" dirty="0"/>
                    </a:p>
                  </a:txBody>
                  <a:tcPr/>
                </a:tc>
                <a:tc gridSpan="2">
                  <a:txBody>
                    <a:bodyPr/>
                    <a:lstStyle/>
                    <a:p>
                      <a:r>
                        <a:rPr lang="sr-Latn-RS" b="1" dirty="0"/>
                        <a:t>-41.2</a:t>
                      </a:r>
                      <a:endParaRPr lang="en-US" b="1" dirty="0"/>
                    </a:p>
                  </a:txBody>
                  <a:tcPr/>
                </a:tc>
                <a:tc hMerge="1">
                  <a:txBody>
                    <a:bodyPr/>
                    <a:lstStyle/>
                    <a:p>
                      <a:endParaRPr lang="en-US" b="1" dirty="0"/>
                    </a:p>
                  </a:txBody>
                  <a:tcPr/>
                </a:tc>
                <a:extLst>
                  <a:ext uri="{0D108BD9-81ED-4DB2-BD59-A6C34878D82A}">
                    <a16:rowId xmlns:a16="http://schemas.microsoft.com/office/drawing/2014/main" val="10013"/>
                  </a:ext>
                </a:extLst>
              </a:tr>
              <a:tr h="403411">
                <a:tc>
                  <a:txBody>
                    <a:bodyPr/>
                    <a:lstStyle/>
                    <a:p>
                      <a:r>
                        <a:rPr lang="sr-Latn-RS" dirty="0"/>
                        <a:t>Godišnji neto tok (E)</a:t>
                      </a:r>
                      <a:endParaRPr lang="en-US" dirty="0"/>
                    </a:p>
                  </a:txBody>
                  <a:tcPr/>
                </a:tc>
                <a:tc>
                  <a:txBody>
                    <a:bodyPr/>
                    <a:lstStyle/>
                    <a:p>
                      <a:r>
                        <a:rPr lang="sr-Latn-RS" dirty="0"/>
                        <a:t>0</a:t>
                      </a:r>
                      <a:endParaRPr lang="en-US" dirty="0"/>
                    </a:p>
                  </a:txBody>
                  <a:tcPr/>
                </a:tc>
                <a:tc>
                  <a:txBody>
                    <a:bodyPr/>
                    <a:lstStyle/>
                    <a:p>
                      <a:r>
                        <a:rPr lang="sr-Latn-RS" dirty="0"/>
                        <a:t>2.0</a:t>
                      </a:r>
                      <a:endParaRPr lang="en-US" dirty="0"/>
                    </a:p>
                  </a:txBody>
                  <a:tcPr/>
                </a:tc>
                <a:tc>
                  <a:txBody>
                    <a:bodyPr/>
                    <a:lstStyle/>
                    <a:p>
                      <a:r>
                        <a:rPr lang="sr-Latn-RS" dirty="0"/>
                        <a:t>3.2</a:t>
                      </a:r>
                      <a:endParaRPr lang="en-US" dirty="0"/>
                    </a:p>
                  </a:txBody>
                  <a:tcPr/>
                </a:tc>
                <a:tc>
                  <a:txBody>
                    <a:bodyPr/>
                    <a:lstStyle/>
                    <a:p>
                      <a:r>
                        <a:rPr lang="sr-Latn-RS" dirty="0"/>
                        <a:t>-5.5</a:t>
                      </a:r>
                      <a:endParaRPr lang="en-US" dirty="0"/>
                    </a:p>
                  </a:txBody>
                  <a:tcPr/>
                </a:tc>
                <a:tc>
                  <a:txBody>
                    <a:bodyPr/>
                    <a:lstStyle/>
                    <a:p>
                      <a:r>
                        <a:rPr lang="sr-Latn-RS" dirty="0"/>
                        <a:t>15.0</a:t>
                      </a:r>
                      <a:endParaRPr lang="en-US" dirty="0"/>
                    </a:p>
                  </a:txBody>
                  <a:tcPr/>
                </a:tc>
                <a:tc>
                  <a:txBody>
                    <a:bodyPr/>
                    <a:lstStyle/>
                    <a:p>
                      <a:r>
                        <a:rPr lang="sr-Latn-RS" dirty="0"/>
                        <a:t>15.1</a:t>
                      </a:r>
                      <a:endParaRPr lang="en-US" dirty="0"/>
                    </a:p>
                  </a:txBody>
                  <a:tcPr/>
                </a:tc>
                <a:tc>
                  <a:txBody>
                    <a:bodyPr/>
                    <a:lstStyle/>
                    <a:p>
                      <a:r>
                        <a:rPr lang="sr-Latn-RS" dirty="0"/>
                        <a:t>-23.6</a:t>
                      </a:r>
                      <a:endParaRPr lang="en-US" dirty="0"/>
                    </a:p>
                  </a:txBody>
                  <a:tcPr/>
                </a:tc>
                <a:tc>
                  <a:txBody>
                    <a:bodyPr/>
                    <a:lstStyle/>
                    <a:p>
                      <a:r>
                        <a:rPr lang="sr-Latn-RS" dirty="0"/>
                        <a:t>7.6</a:t>
                      </a:r>
                      <a:endParaRPr lang="en-US" dirty="0"/>
                    </a:p>
                  </a:txBody>
                  <a:tcPr/>
                </a:tc>
                <a:tc>
                  <a:txBody>
                    <a:bodyPr/>
                    <a:lstStyle/>
                    <a:p>
                      <a:r>
                        <a:rPr lang="sr-Latn-RS" dirty="0"/>
                        <a:t>3.5</a:t>
                      </a:r>
                      <a:endParaRPr lang="en-US" dirty="0"/>
                    </a:p>
                  </a:txBody>
                  <a:tcPr/>
                </a:tc>
                <a:tc>
                  <a:txBody>
                    <a:bodyPr/>
                    <a:lstStyle/>
                    <a:p>
                      <a:r>
                        <a:rPr lang="sr-Latn-RS" dirty="0"/>
                        <a:t>-0.6</a:t>
                      </a:r>
                      <a:endParaRPr lang="en-US" dirty="0"/>
                    </a:p>
                  </a:txBody>
                  <a:tcPr/>
                </a:tc>
                <a:tc>
                  <a:txBody>
                    <a:bodyPr/>
                    <a:lstStyle/>
                    <a:p>
                      <a:r>
                        <a:rPr lang="sr-Latn-RS" dirty="0"/>
                        <a:t>96.8</a:t>
                      </a:r>
                      <a:endParaRPr lang="en-US" dirty="0"/>
                    </a:p>
                  </a:txBody>
                  <a:tcPr/>
                </a:tc>
                <a:tc gridSpan="2">
                  <a:txBody>
                    <a:bodyPr/>
                    <a:lstStyle/>
                    <a:p>
                      <a:r>
                        <a:rPr lang="sr-Latn-RS" dirty="0"/>
                        <a:t>41.2</a:t>
                      </a:r>
                      <a:endParaRPr lang="en-US" dirty="0"/>
                    </a:p>
                  </a:txBody>
                  <a:tcPr/>
                </a:tc>
                <a:tc hMerge="1">
                  <a:txBody>
                    <a:bodyPr/>
                    <a:lstStyle/>
                    <a:p>
                      <a:endParaRPr lang="en-US" dirty="0"/>
                    </a:p>
                  </a:txBody>
                  <a:tcPr/>
                </a:tc>
                <a:extLst>
                  <a:ext uri="{0D108BD9-81ED-4DB2-BD59-A6C34878D82A}">
                    <a16:rowId xmlns:a16="http://schemas.microsoft.com/office/drawing/2014/main" val="10014"/>
                  </a:ext>
                </a:extLst>
              </a:tr>
              <a:tr h="403411">
                <a:tc>
                  <a:txBody>
                    <a:bodyPr/>
                    <a:lstStyle/>
                    <a:p>
                      <a:r>
                        <a:rPr lang="sr-Latn-RS" dirty="0"/>
                        <a:t>Kumulativni</a:t>
                      </a:r>
                      <a:r>
                        <a:rPr lang="sr-Latn-RS" baseline="0" dirty="0"/>
                        <a:t> neto  tok</a:t>
                      </a:r>
                      <a:endParaRPr lang="en-US" dirty="0"/>
                    </a:p>
                  </a:txBody>
                  <a:tcPr/>
                </a:tc>
                <a:tc>
                  <a:txBody>
                    <a:bodyPr/>
                    <a:lstStyle/>
                    <a:p>
                      <a:r>
                        <a:rPr lang="sr-Latn-RS" dirty="0"/>
                        <a:t>0</a:t>
                      </a:r>
                      <a:endParaRPr lang="en-US" dirty="0"/>
                    </a:p>
                  </a:txBody>
                  <a:tcPr/>
                </a:tc>
                <a:tc>
                  <a:txBody>
                    <a:bodyPr/>
                    <a:lstStyle/>
                    <a:p>
                      <a:r>
                        <a:rPr lang="sr-Latn-RS" dirty="0"/>
                        <a:t>2.0</a:t>
                      </a:r>
                      <a:endParaRPr lang="en-US" dirty="0"/>
                    </a:p>
                  </a:txBody>
                  <a:tcPr/>
                </a:tc>
                <a:tc>
                  <a:txBody>
                    <a:bodyPr/>
                    <a:lstStyle/>
                    <a:p>
                      <a:r>
                        <a:rPr lang="sr-Latn-RS" dirty="0"/>
                        <a:t>5.2</a:t>
                      </a:r>
                      <a:endParaRPr lang="en-US" dirty="0"/>
                    </a:p>
                  </a:txBody>
                  <a:tcPr/>
                </a:tc>
                <a:tc>
                  <a:txBody>
                    <a:bodyPr/>
                    <a:lstStyle/>
                    <a:p>
                      <a:r>
                        <a:rPr lang="sr-Latn-RS" dirty="0"/>
                        <a:t>-0.3</a:t>
                      </a:r>
                      <a:endParaRPr lang="en-US" dirty="0"/>
                    </a:p>
                  </a:txBody>
                  <a:tcPr/>
                </a:tc>
                <a:tc>
                  <a:txBody>
                    <a:bodyPr/>
                    <a:lstStyle/>
                    <a:p>
                      <a:r>
                        <a:rPr lang="sr-Latn-RS" dirty="0"/>
                        <a:t>14.7</a:t>
                      </a:r>
                      <a:endParaRPr lang="en-US" dirty="0"/>
                    </a:p>
                  </a:txBody>
                  <a:tcPr/>
                </a:tc>
                <a:tc>
                  <a:txBody>
                    <a:bodyPr/>
                    <a:lstStyle/>
                    <a:p>
                      <a:r>
                        <a:rPr lang="sr-Latn-RS" dirty="0"/>
                        <a:t>29.8</a:t>
                      </a:r>
                      <a:endParaRPr lang="en-US" dirty="0"/>
                    </a:p>
                  </a:txBody>
                  <a:tcPr/>
                </a:tc>
                <a:tc>
                  <a:txBody>
                    <a:bodyPr/>
                    <a:lstStyle/>
                    <a:p>
                      <a:r>
                        <a:rPr lang="sr-Latn-RS" dirty="0"/>
                        <a:t>6.2</a:t>
                      </a:r>
                      <a:endParaRPr lang="en-US" dirty="0"/>
                    </a:p>
                  </a:txBody>
                  <a:tcPr/>
                </a:tc>
                <a:tc>
                  <a:txBody>
                    <a:bodyPr/>
                    <a:lstStyle/>
                    <a:p>
                      <a:r>
                        <a:rPr lang="sr-Latn-RS" dirty="0"/>
                        <a:t>13.8</a:t>
                      </a:r>
                      <a:endParaRPr lang="en-US" dirty="0"/>
                    </a:p>
                  </a:txBody>
                  <a:tcPr/>
                </a:tc>
                <a:tc>
                  <a:txBody>
                    <a:bodyPr/>
                    <a:lstStyle/>
                    <a:p>
                      <a:r>
                        <a:rPr lang="sr-Latn-RS" dirty="0"/>
                        <a:t>17.3</a:t>
                      </a:r>
                      <a:endParaRPr lang="en-US" dirty="0"/>
                    </a:p>
                  </a:txBody>
                  <a:tcPr/>
                </a:tc>
                <a:tc>
                  <a:txBody>
                    <a:bodyPr/>
                    <a:lstStyle/>
                    <a:p>
                      <a:r>
                        <a:rPr lang="sr-Latn-RS" dirty="0"/>
                        <a:t>16.7</a:t>
                      </a:r>
                      <a:endParaRPr lang="en-US" dirty="0"/>
                    </a:p>
                  </a:txBody>
                  <a:tcPr/>
                </a:tc>
                <a:tc>
                  <a:txBody>
                    <a:bodyPr/>
                    <a:lstStyle/>
                    <a:p>
                      <a:r>
                        <a:rPr lang="sr-Latn-RS" dirty="0"/>
                        <a:t>113.5</a:t>
                      </a:r>
                      <a:endParaRPr lang="en-US" dirty="0"/>
                    </a:p>
                  </a:txBody>
                  <a:tcPr/>
                </a:tc>
                <a:tc gridSpan="2">
                  <a:txBody>
                    <a:bodyPr/>
                    <a:lstStyle/>
                    <a:p>
                      <a:r>
                        <a:rPr lang="sr-Latn-RS" dirty="0">
                          <a:solidFill>
                            <a:schemeClr val="tx1"/>
                          </a:solidFill>
                        </a:rPr>
                        <a:t>154.7</a:t>
                      </a:r>
                      <a:endParaRPr lang="en-US"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15"/>
                  </a:ext>
                </a:extLst>
              </a:tr>
              <a:tr h="403411">
                <a:tc>
                  <a:txBody>
                    <a:bodyPr/>
                    <a:lstStyle/>
                    <a:p>
                      <a:r>
                        <a:rPr lang="sr-Latn-RS" sz="1600" dirty="0"/>
                        <a:t>Neto tok za akcijski kapital (F)</a:t>
                      </a:r>
                      <a:endParaRPr lang="en-US" sz="1600" dirty="0"/>
                    </a:p>
                  </a:txBody>
                  <a:tcPr/>
                </a:tc>
                <a:tc>
                  <a:txBody>
                    <a:bodyPr/>
                    <a:lstStyle/>
                    <a:p>
                      <a:r>
                        <a:rPr lang="sr-Latn-RS" dirty="0"/>
                        <a:t>-76</a:t>
                      </a:r>
                      <a:endParaRPr lang="en-US" dirty="0"/>
                    </a:p>
                  </a:txBody>
                  <a:tcPr/>
                </a:tc>
                <a:tc>
                  <a:txBody>
                    <a:bodyPr/>
                    <a:lstStyle/>
                    <a:p>
                      <a:r>
                        <a:rPr lang="sr-Latn-RS" dirty="0"/>
                        <a:t>-60</a:t>
                      </a:r>
                      <a:endParaRPr lang="en-US" dirty="0"/>
                    </a:p>
                  </a:txBody>
                  <a:tcPr/>
                </a:tc>
                <a:tc>
                  <a:txBody>
                    <a:bodyPr/>
                    <a:lstStyle/>
                    <a:p>
                      <a:r>
                        <a:rPr lang="sr-Latn-RS" dirty="0"/>
                        <a:t>3.2</a:t>
                      </a:r>
                      <a:endParaRPr lang="en-US" dirty="0"/>
                    </a:p>
                  </a:txBody>
                  <a:tcPr/>
                </a:tc>
                <a:tc>
                  <a:txBody>
                    <a:bodyPr/>
                    <a:lstStyle/>
                    <a:p>
                      <a:r>
                        <a:rPr lang="sr-Latn-RS" dirty="0"/>
                        <a:t>-5.5</a:t>
                      </a:r>
                      <a:endParaRPr lang="en-US" dirty="0"/>
                    </a:p>
                  </a:txBody>
                  <a:tcPr/>
                </a:tc>
                <a:tc>
                  <a:txBody>
                    <a:bodyPr/>
                    <a:lstStyle/>
                    <a:p>
                      <a:r>
                        <a:rPr lang="sr-Latn-RS" dirty="0"/>
                        <a:t>15.0</a:t>
                      </a:r>
                      <a:endParaRPr lang="en-US" dirty="0"/>
                    </a:p>
                  </a:txBody>
                  <a:tcPr/>
                </a:tc>
                <a:tc>
                  <a:txBody>
                    <a:bodyPr/>
                    <a:lstStyle/>
                    <a:p>
                      <a:r>
                        <a:rPr lang="sr-Latn-RS" dirty="0"/>
                        <a:t>15.1</a:t>
                      </a:r>
                      <a:endParaRPr lang="en-US" dirty="0"/>
                    </a:p>
                  </a:txBody>
                  <a:tcPr/>
                </a:tc>
                <a:tc>
                  <a:txBody>
                    <a:bodyPr/>
                    <a:lstStyle/>
                    <a:p>
                      <a:r>
                        <a:rPr lang="sr-Latn-RS" dirty="0"/>
                        <a:t>-23.6</a:t>
                      </a:r>
                      <a:endParaRPr lang="en-US" dirty="0"/>
                    </a:p>
                  </a:txBody>
                  <a:tcPr/>
                </a:tc>
                <a:tc>
                  <a:txBody>
                    <a:bodyPr/>
                    <a:lstStyle/>
                    <a:p>
                      <a:r>
                        <a:rPr lang="sr-Latn-RS" dirty="0"/>
                        <a:t>7.6</a:t>
                      </a:r>
                      <a:endParaRPr lang="en-US" dirty="0"/>
                    </a:p>
                  </a:txBody>
                  <a:tcPr/>
                </a:tc>
                <a:tc>
                  <a:txBody>
                    <a:bodyPr/>
                    <a:lstStyle/>
                    <a:p>
                      <a:r>
                        <a:rPr lang="sr-Latn-RS" dirty="0"/>
                        <a:t>3.5</a:t>
                      </a:r>
                      <a:endParaRPr lang="en-US" dirty="0"/>
                    </a:p>
                  </a:txBody>
                  <a:tcPr/>
                </a:tc>
                <a:tc>
                  <a:txBody>
                    <a:bodyPr/>
                    <a:lstStyle/>
                    <a:p>
                      <a:r>
                        <a:rPr lang="sr-Latn-RS" dirty="0"/>
                        <a:t>-0.6</a:t>
                      </a:r>
                      <a:endParaRPr lang="en-US" dirty="0"/>
                    </a:p>
                  </a:txBody>
                  <a:tcPr/>
                </a:tc>
                <a:tc>
                  <a:txBody>
                    <a:bodyPr/>
                    <a:lstStyle/>
                    <a:p>
                      <a:r>
                        <a:rPr lang="sr-Latn-RS" dirty="0"/>
                        <a:t>96.8</a:t>
                      </a:r>
                      <a:endParaRPr lang="en-US" dirty="0"/>
                    </a:p>
                  </a:txBody>
                  <a:tcPr/>
                </a:tc>
                <a:tc gridSpan="2">
                  <a:txBody>
                    <a:bodyPr/>
                    <a:lstStyle/>
                    <a:p>
                      <a:r>
                        <a:rPr lang="sr-Latn-RS" dirty="0"/>
                        <a:t>41.2</a:t>
                      </a:r>
                      <a:endParaRPr lang="en-US" dirty="0"/>
                    </a:p>
                  </a:txBody>
                  <a:tcPr/>
                </a:tc>
                <a:tc hMerge="1">
                  <a:txBody>
                    <a:bodyPr/>
                    <a:lstStyle/>
                    <a:p>
                      <a:endParaRPr lang="en-US" dirty="0"/>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4448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0386143"/>
              </p:ext>
            </p:extLst>
          </p:nvPr>
        </p:nvGraphicFramePr>
        <p:xfrm>
          <a:off x="282106" y="1690688"/>
          <a:ext cx="10953341" cy="3141308"/>
        </p:xfrm>
        <a:graphic>
          <a:graphicData uri="http://schemas.openxmlformats.org/drawingml/2006/table">
            <a:tbl>
              <a:tblPr>
                <a:tableStyleId>{5C22544A-7EE6-4342-B048-85BDC9FD1C3A}</a:tableStyleId>
              </a:tblPr>
              <a:tblGrid>
                <a:gridCol w="706667">
                  <a:extLst>
                    <a:ext uri="{9D8B030D-6E8A-4147-A177-3AD203B41FA5}">
                      <a16:colId xmlns:a16="http://schemas.microsoft.com/office/drawing/2014/main" val="20000"/>
                    </a:ext>
                  </a:extLst>
                </a:gridCol>
                <a:gridCol w="236912">
                  <a:extLst>
                    <a:ext uri="{9D8B030D-6E8A-4147-A177-3AD203B41FA5}">
                      <a16:colId xmlns:a16="http://schemas.microsoft.com/office/drawing/2014/main" val="20001"/>
                    </a:ext>
                  </a:extLst>
                </a:gridCol>
                <a:gridCol w="469755">
                  <a:extLst>
                    <a:ext uri="{9D8B030D-6E8A-4147-A177-3AD203B41FA5}">
                      <a16:colId xmlns:a16="http://schemas.microsoft.com/office/drawing/2014/main" val="20002"/>
                    </a:ext>
                  </a:extLst>
                </a:gridCol>
                <a:gridCol w="706667">
                  <a:extLst>
                    <a:ext uri="{9D8B030D-6E8A-4147-A177-3AD203B41FA5}">
                      <a16:colId xmlns:a16="http://schemas.microsoft.com/office/drawing/2014/main" val="20003"/>
                    </a:ext>
                  </a:extLst>
                </a:gridCol>
                <a:gridCol w="883334">
                  <a:extLst>
                    <a:ext uri="{9D8B030D-6E8A-4147-A177-3AD203B41FA5}">
                      <a16:colId xmlns:a16="http://schemas.microsoft.com/office/drawing/2014/main" val="20004"/>
                    </a:ext>
                  </a:extLst>
                </a:gridCol>
                <a:gridCol w="883334">
                  <a:extLst>
                    <a:ext uri="{9D8B030D-6E8A-4147-A177-3AD203B41FA5}">
                      <a16:colId xmlns:a16="http://schemas.microsoft.com/office/drawing/2014/main" val="20005"/>
                    </a:ext>
                  </a:extLst>
                </a:gridCol>
                <a:gridCol w="883334">
                  <a:extLst>
                    <a:ext uri="{9D8B030D-6E8A-4147-A177-3AD203B41FA5}">
                      <a16:colId xmlns:a16="http://schemas.microsoft.com/office/drawing/2014/main" val="20006"/>
                    </a:ext>
                  </a:extLst>
                </a:gridCol>
                <a:gridCol w="883334">
                  <a:extLst>
                    <a:ext uri="{9D8B030D-6E8A-4147-A177-3AD203B41FA5}">
                      <a16:colId xmlns:a16="http://schemas.microsoft.com/office/drawing/2014/main" val="20007"/>
                    </a:ext>
                  </a:extLst>
                </a:gridCol>
                <a:gridCol w="883334">
                  <a:extLst>
                    <a:ext uri="{9D8B030D-6E8A-4147-A177-3AD203B41FA5}">
                      <a16:colId xmlns:a16="http://schemas.microsoft.com/office/drawing/2014/main" val="20008"/>
                    </a:ext>
                  </a:extLst>
                </a:gridCol>
                <a:gridCol w="883334">
                  <a:extLst>
                    <a:ext uri="{9D8B030D-6E8A-4147-A177-3AD203B41FA5}">
                      <a16:colId xmlns:a16="http://schemas.microsoft.com/office/drawing/2014/main" val="20009"/>
                    </a:ext>
                  </a:extLst>
                </a:gridCol>
                <a:gridCol w="883334">
                  <a:extLst>
                    <a:ext uri="{9D8B030D-6E8A-4147-A177-3AD203B41FA5}">
                      <a16:colId xmlns:a16="http://schemas.microsoft.com/office/drawing/2014/main" val="20010"/>
                    </a:ext>
                  </a:extLst>
                </a:gridCol>
                <a:gridCol w="883334">
                  <a:extLst>
                    <a:ext uri="{9D8B030D-6E8A-4147-A177-3AD203B41FA5}">
                      <a16:colId xmlns:a16="http://schemas.microsoft.com/office/drawing/2014/main" val="20011"/>
                    </a:ext>
                  </a:extLst>
                </a:gridCol>
                <a:gridCol w="883334">
                  <a:extLst>
                    <a:ext uri="{9D8B030D-6E8A-4147-A177-3AD203B41FA5}">
                      <a16:colId xmlns:a16="http://schemas.microsoft.com/office/drawing/2014/main" val="20012"/>
                    </a:ext>
                  </a:extLst>
                </a:gridCol>
                <a:gridCol w="883334">
                  <a:extLst>
                    <a:ext uri="{9D8B030D-6E8A-4147-A177-3AD203B41FA5}">
                      <a16:colId xmlns:a16="http://schemas.microsoft.com/office/drawing/2014/main" val="20013"/>
                    </a:ext>
                  </a:extLst>
                </a:gridCol>
              </a:tblGrid>
              <a:tr h="308471">
                <a:tc gridSpan="4">
                  <a:txBody>
                    <a:bodyPr/>
                    <a:lstStyle/>
                    <a:p>
                      <a:pPr algn="l" fontAlgn="b"/>
                      <a:r>
                        <a:rPr lang="en-US" sz="1800" u="sng" strike="noStrike" dirty="0">
                          <a:effectLst/>
                        </a:rPr>
                        <a:t>Plan </a:t>
                      </a:r>
                      <a:r>
                        <a:rPr lang="en-US" sz="1800" u="sng" strike="noStrike" dirty="0" err="1">
                          <a:effectLst/>
                        </a:rPr>
                        <a:t>otplate</a:t>
                      </a:r>
                      <a:r>
                        <a:rPr lang="en-US" sz="1800" u="sng" strike="noStrike" dirty="0">
                          <a:effectLst/>
                        </a:rPr>
                        <a:t> </a:t>
                      </a:r>
                      <a:r>
                        <a:rPr lang="en-US" sz="1800" u="sng" strike="noStrike" dirty="0" err="1">
                          <a:effectLst/>
                        </a:rPr>
                        <a:t>kredita</a:t>
                      </a:r>
                      <a:endParaRPr lang="en-US" sz="1800" b="1" i="0" u="sng"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284742">
                <a:tc>
                  <a:txBody>
                    <a:bodyPr/>
                    <a:lstStyle/>
                    <a:p>
                      <a:pPr algn="l" fontAlgn="b"/>
                      <a:r>
                        <a:rPr lang="en-US" sz="1800" u="none" strike="noStrike">
                          <a:effectLst/>
                        </a:rPr>
                        <a:t>Godina</a:t>
                      </a:r>
                      <a:endParaRPr lang="en-US" sz="18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84742">
                <a:tc gridSpan="3">
                  <a:txBody>
                    <a:bodyPr/>
                    <a:lstStyle/>
                    <a:p>
                      <a:pPr algn="l" fontAlgn="b"/>
                      <a:r>
                        <a:rPr lang="en-US" sz="1800" u="none" strike="noStrike">
                          <a:effectLst/>
                        </a:rPr>
                        <a:t>Kamatna stopa</a:t>
                      </a:r>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9%</a:t>
                      </a:r>
                      <a:endParaRPr lang="en-US" sz="1800" b="0" i="0" u="none" strike="noStrike">
                        <a:solidFill>
                          <a:srgbClr val="000000"/>
                        </a:solidFill>
                        <a:effectLst/>
                        <a:latin typeface="TimesRoman"/>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84742">
                <a:tc>
                  <a:txBody>
                    <a:bodyPr/>
                    <a:lstStyle/>
                    <a:p>
                      <a:pPr algn="l" fontAlgn="b"/>
                      <a:r>
                        <a:rPr lang="en-US" sz="1800" u="none" strike="noStrike">
                          <a:effectLst/>
                        </a:rPr>
                        <a:t>Kredit</a:t>
                      </a:r>
                      <a:endParaRPr lang="en-US" sz="1800" b="0" i="0" u="none" strike="noStrike">
                        <a:solidFill>
                          <a:srgbClr val="000000"/>
                        </a:solidFill>
                        <a:effectLst/>
                        <a:latin typeface="TimesRoman"/>
                      </a:endParaRPr>
                    </a:p>
                  </a:txBody>
                  <a:tcPr marL="7620" marR="7620" marT="7620" marB="0" anchor="b"/>
                </a:tc>
                <a:tc gridSpan="2">
                  <a:txBody>
                    <a:bodyPr/>
                    <a:lstStyle/>
                    <a:p>
                      <a:pPr algn="l" fontAlgn="b"/>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a:txBody>
                    <a:bodyPr/>
                    <a:lstStyle/>
                    <a:p>
                      <a:pPr algn="r" fontAlgn="b"/>
                      <a:r>
                        <a:rPr lang="en-US" sz="1800" u="none" strike="noStrike">
                          <a:effectLst/>
                        </a:rPr>
                        <a:t>114.0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93.0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84742">
                <a:tc>
                  <a:txBody>
                    <a:bodyPr/>
                    <a:lstStyle/>
                    <a:p>
                      <a:pPr algn="l" fontAlgn="b"/>
                      <a:r>
                        <a:rPr lang="en-US" sz="1800" u="none" strike="noStrike" dirty="0" err="1" smtClean="0">
                          <a:effectLst/>
                        </a:rPr>
                        <a:t>Anuitet</a:t>
                      </a:r>
                      <a:endParaRPr lang="en-US" sz="1800" b="0" i="0" u="none" strike="noStrike" dirty="0">
                        <a:solidFill>
                          <a:srgbClr val="000000"/>
                        </a:solidFill>
                        <a:effectLst/>
                        <a:latin typeface="TimesRoman"/>
                      </a:endParaRPr>
                    </a:p>
                  </a:txBody>
                  <a:tcPr marL="7620" marR="7620" marT="7620" marB="0" anchor="b"/>
                </a:tc>
                <a:tc gridSpan="2">
                  <a:txBody>
                    <a:bodyPr/>
                    <a:lstStyle/>
                    <a:p>
                      <a:pPr algn="l" fontAlgn="b"/>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extLst>
                  <a:ext uri="{0D108BD9-81ED-4DB2-BD59-A6C34878D82A}">
                    <a16:rowId xmlns:a16="http://schemas.microsoft.com/office/drawing/2014/main" val="10004"/>
                  </a:ext>
                </a:extLst>
              </a:tr>
              <a:tr h="284742">
                <a:tc gridSpan="4">
                  <a:txBody>
                    <a:bodyPr/>
                    <a:lstStyle/>
                    <a:p>
                      <a:pPr algn="l" fontAlgn="b"/>
                      <a:r>
                        <a:rPr lang="en-US" sz="1800" u="none" strike="noStrike" dirty="0" err="1">
                          <a:effectLst/>
                        </a:rPr>
                        <a:t>Iznos</a:t>
                      </a:r>
                      <a:r>
                        <a:rPr lang="en-US" sz="1800" u="none" strike="noStrike" dirty="0">
                          <a:effectLst/>
                        </a:rPr>
                        <a:t> </a:t>
                      </a:r>
                      <a:r>
                        <a:rPr lang="en-US" sz="1800" u="none" strike="noStrike" dirty="0" err="1">
                          <a:effectLst/>
                        </a:rPr>
                        <a:t>nepla</a:t>
                      </a:r>
                      <a:r>
                        <a:rPr lang="sr-Latn-RS" sz="1800" u="none" strike="noStrike" dirty="0">
                          <a:effectLst/>
                        </a:rPr>
                        <a:t>ć</a:t>
                      </a:r>
                      <a:r>
                        <a:rPr lang="en-US" sz="1800" u="none" strike="noStrike" dirty="0" err="1">
                          <a:effectLst/>
                        </a:rPr>
                        <a:t>ene</a:t>
                      </a:r>
                      <a:r>
                        <a:rPr lang="en-US" sz="1800" u="none" strike="noStrike" dirty="0">
                          <a:effectLst/>
                        </a:rPr>
                        <a:t> </a:t>
                      </a:r>
                      <a:r>
                        <a:rPr lang="en-US" sz="1800" u="none" strike="noStrike" dirty="0" err="1">
                          <a:effectLst/>
                        </a:rPr>
                        <a:t>kamate</a:t>
                      </a:r>
                      <a:endParaRPr lang="en-US" sz="1800" b="0" i="0" u="none"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10.3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19.6</a:t>
                      </a:r>
                      <a:endParaRPr lang="en-US" sz="1800" b="0" i="0" u="none" strike="noStrike">
                        <a:solidFill>
                          <a:srgbClr val="000000"/>
                        </a:solidFill>
                        <a:effectLst/>
                        <a:latin typeface="YU Times New Roman"/>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84742">
                <a:tc gridSpan="4">
                  <a:txBody>
                    <a:bodyPr/>
                    <a:lstStyle/>
                    <a:p>
                      <a:pPr algn="l" fontAlgn="b"/>
                      <a:r>
                        <a:rPr lang="en-US" sz="1800" u="none" strike="noStrike" dirty="0" err="1">
                          <a:effectLst/>
                        </a:rPr>
                        <a:t>Pla</a:t>
                      </a:r>
                      <a:r>
                        <a:rPr lang="sr-Latn-RS" sz="1800" u="none" strike="noStrike" dirty="0">
                          <a:effectLst/>
                        </a:rPr>
                        <a:t>ć</a:t>
                      </a:r>
                      <a:r>
                        <a:rPr lang="en-US" sz="1800" u="none" strike="noStrike" dirty="0" err="1">
                          <a:effectLst/>
                        </a:rPr>
                        <a:t>anje</a:t>
                      </a:r>
                      <a:r>
                        <a:rPr lang="en-US" sz="1800" u="none" strike="noStrike" dirty="0">
                          <a:effectLst/>
                        </a:rPr>
                        <a:t> </a:t>
                      </a:r>
                      <a:r>
                        <a:rPr lang="en-US" sz="1800" u="none" strike="noStrike" dirty="0" err="1">
                          <a:effectLst/>
                        </a:rPr>
                        <a:t>po</a:t>
                      </a:r>
                      <a:r>
                        <a:rPr lang="en-US" sz="1800" u="none" strike="noStrike" dirty="0">
                          <a:effectLst/>
                        </a:rPr>
                        <a:t> </a:t>
                      </a:r>
                      <a:r>
                        <a:rPr lang="en-US" sz="1800" u="none" strike="noStrike" dirty="0" err="1">
                          <a:effectLst/>
                        </a:rPr>
                        <a:t>osnovu</a:t>
                      </a:r>
                      <a:r>
                        <a:rPr lang="en-US" sz="1800" u="none" strike="noStrike" dirty="0">
                          <a:effectLst/>
                        </a:rPr>
                        <a:t> </a:t>
                      </a:r>
                      <a:r>
                        <a:rPr lang="en-US" sz="1800" u="none" strike="noStrike" dirty="0" err="1">
                          <a:effectLst/>
                        </a:rPr>
                        <a:t>kamate</a:t>
                      </a:r>
                      <a:endParaRPr lang="en-US" sz="1800" b="0" i="0" u="none"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21.3</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19.4</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17.3</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15.0</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12.5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9.7</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6.8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3.5</a:t>
                      </a:r>
                      <a:endParaRPr lang="en-US" sz="1800" b="0" i="0" u="none" strike="noStrike">
                        <a:solidFill>
                          <a:srgbClr val="000000"/>
                        </a:solidFill>
                        <a:effectLst/>
                        <a:latin typeface="YU Times New Roman"/>
                      </a:endParaRPr>
                    </a:p>
                  </a:txBody>
                  <a:tcPr marL="7620" marR="7620" marT="7620" marB="0" anchor="b"/>
                </a:tc>
                <a:extLst>
                  <a:ext uri="{0D108BD9-81ED-4DB2-BD59-A6C34878D82A}">
                    <a16:rowId xmlns:a16="http://schemas.microsoft.com/office/drawing/2014/main" val="10006"/>
                  </a:ext>
                </a:extLst>
              </a:tr>
              <a:tr h="284742">
                <a:tc gridSpan="2">
                  <a:txBody>
                    <a:bodyPr/>
                    <a:lstStyle/>
                    <a:p>
                      <a:pPr algn="l" fontAlgn="b"/>
                      <a:r>
                        <a:rPr lang="en-US" sz="1800" u="none" strike="noStrike">
                          <a:effectLst/>
                        </a:rPr>
                        <a:t>Glavnica</a:t>
                      </a:r>
                      <a:endParaRPr lang="en-US" sz="1800" b="0" i="0" u="none" strike="noStrike">
                        <a:solidFill>
                          <a:srgbClr val="000000"/>
                        </a:solidFill>
                        <a:effectLst/>
                        <a:latin typeface="TimesRoman"/>
                      </a:endParaRPr>
                    </a:p>
                  </a:txBody>
                  <a:tcPr marL="7620" marR="7620" marT="7620" marB="0" anchor="b"/>
                </a:tc>
                <a:tc hMerge="1">
                  <a:txBody>
                    <a:bodyPr/>
                    <a:lstStyle/>
                    <a:p>
                      <a:pPr algn="l" fontAlgn="b"/>
                      <a:endParaRPr lang="en-US" sz="1800" b="0" i="0" u="none" strike="noStrike">
                        <a:solidFill>
                          <a:srgbClr val="000000"/>
                        </a:solidFill>
                        <a:effectLst/>
                        <a:latin typeface="TimesRoman"/>
                      </a:endParaRPr>
                    </a:p>
                  </a:txBody>
                  <a:tcPr marL="7620" marR="7620" marT="7620" marB="0" anchor="b"/>
                </a:tc>
                <a:tc>
                  <a:txBody>
                    <a:bodyPr/>
                    <a:lstStyle/>
                    <a:p>
                      <a:endParaRPr lang="en-US" dirty="0"/>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21.5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23.4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25.5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27.8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33.0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36.0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39.3</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96607">
                <a:tc gridSpan="3">
                  <a:txBody>
                    <a:bodyPr/>
                    <a:lstStyle/>
                    <a:p>
                      <a:pPr algn="l" fontAlgn="b"/>
                      <a:r>
                        <a:rPr lang="en-US" sz="1800" u="none" strike="noStrike">
                          <a:effectLst/>
                        </a:rPr>
                        <a:t>Ostatak duga</a:t>
                      </a:r>
                      <a:endParaRPr lang="en-US" sz="1800" b="1" i="1" u="none" strike="noStrike">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114.0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217</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237</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215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192</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166</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139</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108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75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39</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0</a:t>
                      </a:r>
                      <a:endParaRPr lang="en-US" sz="1800" b="0" i="0" u="none" strike="noStrike" dirty="0">
                        <a:solidFill>
                          <a:srgbClr val="000000"/>
                        </a:solidFill>
                        <a:effectLst/>
                        <a:latin typeface="YU Times New Roman"/>
                      </a:endParaRP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1739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566" y="311286"/>
            <a:ext cx="2652073" cy="369332"/>
          </a:xfrm>
          <a:prstGeom prst="rect">
            <a:avLst/>
          </a:prstGeom>
          <a:noFill/>
        </p:spPr>
        <p:txBody>
          <a:bodyPr wrap="none" rtlCol="0">
            <a:spAutoFit/>
          </a:bodyPr>
          <a:lstStyle/>
          <a:p>
            <a:r>
              <a:rPr lang="sr-Latn-RS" b="1" dirty="0"/>
              <a:t>Proračun poreza na dobit:</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99641994"/>
              </p:ext>
            </p:extLst>
          </p:nvPr>
        </p:nvGraphicFramePr>
        <p:xfrm>
          <a:off x="152400" y="108539"/>
          <a:ext cx="11810997" cy="6578010"/>
        </p:xfrm>
        <a:graphic>
          <a:graphicData uri="http://schemas.openxmlformats.org/drawingml/2006/table">
            <a:tbl>
              <a:tblPr>
                <a:tableStyleId>{5C22544A-7EE6-4342-B048-85BDC9FD1C3A}</a:tableStyleId>
              </a:tblPr>
              <a:tblGrid>
                <a:gridCol w="1795272">
                  <a:extLst>
                    <a:ext uri="{9D8B030D-6E8A-4147-A177-3AD203B41FA5}">
                      <a16:colId xmlns:a16="http://schemas.microsoft.com/office/drawing/2014/main" val="810353791"/>
                    </a:ext>
                  </a:extLst>
                </a:gridCol>
                <a:gridCol w="647917">
                  <a:extLst>
                    <a:ext uri="{9D8B030D-6E8A-4147-A177-3AD203B41FA5}">
                      <a16:colId xmlns:a16="http://schemas.microsoft.com/office/drawing/2014/main" val="3927315846"/>
                    </a:ext>
                  </a:extLst>
                </a:gridCol>
                <a:gridCol w="796399">
                  <a:extLst>
                    <a:ext uri="{9D8B030D-6E8A-4147-A177-3AD203B41FA5}">
                      <a16:colId xmlns:a16="http://schemas.microsoft.com/office/drawing/2014/main" val="3801020709"/>
                    </a:ext>
                  </a:extLst>
                </a:gridCol>
                <a:gridCol w="796399">
                  <a:extLst>
                    <a:ext uri="{9D8B030D-6E8A-4147-A177-3AD203B41FA5}">
                      <a16:colId xmlns:a16="http://schemas.microsoft.com/office/drawing/2014/main" val="2488380955"/>
                    </a:ext>
                  </a:extLst>
                </a:gridCol>
                <a:gridCol w="863890">
                  <a:extLst>
                    <a:ext uri="{9D8B030D-6E8A-4147-A177-3AD203B41FA5}">
                      <a16:colId xmlns:a16="http://schemas.microsoft.com/office/drawing/2014/main" val="1268408061"/>
                    </a:ext>
                  </a:extLst>
                </a:gridCol>
                <a:gridCol w="863890">
                  <a:extLst>
                    <a:ext uri="{9D8B030D-6E8A-4147-A177-3AD203B41FA5}">
                      <a16:colId xmlns:a16="http://schemas.microsoft.com/office/drawing/2014/main" val="3870778649"/>
                    </a:ext>
                  </a:extLst>
                </a:gridCol>
                <a:gridCol w="863890">
                  <a:extLst>
                    <a:ext uri="{9D8B030D-6E8A-4147-A177-3AD203B41FA5}">
                      <a16:colId xmlns:a16="http://schemas.microsoft.com/office/drawing/2014/main" val="3165311633"/>
                    </a:ext>
                  </a:extLst>
                </a:gridCol>
                <a:gridCol w="863890">
                  <a:extLst>
                    <a:ext uri="{9D8B030D-6E8A-4147-A177-3AD203B41FA5}">
                      <a16:colId xmlns:a16="http://schemas.microsoft.com/office/drawing/2014/main" val="1559060239"/>
                    </a:ext>
                  </a:extLst>
                </a:gridCol>
                <a:gridCol w="863890">
                  <a:extLst>
                    <a:ext uri="{9D8B030D-6E8A-4147-A177-3AD203B41FA5}">
                      <a16:colId xmlns:a16="http://schemas.microsoft.com/office/drawing/2014/main" val="1378119"/>
                    </a:ext>
                  </a:extLst>
                </a:gridCol>
                <a:gridCol w="863890">
                  <a:extLst>
                    <a:ext uri="{9D8B030D-6E8A-4147-A177-3AD203B41FA5}">
                      <a16:colId xmlns:a16="http://schemas.microsoft.com/office/drawing/2014/main" val="907108848"/>
                    </a:ext>
                  </a:extLst>
                </a:gridCol>
                <a:gridCol w="863890">
                  <a:extLst>
                    <a:ext uri="{9D8B030D-6E8A-4147-A177-3AD203B41FA5}">
                      <a16:colId xmlns:a16="http://schemas.microsoft.com/office/drawing/2014/main" val="3423183139"/>
                    </a:ext>
                  </a:extLst>
                </a:gridCol>
                <a:gridCol w="863890">
                  <a:extLst>
                    <a:ext uri="{9D8B030D-6E8A-4147-A177-3AD203B41FA5}">
                      <a16:colId xmlns:a16="http://schemas.microsoft.com/office/drawing/2014/main" val="2997921124"/>
                    </a:ext>
                  </a:extLst>
                </a:gridCol>
                <a:gridCol w="863890">
                  <a:extLst>
                    <a:ext uri="{9D8B030D-6E8A-4147-A177-3AD203B41FA5}">
                      <a16:colId xmlns:a16="http://schemas.microsoft.com/office/drawing/2014/main" val="370209289"/>
                    </a:ext>
                  </a:extLst>
                </a:gridCol>
              </a:tblGrid>
              <a:tr h="449790">
                <a:tc>
                  <a:txBody>
                    <a:bodyPr/>
                    <a:lstStyle/>
                    <a:p>
                      <a:pPr algn="l" fontAlgn="b"/>
                      <a:r>
                        <a:rPr lang="en-US" sz="1400" b="1" u="none" strike="noStrike" dirty="0" err="1">
                          <a:effectLst/>
                        </a:rPr>
                        <a:t>Proračun</a:t>
                      </a:r>
                      <a:r>
                        <a:rPr lang="en-US" sz="1400" b="1" u="none" strike="noStrike" dirty="0">
                          <a:effectLst/>
                        </a:rPr>
                        <a:t> </a:t>
                      </a:r>
                      <a:r>
                        <a:rPr lang="en-US" sz="1400" b="1" u="none" strike="noStrike" dirty="0" err="1">
                          <a:effectLst/>
                        </a:rPr>
                        <a:t>poreza</a:t>
                      </a:r>
                      <a:r>
                        <a:rPr lang="en-US" sz="1400" b="1" u="none" strike="noStrike" dirty="0">
                          <a:effectLst/>
                        </a:rPr>
                        <a:t> </a:t>
                      </a:r>
                      <a:r>
                        <a:rPr lang="en-US" sz="1400" b="1" u="none" strike="noStrike" dirty="0" err="1">
                          <a:effectLst/>
                        </a:rPr>
                        <a:t>na</a:t>
                      </a:r>
                      <a:r>
                        <a:rPr lang="en-US" sz="1400" b="1" u="none" strike="noStrike" dirty="0">
                          <a:effectLst/>
                        </a:rPr>
                        <a:t> </a:t>
                      </a:r>
                      <a:r>
                        <a:rPr lang="en-US" sz="1400" b="1" u="none" strike="noStrike" dirty="0" err="1">
                          <a:effectLst/>
                        </a:rPr>
                        <a:t>dobit</a:t>
                      </a:r>
                      <a:r>
                        <a:rPr lang="en-US" sz="1400" b="1" u="none" strike="noStrike" dirty="0">
                          <a:effectLst/>
                        </a:rPr>
                        <a:t>:</a:t>
                      </a:r>
                      <a:endParaRPr lang="en-US" sz="1400" b="1"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503114376"/>
                  </a:ext>
                </a:extLst>
              </a:tr>
              <a:tr h="228632">
                <a:tc>
                  <a:txBody>
                    <a:bodyPr/>
                    <a:lstStyle/>
                    <a:p>
                      <a:pPr algn="l" fontAlgn="b"/>
                      <a:r>
                        <a:rPr lang="en-US" sz="1400" i="1" u="none" strike="noStrike" dirty="0" err="1">
                          <a:effectLst/>
                        </a:rPr>
                        <a:t>Godina</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0</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1</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2</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3</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4</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5</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6</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7</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8</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9</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10</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11</a:t>
                      </a:r>
                      <a:endParaRPr lang="en-US" sz="1400" b="0" i="1" u="none" strike="noStrike">
                        <a:solidFill>
                          <a:srgbClr val="000000"/>
                        </a:solidFill>
                        <a:effectLst/>
                        <a:latin typeface="Times New Roman" panose="02020603050405020304" pitchFamily="18" charset="0"/>
                      </a:endParaRPr>
                    </a:p>
                  </a:txBody>
                  <a:tcPr marL="7211" marR="7211" marT="7211" marB="0" anchor="b"/>
                </a:tc>
                <a:extLst>
                  <a:ext uri="{0D108BD9-81ED-4DB2-BD59-A6C34878D82A}">
                    <a16:rowId xmlns:a16="http://schemas.microsoft.com/office/drawing/2014/main" val="2409562786"/>
                  </a:ext>
                </a:extLst>
              </a:tr>
              <a:tr h="228632">
                <a:tc>
                  <a:txBody>
                    <a:bodyPr/>
                    <a:lstStyle/>
                    <a:p>
                      <a:pPr algn="l" fontAlgn="b"/>
                      <a:r>
                        <a:rPr lang="en-US" sz="1400" u="none" strike="noStrike">
                          <a:effectLst/>
                        </a:rPr>
                        <a:t> </a:t>
                      </a:r>
                      <a:endParaRPr lang="en-US" sz="1400" b="0" i="1"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11277574"/>
                  </a:ext>
                </a:extLst>
              </a:tr>
              <a:tr h="228632">
                <a:tc>
                  <a:txBody>
                    <a:bodyPr/>
                    <a:lstStyle/>
                    <a:p>
                      <a:pPr algn="l" fontAlgn="b"/>
                      <a:r>
                        <a:rPr lang="en-US" sz="1400" u="none" strike="noStrike">
                          <a:effectLst/>
                        </a:rPr>
                        <a:t> </a:t>
                      </a:r>
                      <a:endParaRPr lang="en-US" sz="1400" b="0" i="1"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629563554"/>
                  </a:ext>
                </a:extLst>
              </a:tr>
              <a:tr h="228632">
                <a:tc>
                  <a:txBody>
                    <a:bodyPr/>
                    <a:lstStyle/>
                    <a:p>
                      <a:pPr algn="l" fontAlgn="b"/>
                      <a:r>
                        <a:rPr lang="en-US" sz="1400" u="none" strike="noStrike">
                          <a:effectLst/>
                        </a:rPr>
                        <a:t>Prihod od prodaje</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128.1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234.9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320.3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556032592"/>
                  </a:ext>
                </a:extLst>
              </a:tr>
              <a:tr h="228632">
                <a:tc>
                  <a:txBody>
                    <a:bodyPr/>
                    <a:lstStyle/>
                    <a:p>
                      <a:pPr algn="l" fontAlgn="b"/>
                      <a:r>
                        <a:rPr lang="en-US" sz="1400" b="1" u="none" strike="noStrike" dirty="0" err="1">
                          <a:effectLst/>
                        </a:rPr>
                        <a:t>Priliv</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128.1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234.9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320.3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4042009577"/>
                  </a:ext>
                </a:extLst>
              </a:tr>
              <a:tr h="228632">
                <a:tc>
                  <a:txBody>
                    <a:bodyPr/>
                    <a:lstStyle/>
                    <a:p>
                      <a:pPr algn="l" fontAlgn="b"/>
                      <a:r>
                        <a:rPr lang="en-US" sz="1400" b="1" u="none" strike="noStrike" dirty="0" err="1">
                          <a:effectLst/>
                        </a:rPr>
                        <a:t>Odliv</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93.7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191.7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253.9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271.2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275.0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279.0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283.1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287.4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291.7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296.2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3300442354"/>
                  </a:ext>
                </a:extLst>
              </a:tr>
              <a:tr h="228632">
                <a:tc>
                  <a:txBody>
                    <a:bodyPr/>
                    <a:lstStyle/>
                    <a:p>
                      <a:pPr algn="l" fontAlgn="b"/>
                      <a:r>
                        <a:rPr lang="en-US" sz="1400" u="none" strike="noStrike" dirty="0" err="1">
                          <a:effectLst/>
                        </a:rPr>
                        <a:t>Operativni</a:t>
                      </a:r>
                      <a:r>
                        <a:rPr lang="en-US" sz="1400" u="none" strike="noStrike" dirty="0">
                          <a:effectLst/>
                        </a:rPr>
                        <a:t> </a:t>
                      </a:r>
                      <a:r>
                        <a:rPr lang="en-US" sz="1400" u="none" strike="noStrike" dirty="0" err="1">
                          <a:effectLst/>
                        </a:rPr>
                        <a:t>troškovi</a:t>
                      </a:r>
                      <a:endParaRPr lang="en-US" sz="1400" b="0"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93.7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191.7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253.9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271.2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275.0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279.0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283.1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287.4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291.7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296.2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91648540"/>
                  </a:ext>
                </a:extLst>
              </a:tr>
              <a:tr h="228632">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2685051687"/>
                  </a:ext>
                </a:extLst>
              </a:tr>
              <a:tr h="228632">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3299889567"/>
                  </a:ext>
                </a:extLst>
              </a:tr>
              <a:tr h="228632">
                <a:tc>
                  <a:txBody>
                    <a:bodyPr/>
                    <a:lstStyle/>
                    <a:p>
                      <a:pPr algn="l" fontAlgn="b"/>
                      <a:r>
                        <a:rPr lang="en-US" sz="1400" i="1" u="none" strike="noStrike" dirty="0" err="1">
                          <a:effectLst/>
                        </a:rPr>
                        <a:t>Poslovni</a:t>
                      </a:r>
                      <a:r>
                        <a:rPr lang="en-US" sz="1400" i="1" u="none" strike="noStrike" dirty="0">
                          <a:effectLst/>
                        </a:rPr>
                        <a:t> </a:t>
                      </a:r>
                      <a:r>
                        <a:rPr lang="en-US" sz="1400" i="1" u="none" strike="noStrike" dirty="0" err="1">
                          <a:effectLst/>
                        </a:rPr>
                        <a:t>dobitak</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70.4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62.6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58.5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54.2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49.9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45.4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264728519"/>
                  </a:ext>
                </a:extLst>
              </a:tr>
              <a:tr h="670948">
                <a:tc>
                  <a:txBody>
                    <a:bodyPr/>
                    <a:lstStyle/>
                    <a:p>
                      <a:pPr algn="l" fontAlgn="b"/>
                      <a:r>
                        <a:rPr lang="en-US" sz="1400" u="none" strike="noStrike">
                          <a:effectLst/>
                        </a:rPr>
                        <a:t>Finansijski rashodi/Kamate na kredit</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21.3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17.3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15.0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12.5</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6.8</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3.5</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3618669316"/>
                  </a:ext>
                </a:extLst>
              </a:tr>
              <a:tr h="228632">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34018091"/>
                  </a:ext>
                </a:extLst>
              </a:tr>
              <a:tr h="228632">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592558258"/>
                  </a:ext>
                </a:extLst>
              </a:tr>
              <a:tr h="670948">
                <a:tc>
                  <a:txBody>
                    <a:bodyPr/>
                    <a:lstStyle/>
                    <a:p>
                      <a:pPr algn="l" fontAlgn="b"/>
                      <a:r>
                        <a:rPr lang="en-US" sz="1400" i="1" u="none" strike="noStrike" dirty="0" err="1">
                          <a:effectLst/>
                        </a:rPr>
                        <a:t>Dobitak</a:t>
                      </a:r>
                      <a:r>
                        <a:rPr lang="en-US" sz="1400" i="1" u="none" strike="noStrike" dirty="0">
                          <a:effectLst/>
                        </a:rPr>
                        <a:t> </a:t>
                      </a:r>
                      <a:r>
                        <a:rPr lang="en-US" sz="1400" i="1" u="none" strike="noStrike" dirty="0" err="1">
                          <a:effectLst/>
                        </a:rPr>
                        <a:t>iz</a:t>
                      </a:r>
                      <a:r>
                        <a:rPr lang="en-US" sz="1400" i="1" u="none" strike="noStrike" dirty="0">
                          <a:effectLst/>
                        </a:rPr>
                        <a:t> </a:t>
                      </a:r>
                      <a:r>
                        <a:rPr lang="en-US" sz="1400" i="1" u="none" strike="noStrike" dirty="0" err="1">
                          <a:effectLst/>
                        </a:rPr>
                        <a:t>redovnog</a:t>
                      </a:r>
                      <a:r>
                        <a:rPr lang="en-US" sz="1400" i="1" u="none" strike="noStrike" dirty="0">
                          <a:effectLst/>
                        </a:rPr>
                        <a:t> </a:t>
                      </a:r>
                      <a:r>
                        <a:rPr lang="en-US" sz="1400" i="1" u="none" strike="noStrike" dirty="0" err="1">
                          <a:effectLst/>
                        </a:rPr>
                        <a:t>poslovanja</a:t>
                      </a:r>
                      <a:r>
                        <a:rPr lang="en-US" sz="1400" i="1" u="none" strike="noStrike" dirty="0">
                          <a:effectLst/>
                        </a:rPr>
                        <a:t> pre </a:t>
                      </a:r>
                      <a:r>
                        <a:rPr lang="en-US" sz="1400" i="1" u="none" strike="noStrike" dirty="0" err="1">
                          <a:effectLst/>
                        </a:rPr>
                        <a:t>plaćanja</a:t>
                      </a:r>
                      <a:r>
                        <a:rPr lang="en-US" sz="1400" i="1" u="none" strike="noStrike" dirty="0">
                          <a:effectLst/>
                        </a:rPr>
                        <a:t> </a:t>
                      </a:r>
                      <a:r>
                        <a:rPr lang="en-US" sz="1400" i="1" u="none" strike="noStrike" dirty="0" err="1">
                          <a:effectLst/>
                        </a:rPr>
                        <a:t>poreza</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45.1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51.0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49.3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47.6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46.0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41.9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2177002232"/>
                  </a:ext>
                </a:extLst>
              </a:tr>
              <a:tr h="228632">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128005534"/>
                  </a:ext>
                </a:extLst>
              </a:tr>
              <a:tr h="228632">
                <a:tc>
                  <a:txBody>
                    <a:bodyPr/>
                    <a:lstStyle/>
                    <a:p>
                      <a:pPr algn="l" fontAlgn="b"/>
                      <a:r>
                        <a:rPr lang="en-US" sz="1400" b="1" u="none" strike="noStrike" dirty="0" err="1">
                          <a:effectLst/>
                        </a:rPr>
                        <a:t>Kumulativna</a:t>
                      </a:r>
                      <a:r>
                        <a:rPr lang="en-US" sz="1400" b="1" u="none" strike="noStrike" dirty="0">
                          <a:effectLst/>
                        </a:rPr>
                        <a:t> </a:t>
                      </a:r>
                      <a:r>
                        <a:rPr lang="en-US" sz="1400" b="1" u="none" strike="noStrike" dirty="0" err="1">
                          <a:effectLst/>
                        </a:rPr>
                        <a:t>dobit</a:t>
                      </a:r>
                      <a:r>
                        <a:rPr lang="en-US" sz="1400" b="1" u="none" strike="noStrike" dirty="0">
                          <a:effectLst/>
                        </a:rPr>
                        <a:t> </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77.6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122.7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173.7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223.0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270.6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316.6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361.1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404.2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446.1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446.1</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2139910817"/>
                  </a:ext>
                </a:extLst>
              </a:tr>
              <a:tr h="228632">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384981424"/>
                  </a:ext>
                </a:extLst>
              </a:tr>
              <a:tr h="449790">
                <a:tc>
                  <a:txBody>
                    <a:bodyPr/>
                    <a:lstStyle/>
                    <a:p>
                      <a:pPr algn="l" fontAlgn="b"/>
                      <a:r>
                        <a:rPr lang="pl-PL" sz="1400" u="none" strike="noStrike">
                          <a:effectLst/>
                        </a:rPr>
                        <a:t>Porez na dobit za rezidente</a:t>
                      </a:r>
                      <a:endParaRPr lang="pl-PL"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6.8</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4173649201"/>
                  </a:ext>
                </a:extLst>
              </a:tr>
              <a:tr h="228632">
                <a:tc>
                  <a:txBody>
                    <a:bodyPr/>
                    <a:lstStyle/>
                    <a:p>
                      <a:pPr algn="l" fontAlgn="b"/>
                      <a:endParaRPr lang="en-US" sz="1400" b="1" i="1"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3430598491"/>
                  </a:ext>
                </a:extLst>
              </a:tr>
              <a:tr h="449790">
                <a:tc>
                  <a:txBody>
                    <a:bodyPr/>
                    <a:lstStyle/>
                    <a:p>
                      <a:pPr algn="l" fontAlgn="b"/>
                      <a:r>
                        <a:rPr lang="en-US" sz="1400" b="1" u="none" strike="noStrike" dirty="0" err="1">
                          <a:effectLst/>
                        </a:rPr>
                        <a:t>Neto</a:t>
                      </a:r>
                      <a:r>
                        <a:rPr lang="en-US" sz="1400" b="1" u="none" strike="noStrike" dirty="0">
                          <a:effectLst/>
                        </a:rPr>
                        <a:t> </a:t>
                      </a:r>
                      <a:r>
                        <a:rPr lang="en-US" sz="1400" b="1" u="none" strike="noStrike" dirty="0" err="1">
                          <a:effectLst/>
                        </a:rPr>
                        <a:t>dobit</a:t>
                      </a:r>
                      <a:r>
                        <a:rPr lang="en-US" sz="1400" b="1" u="none" strike="noStrike" dirty="0">
                          <a:effectLst/>
                        </a:rPr>
                        <a:t> </a:t>
                      </a:r>
                      <a:r>
                        <a:rPr lang="en-US" sz="1400" b="1" u="none" strike="noStrike" dirty="0" err="1">
                          <a:effectLst/>
                        </a:rPr>
                        <a:t>posle</a:t>
                      </a:r>
                      <a:r>
                        <a:rPr lang="en-US" sz="1400" b="1" u="none" strike="noStrike" dirty="0">
                          <a:effectLst/>
                        </a:rPr>
                        <a:t> </a:t>
                      </a:r>
                      <a:r>
                        <a:rPr lang="en-US" sz="1400" b="1" u="none" strike="noStrike" dirty="0" err="1">
                          <a:effectLst/>
                        </a:rPr>
                        <a:t>plaćenog</a:t>
                      </a:r>
                      <a:r>
                        <a:rPr lang="en-US" sz="1400" b="1" u="none" strike="noStrike" dirty="0">
                          <a:effectLst/>
                        </a:rPr>
                        <a:t> </a:t>
                      </a:r>
                      <a:r>
                        <a:rPr lang="en-US" sz="1400" b="1" u="none" strike="noStrike" dirty="0" err="1">
                          <a:effectLst/>
                        </a:rPr>
                        <a:t>poreza</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r>
                        <a:rPr lang="en-US" sz="1400" u="none" strike="noStrike">
                          <a:effectLst/>
                        </a:rPr>
                        <a:t> </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38</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38</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3538016085"/>
                  </a:ext>
                </a:extLst>
              </a:tr>
              <a:tr h="228632">
                <a:tc>
                  <a:txBody>
                    <a:bodyPr/>
                    <a:lstStyle/>
                    <a:p>
                      <a:pPr algn="l" fontAlgn="b"/>
                      <a:r>
                        <a:rPr lang="en-US" sz="1400" b="1" u="none" strike="noStrike">
                          <a:effectLst/>
                        </a:rPr>
                        <a:t>Kumulativna neto dobit</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104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148</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269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307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379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50595358"/>
                  </a:ext>
                </a:extLst>
              </a:tr>
            </a:tbl>
          </a:graphicData>
        </a:graphic>
      </p:graphicFrame>
    </p:spTree>
    <p:extLst>
      <p:ext uri="{BB962C8B-B14F-4D97-AF65-F5344CB8AC3E}">
        <p14:creationId xmlns:p14="http://schemas.microsoft.com/office/powerpoint/2010/main" val="3743421928"/>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2953</TotalTime>
  <Words>3683</Words>
  <Application>Microsoft Office PowerPoint</Application>
  <PresentationFormat>Widescreen</PresentationFormat>
  <Paragraphs>889</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Cambria Math</vt:lpstr>
      <vt:lpstr>Symbol</vt:lpstr>
      <vt:lpstr>Times New Roman</vt:lpstr>
      <vt:lpstr>TimesRoman</vt:lpstr>
      <vt:lpstr>YU Times New Roman</vt:lpstr>
      <vt:lpstr>ie 16 9</vt:lpstr>
      <vt:lpstr>VREDNOVANJE PROJEKATA U OBLASTI INFORMACIONIH TEHNOLOGIJA</vt:lpstr>
      <vt:lpstr>Sadržaj predmeta</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INICIJACIRANJE PROJEKTA – STUDIJA OPRAVDANOSTI – FINANSIJSKA IZVODLJIVOST</vt:lpstr>
      <vt:lpstr>PLANIRANJE PROJEKTA – STUDIJA IZVODLJIVOSTI – FINANSIJSKA IZVODLJIVOST</vt:lpstr>
      <vt:lpstr>PowerPoint Presentation</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SJM</dc:creator>
  <cp:lastModifiedBy>Ivan Mihajlovic</cp:lastModifiedBy>
  <cp:revision>260</cp:revision>
  <dcterms:created xsi:type="dcterms:W3CDTF">2022-07-27T06:46:29Z</dcterms:created>
  <dcterms:modified xsi:type="dcterms:W3CDTF">2025-12-02T16:57:21Z</dcterms:modified>
</cp:coreProperties>
</file>