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89" r:id="rId13"/>
    <p:sldId id="290" r:id="rId14"/>
    <p:sldId id="291" r:id="rId15"/>
    <p:sldId id="292" r:id="rId16"/>
    <p:sldId id="293" r:id="rId17"/>
    <p:sldId id="305" r:id="rId18"/>
    <p:sldId id="303" r:id="rId19"/>
    <p:sldId id="30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77" r:id="rId28"/>
    <p:sldId id="287" r:id="rId29"/>
    <p:sldId id="313" r:id="rId30"/>
    <p:sldId id="314" r:id="rId31"/>
    <p:sldId id="315" r:id="rId32"/>
    <p:sldId id="316" r:id="rId33"/>
    <p:sldId id="288" r:id="rId34"/>
    <p:sldId id="317" r:id="rId35"/>
    <p:sldId id="318" r:id="rId36"/>
    <p:sldId id="319" r:id="rId37"/>
    <p:sldId id="320" r:id="rId38"/>
    <p:sldId id="321" r:id="rId39"/>
    <p:sldId id="322" r:id="rId40"/>
    <p:sldId id="338" r:id="rId41"/>
    <p:sldId id="339" r:id="rId42"/>
    <p:sldId id="340" r:id="rId43"/>
    <p:sldId id="2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0" autoAdjust="0"/>
  </p:normalViewPr>
  <p:slideViewPr>
    <p:cSldViewPr snapToGrid="0">
      <p:cViewPr varScale="1">
        <p:scale>
          <a:sx n="108" d="100"/>
          <a:sy n="108" d="100"/>
        </p:scale>
        <p:origin x="66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6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D4305-0B1A-4CDC-90DC-EBD803CC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D62F-8A63-49C0-8CF8-B23AB7AD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16FD-7EA2-4F30-AB62-2E6A4A9A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338B-353A-48C1-9B2B-5B24B7B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5CC2-4409-4FCC-99CF-50F2FD1B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FCE41-8B33-46D0-809C-A281962A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6F7B6-4885-4CC2-B40D-4ABE60C7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EC7CE-F6B5-4EE8-ABC4-0CF88C82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BA34-2549-4266-B4E3-CA1BCE104F7A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35458-CB04-4A90-B826-E6C930AB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5760-36ED-477F-BF43-C5184028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84FCC-8B78-450A-A98B-43E6A52C6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eastern.edu/graduate/blog/innovation-methods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INDUSTRIJSKI MENADŽMENT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</a:t>
            </a:r>
            <a:r>
              <a:rPr lang="sr-Latn-RS" i="1"/>
              <a:t>: 401</a:t>
            </a:r>
            <a:endParaRPr lang="sr-Latn-RS" i="1" dirty="0"/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</a:p>
          <a:p>
            <a:endParaRPr lang="sr-Latn-R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2A0E-8710-4A97-80FB-F780C4EC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70E5-0AD8-45DF-94F8-9DDEB82A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Generalno</a:t>
            </a:r>
            <a:r>
              <a:rPr lang="en-US" dirty="0"/>
              <a:t>, </a:t>
            </a:r>
            <a:r>
              <a:rPr lang="en-US" dirty="0" err="1"/>
              <a:t>razlikujemo</a:t>
            </a:r>
            <a:r>
              <a:rPr lang="sr-Latn-RS" dirty="0"/>
              <a:t> dve faze inovacije:</a:t>
            </a:r>
            <a:r>
              <a:rPr lang="en-US" dirty="0"/>
              <a:t> </a:t>
            </a:r>
            <a:r>
              <a:rPr lang="en-US" b="1" dirty="0" err="1"/>
              <a:t>faza</a:t>
            </a:r>
            <a:r>
              <a:rPr lang="en-US" b="1" dirty="0"/>
              <a:t> </a:t>
            </a:r>
            <a:r>
              <a:rPr lang="sr-Latn-RS" b="1" dirty="0"/>
              <a:t>generisanja/</a:t>
            </a:r>
            <a:r>
              <a:rPr lang="en-US" b="1" dirty="0" err="1"/>
              <a:t>razvoja</a:t>
            </a:r>
            <a:r>
              <a:rPr lang="en-US" b="1" dirty="0"/>
              <a:t> </a:t>
            </a:r>
            <a:r>
              <a:rPr lang="en-US" b="1" dirty="0" err="1"/>
              <a:t>ideje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r-Latn-RS" dirty="0"/>
              <a:t>inicijalna faza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),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inovativni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fazu</a:t>
            </a:r>
            <a:r>
              <a:rPr lang="en-US" b="1" dirty="0"/>
              <a:t> </a:t>
            </a:r>
            <a:r>
              <a:rPr lang="en-US" b="1" dirty="0" err="1"/>
              <a:t>implementacije</a:t>
            </a:r>
            <a:r>
              <a:rPr lang="sr-Latn-RS" dirty="0"/>
              <a:t> – kreiranja proizvoda/usluge</a:t>
            </a:r>
            <a:r>
              <a:rPr lang="en-US" dirty="0"/>
              <a:t>,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sr-Latn-RS" dirty="0"/>
              <a:t>tim radi na svim </a:t>
            </a:r>
            <a:r>
              <a:rPr lang="en-US" dirty="0" err="1"/>
              <a:t>detaljima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Sami </a:t>
            </a:r>
            <a:r>
              <a:rPr lang="en-US" dirty="0" err="1"/>
              <a:t>Inovatori</a:t>
            </a:r>
            <a:r>
              <a:rPr lang="en-US" dirty="0"/>
              <a:t> </a:t>
            </a:r>
            <a:r>
              <a:rPr lang="sr-Latn-RS" dirty="0"/>
              <a:t>utiču na porast</a:t>
            </a:r>
            <a:r>
              <a:rPr lang="en-US" dirty="0"/>
              <a:t> </a:t>
            </a:r>
            <a:r>
              <a:rPr lang="en-US" dirty="0" err="1"/>
              <a:t>neizvesnost</a:t>
            </a:r>
            <a:r>
              <a:rPr lang="sr-Latn-RS" dirty="0"/>
              <a:t>i</a:t>
            </a:r>
            <a:r>
              <a:rPr lang="en-US" dirty="0"/>
              <a:t> u </a:t>
            </a:r>
            <a:r>
              <a:rPr lang="sr-Latn-RS" dirty="0"/>
              <a:t>inicijalnoj </a:t>
            </a:r>
            <a:r>
              <a:rPr lang="en-US" dirty="0" err="1"/>
              <a:t>fazi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pokušavaju</a:t>
            </a:r>
            <a:r>
              <a:rPr lang="en-US" dirty="0"/>
              <a:t> da </a:t>
            </a:r>
            <a:r>
              <a:rPr lang="sr-Latn-RS" dirty="0"/>
              <a:t>neizvesnost</a:t>
            </a:r>
            <a:r>
              <a:rPr lang="en-US" dirty="0"/>
              <a:t> </a:t>
            </a:r>
            <a:r>
              <a:rPr lang="en-US" dirty="0" err="1"/>
              <a:t>smanje</a:t>
            </a:r>
            <a:r>
              <a:rPr lang="en-US" dirty="0"/>
              <a:t> u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Navedenih pet veština (povezivanje, preispitivanje, promatranje, eksperimentisanje i umrežavanje)  su od suštinskog značaja u inicijalnom stadijumu inovacije (kreativnoj fazi generisanja novih ideja). Kasnija faza – faze razvoja novih proizvoda/usluga i faza dizajna procesa proizvodnje, podrazumevaju dodatne veštine koje su više orijentisane ka operativnom menadžmentu.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0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7917-D586-4DEB-8912-F5BCA10C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2E16D-6094-4835-9CC8-075D6D031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fazi</a:t>
            </a:r>
            <a:r>
              <a:rPr lang="en-US" dirty="0"/>
              <a:t> </a:t>
            </a:r>
            <a:r>
              <a:rPr lang="en-US" dirty="0" err="1"/>
              <a:t>implementacije</a:t>
            </a:r>
            <a:r>
              <a:rPr lang="sr-Latn-RS" dirty="0"/>
              <a:t> </a:t>
            </a:r>
            <a:r>
              <a:rPr lang="en-US" dirty="0"/>
              <a:t>v</a:t>
            </a:r>
            <a:r>
              <a:rPr lang="sr-Latn-RS" dirty="0"/>
              <a:t>eštine koje uključuju:</a:t>
            </a:r>
            <a:r>
              <a:rPr lang="en-US" dirty="0"/>
              <a:t> </a:t>
            </a:r>
            <a:r>
              <a:rPr lang="sr-Latn-RS" dirty="0"/>
              <a:t>upravljanje vremenom</a:t>
            </a:r>
            <a:r>
              <a:rPr lang="en-US" dirty="0"/>
              <a:t>,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, </a:t>
            </a:r>
            <a:r>
              <a:rPr lang="sr-Latn-RS" dirty="0"/>
              <a:t>marketing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praktičan</a:t>
            </a:r>
            <a:r>
              <a:rPr lang="en-US" dirty="0"/>
              <a:t> rad </a:t>
            </a:r>
            <a:r>
              <a:rPr lang="en-US" dirty="0" err="1"/>
              <a:t>orijentisan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izvršenj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 primarnog značaja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Kreativnost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važna</a:t>
            </a:r>
            <a:r>
              <a:rPr lang="en-US" dirty="0"/>
              <a:t> za </a:t>
            </a:r>
            <a:r>
              <a:rPr lang="en-US" dirty="0" err="1"/>
              <a:t>izvođenje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inovativan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dominant</a:t>
            </a:r>
            <a:r>
              <a:rPr lang="sr-Latn-RS" dirty="0"/>
              <a:t>na osobina članova projektnog tima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/>
              <a:t>Pored toga, </a:t>
            </a:r>
            <a:r>
              <a:rPr lang="en-US" dirty="0" err="1"/>
              <a:t>nek</a:t>
            </a:r>
            <a:r>
              <a:rPr lang="sr-Latn-RS" dirty="0"/>
              <a:t>e</a:t>
            </a:r>
            <a:r>
              <a:rPr lang="en-US" dirty="0"/>
              <a:t> od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kreativnosti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umrežavanje</a:t>
            </a:r>
            <a:r>
              <a:rPr lang="en-US" dirty="0"/>
              <a:t>,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sr-Latn-RS" dirty="0"/>
              <a:t> u ovoj fazi</a:t>
            </a:r>
            <a:r>
              <a:rPr lang="en-US" dirty="0"/>
              <a:t>. </a:t>
            </a:r>
            <a:r>
              <a:rPr lang="en-US" dirty="0" err="1"/>
              <a:t>Generalno</a:t>
            </a:r>
            <a:r>
              <a:rPr lang="en-US" dirty="0"/>
              <a:t>, u </a:t>
            </a:r>
            <a:r>
              <a:rPr lang="sr-Latn-RS" dirty="0"/>
              <a:t>inicijalnoj</a:t>
            </a:r>
            <a:r>
              <a:rPr lang="en-US" dirty="0"/>
              <a:t> </a:t>
            </a:r>
            <a:r>
              <a:rPr lang="en-US" dirty="0" err="1"/>
              <a:t>faz</a:t>
            </a:r>
            <a:r>
              <a:rPr lang="sr-Latn-RS" dirty="0"/>
              <a:t>i</a:t>
            </a:r>
            <a:r>
              <a:rPr lang="en-US" dirty="0"/>
              <a:t>, </a:t>
            </a:r>
            <a:r>
              <a:rPr lang="en-US" dirty="0" err="1"/>
              <a:t>inovaci</a:t>
            </a:r>
            <a:r>
              <a:rPr lang="sr-Latn-RS" dirty="0"/>
              <a:t>onom</a:t>
            </a:r>
            <a:r>
              <a:rPr lang="en-US" dirty="0"/>
              <a:t> </a:t>
            </a:r>
            <a:r>
              <a:rPr lang="en-US" dirty="0" err="1"/>
              <a:t>timu</a:t>
            </a:r>
            <a:r>
              <a:rPr lang="en-US" dirty="0"/>
              <a:t>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raznovrsn</a:t>
            </a:r>
            <a:r>
              <a:rPr lang="sr-Latn-RS" dirty="0"/>
              <a:t>ost</a:t>
            </a:r>
            <a:r>
              <a:rPr lang="en-US" dirty="0"/>
              <a:t> </a:t>
            </a:r>
            <a:r>
              <a:rPr lang="en-US" dirty="0" err="1"/>
              <a:t>mrež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sa</a:t>
            </a:r>
            <a:r>
              <a:rPr lang="en-US" dirty="0"/>
              <a:t> </a:t>
            </a:r>
            <a:r>
              <a:rPr lang="en-US" dirty="0" err="1"/>
              <a:t>različit</a:t>
            </a:r>
            <a:r>
              <a:rPr lang="sr-Latn-RS" dirty="0"/>
              <a:t>im</a:t>
            </a:r>
            <a:r>
              <a:rPr lang="en-US" dirty="0"/>
              <a:t> </a:t>
            </a:r>
            <a:r>
              <a:rPr lang="en-US" dirty="0" err="1"/>
              <a:t>tipov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, </a:t>
            </a:r>
            <a:r>
              <a:rPr lang="sr-Latn-RS" dirty="0"/>
              <a:t>kako bi bili </a:t>
            </a:r>
            <a:r>
              <a:rPr lang="en-US" dirty="0"/>
              <a:t>u </a:t>
            </a:r>
            <a:r>
              <a:rPr lang="en-US" dirty="0" err="1"/>
              <a:t>stanju</a:t>
            </a:r>
            <a:r>
              <a:rPr lang="en-US" dirty="0"/>
              <a:t> da </a:t>
            </a:r>
            <a:r>
              <a:rPr lang="en-US" dirty="0" err="1"/>
              <a:t>iskorist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. U  </a:t>
            </a:r>
            <a:r>
              <a:rPr lang="en-US" dirty="0" err="1"/>
              <a:t>faz</a:t>
            </a:r>
            <a:r>
              <a:rPr lang="sr-Latn-RS" dirty="0"/>
              <a:t>i implementacije</a:t>
            </a:r>
            <a:r>
              <a:rPr lang="en-US" dirty="0"/>
              <a:t> </a:t>
            </a:r>
            <a:r>
              <a:rPr lang="en-US" dirty="0" err="1"/>
              <a:t>timu</a:t>
            </a:r>
            <a:r>
              <a:rPr lang="en-US" dirty="0"/>
              <a:t> je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podržava</a:t>
            </a:r>
            <a:r>
              <a:rPr lang="en-US" dirty="0"/>
              <a:t> </a:t>
            </a:r>
            <a:r>
              <a:rPr lang="en-US" dirty="0" err="1"/>
              <a:t>zadatke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sr-Latn-RS" dirty="0"/>
              <a:t> na razvoju novih proizvoda</a:t>
            </a:r>
            <a:r>
              <a:rPr lang="en-US" dirty="0"/>
              <a:t>. </a:t>
            </a:r>
            <a:r>
              <a:rPr lang="en-US" dirty="0" err="1"/>
              <a:t>Takva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 </a:t>
            </a:r>
            <a:r>
              <a:rPr lang="en-US" dirty="0" err="1"/>
              <a:t>biće</a:t>
            </a:r>
            <a:r>
              <a:rPr lang="en-US" dirty="0"/>
              <a:t> </a:t>
            </a:r>
            <a:r>
              <a:rPr lang="en-US" dirty="0" err="1"/>
              <a:t>koherentnij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raznovrsn</a:t>
            </a:r>
            <a:r>
              <a:rPr lang="sr-Latn-RS" dirty="0"/>
              <a:t>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5477-A09C-4E21-B94A-25D73D6D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2160C-3F22-4C9D-9FA6-481F3C471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Prema tome, generator svih zbivanja u preduzećima je proizvod i/ili usluga – nova vrednost – koji se kreiraju u datom preduzeću.</a:t>
            </a:r>
          </a:p>
          <a:p>
            <a:r>
              <a:rPr lang="sr-Latn-RS" dirty="0"/>
              <a:t>Odakle generišemo ideje za nove proizvode ?</a:t>
            </a:r>
          </a:p>
          <a:p>
            <a:r>
              <a:rPr lang="sr-Latn-RS" dirty="0"/>
              <a:t>Proizvodi mogu biti novi i „novi“</a:t>
            </a:r>
          </a:p>
          <a:p>
            <a:r>
              <a:rPr lang="sr-Latn-RS" dirty="0"/>
              <a:t>Pravci generisanja ideja za nove proizvode mogu da budu:</a:t>
            </a:r>
          </a:p>
          <a:p>
            <a:pPr lvl="1"/>
            <a:r>
              <a:rPr lang="sr-Latn-RS" b="1" dirty="0"/>
              <a:t>Ideje koje stižu iz pravca tržišta</a:t>
            </a:r>
            <a:r>
              <a:rPr lang="sr-Latn-RS" dirty="0"/>
              <a:t>: direktna komunikacija sa kupcima, proučavanje proizvoda ili usluga konkurenata, razmatranje reklamacija na postojeće proizvode u servisnom roku, ideje koje se zasnivaju na raspoloživim inputima – ulaznim resursima </a:t>
            </a:r>
          </a:p>
          <a:p>
            <a:pPr lvl="1"/>
            <a:r>
              <a:rPr lang="sr-Latn-RS" b="1" dirty="0"/>
              <a:t>Ideje koje stižu iz pravca kompanije – odozgo</a:t>
            </a:r>
            <a:r>
              <a:rPr lang="sr-Latn-RS" dirty="0"/>
              <a:t>: ideje o novim proizvodima/uslugama koje su inicirane od strane menadžmenta kompanije – najčešće na osnovu strategijskih ciljeva i planova</a:t>
            </a:r>
          </a:p>
          <a:p>
            <a:pPr lvl="1"/>
            <a:r>
              <a:rPr lang="sr-Latn-RS" b="1" dirty="0"/>
              <a:t>Ideje koje stižu iz pravca kompanije – odozdo</a:t>
            </a:r>
            <a:r>
              <a:rPr lang="sr-Latn-RS" dirty="0"/>
              <a:t>: ideje koje se zasnivaju na raspoloživim resursima unutar kompanije (raspoloživo znanje, ljudski resursi i oprema), ideje koje se zasnivaju na idejama zaposlenih u smislu unapređenja performansi ili dizajna postojećih proizvoda i usluga – koje mogu prerasti u novu generaciju proizvoda, ideje koje nastaju kao rezultat brejnstorminga ili rada u okviru deljenja za istraživanje i razvoj novih proizvoda i usluga.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8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8774-EDA2-4E05-A210-279A0C36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76AD-EE44-4060-8E83-B4FBE28A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principu, sve nove projektne ideje (za razvoj novih proizvoda/usluga) su rezultat određenih potreba krajnjih korisnika, koje se zadovoljavaju novim ili unapređenim proizvodom/uslugom</a:t>
            </a:r>
          </a:p>
          <a:p>
            <a:r>
              <a:rPr lang="sr-Latn-RS" dirty="0"/>
              <a:t>Paket proizvod/usluga – VREDNOST</a:t>
            </a:r>
          </a:p>
          <a:p>
            <a:r>
              <a:rPr lang="sr-Latn-RS" dirty="0"/>
              <a:t>Na početku – u kreativnoj fazi inovacije, u okviru preduzeća se može javiti veliki broj ideja o potencijalnim novim projektima (zasnovano na novim proizvodima/uslugama). </a:t>
            </a:r>
          </a:p>
          <a:p>
            <a:r>
              <a:rPr lang="sr-Latn-RS" dirty="0"/>
              <a:t>Neophodna je detaljna analiza svake od projektnih ideja pre nego što se pristupi njihovoj operacionalizaciji – u smislu novog projekta za razvoj novog proizvoda/usluge i procesa za njihovo kreiranje.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4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091B-8620-429E-8E17-C20389BD3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02CF-0BE7-4003-8A40-394A64854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defRPr lang="en-US" sz="1600"/>
            </a:pPr>
            <a:r>
              <a:rPr lang="sr-Latn-RS" sz="2800" dirty="0"/>
              <a:t>Naravno, na početku kreativnog procesa, moguće je da projektni tim ima na raspolaganju veći broj projektnih ideja, od kojih će se samo one koje se procene kao najadekvatnije finansirati.</a:t>
            </a:r>
          </a:p>
          <a:p>
            <a:pPr lvl="1">
              <a:defRPr lang="en-US" sz="1600"/>
            </a:pPr>
            <a:r>
              <a:rPr lang="sr-Latn-RS" sz="2800" dirty="0"/>
              <a:t>Jedan od alata za inicijalnu analizu i selekciju poslovnih ideja i projekata je </a:t>
            </a:r>
            <a:r>
              <a:rPr lang="sr-Latn-RS" sz="2800"/>
              <a:t>alat </a:t>
            </a:r>
            <a:r>
              <a:rPr lang="sr-Latn-RS" sz="2800" b="1"/>
              <a:t>Provere (Evaluacije) </a:t>
            </a:r>
            <a:r>
              <a:rPr lang="sr-Latn-RS" sz="2800" b="1" dirty="0"/>
              <a:t>koncepta </a:t>
            </a:r>
            <a:r>
              <a:rPr lang="sr-Latn-RS" sz="2800" dirty="0"/>
              <a:t>(concept screening):</a:t>
            </a:r>
          </a:p>
          <a:p>
            <a:pPr lvl="2">
              <a:defRPr lang="en-US" sz="1600"/>
            </a:pPr>
            <a:r>
              <a:rPr lang="en-US" sz="2400" dirty="0"/>
              <a:t>Ne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generisani</a:t>
            </a:r>
            <a:r>
              <a:rPr lang="en-US" sz="2400" dirty="0"/>
              <a:t> </a:t>
            </a:r>
            <a:r>
              <a:rPr lang="en-US" sz="2400" dirty="0" err="1"/>
              <a:t>koncepti</a:t>
            </a:r>
            <a:r>
              <a:rPr lang="en-U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 </a:t>
            </a:r>
            <a:r>
              <a:rPr lang="en-US" sz="2400" dirty="0" err="1"/>
              <a:t>razvijati</a:t>
            </a:r>
            <a:r>
              <a:rPr lang="en-US" sz="2400" dirty="0"/>
              <a:t> u </a:t>
            </a:r>
            <a:r>
              <a:rPr lang="en-US" sz="2400" dirty="0" err="1"/>
              <a:t>finalne</a:t>
            </a:r>
            <a:r>
              <a:rPr lang="en-US" sz="2400" dirty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en-US" sz="2400" dirty="0"/>
              <a:t>U </a:t>
            </a:r>
            <a:r>
              <a:rPr lang="en-US" sz="2400" dirty="0" err="1"/>
              <a:t>ovoj</a:t>
            </a:r>
            <a:r>
              <a:rPr lang="en-US" sz="2400" dirty="0"/>
              <a:t> </a:t>
            </a:r>
            <a:r>
              <a:rPr lang="en-US" sz="2400" dirty="0" err="1"/>
              <a:t>fazi</a:t>
            </a:r>
            <a:r>
              <a:rPr lang="en-US" sz="2400" dirty="0"/>
              <a:t>, </a:t>
            </a:r>
            <a:r>
              <a:rPr lang="en-US" sz="2400" dirty="0" err="1"/>
              <a:t>koncepti</a:t>
            </a:r>
            <a:r>
              <a:rPr lang="en-US" sz="2400" dirty="0"/>
              <a:t> se </a:t>
            </a:r>
            <a:r>
              <a:rPr lang="en-US" sz="2400" dirty="0" err="1"/>
              <a:t>procenjuju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izvodljivosti</a:t>
            </a:r>
            <a:r>
              <a:rPr lang="en-US" sz="2400" dirty="0"/>
              <a:t>, </a:t>
            </a:r>
            <a:r>
              <a:rPr lang="en-US" sz="2400" dirty="0" err="1"/>
              <a:t>prihvatljivosti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„</a:t>
            </a:r>
            <a:r>
              <a:rPr lang="en-US" sz="2400" dirty="0" err="1"/>
              <a:t>ranjivosti</a:t>
            </a:r>
            <a:r>
              <a:rPr lang="en-US" sz="2400" dirty="0"/>
              <a:t>“,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sr-Latn-RS" sz="2400" dirty="0"/>
              <a:t>Poslovne f</a:t>
            </a:r>
            <a:r>
              <a:rPr lang="en-US" sz="2400" dirty="0" err="1"/>
              <a:t>unkcije</a:t>
            </a:r>
            <a:r>
              <a:rPr lang="en-US" sz="2400" dirty="0"/>
              <a:t> „</a:t>
            </a:r>
            <a:r>
              <a:rPr lang="en-US" sz="2400" dirty="0" err="1"/>
              <a:t>marketinga</a:t>
            </a:r>
            <a:r>
              <a:rPr lang="en-US" sz="2400" dirty="0"/>
              <a:t>“, „</a:t>
            </a:r>
            <a:r>
              <a:rPr lang="en-US" sz="2400" dirty="0" err="1"/>
              <a:t>operacija</a:t>
            </a:r>
            <a:r>
              <a:rPr lang="en-US" sz="2400" dirty="0"/>
              <a:t>“ </a:t>
            </a:r>
            <a:r>
              <a:rPr lang="en-US" sz="2400" dirty="0" err="1"/>
              <a:t>i</a:t>
            </a:r>
            <a:r>
              <a:rPr lang="en-US" sz="2400" dirty="0"/>
              <a:t> „ </a:t>
            </a:r>
            <a:r>
              <a:rPr lang="en-US" sz="2400" dirty="0" err="1"/>
              <a:t>finansija</a:t>
            </a:r>
            <a:r>
              <a:rPr lang="en-US" sz="2400" dirty="0"/>
              <a:t>“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uključene</a:t>
            </a:r>
            <a:r>
              <a:rPr lang="en-US" sz="2400" dirty="0"/>
              <a:t> u </a:t>
            </a:r>
            <a:r>
              <a:rPr lang="en-US" sz="2400" dirty="0" err="1"/>
              <a:t>procenu</a:t>
            </a:r>
            <a:r>
              <a:rPr lang="en-US" sz="2400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9CCFE9-408D-437A-90CA-F3089951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6" y="6057204"/>
            <a:ext cx="7750899" cy="71272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65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8CC8-EA02-43AD-B176-7A752A8A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F93B2B-EBF3-42DB-8FC1-A0B582549C33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CANAABwNQAASBIAABAAAAAmAAAACAAAAAEAAAAAAAAA"/>
              </a:ext>
            </a:extLst>
          </p:cNvSpPr>
          <p:nvPr/>
        </p:nvSpPr>
        <p:spPr>
          <a:xfrm>
            <a:off x="1752600" y="2033022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sr-Latn-RS" sz="2000" b="1" i="1" dirty="0"/>
              <a:t>Levak Inovacije - </a:t>
            </a:r>
            <a:r>
              <a:rPr lang="en-US" sz="2000" b="1" i="1" dirty="0"/>
              <a:t>Innovation Funnel: “</a:t>
            </a:r>
            <a:r>
              <a:rPr lang="sr-Latn-RS" sz="2000" b="1" i="1" dirty="0"/>
              <a:t>Od velikog broja ka jednom konceptu</a:t>
            </a:r>
            <a:r>
              <a:rPr lang="en-US" sz="2000" b="1" i="1" dirty="0"/>
              <a:t>”</a:t>
            </a:r>
            <a:endParaRPr lang="en-US" sz="2000" b="1" i="1" dirty="0">
              <a:latin typeface="MAC C Swiss" charset="0"/>
              <a:ea typeface="Calibri" pitchFamily="2" charset="0"/>
              <a:cs typeface="Calibri" pitchFamily="2" charset="0"/>
            </a:endParaRPr>
          </a:p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en-US" sz="2000" b="1" i="1" dirty="0">
                <a:latin typeface="MAC C Swiss" charset="0"/>
                <a:ea typeface="Calibri" pitchFamily="2" charset="0"/>
                <a:cs typeface="Calibri" pitchFamily="2" charset="0"/>
              </a:rPr>
              <a:t>	</a:t>
            </a:r>
            <a:endParaRPr lang="en-US" sz="1800" dirty="0"/>
          </a:p>
        </p:txBody>
      </p:sp>
      <p:grpSp>
        <p:nvGrpSpPr>
          <p:cNvPr id="6" name="Group 52">
            <a:extLst>
              <a:ext uri="{FF2B5EF4-FFF2-40B4-BE49-F238E27FC236}">
                <a16:creationId xmlns:a16="http://schemas.microsoft.com/office/drawing/2014/main" id="{01EC890A-49DC-4080-B78E-F8C8A383DF72}"/>
              </a:ext>
            </a:extLst>
          </p:cNvPr>
          <p:cNvGrpSpPr>
            <a:extLst>
              <a:ext uri="smNativeData">
                <pr:smNativeData xmlns:pr="smNativeData" xmlns:p14="http://schemas.microsoft.com/office/powerpoint/2010/main" xmlns="" val="SMDATA_7_sxW1XxMAAAAlAAAAAQAAAA8BAAAAkAAAAEgAAACQAAAASAAAAAAAAAAAAAAAAAAAABcAAAAUAAAAAAAAAAAAAAD/fwAA/38AAAAAAAAJAAAABAAAAJz///8MAAAAEAAAAAAAAAAAAAAAAAAAAAAAAAAfAAAAVAAAAAAAAAAAAAAAAAAAAAAAAAAAAAAAAAAAAAAAAAAAAAAAAAAAAAAAAAAAAAAAAAAAAAAAAAAAAAAAAAAAAAAAAAAAAAAAAAAAAAAAAAAAAAAAAAAAACEAAAAYAAAAFAAAAHgAAADwDwAAQDgAADAqAAAQAAAAJgAAAAgAAAD/////AAAAAA=="/>
              </a:ext>
            </a:extLst>
          </p:cNvGrpSpPr>
          <p:nvPr/>
        </p:nvGrpSpPr>
        <p:grpSpPr>
          <a:xfrm>
            <a:off x="1828800" y="2452688"/>
            <a:ext cx="9067800" cy="4267200"/>
            <a:chOff x="76200" y="2590800"/>
            <a:chExt cx="9067800" cy="4267200"/>
          </a:xfrm>
        </p:grpSpPr>
        <p:sp>
          <p:nvSpPr>
            <p:cNvPr id="7" name="Rectangle 37">
              <a:extLst>
                <a:ext uri="{FF2B5EF4-FFF2-40B4-BE49-F238E27FC236}">
                  <a16:creationId xmlns:a16="http://schemas.microsoft.com/office/drawing/2014/main" id="{A96EC0C7-75C2-42C8-9687-CE79ECFD0FAF}"/>
                </a:ext>
              </a:extLst>
            </p:cNvPr>
            <p:cNvSpPr>
              <a:extLst>
                <a:ext uri="smNativeData">
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PglAAAQLAAAMCoAAAAAAAAmAAAACAAAAP//////////"/>
                </a:ext>
              </a:extLst>
            </p:cNvSpPr>
            <p:nvPr/>
          </p:nvSpPr>
          <p:spPr>
            <a:xfrm>
              <a:off x="5029200" y="6172200"/>
              <a:ext cx="2133600" cy="685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342900" indent="-342900" algn="just">
                <a:spcBef>
                  <a:spcPts val="430"/>
                </a:spcBef>
                <a:buNone/>
                <a:defRPr noProof="1"/>
              </a:pPr>
              <a:r>
                <a:rPr lang="en-US" i="1" dirty="0"/>
                <a:t> </a:t>
              </a:r>
              <a:r>
                <a:rPr lang="sr-Latn-RS" i="1" dirty="0"/>
                <a:t>Jedan proizvod</a:t>
              </a:r>
              <a:r>
                <a:rPr i="1" noProof="1"/>
                <a:t>/</a:t>
              </a:r>
              <a:r>
                <a:rPr lang="sr-Latn-RS" i="1" noProof="1"/>
                <a:t>usluga</a:t>
              </a:r>
              <a:endParaRPr lang="en-US" dirty="0"/>
            </a:p>
          </p:txBody>
        </p:sp>
        <p:grpSp>
          <p:nvGrpSpPr>
            <p:cNvPr id="8" name="Group 51">
              <a:extLst>
                <a:ext uri="{FF2B5EF4-FFF2-40B4-BE49-F238E27FC236}">
                  <a16:creationId xmlns:a16="http://schemas.microsoft.com/office/drawing/2014/main" id="{93588F9C-93A0-45C3-A567-6F4DE44CC3B0}"/>
                </a:ext>
              </a:extLst>
            </p:cNvPr>
            <p:cNvGrpSpPr>
              <a:extLst>
                <a:ext uri="smNativeData">
                  <pr:smNativeData xmlns:pr="smNativeData" xmlns:p14="http://schemas.microsoft.com/office/powerpoint/2010/main" xmlns="" val="SMDATA_7_sxW1X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HgAAADwDwAAQDgAAFAoAAAAAAAAJgAAAAgAAAD/////AAAAAA=="/>
                </a:ext>
              </a:extLst>
            </p:cNvGrpSpPr>
            <p:nvPr/>
          </p:nvGrpSpPr>
          <p:grpSpPr>
            <a:xfrm>
              <a:off x="76200" y="2590800"/>
              <a:ext cx="9067800" cy="3962400"/>
              <a:chOff x="76200" y="2590800"/>
              <a:chExt cx="9067800" cy="3962400"/>
            </a:xfrm>
          </p:grpSpPr>
          <p:grpSp>
            <p:nvGrpSpPr>
              <p:cNvPr id="9" name="Group 48">
                <a:extLst>
                  <a:ext uri="{FF2B5EF4-FFF2-40B4-BE49-F238E27FC236}">
                    <a16:creationId xmlns:a16="http://schemas.microsoft.com/office/drawing/2014/main" id="{BC441955-ECAD-4789-9560-32344AC221E9}"/>
                  </a:ext>
                </a:extLst>
              </p:cNvPr>
              <p:cNvGrpSpPr>
                <a:extLst>
                  <a:ext uri="smNativeData">
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HgAAADwDwAAcDUAAFAoAAAAAAAAJgAAAAgAAAD/////AAAAAA=="/>
                  </a:ext>
                </a:extLst>
              </p:cNvGrpSpPr>
              <p:nvPr/>
            </p:nvGrpSpPr>
            <p:grpSpPr>
              <a:xfrm>
                <a:off x="76200" y="2590800"/>
                <a:ext cx="8610600" cy="3962400"/>
                <a:chOff x="76200" y="2590800"/>
                <a:chExt cx="8610600" cy="3962400"/>
              </a:xfrm>
            </p:grpSpPr>
            <p:grpSp>
              <p:nvGrpSpPr>
                <p:cNvPr id="12" name="Group 39">
                  <a:extLst>
                    <a:ext uri="{FF2B5EF4-FFF2-40B4-BE49-F238E27FC236}">
                      <a16:creationId xmlns:a16="http://schemas.microsoft.com/office/drawing/2014/main" id="{3D9A615A-7F01-4E80-B9AA-B9288B1E7943}"/>
                    </a:ext>
                  </a:extLst>
                </p:cNvPr>
                <p:cNvGrpSpPr>
                  <a:extLst>
                    <a:ext uri="smNativeData">
                      <pr:smNativeData xmlns:pr="smNativeData" xmlns:p14="http://schemas.microsoft.com/office/powerpoint/2010/main" xmlns="" val="SMDATA_7_sxW1XxMAAAAlAAAAAQAAAA8BAAAAkAAAAEgAAACQAAAASAAAAAAAAAAAAAAAAAAAABcAAAAUAAAAAAAAAAAAAAD/fwAA/38AAAAAAAAJAAAABAAAANP///8MAAAAEAAAAAAAAAAAAAAAAAAAAAAAAAAfAAAAVAAAAAAAAAAAAAAAAAAAAAAAAAAAAAAAAAAAAAAAAAAAAAAAAAAAAAAAAAAAAAAAAAAAAAAAAAAAAAAAAAAAAAAAAAAAAAAAAAAAAAAAAAAAAAAAAAAAACEAAAAYAAAAFAAAAKgMAACgFAAAcCYAAFAoAAAAAAAAJgAAAAgAAAD/////AAAAAA=="/>
                    </a:ext>
                  </a:extLst>
                </p:cNvGrpSpPr>
                <p:nvPr/>
              </p:nvGrpSpPr>
              <p:grpSpPr>
                <a:xfrm>
                  <a:off x="2057400" y="3352800"/>
                  <a:ext cx="4191000" cy="3200400"/>
                  <a:chOff x="2057400" y="3352800"/>
                  <a:chExt cx="4191000" cy="3200400"/>
                </a:xfrm>
              </p:grpSpPr>
              <p:sp>
                <p:nvSpPr>
                  <p:cNvPr id="21" name="Oval 5">
                    <a:extLst>
                      <a:ext uri="{FF2B5EF4-FFF2-40B4-BE49-F238E27FC236}">
                        <a16:creationId xmlns:a16="http://schemas.microsoft.com/office/drawing/2014/main" id="{13C99418-59A7-4EDF-B9A2-8FED21939F48}"/>
                      </a:ext>
                    </a:extLst>
                  </p:cNvPr>
                  <p:cNvSpPr>
                    <a:extLst>
                      <a:ext uri="smNativeData">
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KAUAABwJgAA+BYAAAAgAAAmAAAACAAAAP//////////"/>
                      </a:ext>
                    </a:extLst>
                  </p:cNvSpPr>
                  <p:nvPr/>
                </p:nvSpPr>
                <p:spPr>
                  <a:xfrm>
                    <a:off x="2057400" y="3352800"/>
                    <a:ext cx="4191000" cy="3810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  <a:effectLst/>
                </p:spPr>
                <p:txBody>
                  <a:bodyPr vert="vert" wrap="none" lIns="91440" tIns="45720" rIns="91440" bIns="45720" numCol="1" anchor="ctr"/>
                  <a:lstStyle/>
                  <a:p>
                    <a:pPr>
                      <a:defRPr noProof="1"/>
                    </a:pPr>
                    <a:endParaRPr/>
                  </a:p>
                </p:txBody>
              </p:sp>
              <p:grpSp>
                <p:nvGrpSpPr>
                  <p:cNvPr id="22" name="Group 38">
                    <a:extLst>
                      <a:ext uri="{FF2B5EF4-FFF2-40B4-BE49-F238E27FC236}">
                        <a16:creationId xmlns:a16="http://schemas.microsoft.com/office/drawing/2014/main" id="{B9F8CE0E-5FD3-4B51-8BD4-BC9ECE1CC43E}"/>
                      </a:ext>
                    </a:extLst>
                  </p:cNvPr>
                  <p:cNvGrpSpPr>
                    <a:extLst>
                      <a:ext uri="smNativeData">
    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KgMAAAYFQAAcCYAAFAoAAAAAAAAJgAAAAgAAAD/////AAAAAA=="/>
                      </a:ext>
                    </a:extLst>
                  </p:cNvGrpSpPr>
                  <p:nvPr/>
                </p:nvGrpSpPr>
                <p:grpSpPr>
                  <a:xfrm>
                    <a:off x="2057400" y="3429000"/>
                    <a:ext cx="4191000" cy="3124200"/>
                    <a:chOff x="2057400" y="3429000"/>
                    <a:chExt cx="4191000" cy="3124200"/>
                  </a:xfrm>
                </p:grpSpPr>
                <p:sp>
                  <p:nvSpPr>
                    <p:cNvPr id="23" name="Oval 4">
                      <a:extLst>
                        <a:ext uri="{FF2B5EF4-FFF2-40B4-BE49-F238E27FC236}">
                          <a16:creationId xmlns:a16="http://schemas.microsoft.com/office/drawing/2014/main" id="{CEA5273C-1742-4254-A964-C408610160D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EAAFAZAADAIQAAqBs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19400" y="4114800"/>
                      <a:ext cx="26670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4" name="Oval 6">
                      <a:extLst>
                        <a:ext uri="{FF2B5EF4-FFF2-40B4-BE49-F238E27FC236}">
                          <a16:creationId xmlns:a16="http://schemas.microsoft.com/office/drawing/2014/main" id="{9621A174-CCA2-4163-9FD8-9EBBF576885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IAAAAeAABYIAAAWCA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048000" y="4876800"/>
                      <a:ext cx="22098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5" name="Oval 7">
                      <a:extLst>
                        <a:ext uri="{FF2B5EF4-FFF2-40B4-BE49-F238E27FC236}">
                          <a16:creationId xmlns:a16="http://schemas.microsoft.com/office/drawing/2014/main" id="{4159CB64-8999-4791-B07A-2FB9CF7DBE3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MAAKAjAADgHwAA+C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124200" y="5791200"/>
                      <a:ext cx="20574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6" name="Arc 9">
                      <a:extLst>
                        <a:ext uri="{FF2B5EF4-FFF2-40B4-BE49-F238E27FC236}">
                          <a16:creationId xmlns:a16="http://schemas.microsoft.com/office/drawing/2014/main" id="{49840E95-D91E-4404-B972-30B62F35653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B8AAAsWAABwJgAA4SYAAAAgAAAmAAAACAAAAP//////////"/>
                        </a:ext>
                      </a:extLst>
                    </p:cNvSpPr>
                    <p:nvPr/>
                  </p:nvSpPr>
                  <p:spPr>
                    <a:xfrm flipH="1">
                      <a:off x="5181600" y="3583305"/>
                      <a:ext cx="1066800" cy="2736850"/>
                    </a:xfrm>
                    <a:custGeom>
                      <a:avLst/>
                      <a:gdLst/>
                      <a:ahLst/>
                      <a:cxnLst/>
                      <a:rect l="0" t="0" r="1066800" b="2736850"/>
                      <a:pathLst>
                        <a:path w="1066800" h="2736850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</a:path>
                        <a:path w="1066800" h="2736850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  <a:lnTo>
                            <a:pt x="0" y="2437973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7" name="Arc 10">
                      <a:extLst>
                        <a:ext uri="{FF2B5EF4-FFF2-40B4-BE49-F238E27FC236}">
                          <a16:creationId xmlns:a16="http://schemas.microsoft.com/office/drawing/2014/main" id="{54DE6013-0C6E-4E06-9C76-169E43CB7EB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AgWAAA4EwAAnSYAAAAgAAAmAAAACAAAAP//////////"/>
                        </a:ext>
                      </a:extLst>
                    </p:cNvSpPr>
                    <p:nvPr/>
                  </p:nvSpPr>
                  <p:spPr>
                    <a:xfrm rot="10800000" flipH="1" flipV="1">
                      <a:off x="2057400" y="3581400"/>
                      <a:ext cx="1066800" cy="2695575"/>
                    </a:xfrm>
                    <a:custGeom>
                      <a:avLst/>
                      <a:gdLst/>
                      <a:ahLst/>
                      <a:cxnLst/>
                      <a:rect l="0" t="0" r="1066800" b="2695575"/>
                      <a:pathLst>
                        <a:path w="1066800" h="2695575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</a:path>
                        <a:path w="1066800" h="2695575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  <a:lnTo>
                            <a:pt x="0" y="2438514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270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8" name="Oval 11">
                      <a:extLst>
                        <a:ext uri="{FF2B5EF4-FFF2-40B4-BE49-F238E27FC236}">
                          <a16:creationId xmlns:a16="http://schemas.microsoft.com/office/drawing/2014/main" id="{5BE4FEE3-2E69-4D6C-BAC7-686DDEEA2788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BEAAJAVAABIEg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956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29" name="Oval 12">
                      <a:extLst>
                        <a:ext uri="{FF2B5EF4-FFF2-40B4-BE49-F238E27FC236}">
                          <a16:creationId xmlns:a16="http://schemas.microsoft.com/office/drawing/2014/main" id="{DA206D37-834B-4B67-9E86-08BF41B82C0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KBQAAAgWAACgFA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2766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0" name="Oval 13">
                      <a:extLst>
                        <a:ext uri="{FF2B5EF4-FFF2-40B4-BE49-F238E27FC236}">
                          <a16:creationId xmlns:a16="http://schemas.microsoft.com/office/drawing/2014/main" id="{5A081BEA-B772-4C80-950E-9B82C9D0C518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AgWAADoF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1" name="Oval 14">
                      <a:extLst>
                        <a:ext uri="{FF2B5EF4-FFF2-40B4-BE49-F238E27FC236}">
                          <a16:creationId xmlns:a16="http://schemas.microsoft.com/office/drawing/2014/main" id="{7FFC5EEA-9E8E-46F2-A7D9-1F12279604A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sAAJAVAAAgH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495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2" name="Oval 15">
                      <a:extLst>
                        <a:ext uri="{FF2B5EF4-FFF2-40B4-BE49-F238E27FC236}">
                          <a16:creationId xmlns:a16="http://schemas.microsoft.com/office/drawing/2014/main" id="{032A4DBF-8899-4731-85AA-D467BAA9CE2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eB4AABgVAADwHg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9530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3" name="Oval 16">
                      <a:extLst>
                        <a:ext uri="{FF2B5EF4-FFF2-40B4-BE49-F238E27FC236}">
                          <a16:creationId xmlns:a16="http://schemas.microsoft.com/office/drawing/2014/main" id="{99506CC1-DDC2-485C-995B-35FDB58D95C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CAAAAgWAABII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334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4" name="Oval 17">
                      <a:extLst>
                        <a:ext uri="{FF2B5EF4-FFF2-40B4-BE49-F238E27FC236}">
                          <a16:creationId xmlns:a16="http://schemas.microsoft.com/office/drawing/2014/main" id="{E3443148-68DA-40EA-B567-0E690D3A9F8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8A8AAJAVAABoE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590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5" name="Oval 18">
                      <a:extLst>
                        <a:ext uri="{FF2B5EF4-FFF2-40B4-BE49-F238E27FC236}">
                          <a16:creationId xmlns:a16="http://schemas.microsoft.com/office/drawing/2014/main" id="{1C5A2720-FF46-4C70-A9E6-2FB9B99382F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AAAIAWAABYE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743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6" name="Oval 19">
                      <a:extLst>
                        <a:ext uri="{FF2B5EF4-FFF2-40B4-BE49-F238E27FC236}">
                          <a16:creationId xmlns:a16="http://schemas.microsoft.com/office/drawing/2014/main" id="{DE7D8549-9A0B-4C1E-BDE6-0D622F8F260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BgVAADYGA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7" name="Oval 20">
                      <a:extLst>
                        <a:ext uri="{FF2B5EF4-FFF2-40B4-BE49-F238E27FC236}">
                          <a16:creationId xmlns:a16="http://schemas.microsoft.com/office/drawing/2014/main" id="{255291F6-FEB2-4418-BAB1-56AD10D2E60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PgWAADYGA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8" name="Oval 21">
                      <a:extLst>
                        <a:ext uri="{FF2B5EF4-FFF2-40B4-BE49-F238E27FC236}">
                          <a16:creationId xmlns:a16="http://schemas.microsoft.com/office/drawing/2014/main" id="{FFDF1C6B-6AB0-4579-A1FF-C5FC62B6534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mBwAAIAWAAAQH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648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39" name="Oval 22">
                      <a:extLst>
                        <a:ext uri="{FF2B5EF4-FFF2-40B4-BE49-F238E27FC236}">
                          <a16:creationId xmlns:a16="http://schemas.microsoft.com/office/drawing/2014/main" id="{364257BD-6641-43C7-821E-5E7F8B8FDCA2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UBkAAAgWAADIG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148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0" name="Oval 23">
                      <a:extLst>
                        <a:ext uri="{FF2B5EF4-FFF2-40B4-BE49-F238E27FC236}">
                          <a16:creationId xmlns:a16="http://schemas.microsoft.com/office/drawing/2014/main" id="{B03717BA-E078-4171-A419-B3E22A9FF62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8AAAgWAADgH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054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1" name="Oval 24">
                      <a:extLst>
                        <a:ext uri="{FF2B5EF4-FFF2-40B4-BE49-F238E27FC236}">
                          <a16:creationId xmlns:a16="http://schemas.microsoft.com/office/drawing/2014/main" id="{E49384ED-4894-4D38-A7A6-9C19EE2D1F4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wCEAAPgWAAA4I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486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2" name="Oval 25">
                      <a:extLst>
                        <a:ext uri="{FF2B5EF4-FFF2-40B4-BE49-F238E27FC236}">
                          <a16:creationId xmlns:a16="http://schemas.microsoft.com/office/drawing/2014/main" id="{87952A63-FF27-4032-8264-7745C102D7D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PgWAAB4H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3" name="Oval 26">
                      <a:extLst>
                        <a:ext uri="{FF2B5EF4-FFF2-40B4-BE49-F238E27FC236}">
                          <a16:creationId xmlns:a16="http://schemas.microsoft.com/office/drawing/2014/main" id="{08006122-79E4-45DE-A81D-238ABEEF4FA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GBUAABAdAACQF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429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4" name="Oval 27">
                      <a:extLst>
                        <a:ext uri="{FF2B5EF4-FFF2-40B4-BE49-F238E27FC236}">
                          <a16:creationId xmlns:a16="http://schemas.microsoft.com/office/drawing/2014/main" id="{1BF4EFDA-1848-4B34-B679-AA80C3778D2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2BgAABAdAABQG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0386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5" name="Oval 28">
                      <a:extLst>
                        <a:ext uri="{FF2B5EF4-FFF2-40B4-BE49-F238E27FC236}">
                          <a16:creationId xmlns:a16="http://schemas.microsoft.com/office/drawing/2014/main" id="{74ACE909-79C1-4EC5-AEF3-EB571FA1143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IBwAABAdAACYHA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572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6" name="Oval 29">
                      <a:extLst>
                        <a:ext uri="{FF2B5EF4-FFF2-40B4-BE49-F238E27FC236}">
                          <a16:creationId xmlns:a16="http://schemas.microsoft.com/office/drawing/2014/main" id="{80B583A4-345F-4A88-BE34-E640DFF4281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kAAAAeAABAGgAAeB4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91000" y="4876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7" name="Oval 30">
                      <a:extLst>
                        <a:ext uri="{FF2B5EF4-FFF2-40B4-BE49-F238E27FC236}">
                          <a16:creationId xmlns:a16="http://schemas.microsoft.com/office/drawing/2014/main" id="{F70D4825-728F-4614-B530-9E412A980A94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8AAJgcAABYIAAAE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81600" y="4648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8" name="Oval 31">
                      <a:extLst>
                        <a:ext uri="{FF2B5EF4-FFF2-40B4-BE49-F238E27FC236}">
                          <a16:creationId xmlns:a16="http://schemas.microsoft.com/office/drawing/2014/main" id="{DCB254B6-8E1D-4226-86DA-9AC707452D9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DgiAADoFwAAs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5562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49" name="Oval 32">
                      <a:extLst>
                        <a:ext uri="{FF2B5EF4-FFF2-40B4-BE49-F238E27FC236}">
                          <a16:creationId xmlns:a16="http://schemas.microsoft.com/office/drawing/2014/main" id="{3CE814A9-378C-43FA-9E2D-D208F3AE759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MAhAAB4HgAAO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5486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50" name="Oval 33">
                      <a:extLst>
                        <a:ext uri="{FF2B5EF4-FFF2-40B4-BE49-F238E27FC236}">
                          <a16:creationId xmlns:a16="http://schemas.microsoft.com/office/drawing/2014/main" id="{C9552A39-D1B6-45EF-AAE9-EB49E5AC16F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CgjAAC4GgAAoCM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5715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51" name="Oval 34">
                      <a:extLst>
                        <a:ext uri="{FF2B5EF4-FFF2-40B4-BE49-F238E27FC236}">
                          <a16:creationId xmlns:a16="http://schemas.microsoft.com/office/drawing/2014/main" id="{570E8036-F84C-476F-B216-B266C2A912B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GAnAAC4GgAA2C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640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52" name="Line 35">
                      <a:extLst>
                        <a:ext uri="{FF2B5EF4-FFF2-40B4-BE49-F238E27FC236}">
                          <a16:creationId xmlns:a16="http://schemas.microsoft.com/office/drawing/2014/main" id="{65CA7458-9C18-4478-A84C-D1D1CCF37944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BsAANgnAACQJAAAUCgAAAAgAAAmAAAACAAAAP//////////"/>
                        </a:ext>
                      </a:extLst>
                    </p:cNvSpPr>
                    <p:nvPr/>
                  </p:nvSpPr>
                  <p:spPr>
                    <a:xfrm flipH="1" flipV="1">
                      <a:off x="4495800" y="6477000"/>
                      <a:ext cx="1447800" cy="762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triangle" w="med" len="med"/>
                    </a:ln>
                    <a:effectLst/>
                  </p:spPr>
                  <p:txBody>
                    <a:bodyPr vert="vert270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</p:grpSp>
            </p:grpSp>
            <p:sp>
              <p:nvSpPr>
                <p:cNvPr id="13" name="Rectangle 40">
                  <a:extLst>
                    <a:ext uri="{FF2B5EF4-FFF2-40B4-BE49-F238E27FC236}">
                      <a16:creationId xmlns:a16="http://schemas.microsoft.com/office/drawing/2014/main" id="{8D054AA5-4C8F-4AD4-84C9-D3CA9B83C5A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MAAPAPAABwNQAAwBIAAAAAAAAmAAAACAAAAP//////////"/>
                    </a:ext>
                  </a:extLst>
                </p:cNvSpPr>
                <p:nvPr/>
              </p:nvSpPr>
              <p:spPr>
                <a:xfrm>
                  <a:off x="5715000" y="2590800"/>
                  <a:ext cx="297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 algn="just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Veliki broj opcija o novim proizvodima/uslugama</a:t>
                  </a:r>
                  <a:endParaRPr lang="en-US" dirty="0"/>
                </a:p>
              </p:txBody>
            </p:sp>
            <p:sp>
              <p:nvSpPr>
                <p:cNvPr id="14" name="Line 41">
                  <a:extLst>
                    <a:ext uri="{FF2B5EF4-FFF2-40B4-BE49-F238E27FC236}">
                      <a16:creationId xmlns:a16="http://schemas.microsoft.com/office/drawing/2014/main" id="{4149668B-65AC-4CE0-922B-B58296609000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AAAEgSAACAJQAAGBUAAAAgAAAmAAAACAAAAP//////////"/>
                    </a:ext>
                  </a:extLst>
                </p:cNvSpPr>
                <p:nvPr/>
              </p:nvSpPr>
              <p:spPr>
                <a:xfrm flipH="1">
                  <a:off x="5334000" y="2971800"/>
                  <a:ext cx="762000" cy="457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15" name="Line 42">
                  <a:extLst>
                    <a:ext uri="{FF2B5EF4-FFF2-40B4-BE49-F238E27FC236}">
                      <a16:creationId xmlns:a16="http://schemas.microsoft.com/office/drawing/2014/main" id="{6D666FFB-B535-4B56-BE0A-050D43589A76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BgVAACoKgAAcCYAAAAgAAAmAAAACAAAAP//////////"/>
                    </a:ext>
                  </a:extLst>
                </p:cNvSpPr>
                <p:nvPr/>
              </p:nvSpPr>
              <p:spPr>
                <a:xfrm>
                  <a:off x="6934200" y="3429000"/>
                  <a:ext cx="0" cy="28194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16" name="Text Box 43">
                  <a:extLst>
                    <a:ext uri="{FF2B5EF4-FFF2-40B4-BE49-F238E27FC236}">
                      <a16:creationId xmlns:a16="http://schemas.microsoft.com/office/drawing/2014/main" id="{2A2B631C-367A-40C9-911E-17019839D11C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E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KgbAAAZLQAAaB8AAAAgAAAmAAAACAAAAP//////////"/>
                    </a:ext>
                  </a:extLst>
                </p:cNvSpPr>
                <p:nvPr/>
              </p:nvSpPr>
              <p:spPr>
                <a:xfrm rot="10800000">
                  <a:off x="6934198" y="4495800"/>
                  <a:ext cx="396875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vert" wrap="square" lIns="91440" tIns="45720" rIns="91440" bIns="45720" numCol="1" anchor="t"/>
                <a:lstStyle/>
                <a:p>
                  <a:pPr>
                    <a:spcBef>
                      <a:spcPts val="1080"/>
                    </a:spcBef>
                    <a:defRPr noProof="1"/>
                  </a:pPr>
                  <a:r>
                    <a:rPr lang="sr-Latn-RS" dirty="0"/>
                    <a:t>Vreme</a:t>
                  </a:r>
                  <a:endParaRPr lang="en-US" dirty="0"/>
                </a:p>
              </p:txBody>
            </p:sp>
            <p:sp>
              <p:nvSpPr>
                <p:cNvPr id="17" name="Rectangle 44">
                  <a:extLst>
                    <a:ext uri="{FF2B5EF4-FFF2-40B4-BE49-F238E27FC236}">
                      <a16:creationId xmlns:a16="http://schemas.microsoft.com/office/drawing/2014/main" id="{8E8AC498-C14E-468F-B58E-13A338BAA86C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AAACAcAACIDgAA8B4AAAAAAAAmAAAACAAAAP//////////"/>
                    </a:ext>
                  </a:extLst>
                </p:cNvSpPr>
                <p:nvPr/>
              </p:nvSpPr>
              <p:spPr>
                <a:xfrm>
                  <a:off x="76200" y="4572000"/>
                  <a:ext cx="2286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Filteri za evaluaciju ideja i odlučivanje</a:t>
                  </a:r>
                  <a:endParaRPr lang="en-US" dirty="0"/>
                </a:p>
              </p:txBody>
            </p:sp>
            <p:sp>
              <p:nvSpPr>
                <p:cNvPr id="18" name="Line 45">
                  <a:extLst>
                    <a:ext uri="{FF2B5EF4-FFF2-40B4-BE49-F238E27FC236}">
                      <a16:creationId xmlns:a16="http://schemas.microsoft.com/office/drawing/2014/main" id="{59C56071-2F02-4B91-A86A-55FAFA6A8733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EAaAAA4EwAAmBwAAAAgAAAmAAAACAAAAP//////////"/>
                    </a:ext>
                  </a:extLst>
                </p:cNvSpPr>
                <p:nvPr/>
              </p:nvSpPr>
              <p:spPr>
                <a:xfrm flipV="1">
                  <a:off x="2286000" y="4267200"/>
                  <a:ext cx="8382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270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19" name="Line 46">
                  <a:extLst>
                    <a:ext uri="{FF2B5EF4-FFF2-40B4-BE49-F238E27FC236}">
                      <a16:creationId xmlns:a16="http://schemas.microsoft.com/office/drawing/2014/main" id="{20881BDA-9893-42CF-9D37-039248FD1841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AYFQAA8B4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1430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20" name="Line 47">
                  <a:extLst>
                    <a:ext uri="{FF2B5EF4-FFF2-40B4-BE49-F238E27FC236}">
                      <a16:creationId xmlns:a16="http://schemas.microsoft.com/office/drawing/2014/main" id="{65244762-93DC-4F91-B679-8E688650D238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CQFQAACCU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219200" cy="1371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</p:grpSp>
          <p:sp>
            <p:nvSpPr>
              <p:cNvPr id="10" name="Rectangle 49">
                <a:extLst>
                  <a:ext uri="{FF2B5EF4-FFF2-40B4-BE49-F238E27FC236}">
                    <a16:creationId xmlns:a16="http://schemas.microsoft.com/office/drawing/2014/main" id="{3AC96F0C-840B-4867-AED6-D5370886E41C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CsAAAglAABAOAAA2CcAAAAAAAAmAAAACAAAAP//////////"/>
                  </a:ext>
                </a:extLst>
              </p:cNvSpPr>
              <p:nvPr/>
            </p:nvSpPr>
            <p:spPr>
              <a:xfrm>
                <a:off x="7086600" y="6019800"/>
                <a:ext cx="20574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Izvesnost po pitanju finalne ideje</a:t>
                </a:r>
                <a:endParaRPr lang="en-US" dirty="0"/>
              </a:p>
            </p:txBody>
          </p:sp>
          <p:sp>
            <p:nvSpPr>
              <p:cNvPr id="11" name="Rectangle 50">
                <a:extLst>
                  <a:ext uri="{FF2B5EF4-FFF2-40B4-BE49-F238E27FC236}">
                    <a16:creationId xmlns:a16="http://schemas.microsoft.com/office/drawing/2014/main" id="{7404C498-CE3E-44D6-9934-12EE01853949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CsAACgUAABAOAAA+BYAAAAAAAAmAAAACAAAAP//////////"/>
                  </a:ext>
                </a:extLst>
              </p:cNvSpPr>
              <p:nvPr/>
            </p:nvSpPr>
            <p:spPr>
              <a:xfrm>
                <a:off x="7010400" y="3276600"/>
                <a:ext cx="21336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Neizvesnost po pitanju finalne ideje</a:t>
                </a:r>
                <a:endParaRPr lang="en-US" dirty="0"/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01F2BE30-534E-4626-90EE-EC1531507139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sxW1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BUAAEALAAC6IAAAJQ0AABAgAAAmAAAACAAAAP//////////"/>
              </a:ext>
            </a:extLst>
          </p:cNvSpPr>
          <p:nvPr/>
        </p:nvSpPr>
        <p:spPr>
          <a:xfrm>
            <a:off x="5257800" y="1690688"/>
            <a:ext cx="181483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noProof="1"/>
            </a:pPr>
            <a:r>
              <a:rPr lang="en-US" i="1">
                <a:solidFill>
                  <a:srgbClr val="FF0000"/>
                </a:solidFill>
              </a:rPr>
              <a:t>Concept Screening</a:t>
            </a:r>
            <a:endParaRPr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F77D-0EAB-463B-B135-4A8469D3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0ADE02-915E-4A6D-9CBD-B63DF1D49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41531"/>
              </p:ext>
            </p:extLst>
          </p:nvPr>
        </p:nvGraphicFramePr>
        <p:xfrm>
          <a:off x="590549" y="1538795"/>
          <a:ext cx="10763251" cy="497408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112">
                  <a:extLst>
                    <a:ext uri="{9D8B030D-6E8A-4147-A177-3AD203B41FA5}">
                      <a16:colId xmlns:a16="http://schemas.microsoft.com/office/drawing/2014/main" val="1473866600"/>
                    </a:ext>
                  </a:extLst>
                </a:gridCol>
                <a:gridCol w="2386560">
                  <a:extLst>
                    <a:ext uri="{9D8B030D-6E8A-4147-A177-3AD203B41FA5}">
                      <a16:colId xmlns:a16="http://schemas.microsoft.com/office/drawing/2014/main" val="3618491459"/>
                    </a:ext>
                  </a:extLst>
                </a:gridCol>
                <a:gridCol w="2648180">
                  <a:extLst>
                    <a:ext uri="{9D8B030D-6E8A-4147-A177-3AD203B41FA5}">
                      <a16:colId xmlns:a16="http://schemas.microsoft.com/office/drawing/2014/main" val="2945650103"/>
                    </a:ext>
                  </a:extLst>
                </a:gridCol>
                <a:gridCol w="3252399">
                  <a:extLst>
                    <a:ext uri="{9D8B030D-6E8A-4147-A177-3AD203B41FA5}">
                      <a16:colId xmlns:a16="http://schemas.microsoft.com/office/drawing/2014/main" val="717889768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solidFill>
                            <a:srgbClr val="0070C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PROVERA KONCEPTA (KONCEPT SKRINING)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MARKETING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OPERACIJE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FINANSIJE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832116"/>
                  </a:ext>
                </a:extLst>
              </a:tr>
              <a:tr h="15665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IZVODLJIVOST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projekat može uraditi?)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je tržište dovoljno veliko?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veštine i sposobnosti za proizvodnju određenog proizvoda ili kreiranje određene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dovoljni  finansijski resursi za razvoj i plasma određenog proizvoda/usluge?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0510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PRIHVATLJIVOST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uraditi projekat?)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Do kog tržišnog udela se može stići?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Kolika je reorganizacija potrebna za proizvodnju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određenog proizvoda ili kreiranje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će biti povraćaj investicije – ROI 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201100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„RANJIVOST“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preuzeti rizik?)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propadanja na tržištu?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ako se proizvod ne može proizvesti prihvatljivo?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novac se može izgubiti ako se dogodi nešto loše?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8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90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223A-CC9B-41F2-BE89-3B0C50EE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PRINCIPI UPRAVLJANJA TEHNOLOŠKIM INOVACIJAMA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394154"/>
              </p:ext>
            </p:extLst>
          </p:nvPr>
        </p:nvGraphicFramePr>
        <p:xfrm>
          <a:off x="1555422" y="1797345"/>
          <a:ext cx="7004116" cy="491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4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                                 Tehnološka </a:t>
                      </a:r>
                      <a:r>
                        <a:rPr lang="en-US" dirty="0" err="1"/>
                        <a:t>inovacija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Inovacija</a:t>
                      </a:r>
                      <a:r>
                        <a:rPr lang="sr-Latn-RS" dirty="0"/>
                        <a:t> na tržištu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Niska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Visoka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4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r>
                        <a:rPr lang="sr-Latn-RS" dirty="0"/>
                        <a:t>Visoka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dirty="0" smtClean="0"/>
                        <a:t>Niš</a:t>
                      </a:r>
                      <a:r>
                        <a:rPr lang="en-US" dirty="0" smtClean="0"/>
                        <a:t>n</a:t>
                      </a:r>
                      <a:r>
                        <a:rPr lang="sr-Latn-R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Radikalna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4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endParaRPr lang="sr-Latn-RS" dirty="0"/>
                    </a:p>
                    <a:p>
                      <a:r>
                        <a:rPr lang="sr-Latn-RS" dirty="0"/>
                        <a:t>Niska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Inkrementalna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Tehnološka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D43965-B448-4E42-AF21-F66D2EF79D99}"/>
              </a:ext>
            </a:extLst>
          </p:cNvPr>
          <p:cNvSpPr/>
          <p:nvPr/>
        </p:nvSpPr>
        <p:spPr>
          <a:xfrm>
            <a:off x="8760277" y="2828543"/>
            <a:ext cx="3143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Matrica Tehnologija – Tržište</a:t>
            </a:r>
            <a:r>
              <a:rPr lang="sr-Latn-RS" dirty="0"/>
              <a:t>. Ova matrica se uglavnom fokusira na </a:t>
            </a:r>
            <a:r>
              <a:rPr lang="en-US" dirty="0" err="1"/>
              <a:t>vrednosn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ponud</a:t>
            </a:r>
            <a:r>
              <a:rPr lang="sr-Latn-RS" dirty="0"/>
              <a:t>u (Value Proposition)</a:t>
            </a:r>
            <a:r>
              <a:rPr lang="en-US" dirty="0"/>
              <a:t>, </a:t>
            </a:r>
            <a:r>
              <a:rPr lang="en-US" dirty="0" err="1"/>
              <a:t>resurs</a:t>
            </a:r>
            <a:r>
              <a:rPr lang="sr-Latn-RS" dirty="0"/>
              <a:t>e</a:t>
            </a:r>
            <a:r>
              <a:rPr lang="en-US" dirty="0"/>
              <a:t> (</a:t>
            </a:r>
            <a:r>
              <a:rPr lang="en-US" dirty="0" err="1"/>
              <a:t>tehnologij</a:t>
            </a:r>
            <a:r>
              <a:rPr lang="sr-Latn-RS" dirty="0"/>
              <a:t>u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segment</a:t>
            </a:r>
            <a:r>
              <a:rPr lang="sr-Latn-RS" dirty="0"/>
              <a:t> kupaca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53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140B-C884-4E88-BAF4-69AC5C5D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PRINCIPI UPRAVLJANJA TEHNOLOŠKIM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3E00-4EBD-4430-A08C-25B41D4F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/>
              <a:t>Klasifikacija inovacija iz ugla tehnoloških inovativnih procesa, sa aspekta tržišta i sa aspekta tehnologije, su:</a:t>
            </a:r>
          </a:p>
          <a:p>
            <a:pPr lvl="1"/>
            <a:r>
              <a:rPr lang="en-US" b="1" dirty="0" err="1"/>
              <a:t>Inkrementalna</a:t>
            </a:r>
            <a:r>
              <a:rPr lang="sr-Latn-RS" b="1" dirty="0"/>
              <a:t> </a:t>
            </a:r>
            <a:r>
              <a:rPr lang="sr-Latn-RS" dirty="0"/>
              <a:t>(postepena)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je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marginalna</a:t>
            </a:r>
            <a:r>
              <a:rPr lang="en-US" dirty="0"/>
              <a:t> </a:t>
            </a:r>
            <a:r>
              <a:rPr lang="en-US" dirty="0" err="1"/>
              <a:t>promena</a:t>
            </a:r>
            <a:r>
              <a:rPr lang="en-US" dirty="0"/>
              <a:t>  </a:t>
            </a:r>
            <a:r>
              <a:rPr lang="sr-Latn-RS" dirty="0"/>
              <a:t>iz ugla oba </a:t>
            </a:r>
            <a:r>
              <a:rPr lang="en-US" dirty="0" err="1"/>
              <a:t>aspekta</a:t>
            </a:r>
            <a:r>
              <a:rPr lang="en-US" dirty="0"/>
              <a:t>, </a:t>
            </a:r>
            <a:r>
              <a:rPr lang="sr-Latn-RS" dirty="0"/>
              <a:t>kao na primer</a:t>
            </a:r>
            <a:r>
              <a:rPr lang="en-US" dirty="0"/>
              <a:t>,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mobilnog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razlikuje</a:t>
            </a:r>
            <a:r>
              <a:rPr lang="en-US" dirty="0"/>
              <a:t> od </a:t>
            </a:r>
            <a:r>
              <a:rPr lang="en-US" dirty="0" err="1"/>
              <a:t>postojećih</a:t>
            </a:r>
            <a:r>
              <a:rPr lang="en-US" dirty="0"/>
              <a:t> </a:t>
            </a:r>
            <a:r>
              <a:rPr lang="en-US" dirty="0" err="1"/>
              <a:t>mobilnih</a:t>
            </a:r>
            <a:r>
              <a:rPr lang="en-US" dirty="0"/>
              <a:t> </a:t>
            </a:r>
            <a:r>
              <a:rPr lang="en-US" dirty="0" err="1"/>
              <a:t>telefona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b="1" dirty="0" err="1"/>
              <a:t>Tehnološk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inovacij</a:t>
            </a:r>
            <a:r>
              <a:rPr lang="sr-Latn-RS" b="1" dirty="0"/>
              <a:t>a </a:t>
            </a:r>
            <a:r>
              <a:rPr lang="sr-Latn-RS" dirty="0"/>
              <a:t>predstavlja novinu</a:t>
            </a:r>
            <a:r>
              <a:rPr lang="en-US" dirty="0"/>
              <a:t> 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služ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sr-Latn-RS" dirty="0"/>
              <a:t>oj</a:t>
            </a:r>
            <a:r>
              <a:rPr lang="en-US" dirty="0"/>
              <a:t> </a:t>
            </a:r>
            <a:r>
              <a:rPr lang="en-US" dirty="0" err="1"/>
              <a:t>funkcij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postojeći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. </a:t>
            </a:r>
            <a:r>
              <a:rPr lang="sr-Latn-RS" dirty="0"/>
              <a:t>Npr. d</a:t>
            </a:r>
            <a:r>
              <a:rPr lang="en-US" dirty="0" err="1"/>
              <a:t>igitalni</a:t>
            </a:r>
            <a:r>
              <a:rPr lang="en-US" dirty="0"/>
              <a:t> sat je bio </a:t>
            </a:r>
            <a:r>
              <a:rPr lang="en-US" dirty="0" err="1"/>
              <a:t>tehnološk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u </a:t>
            </a:r>
            <a:r>
              <a:rPr lang="en-US" dirty="0" err="1"/>
              <a:t>poređenju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tradicionalnim</a:t>
            </a:r>
            <a:r>
              <a:rPr lang="en-US" dirty="0"/>
              <a:t> </a:t>
            </a:r>
            <a:r>
              <a:rPr lang="en-US" dirty="0" err="1"/>
              <a:t>analognim</a:t>
            </a:r>
            <a:r>
              <a:rPr lang="en-US" dirty="0"/>
              <a:t> </a:t>
            </a:r>
            <a:r>
              <a:rPr lang="en-US" dirty="0" err="1"/>
              <a:t>satom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je </a:t>
            </a:r>
            <a:r>
              <a:rPr lang="en-US" dirty="0" err="1"/>
              <a:t>obavljao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za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.</a:t>
            </a:r>
            <a:r>
              <a:rPr lang="sr-Latn-RS" dirty="0"/>
              <a:t> </a:t>
            </a:r>
          </a:p>
          <a:p>
            <a:pPr lvl="1"/>
            <a:r>
              <a:rPr lang="en-US" b="1" dirty="0" err="1"/>
              <a:t>Nišna</a:t>
            </a:r>
            <a:r>
              <a:rPr lang="en-US" b="1" dirty="0"/>
              <a:t> </a:t>
            </a:r>
            <a:r>
              <a:rPr lang="en-US" b="1" dirty="0" err="1"/>
              <a:t>inovacija</a:t>
            </a:r>
            <a:r>
              <a:rPr lang="sr-Latn-RS" b="1" dirty="0"/>
              <a:t> </a:t>
            </a:r>
            <a:r>
              <a:rPr lang="sr-Latn-RS" dirty="0"/>
              <a:t>(inovacija u okviru niše)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postojeću</a:t>
            </a:r>
            <a:r>
              <a:rPr lang="en-US" dirty="0"/>
              <a:t> </a:t>
            </a:r>
            <a:r>
              <a:rPr lang="en-US" dirty="0" err="1"/>
              <a:t>tehnologiju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preferencije</a:t>
            </a:r>
            <a:r>
              <a:rPr lang="en-US" dirty="0"/>
              <a:t> </a:t>
            </a:r>
            <a:r>
              <a:rPr lang="en-US" dirty="0" err="1"/>
              <a:t>postojećih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sr-Latn-RS" dirty="0"/>
              <a:t>Primer</a:t>
            </a:r>
            <a:r>
              <a:rPr lang="en-US" dirty="0"/>
              <a:t> </a:t>
            </a:r>
            <a:r>
              <a:rPr lang="en-US" dirty="0" err="1"/>
              <a:t>inovacij</a:t>
            </a:r>
            <a:r>
              <a:rPr lang="sr-Latn-RS" dirty="0"/>
              <a:t>e ovog tipa</a:t>
            </a:r>
            <a:r>
              <a:rPr lang="en-US" dirty="0"/>
              <a:t> je </a:t>
            </a:r>
            <a:r>
              <a:rPr lang="en-US" dirty="0" err="1"/>
              <a:t>kabriolet</a:t>
            </a:r>
            <a:r>
              <a:rPr lang="en-US" dirty="0"/>
              <a:t> </a:t>
            </a:r>
            <a:r>
              <a:rPr lang="en-US" dirty="0" err="1"/>
              <a:t>verzija</a:t>
            </a:r>
            <a:r>
              <a:rPr lang="en-US" dirty="0"/>
              <a:t> </a:t>
            </a:r>
            <a:r>
              <a:rPr lang="en-US" dirty="0" err="1"/>
              <a:t>postojećeg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tehnologiju</a:t>
            </a:r>
            <a:r>
              <a:rPr lang="en-US" dirty="0"/>
              <a:t> za </a:t>
            </a:r>
            <a:r>
              <a:rPr lang="en-US" dirty="0" err="1"/>
              <a:t>nov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segment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sr-Latn-RS" b="1" dirty="0"/>
              <a:t>R</a:t>
            </a:r>
            <a:r>
              <a:rPr lang="en-US" b="1" dirty="0" err="1"/>
              <a:t>adikalna</a:t>
            </a:r>
            <a:r>
              <a:rPr lang="en-US" b="1" dirty="0"/>
              <a:t> </a:t>
            </a:r>
            <a:r>
              <a:rPr lang="en-US" b="1" dirty="0" err="1"/>
              <a:t>inovacija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sr-Latn-RS" dirty="0"/>
              <a:t>pogledu </a:t>
            </a:r>
            <a:r>
              <a:rPr lang="en-US" dirty="0" err="1"/>
              <a:t>tehnologij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</a:t>
            </a:r>
            <a:r>
              <a:rPr lang="sr-Latn-RS" dirty="0"/>
              <a:t> odnosu 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Prvi</a:t>
            </a:r>
            <a:r>
              <a:rPr lang="en-US" dirty="0"/>
              <a:t> iPhone je bio </a:t>
            </a:r>
            <a:r>
              <a:rPr lang="en-US" dirty="0" err="1"/>
              <a:t>radikalna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bio </a:t>
            </a:r>
            <a:r>
              <a:rPr lang="en-US" dirty="0" err="1"/>
              <a:t>nov</a:t>
            </a:r>
            <a:r>
              <a:rPr lang="en-US" dirty="0"/>
              <a:t> u </a:t>
            </a:r>
            <a:r>
              <a:rPr lang="en-US" dirty="0" err="1"/>
              <a:t>tehnološkom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kombinovanjem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n</a:t>
            </a:r>
            <a:r>
              <a:rPr lang="sr-Latn-RS" dirty="0"/>
              <a:t>isu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stvorio</a:t>
            </a:r>
            <a:r>
              <a:rPr lang="en-US" dirty="0"/>
              <a:t> je novo </a:t>
            </a:r>
            <a:r>
              <a:rPr lang="en-US" dirty="0" err="1"/>
              <a:t>tržište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kup</a:t>
            </a:r>
            <a:r>
              <a:rPr lang="sr-Latn-RS" dirty="0"/>
              <a:t>ovali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r-Latn-RS" dirty="0"/>
              <a:t>im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sr-Latn-RS" dirty="0"/>
              <a:t>ama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B4EB6-7CD5-48BA-9ACE-8D02804868F0}"/>
              </a:ext>
            </a:extLst>
          </p:cNvPr>
          <p:cNvSpPr txBox="1"/>
          <p:nvPr/>
        </p:nvSpPr>
        <p:spPr>
          <a:xfrm>
            <a:off x="2669721" y="6211669"/>
            <a:ext cx="843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Jan Van Den Ende. Innovations Management, </a:t>
            </a:r>
            <a:r>
              <a:rPr lang="en-US" dirty="0"/>
              <a:t>Macmillan Education Limited</a:t>
            </a:r>
            <a:r>
              <a:rPr lang="sr-Latn-RS" dirty="0"/>
              <a:t>, Red Globe Press,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4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7DFA-21F9-4A0E-9F38-ADFA4B7D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PRINCIPI UPRAVLJANJA TEHNOLOŠKIM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F704-BB9F-4B74-8B7D-14FEB433E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bi </a:t>
            </a:r>
            <a:r>
              <a:rPr lang="sr-Latn-RS" dirty="0"/>
              <a:t>konkretna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sr-Latn-RS" dirty="0"/>
              <a:t>mogla</a:t>
            </a:r>
            <a:r>
              <a:rPr lang="en-US" dirty="0"/>
              <a:t> da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klasifikaciji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Na primer, </a:t>
            </a:r>
            <a:r>
              <a:rPr lang="en-US" dirty="0" err="1"/>
              <a:t>električni</a:t>
            </a:r>
            <a:r>
              <a:rPr lang="en-US" dirty="0"/>
              <a:t> </a:t>
            </a:r>
            <a:r>
              <a:rPr lang="en-US" dirty="0" err="1"/>
              <a:t>automobil</a:t>
            </a:r>
            <a:r>
              <a:rPr lang="en-US" dirty="0"/>
              <a:t> je </a:t>
            </a:r>
            <a:r>
              <a:rPr lang="en-US" dirty="0" err="1"/>
              <a:t>tehnološka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sr-Latn-RS" dirty="0"/>
              <a:t>mo</a:t>
            </a:r>
            <a:r>
              <a:rPr lang="en-US" dirty="0"/>
              <a:t> </a:t>
            </a:r>
            <a:r>
              <a:rPr lang="en-US" dirty="0" err="1"/>
              <a:t>zamen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motorom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unutrašnjim</a:t>
            </a:r>
            <a:r>
              <a:rPr lang="en-US" dirty="0"/>
              <a:t> </a:t>
            </a:r>
            <a:r>
              <a:rPr lang="en-US" dirty="0" err="1"/>
              <a:t>sagorevanjem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radikalna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uzimate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preferencije</a:t>
            </a:r>
            <a:r>
              <a:rPr lang="en-US" dirty="0"/>
              <a:t> </a:t>
            </a:r>
            <a:r>
              <a:rPr lang="sr-Latn-RS" dirty="0"/>
              <a:t>tržišta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održivost</a:t>
            </a:r>
            <a:r>
              <a:rPr lang="en-U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7597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0768"/>
            <a:ext cx="11436274" cy="5427232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rgbClr val="002060"/>
                </a:solidFill>
              </a:rPr>
              <a:t>Industrijski menadžment i preduzetništvo: spoljašnje okruženje, društvena odgovornost i poslovna etika. Razvoj novog proizvoda</a:t>
            </a:r>
          </a:p>
          <a:p>
            <a:r>
              <a:rPr lang="sr-Latn-RS" dirty="0">
                <a:solidFill>
                  <a:srgbClr val="002060"/>
                </a:solidFill>
              </a:rPr>
              <a:t>Industrija, transformacioni proces, logistika, razvoj i transformacija industrije. </a:t>
            </a:r>
          </a:p>
          <a:p>
            <a:r>
              <a:rPr lang="sr-Latn-RS" b="1" dirty="0">
                <a:solidFill>
                  <a:srgbClr val="002060"/>
                </a:solidFill>
              </a:rPr>
              <a:t>Upravljanje kreativnošću i inovacijama. Koncept ''učeće organizacije''. Principi upravljanja tehnološkim inovacijama. Ljudski resursi kao imovina preduzeća. Konflikti i upravljanje konfliktima. </a:t>
            </a:r>
          </a:p>
          <a:p>
            <a:r>
              <a:rPr lang="sr-Latn-RS" dirty="0">
                <a:solidFill>
                  <a:srgbClr val="002060"/>
                </a:solidFill>
              </a:rPr>
              <a:t>Analiza poslovnog slučaja (Business Case)</a:t>
            </a:r>
          </a:p>
          <a:p>
            <a:r>
              <a:rPr lang="sr-Latn-RS" dirty="0">
                <a:solidFill>
                  <a:srgbClr val="002060"/>
                </a:solidFill>
              </a:rPr>
              <a:t>Vrednovanje i evaluaciju poslovne ideje zasnovana na finansijskim parametrima – Studija izvodljivosti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Predviđanje i prognoziranje. </a:t>
            </a:r>
          </a:p>
          <a:p>
            <a:r>
              <a:rPr lang="sr-Latn-RS" dirty="0">
                <a:solidFill>
                  <a:srgbClr val="002060"/>
                </a:solidFill>
              </a:rPr>
              <a:t>Planiranje, strateško planiranje i strateški menadžment.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Odlučivanje kao proces rešavanja poslovnih izazova. </a:t>
            </a:r>
          </a:p>
          <a:p>
            <a:r>
              <a:rPr lang="sr-Latn-RS" dirty="0">
                <a:solidFill>
                  <a:srgbClr val="002060"/>
                </a:solidFill>
              </a:rPr>
              <a:t>Kvalitet kao upravljačka varijabla. </a:t>
            </a:r>
          </a:p>
          <a:p>
            <a:r>
              <a:rPr lang="sr-Latn-RS" dirty="0">
                <a:solidFill>
                  <a:srgbClr val="002060"/>
                </a:solidFill>
              </a:rPr>
              <a:t>Održivost. Ekološki menadžment. Globalizacija i menadžment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712-F584-4843-A13E-4283A4C9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E350-0CA4-4196-8763-58C10BBB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Inovativnost</a:t>
            </a:r>
            <a:r>
              <a:rPr lang="en-US" dirty="0"/>
              <a:t>, </a:t>
            </a:r>
            <a:r>
              <a:rPr lang="en-US" dirty="0" err="1"/>
              <a:t>sama</a:t>
            </a:r>
            <a:r>
              <a:rPr lang="en-US" dirty="0"/>
              <a:t> po </a:t>
            </a:r>
            <a:r>
              <a:rPr lang="en-US" dirty="0" err="1"/>
              <a:t>sebi</a:t>
            </a:r>
            <a:r>
              <a:rPr lang="en-US" dirty="0"/>
              <a:t> ne </a:t>
            </a:r>
            <a:r>
              <a:rPr lang="en-US" dirty="0" err="1"/>
              <a:t>mo</a:t>
            </a:r>
            <a:r>
              <a:rPr lang="sr-Latn-RS" dirty="0"/>
              <a:t>že da se nauči.</a:t>
            </a:r>
          </a:p>
          <a:p>
            <a:r>
              <a:rPr lang="sr-Latn-RS" dirty="0"/>
              <a:t>Međutim, mogu se naučiti tehnike i alati kojima se može iskoristiti inovativnost zaposlenih i zaposleni se mogu motivisati da pokažu svoje inovativne potencijale.</a:t>
            </a:r>
          </a:p>
          <a:p>
            <a:r>
              <a:rPr lang="sr-Latn-RS" b="1" dirty="0"/>
              <a:t>Sam pristup uključivanja organizacije u proces kreiranja kreativnog poslovnog okruženja i motivacije zaposlenih za inovativno razmišljanje, predstavlja takozvano „učešće organizacije</a:t>
            </a:r>
            <a:r>
              <a:rPr lang="sr-Latn-RS" dirty="0"/>
              <a:t>“.</a:t>
            </a:r>
          </a:p>
          <a:p>
            <a:r>
              <a:rPr lang="sr-Latn-RS" dirty="0"/>
              <a:t>Savremeni</a:t>
            </a:r>
            <a:r>
              <a:rPr lang="en-US" dirty="0"/>
              <a:t> </a:t>
            </a:r>
            <a:r>
              <a:rPr lang="en-US" dirty="0" err="1"/>
              <a:t>rukovodioci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prioritet</a:t>
            </a:r>
            <a:r>
              <a:rPr lang="en-US" dirty="0"/>
              <a:t> </a:t>
            </a:r>
            <a:r>
              <a:rPr lang="en-US" dirty="0" err="1"/>
              <a:t>inovacijama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ohrabr</a:t>
            </a:r>
            <a:r>
              <a:rPr lang="sr-Latn-RS" dirty="0"/>
              <a:t>uju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da </a:t>
            </a:r>
            <a:r>
              <a:rPr lang="en-US" dirty="0" err="1"/>
              <a:t>razmišljaju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deluju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preduzetnici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Međutim,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stvoriti</a:t>
            </a:r>
            <a:r>
              <a:rPr lang="en-US" dirty="0"/>
              <a:t>  </a:t>
            </a:r>
            <a:r>
              <a:rPr lang="sr-Latn-RS" dirty="0"/>
              <a:t>„</a:t>
            </a:r>
            <a:r>
              <a:rPr lang="en-US" dirty="0" err="1"/>
              <a:t>kulturu</a:t>
            </a:r>
            <a:r>
              <a:rPr lang="sr-Latn-RS" dirty="0"/>
              <a:t> inovativnog razmišljanja“</a:t>
            </a:r>
            <a:r>
              <a:rPr lang="en-US" dirty="0"/>
              <a:t>?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4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7694-FCCD-4EE7-B01C-520F9469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CAE8-22A6-4A02-8ADB-34209F85C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P</a:t>
            </a:r>
            <a:r>
              <a:rPr lang="en-US" dirty="0"/>
              <a:t>et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smtClean="0"/>
              <a:t>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inspiraciju</a:t>
            </a:r>
            <a:r>
              <a:rPr lang="en-US" dirty="0" smtClean="0"/>
              <a:t> </a:t>
            </a:r>
            <a:r>
              <a:rPr lang="en-US" dirty="0" err="1"/>
              <a:t>inovacije</a:t>
            </a:r>
            <a:r>
              <a:rPr lang="en-US" dirty="0"/>
              <a:t> u </a:t>
            </a:r>
            <a:r>
              <a:rPr lang="en-US" dirty="0" err="1" smtClean="0"/>
              <a:t>organizaciji</a:t>
            </a:r>
            <a:r>
              <a:rPr lang="sr-Latn-RS" dirty="0"/>
              <a:t>:</a:t>
            </a:r>
          </a:p>
          <a:p>
            <a:pPr lvl="1"/>
            <a:r>
              <a:rPr lang="sr-Latn-RS" b="1" dirty="0"/>
              <a:t>Podržavanje neuspeha </a:t>
            </a:r>
            <a:r>
              <a:rPr lang="sr-Latn-RS" dirty="0"/>
              <a:t>(</a:t>
            </a:r>
            <a:r>
              <a:rPr lang="en-US" b="1" dirty="0"/>
              <a:t>Embrace Failure</a:t>
            </a:r>
            <a:r>
              <a:rPr lang="sr-Latn-RS" dirty="0"/>
              <a:t>).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preuzimanje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. Sa </a:t>
            </a:r>
            <a:r>
              <a:rPr lang="en-US" dirty="0" err="1"/>
              <a:t>rizikom</a:t>
            </a:r>
            <a:r>
              <a:rPr lang="en-US" dirty="0"/>
              <a:t>, </a:t>
            </a:r>
            <a:r>
              <a:rPr lang="en-US" dirty="0" err="1"/>
              <a:t>međutim</a:t>
            </a:r>
            <a:r>
              <a:rPr lang="en-US" dirty="0"/>
              <a:t>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neuspeh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pripreme</a:t>
            </a:r>
            <a:r>
              <a:rPr lang="en-US" dirty="0"/>
              <a:t> za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realnost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tolerantne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njoj</a:t>
            </a:r>
            <a:r>
              <a:rPr lang="en-US" dirty="0"/>
              <a:t>. </a:t>
            </a:r>
            <a:r>
              <a:rPr lang="sr-Latn-RS" dirty="0"/>
              <a:t>Tehnološki p</a:t>
            </a:r>
            <a:r>
              <a:rPr lang="en-US" dirty="0" err="1"/>
              <a:t>roboji</a:t>
            </a:r>
            <a:r>
              <a:rPr lang="en-US" dirty="0"/>
              <a:t> se ne </a:t>
            </a:r>
            <a:r>
              <a:rPr lang="en-US" dirty="0" err="1"/>
              <a:t>dešavaju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igraju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sigurno</a:t>
            </a:r>
            <a:r>
              <a:rPr lang="en-US" dirty="0"/>
              <a:t>. </a:t>
            </a:r>
            <a:r>
              <a:rPr lang="en-US" dirty="0" err="1"/>
              <a:t>Nažalost</a:t>
            </a:r>
            <a:r>
              <a:rPr lang="en-US" dirty="0"/>
              <a:t>, </a:t>
            </a:r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je </a:t>
            </a:r>
            <a:r>
              <a:rPr lang="en-US" dirty="0" err="1"/>
              <a:t>fokusirana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inkrementalne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pristupe</a:t>
            </a:r>
            <a:r>
              <a:rPr lang="en-US" dirty="0"/>
              <a:t>.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otvorene ka riziku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slede</a:t>
            </a:r>
            <a:r>
              <a:rPr lang="en-US" dirty="0"/>
              <a:t> </a:t>
            </a:r>
            <a:r>
              <a:rPr lang="en-US" dirty="0" err="1"/>
              <a:t>inkrementalne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radikalne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donekle</a:t>
            </a:r>
            <a:r>
              <a:rPr lang="en-US" dirty="0"/>
              <a:t> </a:t>
            </a:r>
            <a:r>
              <a:rPr lang="en-US" dirty="0" err="1"/>
              <a:t>retke</a:t>
            </a:r>
            <a:r>
              <a:rPr lang="en-US" dirty="0"/>
              <a:t>. </a:t>
            </a:r>
            <a:r>
              <a:rPr lang="en-US" dirty="0" err="1"/>
              <a:t>Izgradnja</a:t>
            </a:r>
            <a:r>
              <a:rPr lang="en-US" dirty="0"/>
              <a:t> </a:t>
            </a:r>
            <a:r>
              <a:rPr lang="sr-Latn-RS" dirty="0"/>
              <a:t>klime sklonosti ka riziku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promenu</a:t>
            </a:r>
            <a:r>
              <a:rPr lang="en-US" dirty="0"/>
              <a:t> u </a:t>
            </a:r>
            <a:r>
              <a:rPr lang="en-US" dirty="0" err="1"/>
              <a:t>kulturi</a:t>
            </a:r>
            <a:r>
              <a:rPr lang="en-US" dirty="0"/>
              <a:t>.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slobodu</a:t>
            </a:r>
            <a:r>
              <a:rPr lang="en-US" dirty="0"/>
              <a:t> da </a:t>
            </a:r>
            <a:r>
              <a:rPr lang="en-US" dirty="0" err="1"/>
              <a:t>eksperimentišu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istražuju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mogućnosti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podstiču</a:t>
            </a:r>
            <a:r>
              <a:rPr lang="en-US" dirty="0"/>
              <a:t> </a:t>
            </a:r>
            <a:r>
              <a:rPr lang="en-US" dirty="0" err="1"/>
              <a:t>neuspeh</a:t>
            </a:r>
            <a:r>
              <a:rPr lang="en-US" dirty="0"/>
              <a:t> </a:t>
            </a:r>
            <a:r>
              <a:rPr lang="en-US" dirty="0" err="1"/>
              <a:t>slaveći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; </a:t>
            </a:r>
            <a:r>
              <a:rPr lang="en-US" dirty="0" err="1"/>
              <a:t>globalni</a:t>
            </a:r>
            <a:r>
              <a:rPr lang="en-US" dirty="0"/>
              <a:t> </a:t>
            </a:r>
            <a:r>
              <a:rPr lang="en-US" dirty="0" err="1"/>
              <a:t>konglomerat</a:t>
            </a:r>
            <a:r>
              <a:rPr lang="en-US" dirty="0"/>
              <a:t> Tata </a:t>
            </a:r>
            <a:r>
              <a:rPr lang="en-US" dirty="0" err="1"/>
              <a:t>dodeljuje</a:t>
            </a:r>
            <a:r>
              <a:rPr lang="en-US" dirty="0"/>
              <a:t> </a:t>
            </a:r>
            <a:r>
              <a:rPr lang="en-US" dirty="0" err="1"/>
              <a:t>nagradu</a:t>
            </a:r>
            <a:r>
              <a:rPr lang="en-US" dirty="0"/>
              <a:t> „</a:t>
            </a:r>
            <a:r>
              <a:rPr lang="en-US" dirty="0" err="1"/>
              <a:t>Usudite</a:t>
            </a:r>
            <a:r>
              <a:rPr lang="en-US" dirty="0"/>
              <a:t> se da </a:t>
            </a:r>
            <a:r>
              <a:rPr lang="en-US" dirty="0" err="1"/>
              <a:t>pokušate</a:t>
            </a:r>
            <a:r>
              <a:rPr lang="en-US" dirty="0"/>
              <a:t>“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sr-Latn-RS" dirty="0"/>
              <a:t>i</a:t>
            </a:r>
            <a:r>
              <a:rPr lang="en-US" dirty="0" err="1"/>
              <a:t>novativnijim</a:t>
            </a:r>
            <a:r>
              <a:rPr lang="en-US" dirty="0"/>
              <a:t>, </a:t>
            </a:r>
            <a:r>
              <a:rPr lang="en-US" dirty="0" err="1"/>
              <a:t>najsmelijim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najozbiljnijim</a:t>
            </a:r>
            <a:r>
              <a:rPr lang="en-US" dirty="0"/>
              <a:t> </a:t>
            </a:r>
            <a:r>
              <a:rPr lang="en-US" dirty="0" err="1"/>
              <a:t>idejama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postigle</a:t>
            </a:r>
            <a:r>
              <a:rPr lang="en-US" dirty="0"/>
              <a:t> </a:t>
            </a:r>
            <a:r>
              <a:rPr lang="en-US" dirty="0" err="1"/>
              <a:t>željene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. </a:t>
            </a:r>
            <a:r>
              <a:rPr lang="en-US" dirty="0" err="1"/>
              <a:t>Guglova</a:t>
            </a:r>
            <a:r>
              <a:rPr lang="en-US" dirty="0"/>
              <a:t> </a:t>
            </a:r>
            <a:r>
              <a:rPr lang="en-US" dirty="0" err="1"/>
              <a:t>laboratorija</a:t>
            </a:r>
            <a:r>
              <a:rPr lang="en-US" dirty="0"/>
              <a:t> za </a:t>
            </a:r>
            <a:r>
              <a:rPr lang="en-US" dirty="0" err="1"/>
              <a:t>inovacije</a:t>
            </a:r>
            <a:r>
              <a:rPr lang="sr-Latn-RS" dirty="0"/>
              <a:t> - X</a:t>
            </a:r>
            <a:r>
              <a:rPr lang="en-US" dirty="0"/>
              <a:t>, </a:t>
            </a:r>
            <a:r>
              <a:rPr lang="en-US" dirty="0" err="1"/>
              <a:t>nagrađuje</a:t>
            </a:r>
            <a:r>
              <a:rPr lang="en-US" dirty="0"/>
              <a:t> </a:t>
            </a:r>
            <a:r>
              <a:rPr lang="en-US" dirty="0" err="1"/>
              <a:t>timove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ubiju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dokazi</a:t>
            </a:r>
            <a:r>
              <a:rPr lang="en-US" dirty="0"/>
              <a:t> to </a:t>
            </a:r>
            <a:r>
              <a:rPr lang="en-US" dirty="0" err="1"/>
              <a:t>sugerišu</a:t>
            </a:r>
            <a:r>
              <a:rPr lang="en-US" dirty="0"/>
              <a:t>. Astro Teller, </a:t>
            </a:r>
            <a:r>
              <a:rPr lang="en-US" dirty="0" err="1"/>
              <a:t>šef</a:t>
            </a:r>
            <a:r>
              <a:rPr lang="en-US" dirty="0"/>
              <a:t> </a:t>
            </a:r>
            <a:r>
              <a:rPr lang="sr-Latn-RS" dirty="0"/>
              <a:t>X</a:t>
            </a:r>
            <a:r>
              <a:rPr lang="en-US" dirty="0"/>
              <a:t>, </a:t>
            </a:r>
            <a:r>
              <a:rPr lang="en-US" dirty="0" err="1"/>
              <a:t>kaže</a:t>
            </a:r>
            <a:r>
              <a:rPr lang="en-US" dirty="0"/>
              <a:t> da </a:t>
            </a:r>
            <a:r>
              <a:rPr lang="en-US" dirty="0" err="1"/>
              <a:t>oni</a:t>
            </a:r>
            <a:r>
              <a:rPr lang="en-US" dirty="0"/>
              <a:t> „</a:t>
            </a:r>
            <a:r>
              <a:rPr lang="en-US" dirty="0" err="1"/>
              <a:t>omogućavaju</a:t>
            </a:r>
            <a:r>
              <a:rPr lang="en-US" dirty="0"/>
              <a:t> da pad</a:t>
            </a:r>
            <a:r>
              <a:rPr lang="sr-Latn-RS" dirty="0"/>
              <a:t>a</a:t>
            </a:r>
            <a:r>
              <a:rPr lang="en-US" dirty="0"/>
              <a:t>n</a:t>
            </a:r>
            <a:r>
              <a:rPr lang="sr-Latn-RS" dirty="0"/>
              <a:t>j</a:t>
            </a:r>
            <a:r>
              <a:rPr lang="en-US" dirty="0"/>
              <a:t>e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bezbedno</a:t>
            </a:r>
            <a:r>
              <a:rPr lang="en-US" dirty="0"/>
              <a:t>“ —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bonuse</a:t>
            </a:r>
            <a:r>
              <a:rPr lang="en-US" dirty="0"/>
              <a:t>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članu</a:t>
            </a:r>
            <a:r>
              <a:rPr lang="en-US" dirty="0"/>
              <a:t> </a:t>
            </a:r>
            <a:r>
              <a:rPr lang="en-US" dirty="0" err="1"/>
              <a:t>tima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zatvori</a:t>
            </a:r>
            <a:r>
              <a:rPr lang="en-US" dirty="0"/>
              <a:t>. </a:t>
            </a:r>
            <a:r>
              <a:rPr lang="en-US" dirty="0" err="1"/>
              <a:t>Neuspeh</a:t>
            </a:r>
            <a:r>
              <a:rPr lang="en-US" dirty="0"/>
              <a:t> ne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da je </a:t>
            </a:r>
            <a:r>
              <a:rPr lang="en-US" dirty="0" err="1"/>
              <a:t>napravljena</a:t>
            </a:r>
            <a:r>
              <a:rPr lang="en-US" dirty="0"/>
              <a:t> </a:t>
            </a:r>
            <a:r>
              <a:rPr lang="en-US" dirty="0" err="1"/>
              <a:t>greška</a:t>
            </a:r>
            <a:r>
              <a:rPr lang="en-US" dirty="0"/>
              <a:t>.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dobronamerno</a:t>
            </a:r>
            <a:r>
              <a:rPr lang="sr-Latn-RS" dirty="0"/>
              <a:t> postignut neuspeh</a:t>
            </a:r>
            <a:r>
              <a:rPr lang="en-US" dirty="0"/>
              <a:t>, to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naučena</a:t>
            </a:r>
            <a:r>
              <a:rPr lang="en-US" dirty="0"/>
              <a:t> </a:t>
            </a:r>
            <a:r>
              <a:rPr lang="en-US" dirty="0" err="1"/>
              <a:t>vredna</a:t>
            </a:r>
            <a:r>
              <a:rPr lang="en-US" dirty="0"/>
              <a:t>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lekcija</a:t>
            </a:r>
            <a:r>
              <a:rPr lang="en-US" dirty="0"/>
              <a:t>.</a:t>
            </a:r>
            <a:endParaRPr lang="sr-Latn-R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46AF8A-84AE-4A70-885E-464502893EA0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9A5C-C9F7-46BA-962E-349E70E3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54774-50E8-40F8-BC5D-41A5D68A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Posve</a:t>
            </a:r>
            <a:r>
              <a:rPr lang="sr-Latn-RS" b="1" dirty="0"/>
              <a:t>ćivanje</a:t>
            </a:r>
            <a:r>
              <a:rPr lang="en-US" b="1" dirty="0"/>
              <a:t> </a:t>
            </a:r>
            <a:r>
              <a:rPr lang="sr-Latn-RS" b="1" dirty="0"/>
              <a:t>adekvatnih</a:t>
            </a:r>
            <a:r>
              <a:rPr lang="en-US" b="1" dirty="0"/>
              <a:t> </a:t>
            </a:r>
            <a:r>
              <a:rPr lang="en-US" b="1" dirty="0" err="1"/>
              <a:t>resurs</a:t>
            </a:r>
            <a:r>
              <a:rPr lang="sr-Latn-RS" b="1" dirty="0"/>
              <a:t>a.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od </a:t>
            </a:r>
            <a:r>
              <a:rPr lang="en-US" dirty="0" err="1"/>
              <a:t>posvećenog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do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kancelarijskog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pomoćnog</a:t>
            </a:r>
            <a:r>
              <a:rPr lang="en-US" dirty="0"/>
              <a:t> </a:t>
            </a:r>
            <a:r>
              <a:rPr lang="en-US" dirty="0" err="1"/>
              <a:t>osoblja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osnivaju</a:t>
            </a:r>
            <a:r>
              <a:rPr lang="en-US" dirty="0"/>
              <a:t> </a:t>
            </a:r>
            <a:r>
              <a:rPr lang="en-US" dirty="0" err="1"/>
              <a:t>timove</a:t>
            </a:r>
            <a:r>
              <a:rPr lang="en-US" dirty="0"/>
              <a:t> za </a:t>
            </a:r>
            <a:r>
              <a:rPr lang="en-US" dirty="0" err="1"/>
              <a:t>inovacije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međufunkcionalnih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/>
              <a:t>fokusiranih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za </a:t>
            </a:r>
            <a:r>
              <a:rPr lang="en-US" dirty="0" err="1"/>
              <a:t>organizaciju</a:t>
            </a:r>
            <a:r>
              <a:rPr lang="en-US" dirty="0"/>
              <a:t>. </a:t>
            </a:r>
            <a:r>
              <a:rPr lang="en-US" dirty="0" err="1"/>
              <a:t>Uspeh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timova</a:t>
            </a:r>
            <a:r>
              <a:rPr lang="en-US" dirty="0"/>
              <a:t>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tome da li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dodeljeni</a:t>
            </a:r>
            <a:r>
              <a:rPr lang="en-US" dirty="0"/>
              <a:t> </a:t>
            </a:r>
            <a:r>
              <a:rPr lang="en-US" dirty="0" err="1"/>
              <a:t>odgovarajući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za </a:t>
            </a:r>
            <a:r>
              <a:rPr lang="en-US" dirty="0" err="1"/>
              <a:t>razmišljanje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. </a:t>
            </a:r>
            <a:r>
              <a:rPr lang="en-US" dirty="0" err="1"/>
              <a:t>Jedna</a:t>
            </a:r>
            <a:r>
              <a:rPr lang="en-US" dirty="0"/>
              <a:t> od Google-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filozofija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je „20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“; </a:t>
            </a:r>
            <a:r>
              <a:rPr lang="en-US" dirty="0" err="1"/>
              <a:t>zaposleni</a:t>
            </a:r>
            <a:r>
              <a:rPr lang="en-US" dirty="0"/>
              <a:t> se </a:t>
            </a:r>
            <a:r>
              <a:rPr lang="en-US" dirty="0" err="1"/>
              <a:t>ohrabruju</a:t>
            </a:r>
            <a:r>
              <a:rPr lang="en-US" dirty="0"/>
              <a:t> da 20 </a:t>
            </a:r>
            <a:r>
              <a:rPr lang="en-US" dirty="0" err="1"/>
              <a:t>posto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  <a:r>
              <a:rPr lang="en-US" dirty="0" err="1"/>
              <a:t>provedu</a:t>
            </a:r>
            <a:r>
              <a:rPr lang="en-US" dirty="0"/>
              <a:t> </a:t>
            </a:r>
            <a:r>
              <a:rPr lang="en-US" dirty="0" err="1"/>
              <a:t>radeći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projektima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misle</a:t>
            </a:r>
            <a:r>
              <a:rPr lang="en-US" dirty="0"/>
              <a:t> da bi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koristili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. </a:t>
            </a:r>
            <a:r>
              <a:rPr lang="en-US" dirty="0" err="1"/>
              <a:t>Inicijativa</a:t>
            </a:r>
            <a:r>
              <a:rPr lang="en-US" dirty="0"/>
              <a:t> je </a:t>
            </a:r>
            <a:r>
              <a:rPr lang="en-US" dirty="0" err="1"/>
              <a:t>navodno</a:t>
            </a:r>
            <a:r>
              <a:rPr lang="en-US" dirty="0"/>
              <a:t> </a:t>
            </a:r>
            <a:r>
              <a:rPr lang="en-US" dirty="0" err="1"/>
              <a:t>dovela</a:t>
            </a:r>
            <a:r>
              <a:rPr lang="en-US" dirty="0"/>
              <a:t> do </a:t>
            </a:r>
            <a:r>
              <a:rPr lang="en-US" dirty="0" err="1"/>
              <a:t>nekih</a:t>
            </a:r>
            <a:r>
              <a:rPr lang="en-US" dirty="0"/>
              <a:t> od </a:t>
            </a:r>
            <a:r>
              <a:rPr lang="en-US" dirty="0" err="1"/>
              <a:t>najuspešnijih</a:t>
            </a:r>
            <a:r>
              <a:rPr lang="en-US" dirty="0"/>
              <a:t> Google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Gmail </a:t>
            </a:r>
            <a:r>
              <a:rPr lang="en-US" dirty="0" err="1"/>
              <a:t>i</a:t>
            </a:r>
            <a:r>
              <a:rPr lang="en-US" dirty="0"/>
              <a:t> AdSense. </a:t>
            </a:r>
            <a:r>
              <a:rPr lang="sr-Latn-RS" dirty="0"/>
              <a:t>Kompanije m</a:t>
            </a:r>
            <a:r>
              <a:rPr lang="en-US" dirty="0" err="1"/>
              <a:t>ora</a:t>
            </a:r>
            <a:r>
              <a:rPr lang="sr-Latn-RS" dirty="0"/>
              <a:t>ju</a:t>
            </a:r>
            <a:r>
              <a:rPr lang="en-US" dirty="0"/>
              <a:t> da </a:t>
            </a:r>
            <a:r>
              <a:rPr lang="en-US" dirty="0" err="1"/>
              <a:t>osnaž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sr-Latn-R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im</a:t>
            </a:r>
            <a:r>
              <a:rPr lang="en-US" dirty="0"/>
              <a:t> da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en-US" dirty="0" err="1"/>
              <a:t>mogućnost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inovativniji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EBEB1-DC5A-4CBD-AD06-F4FF11E530E4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00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696C-3766-4DD2-BBFB-D1AE64D0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5139-4E62-442D-90E8-4076EA18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Izl</a:t>
            </a:r>
            <a:r>
              <a:rPr lang="sr-Latn-RS" b="1" dirty="0"/>
              <a:t>aganje</a:t>
            </a:r>
            <a:r>
              <a:rPr lang="en-US" b="1" dirty="0"/>
              <a:t> </a:t>
            </a:r>
            <a:r>
              <a:rPr lang="en-US" b="1" dirty="0" err="1"/>
              <a:t>zaposlen</a:t>
            </a:r>
            <a:r>
              <a:rPr lang="sr-Latn-RS" b="1" dirty="0"/>
              <a:t>ih</a:t>
            </a:r>
            <a:r>
              <a:rPr lang="en-US" b="1" dirty="0"/>
              <a:t> </a:t>
            </a:r>
            <a:r>
              <a:rPr lang="en-US" b="1" dirty="0" err="1"/>
              <a:t>otvorenim</a:t>
            </a:r>
            <a:r>
              <a:rPr lang="en-US" b="1" dirty="0"/>
              <a:t> </a:t>
            </a:r>
            <a:r>
              <a:rPr lang="en-US" b="1" dirty="0" err="1"/>
              <a:t>inovacijama</a:t>
            </a:r>
            <a:r>
              <a:rPr lang="sr-Latn-RS" dirty="0"/>
              <a:t>.</a:t>
            </a:r>
            <a:r>
              <a:rPr lang="en-US" dirty="0"/>
              <a:t> </a:t>
            </a:r>
            <a:r>
              <a:rPr lang="en-US" dirty="0" err="1"/>
              <a:t>Ulaganje</a:t>
            </a:r>
            <a:r>
              <a:rPr lang="en-US" dirty="0"/>
              <a:t> u </a:t>
            </a:r>
            <a:r>
              <a:rPr lang="en-US" dirty="0" err="1"/>
              <a:t>startape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je od </a:t>
            </a:r>
            <a:r>
              <a:rPr lang="en-US" dirty="0" err="1"/>
              <a:t>načina</a:t>
            </a:r>
            <a:r>
              <a:rPr lang="en-US" dirty="0"/>
              <a:t> da se </a:t>
            </a:r>
            <a:r>
              <a:rPr lang="en-US" dirty="0" err="1"/>
              <a:t>podstakne</a:t>
            </a:r>
            <a:r>
              <a:rPr lang="en-US" dirty="0"/>
              <a:t> „</a:t>
            </a:r>
            <a:r>
              <a:rPr lang="en-US" b="1" dirty="0" err="1"/>
              <a:t>otvorena</a:t>
            </a:r>
            <a:r>
              <a:rPr lang="en-US" b="1" dirty="0"/>
              <a:t> </a:t>
            </a:r>
            <a:r>
              <a:rPr lang="en-US" b="1" dirty="0" err="1"/>
              <a:t>inovacija</a:t>
            </a:r>
            <a:r>
              <a:rPr lang="en-US" dirty="0"/>
              <a:t>“,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sr-Latn-RS" dirty="0"/>
              <a:t>kao termin prvi upotrebio</a:t>
            </a:r>
            <a:r>
              <a:rPr lang="en-US" dirty="0"/>
              <a:t> Henri </a:t>
            </a:r>
            <a:r>
              <a:rPr lang="en-US" dirty="0" err="1"/>
              <a:t>Čezbro</a:t>
            </a:r>
            <a:r>
              <a:rPr lang="en-US" dirty="0"/>
              <a:t>,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Haas </a:t>
            </a:r>
            <a:r>
              <a:rPr lang="en-US" dirty="0" err="1"/>
              <a:t>školi</a:t>
            </a:r>
            <a:r>
              <a:rPr lang="en-US" dirty="0"/>
              <a:t> za </a:t>
            </a:r>
            <a:r>
              <a:rPr lang="en-US" dirty="0" err="1"/>
              <a:t>poslovanje</a:t>
            </a:r>
            <a:r>
              <a:rPr lang="en-US" dirty="0"/>
              <a:t> UC </a:t>
            </a:r>
            <a:r>
              <a:rPr lang="en-US" dirty="0" err="1"/>
              <a:t>Berkli</a:t>
            </a:r>
            <a:r>
              <a:rPr lang="en-US" dirty="0"/>
              <a:t>.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otvorene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, </a:t>
            </a:r>
            <a:r>
              <a:rPr lang="en-US" b="1" dirty="0" err="1"/>
              <a:t>kompanije</a:t>
            </a:r>
            <a:r>
              <a:rPr lang="en-US" b="1" dirty="0"/>
              <a:t>, </a:t>
            </a:r>
            <a:r>
              <a:rPr lang="en-US" b="1" dirty="0" err="1"/>
              <a:t>univerziteti</a:t>
            </a:r>
            <a:r>
              <a:rPr lang="en-US" b="1" dirty="0"/>
              <a:t>, </a:t>
            </a:r>
            <a:r>
              <a:rPr lang="en-US" b="1" dirty="0" err="1"/>
              <a:t>pojedinci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agencije</a:t>
            </a:r>
            <a:r>
              <a:rPr lang="en-US" b="1" dirty="0"/>
              <a:t> </a:t>
            </a:r>
            <a:r>
              <a:rPr lang="en-US" b="1" dirty="0" err="1"/>
              <a:t>će</a:t>
            </a:r>
            <a:r>
              <a:rPr lang="en-US" b="1" dirty="0"/>
              <a:t> </a:t>
            </a:r>
            <a:r>
              <a:rPr lang="en-US" b="1" dirty="0" err="1"/>
              <a:t>sarađivati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stvaranju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partner deli </a:t>
            </a:r>
            <a:r>
              <a:rPr lang="en-US" dirty="0" err="1"/>
              <a:t>rizike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nagrade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proizilaze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saradnje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eksternim</a:t>
            </a:r>
            <a:r>
              <a:rPr lang="en-US" dirty="0"/>
              <a:t> </a:t>
            </a:r>
            <a:r>
              <a:rPr lang="en-US" dirty="0" err="1"/>
              <a:t>idejama</a:t>
            </a:r>
            <a:r>
              <a:rPr lang="en-US" dirty="0"/>
              <a:t>. </a:t>
            </a:r>
            <a:r>
              <a:rPr lang="sr-Latn-RS" dirty="0"/>
              <a:t>Kompanijama je p</a:t>
            </a:r>
            <a:r>
              <a:rPr lang="en-US" dirty="0" err="1"/>
              <a:t>otrebna</a:t>
            </a:r>
            <a:r>
              <a:rPr lang="en-US" dirty="0"/>
              <a:t> </a:t>
            </a:r>
            <a:r>
              <a:rPr lang="en-US" dirty="0" err="1"/>
              <a:t>perspektiva</a:t>
            </a:r>
            <a:r>
              <a:rPr lang="en-US" dirty="0"/>
              <a:t> </a:t>
            </a:r>
            <a:r>
              <a:rPr lang="en-US" dirty="0" err="1"/>
              <a:t>spolja</a:t>
            </a:r>
            <a:r>
              <a:rPr lang="en-US" dirty="0"/>
              <a:t>, </a:t>
            </a:r>
            <a:r>
              <a:rPr lang="sr-Latn-RS" dirty="0"/>
              <a:t>kako bi imale </a:t>
            </a:r>
            <a:r>
              <a:rPr lang="en-US" dirty="0" err="1"/>
              <a:t>snažnu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sr-Latn-RS" dirty="0"/>
              <a:t> koji</a:t>
            </a:r>
            <a:r>
              <a:rPr lang="en-US" dirty="0"/>
              <a:t> je od </a:t>
            </a:r>
            <a:r>
              <a:rPr lang="en-US" dirty="0" err="1"/>
              <a:t>vitalnog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. </a:t>
            </a:r>
            <a:r>
              <a:rPr lang="sr-Latn-RS" dirty="0"/>
              <a:t>U tom cilju kompanije trebaju da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zaposlene</a:t>
            </a:r>
            <a:r>
              <a:rPr lang="en-US" dirty="0"/>
              <a:t> </a:t>
            </a:r>
            <a:r>
              <a:rPr lang="en-US" dirty="0" err="1"/>
              <a:t>izlož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načinima</a:t>
            </a:r>
            <a:r>
              <a:rPr lang="en-US" dirty="0"/>
              <a:t> </a:t>
            </a:r>
            <a:r>
              <a:rPr lang="sr-Latn-RS" dirty="0"/>
              <a:t>dolaska do </a:t>
            </a:r>
            <a:r>
              <a:rPr lang="en-US" dirty="0" err="1"/>
              <a:t>inovacija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pronalaženja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.</a:t>
            </a:r>
            <a:r>
              <a:rPr lang="sr-Latn-RS" dirty="0"/>
              <a:t> P</a:t>
            </a:r>
            <a:r>
              <a:rPr lang="en-US" dirty="0" err="1"/>
              <a:t>rimer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otvorenu</a:t>
            </a:r>
            <a:r>
              <a:rPr lang="en-US" dirty="0"/>
              <a:t> </a:t>
            </a:r>
            <a:r>
              <a:rPr lang="en-US" dirty="0" err="1"/>
              <a:t>inovaciju</a:t>
            </a:r>
            <a:r>
              <a:rPr lang="en-US" dirty="0"/>
              <a:t> je General Electric (GE). </a:t>
            </a:r>
            <a:r>
              <a:rPr lang="en-US" dirty="0" err="1"/>
              <a:t>Konglomerat</a:t>
            </a:r>
            <a:r>
              <a:rPr lang="en-US" dirty="0"/>
              <a:t> je </a:t>
            </a:r>
            <a:r>
              <a:rPr lang="en-US" dirty="0" err="1"/>
              <a:t>održao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100 </a:t>
            </a:r>
            <a:r>
              <a:rPr lang="en-US" dirty="0" err="1"/>
              <a:t>otvorenih</a:t>
            </a:r>
            <a:r>
              <a:rPr lang="en-US" dirty="0"/>
              <a:t> </a:t>
            </a:r>
            <a:r>
              <a:rPr lang="en-US" dirty="0" err="1"/>
              <a:t>inovacionih</a:t>
            </a:r>
            <a:r>
              <a:rPr lang="en-US" dirty="0"/>
              <a:t> </a:t>
            </a:r>
            <a:r>
              <a:rPr lang="en-US" dirty="0" err="1"/>
              <a:t>izazova</a:t>
            </a:r>
            <a:r>
              <a:rPr lang="en-US" dirty="0"/>
              <a:t>, od </a:t>
            </a:r>
            <a:r>
              <a:rPr lang="en-US" dirty="0" err="1"/>
              <a:t>kojih</a:t>
            </a:r>
            <a:r>
              <a:rPr lang="en-US" dirty="0"/>
              <a:t> je </a:t>
            </a:r>
            <a:r>
              <a:rPr lang="en-US" dirty="0" err="1"/>
              <a:t>poslednji</a:t>
            </a:r>
            <a:r>
              <a:rPr lang="en-US" dirty="0"/>
              <a:t> bio </a:t>
            </a:r>
            <a:r>
              <a:rPr lang="en-US" dirty="0" err="1"/>
              <a:t>fokusiran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pristupa</a:t>
            </a:r>
            <a:r>
              <a:rPr lang="sr-Latn-RS" dirty="0"/>
              <a:t>,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podacima</a:t>
            </a:r>
            <a:r>
              <a:rPr lang="sr-Latn-RS" dirty="0"/>
              <a:t>,</a:t>
            </a:r>
            <a:r>
              <a:rPr lang="en-US" dirty="0"/>
              <a:t> za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nestašice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 </a:t>
            </a:r>
            <a:r>
              <a:rPr lang="en-US" dirty="0" err="1"/>
              <a:t>Pobednik</a:t>
            </a:r>
            <a:r>
              <a:rPr lang="en-US" dirty="0"/>
              <a:t> je </a:t>
            </a:r>
            <a:r>
              <a:rPr lang="en-US" dirty="0" err="1"/>
              <a:t>dobio</a:t>
            </a:r>
            <a:r>
              <a:rPr lang="en-US" dirty="0"/>
              <a:t> 10.000 </a:t>
            </a:r>
            <a:r>
              <a:rPr lang="en-US" dirty="0" err="1"/>
              <a:t>dolara</a:t>
            </a:r>
            <a:r>
              <a:rPr lang="en-US" dirty="0"/>
              <a:t> u </a:t>
            </a:r>
            <a:r>
              <a:rPr lang="en-US" dirty="0" err="1"/>
              <a:t>gotovini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25.000 </a:t>
            </a:r>
            <a:r>
              <a:rPr lang="en-US" dirty="0" err="1"/>
              <a:t>dolara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sr-Latn-RS" dirty="0"/>
              <a:t> svoje poslovne ideje</a:t>
            </a:r>
            <a:r>
              <a:rPr lang="en-US" dirty="0"/>
              <a:t>.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nagrade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uključivati</a:t>
            </a:r>
            <a:r>
              <a:rPr lang="en-US" dirty="0"/>
              <a:t> da </a:t>
            </a:r>
            <a:r>
              <a:rPr lang="en-US" dirty="0" err="1"/>
              <a:t>postanete</a:t>
            </a:r>
            <a:r>
              <a:rPr lang="en-US" dirty="0"/>
              <a:t> GE </a:t>
            </a:r>
            <a:r>
              <a:rPr lang="en-US" dirty="0" err="1"/>
              <a:t>dobavljač</a:t>
            </a:r>
            <a:r>
              <a:rPr lang="en-US" dirty="0"/>
              <a:t>. „</a:t>
            </a:r>
            <a:r>
              <a:rPr lang="en-US" dirty="0" err="1"/>
              <a:t>Verujemo</a:t>
            </a:r>
            <a:r>
              <a:rPr lang="en-US" dirty="0"/>
              <a:t> da je </a:t>
            </a:r>
            <a:r>
              <a:rPr lang="en-US" dirty="0" err="1"/>
              <a:t>nemoguće</a:t>
            </a:r>
            <a:r>
              <a:rPr lang="en-US" dirty="0"/>
              <a:t> da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sr-Latn-RS" dirty="0"/>
              <a:t> - sama</a:t>
            </a:r>
            <a:r>
              <a:rPr lang="en-US" dirty="0"/>
              <a:t>“, </a:t>
            </a:r>
            <a:r>
              <a:rPr lang="en-US" dirty="0" err="1"/>
              <a:t>piše</a:t>
            </a:r>
            <a:r>
              <a:rPr lang="en-US" dirty="0"/>
              <a:t> GE, „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nastojimo</a:t>
            </a:r>
            <a:r>
              <a:rPr lang="en-US" dirty="0"/>
              <a:t> da </a:t>
            </a:r>
            <a:r>
              <a:rPr lang="en-US" dirty="0" err="1"/>
              <a:t>sarađujemo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stručnjacima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preduzetnicima</a:t>
            </a:r>
            <a:r>
              <a:rPr lang="en-US" dirty="0"/>
              <a:t> </a:t>
            </a:r>
            <a:r>
              <a:rPr lang="en-US" dirty="0" err="1"/>
              <a:t>svuda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dele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strast</a:t>
            </a:r>
            <a:r>
              <a:rPr lang="en-US" dirty="0"/>
              <a:t> da </a:t>
            </a:r>
            <a:r>
              <a:rPr lang="en-US" dirty="0" err="1"/>
              <a:t>rešimo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najhitnijih</a:t>
            </a:r>
            <a:r>
              <a:rPr lang="en-US" dirty="0"/>
              <a:t> </a:t>
            </a:r>
            <a:r>
              <a:rPr lang="en-US" dirty="0" err="1"/>
              <a:t>svetskih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.“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191472-E114-4657-AB7E-3BB8F122C2EA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91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4A3A-A76E-49A4-AFC8-40C80785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F21D-C53B-4415-A796-E4A5ADD14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P</a:t>
            </a:r>
            <a:r>
              <a:rPr lang="en-US" b="1" dirty="0" err="1"/>
              <a:t>onud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podsticaja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GE-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novčane</a:t>
            </a:r>
            <a:r>
              <a:rPr lang="en-US" dirty="0"/>
              <a:t> </a:t>
            </a:r>
            <a:r>
              <a:rPr lang="en-US" dirty="0" err="1"/>
              <a:t>nagrade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Google-</a:t>
            </a:r>
            <a:r>
              <a:rPr lang="en-US" dirty="0" err="1"/>
              <a:t>ov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bonusa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u </a:t>
            </a:r>
            <a:r>
              <a:rPr lang="en-US" dirty="0" err="1"/>
              <a:t>podsticanju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. Druga </a:t>
            </a:r>
            <a:r>
              <a:rPr lang="en-US" dirty="0" err="1"/>
              <a:t>opcija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sr-Latn-RS" dirty="0"/>
              <a:t>praksa</a:t>
            </a:r>
            <a:r>
              <a:rPr lang="en-US" dirty="0"/>
              <a:t> </a:t>
            </a:r>
            <a:r>
              <a:rPr lang="en-US" dirty="0" err="1"/>
              <a:t>predlaže</a:t>
            </a:r>
            <a:r>
              <a:rPr lang="en-US" dirty="0"/>
              <a:t> je da se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sr-Latn-RS" dirty="0"/>
              <a:t>učešća u </a:t>
            </a:r>
            <a:r>
              <a:rPr lang="en-US" dirty="0" err="1"/>
              <a:t>kapital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kr</a:t>
            </a:r>
            <a:r>
              <a:rPr lang="sr-Latn-RS" dirty="0"/>
              <a:t>ene sa komercijalizacijom</a:t>
            </a:r>
            <a:r>
              <a:rPr lang="en-US" dirty="0"/>
              <a:t>. Za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ograničenijim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, </a:t>
            </a:r>
            <a:r>
              <a:rPr lang="en-US" dirty="0" err="1"/>
              <a:t>podsticaji</a:t>
            </a:r>
            <a:r>
              <a:rPr lang="en-US" dirty="0"/>
              <a:t> bi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uključiti</a:t>
            </a:r>
            <a:r>
              <a:rPr lang="en-US" dirty="0"/>
              <a:t> </a:t>
            </a:r>
            <a:r>
              <a:rPr lang="en-US" dirty="0" err="1"/>
              <a:t>nuđenje</a:t>
            </a:r>
            <a:r>
              <a:rPr lang="en-US" dirty="0"/>
              <a:t> </a:t>
            </a:r>
            <a:r>
              <a:rPr lang="en-US" dirty="0" err="1"/>
              <a:t>zaposlenima</a:t>
            </a:r>
            <a:r>
              <a:rPr lang="en-US" dirty="0"/>
              <a:t> </a:t>
            </a:r>
            <a:r>
              <a:rPr lang="en-US" dirty="0" err="1"/>
              <a:t>slobodne</a:t>
            </a:r>
            <a:r>
              <a:rPr lang="en-US" dirty="0"/>
              <a:t> </a:t>
            </a:r>
            <a:r>
              <a:rPr lang="sr-Latn-RS" dirty="0"/>
              <a:t>dane</a:t>
            </a:r>
            <a:r>
              <a:rPr lang="en-US" dirty="0"/>
              <a:t>, </a:t>
            </a:r>
            <a:r>
              <a:rPr lang="en-US" dirty="0" err="1"/>
              <a:t>častiti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ručkom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priređivanje</a:t>
            </a:r>
            <a:r>
              <a:rPr lang="en-US" dirty="0"/>
              <a:t> </a:t>
            </a:r>
            <a:r>
              <a:rPr lang="en-US" dirty="0" err="1"/>
              <a:t>kancelarijske</a:t>
            </a:r>
            <a:r>
              <a:rPr lang="en-US" dirty="0"/>
              <a:t> </a:t>
            </a:r>
            <a:r>
              <a:rPr lang="en-US" dirty="0" err="1"/>
              <a:t>zabave</a:t>
            </a:r>
            <a:r>
              <a:rPr lang="en-US" dirty="0"/>
              <a:t>.</a:t>
            </a:r>
            <a:r>
              <a:rPr lang="sr-Latn-RS" dirty="0"/>
              <a:t> U većim organizacijama to mogu biti bonusi na plate ili akcije same kompanije.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1529EC-6B8F-4742-A894-54AB2ED6948C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98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4A319-5773-4699-AF2E-D8615CEE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83A4-B705-4232-A2EF-8740D0B3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/>
              <a:t>Obu</a:t>
            </a:r>
            <a:r>
              <a:rPr lang="sr-Latn-RS" b="1" dirty="0"/>
              <a:t>ka</a:t>
            </a:r>
            <a:r>
              <a:rPr lang="en-US" b="1" dirty="0"/>
              <a:t> </a:t>
            </a:r>
            <a:r>
              <a:rPr lang="en-US" b="1" dirty="0" err="1"/>
              <a:t>zaposlen</a:t>
            </a:r>
            <a:r>
              <a:rPr lang="sr-Latn-RS" b="1" dirty="0"/>
              <a:t>ih</a:t>
            </a:r>
            <a:r>
              <a:rPr lang="en-US" b="1" dirty="0"/>
              <a:t> u </a:t>
            </a:r>
            <a:r>
              <a:rPr lang="en-US" b="1" dirty="0" err="1"/>
              <a:t>dizajnerskom</a:t>
            </a:r>
            <a:r>
              <a:rPr lang="en-US" b="1" dirty="0"/>
              <a:t> </a:t>
            </a:r>
            <a:r>
              <a:rPr lang="en-US" b="1" dirty="0" err="1"/>
              <a:t>razmišljanju</a:t>
            </a:r>
            <a:r>
              <a:rPr lang="sr-Latn-RS" b="1" dirty="0"/>
              <a:t> (Design Thinking).</a:t>
            </a:r>
            <a:r>
              <a:rPr lang="en-US" b="1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preduzmu</a:t>
            </a:r>
            <a:r>
              <a:rPr lang="en-US" dirty="0"/>
              <a:t> da bi </a:t>
            </a:r>
            <a:r>
              <a:rPr lang="en-US" dirty="0" err="1"/>
              <a:t>inspirisale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je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dizajnerskog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. </a:t>
            </a:r>
            <a:r>
              <a:rPr lang="sr-Latn-RS" dirty="0"/>
              <a:t>D</a:t>
            </a:r>
            <a:r>
              <a:rPr lang="en-US" dirty="0" err="1"/>
              <a:t>izajnersko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veština</a:t>
            </a:r>
            <a:r>
              <a:rPr lang="en-US" dirty="0"/>
              <a:t> za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obučeni</a:t>
            </a:r>
            <a:r>
              <a:rPr lang="en-US" dirty="0"/>
              <a:t>. </a:t>
            </a:r>
            <a:r>
              <a:rPr lang="en-US" dirty="0" err="1"/>
              <a:t>Dizajnersko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je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usmeren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 u </a:t>
            </a:r>
            <a:r>
              <a:rPr lang="en-US" dirty="0" err="1"/>
              <a:t>pronalaženju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rešavanju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—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je </a:t>
            </a:r>
            <a:r>
              <a:rPr lang="en-US" dirty="0" err="1"/>
              <a:t>komponenta</a:t>
            </a:r>
            <a:r>
              <a:rPr lang="en-US" dirty="0"/>
              <a:t> za </a:t>
            </a:r>
            <a:r>
              <a:rPr lang="sr-Latn-RS" dirty="0"/>
              <a:t>LEAN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.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popularizovala</a:t>
            </a:r>
            <a:r>
              <a:rPr lang="en-US" dirty="0"/>
              <a:t> </a:t>
            </a:r>
            <a:r>
              <a:rPr lang="en-US" dirty="0" err="1"/>
              <a:t>globalna</a:t>
            </a:r>
            <a:r>
              <a:rPr lang="en-US" dirty="0"/>
              <a:t> </a:t>
            </a:r>
            <a:r>
              <a:rPr lang="en-US" dirty="0" err="1"/>
              <a:t>dizajnerska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 IDEO, </a:t>
            </a:r>
            <a:r>
              <a:rPr lang="en-US" dirty="0" err="1"/>
              <a:t>fokusiran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posmatranje</a:t>
            </a:r>
            <a:r>
              <a:rPr lang="en-US" dirty="0"/>
              <a:t> </a:t>
            </a:r>
            <a:r>
              <a:rPr lang="en-US" dirty="0" err="1"/>
              <a:t>krajnjih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u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prirodnom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razumeli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otkrili</a:t>
            </a:r>
            <a:r>
              <a:rPr lang="en-US" dirty="0"/>
              <a:t> </a:t>
            </a:r>
            <a:r>
              <a:rPr lang="en-US" dirty="0" err="1"/>
              <a:t>jedinstvene</a:t>
            </a:r>
            <a:r>
              <a:rPr lang="en-US" dirty="0"/>
              <a:t> </a:t>
            </a:r>
            <a:r>
              <a:rPr lang="sr-Latn-RS" dirty="0"/>
              <a:t>principe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bi </a:t>
            </a:r>
            <a:r>
              <a:rPr lang="en-US" dirty="0" err="1"/>
              <a:t>mogli</a:t>
            </a:r>
            <a:r>
              <a:rPr lang="en-US" dirty="0"/>
              <a:t> da </a:t>
            </a:r>
            <a:r>
              <a:rPr lang="en-US" dirty="0" err="1"/>
              <a:t>dovedu</a:t>
            </a:r>
            <a:r>
              <a:rPr lang="en-US" dirty="0"/>
              <a:t> do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prilika</a:t>
            </a:r>
            <a:r>
              <a:rPr lang="en-US" dirty="0"/>
              <a:t>. Kao deo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dizajnerskog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, </a:t>
            </a:r>
            <a:r>
              <a:rPr lang="en-US" dirty="0" err="1"/>
              <a:t>zaposleni</a:t>
            </a:r>
            <a:r>
              <a:rPr lang="en-US" dirty="0"/>
              <a:t> </a:t>
            </a:r>
            <a:r>
              <a:rPr lang="en-US" dirty="0" err="1"/>
              <a:t>učestvuju</a:t>
            </a:r>
            <a:r>
              <a:rPr lang="en-US" dirty="0"/>
              <a:t> u </a:t>
            </a:r>
            <a:r>
              <a:rPr lang="en-US" dirty="0" err="1"/>
              <a:t>divergentnom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konvergentnom</a:t>
            </a:r>
            <a:r>
              <a:rPr lang="en-US" dirty="0"/>
              <a:t> </a:t>
            </a:r>
            <a:r>
              <a:rPr lang="en-US" dirty="0" err="1"/>
              <a:t>razmišljanju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divergentnog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,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slobodan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. </a:t>
            </a:r>
            <a:r>
              <a:rPr lang="en-US" dirty="0" err="1"/>
              <a:t>Zaposleni</a:t>
            </a:r>
            <a:r>
              <a:rPr lang="en-US" dirty="0"/>
              <a:t> se </a:t>
            </a:r>
            <a:r>
              <a:rPr lang="en-US" dirty="0" err="1"/>
              <a:t>ohrabruju</a:t>
            </a:r>
            <a:r>
              <a:rPr lang="en-US" dirty="0"/>
              <a:t> da </a:t>
            </a:r>
            <a:r>
              <a:rPr lang="en-US" dirty="0" err="1"/>
              <a:t>otvore</a:t>
            </a:r>
            <a:r>
              <a:rPr lang="en-US" dirty="0"/>
              <a:t> </a:t>
            </a:r>
            <a:r>
              <a:rPr lang="en-US" dirty="0" err="1"/>
              <a:t>široku</a:t>
            </a:r>
            <a:r>
              <a:rPr lang="en-US" dirty="0"/>
              <a:t> </a:t>
            </a:r>
            <a:r>
              <a:rPr lang="en-US" dirty="0" err="1"/>
              <a:t>mrežu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istraže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mogućih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en-US" dirty="0"/>
              <a:t>; </a:t>
            </a:r>
            <a:r>
              <a:rPr lang="en-US" dirty="0" err="1"/>
              <a:t>nema</a:t>
            </a:r>
            <a:r>
              <a:rPr lang="en-US" dirty="0"/>
              <a:t> "</a:t>
            </a:r>
            <a:r>
              <a:rPr lang="en-US" dirty="0" err="1"/>
              <a:t>loše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"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faze. </a:t>
            </a:r>
            <a:r>
              <a:rPr lang="en-US" dirty="0" err="1"/>
              <a:t>Odatle</a:t>
            </a:r>
            <a:r>
              <a:rPr lang="en-US" dirty="0"/>
              <a:t>,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„</a:t>
            </a:r>
            <a:r>
              <a:rPr lang="en-US" dirty="0" err="1"/>
              <a:t>približio</a:t>
            </a:r>
            <a:r>
              <a:rPr lang="en-US" dirty="0"/>
              <a:t>“ </a:t>
            </a:r>
            <a:r>
              <a:rPr lang="en-US" dirty="0" err="1"/>
              <a:t>konceptu</a:t>
            </a:r>
            <a:r>
              <a:rPr lang="en-US" dirty="0"/>
              <a:t> za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misle</a:t>
            </a:r>
            <a:r>
              <a:rPr lang="en-US" dirty="0"/>
              <a:t>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odjeknuti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konvergentnog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timovi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glasati</a:t>
            </a:r>
            <a:r>
              <a:rPr lang="en-US" dirty="0"/>
              <a:t> za tri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veruju</a:t>
            </a:r>
            <a:r>
              <a:rPr lang="en-US" dirty="0"/>
              <a:t> da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najveći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en-US" dirty="0"/>
              <a:t> – </a:t>
            </a:r>
            <a:r>
              <a:rPr lang="sr-Latn-RS" dirty="0"/>
              <a:t>što predstavlja </a:t>
            </a:r>
            <a:r>
              <a:rPr lang="en-US" dirty="0" err="1"/>
              <a:t>demokratizaciju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sr-Latn-RS" dirty="0"/>
              <a:t> odlučivanja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E7787B-36B5-43DA-9158-7B5A2C619062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1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96DB-7C2B-4772-9589-D62B840A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KONCEPT ''UČEĆ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sr-Latn-RS" b="1" dirty="0">
                <a:solidFill>
                  <a:srgbClr val="002060"/>
                </a:solidFill>
              </a:rPr>
              <a:t> ORGANIZACIJE''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4F3CB-6530-4525-8249-F725AE1E8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Dizajnersko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je </a:t>
            </a:r>
            <a:r>
              <a:rPr lang="en-US" dirty="0" err="1"/>
              <a:t>podeljeno</a:t>
            </a:r>
            <a:r>
              <a:rPr lang="en-US" dirty="0"/>
              <a:t> u pet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Haso</a:t>
            </a:r>
            <a:r>
              <a:rPr lang="en-US" dirty="0"/>
              <a:t> </a:t>
            </a:r>
            <a:r>
              <a:rPr lang="en-US" dirty="0" err="1"/>
              <a:t>Platner</a:t>
            </a:r>
            <a:r>
              <a:rPr lang="en-US" dirty="0"/>
              <a:t> </a:t>
            </a:r>
            <a:r>
              <a:rPr lang="en-US" dirty="0" err="1"/>
              <a:t>institutu</a:t>
            </a:r>
            <a:r>
              <a:rPr lang="en-US" dirty="0"/>
              <a:t> za </a:t>
            </a:r>
            <a:r>
              <a:rPr lang="en-US" dirty="0" err="1"/>
              <a:t>dizajn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Univerzitetu</a:t>
            </a:r>
            <a:r>
              <a:rPr lang="en-US" dirty="0"/>
              <a:t> Stanford, </a:t>
            </a:r>
            <a:r>
              <a:rPr lang="en-US" dirty="0" err="1"/>
              <a:t>gde</a:t>
            </a:r>
            <a:r>
              <a:rPr lang="en-US" dirty="0"/>
              <a:t> je </a:t>
            </a:r>
            <a:r>
              <a:rPr lang="en-US" dirty="0" err="1"/>
              <a:t>osnivač</a:t>
            </a:r>
            <a:r>
              <a:rPr lang="en-US" dirty="0"/>
              <a:t> IDEO-a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profesor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Stanforda</a:t>
            </a:r>
            <a:r>
              <a:rPr lang="en-US" dirty="0"/>
              <a:t> </a:t>
            </a:r>
            <a:r>
              <a:rPr lang="en-US" dirty="0" err="1"/>
              <a:t>Dejvid</a:t>
            </a:r>
            <a:r>
              <a:rPr lang="en-US" dirty="0"/>
              <a:t> Keli u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sproveo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koraci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b="1" dirty="0" err="1"/>
              <a:t>Empatija</a:t>
            </a:r>
            <a:r>
              <a:rPr lang="en-US" b="1" dirty="0"/>
              <a:t>: </a:t>
            </a:r>
            <a:r>
              <a:rPr lang="en-US" dirty="0" err="1"/>
              <a:t>Posmatrajte</a:t>
            </a:r>
            <a:r>
              <a:rPr lang="en-US" dirty="0"/>
              <a:t> </a:t>
            </a:r>
            <a:r>
              <a:rPr lang="en-US" dirty="0" err="1"/>
              <a:t>korisnike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sarađujte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otkrili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sr-Latn-RS" dirty="0"/>
              <a:t>probleme</a:t>
            </a:r>
            <a:r>
              <a:rPr lang="en-US" dirty="0"/>
              <a:t>, </a:t>
            </a:r>
            <a:r>
              <a:rPr lang="en-US" dirty="0" err="1"/>
              <a:t>želje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b="1" dirty="0" err="1"/>
              <a:t>Defini</a:t>
            </a:r>
            <a:r>
              <a:rPr lang="sr-Latn-RS" b="1" dirty="0"/>
              <a:t>sanje</a:t>
            </a:r>
            <a:r>
              <a:rPr lang="en-US" b="1" dirty="0"/>
              <a:t>: </a:t>
            </a:r>
            <a:r>
              <a:rPr lang="en-US" dirty="0" err="1"/>
              <a:t>Prođite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zabeležite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isticalo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razgovarali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Definišite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problem. </a:t>
            </a:r>
            <a:endParaRPr lang="sr-Latn-RS" dirty="0"/>
          </a:p>
          <a:p>
            <a:pPr lvl="1"/>
            <a:r>
              <a:rPr lang="en-US" b="1" dirty="0" err="1"/>
              <a:t>Ideja</a:t>
            </a:r>
            <a:r>
              <a:rPr lang="en-US" b="1" dirty="0"/>
              <a:t>: </a:t>
            </a:r>
            <a:r>
              <a:rPr lang="en-US" dirty="0" err="1"/>
              <a:t>Ovde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divergentnog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konvergentnog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. </a:t>
            </a:r>
            <a:r>
              <a:rPr lang="en-US" dirty="0" err="1"/>
              <a:t>Ovde</a:t>
            </a:r>
            <a:r>
              <a:rPr lang="en-US" dirty="0"/>
              <a:t> </a:t>
            </a:r>
            <a:r>
              <a:rPr lang="en-US" dirty="0" err="1"/>
              <a:t>razmišljate</a:t>
            </a:r>
            <a:r>
              <a:rPr lang="en-US" dirty="0"/>
              <a:t> o </a:t>
            </a:r>
            <a:r>
              <a:rPr lang="en-US" dirty="0" err="1"/>
              <a:t>potencijalnim</a:t>
            </a:r>
            <a:r>
              <a:rPr lang="en-US" dirty="0"/>
              <a:t> </a:t>
            </a:r>
            <a:r>
              <a:rPr lang="en-US" dirty="0" err="1"/>
              <a:t>rešenjima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– uključujući i breinstorming ideja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b="1" dirty="0" err="1"/>
              <a:t>Prototip</a:t>
            </a:r>
            <a:r>
              <a:rPr lang="en-US" b="1" dirty="0"/>
              <a:t>: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odaberete</a:t>
            </a:r>
            <a:r>
              <a:rPr lang="en-US" dirty="0"/>
              <a:t> </a:t>
            </a:r>
            <a:r>
              <a:rPr lang="sr-Latn-RS" dirty="0"/>
              <a:t>najbolju</a:t>
            </a:r>
            <a:r>
              <a:rPr lang="en-US" dirty="0"/>
              <a:t> </a:t>
            </a:r>
            <a:r>
              <a:rPr lang="en-US" dirty="0" err="1"/>
              <a:t>ideju</a:t>
            </a:r>
            <a:r>
              <a:rPr lang="en-US" dirty="0"/>
              <a:t>, </a:t>
            </a:r>
            <a:r>
              <a:rPr lang="en-US" dirty="0" err="1"/>
              <a:t>počnite</a:t>
            </a:r>
            <a:r>
              <a:rPr lang="en-US" dirty="0"/>
              <a:t> da </a:t>
            </a:r>
            <a:r>
              <a:rPr lang="en-US" dirty="0" err="1"/>
              <a:t>pravite</a:t>
            </a:r>
            <a:r>
              <a:rPr lang="en-US" dirty="0"/>
              <a:t> </a:t>
            </a:r>
            <a:r>
              <a:rPr lang="en-US" dirty="0" err="1"/>
              <a:t>prototip</a:t>
            </a:r>
            <a:r>
              <a:rPr lang="en-US" dirty="0"/>
              <a:t>,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olovku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b="1" dirty="0"/>
              <a:t>Test: </a:t>
            </a:r>
            <a:r>
              <a:rPr lang="en-US" dirty="0" err="1"/>
              <a:t>Stavite</a:t>
            </a:r>
            <a:r>
              <a:rPr lang="en-US" dirty="0"/>
              <a:t> </a:t>
            </a:r>
            <a:r>
              <a:rPr lang="en-US" dirty="0" err="1"/>
              <a:t>prototip</a:t>
            </a:r>
            <a:r>
              <a:rPr lang="en-US" dirty="0"/>
              <a:t> u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popravite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povratnih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C5EEB-43F5-4D42-8CB9-DE6EC973BEFD}"/>
              </a:ext>
            </a:extLst>
          </p:cNvPr>
          <p:cNvSpPr/>
          <p:nvPr/>
        </p:nvSpPr>
        <p:spPr>
          <a:xfrm>
            <a:off x="500742" y="6127234"/>
            <a:ext cx="9565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5 Methods to Inspire Innovation Within Your Organization (northeastern.edu)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96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7D21-94B9-49D7-9C55-9A5087BB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LJUDSKI RESURSI KAO IMOVINA PREDUZEĆA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A3CE6-E6E3-4988-9142-B91BC47C8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Postoji često shvatanje da se </a:t>
            </a:r>
            <a:r>
              <a:rPr lang="en-US" dirty="0" err="1"/>
              <a:t>industrijski</a:t>
            </a:r>
            <a:r>
              <a:rPr lang="en-US" dirty="0"/>
              <a:t> </a:t>
            </a:r>
            <a:r>
              <a:rPr lang="en-US" dirty="0" err="1"/>
              <a:t>menad</a:t>
            </a:r>
            <a:r>
              <a:rPr lang="sr-Latn-RS" dirty="0"/>
              <a:t>žment </a:t>
            </a:r>
            <a:r>
              <a:rPr lang="sr-Latn-CS" dirty="0"/>
              <a:t>fokusira uglavnom na pitanja tehnologije, procesa i opreme, odnosno da se ne bavi ljudskim pitanjima, t.j. pitanjima ljudskih resursa. </a:t>
            </a:r>
          </a:p>
          <a:p>
            <a:r>
              <a:rPr lang="sr-Latn-CS" dirty="0"/>
              <a:t>Ipak, </a:t>
            </a:r>
            <a:r>
              <a:rPr lang="sr-Latn-CS" i="1" u="sng" dirty="0"/>
              <a:t>ljudski resursi su najvažniji resursi organizacije.</a:t>
            </a:r>
            <a:endParaRPr lang="sr-Latn-CS" dirty="0"/>
          </a:p>
          <a:p>
            <a:r>
              <a:rPr lang="sr-Latn-CS" dirty="0"/>
              <a:t>Način organizacije ljudskih resursa, kao organizacija na mikro nivou, ima važan uticaj na efektivnost proizvodnih operacija. </a:t>
            </a:r>
          </a:p>
          <a:p>
            <a:r>
              <a:rPr lang="sr-Latn-CS" dirty="0"/>
              <a:t>Neki elementi menadžmenta ljudskim resursima su značajniji za optimalno odvijanje proizvodnje od drugih. To su elementi koji se direktno tiču odnosa između ljudi, odnosa ljudi i tehnologije, kao  i adekvatnošću metoda rada.</a:t>
            </a:r>
          </a:p>
          <a:p>
            <a:r>
              <a:rPr lang="sr-Latn-CS" dirty="0"/>
              <a:t>Selekcija i implementacija ovih metoda naziva se Projektovanje Radnih Mesta, odnosno „</a:t>
            </a:r>
            <a:r>
              <a:rPr lang="sr-Latn-CS" b="1" dirty="0"/>
              <a:t>Job Design</a:t>
            </a:r>
            <a:r>
              <a:rPr lang="sr-Latn-CS" dirty="0"/>
              <a:t>“.</a:t>
            </a:r>
          </a:p>
          <a:p>
            <a:r>
              <a:rPr lang="sr-Latn-CS" dirty="0"/>
              <a:t>Upravljanje ljudskim resursima se još naziva Menadžment Ljudskih potencijala ili „</a:t>
            </a:r>
            <a:r>
              <a:rPr lang="sr-Latn-CS" b="1" dirty="0"/>
              <a:t>Human Resources Management“ – HR</a:t>
            </a:r>
            <a:r>
              <a:rPr lang="sr-Latn-C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46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DE93-CC22-4F00-9911-BC7B73D2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LJUDSKI RESURSI KAO IMOVINA PREDUZEĆA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C7B1-7BA8-4955-8BC0-043B7B58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Strategija ljudskih resursa</a:t>
            </a:r>
          </a:p>
          <a:p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je </a:t>
            </a:r>
            <a:r>
              <a:rPr lang="en-US" dirty="0" err="1"/>
              <a:t>sveukupni</a:t>
            </a:r>
            <a:r>
              <a:rPr lang="en-US" dirty="0"/>
              <a:t>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osiguravanju</a:t>
            </a:r>
            <a:r>
              <a:rPr lang="en-US" dirty="0"/>
              <a:t> da </a:t>
            </a:r>
            <a:r>
              <a:rPr lang="en-US" dirty="0" err="1"/>
              <a:t>organizacij</a:t>
            </a:r>
            <a:r>
              <a:rPr lang="sr-Latn-RS" dirty="0"/>
              <a:t>i </a:t>
            </a:r>
            <a:r>
              <a:rPr lang="en-US" dirty="0" err="1"/>
              <a:t>ljudski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stratešku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međusobno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dirty="0" err="1"/>
              <a:t>Prvo</a:t>
            </a:r>
            <a:r>
              <a:rPr lang="en-US" dirty="0"/>
              <a:t>, </a:t>
            </a:r>
            <a:r>
              <a:rPr lang="en-US" b="1" dirty="0" err="1"/>
              <a:t>identifikovanje</a:t>
            </a:r>
            <a:r>
              <a:rPr lang="en-US" b="1" dirty="0"/>
              <a:t> </a:t>
            </a:r>
            <a:r>
              <a:rPr lang="en-US" b="1" dirty="0" err="1"/>
              <a:t>broja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vrste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potrebni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upravljanje</a:t>
            </a:r>
            <a:r>
              <a:rPr lang="sr-Latn-RS" b="1" dirty="0"/>
              <a:t>,</a:t>
            </a:r>
            <a:r>
              <a:rPr lang="en-US" b="1" dirty="0"/>
              <a:t> </a:t>
            </a:r>
            <a:r>
              <a:rPr lang="en-US" b="1" dirty="0" err="1"/>
              <a:t>vođenje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. </a:t>
            </a:r>
            <a:endParaRPr lang="sr-Latn-RS" dirty="0"/>
          </a:p>
          <a:p>
            <a:pPr lvl="1"/>
            <a:r>
              <a:rPr lang="en-US" dirty="0" err="1"/>
              <a:t>Drugo</a:t>
            </a:r>
            <a:r>
              <a:rPr lang="en-US" dirty="0"/>
              <a:t>, </a:t>
            </a:r>
            <a:r>
              <a:rPr lang="en-US" b="1" dirty="0" err="1"/>
              <a:t>postavljanje</a:t>
            </a:r>
            <a:r>
              <a:rPr lang="en-US" b="1" dirty="0"/>
              <a:t> </a:t>
            </a:r>
            <a:r>
              <a:rPr lang="en-US" b="1" dirty="0" err="1"/>
              <a:t>programa</a:t>
            </a:r>
            <a:r>
              <a:rPr lang="sr-Latn-R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inicijativ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privlače</a:t>
            </a:r>
            <a:r>
              <a:rPr lang="sr-Latn-RS" b="1" dirty="0"/>
              <a:t>,</a:t>
            </a:r>
            <a:r>
              <a:rPr lang="en-US" b="1" dirty="0"/>
              <a:t> </a:t>
            </a:r>
            <a:r>
              <a:rPr lang="en-US" b="1" dirty="0" err="1"/>
              <a:t>razvijaju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zadržavaju</a:t>
            </a:r>
            <a:r>
              <a:rPr lang="en-US" b="1" dirty="0"/>
              <a:t> </a:t>
            </a:r>
            <a:r>
              <a:rPr lang="en-US" b="1" dirty="0" err="1"/>
              <a:t>odgovarajuće</a:t>
            </a:r>
            <a:r>
              <a:rPr lang="en-US" b="1" dirty="0"/>
              <a:t> </a:t>
            </a:r>
            <a:r>
              <a:rPr lang="en-US" b="1" dirty="0" err="1"/>
              <a:t>osoblje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1805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LJUDSKI RESURSI KAO IMOVINA PREDUZEĆA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Značajan </a:t>
            </a:r>
            <a:r>
              <a:rPr lang="en-US" dirty="0" err="1"/>
              <a:t>doprinos</a:t>
            </a:r>
            <a:r>
              <a:rPr lang="en-US" dirty="0"/>
              <a:t> </a:t>
            </a:r>
            <a:r>
              <a:rPr lang="en-US" dirty="0" err="1"/>
              <a:t>strateškoj</a:t>
            </a:r>
            <a:r>
              <a:rPr lang="en-US" dirty="0"/>
              <a:t> </a:t>
            </a:r>
            <a:r>
              <a:rPr lang="en-US" dirty="0" err="1"/>
              <a:t>ulozi</a:t>
            </a:r>
            <a:r>
              <a:rPr lang="en-US" dirty="0"/>
              <a:t> HR-a </a:t>
            </a:r>
            <a:r>
              <a:rPr lang="en-US" dirty="0" err="1"/>
              <a:t>dolazi</a:t>
            </a:r>
            <a:r>
              <a:rPr lang="en-US" dirty="0"/>
              <a:t> od </a:t>
            </a:r>
            <a:r>
              <a:rPr lang="en-US" dirty="0" err="1"/>
              <a:t>Davea</a:t>
            </a:r>
            <a:r>
              <a:rPr lang="en-US" dirty="0"/>
              <a:t> </a:t>
            </a:r>
            <a:r>
              <a:rPr lang="en-US" dirty="0" err="1"/>
              <a:t>Ulricha</a:t>
            </a:r>
            <a:r>
              <a:rPr lang="en-US" dirty="0"/>
              <a:t>,</a:t>
            </a:r>
            <a:r>
              <a:rPr lang="sr-Latn-RS" dirty="0"/>
              <a:t> sa </a:t>
            </a:r>
            <a:r>
              <a:rPr lang="en-US" dirty="0" err="1"/>
              <a:t>Univerzitet</a:t>
            </a:r>
            <a:r>
              <a:rPr lang="en-US" dirty="0"/>
              <a:t> u </a:t>
            </a:r>
            <a:r>
              <a:rPr lang="en-US" dirty="0" err="1"/>
              <a:t>Mičigenu</a:t>
            </a:r>
            <a:r>
              <a:rPr lang="en-US" dirty="0"/>
              <a:t>.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pretpostavka</a:t>
            </a:r>
            <a:r>
              <a:rPr lang="en-US" dirty="0"/>
              <a:t> 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tradicionalna</a:t>
            </a:r>
            <a:r>
              <a:rPr lang="en-US" dirty="0"/>
              <a:t> </a:t>
            </a:r>
            <a:r>
              <a:rPr lang="en-US" dirty="0" err="1"/>
              <a:t>odeljenja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neadekvatna</a:t>
            </a:r>
            <a:r>
              <a:rPr lang="en-US" dirty="0"/>
              <a:t> u </a:t>
            </a:r>
            <a:r>
              <a:rPr lang="en-US" dirty="0" err="1"/>
              <a:t>ispunjavanju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On </a:t>
            </a:r>
            <a:r>
              <a:rPr lang="en-US" dirty="0" err="1"/>
              <a:t>predlaže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b="1" dirty="0"/>
              <a:t>'</a:t>
            </a:r>
            <a:r>
              <a:rPr lang="en-US" b="1" dirty="0" err="1"/>
              <a:t>strateški</a:t>
            </a:r>
            <a:r>
              <a:rPr lang="en-US" b="1" dirty="0"/>
              <a:t> partner</a:t>
            </a:r>
            <a:r>
              <a:rPr lang="en-US" dirty="0"/>
              <a:t>' </a:t>
            </a:r>
            <a:r>
              <a:rPr lang="en-US" dirty="0" err="1"/>
              <a:t>poslu</a:t>
            </a:r>
            <a:r>
              <a:rPr lang="en-US" dirty="0"/>
              <a:t>, </a:t>
            </a:r>
            <a:r>
              <a:rPr lang="en-US" b="1" dirty="0" err="1"/>
              <a:t>administrirati</a:t>
            </a:r>
            <a:r>
              <a:rPr lang="en-US" b="1" dirty="0"/>
              <a:t> HR procedure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procese</a:t>
            </a:r>
            <a:r>
              <a:rPr lang="en-US" dirty="0"/>
              <a:t>, </a:t>
            </a:r>
            <a:r>
              <a:rPr lang="en-US" dirty="0" err="1"/>
              <a:t>biti</a:t>
            </a:r>
            <a:r>
              <a:rPr lang="sr-Latn-RS" dirty="0"/>
              <a:t> </a:t>
            </a:r>
            <a:r>
              <a:rPr lang="en-US" dirty="0"/>
              <a:t>„</a:t>
            </a:r>
            <a:r>
              <a:rPr lang="en-US" b="1" dirty="0" err="1"/>
              <a:t>šampion</a:t>
            </a:r>
            <a:r>
              <a:rPr lang="en-US" b="1" dirty="0"/>
              <a:t> </a:t>
            </a:r>
            <a:r>
              <a:rPr lang="en-US" b="1" dirty="0" err="1"/>
              <a:t>zaposlenih</a:t>
            </a:r>
            <a:r>
              <a:rPr lang="en-US" dirty="0"/>
              <a:t>“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b="1" dirty="0"/>
              <a:t>agent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err="1"/>
              <a:t>promene</a:t>
            </a:r>
            <a:r>
              <a:rPr lang="en-US" dirty="0"/>
              <a:t>“</a:t>
            </a:r>
            <a:r>
              <a:rPr lang="sr-Latn-RS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5890-F44E-40A0-B215-194BFEF6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A9BF-2A3E-4889-B39A-23AE635EA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sr-Latn-RS" dirty="0"/>
              <a:t>Kako je već rečeno, na prvom terminu predavanja, </a:t>
            </a:r>
            <a:r>
              <a:rPr lang="en-US" b="1" i="1" dirty="0" err="1"/>
              <a:t>invencija</a:t>
            </a:r>
            <a:r>
              <a:rPr lang="en-US" dirty="0"/>
              <a:t> </a:t>
            </a:r>
            <a:r>
              <a:rPr lang="sr-Latn-RS" dirty="0"/>
              <a:t>predstavlja</a:t>
            </a:r>
            <a:r>
              <a:rPr lang="en-US" dirty="0"/>
              <a:t> </a:t>
            </a:r>
            <a:r>
              <a:rPr lang="en-US" dirty="0" err="1"/>
              <a:t>otkriće</a:t>
            </a:r>
            <a:r>
              <a:rPr lang="en-US" dirty="0"/>
              <a:t>, a </a:t>
            </a:r>
            <a:r>
              <a:rPr lang="en-US" b="1" i="1" dirty="0" err="1"/>
              <a:t>inovacija</a:t>
            </a:r>
            <a:r>
              <a:rPr lang="en-US" b="1" i="1" dirty="0"/>
              <a:t> </a:t>
            </a:r>
            <a:r>
              <a:rPr lang="en-US" dirty="0"/>
              <a:t>–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u </a:t>
            </a:r>
            <a:r>
              <a:rPr lang="en-US" dirty="0" err="1"/>
              <a:t>praksi</a:t>
            </a:r>
            <a:r>
              <a:rPr lang="sr-Latn-RS" dirty="0"/>
              <a:t>.</a:t>
            </a:r>
          </a:p>
          <a:p>
            <a:pPr algn="just"/>
            <a:r>
              <a:rPr lang="sr-Latn-RS" dirty="0"/>
              <a:t>Savremeni koncept industrijskog menadžmenta podrazumeva dinamičko poslovno okruženje, gde se preduzeća moraju prilagoditi brzima promenama u smislu zahteva kupaca ali i u smislu promena dostupnih resursa.</a:t>
            </a:r>
          </a:p>
          <a:p>
            <a:pPr algn="just"/>
            <a:r>
              <a:rPr lang="en-US" dirty="0" err="1"/>
              <a:t>Inovacija</a:t>
            </a:r>
            <a:r>
              <a:rPr lang="en-US" dirty="0"/>
              <a:t> je </a:t>
            </a:r>
            <a:r>
              <a:rPr lang="en-US" dirty="0" err="1"/>
              <a:t>ključna</a:t>
            </a:r>
            <a:r>
              <a:rPr lang="en-US" dirty="0"/>
              <a:t> za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.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menja</a:t>
            </a:r>
            <a:r>
              <a:rPr lang="sr-Latn-RS" dirty="0"/>
              <a:t>ti</a:t>
            </a:r>
            <a:r>
              <a:rPr lang="en-US" dirty="0"/>
              <a:t>, </a:t>
            </a:r>
            <a:r>
              <a:rPr lang="en-US" dirty="0" err="1"/>
              <a:t>prilagođava</a:t>
            </a:r>
            <a:r>
              <a:rPr lang="sr-Latn-RS" dirty="0"/>
              <a:t>ti</a:t>
            </a:r>
            <a:r>
              <a:rPr lang="en-US" dirty="0"/>
              <a:t> </a:t>
            </a:r>
            <a:r>
              <a:rPr lang="en-US" dirty="0" err="1"/>
              <a:t>promenljivim</a:t>
            </a:r>
            <a:r>
              <a:rPr lang="en-US" dirty="0"/>
              <a:t> </a:t>
            </a:r>
            <a:r>
              <a:rPr lang="en-US" dirty="0" err="1"/>
              <a:t>okolnostima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ruko</a:t>
            </a:r>
            <a:r>
              <a:rPr lang="en-US" dirty="0" err="1"/>
              <a:t>vod</a:t>
            </a:r>
            <a:r>
              <a:rPr lang="sr-Latn-RS" dirty="0"/>
              <a:t>iti</a:t>
            </a:r>
            <a:r>
              <a:rPr lang="en-US" dirty="0"/>
              <a:t> u </a:t>
            </a:r>
            <a:r>
              <a:rPr lang="en-US" dirty="0" err="1"/>
              <a:t>širem</a:t>
            </a:r>
            <a:r>
              <a:rPr lang="en-US" dirty="0"/>
              <a:t> </a:t>
            </a:r>
            <a:r>
              <a:rPr lang="en-US" dirty="0" err="1"/>
              <a:t>ekonomskom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društvenom</a:t>
            </a:r>
            <a:r>
              <a:rPr lang="en-US" dirty="0"/>
              <a:t>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promen</a:t>
            </a:r>
            <a:r>
              <a:rPr lang="sr-Latn-RS" dirty="0"/>
              <a:t>ama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/>
              <a:t>Bez </a:t>
            </a:r>
            <a:r>
              <a:rPr lang="en-US" dirty="0" err="1"/>
              <a:t>inovacija</a:t>
            </a:r>
            <a:r>
              <a:rPr lang="en-US" dirty="0"/>
              <a:t>,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rizikuju</a:t>
            </a:r>
            <a:r>
              <a:rPr lang="en-US" dirty="0"/>
              <a:t> da </a:t>
            </a:r>
            <a:r>
              <a:rPr lang="en-US" dirty="0" err="1"/>
              <a:t>nestanu</a:t>
            </a:r>
            <a:r>
              <a:rPr lang="en-US" dirty="0"/>
              <a:t> u </a:t>
            </a:r>
            <a:r>
              <a:rPr lang="en-US" dirty="0" err="1"/>
              <a:t>kratkom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srednjeročno</a:t>
            </a:r>
            <a:r>
              <a:rPr lang="sr-Latn-RS" dirty="0"/>
              <a:t>m periodu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Istovremeno</a:t>
            </a:r>
            <a:r>
              <a:rPr lang="en-US" dirty="0"/>
              <a:t>, </a:t>
            </a:r>
            <a:r>
              <a:rPr lang="en-US" dirty="0" err="1"/>
              <a:t>inovacija</a:t>
            </a:r>
            <a:r>
              <a:rPr lang="en-US" dirty="0"/>
              <a:t> je </a:t>
            </a:r>
            <a:r>
              <a:rPr lang="sr-Latn-RS" dirty="0"/>
              <a:t>kompleksna pojava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neizvesnosti</a:t>
            </a:r>
            <a:r>
              <a:rPr lang="en-US" dirty="0"/>
              <a:t>.</a:t>
            </a:r>
            <a:endParaRPr lang="sr-Latn-RS" dirty="0"/>
          </a:p>
          <a:p>
            <a:pPr algn="just"/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inovacijama</a:t>
            </a:r>
            <a:r>
              <a:rPr lang="en-US" dirty="0"/>
              <a:t> </a:t>
            </a:r>
            <a:r>
              <a:rPr lang="en-US" dirty="0" err="1"/>
              <a:t>povećava</a:t>
            </a:r>
            <a:r>
              <a:rPr lang="en-US" dirty="0"/>
              <a:t> </a:t>
            </a:r>
            <a:r>
              <a:rPr lang="en-US" dirty="0" err="1"/>
              <a:t>šanse</a:t>
            </a:r>
            <a:r>
              <a:rPr lang="en-US" dirty="0"/>
              <a:t> za </a:t>
            </a:r>
            <a:r>
              <a:rPr lang="en-US" dirty="0" err="1"/>
              <a:t>uspeh</a:t>
            </a:r>
            <a:r>
              <a:rPr lang="en-US" dirty="0"/>
              <a:t>. </a:t>
            </a:r>
            <a:r>
              <a:rPr lang="en-US" dirty="0" err="1"/>
              <a:t>Stoga</a:t>
            </a:r>
            <a:r>
              <a:rPr lang="en-US" dirty="0"/>
              <a:t> je </a:t>
            </a:r>
            <a:r>
              <a:rPr lang="sr-Latn-RS" dirty="0"/>
              <a:t>uspešno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inovacijama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sposobnost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poslovan</a:t>
            </a:r>
            <a:r>
              <a:rPr lang="sr-Latn-RS" dirty="0"/>
              <a:t>om okruženju.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49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78477"/>
              </p:ext>
            </p:extLst>
          </p:nvPr>
        </p:nvGraphicFramePr>
        <p:xfrm>
          <a:off x="150829" y="235669"/>
          <a:ext cx="11887200" cy="654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799">
                <a:tc>
                  <a:txBody>
                    <a:bodyPr/>
                    <a:lstStyle/>
                    <a:p>
                      <a:r>
                        <a:rPr lang="en-US" dirty="0" err="1"/>
                        <a:t>Ljudski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resursi</a:t>
                      </a:r>
                      <a:r>
                        <a:rPr lang="en-US" dirty="0"/>
                        <a:t> (HR) </a:t>
                      </a:r>
                      <a:r>
                        <a:rPr lang="en-US" dirty="0" err="1"/>
                        <a:t>uloga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Šta uključuje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Značaj za industrijski menadžment (IM)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Strateški 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Usklađivanje</a:t>
                      </a:r>
                      <a:r>
                        <a:rPr lang="en-US" dirty="0"/>
                        <a:t> </a:t>
                      </a:r>
                      <a:r>
                        <a:rPr lang="sr-Latn-RS" dirty="0"/>
                        <a:t>strategije </a:t>
                      </a:r>
                      <a:r>
                        <a:rPr lang="en-US" dirty="0" err="1"/>
                        <a:t>ljudskih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resursa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poslovan</a:t>
                      </a:r>
                      <a:r>
                        <a:rPr lang="sr-Latn-RS" dirty="0"/>
                        <a:t>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strategija</a:t>
                      </a:r>
                      <a:r>
                        <a:rPr lang="en-US" dirty="0"/>
                        <a:t>: ’</a:t>
                      </a:r>
                      <a:r>
                        <a:rPr lang="en-US" dirty="0" err="1"/>
                        <a:t>organizacion</a:t>
                      </a:r>
                      <a:r>
                        <a:rPr lang="sr-Latn-RS" dirty="0"/>
                        <a:t>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dijagnoza</a:t>
                      </a:r>
                      <a:r>
                        <a:rPr lang="en-US" dirty="0"/>
                        <a:t>’, </a:t>
                      </a:r>
                      <a:r>
                        <a:rPr lang="en-US" dirty="0" err="1"/>
                        <a:t>planiranje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radne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snage</a:t>
                      </a:r>
                      <a:r>
                        <a:rPr lang="en-US" dirty="0"/>
                        <a:t>, monitoring </a:t>
                      </a:r>
                      <a:r>
                        <a:rPr lang="en-US" dirty="0" err="1"/>
                        <a:t>životne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sredine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M </a:t>
                      </a:r>
                      <a:r>
                        <a:rPr lang="en-US" dirty="0" err="1">
                          <a:effectLst/>
                        </a:rPr>
                        <a:t>integriše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strategiju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poslovanja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strategijom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ljudskih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resursa</a:t>
                      </a:r>
                      <a:r>
                        <a:rPr lang="en-US" dirty="0">
                          <a:effectLst/>
                        </a:rPr>
                        <a:t>. </a:t>
                      </a:r>
                      <a:r>
                        <a:rPr lang="sr-Latn-RS" dirty="0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M </a:t>
                      </a:r>
                      <a:r>
                        <a:rPr lang="sr-Latn-RS" dirty="0">
                          <a:effectLst/>
                        </a:rPr>
                        <a:t>ističe </a:t>
                      </a:r>
                      <a:r>
                        <a:rPr lang="en-US" dirty="0" err="1">
                          <a:effectLst/>
                        </a:rPr>
                        <a:t>svoje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dugoročne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zahteve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za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znanjima i </a:t>
                      </a:r>
                      <a:r>
                        <a:rPr lang="en-US" dirty="0" err="1">
                          <a:effectLst/>
                        </a:rPr>
                        <a:t>veštinama</a:t>
                      </a:r>
                      <a:r>
                        <a:rPr lang="sr-Latn-RS" dirty="0">
                          <a:effectLst/>
                        </a:rPr>
                        <a:t> zaposlenih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oslanja</a:t>
                      </a:r>
                      <a:r>
                        <a:rPr lang="en-US" dirty="0">
                          <a:effectLst/>
                        </a:rPr>
                        <a:t> se </a:t>
                      </a:r>
                      <a:r>
                        <a:rPr lang="en-US" dirty="0" err="1">
                          <a:effectLst/>
                        </a:rPr>
                        <a:t>na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HR za pronalaženje</a:t>
                      </a:r>
                      <a:r>
                        <a:rPr lang="en-US" dirty="0">
                          <a:effectLst/>
                        </a:rPr>
                        <a:t>/</a:t>
                      </a:r>
                      <a:r>
                        <a:rPr lang="en-US" dirty="0" err="1">
                          <a:effectLst/>
                        </a:rPr>
                        <a:t>razvijanje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istih </a:t>
                      </a:r>
                      <a:r>
                        <a:rPr lang="en-US" dirty="0" err="1">
                          <a:effectLst/>
                        </a:rPr>
                        <a:t>na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osnovu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prognoza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tržišta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rada</a:t>
                      </a:r>
                      <a:r>
                        <a:rPr lang="en-US" dirty="0">
                          <a:effectLst/>
                        </a:rPr>
                        <a:t>, </a:t>
                      </a:r>
                      <a:r>
                        <a:rPr lang="en-US" dirty="0" err="1">
                          <a:effectLst/>
                        </a:rPr>
                        <a:t>planiranje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razvoja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itd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Administrativni ekspert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Vođenje</a:t>
                      </a:r>
                      <a:r>
                        <a:rPr lang="en-US" dirty="0"/>
                        <a:t> </a:t>
                      </a:r>
                      <a:r>
                        <a:rPr lang="sr-Latn-RS" dirty="0"/>
                        <a:t>procesa</a:t>
                      </a:r>
                      <a:r>
                        <a:rPr lang="sr-Latn-RS" baseline="0" dirty="0"/>
                        <a:t> </a:t>
                      </a:r>
                      <a:r>
                        <a:rPr lang="en-US" dirty="0" err="1"/>
                        <a:t>ljudskih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resursa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organizacije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'</a:t>
                      </a:r>
                      <a:r>
                        <a:rPr lang="en-US" dirty="0" err="1"/>
                        <a:t>zajedničk</a:t>
                      </a:r>
                      <a:r>
                        <a:rPr lang="sr-Latn-RS" dirty="0"/>
                        <a:t>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uslug</a:t>
                      </a:r>
                      <a:r>
                        <a:rPr lang="sr-Latn-RS" dirty="0"/>
                        <a:t>a</a:t>
                      </a:r>
                      <a:r>
                        <a:rPr lang="en-US" dirty="0"/>
                        <a:t>': </a:t>
                      </a:r>
                      <a:r>
                        <a:rPr lang="en-US" dirty="0" err="1"/>
                        <a:t>platni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spisak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ocenjivanje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izbor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regrutovanje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komunikacija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itd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</a:t>
                      </a:r>
                      <a:r>
                        <a:rPr lang="en-US" dirty="0"/>
                        <a:t>M je u </a:t>
                      </a:r>
                      <a:r>
                        <a:rPr lang="en-US" dirty="0" err="1"/>
                        <a:t>velikoj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meri</a:t>
                      </a:r>
                      <a:r>
                        <a:rPr lang="en-US" dirty="0"/>
                        <a:t> „</a:t>
                      </a:r>
                      <a:r>
                        <a:rPr lang="en-US" dirty="0" err="1"/>
                        <a:t>interni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kupac</a:t>
                      </a:r>
                      <a:r>
                        <a:rPr lang="en-US" dirty="0"/>
                        <a:t>“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HR </a:t>
                      </a:r>
                      <a:r>
                        <a:rPr lang="en-US" dirty="0" err="1"/>
                        <a:t>procese</a:t>
                      </a:r>
                      <a:r>
                        <a:rPr lang="en-US" dirty="0"/>
                        <a:t>. </a:t>
                      </a:r>
                      <a:r>
                        <a:rPr lang="sr-Latn-RS" dirty="0"/>
                        <a:t>I</a:t>
                      </a:r>
                      <a:r>
                        <a:rPr lang="en-US" dirty="0"/>
                        <a:t>M mora </a:t>
                      </a:r>
                      <a:r>
                        <a:rPr lang="en-US" dirty="0" err="1"/>
                        <a:t>biti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jas</a:t>
                      </a:r>
                      <a:r>
                        <a:rPr lang="sr-Latn-RS" dirty="0"/>
                        <a:t>an</a:t>
                      </a:r>
                      <a:r>
                        <a:rPr lang="en-US" dirty="0"/>
                        <a:t> u </a:t>
                      </a:r>
                      <a:r>
                        <a:rPr lang="en-US" dirty="0" err="1"/>
                        <a:t>svojim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zahtevima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zajedničkim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dogovorenim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nivoima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usluga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dogovoru</a:t>
                      </a:r>
                      <a:r>
                        <a:rPr lang="en-US" dirty="0"/>
                        <a:t>. </a:t>
                      </a:r>
                      <a:r>
                        <a:rPr lang="sr-Latn-RS" dirty="0"/>
                        <a:t>I</a:t>
                      </a:r>
                      <a:r>
                        <a:rPr lang="en-US" dirty="0"/>
                        <a:t>M bi </a:t>
                      </a:r>
                      <a:r>
                        <a:rPr lang="en-US" dirty="0" err="1"/>
                        <a:t>takođe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trebalo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bude</a:t>
                      </a:r>
                      <a:r>
                        <a:rPr lang="en-US" dirty="0"/>
                        <a:t> u </a:t>
                      </a:r>
                      <a:r>
                        <a:rPr lang="en-US" dirty="0" err="1"/>
                        <a:t>mogućnosti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savetuje</a:t>
                      </a:r>
                      <a:r>
                        <a:rPr lang="en-US" dirty="0"/>
                        <a:t> HR o tome </a:t>
                      </a:r>
                      <a:r>
                        <a:rPr lang="en-US" dirty="0" err="1"/>
                        <a:t>kako</a:t>
                      </a:r>
                      <a:r>
                        <a:rPr lang="en-US" dirty="0"/>
                        <a:t> da </a:t>
                      </a:r>
                      <a:r>
                        <a:rPr lang="en-US" dirty="0" err="1"/>
                        <a:t>efikasno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efektivno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dizajnira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upravlja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svojim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procesima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„Šampion zaposlenih“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Slušanje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odgovaranje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sr-Latn-RS" dirty="0"/>
                        <a:t>zahteve </a:t>
                      </a:r>
                      <a:r>
                        <a:rPr lang="en-US" dirty="0" err="1"/>
                        <a:t>zaposleni</a:t>
                      </a:r>
                      <a:r>
                        <a:rPr lang="sr-Latn-RS" dirty="0"/>
                        <a:t>h</a:t>
                      </a:r>
                      <a:r>
                        <a:rPr lang="en-US" dirty="0"/>
                        <a:t>: ’</a:t>
                      </a:r>
                      <a:r>
                        <a:rPr lang="en-US" dirty="0" err="1"/>
                        <a:t>obezbeđivanje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resursa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zaposlenima</a:t>
                      </a:r>
                      <a:r>
                        <a:rPr lang="en-US" dirty="0"/>
                        <a:t>, </a:t>
                      </a:r>
                      <a:r>
                        <a:rPr lang="sr-Latn-RS" dirty="0"/>
                        <a:t>upravljanje</a:t>
                      </a:r>
                      <a:r>
                        <a:rPr lang="sr-Latn-RS" baseline="0" dirty="0"/>
                        <a:t> konfliktima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saveti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karijeru</a:t>
                      </a:r>
                      <a:r>
                        <a:rPr lang="en-US" dirty="0"/>
                        <a:t>, procedure</a:t>
                      </a:r>
                      <a:r>
                        <a:rPr lang="sr-Latn-RS" dirty="0"/>
                        <a:t> </a:t>
                      </a:r>
                      <a:r>
                        <a:rPr lang="en-US" dirty="0" err="1"/>
                        <a:t>pritužb</a:t>
                      </a:r>
                      <a:r>
                        <a:rPr lang="sr-Latn-RS" dirty="0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itd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M 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 HR </a:t>
                      </a:r>
                      <a:r>
                        <a:rPr lang="en-US" dirty="0" err="1">
                          <a:effectLst/>
                        </a:rPr>
                        <a:t>moraju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razviti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dobar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radni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odnos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jasne</a:t>
                      </a:r>
                      <a:r>
                        <a:rPr lang="en-US" dirty="0">
                          <a:effectLst/>
                        </a:rPr>
                        <a:t> procedure </a:t>
                      </a:r>
                      <a:r>
                        <a:rPr lang="en-US" dirty="0" err="1">
                          <a:effectLst/>
                        </a:rPr>
                        <a:t>za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rešavanje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bilo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kakvih</a:t>
                      </a:r>
                      <a:r>
                        <a:rPr lang="en-US" dirty="0">
                          <a:effectLst/>
                        </a:rPr>
                        <a:t> „</a:t>
                      </a:r>
                      <a:r>
                        <a:rPr lang="en-US" dirty="0" err="1">
                          <a:effectLst/>
                        </a:rPr>
                        <a:t>hitnih</a:t>
                      </a:r>
                      <a:r>
                        <a:rPr lang="en-US" dirty="0">
                          <a:effectLst/>
                        </a:rPr>
                        <a:t>“ </a:t>
                      </a:r>
                      <a:r>
                        <a:rPr lang="en-US" dirty="0" err="1">
                          <a:effectLst/>
                        </a:rPr>
                        <a:t>pitanja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koja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mogu </a:t>
                      </a:r>
                      <a:r>
                        <a:rPr lang="en-US" dirty="0" err="1">
                          <a:effectLst/>
                        </a:rPr>
                        <a:t>nastati</a:t>
                      </a:r>
                      <a:r>
                        <a:rPr lang="en-US" dirty="0">
                          <a:effectLst/>
                        </a:rPr>
                        <a:t>. </a:t>
                      </a:r>
                      <a:r>
                        <a:rPr lang="en-US" dirty="0" err="1">
                          <a:effectLst/>
                        </a:rPr>
                        <a:t>Takođe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I</a:t>
                      </a:r>
                      <a:r>
                        <a:rPr lang="en-US" dirty="0">
                          <a:effectLst/>
                        </a:rPr>
                        <a:t>M mora </a:t>
                      </a:r>
                      <a:r>
                        <a:rPr lang="en-US" dirty="0" err="1">
                          <a:effectLst/>
                        </a:rPr>
                        <a:t>biti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spreman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sr-Latn-RS" dirty="0">
                          <a:effectLst/>
                        </a:rPr>
                        <a:t>z</a:t>
                      </a:r>
                      <a:r>
                        <a:rPr lang="en-US" dirty="0">
                          <a:effectLst/>
                        </a:rPr>
                        <a:t>a </a:t>
                      </a:r>
                      <a:r>
                        <a:rPr lang="en-US" dirty="0" err="1">
                          <a:effectLst/>
                        </a:rPr>
                        <a:t>povratne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informacije</a:t>
                      </a:r>
                      <a:r>
                        <a:rPr lang="en-US" dirty="0">
                          <a:effectLst/>
                        </a:rPr>
                        <a:t> od HR-a k</a:t>
                      </a:r>
                      <a:r>
                        <a:rPr lang="sr-Latn-RS" dirty="0">
                          <a:effectLst/>
                        </a:rPr>
                        <a:t>od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upravlja</a:t>
                      </a:r>
                      <a:r>
                        <a:rPr lang="sr-Latn-RS" dirty="0">
                          <a:effectLst/>
                        </a:rPr>
                        <a:t>nja</a:t>
                      </a:r>
                      <a:r>
                        <a:rPr lang="sr-Latn-RS" baseline="0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svakodnevnim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operacijama</a:t>
                      </a:r>
                      <a:r>
                        <a:rPr lang="en-US" dirty="0">
                          <a:effectLst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Agent za promene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Upravljanje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transformacijom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promena</a:t>
                      </a:r>
                      <a:r>
                        <a:rPr lang="sr-Latn-RS" dirty="0"/>
                        <a:t>ma</a:t>
                      </a:r>
                      <a:r>
                        <a:rPr lang="en-US" dirty="0"/>
                        <a:t>: ‘</a:t>
                      </a:r>
                      <a:r>
                        <a:rPr lang="en-US" dirty="0" err="1"/>
                        <a:t>obezbeđivanje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kapaciteta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promenu</a:t>
                      </a:r>
                      <a:r>
                        <a:rPr lang="en-US" dirty="0"/>
                        <a:t>’, </a:t>
                      </a:r>
                      <a:r>
                        <a:rPr lang="en-US" dirty="0" err="1"/>
                        <a:t>menadžment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razvoj</a:t>
                      </a:r>
                      <a:r>
                        <a:rPr lang="sr-Latn-RS" dirty="0"/>
                        <a:t>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procena</a:t>
                      </a:r>
                      <a:r>
                        <a:rPr lang="sr-Latn-RS" dirty="0"/>
                        <a:t> </a:t>
                      </a:r>
                      <a:r>
                        <a:rPr lang="en-US" dirty="0" err="1"/>
                        <a:t>performans</a:t>
                      </a:r>
                      <a:r>
                        <a:rPr lang="sr-Latn-RS" dirty="0"/>
                        <a:t>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organizacija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razvoj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itd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I</a:t>
                      </a:r>
                      <a:r>
                        <a:rPr lang="en-US" dirty="0"/>
                        <a:t>M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HR </a:t>
                      </a:r>
                      <a:r>
                        <a:rPr lang="en-US" dirty="0" err="1"/>
                        <a:t>su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zajednički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odgovorni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operaci</a:t>
                      </a:r>
                      <a:r>
                        <a:rPr lang="sr-Latn-RS" dirty="0"/>
                        <a:t>one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aktivnosti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poboljšanja</a:t>
                      </a:r>
                      <a:r>
                        <a:rPr lang="en-US" dirty="0"/>
                        <a:t>. HR </a:t>
                      </a:r>
                      <a:r>
                        <a:rPr lang="en-US" dirty="0" err="1"/>
                        <a:t>ima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vitalnu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ulogu</a:t>
                      </a:r>
                      <a:r>
                        <a:rPr lang="en-US" dirty="0"/>
                        <a:t> u </a:t>
                      </a:r>
                      <a:r>
                        <a:rPr lang="en-US" dirty="0" err="1"/>
                        <a:t>svim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kulturnim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razvojn</a:t>
                      </a:r>
                      <a:r>
                        <a:rPr lang="sr-Latn-RS" dirty="0"/>
                        <a:t>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evaluacion</a:t>
                      </a:r>
                      <a:r>
                        <a:rPr lang="sr-Latn-RS" dirty="0"/>
                        <a:t>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aktivnosti</a:t>
                      </a:r>
                      <a:r>
                        <a:rPr lang="sr-Latn-RS" dirty="0"/>
                        <a:t>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povezan</a:t>
                      </a:r>
                      <a:r>
                        <a:rPr lang="sr-Latn-RS" dirty="0"/>
                        <a:t>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</a:t>
                      </a:r>
                      <a:r>
                        <a:rPr lang="en-US" dirty="0"/>
                        <a:t> </a:t>
                      </a:r>
                      <a:r>
                        <a:rPr lang="sr-Latn-RS" dirty="0"/>
                        <a:t>optimizacijom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7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LJUDSKI RESURSI KAO IMOVINA PREDUZEĆA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Dizajn</a:t>
            </a:r>
            <a:r>
              <a:rPr lang="en-US" b="1" dirty="0"/>
              <a:t> </a:t>
            </a:r>
            <a:r>
              <a:rPr lang="en-US" b="1" dirty="0" err="1"/>
              <a:t>posla</a:t>
            </a:r>
            <a:r>
              <a:rPr lang="sr-Latn-RS" b="1" dirty="0"/>
              <a:t> (Job Design)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kako</a:t>
            </a:r>
            <a:r>
              <a:rPr lang="sr-Latn-RS" dirty="0"/>
              <a:t> se</a:t>
            </a:r>
            <a:r>
              <a:rPr lang="en-US" dirty="0"/>
              <a:t> </a:t>
            </a:r>
            <a:r>
              <a:rPr lang="en-US" dirty="0" err="1"/>
              <a:t>strukturira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, </a:t>
            </a:r>
            <a:r>
              <a:rPr lang="en-US" dirty="0" err="1"/>
              <a:t>tim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sr-Latn-RS" dirty="0"/>
              <a:t> </a:t>
            </a:r>
            <a:r>
              <a:rPr lang="en-US" dirty="0"/>
              <a:t>(</a:t>
            </a:r>
            <a:r>
              <a:rPr lang="sr-Latn-RS" dirty="0"/>
              <a:t>ukoliko</a:t>
            </a:r>
            <a:r>
              <a:rPr lang="en-US" dirty="0"/>
              <a:t> </a:t>
            </a:r>
            <a:r>
              <a:rPr lang="sr-Latn-RS" dirty="0"/>
              <a:t>je radno mesto u okviru tima</a:t>
            </a:r>
            <a:r>
              <a:rPr lang="en-US" dirty="0"/>
              <a:t>),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radno</a:t>
            </a:r>
            <a:r>
              <a:rPr lang="en-US" dirty="0"/>
              <a:t> </a:t>
            </a:r>
            <a:r>
              <a:rPr lang="en-US" dirty="0" err="1"/>
              <a:t>mesto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interfejs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tehnologijom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.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odvojenih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povezanih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zadatke</a:t>
            </a:r>
            <a:r>
              <a:rPr lang="en-US" b="1" dirty="0"/>
              <a:t> </a:t>
            </a:r>
            <a:r>
              <a:rPr lang="en-US" b="1" dirty="0" err="1"/>
              <a:t>treba</a:t>
            </a:r>
            <a:r>
              <a:rPr lang="en-US" b="1" dirty="0"/>
              <a:t> </a:t>
            </a:r>
            <a:r>
              <a:rPr lang="en-US" b="1" dirty="0" err="1"/>
              <a:t>dodeliti</a:t>
            </a:r>
            <a:r>
              <a:rPr lang="en-US" b="1" dirty="0"/>
              <a:t> </a:t>
            </a:r>
            <a:r>
              <a:rPr lang="en-US" b="1" dirty="0" err="1"/>
              <a:t>svakoj</a:t>
            </a:r>
            <a:r>
              <a:rPr lang="en-US" b="1" dirty="0"/>
              <a:t> </a:t>
            </a:r>
            <a:r>
              <a:rPr lang="en-US" b="1" dirty="0" err="1"/>
              <a:t>osobi</a:t>
            </a:r>
            <a:r>
              <a:rPr lang="en-US" b="1" dirty="0"/>
              <a:t> u </a:t>
            </a:r>
            <a:r>
              <a:rPr lang="en-US" b="1" dirty="0" err="1"/>
              <a:t>operaciji</a:t>
            </a:r>
            <a:r>
              <a:rPr lang="en-US" b="1" dirty="0"/>
              <a:t>?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podeliti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sr-Latn-R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operaciji</a:t>
            </a:r>
            <a:r>
              <a:rPr lang="en-US" dirty="0"/>
              <a:t>.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pristupi</a:t>
            </a:r>
            <a:r>
              <a:rPr lang="en-US" dirty="0"/>
              <a:t> </a:t>
            </a:r>
            <a:r>
              <a:rPr lang="en-US" dirty="0" err="1"/>
              <a:t>podeli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</a:t>
            </a:r>
            <a:r>
              <a:rPr lang="sr-Latn-R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alokacije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.</a:t>
            </a:r>
            <a:endParaRPr lang="sr-Latn-RS" dirty="0"/>
          </a:p>
          <a:p>
            <a:pPr lvl="1"/>
            <a:r>
              <a:rPr lang="en-US" b="1" dirty="0"/>
              <a:t>Koji je </a:t>
            </a:r>
            <a:r>
              <a:rPr lang="en-US" b="1" dirty="0" err="1"/>
              <a:t>najbolji</a:t>
            </a:r>
            <a:r>
              <a:rPr lang="en-US" b="1" dirty="0"/>
              <a:t> </a:t>
            </a:r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b="1" dirty="0" err="1"/>
              <a:t>obavljanja</a:t>
            </a:r>
            <a:r>
              <a:rPr lang="en-US" b="1" dirty="0"/>
              <a:t> </a:t>
            </a:r>
            <a:r>
              <a:rPr lang="en-US" b="1" dirty="0" err="1"/>
              <a:t>svakog</a:t>
            </a:r>
            <a:r>
              <a:rPr lang="en-US" b="1" dirty="0"/>
              <a:t> </a:t>
            </a:r>
            <a:r>
              <a:rPr lang="en-US" b="1" dirty="0" err="1"/>
              <a:t>posla</a:t>
            </a:r>
            <a:r>
              <a:rPr lang="en-US" b="1" dirty="0"/>
              <a:t>?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odobren</a:t>
            </a:r>
            <a:r>
              <a:rPr lang="sr-Latn-RS" dirty="0"/>
              <a:t>i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sr-Latn-RS" dirty="0"/>
              <a:t> </a:t>
            </a:r>
            <a:r>
              <a:rPr lang="en-US" dirty="0" err="1"/>
              <a:t>najbolji</a:t>
            </a:r>
            <a:r>
              <a:rPr lang="en-US" dirty="0"/>
              <a:t>)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sr-Latn-RS" dirty="0"/>
              <a:t>izvršenja</a:t>
            </a:r>
            <a:r>
              <a:rPr lang="en-US" dirty="0"/>
              <a:t>. </a:t>
            </a:r>
            <a:r>
              <a:rPr lang="sr-Latn-RS" dirty="0"/>
              <a:t>I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o tome </a:t>
            </a:r>
            <a:r>
              <a:rPr lang="en-US" dirty="0" err="1"/>
              <a:t>šta</a:t>
            </a:r>
            <a:r>
              <a:rPr lang="en-US" dirty="0"/>
              <a:t> je „</a:t>
            </a:r>
            <a:r>
              <a:rPr lang="en-US" dirty="0" err="1"/>
              <a:t>najbolje</a:t>
            </a:r>
            <a:r>
              <a:rPr lang="en-US" dirty="0"/>
              <a:t>“, </a:t>
            </a:r>
            <a:r>
              <a:rPr lang="sr-Latn-RS" dirty="0"/>
              <a:t>to je </a:t>
            </a:r>
            <a:r>
              <a:rPr lang="en-US" dirty="0" err="1"/>
              <a:t>generalno</a:t>
            </a:r>
            <a:r>
              <a:rPr lang="en-US" dirty="0"/>
              <a:t> </a:t>
            </a:r>
            <a:r>
              <a:rPr lang="en-US" dirty="0" err="1"/>
              <a:t>najefikasniji</a:t>
            </a:r>
            <a:r>
              <a:rPr lang="en-US" dirty="0"/>
              <a:t> </a:t>
            </a:r>
            <a:r>
              <a:rPr lang="en-US" dirty="0" err="1"/>
              <a:t>metod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odgovara</a:t>
            </a:r>
            <a:r>
              <a:rPr lang="en-US" dirty="0"/>
              <a:t> </a:t>
            </a:r>
            <a:r>
              <a:rPr lang="en-US" dirty="0" err="1"/>
              <a:t>zadatku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ometa</a:t>
            </a:r>
            <a:r>
              <a:rPr lang="en-US" dirty="0"/>
              <a:t> </a:t>
            </a:r>
            <a:r>
              <a:rPr lang="sr-Latn-RS" dirty="0"/>
              <a:t>izvršenje </a:t>
            </a:r>
            <a:r>
              <a:rPr lang="en-US" dirty="0" err="1"/>
              <a:t>drugi</a:t>
            </a:r>
            <a:r>
              <a:rPr lang="sr-Latn-RS" dirty="0"/>
              <a:t>h</a:t>
            </a:r>
            <a:r>
              <a:rPr lang="en-US" dirty="0"/>
              <a:t> </a:t>
            </a:r>
            <a:r>
              <a:rPr lang="en-US" dirty="0" err="1"/>
              <a:t>zada</a:t>
            </a:r>
            <a:r>
              <a:rPr lang="sr-Latn-RS" dirty="0"/>
              <a:t>taka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491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LJUDSKI RESURSI KAO IMOVINA PREDUZEĆA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 err="1"/>
              <a:t>Koliko</a:t>
            </a:r>
            <a:r>
              <a:rPr lang="en-US" b="1" dirty="0"/>
              <a:t> </a:t>
            </a:r>
            <a:r>
              <a:rPr lang="en-US" b="1" dirty="0" err="1"/>
              <a:t>će</a:t>
            </a:r>
            <a:r>
              <a:rPr lang="en-US" b="1" dirty="0"/>
              <a:t> to </a:t>
            </a:r>
            <a:r>
              <a:rPr lang="en-US" b="1" dirty="0" err="1"/>
              <a:t>trajati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koliko</a:t>
            </a:r>
            <a:r>
              <a:rPr lang="en-US" b="1" dirty="0"/>
              <a:t> </a:t>
            </a:r>
            <a:r>
              <a:rPr lang="en-US" b="1" dirty="0" err="1"/>
              <a:t>ljudi</a:t>
            </a:r>
            <a:r>
              <a:rPr lang="en-US" b="1" dirty="0"/>
              <a:t> </a:t>
            </a:r>
            <a:r>
              <a:rPr lang="en-US" b="1" dirty="0" err="1"/>
              <a:t>će</a:t>
            </a:r>
            <a:r>
              <a:rPr lang="en-US" b="1" dirty="0"/>
              <a:t> </a:t>
            </a:r>
            <a:r>
              <a:rPr lang="en-US" b="1" dirty="0" err="1"/>
              <a:t>biti</a:t>
            </a:r>
            <a:r>
              <a:rPr lang="en-US" b="1" dirty="0"/>
              <a:t> </a:t>
            </a:r>
            <a:r>
              <a:rPr lang="en-US" b="1" dirty="0" err="1"/>
              <a:t>potrebno</a:t>
            </a:r>
            <a:r>
              <a:rPr lang="en-US" b="1" dirty="0"/>
              <a:t>?</a:t>
            </a:r>
            <a:r>
              <a:rPr lang="en-US" dirty="0"/>
              <a:t>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sr-Latn-RS" dirty="0"/>
              <a:t> </a:t>
            </a:r>
            <a:r>
              <a:rPr lang="en-US" dirty="0" err="1"/>
              <a:t>pomaže</a:t>
            </a:r>
            <a:r>
              <a:rPr lang="en-US" dirty="0"/>
              <a:t> da </a:t>
            </a:r>
            <a:r>
              <a:rPr lang="sr-Latn-RS" dirty="0"/>
              <a:t>se </a:t>
            </a:r>
            <a:r>
              <a:rPr lang="en-US" dirty="0" err="1"/>
              <a:t>izračuna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sr-Latn-RS" dirty="0"/>
              <a:t> </a:t>
            </a:r>
            <a:r>
              <a:rPr lang="en-US" dirty="0" err="1"/>
              <a:t>potrebn</a:t>
            </a:r>
            <a:r>
              <a:rPr lang="sr-Latn-RS" dirty="0"/>
              <a:t>o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održa</a:t>
            </a:r>
            <a:r>
              <a:rPr lang="sr-Latn-RS" b="1" dirty="0"/>
              <a:t>ti</a:t>
            </a:r>
            <a:r>
              <a:rPr lang="en-US" b="1" dirty="0"/>
              <a:t> </a:t>
            </a:r>
            <a:r>
              <a:rPr lang="en-US" b="1" dirty="0" err="1"/>
              <a:t>posvećenost</a:t>
            </a:r>
            <a:r>
              <a:rPr lang="sr-Latn-RS" b="1" dirty="0"/>
              <a:t> zaposlenih</a:t>
            </a:r>
            <a:r>
              <a:rPr lang="en-US" b="1" dirty="0"/>
              <a:t>?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se ljudi mogu</a:t>
            </a:r>
            <a:r>
              <a:rPr lang="en-US" dirty="0"/>
              <a:t> </a:t>
            </a:r>
            <a:r>
              <a:rPr lang="en-US" dirty="0" err="1"/>
              <a:t>ohrabriti</a:t>
            </a:r>
            <a:r>
              <a:rPr lang="sr-Latn-RS" dirty="0"/>
              <a:t>-motivisati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posvećenosti</a:t>
            </a:r>
            <a:r>
              <a:rPr lang="en-US" dirty="0"/>
              <a:t> </a:t>
            </a:r>
            <a:r>
              <a:rPr lang="en-US" dirty="0" err="1"/>
              <a:t>poslu</a:t>
            </a:r>
            <a:r>
              <a:rPr lang="en-US" dirty="0"/>
              <a:t> je, </a:t>
            </a:r>
            <a:r>
              <a:rPr lang="en-US" dirty="0" err="1"/>
              <a:t>verovatno</a:t>
            </a:r>
            <a:r>
              <a:rPr lang="en-US" dirty="0"/>
              <a:t>, </a:t>
            </a:r>
            <a:r>
              <a:rPr lang="en-US" dirty="0" err="1"/>
              <a:t>najvažnije</a:t>
            </a:r>
            <a:r>
              <a:rPr lang="en-US" dirty="0"/>
              <a:t> od </a:t>
            </a:r>
            <a:r>
              <a:rPr lang="en-US" dirty="0" err="1"/>
              <a:t>pitanja</a:t>
            </a:r>
            <a:r>
              <a:rPr lang="en-US" dirty="0"/>
              <a:t> u </a:t>
            </a:r>
            <a:r>
              <a:rPr lang="en-US" dirty="0" err="1"/>
              <a:t>dizajniranju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sr-Latn-RS" dirty="0"/>
              <a:t> je razlog zašto bihejvioristički pristup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</a:t>
            </a:r>
            <a:r>
              <a:rPr lang="en-US" dirty="0" err="1"/>
              <a:t>osnaživanje</a:t>
            </a:r>
            <a:r>
              <a:rPr lang="en-US" dirty="0"/>
              <a:t>, </a:t>
            </a:r>
            <a:r>
              <a:rPr lang="en-US" dirty="0" err="1"/>
              <a:t>timski</a:t>
            </a:r>
            <a:r>
              <a:rPr lang="en-US" dirty="0"/>
              <a:t> rad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fleksibilan</a:t>
            </a:r>
            <a:r>
              <a:rPr lang="en-US" dirty="0"/>
              <a:t> rad,</a:t>
            </a:r>
            <a:r>
              <a:rPr lang="sr-Latn-RS" dirty="0"/>
              <a:t> predstavlja </a:t>
            </a:r>
            <a:r>
              <a:rPr lang="en-US" dirty="0" err="1"/>
              <a:t>osnov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dizajna</a:t>
            </a:r>
            <a:r>
              <a:rPr lang="en-US" dirty="0"/>
              <a:t> </a:t>
            </a:r>
            <a:r>
              <a:rPr lang="en-US" dirty="0" err="1"/>
              <a:t>posla</a:t>
            </a:r>
            <a:r>
              <a:rPr lang="sr-Latn-RS" dirty="0"/>
              <a:t>.</a:t>
            </a:r>
          </a:p>
          <a:p>
            <a:pPr lvl="1"/>
            <a:r>
              <a:rPr lang="en-US" b="1" dirty="0" err="1"/>
              <a:t>Koja</a:t>
            </a:r>
            <a:r>
              <a:rPr lang="en-US" b="1" dirty="0"/>
              <a:t> </a:t>
            </a:r>
            <a:r>
              <a:rPr lang="en-US" b="1" dirty="0" err="1"/>
              <a:t>tehnologija</a:t>
            </a:r>
            <a:r>
              <a:rPr lang="en-US" b="1" dirty="0"/>
              <a:t> je </a:t>
            </a:r>
            <a:r>
              <a:rPr lang="en-US" b="1" dirty="0" err="1"/>
              <a:t>dostupna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će</a:t>
            </a:r>
            <a:r>
              <a:rPr lang="en-US" b="1" dirty="0"/>
              <a:t> se </a:t>
            </a:r>
            <a:r>
              <a:rPr lang="en-US" b="1" dirty="0" err="1"/>
              <a:t>koristiti</a:t>
            </a:r>
            <a:r>
              <a:rPr lang="en-US" b="1" dirty="0"/>
              <a:t>?</a:t>
            </a:r>
            <a:r>
              <a:rPr lang="en-US" dirty="0"/>
              <a:t>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zadaci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sr-Latn-RS" dirty="0"/>
              <a:t>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. Ne </a:t>
            </a:r>
            <a:r>
              <a:rPr lang="en-US" dirty="0" err="1"/>
              <a:t>samo</a:t>
            </a:r>
            <a:r>
              <a:rPr lang="en-US" dirty="0"/>
              <a:t> da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odgovarajući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dizajnirana</a:t>
            </a:r>
            <a:r>
              <a:rPr lang="en-US" dirty="0"/>
              <a:t>, </a:t>
            </a:r>
            <a:r>
              <a:rPr lang="en-US" dirty="0" err="1"/>
              <a:t>vec</a:t>
            </a:r>
            <a:r>
              <a:rPr lang="en-US" dirty="0"/>
              <a:t>́ </a:t>
            </a:r>
            <a:r>
              <a:rPr lang="en-US" dirty="0" err="1"/>
              <a:t>tako</a:t>
            </a:r>
            <a:r>
              <a:rPr lang="sr-Latn-RS" dirty="0"/>
              <a:t> je potrebno imati i adekvatni </a:t>
            </a:r>
            <a:r>
              <a:rPr lang="en-US" dirty="0" err="1"/>
              <a:t>interfejs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hardvera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Kakvi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uslovi</a:t>
            </a:r>
            <a:r>
              <a:rPr lang="en-US" b="1" dirty="0"/>
              <a:t> </a:t>
            </a:r>
            <a:r>
              <a:rPr lang="en-US" b="1" dirty="0" err="1"/>
              <a:t>životne</a:t>
            </a:r>
            <a:r>
              <a:rPr lang="sr-Latn-RS" b="1" dirty="0"/>
              <a:t>/radne</a:t>
            </a:r>
            <a:r>
              <a:rPr lang="en-US" b="1" dirty="0"/>
              <a:t> </a:t>
            </a:r>
            <a:r>
              <a:rPr lang="en-US" b="1" dirty="0" err="1"/>
              <a:t>sredine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radnom</a:t>
            </a:r>
            <a:r>
              <a:rPr lang="en-US" b="1" dirty="0"/>
              <a:t> </a:t>
            </a:r>
            <a:r>
              <a:rPr lang="en-US" b="1" dirty="0" err="1"/>
              <a:t>mestu</a:t>
            </a:r>
            <a:r>
              <a:rPr lang="en-US" b="1" dirty="0"/>
              <a:t>? </a:t>
            </a:r>
            <a:r>
              <a:rPr lang="en-US" dirty="0" err="1"/>
              <a:t>Uslovi</a:t>
            </a:r>
            <a:r>
              <a:rPr lang="en-US" dirty="0"/>
              <a:t> pod </a:t>
            </a:r>
            <a:r>
              <a:rPr lang="en-US" dirty="0" err="1"/>
              <a:t>kojima</a:t>
            </a:r>
            <a:r>
              <a:rPr lang="sr-Latn-RS" dirty="0"/>
              <a:t> </a:t>
            </a:r>
            <a:r>
              <a:rPr lang="en-US" dirty="0"/>
              <a:t>se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sr-Latn-RS" dirty="0"/>
              <a:t>poslovi </a:t>
            </a:r>
            <a:r>
              <a:rPr lang="en-US" dirty="0" err="1"/>
              <a:t>imaće</a:t>
            </a:r>
            <a:r>
              <a:rPr lang="en-US" dirty="0"/>
              <a:t> </a:t>
            </a:r>
            <a:r>
              <a:rPr lang="en-US" dirty="0" err="1"/>
              <a:t>značajan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efikasnost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. </a:t>
            </a:r>
            <a:r>
              <a:rPr lang="sr-Latn-RS" dirty="0"/>
              <a:t>Faktori radne sredine i ergonomija zato imaju izuzetan značaj kod dizajna radnih mesta, u smislu uticaja na efektivnost i motivisanost zapolsenih.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42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74CB-8745-4A6E-B571-B4FA0D22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C865-E95D-4D0A-8869-DC2D2BAD0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Pojava</a:t>
            </a:r>
            <a:r>
              <a:rPr lang="en-US" b="1" dirty="0"/>
              <a:t> </a:t>
            </a:r>
            <a:r>
              <a:rPr lang="en-US" b="1" dirty="0" err="1"/>
              <a:t>povremenih</a:t>
            </a:r>
            <a:r>
              <a:rPr lang="en-US" b="1" dirty="0"/>
              <a:t> </a:t>
            </a:r>
            <a:r>
              <a:rPr lang="en-US" b="1" dirty="0" err="1"/>
              <a:t>sukoba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poslu</a:t>
            </a:r>
            <a:r>
              <a:rPr lang="en-US" b="1" dirty="0"/>
              <a:t> je </a:t>
            </a:r>
            <a:r>
              <a:rPr lang="en-US" b="1" dirty="0" err="1"/>
              <a:t>izvesna</a:t>
            </a:r>
            <a:r>
              <a:rPr lang="en-US" dirty="0"/>
              <a:t>. M</a:t>
            </a:r>
            <a:r>
              <a:rPr lang="sr-Latn-RS" dirty="0"/>
              <a:t>eđutim posledice sukoba u velikoj meri zavise od toga na koji način se vršilo upravljanje konfliktima.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Efikasan</a:t>
            </a:r>
            <a:r>
              <a:rPr lang="en-US" dirty="0"/>
              <a:t> </a:t>
            </a:r>
            <a:r>
              <a:rPr lang="en-US" dirty="0" err="1"/>
              <a:t>konflikt</a:t>
            </a:r>
            <a:r>
              <a:rPr lang="sr-Latn-R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podstiče</a:t>
            </a:r>
            <a:r>
              <a:rPr lang="en-US" dirty="0"/>
              <a:t> </a:t>
            </a:r>
            <a:r>
              <a:rPr lang="en-US" dirty="0" err="1"/>
              <a:t>entuzijazam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podiže</a:t>
            </a:r>
            <a:r>
              <a:rPr lang="en-US" dirty="0"/>
              <a:t> moral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stimuliše</a:t>
            </a:r>
            <a:r>
              <a:rPr lang="en-US" dirty="0"/>
              <a:t> </a:t>
            </a:r>
            <a:r>
              <a:rPr lang="en-US" dirty="0" err="1"/>
              <a:t>pojedin</a:t>
            </a:r>
            <a:r>
              <a:rPr lang="sr-Latn-RS" dirty="0"/>
              <a:t>čni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organizacioni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; </a:t>
            </a:r>
            <a:r>
              <a:rPr lang="en-US" dirty="0" err="1"/>
              <a:t>dok</a:t>
            </a:r>
            <a:r>
              <a:rPr lang="sr-Latn-RS" dirty="0"/>
              <a:t> n</a:t>
            </a:r>
            <a:r>
              <a:rPr lang="en-US" dirty="0" err="1"/>
              <a:t>eefikasno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konfliktima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sr-Latn-RS" dirty="0"/>
              <a:t>nove</a:t>
            </a:r>
            <a:r>
              <a:rPr lang="en-US" dirty="0"/>
              <a:t> </a:t>
            </a:r>
            <a:r>
              <a:rPr lang="en-US" dirty="0" err="1"/>
              <a:t>sukoba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destruktivnije</a:t>
            </a:r>
            <a:r>
              <a:rPr lang="sr-Latn-R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celu</a:t>
            </a:r>
            <a:r>
              <a:rPr lang="sr-Latn-RS" dirty="0"/>
              <a:t> </a:t>
            </a:r>
            <a:r>
              <a:rPr lang="en-US" dirty="0" err="1"/>
              <a:t>organizaciju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Efektivno</a:t>
            </a:r>
            <a:r>
              <a:rPr lang="sr-Latn-R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konfliktima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korišćenje</a:t>
            </a:r>
            <a:r>
              <a:rPr lang="sr-Latn-RS" dirty="0"/>
              <a:t> raspoloživih </a:t>
            </a:r>
            <a:r>
              <a:rPr lang="en-US" dirty="0" err="1"/>
              <a:t>stilova</a:t>
            </a:r>
            <a:r>
              <a:rPr lang="en-US" dirty="0"/>
              <a:t> </a:t>
            </a:r>
            <a:r>
              <a:rPr lang="sr-Latn-RS" dirty="0"/>
              <a:t> rešavanja konflikta, koji zavise od </a:t>
            </a:r>
            <a:r>
              <a:rPr lang="en-US" dirty="0" err="1"/>
              <a:t>uslov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samih konfliktnih situacija.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3803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D7A11-DD19-4388-BDA1-6BFE14C7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15" y="1401083"/>
            <a:ext cx="3618592" cy="4351338"/>
          </a:xfrm>
        </p:spPr>
        <p:txBody>
          <a:bodyPr>
            <a:normAutofit/>
          </a:bodyPr>
          <a:lstStyle/>
          <a:p>
            <a:r>
              <a:rPr lang="sr-Latn-RS" sz="2200" dirty="0"/>
              <a:t>Najpoznatijii instrument za rešavanje konflikta je onaj koji su definisali Thomas i Kilmann, koji u dve dimenzije (</a:t>
            </a:r>
            <a:r>
              <a:rPr lang="sr-Latn-RS" sz="2200" b="1" dirty="0"/>
              <a:t>Kooperativnost i Samopouzdanje</a:t>
            </a:r>
            <a:r>
              <a:rPr lang="sr-Latn-RS" sz="2200" dirty="0"/>
              <a:t>) smešta pet mogućih odgovora na konflikte: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041B9-AD41-43E8-877F-A060E5F867F4}"/>
              </a:ext>
            </a:extLst>
          </p:cNvPr>
          <p:cNvSpPr/>
          <p:nvPr/>
        </p:nvSpPr>
        <p:spPr>
          <a:xfrm>
            <a:off x="814614" y="5851854"/>
            <a:ext cx="9394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Thomas KW, Kilmann R. Thomas-Kilmann Conflict Mode Instrument. Tuxedo, NY: </a:t>
            </a:r>
            <a:r>
              <a:rPr lang="en-US" dirty="0" err="1"/>
              <a:t>Xicom</a:t>
            </a:r>
            <a:r>
              <a:rPr lang="en-US" dirty="0"/>
              <a:t>. 1974.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85F89F-61DB-4125-81D2-ED998AB14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757623"/>
              </p:ext>
            </p:extLst>
          </p:nvPr>
        </p:nvGraphicFramePr>
        <p:xfrm>
          <a:off x="4604204" y="560138"/>
          <a:ext cx="6042025" cy="48691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5786">
                  <a:extLst>
                    <a:ext uri="{9D8B030D-6E8A-4147-A177-3AD203B41FA5}">
                      <a16:colId xmlns:a16="http://schemas.microsoft.com/office/drawing/2014/main" val="112717687"/>
                    </a:ext>
                  </a:extLst>
                </a:gridCol>
                <a:gridCol w="1465455">
                  <a:extLst>
                    <a:ext uri="{9D8B030D-6E8A-4147-A177-3AD203B41FA5}">
                      <a16:colId xmlns:a16="http://schemas.microsoft.com/office/drawing/2014/main" val="670251619"/>
                    </a:ext>
                  </a:extLst>
                </a:gridCol>
                <a:gridCol w="1755392">
                  <a:extLst>
                    <a:ext uri="{9D8B030D-6E8A-4147-A177-3AD203B41FA5}">
                      <a16:colId xmlns:a16="http://schemas.microsoft.com/office/drawing/2014/main" val="488481659"/>
                    </a:ext>
                  </a:extLst>
                </a:gridCol>
                <a:gridCol w="1755392">
                  <a:extLst>
                    <a:ext uri="{9D8B030D-6E8A-4147-A177-3AD203B41FA5}">
                      <a16:colId xmlns:a16="http://schemas.microsoft.com/office/drawing/2014/main" val="4225671422"/>
                    </a:ext>
                  </a:extLst>
                </a:gridCol>
              </a:tblGrid>
              <a:tr h="1364235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Visoko samopouzdanje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Nadmetanje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Saradnja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971232"/>
                  </a:ext>
                </a:extLst>
              </a:tr>
              <a:tr h="1364235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Samopouzdanje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Kompromis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196821"/>
                  </a:ext>
                </a:extLst>
              </a:tr>
              <a:tr h="1364235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Nisko samopuzdanje</a:t>
                      </a:r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Izbegavanje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Prihvatanje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20495"/>
                  </a:ext>
                </a:extLst>
              </a:tr>
              <a:tr h="77640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Niska kooperativnost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Kooperativnost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Visoka kooperativnost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45954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F998A2-D040-4B21-8AD2-ECD529B9C436}"/>
              </a:ext>
            </a:extLst>
          </p:cNvPr>
          <p:cNvCxnSpPr/>
          <p:nvPr/>
        </p:nvCxnSpPr>
        <p:spPr>
          <a:xfrm flipV="1">
            <a:off x="5168899" y="2032609"/>
            <a:ext cx="0" cy="1134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42F84A-A05B-4E06-853C-42CA21ABECE9}"/>
              </a:ext>
            </a:extLst>
          </p:cNvPr>
          <p:cNvCxnSpPr>
            <a:cxnSpLocks/>
          </p:cNvCxnSpPr>
          <p:nvPr/>
        </p:nvCxnSpPr>
        <p:spPr>
          <a:xfrm>
            <a:off x="7535636" y="5119007"/>
            <a:ext cx="9062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93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C7E-39D5-4D7E-8333-5E6294741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6D7B-D22D-4126-99F8-7A73E282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Izbegavanje</a:t>
            </a:r>
            <a:r>
              <a:rPr lang="sr-Latn-RS" b="1" dirty="0"/>
              <a:t>.</a:t>
            </a:r>
            <a:r>
              <a:rPr lang="sr-Latn-RS" dirty="0"/>
              <a:t> </a:t>
            </a:r>
            <a:r>
              <a:rPr lang="en-US" dirty="0"/>
              <a:t>Ova </a:t>
            </a:r>
            <a:r>
              <a:rPr lang="en-US" dirty="0" err="1"/>
              <a:t>strategija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sr-Latn-RS" dirty="0"/>
              <a:t> odluče da </a:t>
            </a:r>
            <a:r>
              <a:rPr lang="en-US" dirty="0" err="1"/>
              <a:t>ignorišu</a:t>
            </a:r>
            <a:r>
              <a:rPr lang="en-US" dirty="0"/>
              <a:t> </a:t>
            </a:r>
            <a:r>
              <a:rPr lang="sr-Latn-RS" dirty="0"/>
              <a:t>konflikt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sr-Latn-RS" dirty="0"/>
              <a:t>ne bave </a:t>
            </a:r>
            <a:r>
              <a:rPr lang="en-US" dirty="0"/>
              <a:t>problem</a:t>
            </a:r>
            <a:r>
              <a:rPr lang="sr-Latn-RS" dirty="0"/>
              <a:t>om koji se javio</a:t>
            </a:r>
            <a:r>
              <a:rPr lang="en-US" dirty="0"/>
              <a:t>.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izbegavanja</a:t>
            </a:r>
            <a:r>
              <a:rPr lang="sr-Latn-RS" dirty="0"/>
              <a:t>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prihvatanje</a:t>
            </a:r>
            <a:r>
              <a:rPr lang="en-US" dirty="0"/>
              <a:t> da</a:t>
            </a:r>
            <a:r>
              <a:rPr lang="sr-Latn-R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pokušaj</a:t>
            </a:r>
            <a:r>
              <a:rPr lang="en-US" dirty="0"/>
              <a:t> da se </a:t>
            </a:r>
            <a:r>
              <a:rPr lang="en-US" dirty="0" err="1"/>
              <a:t>raspravlja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osporava</a:t>
            </a:r>
            <a:r>
              <a:rPr lang="sr-Latn-R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je </a:t>
            </a:r>
            <a:r>
              <a:rPr lang="sr-Latn-RS" dirty="0"/>
              <a:t>uzaludno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besmisleno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/>
              <a:t> Oni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sr-Latn-RS" dirty="0"/>
              <a:t> </a:t>
            </a:r>
            <a:r>
              <a:rPr lang="en-US" dirty="0" err="1"/>
              <a:t>izbegavanj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brige</a:t>
            </a:r>
            <a:r>
              <a:rPr lang="en-US" dirty="0"/>
              <a:t> za</a:t>
            </a:r>
            <a:r>
              <a:rPr lang="sr-Latn-RS" dirty="0"/>
              <a:t> </a:t>
            </a:r>
            <a:r>
              <a:rPr lang="en-US" dirty="0" err="1"/>
              <a:t>sopstvene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;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neobično</a:t>
            </a:r>
            <a:r>
              <a:rPr lang="en-US" dirty="0"/>
              <a:t> </a:t>
            </a:r>
            <a:r>
              <a:rPr lang="sr-Latn-RS" dirty="0"/>
              <a:t>uočiti da se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namerno</a:t>
            </a:r>
            <a:r>
              <a:rPr lang="en-US" dirty="0"/>
              <a:t> </a:t>
            </a:r>
            <a:r>
              <a:rPr lang="en-US" dirty="0" err="1"/>
              <a:t>uklanjaju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bi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</a:t>
            </a:r>
            <a:r>
              <a:rPr lang="sr-Latn-RS" dirty="0"/>
              <a:t> </a:t>
            </a:r>
            <a:r>
              <a:rPr lang="en-US" dirty="0" err="1"/>
              <a:t>moguc</a:t>
            </a:r>
            <a:r>
              <a:rPr lang="en-US" dirty="0"/>
              <a:t>́</a:t>
            </a:r>
            <a:r>
              <a:rPr lang="sr-Latn-RS" dirty="0"/>
              <a:t>ih</a:t>
            </a:r>
            <a:r>
              <a:rPr lang="en-US" dirty="0"/>
              <a:t> </a:t>
            </a:r>
            <a:r>
              <a:rPr lang="en-US" dirty="0" err="1"/>
              <a:t>nesuglasic</a:t>
            </a:r>
            <a:r>
              <a:rPr lang="sr-Latn-RS" dirty="0"/>
              <a:t>a</a:t>
            </a:r>
            <a:r>
              <a:rPr lang="en-US" dirty="0"/>
              <a:t>. Ove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verovatno</a:t>
            </a:r>
            <a:r>
              <a:rPr lang="en-US" dirty="0"/>
              <a:t> ne</a:t>
            </a:r>
            <a:r>
              <a:rPr lang="sr-Latn-RS" dirty="0"/>
              <a:t>maju puno</a:t>
            </a:r>
            <a:r>
              <a:rPr lang="en-US" dirty="0"/>
              <a:t> </a:t>
            </a:r>
            <a:r>
              <a:rPr lang="en-US" dirty="0" err="1"/>
              <a:t>samopouzdan</a:t>
            </a:r>
            <a:r>
              <a:rPr lang="sr-Latn-RS" dirty="0"/>
              <a:t>ja</a:t>
            </a:r>
            <a:r>
              <a:rPr lang="en-US" dirty="0"/>
              <a:t>, </a:t>
            </a:r>
            <a:r>
              <a:rPr lang="en-US" dirty="0" err="1"/>
              <a:t>neće</a:t>
            </a:r>
            <a:r>
              <a:rPr lang="en-US" dirty="0"/>
              <a:t> </a:t>
            </a:r>
            <a:r>
              <a:rPr lang="sr-Latn-RS" dirty="0"/>
              <a:t>pokušati </a:t>
            </a:r>
            <a:r>
              <a:rPr lang="en-US" dirty="0"/>
              <a:t>da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od </a:t>
            </a:r>
            <a:r>
              <a:rPr lang="en-US" dirty="0" err="1"/>
              <a:t>kolega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nisu</a:t>
            </a:r>
            <a:r>
              <a:rPr lang="en-US" dirty="0"/>
              <a:t> u </a:t>
            </a:r>
            <a:r>
              <a:rPr lang="en-US" dirty="0" err="1"/>
              <a:t>stanju</a:t>
            </a:r>
            <a:r>
              <a:rPr lang="en-US" dirty="0"/>
              <a:t> da </a:t>
            </a:r>
            <a:r>
              <a:rPr lang="en-US" dirty="0" err="1"/>
              <a:t>zauzmu</a:t>
            </a:r>
            <a:r>
              <a:rPr lang="en-US" dirty="0"/>
              <a:t> </a:t>
            </a:r>
            <a:r>
              <a:rPr lang="en-US" dirty="0" err="1"/>
              <a:t>čvrst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sr-Latn-RS" dirty="0"/>
              <a:t> </a:t>
            </a:r>
            <a:r>
              <a:rPr lang="en-US" dirty="0"/>
              <a:t>o </a:t>
            </a:r>
            <a:r>
              <a:rPr lang="en-US" dirty="0" err="1"/>
              <a:t>konfliktnim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.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sr-Latn-R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en-US" dirty="0" err="1"/>
              <a:t>izbegavanja</a:t>
            </a:r>
            <a:r>
              <a:rPr lang="en-US" dirty="0"/>
              <a:t> </a:t>
            </a:r>
            <a:r>
              <a:rPr lang="en-US" dirty="0" err="1"/>
              <a:t>konflikta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odlučiti</a:t>
            </a:r>
            <a:r>
              <a:rPr lang="en-US" dirty="0"/>
              <a:t> da ne </a:t>
            </a:r>
            <a:r>
              <a:rPr lang="en-US" dirty="0" err="1"/>
              <a:t>odgovaraju</a:t>
            </a:r>
            <a:r>
              <a:rPr lang="sr-Latn-RS" dirty="0"/>
              <a:t> – ukoliko ih upitaju vezano za razloge pojave konflikta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razvijaju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nesvesnosti</a:t>
            </a:r>
            <a:r>
              <a:rPr lang="en-US" dirty="0"/>
              <a:t>. </a:t>
            </a:r>
            <a:r>
              <a:rPr lang="en-US" dirty="0" err="1"/>
              <a:t>Izbegavanje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sr-Latn-RS" dirty="0"/>
              <a:t>značajan način</a:t>
            </a:r>
            <a:r>
              <a:rPr lang="en-US" dirty="0"/>
              <a:t> </a:t>
            </a:r>
            <a:r>
              <a:rPr lang="en-US" dirty="0" err="1"/>
              <a:t>upravljanj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konfliktom</a:t>
            </a:r>
            <a:r>
              <a:rPr lang="sr-Latn-RS" dirty="0"/>
              <a:t> kada se jave sukobi </a:t>
            </a:r>
            <a:r>
              <a:rPr lang="en-US" dirty="0" err="1"/>
              <a:t>malog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sr-Latn-RS" dirty="0"/>
              <a:t> za organizaciju.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95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6417-D541-4758-B573-0488C686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C451-03B9-48EF-BBD2-3434F7BE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Nadmet</a:t>
            </a:r>
            <a:r>
              <a:rPr lang="sr-Latn-RS" b="1" dirty="0"/>
              <a:t>anje. </a:t>
            </a:r>
            <a:r>
              <a:rPr lang="sr-Latn-RS" dirty="0"/>
              <a:t>Ovaj vid k</a:t>
            </a:r>
            <a:r>
              <a:rPr lang="en-US" dirty="0" err="1"/>
              <a:t>onkurentno</a:t>
            </a:r>
            <a:r>
              <a:rPr lang="sr-Latn-RS" dirty="0"/>
              <a:t>g</a:t>
            </a:r>
            <a:r>
              <a:rPr lang="en-US" dirty="0"/>
              <a:t> </a:t>
            </a:r>
            <a:r>
              <a:rPr lang="en-US" dirty="0" err="1"/>
              <a:t>upravljanj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konfliktima</a:t>
            </a:r>
            <a:r>
              <a:rPr lang="sr-Latn-RS" dirty="0"/>
              <a:t> je vid strategije gde pojedinci ističu samo sopstvene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do</a:t>
            </a:r>
            <a:r>
              <a:rPr lang="sr-Latn-RS" dirty="0"/>
              <a:t> potpunog isključenja drugih. </a:t>
            </a:r>
            <a:r>
              <a:rPr lang="en-US" dirty="0" err="1"/>
              <a:t>Pojedinci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sr-Latn-RS" dirty="0"/>
              <a:t> </a:t>
            </a:r>
            <a:r>
              <a:rPr lang="en-US" dirty="0" err="1"/>
              <a:t>koristite</a:t>
            </a:r>
            <a:r>
              <a:rPr lang="en-US" dirty="0"/>
              <a:t> </a:t>
            </a:r>
            <a:r>
              <a:rPr lang="en-US" dirty="0" err="1"/>
              <a:t>strategiju</a:t>
            </a:r>
            <a:r>
              <a:rPr lang="en-US" dirty="0"/>
              <a:t> </a:t>
            </a:r>
            <a:r>
              <a:rPr lang="sr-Latn-RS" dirty="0"/>
              <a:t>nadmetanja </a:t>
            </a:r>
            <a:r>
              <a:rPr lang="en-US" dirty="0" err="1"/>
              <a:t>pokušaj</a:t>
            </a:r>
            <a:r>
              <a:rPr lang="sr-Latn-RS" dirty="0"/>
              <a:t>u</a:t>
            </a:r>
            <a:r>
              <a:rPr lang="en-US" dirty="0"/>
              <a:t> da </a:t>
            </a:r>
            <a:r>
              <a:rPr lang="en-US" dirty="0" err="1"/>
              <a:t>poveća</a:t>
            </a:r>
            <a:r>
              <a:rPr lang="sr-Latn-RS" dirty="0"/>
              <a:t>ju svoj</a:t>
            </a:r>
            <a:r>
              <a:rPr lang="en-US" dirty="0"/>
              <a:t> </a:t>
            </a:r>
            <a:r>
              <a:rPr lang="en-US" dirty="0" err="1"/>
              <a:t>autoritet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otvoren</a:t>
            </a:r>
            <a:r>
              <a:rPr lang="sr-Latn-RS" dirty="0"/>
              <a:t>og </a:t>
            </a:r>
            <a:r>
              <a:rPr lang="en-US" dirty="0" err="1"/>
              <a:t>neprijateljstv</a:t>
            </a:r>
            <a:r>
              <a:rPr lang="sr-Latn-RS" dirty="0"/>
              <a:t>a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vrstom</a:t>
            </a:r>
            <a:r>
              <a:rPr lang="sr-Latn-RS" dirty="0"/>
              <a:t> </a:t>
            </a:r>
            <a:r>
              <a:rPr lang="en-US" dirty="0" err="1"/>
              <a:t>strategije</a:t>
            </a:r>
            <a:r>
              <a:rPr lang="sr-Latn-RS" dirty="0"/>
              <a:t> koriste se</a:t>
            </a:r>
            <a:r>
              <a:rPr lang="en-US" dirty="0"/>
              <a:t> </a:t>
            </a:r>
            <a:r>
              <a:rPr lang="en-US" dirty="0" err="1"/>
              <a:t>frustracije</a:t>
            </a:r>
            <a:r>
              <a:rPr lang="en-US" dirty="0"/>
              <a:t>, </a:t>
            </a:r>
            <a:r>
              <a:rPr lang="en-US" dirty="0" err="1"/>
              <a:t>iritacije</a:t>
            </a:r>
            <a:r>
              <a:rPr lang="sr-Latn-RS" dirty="0"/>
              <a:t> </a:t>
            </a:r>
            <a:r>
              <a:rPr lang="en-US" dirty="0" err="1"/>
              <a:t>ili</a:t>
            </a:r>
            <a:r>
              <a:rPr lang="sr-Latn-RS" dirty="0"/>
              <a:t> </a:t>
            </a:r>
            <a:r>
              <a:rPr lang="en-US" dirty="0"/>
              <a:t>argument</a:t>
            </a:r>
            <a:r>
              <a:rPr lang="sr-Latn-RS" dirty="0"/>
              <a:t>i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konfliktne</a:t>
            </a:r>
            <a:r>
              <a:rPr lang="sr-Latn-R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uklonjene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sr-Latn-R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sr-Latn-RS" dirty="0"/>
              <a:t>konflikta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autoriteta</a:t>
            </a:r>
            <a:r>
              <a:rPr lang="en-US" dirty="0"/>
              <a:t>. </a:t>
            </a:r>
            <a:r>
              <a:rPr lang="en-US" dirty="0" err="1"/>
              <a:t>Sukob</a:t>
            </a:r>
            <a:r>
              <a:rPr lang="en-US" dirty="0"/>
              <a:t> se</a:t>
            </a:r>
            <a:r>
              <a:rPr lang="sr-Latn-RS" dirty="0"/>
              <a:t> samo delimično i</a:t>
            </a:r>
            <a:r>
              <a:rPr lang="en-US" dirty="0"/>
              <a:t>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sr-Latn-RS" dirty="0"/>
              <a:t>može </a:t>
            </a:r>
            <a:r>
              <a:rPr lang="en-US" dirty="0" err="1"/>
              <a:t>ublažiti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sr-Latn-RS" dirty="0"/>
              <a:t> se </a:t>
            </a:r>
            <a:r>
              <a:rPr lang="en-US" dirty="0" err="1"/>
              <a:t>korist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taktika</a:t>
            </a:r>
            <a:r>
              <a:rPr lang="en-US" dirty="0"/>
              <a:t> </a:t>
            </a:r>
            <a:r>
              <a:rPr lang="sr-Latn-RS" dirty="0"/>
              <a:t>nadmetanja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sr-Latn-RS" dirty="0"/>
              <a:t>se kompromisno rešenje ovim putem ne može pronaći. </a:t>
            </a:r>
            <a:r>
              <a:rPr lang="en-US" dirty="0" err="1"/>
              <a:t>Takmičarska</a:t>
            </a:r>
            <a:r>
              <a:rPr lang="en-US" dirty="0"/>
              <a:t> </a:t>
            </a:r>
            <a:r>
              <a:rPr lang="en-US" dirty="0" err="1"/>
              <a:t>taktika</a:t>
            </a:r>
            <a:r>
              <a:rPr lang="en-US" dirty="0"/>
              <a:t> </a:t>
            </a:r>
            <a:r>
              <a:rPr lang="sr-Latn-RS" dirty="0"/>
              <a:t>kreira</a:t>
            </a:r>
            <a:r>
              <a:rPr lang="en-US" dirty="0"/>
              <a:t> </a:t>
            </a:r>
            <a:r>
              <a:rPr lang="en-US" dirty="0" err="1"/>
              <a:t>situacij</a:t>
            </a:r>
            <a:r>
              <a:rPr lang="sr-Latn-RS" dirty="0"/>
              <a:t>u</a:t>
            </a:r>
            <a:r>
              <a:rPr lang="en-US" dirty="0"/>
              <a:t> „</a:t>
            </a:r>
            <a:r>
              <a:rPr lang="en-US" dirty="0" err="1"/>
              <a:t>pobed</a:t>
            </a:r>
            <a:r>
              <a:rPr lang="sr-Latn-RS" dirty="0"/>
              <a:t>nik</a:t>
            </a:r>
            <a:r>
              <a:rPr lang="en-US" dirty="0"/>
              <a:t>-</a:t>
            </a:r>
            <a:r>
              <a:rPr lang="en-US" dirty="0" err="1"/>
              <a:t>gubi</a:t>
            </a:r>
            <a:r>
              <a:rPr lang="sr-Latn-RS" dirty="0"/>
              <a:t>tnik</a:t>
            </a:r>
            <a:r>
              <a:rPr lang="en-US" dirty="0"/>
              <a:t>“,</a:t>
            </a:r>
            <a:r>
              <a:rPr lang="sr-Latn-R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pojedinac</a:t>
            </a:r>
            <a:r>
              <a:rPr lang="en-US" dirty="0"/>
              <a:t> </a:t>
            </a:r>
            <a:r>
              <a:rPr lang="en-US" dirty="0" err="1"/>
              <a:t>pokušava</a:t>
            </a:r>
            <a:r>
              <a:rPr lang="en-US" dirty="0"/>
              <a:t> da </a:t>
            </a:r>
            <a:r>
              <a:rPr lang="sr-Latn-RS" dirty="0"/>
              <a:t>vršenjem</a:t>
            </a:r>
            <a:r>
              <a:rPr lang="en-US" dirty="0"/>
              <a:t> </a:t>
            </a:r>
            <a:r>
              <a:rPr lang="en-US" dirty="0" err="1"/>
              <a:t>pritis</a:t>
            </a:r>
            <a:r>
              <a:rPr lang="sr-Latn-RS" dirty="0"/>
              <a:t>ka dovede do promene mišljenja drugog – odnosno do prihvatanja nametnutog rešenja po autoritativnom principu.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67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A30C-C129-44B1-9976-8B9AF6B9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BA15-AB08-4459-8B15-F4E1F3E3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Kompromi</a:t>
            </a:r>
            <a:r>
              <a:rPr lang="sr-Latn-RS" b="1" dirty="0"/>
              <a:t>s. </a:t>
            </a:r>
            <a:r>
              <a:rPr lang="sr-Latn-RS" dirty="0"/>
              <a:t>Strategija upravljanja konfliktima po principu kompromisa predstavlaj </a:t>
            </a:r>
            <a:r>
              <a:rPr lang="en-US" dirty="0" err="1"/>
              <a:t>pokušaj</a:t>
            </a:r>
            <a:r>
              <a:rPr lang="en-US" dirty="0"/>
              <a:t> </a:t>
            </a:r>
            <a:r>
              <a:rPr lang="en-US" dirty="0" err="1"/>
              <a:t>pronalaženja</a:t>
            </a:r>
            <a:r>
              <a:rPr lang="en-US" dirty="0"/>
              <a:t> „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osnove</a:t>
            </a:r>
            <a:r>
              <a:rPr lang="en-US" dirty="0"/>
              <a:t>“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delimično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sr-Latn-RS" dirty="0"/>
              <a:t>e strane. 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strategijom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sr-Latn-RS" dirty="0"/>
              <a:t> </a:t>
            </a:r>
            <a:r>
              <a:rPr lang="en-US" dirty="0" err="1"/>
              <a:t>shvat</a:t>
            </a:r>
            <a:r>
              <a:rPr lang="sr-Latn-RS" dirty="0"/>
              <a:t>aju</a:t>
            </a:r>
            <a:r>
              <a:rPr lang="en-US" dirty="0"/>
              <a:t> da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strana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sr-Latn-R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zadovoljn</a:t>
            </a:r>
            <a:r>
              <a:rPr lang="sr-Latn-RS" dirty="0"/>
              <a:t>a</a:t>
            </a:r>
            <a:r>
              <a:rPr lang="en-US" dirty="0"/>
              <a:t>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sukobu</a:t>
            </a:r>
            <a:r>
              <a:rPr lang="sr-Latn-RS" dirty="0"/>
              <a:t>.  Ova strategija se primenjuje u situacijama gde su pojedinci  spremni da delimično žrtvuju svoje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sr-Latn-RS" dirty="0"/>
              <a:t>i pružaju delimičnu </a:t>
            </a:r>
            <a:r>
              <a:rPr lang="en-US" dirty="0" err="1"/>
              <a:t>prednost</a:t>
            </a:r>
            <a:r>
              <a:rPr lang="en-US" dirty="0"/>
              <a:t>  </a:t>
            </a:r>
            <a:r>
              <a:rPr lang="en-US" dirty="0" err="1"/>
              <a:t>drugima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pronaš</a:t>
            </a:r>
            <a:r>
              <a:rPr lang="sr-Latn-RS" dirty="0"/>
              <a:t>la sredina – odnosno </a:t>
            </a:r>
            <a:r>
              <a:rPr lang="en-US" dirty="0"/>
              <a:t>"</a:t>
            </a:r>
            <a:r>
              <a:rPr lang="en-US" dirty="0" err="1"/>
              <a:t>Zajdeničk</a:t>
            </a:r>
            <a:r>
              <a:rPr lang="sr-Latn-RS" dirty="0"/>
              <a:t>i prihvatljiva situacija</a:t>
            </a:r>
            <a:r>
              <a:rPr lang="en-US" dirty="0"/>
              <a:t>„</a:t>
            </a:r>
            <a:r>
              <a:rPr lang="sr-Latn-RS" dirty="0"/>
              <a:t>. Pojedine studije su pokazale da je </a:t>
            </a:r>
            <a:r>
              <a:rPr lang="en-US" dirty="0" err="1"/>
              <a:t>obrazovni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sr-Latn-RS" dirty="0"/>
              <a:t> strana u sukobu </a:t>
            </a:r>
            <a:r>
              <a:rPr lang="en-US" dirty="0"/>
              <a:t>u </a:t>
            </a:r>
            <a:r>
              <a:rPr lang="en-US" dirty="0" err="1"/>
              <a:t>pozitivnoj</a:t>
            </a:r>
            <a:r>
              <a:rPr lang="en-US" dirty="0"/>
              <a:t> </a:t>
            </a:r>
            <a:r>
              <a:rPr lang="en-US" dirty="0" err="1"/>
              <a:t>korelaciji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ovim stilom</a:t>
            </a:r>
            <a:r>
              <a:rPr lang="en-US" dirty="0"/>
              <a:t> </a:t>
            </a:r>
            <a:r>
              <a:rPr lang="sr-Latn-RS" dirty="0"/>
              <a:t>rešavanja konflikta.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3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FC13-5B8A-456A-832E-882DA1E0A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AF850-6BB0-4D10-858E-A1DF5A7B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/>
              <a:t>Prihvatanje. </a:t>
            </a:r>
            <a:r>
              <a:rPr lang="sr-Latn-RS" dirty="0"/>
              <a:t>Prihvatanje kao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sr-Latn-RS" dirty="0"/>
              <a:t>rešavanja </a:t>
            </a:r>
            <a:r>
              <a:rPr lang="en-US" dirty="0" err="1"/>
              <a:t>sukoba</a:t>
            </a:r>
            <a:r>
              <a:rPr lang="sr-Latn-R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zanemarivanje</a:t>
            </a:r>
            <a:r>
              <a:rPr lang="en-US" dirty="0"/>
              <a:t> </a:t>
            </a:r>
            <a:r>
              <a:rPr lang="sr-Latn-RS" dirty="0"/>
              <a:t>pojedinačnog mišljenja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sr-Latn-RS" dirty="0"/>
              <a:t>usvojila mišljenja većine. </a:t>
            </a:r>
            <a:r>
              <a:rPr lang="en-US" dirty="0"/>
              <a:t>Ova </a:t>
            </a:r>
            <a:r>
              <a:rPr lang="en-US" dirty="0" err="1"/>
              <a:t>strategija</a:t>
            </a:r>
            <a:r>
              <a:rPr lang="en-US" dirty="0"/>
              <a:t> se </a:t>
            </a:r>
            <a:r>
              <a:rPr lang="en-US" dirty="0" err="1"/>
              <a:t>uzima</a:t>
            </a:r>
            <a:r>
              <a:rPr lang="en-US" dirty="0"/>
              <a:t> u </a:t>
            </a:r>
            <a:r>
              <a:rPr lang="en-US" dirty="0" err="1"/>
              <a:t>obzir</a:t>
            </a:r>
            <a:r>
              <a:rPr lang="sr-Latn-RS" dirty="0"/>
              <a:t> u slučajevima </a:t>
            </a:r>
            <a:r>
              <a:rPr lang="en-US" dirty="0"/>
              <a:t>ka</a:t>
            </a:r>
            <a:r>
              <a:rPr lang="sr-Latn-RS" dirty="0"/>
              <a:t>da većina pristaje na to </a:t>
            </a:r>
            <a:r>
              <a:rPr lang="en-US" dirty="0"/>
              <a:t>da</a:t>
            </a:r>
            <a:r>
              <a:rPr lang="sr-Latn-RS" dirty="0"/>
              <a:t> je</a:t>
            </a:r>
            <a:r>
              <a:rPr lang="en-US" dirty="0"/>
              <a:t> </a:t>
            </a:r>
            <a:r>
              <a:rPr lang="en-US" dirty="0" err="1"/>
              <a:t>očuvanje</a:t>
            </a:r>
            <a:r>
              <a:rPr lang="sr-Latn-RS" dirty="0"/>
              <a:t> </a:t>
            </a:r>
            <a:r>
              <a:rPr lang="en-US" dirty="0" err="1"/>
              <a:t>prijatnih</a:t>
            </a:r>
            <a:r>
              <a:rPr lang="en-US" dirty="0"/>
              <a:t> </a:t>
            </a:r>
            <a:r>
              <a:rPr lang="en-US" dirty="0" err="1"/>
              <a:t>međuljudskih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 </a:t>
            </a:r>
            <a:r>
              <a:rPr lang="en-US" dirty="0" err="1"/>
              <a:t>značajnije</a:t>
            </a:r>
            <a:r>
              <a:rPr lang="en-US" dirty="0"/>
              <a:t> od </a:t>
            </a:r>
            <a:r>
              <a:rPr lang="sr-Latn-RS" dirty="0"/>
              <a:t>rešavanja</a:t>
            </a:r>
            <a:r>
              <a:rPr lang="en-US" dirty="0"/>
              <a:t> </a:t>
            </a:r>
            <a:r>
              <a:rPr lang="en-US" dirty="0" err="1"/>
              <a:t>nesuglasica</a:t>
            </a:r>
            <a:r>
              <a:rPr lang="sr-Latn-RS" dirty="0"/>
              <a:t> </a:t>
            </a:r>
            <a:r>
              <a:rPr lang="en-US" dirty="0" err="1"/>
              <a:t>među</a:t>
            </a:r>
            <a:r>
              <a:rPr lang="en-US" dirty="0"/>
              <a:t> </a:t>
            </a:r>
            <a:r>
              <a:rPr lang="en-US" dirty="0" err="1"/>
              <a:t>kolegama</a:t>
            </a:r>
            <a:r>
              <a:rPr lang="sr-Latn-RS" dirty="0"/>
              <a:t> – na način gde bi se utvrđivalo ko je u pravu a ko nije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usvajaju</a:t>
            </a:r>
            <a:r>
              <a:rPr lang="en-US" dirty="0"/>
              <a:t> </a:t>
            </a:r>
            <a:r>
              <a:rPr lang="sr-Latn-RS" dirty="0"/>
              <a:t>prihvatanje (prilagodljiv</a:t>
            </a:r>
            <a:r>
              <a:rPr lang="en-US" dirty="0"/>
              <a:t> </a:t>
            </a:r>
            <a:r>
              <a:rPr lang="en-US" dirty="0" err="1"/>
              <a:t>stil</a:t>
            </a:r>
            <a:r>
              <a:rPr lang="en-US" dirty="0"/>
              <a:t> </a:t>
            </a:r>
            <a:r>
              <a:rPr lang="sr-Latn-RS" dirty="0"/>
              <a:t>rešavanja </a:t>
            </a:r>
            <a:r>
              <a:rPr lang="en-US" dirty="0" err="1"/>
              <a:t>sukoba</a:t>
            </a:r>
            <a:r>
              <a:rPr lang="sr-Latn-RS" dirty="0"/>
              <a:t>) </a:t>
            </a:r>
            <a:r>
              <a:rPr lang="en-US" dirty="0" err="1"/>
              <a:t>ima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en-US" dirty="0" err="1"/>
              <a:t>veliku</a:t>
            </a:r>
            <a:r>
              <a:rPr lang="en-US" dirty="0"/>
              <a:t> </a:t>
            </a:r>
            <a:r>
              <a:rPr lang="en-US" dirty="0" err="1"/>
              <a:t>želju</a:t>
            </a:r>
            <a:r>
              <a:rPr lang="en-US" dirty="0"/>
              <a:t> za </a:t>
            </a:r>
            <a:r>
              <a:rPr lang="en-US" dirty="0" err="1"/>
              <a:t>priznanjem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podrškom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sr-Latn-RS" dirty="0"/>
              <a:t>Pojedinci koji se opredeljuju za ovaj pravac zauzimaju stav </a:t>
            </a:r>
            <a:r>
              <a:rPr lang="en-US" dirty="0"/>
              <a:t>„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en-US" dirty="0"/>
              <a:t> puta“</a:t>
            </a:r>
            <a:r>
              <a:rPr lang="sr-Latn-RS" dirty="0"/>
              <a:t>,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pojavi</a:t>
            </a:r>
            <a:r>
              <a:rPr lang="en-US" dirty="0"/>
              <a:t> </a:t>
            </a:r>
            <a:r>
              <a:rPr lang="en-US" dirty="0" err="1"/>
              <a:t>neizbežni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/>
              <a:t>Ove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tendenciju</a:t>
            </a:r>
            <a:r>
              <a:rPr lang="en-US" dirty="0"/>
              <a:t> da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izvinjenje</a:t>
            </a:r>
            <a:r>
              <a:rPr lang="sr-Latn-RS" dirty="0"/>
              <a:t> </a:t>
            </a:r>
            <a:r>
              <a:rPr lang="en-US" dirty="0" err="1"/>
              <a:t>ili</a:t>
            </a:r>
            <a:r>
              <a:rPr lang="en-US" dirty="0"/>
              <a:t> humor,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izra</a:t>
            </a:r>
            <a:r>
              <a:rPr lang="sr-Latn-RS" dirty="0"/>
              <a:t>žavaju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 err="1"/>
              <a:t>nindirektnim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da </a:t>
            </a:r>
            <a:r>
              <a:rPr lang="sr-Latn-RS" dirty="0"/>
              <a:t>se ustremljuju direktno </a:t>
            </a:r>
            <a:r>
              <a:rPr lang="en-US" dirty="0" err="1"/>
              <a:t>na</a:t>
            </a:r>
            <a:r>
              <a:rPr lang="en-US" dirty="0"/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4159165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A987-322E-49B3-A69C-1A9A0ECA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KONFLIKTI I UPRAVLJANJE KONFLIKTIMA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92CE-5201-4AB4-AF04-065C738F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Saradnja</a:t>
            </a:r>
            <a:r>
              <a:rPr lang="sr-Latn-RS" dirty="0"/>
              <a:t>. </a:t>
            </a:r>
            <a:r>
              <a:rPr lang="en-US" dirty="0" err="1"/>
              <a:t>Saradnja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rešenja</a:t>
            </a:r>
            <a:r>
              <a:rPr lang="sr-Latn-R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konfliktnu</a:t>
            </a:r>
            <a:r>
              <a:rPr lang="en-US" dirty="0"/>
              <a:t> </a:t>
            </a:r>
            <a:r>
              <a:rPr lang="en-US" dirty="0" err="1"/>
              <a:t>situaciju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sr-Latn-RS" dirty="0"/>
              <a:t> </a:t>
            </a:r>
            <a:r>
              <a:rPr lang="en-US" dirty="0" err="1"/>
              <a:t>obe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.</a:t>
            </a:r>
            <a:r>
              <a:rPr lang="sr-Latn-RS" dirty="0"/>
              <a:t> </a:t>
            </a:r>
            <a:r>
              <a:rPr lang="en-US" dirty="0"/>
              <a:t> </a:t>
            </a:r>
            <a:r>
              <a:rPr lang="sr-Latn-RS" dirty="0"/>
              <a:t>Obe strane u konfliktu se moraju zajednički</a:t>
            </a:r>
            <a:r>
              <a:rPr lang="en-US" dirty="0"/>
              <a:t> </a:t>
            </a:r>
            <a:r>
              <a:rPr lang="en-US" dirty="0" err="1"/>
              <a:t>potruditi</a:t>
            </a:r>
            <a:r>
              <a:rPr lang="sr-Latn-RS" dirty="0"/>
              <a:t> </a:t>
            </a:r>
            <a:r>
              <a:rPr lang="en-US" dirty="0"/>
              <a:t>da se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bav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efikasnim</a:t>
            </a:r>
            <a:r>
              <a:rPr lang="en-US" dirty="0"/>
              <a:t> </a:t>
            </a:r>
            <a:r>
              <a:rPr lang="sr-Latn-RS" dirty="0"/>
              <a:t>rešavanjem </a:t>
            </a:r>
            <a:r>
              <a:rPr lang="en-US" dirty="0"/>
              <a:t>problem</a:t>
            </a:r>
            <a:r>
              <a:rPr lang="sr-Latn-RS" dirty="0"/>
              <a:t>a koji je rezultovao konfliktom i pri tome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postići</a:t>
            </a:r>
            <a:r>
              <a:rPr lang="sr-Latn-RS" dirty="0"/>
              <a:t> da obe strane dođu do</a:t>
            </a:r>
            <a:r>
              <a:rPr lang="en-US" dirty="0"/>
              <a:t>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en-US" dirty="0" err="1"/>
              <a:t>zadovoljavajuc</a:t>
            </a:r>
            <a:r>
              <a:rPr lang="en-US" dirty="0"/>
              <a:t>́</a:t>
            </a:r>
            <a:r>
              <a:rPr lang="sr-Latn-RS" dirty="0"/>
              <a:t>ih </a:t>
            </a:r>
            <a:r>
              <a:rPr lang="en-US" dirty="0" err="1"/>
              <a:t>rezultat</a:t>
            </a:r>
            <a:r>
              <a:rPr lang="sr-Latn-RS" dirty="0"/>
              <a:t>a („pobednik – pobednik“ situacija). 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strategiji</a:t>
            </a:r>
            <a:r>
              <a:rPr lang="en-US" dirty="0"/>
              <a:t> </a:t>
            </a:r>
            <a:r>
              <a:rPr lang="sr-Latn-RS" dirty="0"/>
              <a:t>čini se da su </a:t>
            </a:r>
            <a:r>
              <a:rPr lang="en-US" dirty="0" err="1"/>
              <a:t>pojedinci</a:t>
            </a:r>
            <a:r>
              <a:rPr lang="sr-Latn-RS" dirty="0"/>
              <a:t> podjednako </a:t>
            </a:r>
            <a:r>
              <a:rPr lang="en-US" dirty="0" err="1"/>
              <a:t>zabrinut</a:t>
            </a:r>
            <a:r>
              <a:rPr lang="sr-Latn-RS" dirty="0"/>
              <a:t>i</a:t>
            </a:r>
            <a:r>
              <a:rPr lang="en-US" dirty="0"/>
              <a:t> za</a:t>
            </a:r>
            <a:r>
              <a:rPr lang="sr-Latn-RS" dirty="0"/>
              <a:t> </a:t>
            </a:r>
            <a:r>
              <a:rPr lang="en-US" dirty="0" err="1"/>
              <a:t>žel</a:t>
            </a:r>
            <a:r>
              <a:rPr lang="sr-Latn-RS" dirty="0"/>
              <a:t>je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sr-Latn-RS" dirty="0"/>
              <a:t>strane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sr-Latn-RS" dirty="0"/>
              <a:t> i za </a:t>
            </a:r>
            <a:r>
              <a:rPr lang="en-US" dirty="0" err="1"/>
              <a:t>svoje</a:t>
            </a:r>
            <a:r>
              <a:rPr lang="sr-Latn-RS" dirty="0"/>
              <a:t>.</a:t>
            </a:r>
            <a:r>
              <a:rPr lang="en-US" dirty="0"/>
              <a:t> </a:t>
            </a:r>
            <a:r>
              <a:rPr lang="en-US" dirty="0" err="1"/>
              <a:t>Međutim</a:t>
            </a:r>
            <a:r>
              <a:rPr lang="en-US" dirty="0"/>
              <a:t>,</a:t>
            </a:r>
            <a:r>
              <a:rPr lang="sr-Latn-R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voljni</a:t>
            </a:r>
            <a:r>
              <a:rPr lang="en-US" dirty="0"/>
              <a:t> da se </a:t>
            </a:r>
            <a:r>
              <a:rPr lang="en-US" dirty="0" err="1"/>
              <a:t>odreknu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sr-Latn-RS" dirty="0"/>
              <a:t> </a:t>
            </a:r>
            <a:r>
              <a:rPr lang="en-US" dirty="0" err="1"/>
              <a:t>pozicije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da</a:t>
            </a:r>
            <a:r>
              <a:rPr lang="sr-Latn-RS" dirty="0"/>
              <a:t> bi</a:t>
            </a:r>
            <a:r>
              <a:rPr lang="en-US" dirty="0"/>
              <a:t> </a:t>
            </a:r>
            <a:r>
              <a:rPr lang="en-US" dirty="0" err="1"/>
              <a:t>umir</a:t>
            </a:r>
            <a:r>
              <a:rPr lang="sr-Latn-RS" dirty="0"/>
              <a:t>ili</a:t>
            </a:r>
            <a:r>
              <a:rPr lang="en-US" dirty="0"/>
              <a:t> </a:t>
            </a:r>
            <a:r>
              <a:rPr lang="en-US" dirty="0" err="1"/>
              <a:t>želje</a:t>
            </a:r>
            <a:r>
              <a:rPr lang="sr-Latn-RS" dirty="0"/>
              <a:t> i potrebe </a:t>
            </a:r>
            <a:r>
              <a:rPr lang="en-US" dirty="0" err="1"/>
              <a:t>drugi</a:t>
            </a:r>
            <a:r>
              <a:rPr lang="sr-Latn-RS" dirty="0"/>
              <a:t>h</a:t>
            </a:r>
            <a:r>
              <a:rPr lang="en-US" dirty="0"/>
              <a:t> </a:t>
            </a:r>
            <a:r>
              <a:rPr lang="en-US" dirty="0" err="1"/>
              <a:t>pojedin</a:t>
            </a:r>
            <a:r>
              <a:rPr lang="sr-Latn-RS" dirty="0"/>
              <a:t>aca</a:t>
            </a:r>
            <a:r>
              <a:rPr lang="en-US" dirty="0"/>
              <a:t>.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sr-Latn-R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sr-Latn-RS" dirty="0"/>
              <a:t>u situacijama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kolaborativni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konfliktima</a:t>
            </a:r>
            <a:r>
              <a:rPr lang="en-US" dirty="0"/>
              <a:t>.</a:t>
            </a:r>
            <a:r>
              <a:rPr lang="sr-Latn-RS" dirty="0"/>
              <a:t> Ova strategija je delotvorna k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sr-Latn-RS" dirty="0"/>
              <a:t> u sukobu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nastave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zajedničkim </a:t>
            </a:r>
            <a:r>
              <a:rPr lang="en-US" dirty="0" err="1"/>
              <a:t>radom</a:t>
            </a:r>
            <a:r>
              <a:rPr lang="sr-Latn-RS" dirty="0"/>
              <a:t> 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sukoba</a:t>
            </a:r>
            <a:r>
              <a:rPr lang="en-US" dirty="0"/>
              <a:t>. </a:t>
            </a:r>
            <a:r>
              <a:rPr lang="sr-Latn-RS" dirty="0"/>
              <a:t>Strategija s</a:t>
            </a:r>
            <a:r>
              <a:rPr lang="en-US" dirty="0" err="1"/>
              <a:t>aradnj</a:t>
            </a:r>
            <a:r>
              <a:rPr lang="sr-Latn-RS" dirty="0"/>
              <a:t>e </a:t>
            </a:r>
            <a:r>
              <a:rPr lang="en-US" dirty="0"/>
              <a:t>je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povezana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zadovoljstvom</a:t>
            </a:r>
            <a:r>
              <a:rPr lang="en-US" dirty="0"/>
              <a:t> </a:t>
            </a:r>
            <a:r>
              <a:rPr lang="en-US" dirty="0" err="1"/>
              <a:t>komunikacij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porastom poverenja između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E460-C9A1-4FA7-ABA7-F2DA3BF7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5D60-965A-4FCE-A6BD-5EA124CC7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definicije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inovacijama</a:t>
            </a:r>
            <a:r>
              <a:rPr lang="en-US" dirty="0"/>
              <a:t>. </a:t>
            </a:r>
            <a:r>
              <a:rPr lang="en-US" b="1" dirty="0" err="1"/>
              <a:t>Klasična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veoma</a:t>
            </a:r>
            <a:r>
              <a:rPr lang="en-US" b="1" dirty="0"/>
              <a:t> </a:t>
            </a:r>
            <a:r>
              <a:rPr lang="en-US" b="1" dirty="0" err="1"/>
              <a:t>široka</a:t>
            </a:r>
            <a:r>
              <a:rPr lang="en-US" b="1" dirty="0"/>
              <a:t> </a:t>
            </a:r>
            <a:r>
              <a:rPr lang="en-US" b="1" dirty="0" err="1"/>
              <a:t>definicija</a:t>
            </a:r>
            <a:r>
              <a:rPr lang="en-US" b="1" dirty="0"/>
              <a:t> </a:t>
            </a:r>
            <a:r>
              <a:rPr lang="en-US" b="1" dirty="0" err="1"/>
              <a:t>inovacije</a:t>
            </a:r>
            <a:r>
              <a:rPr lang="en-US" b="1" dirty="0"/>
              <a:t> </a:t>
            </a:r>
            <a:r>
              <a:rPr lang="en-US" b="1" dirty="0" err="1"/>
              <a:t>potiče</a:t>
            </a:r>
            <a:r>
              <a:rPr lang="en-US" b="1" dirty="0"/>
              <a:t> od </a:t>
            </a:r>
            <a:r>
              <a:rPr lang="en-US" b="1" dirty="0" err="1"/>
              <a:t>Šumpetera</a:t>
            </a:r>
            <a:r>
              <a:rPr lang="en-US" b="1" dirty="0"/>
              <a:t> (1934),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sr-Latn-RS" b="1" dirty="0"/>
              <a:t>u termin</a:t>
            </a:r>
            <a:r>
              <a:rPr lang="en-US" b="1" dirty="0"/>
              <a:t> </a:t>
            </a:r>
            <a:r>
              <a:rPr lang="en-US" b="1" dirty="0" err="1"/>
              <a:t>inovacij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uključ</a:t>
            </a:r>
            <a:r>
              <a:rPr lang="sr-Latn-RS" b="1" dirty="0"/>
              <a:t>uje</a:t>
            </a:r>
            <a:r>
              <a:rPr lang="en-US" b="1" dirty="0"/>
              <a:t> (1) </a:t>
            </a:r>
            <a:r>
              <a:rPr lang="en-US" b="1" dirty="0" err="1" smtClean="0"/>
              <a:t>primenu</a:t>
            </a:r>
            <a:r>
              <a:rPr lang="en-US" b="1" dirty="0" smtClean="0"/>
              <a:t> </a:t>
            </a:r>
            <a:r>
              <a:rPr lang="en-US" b="1" dirty="0" err="1"/>
              <a:t>novog</a:t>
            </a:r>
            <a:r>
              <a:rPr lang="en-US" b="1" dirty="0"/>
              <a:t> </a:t>
            </a:r>
            <a:r>
              <a:rPr lang="sr-Latn-RS" b="1" dirty="0"/>
              <a:t>proizvoda/usluge</a:t>
            </a:r>
            <a:r>
              <a:rPr lang="en-US" b="1" dirty="0"/>
              <a:t>, (2)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novog</a:t>
            </a:r>
            <a:r>
              <a:rPr lang="en-US" b="1" dirty="0"/>
              <a:t> </a:t>
            </a:r>
            <a:r>
              <a:rPr lang="en-US" b="1" dirty="0" err="1"/>
              <a:t>metoda</a:t>
            </a:r>
            <a:r>
              <a:rPr lang="en-US" b="1" dirty="0"/>
              <a:t> </a:t>
            </a:r>
            <a:r>
              <a:rPr lang="en-US" b="1" dirty="0" err="1"/>
              <a:t>proizvodnje</a:t>
            </a:r>
            <a:r>
              <a:rPr lang="sr-Latn-RS" b="1" dirty="0"/>
              <a:t>/kreiranje usluge</a:t>
            </a:r>
            <a:r>
              <a:rPr lang="en-US" b="1" dirty="0"/>
              <a:t>, (3) </a:t>
            </a:r>
            <a:r>
              <a:rPr lang="en-US" b="1" dirty="0" err="1"/>
              <a:t>otvaranje</a:t>
            </a:r>
            <a:r>
              <a:rPr lang="en-US" b="1" dirty="0"/>
              <a:t> </a:t>
            </a:r>
            <a:r>
              <a:rPr lang="en-US" b="1" dirty="0" err="1"/>
              <a:t>novog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r>
              <a:rPr lang="en-US" b="1" dirty="0"/>
              <a:t>, (4) </a:t>
            </a:r>
            <a:r>
              <a:rPr lang="en-US" b="1" dirty="0" err="1"/>
              <a:t>primena</a:t>
            </a:r>
            <a:r>
              <a:rPr lang="en-US" b="1" dirty="0"/>
              <a:t> </a:t>
            </a:r>
            <a:r>
              <a:rPr lang="en-US" b="1" dirty="0" err="1"/>
              <a:t>novog</a:t>
            </a:r>
            <a:r>
              <a:rPr lang="en-US" b="1" dirty="0"/>
              <a:t> </a:t>
            </a:r>
            <a:r>
              <a:rPr lang="en-US" b="1" dirty="0" err="1"/>
              <a:t>izvora</a:t>
            </a:r>
            <a:r>
              <a:rPr lang="en-US" b="1" dirty="0"/>
              <a:t> </a:t>
            </a:r>
            <a:r>
              <a:rPr lang="en-US" b="1" dirty="0" err="1"/>
              <a:t>snabdevanje</a:t>
            </a:r>
            <a:r>
              <a:rPr lang="en-US" b="1" dirty="0"/>
              <a:t> </a:t>
            </a:r>
            <a:r>
              <a:rPr lang="en-US" b="1" dirty="0" err="1"/>
              <a:t>sirovinama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(5) nova </a:t>
            </a:r>
            <a:r>
              <a:rPr lang="en-US" b="1" dirty="0" err="1"/>
              <a:t>organizacija</a:t>
            </a:r>
            <a:r>
              <a:rPr lang="en-US" b="1" dirty="0"/>
              <a:t> </a:t>
            </a:r>
            <a:r>
              <a:rPr lang="en-US" b="1" dirty="0" err="1"/>
              <a:t>industrije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sr-Latn-RS" dirty="0"/>
              <a:t>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„</a:t>
            </a:r>
            <a:r>
              <a:rPr lang="en-US" dirty="0" err="1"/>
              <a:t>pronalazak</a:t>
            </a:r>
            <a:r>
              <a:rPr lang="en-US" dirty="0"/>
              <a:t>,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sr-Latn-RS" dirty="0"/>
              <a:t> od strene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organizacionog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sr-Latn-RS" dirty="0"/>
              <a:t>“</a:t>
            </a:r>
            <a:r>
              <a:rPr lang="en-US" dirty="0"/>
              <a:t> (</a:t>
            </a:r>
            <a:r>
              <a:rPr lang="en-US" dirty="0" err="1"/>
              <a:t>Garud</a:t>
            </a:r>
            <a:r>
              <a:rPr lang="en-US" dirty="0"/>
              <a:t> et al., 2013). </a:t>
            </a:r>
            <a:endParaRPr lang="sr-Latn-RS" dirty="0"/>
          </a:p>
          <a:p>
            <a:r>
              <a:rPr lang="sr-Latn-RS" dirty="0"/>
              <a:t>Pored proizvoda i usluga, </a:t>
            </a:r>
            <a:r>
              <a:rPr lang="en-US" dirty="0" err="1"/>
              <a:t>inovacije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odnositi</a:t>
            </a:r>
            <a:r>
              <a:rPr lang="en-US" dirty="0"/>
              <a:t> </a:t>
            </a:r>
            <a:r>
              <a:rPr lang="sr-Latn-RS" dirty="0"/>
              <a:t>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stoga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uvek</a:t>
            </a:r>
            <a:r>
              <a:rPr lang="en-US" dirty="0"/>
              <a:t>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pronalas</a:t>
            </a:r>
            <a:r>
              <a:rPr lang="sr-Latn-RS" dirty="0"/>
              <a:t>cima (invencijama).</a:t>
            </a:r>
          </a:p>
          <a:p>
            <a:r>
              <a:rPr lang="sr-Latn-RS" dirty="0"/>
              <a:t>Jedna od novijih definicija </a:t>
            </a:r>
            <a:r>
              <a:rPr lang="en-US" dirty="0" err="1"/>
              <a:t>inovacij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je</a:t>
            </a:r>
            <a:r>
              <a:rPr lang="en-US" dirty="0"/>
              <a:t> „</a:t>
            </a:r>
            <a:r>
              <a:rPr lang="en-US" b="1" dirty="0" err="1"/>
              <a:t>stvaranje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razvoj</a:t>
            </a:r>
            <a:r>
              <a:rPr lang="en-US" b="1" dirty="0"/>
              <a:t> </a:t>
            </a:r>
            <a:r>
              <a:rPr lang="en-US" b="1" dirty="0" err="1"/>
              <a:t>nov</a:t>
            </a:r>
            <a:r>
              <a:rPr lang="sr-Latn-RS" b="1" dirty="0"/>
              <a:t>ih</a:t>
            </a:r>
            <a:r>
              <a:rPr lang="en-US" b="1" dirty="0"/>
              <a:t> </a:t>
            </a:r>
            <a:r>
              <a:rPr lang="en-US" b="1" dirty="0" err="1"/>
              <a:t>proizvod</a:t>
            </a:r>
            <a:r>
              <a:rPr lang="sr-Latn-RS" b="1" dirty="0"/>
              <a:t>a</a:t>
            </a:r>
            <a:r>
              <a:rPr lang="en-US" b="1" dirty="0"/>
              <a:t>, </a:t>
            </a:r>
            <a:r>
              <a:rPr lang="en-US" b="1" dirty="0" err="1"/>
              <a:t>uslug</a:t>
            </a:r>
            <a:r>
              <a:rPr lang="sr-Latn-RS" b="1" dirty="0"/>
              <a:t>a</a:t>
            </a:r>
            <a:r>
              <a:rPr lang="en-US" b="1" dirty="0"/>
              <a:t>, </a:t>
            </a:r>
            <a:r>
              <a:rPr lang="en-US" b="1" dirty="0" err="1"/>
              <a:t>poslovn</a:t>
            </a:r>
            <a:r>
              <a:rPr lang="sr-Latn-RS" b="1" dirty="0"/>
              <a:t>og</a:t>
            </a:r>
            <a:r>
              <a:rPr lang="en-US" b="1" dirty="0"/>
              <a:t> model</a:t>
            </a:r>
            <a:r>
              <a:rPr lang="sr-Latn-R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sr-Latn-RS" b="1" dirty="0"/>
              <a:t>a</a:t>
            </a:r>
            <a:r>
              <a:rPr lang="en-US" b="1" dirty="0"/>
              <a:t> u </a:t>
            </a:r>
            <a:r>
              <a:rPr lang="en-US" b="1" dirty="0" err="1"/>
              <a:t>firmama</a:t>
            </a:r>
            <a:r>
              <a:rPr lang="en-US" b="1" dirty="0"/>
              <a:t> </a:t>
            </a:r>
            <a:r>
              <a:rPr lang="en-US" b="1" dirty="0" err="1"/>
              <a:t>ili</a:t>
            </a:r>
            <a:r>
              <a:rPr lang="en-US" b="1" dirty="0"/>
              <a:t> </a:t>
            </a:r>
            <a:r>
              <a:rPr lang="en-US" b="1" dirty="0" err="1"/>
              <a:t>drugim</a:t>
            </a:r>
            <a:r>
              <a:rPr lang="en-US" b="1" dirty="0"/>
              <a:t> </a:t>
            </a:r>
            <a:r>
              <a:rPr lang="en-US" b="1" dirty="0" err="1"/>
              <a:t>organizacijama</a:t>
            </a:r>
            <a:r>
              <a:rPr lang="en-US" b="1" dirty="0"/>
              <a:t>.</a:t>
            </a:r>
            <a:r>
              <a:rPr lang="sr-Latn-RS" dirty="0"/>
              <a:t>“</a:t>
            </a:r>
          </a:p>
          <a:p>
            <a:r>
              <a:rPr lang="en-US" b="1" u="sng" dirty="0" err="1"/>
              <a:t>Menadžment</a:t>
            </a:r>
            <a:r>
              <a:rPr lang="en-US" b="1" u="sng" dirty="0"/>
              <a:t> </a:t>
            </a:r>
            <a:r>
              <a:rPr lang="en-US" b="1" u="sng" dirty="0" err="1"/>
              <a:t>inovacija</a:t>
            </a:r>
            <a:r>
              <a:rPr lang="en-US" b="1" u="sng" dirty="0"/>
              <a:t> se </a:t>
            </a:r>
            <a:r>
              <a:rPr lang="sr-Latn-RS" b="1" u="sng" dirty="0"/>
              <a:t>bavi</a:t>
            </a:r>
            <a:r>
              <a:rPr lang="en-US" b="1" u="sng" dirty="0"/>
              <a:t> </a:t>
            </a:r>
            <a:r>
              <a:rPr lang="en-US" b="1" u="sng" dirty="0" err="1"/>
              <a:t>upravljanj</a:t>
            </a:r>
            <a:r>
              <a:rPr lang="sr-Latn-RS" b="1" u="sng" dirty="0"/>
              <a:t>em</a:t>
            </a:r>
            <a:r>
              <a:rPr lang="en-US" b="1" u="sng" dirty="0"/>
              <a:t> </a:t>
            </a:r>
            <a:r>
              <a:rPr lang="en-US" b="1" u="sng" dirty="0" err="1"/>
              <a:t>ovim</a:t>
            </a:r>
            <a:r>
              <a:rPr lang="en-US" b="1" u="sng" dirty="0"/>
              <a:t> </a:t>
            </a:r>
            <a:r>
              <a:rPr lang="en-US" b="1" u="sng" dirty="0" err="1"/>
              <a:t>aktivnostima</a:t>
            </a:r>
            <a:r>
              <a:rPr lang="en-US" b="1" u="sng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A2EA2D-6774-4494-BA85-49AA6B550AB9}"/>
              </a:ext>
            </a:extLst>
          </p:cNvPr>
          <p:cNvSpPr/>
          <p:nvPr/>
        </p:nvSpPr>
        <p:spPr>
          <a:xfrm>
            <a:off x="125186" y="61125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Schumpeter, J. (1934) The Theory of Economic Development. Harvard University Press.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3A50E-8CD8-4AED-AD9F-E193A5F78A34}"/>
              </a:ext>
            </a:extLst>
          </p:cNvPr>
          <p:cNvSpPr/>
          <p:nvPr/>
        </p:nvSpPr>
        <p:spPr>
          <a:xfrm>
            <a:off x="5943601" y="6034837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Garud</a:t>
            </a:r>
            <a:r>
              <a:rPr lang="en-US" dirty="0"/>
              <a:t>, R., Tuertscher, Ph. and Van de Ven, A.H. (2013) 'Perspectives on innovation processes', Academy of Management Annals 7(1): 775-819. </a:t>
            </a:r>
          </a:p>
        </p:txBody>
      </p:sp>
    </p:spTree>
    <p:extLst>
      <p:ext uri="{BB962C8B-B14F-4D97-AF65-F5344CB8AC3E}">
        <p14:creationId xmlns:p14="http://schemas.microsoft.com/office/powerpoint/2010/main" val="491364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1C9C-9ADC-4BC6-9A55-E0F5FCE3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Sistemi komunikacija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263E-0CDD-4EBF-AF52-3058CF34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179629" cy="4795611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/>
              <a:t>Značajan element liderstva i motivacije zaposlenih, na bilo kom poslovnom poduhvatu/projektu, je </a:t>
            </a:r>
            <a:r>
              <a:rPr lang="sr-Latn-RS" b="1" dirty="0"/>
              <a:t>komunikacija</a:t>
            </a:r>
          </a:p>
          <a:p>
            <a:r>
              <a:rPr lang="sr-Latn-RS" b="1" dirty="0"/>
              <a:t>Planiranje komunikacija</a:t>
            </a:r>
            <a:r>
              <a:rPr lang="sr-Latn-RS" dirty="0"/>
              <a:t>, predstavlja proces određivanja potreba interesnih grupa (stejkholdera) za informacijama i definisanje nivoa pristupa u komunikaciji. </a:t>
            </a:r>
          </a:p>
          <a:p>
            <a:r>
              <a:rPr lang="sr-Latn-RS" dirty="0"/>
              <a:t>Nisu sve interesne grupe istog značaja – što se tiče uspeha poslovnog poduhvata, te stoga ne trebaju da dobijaju iste informacije vezano za projekat. </a:t>
            </a:r>
          </a:p>
          <a:p>
            <a:r>
              <a:rPr lang="sr-Latn-RS" dirty="0"/>
              <a:t> Na osnovu značaja interesnih grupa, treba planirati i nivo kao i način komunikacije sa predstavnicima svake od njih.</a:t>
            </a:r>
          </a:p>
          <a:p>
            <a:r>
              <a:rPr lang="sr-Latn-RS" dirty="0"/>
              <a:t>Identifikacija potreba interesnih grupa za informisanjem i određivanje odgovarajućih sredstava za ispunjenje tih potreba je važan faktor za uspeh poslovnog poduhvata.</a:t>
            </a:r>
          </a:p>
          <a:p>
            <a:r>
              <a:rPr lang="sr-Latn-RS" dirty="0"/>
              <a:t>Efektivna komunikacija znači da je informacija data u pravilnoj formi, u pravo vreme i da ima pravi uticaj.</a:t>
            </a:r>
          </a:p>
          <a:p>
            <a:r>
              <a:rPr lang="sr-Latn-RS" dirty="0"/>
              <a:t>Efikasna komunikacija znači pružanje samo potrebnih informacija.</a:t>
            </a:r>
          </a:p>
          <a:p>
            <a:r>
              <a:rPr lang="sr-Latn-RS" b="1" dirty="0"/>
              <a:t>Distribucija informacija</a:t>
            </a:r>
            <a:r>
              <a:rPr lang="sr-Latn-RS" dirty="0"/>
              <a:t> je proces kojim se omogućava da odgovarajuće informacije budu dostupne interesnim grupama poslovnog poduhvata kao što je planirano.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48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F483-8CCE-4F5A-9450-ABE4C129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Sistemi komunikacija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585E-5AB4-4F0D-B389-FD1C8DCE3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Faktori koji mogu uticati na uspešnu komunikaciju uključuju:</a:t>
            </a:r>
          </a:p>
          <a:p>
            <a:pPr lvl="1"/>
            <a:r>
              <a:rPr lang="sr-Latn-RS" b="1" i="1" dirty="0"/>
              <a:t>Hitnost potreba za informacijom: </a:t>
            </a:r>
            <a:r>
              <a:rPr lang="sr-Latn-RS" dirty="0"/>
              <a:t>Da li uspeh poslovne aktivnosti zavisi od pristupa informacijama koje se ažuriraju u trenutku nastanka promene ili je redovni pisani izveštaj dovoljan.</a:t>
            </a:r>
          </a:p>
          <a:p>
            <a:pPr lvl="1"/>
            <a:r>
              <a:rPr lang="sr-Latn-RS" b="1" i="1" dirty="0"/>
              <a:t>Dostupnost tehnologije: </a:t>
            </a:r>
            <a:r>
              <a:rPr lang="sr-Latn-RS" dirty="0"/>
              <a:t>Da li je instaliran odgovarajući ICT sistem ili je potrebno nešto promeniti u organizaciji? Npr. da li određena interesna grupa ima pristup određenoj informaciono – komunikacionoj tehnologiji ?</a:t>
            </a:r>
          </a:p>
          <a:p>
            <a:pPr lvl="1"/>
            <a:r>
              <a:rPr lang="sr-Latn-RS" b="1" i="1" dirty="0"/>
              <a:t>Kompetencije i znanja:</a:t>
            </a:r>
            <a:r>
              <a:rPr lang="sr-Latn-RS" dirty="0"/>
              <a:t> Da li je predloženi komunikacioni sistem u skladu sa iskustvom i kompetencijama učesnika poslovnog poduhvata ili su potrebne dodatne obuke i treninzi?</a:t>
            </a:r>
          </a:p>
          <a:p>
            <a:pPr lvl="1"/>
            <a:r>
              <a:rPr lang="sr-Latn-RS" b="1" i="1" dirty="0"/>
              <a:t>Okruženje poslovnog poduhvata: </a:t>
            </a:r>
            <a:r>
              <a:rPr lang="sr-Latn-RS" dirty="0"/>
              <a:t>Da li se tim sastaje i radi „face to face“ ili se radi „on –line“ – u virtuelnom okruženju.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28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825E-7A9A-4B24-82D7-A34F5A92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Sistemi komunikacija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935F-4117-407B-AB7D-FF9DAE1B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Plan upravljanja komunikacijama obično sadrži:</a:t>
            </a:r>
          </a:p>
          <a:p>
            <a:pPr lvl="1"/>
            <a:r>
              <a:rPr lang="sr-Latn-RS" dirty="0"/>
              <a:t>Zahteve za komunikacijama koje imaju interesne grupe - stejkholderi</a:t>
            </a:r>
          </a:p>
          <a:p>
            <a:pPr lvl="1"/>
            <a:r>
              <a:rPr lang="sr-Latn-RS" dirty="0"/>
              <a:t>Informacije koje će biti predmet komunikacije, uklučujući jezik, format, sadržaj i nivo detaljnosti</a:t>
            </a:r>
          </a:p>
          <a:p>
            <a:pPr lvl="1"/>
            <a:r>
              <a:rPr lang="sr-Latn-RS" dirty="0"/>
              <a:t>Vremenski okvir i učestalost distribucije informacije</a:t>
            </a:r>
          </a:p>
          <a:p>
            <a:pPr lvl="1"/>
            <a:r>
              <a:rPr lang="sr-Latn-RS" dirty="0"/>
              <a:t>Osobu odgovornu za komunikaciju</a:t>
            </a:r>
          </a:p>
          <a:p>
            <a:pPr lvl="1"/>
            <a:r>
              <a:rPr lang="sr-Latn-RS" dirty="0"/>
              <a:t>Osobu odgovornu za odobravanje slanja poverljivih informacija</a:t>
            </a:r>
          </a:p>
          <a:p>
            <a:pPr lvl="1"/>
            <a:r>
              <a:rPr lang="sr-Latn-RS" dirty="0"/>
              <a:t>Osobu ili grupu koja će primiti informaciju</a:t>
            </a:r>
          </a:p>
          <a:p>
            <a:pPr lvl="1"/>
            <a:r>
              <a:rPr lang="sr-Latn-RS" dirty="0"/>
              <a:t>Metodu ili tehnologiju koja će se koristiti za prenos informacija (memorandum, elektronska pošta, saopštenje, društvene mreže ....)</a:t>
            </a:r>
          </a:p>
          <a:p>
            <a:pPr lvl="1"/>
            <a:r>
              <a:rPr lang="sr-Latn-RS" dirty="0"/>
              <a:t>Resurse dodeljene komunikacionim aktivnostima, uključujući vreme, osoblje i budžet</a:t>
            </a:r>
          </a:p>
          <a:p>
            <a:pPr lvl="1"/>
            <a:r>
              <a:rPr lang="sr-Latn-RS" dirty="0"/>
              <a:t>Komunikaciona ograničenja, koja mogu nastati kao posledica određenog zakona ili regulative, tehnologije, organizacionih politika i procedura, itd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49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solidFill>
                  <a:srgbClr val="00B0F0"/>
                </a:solidFill>
              </a:rPr>
              <a:t>Svoju poslovnu ideju trebaju da analiziraju primenom matrice provere koncepta (tabela na slajdu 16)</a:t>
            </a:r>
            <a:r>
              <a:rPr lang="en-US" dirty="0">
                <a:solidFill>
                  <a:srgbClr val="00B0F0"/>
                </a:solidFill>
              </a:rPr>
              <a:t>.</a:t>
            </a:r>
          </a:p>
          <a:p>
            <a:r>
              <a:rPr lang="sr-Latn-RS" dirty="0" smtClean="0">
                <a:solidFill>
                  <a:srgbClr val="00B0F0"/>
                </a:solidFill>
              </a:rPr>
              <a:t>Studenti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trebaju da razmisle o neophodnom timu - ljudskim resursima (veštinama, znanjima i kvalifikacijama) za realizaciju aktivnosti na kreiranju proizvoda/usluge, koji će rezultovati iz njihove poslovne ideje</a:t>
            </a:r>
            <a:r>
              <a:rPr lang="en-US" dirty="0">
                <a:solidFill>
                  <a:srgbClr val="00B0F0"/>
                </a:solidFill>
              </a:rPr>
              <a:t>. </a:t>
            </a:r>
            <a:endParaRPr lang="sr-Latn-RS" dirty="0">
              <a:solidFill>
                <a:srgbClr val="00B0F0"/>
              </a:solidFill>
            </a:endParaRPr>
          </a:p>
          <a:p>
            <a:r>
              <a:rPr lang="sr-Latn-RS" dirty="0">
                <a:solidFill>
                  <a:srgbClr val="00B0F0"/>
                </a:solidFill>
              </a:rPr>
              <a:t>Opisati načine komunikacije između članova projektnog toma, kao i eksterne komunikacije ka stejkholderima</a:t>
            </a:r>
          </a:p>
        </p:txBody>
      </p:sp>
    </p:spTree>
    <p:extLst>
      <p:ext uri="{BB962C8B-B14F-4D97-AF65-F5344CB8AC3E}">
        <p14:creationId xmlns:p14="http://schemas.microsoft.com/office/powerpoint/2010/main" val="172266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358C-E8C7-4442-9E41-2E4EC99C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F09F-82B8-4C5F-9350-C30AAB8FB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inovacijama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nazvati</a:t>
            </a:r>
            <a:r>
              <a:rPr lang="en-US" dirty="0"/>
              <a:t> </a:t>
            </a:r>
            <a:r>
              <a:rPr lang="en-US" dirty="0" err="1"/>
              <a:t>inovatorima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Oni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novim</a:t>
            </a:r>
            <a:r>
              <a:rPr lang="en-US" dirty="0"/>
              <a:t> </a:t>
            </a:r>
            <a:r>
              <a:rPr lang="en-US" dirty="0" err="1"/>
              <a:t>idejama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aktivni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implementaciji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? </a:t>
            </a:r>
            <a:r>
              <a:rPr lang="en-US" dirty="0" err="1"/>
              <a:t>Dier</a:t>
            </a:r>
            <a:r>
              <a:rPr lang="en-US" dirty="0"/>
              <a:t> et al. (2009) </a:t>
            </a:r>
            <a:r>
              <a:rPr lang="en-US" dirty="0" err="1"/>
              <a:t>pominju</a:t>
            </a:r>
            <a:r>
              <a:rPr lang="en-US" dirty="0"/>
              <a:t> „</a:t>
            </a:r>
            <a:r>
              <a:rPr lang="en-US" b="1" dirty="0"/>
              <a:t>pet </a:t>
            </a:r>
            <a:r>
              <a:rPr lang="sr-Latn-RS" b="1" dirty="0"/>
              <a:t>veština neophodnih za </a:t>
            </a:r>
            <a:r>
              <a:rPr lang="en-US" b="1" dirty="0" err="1"/>
              <a:t>otkric</a:t>
            </a:r>
            <a:r>
              <a:rPr lang="en-US" b="1" dirty="0"/>
              <a:t>́</a:t>
            </a:r>
            <a:r>
              <a:rPr lang="sr-Latn-RS" b="1" dirty="0"/>
              <a:t>e</a:t>
            </a:r>
            <a:r>
              <a:rPr lang="en-US" dirty="0"/>
              <a:t>“,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tipične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za </a:t>
            </a:r>
            <a:r>
              <a:rPr lang="en-US" dirty="0" err="1"/>
              <a:t>inovatore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Povezivanje – TRIZ/TIPS</a:t>
            </a:r>
          </a:p>
          <a:p>
            <a:pPr lvl="1"/>
            <a:r>
              <a:rPr lang="sr-Latn-RS" dirty="0"/>
              <a:t>Promatranje</a:t>
            </a:r>
          </a:p>
          <a:p>
            <a:pPr lvl="1"/>
            <a:r>
              <a:rPr lang="sr-Latn-RS" dirty="0"/>
              <a:t>Preispitivanje</a:t>
            </a:r>
          </a:p>
          <a:p>
            <a:pPr lvl="1"/>
            <a:r>
              <a:rPr lang="sr-Latn-RS" dirty="0"/>
              <a:t>Eksperimentisanje</a:t>
            </a:r>
          </a:p>
          <a:p>
            <a:pPr lvl="1"/>
            <a:r>
              <a:rPr lang="sr-Latn-RS" dirty="0"/>
              <a:t>Umrežavanje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5AA1D-77A5-41B9-A967-93A4EBB02048}"/>
              </a:ext>
            </a:extLst>
          </p:cNvPr>
          <p:cNvSpPr/>
          <p:nvPr/>
        </p:nvSpPr>
        <p:spPr>
          <a:xfrm>
            <a:off x="4729843" y="5853797"/>
            <a:ext cx="706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Dyer, J.H., </a:t>
            </a:r>
            <a:r>
              <a:rPr lang="en-US" dirty="0" err="1"/>
              <a:t>Gregersen</a:t>
            </a:r>
            <a:r>
              <a:rPr lang="en-US" dirty="0"/>
              <a:t>, H.B. and Christensen, C.M. (2009) 'The innovator's DNA', Harvard Business Review (12, December): 61-67.</a:t>
            </a:r>
          </a:p>
        </p:txBody>
      </p:sp>
    </p:spTree>
    <p:extLst>
      <p:ext uri="{BB962C8B-B14F-4D97-AF65-F5344CB8AC3E}">
        <p14:creationId xmlns:p14="http://schemas.microsoft.com/office/powerpoint/2010/main" val="258903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13418-991E-4231-8588-CBAB3B53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AECC-6E23-4C08-9742-125C5FEB7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Povezivanje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„</a:t>
            </a:r>
            <a:r>
              <a:rPr lang="en-US" dirty="0" err="1"/>
              <a:t>naizgled</a:t>
            </a:r>
            <a:r>
              <a:rPr lang="en-US" dirty="0"/>
              <a:t> </a:t>
            </a:r>
            <a:r>
              <a:rPr lang="en-US" dirty="0" err="1"/>
              <a:t>nepovezanih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,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'. Ono je u </a:t>
            </a:r>
            <a:r>
              <a:rPr lang="en-US" dirty="0" err="1"/>
              <a:t>srcu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.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kombinacije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. Na primer, iPhone je </a:t>
            </a:r>
            <a:r>
              <a:rPr lang="en-US" dirty="0" err="1"/>
              <a:t>povezao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en-US" dirty="0" err="1"/>
              <a:t>telekomunikacija</a:t>
            </a:r>
            <a:r>
              <a:rPr lang="en-US" dirty="0"/>
              <a:t>, </a:t>
            </a:r>
            <a:r>
              <a:rPr lang="en-US" dirty="0" err="1"/>
              <a:t>koristeći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.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dobri</a:t>
            </a:r>
            <a:r>
              <a:rPr lang="en-US" dirty="0"/>
              <a:t> u </a:t>
            </a:r>
            <a:r>
              <a:rPr lang="en-US" dirty="0" err="1"/>
              <a:t>povezivanju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ideja</a:t>
            </a:r>
            <a:r>
              <a:rPr lang="en-US" dirty="0"/>
              <a:t>.</a:t>
            </a:r>
            <a:endParaRPr lang="sr-Latn-RS" dirty="0"/>
          </a:p>
          <a:p>
            <a:r>
              <a:rPr lang="en-US" b="1" dirty="0"/>
              <a:t>P</a:t>
            </a:r>
            <a:r>
              <a:rPr lang="sr-Latn-RS" b="1" dirty="0"/>
              <a:t>ro</a:t>
            </a:r>
            <a:r>
              <a:rPr lang="en-US" b="1" dirty="0" err="1"/>
              <a:t>matranje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intenzivno</a:t>
            </a:r>
            <a:r>
              <a:rPr lang="en-US" dirty="0"/>
              <a:t> </a:t>
            </a:r>
            <a:r>
              <a:rPr lang="en-US" dirty="0" err="1"/>
              <a:t>sagledavanje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sr-Latn-RS" dirty="0"/>
              <a:t> u svom svakodnevnom životu – u cilju prepoznavanja njihovih novih potreba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otvorenim</a:t>
            </a:r>
            <a:r>
              <a:rPr lang="en-US" dirty="0"/>
              <a:t> um</a:t>
            </a:r>
            <a:r>
              <a:rPr lang="sr-Latn-RS" dirty="0"/>
              <a:t>om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da </a:t>
            </a:r>
            <a:r>
              <a:rPr lang="en-US" dirty="0" err="1"/>
              <a:t>svet</a:t>
            </a:r>
            <a:r>
              <a:rPr lang="en-US" dirty="0"/>
              <a:t> ne </a:t>
            </a:r>
            <a:r>
              <a:rPr lang="sr-Latn-RS" dirty="0"/>
              <a:t>treba uzimati </a:t>
            </a:r>
            <a:r>
              <a:rPr lang="en-US" dirty="0" err="1"/>
              <a:t>zdravo</a:t>
            </a:r>
            <a:r>
              <a:rPr lang="en-US" dirty="0"/>
              <a:t> za </a:t>
            </a:r>
            <a:r>
              <a:rPr lang="en-US" dirty="0" err="1"/>
              <a:t>gotovo</a:t>
            </a:r>
            <a:r>
              <a:rPr lang="en-US" dirty="0"/>
              <a:t>. </a:t>
            </a:r>
            <a:r>
              <a:rPr lang="sr-Latn-RS" dirty="0"/>
              <a:t>To može uključivati posmatranje ponašanja ljudi generalno ali i posmatranje korisnika određenih proizvoda</a:t>
            </a:r>
            <a:r>
              <a:rPr lang="en-US" dirty="0"/>
              <a:t>. </a:t>
            </a:r>
            <a:r>
              <a:rPr lang="en-US" dirty="0" err="1"/>
              <a:t>Posmatrajući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 o </a:t>
            </a:r>
            <a:r>
              <a:rPr lang="en-US" dirty="0" err="1"/>
              <a:t>stvarn</a:t>
            </a:r>
            <a:r>
              <a:rPr lang="sr-Latn-RS" dirty="0"/>
              <a:t>om</a:t>
            </a:r>
            <a:r>
              <a:rPr lang="en-US" dirty="0"/>
              <a:t> </a:t>
            </a:r>
            <a:r>
              <a:rPr lang="en-US" dirty="0" err="1"/>
              <a:t>upotreb</a:t>
            </a:r>
            <a:r>
              <a:rPr lang="sr-Latn-RS" dirty="0"/>
              <a:t>om za postojećim</a:t>
            </a:r>
            <a:r>
              <a:rPr lang="en-US" dirty="0"/>
              <a:t> </a:t>
            </a:r>
            <a:r>
              <a:rPr lang="en-US" dirty="0" err="1"/>
              <a:t>proizvod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sr-Latn-RS" dirty="0"/>
              <a:t>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o </a:t>
            </a:r>
            <a:r>
              <a:rPr lang="en-US" dirty="0" err="1"/>
              <a:t>poboljšanjima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alternativ</a:t>
            </a:r>
            <a:r>
              <a:rPr lang="sr-Latn-RS" dirty="0"/>
              <a:t>ama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7752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A6A9-B841-4E43-BED7-92DC5290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3C0C-8C67-4C34-812C-C8283ACE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Prei</a:t>
            </a:r>
            <a:r>
              <a:rPr lang="en-US" b="1" dirty="0" err="1"/>
              <a:t>spitivanje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na pokušaj</a:t>
            </a:r>
            <a:r>
              <a:rPr lang="en-US" dirty="0"/>
              <a:t> </a:t>
            </a:r>
            <a:r>
              <a:rPr lang="sr-Latn-RS" dirty="0"/>
              <a:t>izmena</a:t>
            </a:r>
            <a:r>
              <a:rPr lang="en-US" dirty="0"/>
              <a:t> </a:t>
            </a:r>
            <a:r>
              <a:rPr lang="sr-Latn-RS" dirty="0"/>
              <a:t>trenutnog </a:t>
            </a:r>
            <a:r>
              <a:rPr lang="en-US" dirty="0"/>
              <a:t>status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sr-Latn-RS" dirty="0"/>
              <a:t>na bilo kom polju</a:t>
            </a:r>
            <a:r>
              <a:rPr lang="en-US" dirty="0"/>
              <a:t>. </a:t>
            </a:r>
            <a:r>
              <a:rPr lang="sr-Latn-RS" dirty="0"/>
              <a:t>Npr. inovator</a:t>
            </a:r>
            <a:r>
              <a:rPr lang="en-US" dirty="0"/>
              <a:t> se </a:t>
            </a:r>
            <a:r>
              <a:rPr lang="en-US" dirty="0" err="1"/>
              <a:t>mo</a:t>
            </a:r>
            <a:r>
              <a:rPr lang="sr-Latn-RS" dirty="0"/>
              <a:t>že</a:t>
            </a:r>
            <a:r>
              <a:rPr lang="en-US" dirty="0"/>
              <a:t> </a:t>
            </a:r>
            <a:r>
              <a:rPr lang="en-US" dirty="0" err="1"/>
              <a:t>pitati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milioni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dan </a:t>
            </a:r>
            <a:r>
              <a:rPr lang="en-US" dirty="0" err="1"/>
              <a:t>ulaze</a:t>
            </a:r>
            <a:r>
              <a:rPr lang="en-US" dirty="0"/>
              <a:t> u </a:t>
            </a:r>
            <a:r>
              <a:rPr lang="en-US" dirty="0" err="1"/>
              <a:t>njihove</a:t>
            </a:r>
            <a:r>
              <a:rPr lang="en-US" dirty="0"/>
              <a:t> automobile</a:t>
            </a:r>
            <a:r>
              <a:rPr lang="sr-Latn-RS" dirty="0"/>
              <a:t>, kako bi</a:t>
            </a:r>
            <a:r>
              <a:rPr lang="en-US" dirty="0"/>
              <a:t> put</a:t>
            </a:r>
            <a:r>
              <a:rPr lang="sr-Latn-RS" dirty="0"/>
              <a:t>ovali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. </a:t>
            </a:r>
            <a:r>
              <a:rPr lang="en-US" dirty="0" err="1"/>
              <a:t>Razmišljanje</a:t>
            </a:r>
            <a:r>
              <a:rPr lang="en-US" dirty="0"/>
              <a:t> o </a:t>
            </a:r>
            <a:r>
              <a:rPr lang="en-US" dirty="0" err="1"/>
              <a:t>takvom</a:t>
            </a:r>
            <a:r>
              <a:rPr lang="en-US" dirty="0"/>
              <a:t> </a:t>
            </a:r>
            <a:r>
              <a:rPr lang="en-US" dirty="0" err="1"/>
              <a:t>pitanju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sr-Latn-RS" dirty="0"/>
              <a:t>že</a:t>
            </a:r>
            <a:r>
              <a:rPr lang="en-US" dirty="0"/>
              <a:t> </a:t>
            </a:r>
            <a:r>
              <a:rPr lang="sr-Latn-RS" dirty="0"/>
              <a:t>dovesti do</a:t>
            </a:r>
            <a:r>
              <a:rPr lang="en-US" dirty="0"/>
              <a:t> alternative,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sr-Latn-RS" dirty="0"/>
              <a:t>su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sr-Latn-RS" dirty="0"/>
              <a:t> </a:t>
            </a:r>
            <a:r>
              <a:rPr lang="en-US" dirty="0" err="1"/>
              <a:t>transportni</a:t>
            </a:r>
            <a:r>
              <a:rPr lang="en-US" dirty="0"/>
              <a:t>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decentralizovanih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sr-Latn-RS" dirty="0"/>
              <a:t> – koja se zasnivaju na rad od kuće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8215-21E6-48E1-832F-1BE58956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412F-646F-40D3-849A-28E3D0B46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Eksperimentisanje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učenje</a:t>
            </a:r>
            <a:r>
              <a:rPr lang="en-US" dirty="0"/>
              <a:t> </a:t>
            </a:r>
            <a:r>
              <a:rPr lang="en-US" dirty="0" err="1"/>
              <a:t>stvaranjem</a:t>
            </a:r>
            <a:r>
              <a:rPr lang="en-US" dirty="0"/>
              <a:t> </a:t>
            </a:r>
            <a:r>
              <a:rPr lang="en-US" dirty="0" err="1"/>
              <a:t>imaginarnih</a:t>
            </a:r>
            <a:r>
              <a:rPr lang="sr-Latn-RS" dirty="0"/>
              <a:t> modela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stvarnih</a:t>
            </a:r>
            <a:r>
              <a:rPr lang="en-US" dirty="0"/>
              <a:t> </a:t>
            </a:r>
            <a:r>
              <a:rPr lang="en-US" dirty="0" err="1"/>
              <a:t>prototipova</a:t>
            </a:r>
            <a:r>
              <a:rPr lang="en-US" dirty="0"/>
              <a:t> </a:t>
            </a:r>
            <a:r>
              <a:rPr lang="sr-Latn-RS" dirty="0"/>
              <a:t>odnosno </a:t>
            </a:r>
            <a:r>
              <a:rPr lang="en-US" dirty="0"/>
              <a:t>pilot</a:t>
            </a:r>
            <a:r>
              <a:rPr lang="sr-Latn-RS" dirty="0"/>
              <a:t>-proizvoda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sr-Latn-RS" dirty="0"/>
              <a:t>Ostvarivanjem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sr-Latn-RS" dirty="0"/>
              <a:t>a</a:t>
            </a:r>
            <a:r>
              <a:rPr lang="en-US" dirty="0"/>
              <a:t>,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naučiti</a:t>
            </a:r>
            <a:r>
              <a:rPr lang="en-US" dirty="0"/>
              <a:t> o </a:t>
            </a:r>
            <a:r>
              <a:rPr lang="en-US" dirty="0" err="1"/>
              <a:t>njegovom</a:t>
            </a:r>
            <a:r>
              <a:rPr lang="en-US" dirty="0"/>
              <a:t> </a:t>
            </a:r>
            <a:r>
              <a:rPr lang="en-US" dirty="0" err="1"/>
              <a:t>uticaju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. Fur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Dajer</a:t>
            </a:r>
            <a:r>
              <a:rPr lang="en-US" dirty="0"/>
              <a:t> (2014)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prostora</a:t>
            </a:r>
            <a:r>
              <a:rPr lang="en-US" dirty="0"/>
              <a:t> za </a:t>
            </a:r>
            <a:r>
              <a:rPr lang="en-US" dirty="0" err="1"/>
              <a:t>eksperimentisanje</a:t>
            </a:r>
            <a:r>
              <a:rPr lang="en-US" dirty="0"/>
              <a:t> vide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srž</a:t>
            </a:r>
            <a:r>
              <a:rPr lang="en-US" dirty="0"/>
              <a:t> </a:t>
            </a:r>
            <a:r>
              <a:rPr lang="en-US" dirty="0" err="1"/>
              <a:t>zadatka</a:t>
            </a:r>
            <a:r>
              <a:rPr lang="en-US" dirty="0"/>
              <a:t> </a:t>
            </a:r>
            <a:r>
              <a:rPr lang="en-US" dirty="0" err="1"/>
              <a:t>lidera</a:t>
            </a:r>
            <a:r>
              <a:rPr lang="en-US" dirty="0"/>
              <a:t> </a:t>
            </a:r>
            <a:r>
              <a:rPr lang="en-US" dirty="0" err="1"/>
              <a:t>inovacionih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, </a:t>
            </a:r>
            <a:r>
              <a:rPr lang="en-US" dirty="0" err="1"/>
              <a:t>lider</a:t>
            </a:r>
            <a:r>
              <a:rPr lang="en-US" dirty="0"/>
              <a:t> ne bi </a:t>
            </a:r>
            <a:r>
              <a:rPr lang="en-US" dirty="0" err="1"/>
              <a:t>trebalo</a:t>
            </a:r>
            <a:r>
              <a:rPr lang="en-US" dirty="0"/>
              <a:t> da </a:t>
            </a:r>
            <a:r>
              <a:rPr lang="en-US" dirty="0" err="1"/>
              <a:t>odlučuje</a:t>
            </a:r>
            <a:r>
              <a:rPr lang="en-US" dirty="0"/>
              <a:t> o </a:t>
            </a:r>
            <a:r>
              <a:rPr lang="en-US" dirty="0" err="1"/>
              <a:t>smer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sr-Latn-RS" dirty="0"/>
              <a:t>budućeg kretanja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, </a:t>
            </a:r>
            <a:r>
              <a:rPr lang="sr-Latn-RS" dirty="0"/>
              <a:t>već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sr-Latn-RS" dirty="0"/>
              <a:t>ju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da </a:t>
            </a:r>
            <a:r>
              <a:rPr lang="en-US" dirty="0" err="1"/>
              <a:t>kreiraju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razmišljanja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sr-Latn-RS" dirty="0"/>
              <a:t>u okviru koga projektni </a:t>
            </a:r>
            <a:r>
              <a:rPr lang="en-US" dirty="0" err="1"/>
              <a:t>tim</a:t>
            </a:r>
            <a:r>
              <a:rPr lang="sr-Latn-RS" dirty="0"/>
              <a:t>ovi mogu da</a:t>
            </a:r>
            <a:r>
              <a:rPr lang="en-US" dirty="0"/>
              <a:t> </a:t>
            </a:r>
            <a:r>
              <a:rPr lang="en-US" dirty="0" err="1"/>
              <a:t>eksperimentiš</a:t>
            </a:r>
            <a:r>
              <a:rPr lang="sr-Latn-RS" dirty="0"/>
              <a:t>u. Dakle, rad projektnih lidera ne sme se smatrati kancelarijskim </a:t>
            </a:r>
            <a:r>
              <a:rPr lang="sr-Latn-RS" dirty="0" smtClean="0"/>
              <a:t>poslom</a:t>
            </a:r>
            <a:r>
              <a:rPr lang="en-US" dirty="0"/>
              <a:t>, </a:t>
            </a:r>
            <a:r>
              <a:rPr lang="en-US" dirty="0" err="1"/>
              <a:t>pošto</a:t>
            </a:r>
            <a:r>
              <a:rPr lang="sr-Latn-RS" dirty="0"/>
              <a:t> jedino</a:t>
            </a:r>
            <a:r>
              <a:rPr lang="en-US" dirty="0"/>
              <a:t> </a:t>
            </a:r>
            <a:r>
              <a:rPr lang="en-US" dirty="0" err="1"/>
              <a:t>eksperimentisanje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do </a:t>
            </a:r>
            <a:r>
              <a:rPr lang="sr-Latn-RS" dirty="0"/>
              <a:t>validnih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sr-Latn-RS" dirty="0"/>
              <a:t> za inoviranje proizvoda/usluga.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06F72-B6C5-4A12-82FA-46D3181A3012}"/>
              </a:ext>
            </a:extLst>
          </p:cNvPr>
          <p:cNvSpPr/>
          <p:nvPr/>
        </p:nvSpPr>
        <p:spPr>
          <a:xfrm>
            <a:off x="2819400" y="61697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Furr, N. and Dyer, J.H. (2014) 'Leading your team into the unknown', Harvard Business Review (12, December): 80-88. </a:t>
            </a:r>
          </a:p>
        </p:txBody>
      </p:sp>
    </p:spTree>
    <p:extLst>
      <p:ext uri="{BB962C8B-B14F-4D97-AF65-F5344CB8AC3E}">
        <p14:creationId xmlns:p14="http://schemas.microsoft.com/office/powerpoint/2010/main" val="406475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7A25-22A1-47ED-AC45-C060CA7A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2060"/>
                </a:solidFill>
              </a:rPr>
              <a:t>UPRAVLJANJE KREATIVNOŠĆU I INOVACIJAMA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08DC-B1B0-4FF3-8BF0-981E22320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Umrežavanje</a:t>
            </a:r>
            <a:r>
              <a:rPr lang="en-US" dirty="0"/>
              <a:t> se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/>
              <a:t>, </a:t>
            </a:r>
            <a:r>
              <a:rPr lang="en-US" dirty="0" err="1"/>
              <a:t>internim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eksterno</a:t>
            </a:r>
            <a:r>
              <a:rPr lang="sr-Latn-RS" dirty="0"/>
              <a:t> vezanim</a:t>
            </a:r>
            <a:r>
              <a:rPr lang="en-US" dirty="0"/>
              <a:t> za </a:t>
            </a:r>
            <a:r>
              <a:rPr lang="en-US" dirty="0" err="1"/>
              <a:t>firmu</a:t>
            </a:r>
            <a:r>
              <a:rPr lang="en-US" dirty="0"/>
              <a:t>. </a:t>
            </a:r>
            <a:r>
              <a:rPr lang="en-US" dirty="0" err="1"/>
              <a:t>Pošto</a:t>
            </a:r>
            <a:r>
              <a:rPr lang="en-US" dirty="0"/>
              <a:t> </a:t>
            </a:r>
            <a:r>
              <a:rPr lang="en-US" dirty="0" err="1"/>
              <a:t>inovatori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preduzetnici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kombinuju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,</a:t>
            </a:r>
            <a:r>
              <a:rPr lang="sr-Latn-RS" dirty="0"/>
              <a:t> kao i od različitih ljudi,</a:t>
            </a:r>
            <a:r>
              <a:rPr lang="en-US" dirty="0"/>
              <a:t> </a:t>
            </a:r>
            <a:r>
              <a:rPr lang="en-US" dirty="0" err="1"/>
              <a:t>umrežavanje</a:t>
            </a:r>
            <a:r>
              <a:rPr lang="en-US" dirty="0"/>
              <a:t> je </a:t>
            </a:r>
            <a:r>
              <a:rPr lang="sr-Latn-RS" dirty="0"/>
              <a:t>od </a:t>
            </a:r>
            <a:r>
              <a:rPr lang="en-US" dirty="0" err="1"/>
              <a:t>suštinsk</a:t>
            </a:r>
            <a:r>
              <a:rPr lang="sr-Latn-RS" dirty="0"/>
              <a:t>og značaja</a:t>
            </a:r>
            <a:r>
              <a:rPr lang="en-US" dirty="0"/>
              <a:t>. Ancona et al. (2002) </a:t>
            </a:r>
            <a:r>
              <a:rPr lang="en-US" dirty="0" err="1"/>
              <a:t>govore</a:t>
            </a:r>
            <a:r>
              <a:rPr lang="en-US" dirty="0"/>
              <a:t> o </a:t>
            </a:r>
            <a:r>
              <a:rPr lang="sr-Latn-RS" dirty="0"/>
              <a:t>takozvanim X</a:t>
            </a:r>
            <a:r>
              <a:rPr lang="en-US" dirty="0"/>
              <a:t>-</a:t>
            </a:r>
            <a:r>
              <a:rPr lang="en-US" dirty="0" err="1"/>
              <a:t>timovima</a:t>
            </a:r>
            <a:r>
              <a:rPr lang="sr-Latn-RS" dirty="0"/>
              <a:t> (timovima sa jakim eksternim realcijama)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učinkom</a:t>
            </a:r>
            <a:r>
              <a:rPr lang="en-US" dirty="0"/>
              <a:t>. </a:t>
            </a: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9103B5-6615-41A2-AC0D-F0A371E03BFA}"/>
              </a:ext>
            </a:extLst>
          </p:cNvPr>
          <p:cNvSpPr/>
          <p:nvPr/>
        </p:nvSpPr>
        <p:spPr>
          <a:xfrm>
            <a:off x="3505200" y="452762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Ancona, D., </a:t>
            </a:r>
            <a:r>
              <a:rPr lang="en-US" dirty="0" err="1"/>
              <a:t>Bresman</a:t>
            </a:r>
            <a:r>
              <a:rPr lang="en-US" dirty="0"/>
              <a:t>, H. and </a:t>
            </a:r>
            <a:r>
              <a:rPr lang="en-US" dirty="0" err="1"/>
              <a:t>Kaeufer</a:t>
            </a:r>
            <a:r>
              <a:rPr lang="en-US" dirty="0"/>
              <a:t>, K. (2002) 'The comparative advantage of X-teams', MIT Sloan Management Review 43(3, Spring): 33-39.</a:t>
            </a:r>
          </a:p>
        </p:txBody>
      </p:sp>
    </p:spTree>
    <p:extLst>
      <p:ext uri="{BB962C8B-B14F-4D97-AF65-F5344CB8AC3E}">
        <p14:creationId xmlns:p14="http://schemas.microsoft.com/office/powerpoint/2010/main" val="1219755825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5661</Words>
  <Application>Microsoft Office PowerPoint</Application>
  <PresentationFormat>Widescreen</PresentationFormat>
  <Paragraphs>294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MAC C Swiss</vt:lpstr>
      <vt:lpstr>Times New Roman</vt:lpstr>
      <vt:lpstr>ie 16 9</vt:lpstr>
      <vt:lpstr>INDUSTRIJSKI MENADŽMENT</vt:lpstr>
      <vt:lpstr>Sadržaj predmeta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UPRAVLJANJE KREATIVNOŠĆU I INOVACIJAMA</vt:lpstr>
      <vt:lpstr>PRINCIPI UPRAVLJANJA TEHNOLOŠKIM INOVACIJAMA  </vt:lpstr>
      <vt:lpstr>PRINCIPI UPRAVLJANJA TEHNOLOŠKIM INOVACIJAMA</vt:lpstr>
      <vt:lpstr>PRINCIPI UPRAVLJANJA TEHNOLOŠKIM INOVACIJAMA</vt:lpstr>
      <vt:lpstr>KONCEPT ''UČEĆA ORGANIZACIJE''</vt:lpstr>
      <vt:lpstr>KONCEPT ''UČEĆA ORGANIZACIJE''</vt:lpstr>
      <vt:lpstr>KONCEPT ''UČEĆA ORGANIZACIJE''</vt:lpstr>
      <vt:lpstr>KONCEPT ''UČEĆA ORGANIZACIJE''</vt:lpstr>
      <vt:lpstr>KONCEPT ''UČEĆA ORGANIZACIJE''</vt:lpstr>
      <vt:lpstr>KONCEPT ''UČEĆA ORGANIZACIJE''</vt:lpstr>
      <vt:lpstr>KONCEPT ''UČEĆA ORGANIZACIJE''</vt:lpstr>
      <vt:lpstr>LJUDSKI RESURSI KAO IMOVINA PREDUZEĆA</vt:lpstr>
      <vt:lpstr>LJUDSKI RESURSI KAO IMOVINA PREDUZEĆA</vt:lpstr>
      <vt:lpstr>LJUDSKI RESURSI KAO IMOVINA PREDUZEĆA</vt:lpstr>
      <vt:lpstr>PowerPoint Presentation</vt:lpstr>
      <vt:lpstr>LJUDSKI RESURSI KAO IMOVINA PREDUZEĆA</vt:lpstr>
      <vt:lpstr>LJUDSKI RESURSI KAO IMOVINA PREDUZEĆA</vt:lpstr>
      <vt:lpstr>KONFLIKTI I UPRAVLJANJE KONFLIKTIMA</vt:lpstr>
      <vt:lpstr>PowerPoint Presentation</vt:lpstr>
      <vt:lpstr>KONFLIKTI I UPRAVLJANJE KONFLIKTIMA</vt:lpstr>
      <vt:lpstr>KONFLIKTI I UPRAVLJANJE KONFLIKTIMA</vt:lpstr>
      <vt:lpstr>KONFLIKTI I UPRAVLJANJE KONFLIKTIMA</vt:lpstr>
      <vt:lpstr>KONFLIKTI I UPRAVLJANJE KONFLIKTIMA</vt:lpstr>
      <vt:lpstr>KONFLIKTI I UPRAVLJANJE KONFLIKTIMA</vt:lpstr>
      <vt:lpstr>Sistemi komunikacija</vt:lpstr>
      <vt:lpstr>Sistemi komunikacija</vt:lpstr>
      <vt:lpstr>Sistemi komunikacija</vt:lpstr>
      <vt:lpstr>Zadatak za studente: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INDUSTRIJSKI MENADŽMENT</dc:title>
  <dc:creator>PC</dc:creator>
  <cp:lastModifiedBy>Korisnik</cp:lastModifiedBy>
  <cp:revision>297</cp:revision>
  <dcterms:created xsi:type="dcterms:W3CDTF">2022-07-11T09:53:31Z</dcterms:created>
  <dcterms:modified xsi:type="dcterms:W3CDTF">2025-11-28T08:09:21Z</dcterms:modified>
</cp:coreProperties>
</file>