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78" r:id="rId4"/>
    <p:sldId id="280" r:id="rId5"/>
    <p:sldId id="286" r:id="rId6"/>
    <p:sldId id="304" r:id="rId7"/>
    <p:sldId id="306" r:id="rId8"/>
    <p:sldId id="308" r:id="rId9"/>
    <p:sldId id="309" r:id="rId10"/>
    <p:sldId id="310" r:id="rId11"/>
    <p:sldId id="311" r:id="rId12"/>
    <p:sldId id="312" r:id="rId13"/>
    <p:sldId id="313" r:id="rId14"/>
    <p:sldId id="315" r:id="rId15"/>
    <p:sldId id="316" r:id="rId16"/>
    <p:sldId id="317" r:id="rId17"/>
    <p:sldId id="319" r:id="rId18"/>
    <p:sldId id="287" r:id="rId19"/>
    <p:sldId id="288" r:id="rId20"/>
    <p:sldId id="289" r:id="rId21"/>
    <p:sldId id="290" r:id="rId22"/>
    <p:sldId id="291" r:id="rId23"/>
    <p:sldId id="314" r:id="rId24"/>
    <p:sldId id="292" r:id="rId25"/>
    <p:sldId id="293" r:id="rId26"/>
    <p:sldId id="294" r:id="rId27"/>
    <p:sldId id="295" r:id="rId28"/>
    <p:sldId id="296" r:id="rId29"/>
    <p:sldId id="297" r:id="rId30"/>
    <p:sldId id="298" r:id="rId31"/>
    <p:sldId id="299" r:id="rId32"/>
    <p:sldId id="300" r:id="rId33"/>
    <p:sldId id="30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37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A799891-6A80-4CAC-8D9E-855F4F762487}" type="datetimeFigureOut">
              <a:rPr lang="en-US" smtClean="0"/>
              <a:t>11/21/2025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D1E3D-864E-40D2-B9C7-650BA4FD3C92}" type="slidenum">
              <a:rPr lang="en-US" smtClean="0"/>
              <a:t>‹#›</a:t>
            </a:fld>
            <a:endParaRPr lang="en-US"/>
          </a:p>
        </p:txBody>
      </p:sp>
    </p:spTree>
    <p:extLst>
      <p:ext uri="{BB962C8B-B14F-4D97-AF65-F5344CB8AC3E}">
        <p14:creationId xmlns:p14="http://schemas.microsoft.com/office/powerpoint/2010/main" val="3647859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799891-6A80-4CAC-8D9E-855F4F762487}" type="datetimeFigureOut">
              <a:rPr lang="en-US" smtClean="0"/>
              <a:t>11/21/2025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D1E3D-864E-40D2-B9C7-650BA4FD3C92}" type="slidenum">
              <a:rPr lang="en-US" smtClean="0"/>
              <a:t>‹#›</a:t>
            </a:fld>
            <a:endParaRPr lang="en-US"/>
          </a:p>
        </p:txBody>
      </p:sp>
    </p:spTree>
    <p:extLst>
      <p:ext uri="{BB962C8B-B14F-4D97-AF65-F5344CB8AC3E}">
        <p14:creationId xmlns:p14="http://schemas.microsoft.com/office/powerpoint/2010/main" val="7228889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r-Latn-R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373BA34-2549-4266-B4E3-CA1BCE104F7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8784FCC-8B78-450A-A98B-43E6A52C62A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81212" b="85185"/>
          <a:stretch/>
        </p:blipFill>
        <p:spPr>
          <a:xfrm>
            <a:off x="10474036" y="0"/>
            <a:ext cx="1717964" cy="1016000"/>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r="55960"/>
          <a:stretch/>
        </p:blipFill>
        <p:spPr>
          <a:xfrm>
            <a:off x="0" y="0"/>
            <a:ext cx="4027055" cy="6858000"/>
          </a:xfrm>
          <a:prstGeom prst="rect">
            <a:avLst/>
          </a:prstGeom>
        </p:spPr>
      </p:pic>
    </p:spTree>
    <p:extLst>
      <p:ext uri="{BB962C8B-B14F-4D97-AF65-F5344CB8AC3E}">
        <p14:creationId xmlns:p14="http://schemas.microsoft.com/office/powerpoint/2010/main" val="5520328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Imihajlovic@mas.bg.ac.rs"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3.xml"/><Relationship Id="rId1" Type="http://schemas.openxmlformats.org/officeDocument/2006/relationships/vmlDrawing" Target="../drawings/vmlDrawing3.vml"/><Relationship Id="rId5" Type="http://schemas.openxmlformats.org/officeDocument/2006/relationships/image" Target="../media/image3.emf"/><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5.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sr-Latn-RS" b="1" dirty="0"/>
              <a:t>INDUSTRIJSKI MENADŽMENT</a:t>
            </a:r>
            <a:endParaRPr lang="en-US" b="1" dirty="0"/>
          </a:p>
        </p:txBody>
      </p:sp>
      <p:sp>
        <p:nvSpPr>
          <p:cNvPr id="3" name="Subtitle 2"/>
          <p:cNvSpPr>
            <a:spLocks noGrp="1"/>
          </p:cNvSpPr>
          <p:nvPr>
            <p:ph type="subTitle" idx="1"/>
          </p:nvPr>
        </p:nvSpPr>
        <p:spPr/>
        <p:txBody>
          <a:bodyPr>
            <a:normAutofit fontScale="92500" lnSpcReduction="10000"/>
          </a:bodyPr>
          <a:lstStyle/>
          <a:p>
            <a:r>
              <a:rPr lang="sr-Latn-RS" i="1" dirty="0"/>
              <a:t>Prof. Dr Ivan Mihajlović</a:t>
            </a:r>
          </a:p>
          <a:p>
            <a:r>
              <a:rPr lang="sr-Latn-RS" i="1" dirty="0"/>
              <a:t>Univerzitet u Beogradu - Mašinski fakultet u Beogradu</a:t>
            </a:r>
          </a:p>
          <a:p>
            <a:r>
              <a:rPr lang="sr-Latn-RS" i="1" dirty="0"/>
              <a:t>Kabinet: 401</a:t>
            </a:r>
          </a:p>
          <a:p>
            <a:r>
              <a:rPr lang="sr-Latn-RS" i="1" dirty="0">
                <a:hlinkClick r:id="rId2"/>
              </a:rPr>
              <a:t>Imihajlovic</a:t>
            </a:r>
            <a:r>
              <a:rPr lang="en-GB" i="1" dirty="0">
                <a:hlinkClick r:id="rId2"/>
              </a:rPr>
              <a:t>@</a:t>
            </a:r>
            <a:r>
              <a:rPr lang="sr-Latn-RS" i="1" dirty="0">
                <a:hlinkClick r:id="rId2"/>
              </a:rPr>
              <a:t>mas.bg.ac.rs</a:t>
            </a:r>
            <a:r>
              <a:rPr lang="sr-Latn-RS" i="1" dirty="0"/>
              <a:t> </a:t>
            </a:r>
          </a:p>
          <a:p>
            <a:endParaRPr lang="sr-Latn-RS" i="1" dirty="0"/>
          </a:p>
          <a:p>
            <a:endParaRPr lang="en-US" i="1" dirty="0"/>
          </a:p>
        </p:txBody>
      </p:sp>
    </p:spTree>
    <p:extLst>
      <p:ext uri="{BB962C8B-B14F-4D97-AF65-F5344CB8AC3E}">
        <p14:creationId xmlns:p14="http://schemas.microsoft.com/office/powerpoint/2010/main" val="3874239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D012B-53CD-4FE5-A2A3-99472962238F}"/>
              </a:ext>
            </a:extLst>
          </p:cNvPr>
          <p:cNvSpPr>
            <a:spLocks noGrp="1"/>
          </p:cNvSpPr>
          <p:nvPr>
            <p:ph type="title"/>
          </p:nvPr>
        </p:nvSpPr>
        <p:spPr/>
        <p:txBody>
          <a:bodyPr/>
          <a:lstStyle/>
          <a:p>
            <a:r>
              <a:rPr lang="sr-Latn-RS" b="1" dirty="0">
                <a:solidFill>
                  <a:srgbClr val="002060"/>
                </a:solidFill>
              </a:rPr>
              <a:t>Industrija, transformacioni proces, logistika, razvoj i transformacija industrije</a:t>
            </a:r>
            <a:endParaRPr lang="en-US" dirty="0"/>
          </a:p>
        </p:txBody>
      </p:sp>
      <p:sp>
        <p:nvSpPr>
          <p:cNvPr id="3" name="Content Placeholder 2">
            <a:extLst>
              <a:ext uri="{FF2B5EF4-FFF2-40B4-BE49-F238E27FC236}">
                <a16:creationId xmlns:a16="http://schemas.microsoft.com/office/drawing/2014/main" id="{33B98177-373E-4B01-B1E2-725F54190C5C}"/>
              </a:ext>
            </a:extLst>
          </p:cNvPr>
          <p:cNvSpPr>
            <a:spLocks noGrp="1"/>
          </p:cNvSpPr>
          <p:nvPr>
            <p:ph idx="1"/>
          </p:nvPr>
        </p:nvSpPr>
        <p:spPr>
          <a:xfrm>
            <a:off x="322729" y="1759643"/>
            <a:ext cx="11280161" cy="4733231"/>
          </a:xfrm>
        </p:spPr>
        <p:txBody>
          <a:bodyPr>
            <a:normAutofit fontScale="70000" lnSpcReduction="20000"/>
          </a:bodyPr>
          <a:lstStyle/>
          <a:p>
            <a:r>
              <a:rPr lang="en-US" dirty="0" err="1"/>
              <a:t>Logistički</a:t>
            </a:r>
            <a:r>
              <a:rPr lang="en-US" dirty="0"/>
              <a:t> </a:t>
            </a:r>
            <a:r>
              <a:rPr lang="en-US" dirty="0" err="1"/>
              <a:t>proces</a:t>
            </a:r>
            <a:r>
              <a:rPr lang="en-US" dirty="0"/>
              <a:t> se </a:t>
            </a:r>
            <a:r>
              <a:rPr lang="en-US" dirty="0" err="1"/>
              <a:t>odvija</a:t>
            </a:r>
            <a:r>
              <a:rPr lang="en-US" dirty="0"/>
              <a:t> u </a:t>
            </a:r>
            <a:r>
              <a:rPr lang="en-US" dirty="0" err="1"/>
              <a:t>okviru</a:t>
            </a:r>
            <a:r>
              <a:rPr lang="en-US" dirty="0"/>
              <a:t> </a:t>
            </a:r>
            <a:r>
              <a:rPr lang="en-US" dirty="0" err="1"/>
              <a:t>logističke</a:t>
            </a:r>
            <a:r>
              <a:rPr lang="en-US" dirty="0"/>
              <a:t> </a:t>
            </a:r>
            <a:r>
              <a:rPr lang="en-US" dirty="0" err="1"/>
              <a:t>mreže</a:t>
            </a:r>
            <a:r>
              <a:rPr lang="en-US" dirty="0"/>
              <a:t> PPS-a. </a:t>
            </a:r>
            <a:r>
              <a:rPr lang="en-US" dirty="0" err="1"/>
              <a:t>Viši</a:t>
            </a:r>
            <a:r>
              <a:rPr lang="en-US" dirty="0"/>
              <a:t> </a:t>
            </a:r>
            <a:r>
              <a:rPr lang="en-US" dirty="0" err="1"/>
              <a:t>nivo</a:t>
            </a:r>
            <a:r>
              <a:rPr lang="en-US" dirty="0"/>
              <a:t> </a:t>
            </a:r>
            <a:r>
              <a:rPr lang="en-US" dirty="0" err="1"/>
              <a:t>organizacije</a:t>
            </a:r>
            <a:r>
              <a:rPr lang="en-US" dirty="0"/>
              <a:t> </a:t>
            </a:r>
            <a:r>
              <a:rPr lang="en-US" dirty="0" err="1"/>
              <a:t>logističke</a:t>
            </a:r>
            <a:r>
              <a:rPr lang="en-US" dirty="0"/>
              <a:t> </a:t>
            </a:r>
            <a:r>
              <a:rPr lang="en-US" dirty="0" err="1"/>
              <a:t>mreže</a:t>
            </a:r>
            <a:r>
              <a:rPr lang="en-US" dirty="0"/>
              <a:t>, </a:t>
            </a:r>
            <a:r>
              <a:rPr lang="en-US" dirty="0" err="1"/>
              <a:t>odnosno</a:t>
            </a:r>
            <a:r>
              <a:rPr lang="en-US" dirty="0"/>
              <a:t> </a:t>
            </a:r>
            <a:r>
              <a:rPr lang="en-US" dirty="0" err="1"/>
              <a:t>logističkog</a:t>
            </a:r>
            <a:r>
              <a:rPr lang="en-US" dirty="0"/>
              <a:t> </a:t>
            </a:r>
            <a:r>
              <a:rPr lang="en-US" dirty="0" err="1"/>
              <a:t>sistema</a:t>
            </a:r>
            <a:r>
              <a:rPr lang="en-US" dirty="0"/>
              <a:t>, </a:t>
            </a:r>
            <a:r>
              <a:rPr lang="en-US" dirty="0" err="1"/>
              <a:t>predstavlja</a:t>
            </a:r>
            <a:r>
              <a:rPr lang="en-US" dirty="0"/>
              <a:t> </a:t>
            </a:r>
            <a:r>
              <a:rPr lang="en-US" dirty="0" err="1"/>
              <a:t>takozvani</a:t>
            </a:r>
            <a:r>
              <a:rPr lang="en-US" dirty="0"/>
              <a:t> </a:t>
            </a:r>
            <a:r>
              <a:rPr lang="en-US" b="1" dirty="0" err="1"/>
              <a:t>lanac</a:t>
            </a:r>
            <a:r>
              <a:rPr lang="en-US" b="1" dirty="0"/>
              <a:t> </a:t>
            </a:r>
            <a:r>
              <a:rPr lang="en-US" b="1" dirty="0" err="1"/>
              <a:t>snabdevanja</a:t>
            </a:r>
            <a:r>
              <a:rPr lang="en-US" b="1" dirty="0"/>
              <a:t> </a:t>
            </a:r>
            <a:r>
              <a:rPr lang="en-US" dirty="0"/>
              <a:t>(u </a:t>
            </a:r>
            <a:r>
              <a:rPr lang="en-US" dirty="0" err="1"/>
              <a:t>stranoj</a:t>
            </a:r>
            <a:r>
              <a:rPr lang="en-US" dirty="0"/>
              <a:t> </a:t>
            </a:r>
            <a:r>
              <a:rPr lang="en-US" dirty="0" err="1"/>
              <a:t>literaturi</a:t>
            </a:r>
            <a:r>
              <a:rPr lang="en-US" dirty="0"/>
              <a:t> </a:t>
            </a:r>
            <a:r>
              <a:rPr lang="en-US" dirty="0" err="1"/>
              <a:t>predstavljen</a:t>
            </a:r>
            <a:r>
              <a:rPr lang="en-US" dirty="0"/>
              <a:t> </a:t>
            </a:r>
            <a:r>
              <a:rPr lang="en-US" dirty="0" err="1"/>
              <a:t>kao</a:t>
            </a:r>
            <a:r>
              <a:rPr lang="en-US" dirty="0"/>
              <a:t> </a:t>
            </a:r>
            <a:r>
              <a:rPr lang="en-US" b="1" dirty="0"/>
              <a:t>supply chain</a:t>
            </a:r>
            <a:r>
              <a:rPr lang="en-US" dirty="0"/>
              <a:t>). </a:t>
            </a:r>
            <a:r>
              <a:rPr lang="en-US" dirty="0" err="1"/>
              <a:t>Savremeni</a:t>
            </a:r>
            <a:r>
              <a:rPr lang="en-US" dirty="0"/>
              <a:t> </a:t>
            </a:r>
            <a:r>
              <a:rPr lang="en-US" dirty="0" err="1"/>
              <a:t>menadžment</a:t>
            </a:r>
            <a:r>
              <a:rPr lang="en-US" dirty="0"/>
              <a:t> </a:t>
            </a:r>
            <a:r>
              <a:rPr lang="en-US" dirty="0" err="1"/>
              <a:t>logističkog</a:t>
            </a:r>
            <a:r>
              <a:rPr lang="en-US" dirty="0"/>
              <a:t> </a:t>
            </a:r>
            <a:r>
              <a:rPr lang="en-US" dirty="0" err="1"/>
              <a:t>sistema</a:t>
            </a:r>
            <a:r>
              <a:rPr lang="en-US" dirty="0"/>
              <a:t> se </a:t>
            </a:r>
            <a:r>
              <a:rPr lang="en-US" dirty="0" err="1"/>
              <a:t>odvija</a:t>
            </a:r>
            <a:r>
              <a:rPr lang="en-US" dirty="0"/>
              <a:t> u </a:t>
            </a:r>
            <a:r>
              <a:rPr lang="en-US" dirty="0" err="1"/>
              <a:t>okviru</a:t>
            </a:r>
            <a:r>
              <a:rPr lang="en-US" dirty="0"/>
              <a:t> </a:t>
            </a:r>
            <a:r>
              <a:rPr lang="en-US" dirty="0" err="1"/>
              <a:t>menadžmenta</a:t>
            </a:r>
            <a:r>
              <a:rPr lang="en-US" dirty="0"/>
              <a:t> </a:t>
            </a:r>
            <a:r>
              <a:rPr lang="en-US" dirty="0" err="1"/>
              <a:t>lanaca</a:t>
            </a:r>
            <a:r>
              <a:rPr lang="en-US" dirty="0"/>
              <a:t> </a:t>
            </a:r>
            <a:r>
              <a:rPr lang="en-US" dirty="0" err="1"/>
              <a:t>snabdevanja</a:t>
            </a:r>
            <a:r>
              <a:rPr lang="en-US" dirty="0"/>
              <a:t>.</a:t>
            </a:r>
          </a:p>
          <a:p>
            <a:r>
              <a:rPr lang="en-US" dirty="0" err="1"/>
              <a:t>Poznato</a:t>
            </a:r>
            <a:r>
              <a:rPr lang="en-US" dirty="0"/>
              <a:t> je da </a:t>
            </a:r>
            <a:r>
              <a:rPr lang="en-US" dirty="0" err="1"/>
              <a:t>svaki</a:t>
            </a:r>
            <a:r>
              <a:rPr lang="en-US" dirty="0"/>
              <a:t> </a:t>
            </a:r>
            <a:r>
              <a:rPr lang="en-US" dirty="0" err="1"/>
              <a:t>lanac</a:t>
            </a:r>
            <a:r>
              <a:rPr lang="en-US" dirty="0"/>
              <a:t> </a:t>
            </a:r>
            <a:r>
              <a:rPr lang="en-US" dirty="0" err="1"/>
              <a:t>ostaje</a:t>
            </a:r>
            <a:r>
              <a:rPr lang="en-US" dirty="0"/>
              <a:t> </a:t>
            </a:r>
            <a:r>
              <a:rPr lang="en-US" dirty="0" err="1"/>
              <a:t>čvrst</a:t>
            </a:r>
            <a:r>
              <a:rPr lang="en-US" dirty="0"/>
              <a:t> </a:t>
            </a:r>
            <a:r>
              <a:rPr lang="en-US" dirty="0" err="1"/>
              <a:t>samo</a:t>
            </a:r>
            <a:r>
              <a:rPr lang="en-US" dirty="0"/>
              <a:t> </a:t>
            </a:r>
            <a:r>
              <a:rPr lang="en-US" dirty="0" err="1"/>
              <a:t>dok</a:t>
            </a:r>
            <a:r>
              <a:rPr lang="en-US" dirty="0"/>
              <a:t> </a:t>
            </a:r>
            <a:r>
              <a:rPr lang="en-US" dirty="0" err="1"/>
              <a:t>karike</a:t>
            </a:r>
            <a:r>
              <a:rPr lang="en-US" dirty="0"/>
              <a:t> u </a:t>
            </a:r>
            <a:r>
              <a:rPr lang="en-US" dirty="0" err="1"/>
              <a:t>njemu</a:t>
            </a:r>
            <a:r>
              <a:rPr lang="en-US" dirty="0"/>
              <a:t> </a:t>
            </a:r>
            <a:r>
              <a:rPr lang="en-US" dirty="0" err="1"/>
              <a:t>ostaju</a:t>
            </a:r>
            <a:r>
              <a:rPr lang="en-US" dirty="0"/>
              <a:t> </a:t>
            </a:r>
            <a:r>
              <a:rPr lang="en-US" dirty="0" err="1"/>
              <a:t>povezane</a:t>
            </a:r>
            <a:r>
              <a:rPr lang="en-US" dirty="0"/>
              <a:t>. </a:t>
            </a:r>
            <a:r>
              <a:rPr lang="en-US" dirty="0" err="1"/>
              <a:t>Njegova</a:t>
            </a:r>
            <a:r>
              <a:rPr lang="en-US" dirty="0"/>
              <a:t> </a:t>
            </a:r>
            <a:r>
              <a:rPr lang="en-US" dirty="0" err="1"/>
              <a:t>snaga</a:t>
            </a:r>
            <a:r>
              <a:rPr lang="en-US" dirty="0"/>
              <a:t> </a:t>
            </a:r>
            <a:r>
              <a:rPr lang="en-US" dirty="0" err="1"/>
              <a:t>zavisi</a:t>
            </a:r>
            <a:r>
              <a:rPr lang="en-US" dirty="0"/>
              <a:t> od </a:t>
            </a:r>
            <a:r>
              <a:rPr lang="en-US" dirty="0" err="1"/>
              <a:t>snage</a:t>
            </a:r>
            <a:r>
              <a:rPr lang="en-US" dirty="0"/>
              <a:t> </a:t>
            </a:r>
            <a:r>
              <a:rPr lang="en-US" dirty="0" err="1"/>
              <a:t>svake</a:t>
            </a:r>
            <a:r>
              <a:rPr lang="en-US" dirty="0"/>
              <a:t> </a:t>
            </a:r>
            <a:r>
              <a:rPr lang="en-US" dirty="0" err="1"/>
              <a:t>karike</a:t>
            </a:r>
            <a:r>
              <a:rPr lang="en-US" dirty="0"/>
              <a:t>, </a:t>
            </a:r>
            <a:r>
              <a:rPr lang="en-US" dirty="0" err="1"/>
              <a:t>odnosno</a:t>
            </a:r>
            <a:r>
              <a:rPr lang="en-US" dirty="0"/>
              <a:t> </a:t>
            </a:r>
            <a:r>
              <a:rPr lang="en-US" dirty="0" err="1"/>
              <a:t>nijedan</a:t>
            </a:r>
            <a:r>
              <a:rPr lang="en-US" dirty="0"/>
              <a:t> </a:t>
            </a:r>
            <a:r>
              <a:rPr lang="en-US" dirty="0" err="1"/>
              <a:t>lanac</a:t>
            </a:r>
            <a:r>
              <a:rPr lang="en-US" dirty="0"/>
              <a:t> </a:t>
            </a:r>
            <a:r>
              <a:rPr lang="en-US" dirty="0" err="1"/>
              <a:t>nije</a:t>
            </a:r>
            <a:r>
              <a:rPr lang="en-US" dirty="0"/>
              <a:t> </a:t>
            </a:r>
            <a:r>
              <a:rPr lang="en-US" dirty="0" err="1"/>
              <a:t>jači</a:t>
            </a:r>
            <a:r>
              <a:rPr lang="en-US" dirty="0"/>
              <a:t> od </a:t>
            </a:r>
            <a:r>
              <a:rPr lang="en-US" dirty="0" err="1"/>
              <a:t>njegove</a:t>
            </a:r>
            <a:r>
              <a:rPr lang="en-US" dirty="0"/>
              <a:t> </a:t>
            </a:r>
            <a:r>
              <a:rPr lang="en-US" dirty="0" err="1"/>
              <a:t>najslabije</a:t>
            </a:r>
            <a:r>
              <a:rPr lang="en-US" dirty="0"/>
              <a:t> </a:t>
            </a:r>
            <a:r>
              <a:rPr lang="en-US" dirty="0" err="1"/>
              <a:t>karike</a:t>
            </a:r>
            <a:r>
              <a:rPr lang="en-US" dirty="0"/>
              <a:t>. </a:t>
            </a:r>
            <a:r>
              <a:rPr lang="en-US" dirty="0" err="1"/>
              <a:t>Slično</a:t>
            </a:r>
            <a:r>
              <a:rPr lang="en-US" dirty="0"/>
              <a:t>, </a:t>
            </a:r>
            <a:r>
              <a:rPr lang="en-US" dirty="0" err="1"/>
              <a:t>snabdevači</a:t>
            </a:r>
            <a:r>
              <a:rPr lang="en-US" dirty="0"/>
              <a:t>, </a:t>
            </a:r>
            <a:r>
              <a:rPr lang="en-US" dirty="0" err="1"/>
              <a:t>proizvođači</a:t>
            </a:r>
            <a:r>
              <a:rPr lang="en-US" dirty="0"/>
              <a:t>, </a:t>
            </a:r>
            <a:r>
              <a:rPr lang="en-US" dirty="0" err="1"/>
              <a:t>distributeri</a:t>
            </a:r>
            <a:r>
              <a:rPr lang="en-US" dirty="0"/>
              <a:t> </a:t>
            </a:r>
            <a:r>
              <a:rPr lang="en-US" dirty="0" err="1"/>
              <a:t>i</a:t>
            </a:r>
            <a:r>
              <a:rPr lang="en-US" dirty="0"/>
              <a:t> </a:t>
            </a:r>
            <a:r>
              <a:rPr lang="en-US" dirty="0" err="1"/>
              <a:t>potrošači</a:t>
            </a:r>
            <a:r>
              <a:rPr lang="en-US" dirty="0"/>
              <a:t> </a:t>
            </a:r>
            <a:r>
              <a:rPr lang="en-US" dirty="0" err="1"/>
              <a:t>zavise</a:t>
            </a:r>
            <a:r>
              <a:rPr lang="en-US" dirty="0"/>
              <a:t> </a:t>
            </a:r>
            <a:r>
              <a:rPr lang="en-US" dirty="0" err="1"/>
              <a:t>jedni</a:t>
            </a:r>
            <a:r>
              <a:rPr lang="en-US" dirty="0"/>
              <a:t> od </a:t>
            </a:r>
            <a:r>
              <a:rPr lang="en-US" dirty="0" err="1"/>
              <a:t>drugih</a:t>
            </a:r>
            <a:r>
              <a:rPr lang="en-US" dirty="0"/>
              <a:t> </a:t>
            </a:r>
            <a:r>
              <a:rPr lang="en-US" dirty="0" err="1"/>
              <a:t>tokom</a:t>
            </a:r>
            <a:r>
              <a:rPr lang="en-US" dirty="0"/>
              <a:t> </a:t>
            </a:r>
            <a:r>
              <a:rPr lang="en-US" dirty="0" err="1"/>
              <a:t>snabdevanja</a:t>
            </a:r>
            <a:r>
              <a:rPr lang="en-US" dirty="0"/>
              <a:t> </a:t>
            </a:r>
            <a:r>
              <a:rPr lang="en-US" dirty="0" err="1"/>
              <a:t>i</a:t>
            </a:r>
            <a:r>
              <a:rPr lang="en-US" dirty="0"/>
              <a:t> </a:t>
            </a:r>
            <a:r>
              <a:rPr lang="en-US" dirty="0" err="1"/>
              <a:t>potrošnje</a:t>
            </a:r>
            <a:r>
              <a:rPr lang="en-US" dirty="0"/>
              <a:t> </a:t>
            </a:r>
            <a:r>
              <a:rPr lang="en-US" dirty="0" err="1"/>
              <a:t>dobara</a:t>
            </a:r>
            <a:r>
              <a:rPr lang="en-US" dirty="0"/>
              <a:t> </a:t>
            </a:r>
            <a:r>
              <a:rPr lang="en-US" dirty="0" err="1"/>
              <a:t>i</a:t>
            </a:r>
            <a:r>
              <a:rPr lang="en-US" dirty="0"/>
              <a:t> </a:t>
            </a:r>
            <a:r>
              <a:rPr lang="en-US" dirty="0" err="1"/>
              <a:t>usluga</a:t>
            </a:r>
            <a:r>
              <a:rPr lang="en-US" dirty="0"/>
              <a:t>. </a:t>
            </a:r>
          </a:p>
          <a:p>
            <a:pPr algn="just"/>
            <a:r>
              <a:rPr lang="en-US" dirty="0" err="1"/>
              <a:t>Definicije</a:t>
            </a:r>
            <a:r>
              <a:rPr lang="en-US" dirty="0"/>
              <a:t> </a:t>
            </a:r>
            <a:r>
              <a:rPr lang="en-US" dirty="0" err="1"/>
              <a:t>lanaca</a:t>
            </a:r>
            <a:r>
              <a:rPr lang="en-US" dirty="0"/>
              <a:t> </a:t>
            </a:r>
            <a:r>
              <a:rPr lang="en-US" dirty="0" err="1"/>
              <a:t>snabdevanja</a:t>
            </a:r>
            <a:r>
              <a:rPr lang="en-US" dirty="0"/>
              <a:t> </a:t>
            </a:r>
            <a:r>
              <a:rPr lang="en-US" dirty="0" err="1"/>
              <a:t>mogu</a:t>
            </a:r>
            <a:r>
              <a:rPr lang="en-US" dirty="0"/>
              <a:t> </a:t>
            </a:r>
            <a:r>
              <a:rPr lang="en-US" dirty="0" err="1"/>
              <a:t>varirati</a:t>
            </a:r>
            <a:r>
              <a:rPr lang="en-US" dirty="0"/>
              <a:t>, </a:t>
            </a:r>
            <a:r>
              <a:rPr lang="en-US" dirty="0" err="1"/>
              <a:t>ali</a:t>
            </a:r>
            <a:r>
              <a:rPr lang="en-US" dirty="0"/>
              <a:t> </a:t>
            </a:r>
            <a:r>
              <a:rPr lang="en-US" dirty="0" err="1"/>
              <a:t>zbog</a:t>
            </a:r>
            <a:r>
              <a:rPr lang="en-US" dirty="0"/>
              <a:t> </a:t>
            </a:r>
            <a:r>
              <a:rPr lang="en-US" dirty="0" err="1"/>
              <a:t>jasnijeg</a:t>
            </a:r>
            <a:r>
              <a:rPr lang="en-US" dirty="0"/>
              <a:t> </a:t>
            </a:r>
            <a:r>
              <a:rPr lang="en-US" dirty="0" err="1"/>
              <a:t>prikaza</a:t>
            </a:r>
            <a:r>
              <a:rPr lang="en-US" dirty="0"/>
              <a:t> </a:t>
            </a:r>
            <a:r>
              <a:rPr lang="en-US" dirty="0" err="1"/>
              <a:t>biće</a:t>
            </a:r>
            <a:r>
              <a:rPr lang="en-US" dirty="0"/>
              <a:t> </a:t>
            </a:r>
            <a:r>
              <a:rPr lang="en-US" dirty="0" err="1"/>
              <a:t>korišćena</a:t>
            </a:r>
            <a:r>
              <a:rPr lang="en-US" dirty="0"/>
              <a:t> </a:t>
            </a:r>
            <a:r>
              <a:rPr lang="en-US" dirty="0" err="1"/>
              <a:t>sledeća</a:t>
            </a:r>
            <a:r>
              <a:rPr lang="en-US" dirty="0"/>
              <a:t>: </a:t>
            </a:r>
            <a:r>
              <a:rPr lang="en-US" b="1" i="1" dirty="0" err="1"/>
              <a:t>Proces</a:t>
            </a:r>
            <a:r>
              <a:rPr lang="sr-Latn-RS" b="1" i="1" dirty="0"/>
              <a:t> </a:t>
            </a:r>
            <a:r>
              <a:rPr lang="en-US" b="1" i="1" dirty="0" err="1"/>
              <a:t>planiranja</a:t>
            </a:r>
            <a:r>
              <a:rPr lang="en-US" b="1" i="1" dirty="0"/>
              <a:t>, </a:t>
            </a:r>
            <a:r>
              <a:rPr lang="en-US" b="1" i="1" dirty="0" err="1"/>
              <a:t>organizovanja</a:t>
            </a:r>
            <a:r>
              <a:rPr lang="en-US" b="1" i="1" dirty="0"/>
              <a:t>, </a:t>
            </a:r>
            <a:r>
              <a:rPr lang="en-US" b="1" i="1" dirty="0" err="1"/>
              <a:t>i</a:t>
            </a:r>
            <a:r>
              <a:rPr lang="en-US" b="1" i="1" dirty="0"/>
              <a:t> </a:t>
            </a:r>
            <a:r>
              <a:rPr lang="en-US" b="1" i="1" dirty="0" err="1"/>
              <a:t>kontrole</a:t>
            </a:r>
            <a:r>
              <a:rPr lang="en-US" b="1" i="1" dirty="0"/>
              <a:t> </a:t>
            </a:r>
            <a:r>
              <a:rPr lang="en-US" b="1" i="1" dirty="0" err="1"/>
              <a:t>toka</a:t>
            </a:r>
            <a:r>
              <a:rPr lang="en-US" b="1" i="1" dirty="0"/>
              <a:t> </a:t>
            </a:r>
            <a:r>
              <a:rPr lang="en-US" b="1" i="1" dirty="0" err="1"/>
              <a:t>materijala</a:t>
            </a:r>
            <a:r>
              <a:rPr lang="en-US" b="1" i="1" dirty="0"/>
              <a:t> </a:t>
            </a:r>
            <a:r>
              <a:rPr lang="en-US" b="1" i="1" dirty="0" err="1"/>
              <a:t>i</a:t>
            </a:r>
            <a:r>
              <a:rPr lang="en-US" b="1" i="1" dirty="0"/>
              <a:t> </a:t>
            </a:r>
            <a:r>
              <a:rPr lang="en-US" b="1" i="1" dirty="0" err="1"/>
              <a:t>usluga</a:t>
            </a:r>
            <a:r>
              <a:rPr lang="en-US" b="1" i="1" dirty="0"/>
              <a:t> od </a:t>
            </a:r>
            <a:r>
              <a:rPr lang="en-US" b="1" i="1" dirty="0" err="1"/>
              <a:t>snabdevača</a:t>
            </a:r>
            <a:r>
              <a:rPr lang="en-US" b="1" i="1" dirty="0"/>
              <a:t> do </a:t>
            </a:r>
            <a:r>
              <a:rPr lang="en-US" b="1" i="1" dirty="0" err="1"/>
              <a:t>krajnjih</a:t>
            </a:r>
            <a:r>
              <a:rPr lang="sr-Latn-RS" b="1" i="1" dirty="0"/>
              <a:t> </a:t>
            </a:r>
            <a:r>
              <a:rPr lang="en-US" b="1" i="1" dirty="0" err="1"/>
              <a:t>korisnika</a:t>
            </a:r>
            <a:r>
              <a:rPr lang="en-US" b="1" i="1" dirty="0"/>
              <a:t>/</a:t>
            </a:r>
            <a:r>
              <a:rPr lang="en-US" b="1" i="1" dirty="0" err="1"/>
              <a:t>kupaca</a:t>
            </a:r>
            <a:r>
              <a:rPr lang="en-US" b="1" i="1" dirty="0"/>
              <a:t>. </a:t>
            </a:r>
            <a:r>
              <a:rPr lang="en-US" b="1" i="1" dirty="0" err="1"/>
              <a:t>Ovako</a:t>
            </a:r>
            <a:r>
              <a:rPr lang="en-US" b="1" i="1" dirty="0"/>
              <a:t> </a:t>
            </a:r>
            <a:r>
              <a:rPr lang="en-US" b="1" i="1" dirty="0" err="1"/>
              <a:t>integrisan</a:t>
            </a:r>
            <a:r>
              <a:rPr lang="en-US" b="1" i="1" dirty="0"/>
              <a:t> </a:t>
            </a:r>
            <a:r>
              <a:rPr lang="en-US" b="1" i="1" dirty="0" err="1"/>
              <a:t>pristup</a:t>
            </a:r>
            <a:r>
              <a:rPr lang="en-US" b="1" i="1" dirty="0"/>
              <a:t> </a:t>
            </a:r>
            <a:r>
              <a:rPr lang="en-US" b="1" i="1" dirty="0" err="1"/>
              <a:t>uključuje</a:t>
            </a:r>
            <a:r>
              <a:rPr lang="en-US" b="1" i="1" dirty="0"/>
              <a:t> </a:t>
            </a:r>
            <a:r>
              <a:rPr lang="en-US" b="1" i="1" dirty="0" err="1"/>
              <a:t>snabdevače</a:t>
            </a:r>
            <a:r>
              <a:rPr lang="en-US" b="1" i="1" dirty="0"/>
              <a:t>, </a:t>
            </a:r>
            <a:r>
              <a:rPr lang="en-US" b="1" i="1" dirty="0" err="1"/>
              <a:t>menadžment</a:t>
            </a:r>
            <a:r>
              <a:rPr lang="en-US" b="1" i="1" dirty="0"/>
              <a:t> </a:t>
            </a:r>
            <a:r>
              <a:rPr lang="en-US" b="1" i="1" dirty="0" err="1"/>
              <a:t>snabdevanja</a:t>
            </a:r>
            <a:r>
              <a:rPr lang="en-US" b="1" i="1" dirty="0"/>
              <a:t>, </a:t>
            </a:r>
            <a:r>
              <a:rPr lang="en-US" b="1" i="1" dirty="0" err="1"/>
              <a:t>integrisanu</a:t>
            </a:r>
            <a:r>
              <a:rPr lang="en-US" b="1" i="1" dirty="0"/>
              <a:t> </a:t>
            </a:r>
            <a:r>
              <a:rPr lang="en-US" b="1" i="1" dirty="0" err="1"/>
              <a:t>logistiku</a:t>
            </a:r>
            <a:r>
              <a:rPr lang="en-US" b="1" i="1" dirty="0"/>
              <a:t> </a:t>
            </a:r>
            <a:r>
              <a:rPr lang="en-US" b="1" i="1" dirty="0" err="1"/>
              <a:t>i</a:t>
            </a:r>
            <a:r>
              <a:rPr lang="en-US" b="1" i="1" dirty="0"/>
              <a:t> </a:t>
            </a:r>
            <a:r>
              <a:rPr lang="en-US" b="1" i="1" dirty="0" err="1"/>
              <a:t>operacije</a:t>
            </a:r>
            <a:r>
              <a:rPr lang="en-US" dirty="0"/>
              <a:t>. </a:t>
            </a:r>
          </a:p>
          <a:p>
            <a:pPr algn="just"/>
            <a:r>
              <a:rPr lang="en-US" dirty="0" err="1"/>
              <a:t>Kada</a:t>
            </a:r>
            <a:r>
              <a:rPr lang="en-US" dirty="0"/>
              <a:t> se </a:t>
            </a:r>
            <a:r>
              <a:rPr lang="en-US" dirty="0" err="1"/>
              <a:t>upravlja</a:t>
            </a:r>
            <a:r>
              <a:rPr lang="en-US" dirty="0"/>
              <a:t> </a:t>
            </a:r>
            <a:r>
              <a:rPr lang="en-US" dirty="0" err="1"/>
              <a:t>lancem</a:t>
            </a:r>
            <a:r>
              <a:rPr lang="en-US" dirty="0"/>
              <a:t> </a:t>
            </a:r>
            <a:r>
              <a:rPr lang="en-US" dirty="0" err="1"/>
              <a:t>snabdevanja</a:t>
            </a:r>
            <a:r>
              <a:rPr lang="en-US" dirty="0"/>
              <a:t>, </a:t>
            </a:r>
            <a:r>
              <a:rPr lang="en-US" dirty="0" err="1"/>
              <a:t>koordinira</a:t>
            </a:r>
            <a:r>
              <a:rPr lang="en-US" dirty="0"/>
              <a:t> se </a:t>
            </a:r>
            <a:r>
              <a:rPr lang="en-US" dirty="0" err="1"/>
              <a:t>menadžment</a:t>
            </a:r>
            <a:r>
              <a:rPr lang="en-US" dirty="0"/>
              <a:t> </a:t>
            </a:r>
            <a:r>
              <a:rPr lang="en-US" dirty="0" err="1"/>
              <a:t>snabdevanja</a:t>
            </a:r>
            <a:r>
              <a:rPr lang="en-US" dirty="0"/>
              <a:t>, </a:t>
            </a:r>
            <a:r>
              <a:rPr lang="en-US" dirty="0" err="1"/>
              <a:t>operacije</a:t>
            </a:r>
            <a:r>
              <a:rPr lang="en-US" dirty="0"/>
              <a:t>, </a:t>
            </a:r>
            <a:r>
              <a:rPr lang="en-US" dirty="0" err="1"/>
              <a:t>i</a:t>
            </a:r>
            <a:r>
              <a:rPr lang="en-US" dirty="0"/>
              <a:t> </a:t>
            </a:r>
            <a:r>
              <a:rPr lang="en-US" dirty="0" err="1"/>
              <a:t>integrisana</a:t>
            </a:r>
            <a:r>
              <a:rPr lang="en-US" dirty="0"/>
              <a:t> </a:t>
            </a:r>
            <a:r>
              <a:rPr lang="en-US" dirty="0" err="1"/>
              <a:t>logistika</a:t>
            </a:r>
            <a:r>
              <a:rPr lang="en-US" dirty="0"/>
              <a:t> u </a:t>
            </a:r>
            <a:r>
              <a:rPr lang="en-US" dirty="0" err="1"/>
              <a:t>smisaoni</a:t>
            </a:r>
            <a:r>
              <a:rPr lang="en-US" dirty="0"/>
              <a:t> </a:t>
            </a:r>
            <a:r>
              <a:rPr lang="en-US" dirty="0" err="1"/>
              <a:t>niz</a:t>
            </a:r>
            <a:r>
              <a:rPr lang="en-US" dirty="0"/>
              <a:t> </a:t>
            </a:r>
            <a:r>
              <a:rPr lang="en-US" dirty="0" err="1"/>
              <a:t>kako</a:t>
            </a:r>
            <a:r>
              <a:rPr lang="en-US" dirty="0"/>
              <a:t> bi se </a:t>
            </a:r>
            <a:r>
              <a:rPr lang="en-US" dirty="0" err="1"/>
              <a:t>održao</a:t>
            </a:r>
            <a:r>
              <a:rPr lang="en-US" dirty="0"/>
              <a:t> </a:t>
            </a:r>
            <a:r>
              <a:rPr lang="en-US" dirty="0" err="1"/>
              <a:t>kontinualni</a:t>
            </a:r>
            <a:r>
              <a:rPr lang="en-US" dirty="0"/>
              <a:t> </a:t>
            </a:r>
            <a:r>
              <a:rPr lang="en-US" dirty="0" err="1"/>
              <a:t>tok</a:t>
            </a:r>
            <a:r>
              <a:rPr lang="en-US" dirty="0"/>
              <a:t> </a:t>
            </a:r>
            <a:r>
              <a:rPr lang="en-US" dirty="0" err="1"/>
              <a:t>proizvoda</a:t>
            </a:r>
            <a:r>
              <a:rPr lang="en-US" dirty="0"/>
              <a:t> </a:t>
            </a:r>
            <a:r>
              <a:rPr lang="en-US" dirty="0" err="1"/>
              <a:t>i</a:t>
            </a:r>
            <a:r>
              <a:rPr lang="en-US" dirty="0"/>
              <a:t> </a:t>
            </a:r>
            <a:r>
              <a:rPr lang="en-US" dirty="0" err="1"/>
              <a:t>usluga</a:t>
            </a:r>
            <a:r>
              <a:rPr lang="en-US" dirty="0"/>
              <a:t>. Na </a:t>
            </a:r>
            <a:r>
              <a:rPr lang="en-US" dirty="0" err="1"/>
              <a:t>taj</a:t>
            </a:r>
            <a:r>
              <a:rPr lang="en-US" dirty="0"/>
              <a:t> </a:t>
            </a:r>
            <a:r>
              <a:rPr lang="en-US" dirty="0" err="1"/>
              <a:t>način</a:t>
            </a:r>
            <a:r>
              <a:rPr lang="en-US" dirty="0"/>
              <a:t> se </a:t>
            </a:r>
            <a:r>
              <a:rPr lang="en-US" dirty="0" err="1"/>
              <a:t>povećava</a:t>
            </a:r>
            <a:r>
              <a:rPr lang="en-US" dirty="0"/>
              <a:t> </a:t>
            </a:r>
            <a:r>
              <a:rPr lang="en-US" dirty="0" err="1"/>
              <a:t>domet</a:t>
            </a:r>
            <a:r>
              <a:rPr lang="en-US" dirty="0"/>
              <a:t> </a:t>
            </a:r>
            <a:r>
              <a:rPr lang="en-US" dirty="0" err="1"/>
              <a:t>iznad</a:t>
            </a:r>
            <a:r>
              <a:rPr lang="en-US" dirty="0"/>
              <a:t> </a:t>
            </a:r>
            <a:r>
              <a:rPr lang="en-US" dirty="0" err="1"/>
              <a:t>granica</a:t>
            </a:r>
            <a:r>
              <a:rPr lang="en-US" dirty="0"/>
              <a:t> </a:t>
            </a:r>
            <a:r>
              <a:rPr lang="en-US" dirty="0" err="1"/>
              <a:t>jedne</a:t>
            </a:r>
            <a:r>
              <a:rPr lang="en-US" dirty="0"/>
              <a:t> </a:t>
            </a:r>
            <a:r>
              <a:rPr lang="en-US" dirty="0" err="1"/>
              <a:t>firme</a:t>
            </a:r>
            <a:r>
              <a:rPr lang="en-US" dirty="0"/>
              <a:t> </a:t>
            </a:r>
            <a:r>
              <a:rPr lang="en-US" dirty="0" err="1"/>
              <a:t>kako</a:t>
            </a:r>
            <a:r>
              <a:rPr lang="en-US" dirty="0"/>
              <a:t> bi se </a:t>
            </a:r>
            <a:r>
              <a:rPr lang="en-US" dirty="0" err="1"/>
              <a:t>isporučili</a:t>
            </a:r>
            <a:r>
              <a:rPr lang="en-US" dirty="0"/>
              <a:t> </a:t>
            </a:r>
            <a:r>
              <a:rPr lang="en-US" dirty="0" err="1"/>
              <a:t>proizvodi</a:t>
            </a:r>
            <a:r>
              <a:rPr lang="en-US" dirty="0"/>
              <a:t> </a:t>
            </a:r>
            <a:r>
              <a:rPr lang="en-US" dirty="0" err="1"/>
              <a:t>i</a:t>
            </a:r>
            <a:r>
              <a:rPr lang="en-US" dirty="0"/>
              <a:t> </a:t>
            </a:r>
            <a:r>
              <a:rPr lang="en-US" dirty="0" err="1"/>
              <a:t>usluge</a:t>
            </a:r>
            <a:r>
              <a:rPr lang="en-US" dirty="0"/>
              <a:t> </a:t>
            </a:r>
            <a:r>
              <a:rPr lang="en-US" dirty="0" err="1"/>
              <a:t>uz</a:t>
            </a:r>
            <a:r>
              <a:rPr lang="en-US" dirty="0"/>
              <a:t> </a:t>
            </a:r>
            <a:r>
              <a:rPr lang="en-US" dirty="0" err="1"/>
              <a:t>razmatranje</a:t>
            </a:r>
            <a:r>
              <a:rPr lang="en-US" dirty="0"/>
              <a:t> </a:t>
            </a:r>
            <a:r>
              <a:rPr lang="en-US" dirty="0" err="1"/>
              <a:t>svih</a:t>
            </a:r>
            <a:r>
              <a:rPr lang="en-US" dirty="0"/>
              <a:t> </a:t>
            </a:r>
            <a:r>
              <a:rPr lang="en-US" dirty="0" err="1"/>
              <a:t>uključenih</a:t>
            </a:r>
            <a:r>
              <a:rPr lang="en-US" dirty="0"/>
              <a:t> </a:t>
            </a:r>
            <a:r>
              <a:rPr lang="en-US" dirty="0" err="1"/>
              <a:t>firmi</a:t>
            </a:r>
            <a:r>
              <a:rPr lang="en-US" dirty="0"/>
              <a:t> u </a:t>
            </a:r>
            <a:r>
              <a:rPr lang="en-US" dirty="0" err="1"/>
              <a:t>lancu</a:t>
            </a:r>
            <a:r>
              <a:rPr lang="en-US" dirty="0"/>
              <a:t>, od </a:t>
            </a:r>
            <a:r>
              <a:rPr lang="en-US" dirty="0" err="1"/>
              <a:t>resursa</a:t>
            </a:r>
            <a:r>
              <a:rPr lang="en-US" dirty="0"/>
              <a:t> </a:t>
            </a:r>
            <a:r>
              <a:rPr lang="en-US" dirty="0" err="1"/>
              <a:t>sirovina</a:t>
            </a:r>
            <a:r>
              <a:rPr lang="en-US" dirty="0"/>
              <a:t> do </a:t>
            </a:r>
            <a:r>
              <a:rPr lang="en-US" dirty="0" err="1"/>
              <a:t>konačnog</a:t>
            </a:r>
            <a:r>
              <a:rPr lang="en-US" dirty="0"/>
              <a:t> </a:t>
            </a:r>
            <a:r>
              <a:rPr lang="en-US" dirty="0" err="1"/>
              <a:t>korisnika</a:t>
            </a:r>
            <a:r>
              <a:rPr lang="en-US" dirty="0"/>
              <a:t>. SCM </a:t>
            </a:r>
            <a:r>
              <a:rPr lang="en-US" dirty="0" err="1"/>
              <a:t>i</a:t>
            </a:r>
            <a:r>
              <a:rPr lang="en-US" dirty="0"/>
              <a:t> </a:t>
            </a:r>
            <a:r>
              <a:rPr lang="en-US" dirty="0" err="1"/>
              <a:t>njegove</a:t>
            </a:r>
            <a:r>
              <a:rPr lang="en-US" dirty="0"/>
              <a:t> </a:t>
            </a:r>
            <a:r>
              <a:rPr lang="en-US" dirty="0" err="1"/>
              <a:t>komponente</a:t>
            </a:r>
            <a:r>
              <a:rPr lang="en-US" dirty="0"/>
              <a:t> </a:t>
            </a:r>
            <a:r>
              <a:rPr lang="en-US" dirty="0" err="1"/>
              <a:t>spajaju</a:t>
            </a:r>
            <a:r>
              <a:rPr lang="en-US" dirty="0"/>
              <a:t> se u </a:t>
            </a:r>
            <a:r>
              <a:rPr lang="en-US" dirty="0" err="1"/>
              <a:t>integrisanu</a:t>
            </a:r>
            <a:r>
              <a:rPr lang="en-US" dirty="0"/>
              <a:t> </a:t>
            </a:r>
            <a:r>
              <a:rPr lang="en-US" dirty="0" err="1"/>
              <a:t>funkciju</a:t>
            </a:r>
            <a:r>
              <a:rPr lang="en-US" dirty="0"/>
              <a:t> </a:t>
            </a:r>
            <a:r>
              <a:rPr lang="en-US" dirty="0" err="1"/>
              <a:t>usluge</a:t>
            </a:r>
            <a:r>
              <a:rPr lang="en-US" dirty="0"/>
              <a:t>.</a:t>
            </a:r>
          </a:p>
          <a:p>
            <a:pPr algn="just"/>
            <a:r>
              <a:rPr lang="en-US" dirty="0" err="1"/>
              <a:t>Prema</a:t>
            </a:r>
            <a:r>
              <a:rPr lang="en-US" dirty="0"/>
              <a:t> tome, </a:t>
            </a:r>
            <a:r>
              <a:rPr lang="en-US" dirty="0" err="1"/>
              <a:t>kompleksni</a:t>
            </a:r>
            <a:r>
              <a:rPr lang="en-US" dirty="0"/>
              <a:t> model SCM-a </a:t>
            </a:r>
            <a:r>
              <a:rPr lang="en-US" dirty="0" err="1"/>
              <a:t>integriše</a:t>
            </a:r>
            <a:r>
              <a:rPr lang="en-US" dirty="0"/>
              <a:t> </a:t>
            </a:r>
            <a:r>
              <a:rPr lang="en-US" dirty="0" err="1"/>
              <a:t>veći</a:t>
            </a:r>
            <a:r>
              <a:rPr lang="en-US" dirty="0"/>
              <a:t> </a:t>
            </a:r>
            <a:r>
              <a:rPr lang="en-US" dirty="0" err="1"/>
              <a:t>broj</a:t>
            </a:r>
            <a:r>
              <a:rPr lang="en-US" dirty="0"/>
              <a:t> </a:t>
            </a:r>
            <a:r>
              <a:rPr lang="en-US" dirty="0" err="1"/>
              <a:t>korporativnih</a:t>
            </a:r>
            <a:r>
              <a:rPr lang="en-US" dirty="0"/>
              <a:t> </a:t>
            </a:r>
            <a:r>
              <a:rPr lang="en-US" dirty="0" err="1"/>
              <a:t>funkcija</a:t>
            </a:r>
            <a:r>
              <a:rPr lang="en-US" dirty="0"/>
              <a:t> (</a:t>
            </a:r>
            <a:r>
              <a:rPr lang="en-US" dirty="0" err="1"/>
              <a:t>finansije</a:t>
            </a:r>
            <a:r>
              <a:rPr lang="en-US" dirty="0"/>
              <a:t> </a:t>
            </a:r>
            <a:r>
              <a:rPr lang="en-US" dirty="0" err="1"/>
              <a:t>i</a:t>
            </a:r>
            <a:r>
              <a:rPr lang="en-US" dirty="0"/>
              <a:t> </a:t>
            </a:r>
            <a:r>
              <a:rPr lang="en-US" dirty="0" err="1"/>
              <a:t>računovodstvo</a:t>
            </a:r>
            <a:r>
              <a:rPr lang="en-US" dirty="0"/>
              <a:t>, </a:t>
            </a:r>
            <a:r>
              <a:rPr lang="en-US" dirty="0" err="1"/>
              <a:t>menadžment</a:t>
            </a:r>
            <a:r>
              <a:rPr lang="en-US" dirty="0"/>
              <a:t> </a:t>
            </a:r>
            <a:r>
              <a:rPr lang="en-US" dirty="0" err="1"/>
              <a:t>ljudskim</a:t>
            </a:r>
            <a:r>
              <a:rPr lang="en-US" dirty="0"/>
              <a:t> </a:t>
            </a:r>
            <a:r>
              <a:rPr lang="en-US" dirty="0" err="1"/>
              <a:t>resursima</a:t>
            </a:r>
            <a:r>
              <a:rPr lang="en-US" dirty="0"/>
              <a:t>, </a:t>
            </a:r>
            <a:r>
              <a:rPr lang="en-US" dirty="0" err="1"/>
              <a:t>ekonomiju</a:t>
            </a:r>
            <a:r>
              <a:rPr lang="en-US" dirty="0"/>
              <a:t>, </a:t>
            </a:r>
            <a:r>
              <a:rPr lang="en-US" dirty="0" err="1"/>
              <a:t>i</a:t>
            </a:r>
            <a:r>
              <a:rPr lang="en-US" dirty="0"/>
              <a:t> </a:t>
            </a:r>
            <a:r>
              <a:rPr lang="en-US" dirty="0" err="1"/>
              <a:t>sistem</a:t>
            </a:r>
            <a:r>
              <a:rPr lang="en-US" dirty="0"/>
              <a:t>) u </a:t>
            </a:r>
            <a:r>
              <a:rPr lang="en-US" dirty="0" err="1"/>
              <a:t>strukturu</a:t>
            </a:r>
            <a:r>
              <a:rPr lang="en-US" dirty="0"/>
              <a:t> </a:t>
            </a:r>
            <a:r>
              <a:rPr lang="en-US" dirty="0" err="1"/>
              <a:t>koja</a:t>
            </a:r>
            <a:r>
              <a:rPr lang="en-US" dirty="0"/>
              <a:t> </a:t>
            </a:r>
            <a:r>
              <a:rPr lang="en-US" dirty="0" err="1"/>
              <a:t>zavisi</a:t>
            </a:r>
            <a:r>
              <a:rPr lang="en-US" dirty="0"/>
              <a:t> od </a:t>
            </a:r>
            <a:r>
              <a:rPr lang="en-US" dirty="0" err="1"/>
              <a:t>marketinga</a:t>
            </a:r>
            <a:r>
              <a:rPr lang="en-US" dirty="0"/>
              <a:t>, </a:t>
            </a:r>
            <a:r>
              <a:rPr lang="en-US" dirty="0" err="1"/>
              <a:t>operacija</a:t>
            </a:r>
            <a:r>
              <a:rPr lang="en-US" dirty="0"/>
              <a:t> (</a:t>
            </a:r>
            <a:r>
              <a:rPr lang="en-US" dirty="0" err="1"/>
              <a:t>uključujući</a:t>
            </a:r>
            <a:r>
              <a:rPr lang="en-US" dirty="0"/>
              <a:t> </a:t>
            </a:r>
            <a:r>
              <a:rPr lang="en-US" dirty="0" err="1"/>
              <a:t>inženjering</a:t>
            </a:r>
            <a:r>
              <a:rPr lang="en-US" dirty="0"/>
              <a:t>), </a:t>
            </a:r>
            <a:r>
              <a:rPr lang="en-US" dirty="0" err="1"/>
              <a:t>integrisanu</a:t>
            </a:r>
            <a:r>
              <a:rPr lang="en-US" dirty="0"/>
              <a:t> </a:t>
            </a:r>
            <a:r>
              <a:rPr lang="en-US" dirty="0" err="1"/>
              <a:t>logistiku</a:t>
            </a:r>
            <a:r>
              <a:rPr lang="en-US" dirty="0"/>
              <a:t> </a:t>
            </a:r>
            <a:r>
              <a:rPr lang="en-US" dirty="0" err="1"/>
              <a:t>i</a:t>
            </a:r>
            <a:r>
              <a:rPr lang="en-US" dirty="0"/>
              <a:t> </a:t>
            </a:r>
            <a:r>
              <a:rPr lang="en-US" dirty="0" err="1"/>
              <a:t>upravljanje</a:t>
            </a:r>
            <a:r>
              <a:rPr lang="en-US" dirty="0"/>
              <a:t> </a:t>
            </a:r>
            <a:r>
              <a:rPr lang="en-US" dirty="0" err="1"/>
              <a:t>snabdevanjem</a:t>
            </a:r>
            <a:endParaRPr lang="en-US" dirty="0"/>
          </a:p>
        </p:txBody>
      </p:sp>
      <p:sp>
        <p:nvSpPr>
          <p:cNvPr id="4" name="Rectangle 3">
            <a:extLst>
              <a:ext uri="{FF2B5EF4-FFF2-40B4-BE49-F238E27FC236}">
                <a16:creationId xmlns:a16="http://schemas.microsoft.com/office/drawing/2014/main" id="{5E481816-56D3-44C1-9877-9E7BD4DF8D4F}"/>
              </a:ext>
            </a:extLst>
          </p:cNvPr>
          <p:cNvSpPr/>
          <p:nvPr/>
        </p:nvSpPr>
        <p:spPr>
          <a:xfrm>
            <a:off x="773526" y="6423329"/>
            <a:ext cx="11095745" cy="276999"/>
          </a:xfrm>
          <a:prstGeom prst="rect">
            <a:avLst/>
          </a:prstGeom>
        </p:spPr>
        <p:txBody>
          <a:bodyPr wrap="square">
            <a:spAutoFit/>
          </a:bodyPr>
          <a:lstStyle/>
          <a:p>
            <a:r>
              <a:rPr lang="en-US" sz="1200" dirty="0" err="1"/>
              <a:t>Ovu</a:t>
            </a:r>
            <a:r>
              <a:rPr lang="en-US" sz="1200" dirty="0"/>
              <a:t> </a:t>
            </a:r>
            <a:r>
              <a:rPr lang="en-US" sz="1200" dirty="0" err="1"/>
              <a:t>definiciju</a:t>
            </a:r>
            <a:r>
              <a:rPr lang="en-US" sz="1200" dirty="0"/>
              <a:t> supply chain management-a je </a:t>
            </a:r>
            <a:r>
              <a:rPr lang="en-US" sz="1200" dirty="0" err="1"/>
              <a:t>predložio</a:t>
            </a:r>
            <a:r>
              <a:rPr lang="en-US" sz="1200" dirty="0"/>
              <a:t> </a:t>
            </a:r>
            <a:r>
              <a:rPr lang="en-US" sz="1200" dirty="0" err="1"/>
              <a:t>profesor</a:t>
            </a:r>
            <a:r>
              <a:rPr lang="en-US" sz="1200" dirty="0"/>
              <a:t> Russell Morey, C.P.M, Western Illinois University, Macomb, Illinois, 1997.</a:t>
            </a:r>
          </a:p>
        </p:txBody>
      </p:sp>
    </p:spTree>
    <p:extLst>
      <p:ext uri="{BB962C8B-B14F-4D97-AF65-F5344CB8AC3E}">
        <p14:creationId xmlns:p14="http://schemas.microsoft.com/office/powerpoint/2010/main" val="3117640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6B768-45A6-4172-8735-5A5E52F1A420}"/>
              </a:ext>
            </a:extLst>
          </p:cNvPr>
          <p:cNvSpPr>
            <a:spLocks noGrp="1"/>
          </p:cNvSpPr>
          <p:nvPr>
            <p:ph type="title"/>
          </p:nvPr>
        </p:nvSpPr>
        <p:spPr/>
        <p:txBody>
          <a:bodyPr/>
          <a:lstStyle/>
          <a:p>
            <a:r>
              <a:rPr lang="sr-Latn-RS" b="1" dirty="0">
                <a:solidFill>
                  <a:srgbClr val="002060"/>
                </a:solidFill>
              </a:rPr>
              <a:t>Industrija, transformacioni proces, logistika, razvoj i transformacija industrije</a:t>
            </a:r>
            <a:endParaRPr lang="en-US" dirty="0"/>
          </a:p>
        </p:txBody>
      </p:sp>
      <p:sp>
        <p:nvSpPr>
          <p:cNvPr id="3" name="Content Placeholder 2">
            <a:extLst>
              <a:ext uri="{FF2B5EF4-FFF2-40B4-BE49-F238E27FC236}">
                <a16:creationId xmlns:a16="http://schemas.microsoft.com/office/drawing/2014/main" id="{789825FD-CB7E-46E5-A043-F4D409A2E275}"/>
              </a:ext>
            </a:extLst>
          </p:cNvPr>
          <p:cNvSpPr>
            <a:spLocks noGrp="1"/>
          </p:cNvSpPr>
          <p:nvPr>
            <p:ph idx="1"/>
          </p:nvPr>
        </p:nvSpPr>
        <p:spPr/>
        <p:txBody>
          <a:bodyPr>
            <a:normAutofit fontScale="92500"/>
          </a:bodyPr>
          <a:lstStyle/>
          <a:p>
            <a:r>
              <a:rPr lang="en-US" b="1" dirty="0" err="1"/>
              <a:t>Integrisana</a:t>
            </a:r>
            <a:r>
              <a:rPr lang="en-US" b="1" dirty="0"/>
              <a:t> </a:t>
            </a:r>
            <a:r>
              <a:rPr lang="en-US" b="1" dirty="0" err="1"/>
              <a:t>logistika</a:t>
            </a:r>
            <a:r>
              <a:rPr lang="en-US" b="1" dirty="0"/>
              <a:t> </a:t>
            </a:r>
            <a:r>
              <a:rPr lang="en-US" dirty="0"/>
              <a:t>se </a:t>
            </a:r>
            <a:r>
              <a:rPr lang="en-US" dirty="0" err="1"/>
              <a:t>može</a:t>
            </a:r>
            <a:r>
              <a:rPr lang="en-US" dirty="0"/>
              <a:t> </a:t>
            </a:r>
            <a:r>
              <a:rPr lang="en-US" dirty="0" err="1"/>
              <a:t>definisati</a:t>
            </a:r>
            <a:r>
              <a:rPr lang="en-US" dirty="0"/>
              <a:t> </a:t>
            </a:r>
            <a:r>
              <a:rPr lang="en-US" dirty="0" err="1"/>
              <a:t>kao</a:t>
            </a:r>
            <a:r>
              <a:rPr lang="en-US" dirty="0"/>
              <a:t>:</a:t>
            </a:r>
            <a:r>
              <a:rPr lang="sr-Latn-RS" dirty="0"/>
              <a:t> </a:t>
            </a:r>
            <a:r>
              <a:rPr lang="en-US" b="1" i="1" dirty="0" err="1"/>
              <a:t>Proces</a:t>
            </a:r>
            <a:r>
              <a:rPr lang="en-US" b="1" i="1" dirty="0"/>
              <a:t> </a:t>
            </a:r>
            <a:r>
              <a:rPr lang="en-US" b="1" i="1" dirty="0" err="1"/>
              <a:t>predviđanja</a:t>
            </a:r>
            <a:r>
              <a:rPr lang="en-US" b="1" i="1" dirty="0"/>
              <a:t> </a:t>
            </a:r>
            <a:r>
              <a:rPr lang="en-US" b="1" i="1" dirty="0" err="1"/>
              <a:t>potreba</a:t>
            </a:r>
            <a:r>
              <a:rPr lang="en-US" b="1" i="1" dirty="0"/>
              <a:t> </a:t>
            </a:r>
            <a:r>
              <a:rPr lang="en-US" b="1" i="1" dirty="0" err="1"/>
              <a:t>i</a:t>
            </a:r>
            <a:r>
              <a:rPr lang="en-US" b="1" i="1" dirty="0"/>
              <a:t> </a:t>
            </a:r>
            <a:r>
              <a:rPr lang="en-US" b="1" i="1" dirty="0" err="1"/>
              <a:t>želja</a:t>
            </a:r>
            <a:r>
              <a:rPr lang="en-US" b="1" i="1" dirty="0"/>
              <a:t> </a:t>
            </a:r>
            <a:r>
              <a:rPr lang="en-US" b="1" i="1" dirty="0" err="1"/>
              <a:t>kupaca</a:t>
            </a:r>
            <a:r>
              <a:rPr lang="en-US" b="1" i="1" dirty="0"/>
              <a:t>; </a:t>
            </a:r>
            <a:r>
              <a:rPr lang="en-US" b="1" i="1" dirty="0" err="1"/>
              <a:t>dobavljanja</a:t>
            </a:r>
            <a:r>
              <a:rPr lang="en-US" b="1" i="1" dirty="0"/>
              <a:t> </a:t>
            </a:r>
            <a:r>
              <a:rPr lang="en-US" b="1" i="1" dirty="0" err="1"/>
              <a:t>kapitala</a:t>
            </a:r>
            <a:r>
              <a:rPr lang="en-US" b="1" i="1" dirty="0"/>
              <a:t>, </a:t>
            </a:r>
            <a:r>
              <a:rPr lang="en-US" b="1" i="1" dirty="0" err="1"/>
              <a:t>materijala</a:t>
            </a:r>
            <a:r>
              <a:rPr lang="en-US" b="1" i="1" dirty="0"/>
              <a:t>, </a:t>
            </a:r>
            <a:r>
              <a:rPr lang="en-US" b="1" i="1" dirty="0" err="1"/>
              <a:t>ljudi</a:t>
            </a:r>
            <a:r>
              <a:rPr lang="en-US" b="1" i="1" dirty="0"/>
              <a:t>, </a:t>
            </a:r>
            <a:r>
              <a:rPr lang="en-US" b="1" i="1" dirty="0" err="1"/>
              <a:t>tehnologija</a:t>
            </a:r>
            <a:r>
              <a:rPr lang="en-US" b="1" i="1" dirty="0"/>
              <a:t>, </a:t>
            </a:r>
            <a:r>
              <a:rPr lang="en-US" b="1" i="1" dirty="0" err="1"/>
              <a:t>i</a:t>
            </a:r>
            <a:r>
              <a:rPr lang="en-US" b="1" i="1" dirty="0"/>
              <a:t> </a:t>
            </a:r>
            <a:r>
              <a:rPr lang="en-US" b="1" i="1" dirty="0" err="1"/>
              <a:t>informacija</a:t>
            </a:r>
            <a:r>
              <a:rPr lang="en-US" b="1" i="1" dirty="0"/>
              <a:t> </a:t>
            </a:r>
            <a:r>
              <a:rPr lang="en-US" b="1" i="1" dirty="0" err="1"/>
              <a:t>neophodnih</a:t>
            </a:r>
            <a:r>
              <a:rPr lang="en-US" b="1" i="1" dirty="0"/>
              <a:t> da se </a:t>
            </a:r>
            <a:r>
              <a:rPr lang="en-US" b="1" i="1" dirty="0" err="1"/>
              <a:t>ispune</a:t>
            </a:r>
            <a:r>
              <a:rPr lang="en-US" b="1" i="1" dirty="0"/>
              <a:t> </a:t>
            </a:r>
            <a:r>
              <a:rPr lang="en-US" b="1" i="1" dirty="0" err="1"/>
              <a:t>ovi</a:t>
            </a:r>
            <a:r>
              <a:rPr lang="en-US" b="1" i="1" dirty="0"/>
              <a:t> </a:t>
            </a:r>
            <a:r>
              <a:rPr lang="en-US" b="1" i="1" dirty="0" err="1"/>
              <a:t>zahtevi</a:t>
            </a:r>
            <a:r>
              <a:rPr lang="en-US" b="1" i="1" dirty="0"/>
              <a:t> </a:t>
            </a:r>
            <a:r>
              <a:rPr lang="en-US" b="1" i="1" dirty="0" err="1"/>
              <a:t>i</a:t>
            </a:r>
            <a:r>
              <a:rPr lang="en-US" b="1" i="1" dirty="0"/>
              <a:t> </a:t>
            </a:r>
            <a:r>
              <a:rPr lang="en-US" b="1" i="1" dirty="0" err="1"/>
              <a:t>želje</a:t>
            </a:r>
            <a:r>
              <a:rPr lang="en-US" b="1" i="1" dirty="0"/>
              <a:t>; </a:t>
            </a:r>
            <a:r>
              <a:rPr lang="en-US" b="1" i="1" dirty="0" err="1"/>
              <a:t>optimizacija</a:t>
            </a:r>
            <a:r>
              <a:rPr lang="en-US" b="1" i="1" dirty="0"/>
              <a:t> </a:t>
            </a:r>
            <a:r>
              <a:rPr lang="en-US" b="1" i="1" dirty="0" err="1"/>
              <a:t>mreže</a:t>
            </a:r>
            <a:r>
              <a:rPr lang="en-US" b="1" i="1" dirty="0"/>
              <a:t> </a:t>
            </a:r>
            <a:r>
              <a:rPr lang="en-US" b="1" i="1" dirty="0" err="1"/>
              <a:t>proizvodnje</a:t>
            </a:r>
            <a:r>
              <a:rPr lang="en-US" b="1" i="1" dirty="0"/>
              <a:t> </a:t>
            </a:r>
            <a:r>
              <a:rPr lang="en-US" b="1" i="1" dirty="0" err="1"/>
              <a:t>dobara</a:t>
            </a:r>
            <a:r>
              <a:rPr lang="en-US" b="1" i="1" dirty="0"/>
              <a:t> </a:t>
            </a:r>
            <a:r>
              <a:rPr lang="en-US" b="1" i="1" dirty="0" err="1"/>
              <a:t>i</a:t>
            </a:r>
            <a:r>
              <a:rPr lang="en-US" b="1" i="1" dirty="0"/>
              <a:t> </a:t>
            </a:r>
            <a:r>
              <a:rPr lang="en-US" b="1" i="1" dirty="0" err="1"/>
              <a:t>usluga</a:t>
            </a:r>
            <a:r>
              <a:rPr lang="en-US" b="1" i="1" dirty="0"/>
              <a:t> </a:t>
            </a:r>
            <a:r>
              <a:rPr lang="en-US" b="1" i="1" dirty="0" err="1"/>
              <a:t>kako</a:t>
            </a:r>
            <a:r>
              <a:rPr lang="en-US" b="1" i="1" dirty="0"/>
              <a:t> bi se </a:t>
            </a:r>
            <a:r>
              <a:rPr lang="en-US" b="1" i="1" dirty="0" err="1"/>
              <a:t>ispunili</a:t>
            </a:r>
            <a:r>
              <a:rPr lang="en-US" b="1" i="1" dirty="0"/>
              <a:t> </a:t>
            </a:r>
            <a:r>
              <a:rPr lang="en-US" b="1" i="1" dirty="0" err="1"/>
              <a:t>zahtevi</a:t>
            </a:r>
            <a:r>
              <a:rPr lang="en-US" b="1" i="1" dirty="0"/>
              <a:t> </a:t>
            </a:r>
            <a:r>
              <a:rPr lang="en-US" b="1" i="1" dirty="0" err="1"/>
              <a:t>kupaca</a:t>
            </a:r>
            <a:r>
              <a:rPr lang="en-US" b="1" i="1" dirty="0"/>
              <a:t>; </a:t>
            </a:r>
            <a:r>
              <a:rPr lang="en-US" b="1" i="1" dirty="0" err="1"/>
              <a:t>i</a:t>
            </a:r>
            <a:r>
              <a:rPr lang="en-US" b="1" i="1" dirty="0"/>
              <a:t> </a:t>
            </a:r>
            <a:r>
              <a:rPr lang="en-US" b="1" i="1" dirty="0" err="1"/>
              <a:t>upotreba</a:t>
            </a:r>
            <a:r>
              <a:rPr lang="en-US" b="1" i="1" dirty="0"/>
              <a:t> </a:t>
            </a:r>
            <a:r>
              <a:rPr lang="en-US" b="1" i="1" dirty="0" err="1"/>
              <a:t>mreže</a:t>
            </a:r>
            <a:r>
              <a:rPr lang="en-US" b="1" i="1" dirty="0"/>
              <a:t> </a:t>
            </a:r>
            <a:r>
              <a:rPr lang="en-US" b="1" i="1" dirty="0" err="1"/>
              <a:t>kako</a:t>
            </a:r>
            <a:r>
              <a:rPr lang="en-US" b="1" i="1" dirty="0"/>
              <a:t> bi se </a:t>
            </a:r>
            <a:r>
              <a:rPr lang="en-US" b="1" i="1" dirty="0" err="1"/>
              <a:t>ispunili</a:t>
            </a:r>
            <a:r>
              <a:rPr lang="en-US" b="1" i="1" dirty="0"/>
              <a:t> </a:t>
            </a:r>
            <a:r>
              <a:rPr lang="en-US" b="1" i="1" dirty="0" err="1"/>
              <a:t>zahtevi</a:t>
            </a:r>
            <a:r>
              <a:rPr lang="en-US" b="1" i="1" dirty="0"/>
              <a:t> </a:t>
            </a:r>
            <a:r>
              <a:rPr lang="en-US" b="1" i="1" dirty="0" err="1"/>
              <a:t>kupaca</a:t>
            </a:r>
            <a:r>
              <a:rPr lang="en-US" b="1" i="1" dirty="0"/>
              <a:t> </a:t>
            </a:r>
            <a:r>
              <a:rPr lang="en-US" b="1" i="1" dirty="0" err="1"/>
              <a:t>na</a:t>
            </a:r>
            <a:r>
              <a:rPr lang="en-US" b="1" i="1" dirty="0"/>
              <a:t> </a:t>
            </a:r>
            <a:r>
              <a:rPr lang="en-US" b="1" i="1" dirty="0" err="1"/>
              <a:t>vreme</a:t>
            </a:r>
            <a:r>
              <a:rPr lang="en-US" b="1" dirty="0"/>
              <a:t>.</a:t>
            </a:r>
          </a:p>
          <a:p>
            <a:r>
              <a:rPr lang="en-US" dirty="0" err="1"/>
              <a:t>Prema</a:t>
            </a:r>
            <a:r>
              <a:rPr lang="en-US" dirty="0"/>
              <a:t> tome, </a:t>
            </a:r>
            <a:r>
              <a:rPr lang="en-US" dirty="0" err="1"/>
              <a:t>integrisana</a:t>
            </a:r>
            <a:r>
              <a:rPr lang="en-US" dirty="0"/>
              <a:t> </a:t>
            </a:r>
            <a:r>
              <a:rPr lang="en-US" dirty="0" err="1"/>
              <a:t>logistika</a:t>
            </a:r>
            <a:r>
              <a:rPr lang="en-US" dirty="0"/>
              <a:t> se </a:t>
            </a:r>
            <a:r>
              <a:rPr lang="en-US" dirty="0" err="1"/>
              <a:t>sastoji</a:t>
            </a:r>
            <a:r>
              <a:rPr lang="en-US" dirty="0"/>
              <a:t> od </a:t>
            </a:r>
            <a:r>
              <a:rPr lang="en-US" dirty="0" err="1"/>
              <a:t>ulazne</a:t>
            </a:r>
            <a:r>
              <a:rPr lang="en-US" dirty="0"/>
              <a:t> </a:t>
            </a:r>
            <a:r>
              <a:rPr lang="en-US" dirty="0" err="1"/>
              <a:t>logistike</a:t>
            </a:r>
            <a:r>
              <a:rPr lang="en-US" dirty="0"/>
              <a:t>, </a:t>
            </a:r>
            <a:r>
              <a:rPr lang="en-US" dirty="0" err="1"/>
              <a:t>operacija</a:t>
            </a:r>
            <a:r>
              <a:rPr lang="en-US" dirty="0"/>
              <a:t> </a:t>
            </a:r>
            <a:r>
              <a:rPr lang="en-US" dirty="0" err="1"/>
              <a:t>konverzije</a:t>
            </a:r>
            <a:r>
              <a:rPr lang="en-US" dirty="0"/>
              <a:t> (</a:t>
            </a:r>
            <a:r>
              <a:rPr lang="en-US" dirty="0" err="1"/>
              <a:t>transformacije</a:t>
            </a:r>
            <a:r>
              <a:rPr lang="en-US" dirty="0"/>
              <a:t>), </a:t>
            </a:r>
            <a:r>
              <a:rPr lang="en-US" dirty="0" err="1"/>
              <a:t>i</a:t>
            </a:r>
            <a:r>
              <a:rPr lang="en-US" dirty="0"/>
              <a:t> </a:t>
            </a:r>
            <a:r>
              <a:rPr lang="en-US" dirty="0" err="1"/>
              <a:t>izlazne</a:t>
            </a:r>
            <a:r>
              <a:rPr lang="en-US" dirty="0"/>
              <a:t> </a:t>
            </a:r>
            <a:r>
              <a:rPr lang="en-US" dirty="0" err="1"/>
              <a:t>logistike</a:t>
            </a:r>
            <a:r>
              <a:rPr lang="en-US" dirty="0"/>
              <a:t>. </a:t>
            </a:r>
            <a:r>
              <a:rPr lang="en-US" dirty="0" err="1"/>
              <a:t>Ulazna</a:t>
            </a:r>
            <a:r>
              <a:rPr lang="en-US" dirty="0"/>
              <a:t> </a:t>
            </a:r>
            <a:r>
              <a:rPr lang="en-US" dirty="0" err="1"/>
              <a:t>logistika</a:t>
            </a:r>
            <a:r>
              <a:rPr lang="en-US" dirty="0"/>
              <a:t> je </a:t>
            </a:r>
            <a:r>
              <a:rPr lang="en-US" dirty="0" err="1"/>
              <a:t>pokretanje</a:t>
            </a:r>
            <a:r>
              <a:rPr lang="en-US" dirty="0"/>
              <a:t> </a:t>
            </a:r>
            <a:r>
              <a:rPr lang="en-US" dirty="0" err="1"/>
              <a:t>proizvoda</a:t>
            </a:r>
            <a:r>
              <a:rPr lang="en-US" dirty="0"/>
              <a:t> ka </a:t>
            </a:r>
            <a:r>
              <a:rPr lang="en-US" dirty="0" err="1"/>
              <a:t>firmi</a:t>
            </a:r>
            <a:r>
              <a:rPr lang="en-US" dirty="0"/>
              <a:t>. </a:t>
            </a:r>
            <a:r>
              <a:rPr lang="en-US" dirty="0" err="1"/>
              <a:t>Operacije</a:t>
            </a:r>
            <a:r>
              <a:rPr lang="en-US" dirty="0"/>
              <a:t> </a:t>
            </a:r>
            <a:r>
              <a:rPr lang="en-US" dirty="0" err="1"/>
              <a:t>konverzije</a:t>
            </a:r>
            <a:r>
              <a:rPr lang="en-US" dirty="0"/>
              <a:t> </a:t>
            </a:r>
            <a:r>
              <a:rPr lang="en-US" dirty="0" err="1"/>
              <a:t>uključuju</a:t>
            </a:r>
            <a:r>
              <a:rPr lang="en-US" dirty="0"/>
              <a:t> </a:t>
            </a:r>
            <a:r>
              <a:rPr lang="en-US" dirty="0" err="1"/>
              <a:t>kretanje</a:t>
            </a:r>
            <a:r>
              <a:rPr lang="en-US" dirty="0"/>
              <a:t> </a:t>
            </a:r>
            <a:r>
              <a:rPr lang="en-US" dirty="0" err="1"/>
              <a:t>proizvoda</a:t>
            </a:r>
            <a:r>
              <a:rPr lang="en-US" dirty="0"/>
              <a:t> u </a:t>
            </a:r>
            <a:r>
              <a:rPr lang="en-US" dirty="0" err="1"/>
              <a:t>okviru</a:t>
            </a:r>
            <a:r>
              <a:rPr lang="en-US" dirty="0"/>
              <a:t> </a:t>
            </a:r>
            <a:r>
              <a:rPr lang="en-US" dirty="0" err="1"/>
              <a:t>fabrike</a:t>
            </a:r>
            <a:r>
              <a:rPr lang="en-US" dirty="0"/>
              <a:t> </a:t>
            </a:r>
            <a:r>
              <a:rPr lang="en-US" dirty="0" err="1"/>
              <a:t>i</a:t>
            </a:r>
            <a:r>
              <a:rPr lang="en-US" dirty="0"/>
              <a:t>/</a:t>
            </a:r>
            <a:r>
              <a:rPr lang="en-US" dirty="0" err="1"/>
              <a:t>ili</a:t>
            </a:r>
            <a:r>
              <a:rPr lang="en-US" dirty="0"/>
              <a:t> </a:t>
            </a:r>
            <a:r>
              <a:rPr lang="en-US" dirty="0" err="1"/>
              <a:t>skladišta</a:t>
            </a:r>
            <a:r>
              <a:rPr lang="en-US" dirty="0"/>
              <a:t>, </a:t>
            </a:r>
            <a:r>
              <a:rPr lang="en-US" dirty="0" err="1"/>
              <a:t>kroz</a:t>
            </a:r>
            <a:r>
              <a:rPr lang="en-US" dirty="0"/>
              <a:t> </a:t>
            </a:r>
            <a:r>
              <a:rPr lang="en-US" dirty="0" err="1"/>
              <a:t>transformacioni</a:t>
            </a:r>
            <a:r>
              <a:rPr lang="en-US" dirty="0"/>
              <a:t> </a:t>
            </a:r>
            <a:r>
              <a:rPr lang="en-US" dirty="0" err="1"/>
              <a:t>proces</a:t>
            </a:r>
            <a:r>
              <a:rPr lang="en-US" dirty="0"/>
              <a:t>. </a:t>
            </a:r>
            <a:r>
              <a:rPr lang="en-US" dirty="0" err="1"/>
              <a:t>Izlazna</a:t>
            </a:r>
            <a:r>
              <a:rPr lang="en-US" dirty="0"/>
              <a:t> </a:t>
            </a:r>
            <a:r>
              <a:rPr lang="en-US" dirty="0" err="1"/>
              <a:t>logistika</a:t>
            </a:r>
            <a:r>
              <a:rPr lang="en-US" dirty="0"/>
              <a:t> je </a:t>
            </a:r>
            <a:r>
              <a:rPr lang="en-US" dirty="0" err="1"/>
              <a:t>pokretanje</a:t>
            </a:r>
            <a:r>
              <a:rPr lang="en-US" dirty="0"/>
              <a:t> </a:t>
            </a:r>
            <a:r>
              <a:rPr lang="en-US" dirty="0" err="1"/>
              <a:t>proizvoda</a:t>
            </a:r>
            <a:r>
              <a:rPr lang="en-US" dirty="0"/>
              <a:t> od </a:t>
            </a:r>
            <a:r>
              <a:rPr lang="en-US" dirty="0" err="1"/>
              <a:t>fabrike</a:t>
            </a:r>
            <a:r>
              <a:rPr lang="en-US" dirty="0"/>
              <a:t> ka </a:t>
            </a:r>
            <a:r>
              <a:rPr lang="en-US" dirty="0" err="1"/>
              <a:t>kupcima</a:t>
            </a:r>
            <a:r>
              <a:rPr lang="en-US" dirty="0"/>
              <a:t>. </a:t>
            </a:r>
            <a:endParaRPr lang="sr-Latn-RS" dirty="0"/>
          </a:p>
          <a:p>
            <a:r>
              <a:rPr lang="sr-Latn-RS" dirty="0"/>
              <a:t>Sledeća s</a:t>
            </a:r>
            <a:r>
              <a:rPr lang="en-US" dirty="0" err="1"/>
              <a:t>lika</a:t>
            </a:r>
            <a:r>
              <a:rPr lang="en-US" dirty="0"/>
              <a:t> </a:t>
            </a:r>
            <a:r>
              <a:rPr lang="en-US" dirty="0" err="1"/>
              <a:t>predstavlja</a:t>
            </a:r>
            <a:r>
              <a:rPr lang="en-US" dirty="0"/>
              <a:t> </a:t>
            </a:r>
            <a:r>
              <a:rPr lang="en-US" dirty="0" err="1"/>
              <a:t>proces</a:t>
            </a:r>
            <a:r>
              <a:rPr lang="en-US" dirty="0"/>
              <a:t> </a:t>
            </a:r>
            <a:r>
              <a:rPr lang="en-US" dirty="0" err="1"/>
              <a:t>integrisane</a:t>
            </a:r>
            <a:r>
              <a:rPr lang="en-US" dirty="0"/>
              <a:t> </a:t>
            </a:r>
            <a:r>
              <a:rPr lang="en-US" dirty="0" err="1"/>
              <a:t>logistike</a:t>
            </a:r>
            <a:r>
              <a:rPr lang="sr-Latn-RS" dirty="0"/>
              <a:t>:</a:t>
            </a:r>
            <a:endParaRPr lang="en-US" dirty="0"/>
          </a:p>
          <a:p>
            <a:endParaRPr lang="en-US" dirty="0"/>
          </a:p>
        </p:txBody>
      </p:sp>
    </p:spTree>
    <p:extLst>
      <p:ext uri="{BB962C8B-B14F-4D97-AF65-F5344CB8AC3E}">
        <p14:creationId xmlns:p14="http://schemas.microsoft.com/office/powerpoint/2010/main" val="3101843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0D48EE-D75A-4111-BCBE-7211E19A1120}"/>
              </a:ext>
            </a:extLst>
          </p:cNvPr>
          <p:cNvPicPr/>
          <p:nvPr/>
        </p:nvPicPr>
        <p:blipFill>
          <a:blip r:embed="rId3"/>
          <a:stretch>
            <a:fillRect/>
          </a:stretch>
        </p:blipFill>
        <p:spPr>
          <a:xfrm>
            <a:off x="-2562" y="528277"/>
            <a:ext cx="5780954" cy="5801445"/>
          </a:xfrm>
          <a:prstGeom prst="rect">
            <a:avLst/>
          </a:prstGeom>
          <a:noFill/>
          <a:ln w="12700">
            <a:noFill/>
          </a:ln>
        </p:spPr>
      </p:pic>
      <p:grpSp>
        <p:nvGrpSpPr>
          <p:cNvPr id="5" name="Group 4">
            <a:extLst>
              <a:ext uri="{FF2B5EF4-FFF2-40B4-BE49-F238E27FC236}">
                <a16:creationId xmlns:a16="http://schemas.microsoft.com/office/drawing/2014/main" id="{C16ACF04-FE68-47EB-8DFB-8DD5AEBB487D}"/>
              </a:ext>
            </a:extLst>
          </p:cNvPr>
          <p:cNvGrpSpPr/>
          <p:nvPr/>
        </p:nvGrpSpPr>
        <p:grpSpPr>
          <a:xfrm>
            <a:off x="5778392" y="429305"/>
            <a:ext cx="6634202" cy="5701072"/>
            <a:chOff x="1559378" y="73479"/>
            <a:chExt cx="8156121" cy="6711042"/>
          </a:xfrm>
        </p:grpSpPr>
        <p:graphicFrame>
          <p:nvGraphicFramePr>
            <p:cNvPr id="6" name="Object 5" descr="image19">
              <a:extLst>
                <a:ext uri="{FF2B5EF4-FFF2-40B4-BE49-F238E27FC236}">
                  <a16:creationId xmlns:a16="http://schemas.microsoft.com/office/drawing/2014/main" id="{E46D12FB-C319-4DC9-A511-E9216E015B4B}"/>
                </a:ext>
              </a:extLst>
            </p:cNvPr>
            <p:cNvGraphicFramePr>
              <a:graphicFrameLocks/>
            </p:cNvGraphicFramePr>
            <p:nvPr/>
          </p:nvGraphicFramePr>
          <p:xfrm>
            <a:off x="1559378" y="73479"/>
            <a:ext cx="8156121" cy="6711042"/>
          </p:xfrm>
          <a:graphic>
            <a:graphicData uri="http://schemas.openxmlformats.org/presentationml/2006/ole">
              <mc:AlternateContent xmlns:mc="http://schemas.openxmlformats.org/markup-compatibility/2006">
                <mc:Choice xmlns:v="urn:schemas-microsoft-com:vml" Requires="v">
                  <p:oleObj spid="_x0000_s4142" r:id="rId4" imgW="6810498" imgH="7318169" progId="Microsoft">
                    <p:embed/>
                  </p:oleObj>
                </mc:Choice>
                <mc:Fallback>
                  <p:oleObj r:id="rId4" imgW="6810498" imgH="7318169" progId="Microsoft">
                    <p:embed/>
                    <p:pic>
                      <p:nvPicPr>
                        <p:cNvPr id="6" name="Object 5" descr="image19">
                          <a:extLst>
                            <a:ext uri="{FF2B5EF4-FFF2-40B4-BE49-F238E27FC236}">
                              <a16:creationId xmlns:a16="http://schemas.microsoft.com/office/drawing/2014/main" id="{E46D12FB-C319-4DC9-A511-E9216E015B4B}"/>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9378" y="73479"/>
                          <a:ext cx="8156121" cy="6711042"/>
                        </a:xfrm>
                        <a:prstGeom prst="rect">
                          <a:avLst/>
                        </a:prstGeom>
                        <a:noFill/>
                        <a:ln>
                          <a:noFill/>
                        </a:ln>
                      </p:spPr>
                    </p:pic>
                  </p:oleObj>
                </mc:Fallback>
              </mc:AlternateContent>
            </a:graphicData>
          </a:graphic>
        </p:graphicFrame>
        <p:sp>
          <p:nvSpPr>
            <p:cNvPr id="8" name="TextBox 7">
              <a:extLst>
                <a:ext uri="{FF2B5EF4-FFF2-40B4-BE49-F238E27FC236}">
                  <a16:creationId xmlns:a16="http://schemas.microsoft.com/office/drawing/2014/main" id="{B667A461-7580-49D6-9334-A61022F1A468}"/>
                </a:ext>
              </a:extLst>
            </p:cNvPr>
            <p:cNvSpPr txBox="1"/>
            <p:nvPr/>
          </p:nvSpPr>
          <p:spPr>
            <a:xfrm>
              <a:off x="5519058" y="1453241"/>
              <a:ext cx="1461407" cy="760831"/>
            </a:xfrm>
            <a:prstGeom prst="rect">
              <a:avLst/>
            </a:prstGeom>
            <a:solidFill>
              <a:schemeClr val="accent1">
                <a:lumMod val="20000"/>
                <a:lumOff val="80000"/>
              </a:schemeClr>
            </a:solidFill>
            <a:ln>
              <a:solidFill>
                <a:schemeClr val="tx1"/>
              </a:solidFill>
            </a:ln>
          </p:spPr>
          <p:txBody>
            <a:bodyPr wrap="square" rtlCol="0">
              <a:spAutoFit/>
            </a:bodyPr>
            <a:lstStyle/>
            <a:p>
              <a:pPr algn="ctr"/>
              <a:r>
                <a:rPr lang="sr-Latn-RS" sz="1200" dirty="0"/>
                <a:t>Operacije u</a:t>
              </a:r>
            </a:p>
            <a:p>
              <a:pPr algn="ctr"/>
              <a:r>
                <a:rPr lang="sr-Latn-RS" sz="1200" dirty="0"/>
                <a:t>industrijskom sistemu</a:t>
              </a:r>
              <a:endParaRPr lang="en-US" sz="1200" dirty="0"/>
            </a:p>
          </p:txBody>
        </p:sp>
      </p:grpSp>
      <p:sp>
        <p:nvSpPr>
          <p:cNvPr id="9" name="Title 1">
            <a:extLst>
              <a:ext uri="{FF2B5EF4-FFF2-40B4-BE49-F238E27FC236}">
                <a16:creationId xmlns:a16="http://schemas.microsoft.com/office/drawing/2014/main" id="{044A2A26-D75E-48CD-9E41-E9E998637F85}"/>
              </a:ext>
            </a:extLst>
          </p:cNvPr>
          <p:cNvSpPr>
            <a:spLocks noGrp="1"/>
          </p:cNvSpPr>
          <p:nvPr>
            <p:ph type="title"/>
          </p:nvPr>
        </p:nvSpPr>
        <p:spPr>
          <a:xfrm>
            <a:off x="2351955" y="6329722"/>
            <a:ext cx="8874418" cy="426330"/>
          </a:xfrm>
        </p:spPr>
        <p:txBody>
          <a:bodyPr>
            <a:normAutofit fontScale="90000"/>
          </a:bodyPr>
          <a:lstStyle/>
          <a:p>
            <a:r>
              <a:rPr lang="sr-Latn-RS" b="1" dirty="0"/>
              <a:t>Lanac snabdevanja vs Logistička mreža</a:t>
            </a:r>
            <a:endParaRPr lang="en-US" b="1" dirty="0"/>
          </a:p>
        </p:txBody>
      </p:sp>
    </p:spTree>
    <p:extLst>
      <p:ext uri="{BB962C8B-B14F-4D97-AF65-F5344CB8AC3E}">
        <p14:creationId xmlns:p14="http://schemas.microsoft.com/office/powerpoint/2010/main" val="1200573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4F34A-FA94-49C5-8B56-B5ECA1C71E89}"/>
              </a:ext>
            </a:extLst>
          </p:cNvPr>
          <p:cNvSpPr>
            <a:spLocks noGrp="1"/>
          </p:cNvSpPr>
          <p:nvPr>
            <p:ph type="title"/>
          </p:nvPr>
        </p:nvSpPr>
        <p:spPr/>
        <p:txBody>
          <a:bodyPr/>
          <a:lstStyle/>
          <a:p>
            <a:r>
              <a:rPr lang="sr-Latn-RS" b="1" dirty="0">
                <a:solidFill>
                  <a:srgbClr val="002060"/>
                </a:solidFill>
              </a:rPr>
              <a:t>Industrija, transformacioni proces, logistika, razvoj i transformacija industrije</a:t>
            </a:r>
            <a:endParaRPr lang="en-US" b="1" dirty="0"/>
          </a:p>
        </p:txBody>
      </p:sp>
      <p:sp>
        <p:nvSpPr>
          <p:cNvPr id="3" name="Content Placeholder 2">
            <a:extLst>
              <a:ext uri="{FF2B5EF4-FFF2-40B4-BE49-F238E27FC236}">
                <a16:creationId xmlns:a16="http://schemas.microsoft.com/office/drawing/2014/main" id="{F78BDC1B-5560-45D7-A090-9F954BBCCD6A}"/>
              </a:ext>
            </a:extLst>
          </p:cNvPr>
          <p:cNvSpPr>
            <a:spLocks noGrp="1"/>
          </p:cNvSpPr>
          <p:nvPr>
            <p:ph idx="1"/>
          </p:nvPr>
        </p:nvSpPr>
        <p:spPr/>
        <p:txBody>
          <a:bodyPr>
            <a:normAutofit fontScale="77500" lnSpcReduction="20000"/>
          </a:bodyPr>
          <a:lstStyle/>
          <a:p>
            <a:r>
              <a:rPr lang="en-US" dirty="0" err="1">
                <a:latin typeface="Times New Roman" panose="02020603050405020304" pitchFamily="18" charset="0"/>
                <a:ea typeface="Times New Roman" panose="02020603050405020304" pitchFamily="18" charset="0"/>
              </a:rPr>
              <a:t>Postavlja</a:t>
            </a:r>
            <a:r>
              <a:rPr lang="en-US" dirty="0">
                <a:latin typeface="Times New Roman" panose="02020603050405020304" pitchFamily="18" charset="0"/>
                <a:ea typeface="Times New Roman" panose="02020603050405020304" pitchFamily="18" charset="0"/>
              </a:rPr>
              <a:t> se </a:t>
            </a:r>
            <a:r>
              <a:rPr lang="en-US" dirty="0" err="1">
                <a:latin typeface="Times New Roman" panose="02020603050405020304" pitchFamily="18" charset="0"/>
                <a:ea typeface="Times New Roman" panose="02020603050405020304" pitchFamily="18" charset="0"/>
              </a:rPr>
              <a:t>pitanje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koja</a:t>
            </a:r>
            <a:r>
              <a:rPr lang="en-US" dirty="0">
                <a:latin typeface="Times New Roman" panose="02020603050405020304" pitchFamily="18" charset="0"/>
                <a:ea typeface="Times New Roman" panose="02020603050405020304" pitchFamily="18" charset="0"/>
              </a:rPr>
              <a:t> je </a:t>
            </a:r>
            <a:r>
              <a:rPr lang="en-US" dirty="0" err="1">
                <a:latin typeface="Times New Roman" panose="02020603050405020304" pitchFamily="18" charset="0"/>
                <a:ea typeface="Times New Roman" panose="02020603050405020304" pitchFamily="18" charset="0"/>
              </a:rPr>
              <a:t>razlika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između</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logističke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mreže</a:t>
            </a:r>
            <a:r>
              <a:rPr lang="sr-Latn-R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integrisane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logistike</a:t>
            </a:r>
            <a:r>
              <a:rPr lang="en-US" dirty="0">
                <a:latin typeface="Times New Roman" panose="02020603050405020304" pitchFamily="18" charset="0"/>
                <a:ea typeface="Times New Roman" panose="02020603050405020304" pitchFamily="18" charset="0"/>
              </a:rPr>
              <a:t> u </a:t>
            </a:r>
            <a:r>
              <a:rPr lang="en-US" dirty="0" err="1">
                <a:latin typeface="Times New Roman" panose="02020603050405020304" pitchFamily="18" charset="0"/>
                <a:ea typeface="Times New Roman" panose="02020603050405020304" pitchFamily="18" charset="0"/>
              </a:rPr>
              <a:t>lancu</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snabdevanja</a:t>
            </a:r>
            <a:r>
              <a:rPr lang="en-US" dirty="0">
                <a:latin typeface="Times New Roman" panose="02020603050405020304" pitchFamily="18" charset="0"/>
                <a:ea typeface="Times New Roman" panose="02020603050405020304" pitchFamily="18" charset="0"/>
              </a:rPr>
              <a:t>, date </a:t>
            </a:r>
            <a:r>
              <a:rPr lang="en-US" dirty="0" err="1">
                <a:latin typeface="Times New Roman" panose="02020603050405020304" pitchFamily="18" charset="0"/>
                <a:ea typeface="Times New Roman" panose="02020603050405020304" pitchFamily="18" charset="0"/>
              </a:rPr>
              <a:t>na</a:t>
            </a:r>
            <a:r>
              <a:rPr lang="sr-Latn-RS" dirty="0">
                <a:latin typeface="Times New Roman" panose="02020603050405020304" pitchFamily="18" charset="0"/>
                <a:ea typeface="Times New Roman" panose="02020603050405020304" pitchFamily="18" charset="0"/>
              </a:rPr>
              <a:t> prethodnoj </a:t>
            </a:r>
            <a:r>
              <a:rPr lang="en-US" dirty="0" err="1">
                <a:latin typeface="Times New Roman" panose="02020603050405020304" pitchFamily="18" charset="0"/>
                <a:ea typeface="Times New Roman" panose="02020603050405020304" pitchFamily="18" charset="0"/>
              </a:rPr>
              <a:t>slici</a:t>
            </a:r>
            <a:r>
              <a:rPr lang="sr-Latn-RS" dirty="0">
                <a:latin typeface="Times New Roman" panose="02020603050405020304" pitchFamily="18" charset="0"/>
                <a:ea typeface="Times New Roman" panose="02020603050405020304" pitchFamily="18" charset="0"/>
              </a:rPr>
              <a:t> ?</a:t>
            </a:r>
          </a:p>
          <a:p>
            <a:r>
              <a:rPr lang="en-US" dirty="0" err="1">
                <a:latin typeface="Times New Roman" panose="02020603050405020304" pitchFamily="18" charset="0"/>
                <a:ea typeface="Times New Roman" panose="02020603050405020304" pitchFamily="18" charset="0"/>
              </a:rPr>
              <a:t>Suština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razlike</a:t>
            </a:r>
            <a:r>
              <a:rPr lang="en-US" dirty="0">
                <a:latin typeface="Times New Roman" panose="02020603050405020304" pitchFamily="18" charset="0"/>
                <a:ea typeface="Times New Roman" panose="02020603050405020304" pitchFamily="18" charset="0"/>
              </a:rPr>
              <a:t> je u </a:t>
            </a:r>
            <a:r>
              <a:rPr lang="en-US" dirty="0" err="1">
                <a:latin typeface="Times New Roman" panose="02020603050405020304" pitchFamily="18" charset="0"/>
                <a:ea typeface="Times New Roman" panose="02020603050405020304" pitchFamily="18" charset="0"/>
              </a:rPr>
              <a:t>sledećem</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logističku</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mrežu</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odnosno</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logistički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sistem</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ima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svako</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preduzeće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jer</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nabavlja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određene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resurse</a:t>
            </a:r>
            <a:r>
              <a:rPr lang="en-US" dirty="0">
                <a:latin typeface="Times New Roman" panose="02020603050405020304" pitchFamily="18" charset="0"/>
                <a:ea typeface="Times New Roman" panose="02020603050405020304" pitchFamily="18" charset="0"/>
              </a:rPr>
              <a:t> od </a:t>
            </a:r>
            <a:r>
              <a:rPr lang="en-US" dirty="0" err="1">
                <a:latin typeface="Times New Roman" panose="02020603050405020304" pitchFamily="18" charset="0"/>
                <a:ea typeface="Times New Roman" panose="02020603050405020304" pitchFamily="18" charset="0"/>
              </a:rPr>
              <a:t>dobavljača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kroz</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proces</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kupovine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potom</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ih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transformiše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i</a:t>
            </a:r>
            <a:r>
              <a:rPr lang="en-US" dirty="0">
                <a:latin typeface="Times New Roman" panose="02020603050405020304" pitchFamily="18" charset="0"/>
                <a:ea typeface="Times New Roman" panose="02020603050405020304" pitchFamily="18" charset="0"/>
              </a:rPr>
              <a:t> u </a:t>
            </a:r>
            <a:r>
              <a:rPr lang="en-US" dirty="0" err="1">
                <a:latin typeface="Times New Roman" panose="02020603050405020304" pitchFamily="18" charset="0"/>
                <a:ea typeface="Times New Roman" panose="02020603050405020304" pitchFamily="18" charset="0"/>
              </a:rPr>
              <a:t>vidu</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finalnih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proizvoda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plasira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kupcima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Ukoliko</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svako</a:t>
            </a:r>
            <a:r>
              <a:rPr lang="en-US" dirty="0">
                <a:latin typeface="Times New Roman" panose="02020603050405020304" pitchFamily="18" charset="0"/>
                <a:ea typeface="Times New Roman" panose="02020603050405020304" pitchFamily="18" charset="0"/>
              </a:rPr>
              <a:t> od </a:t>
            </a:r>
            <a:r>
              <a:rPr lang="en-US" dirty="0" err="1">
                <a:latin typeface="Times New Roman" panose="02020603050405020304" pitchFamily="18" charset="0"/>
                <a:ea typeface="Times New Roman" panose="02020603050405020304" pitchFamily="18" charset="0"/>
              </a:rPr>
              <a:t>preduzeća</a:t>
            </a:r>
            <a:r>
              <a:rPr lang="en-US" dirty="0">
                <a:latin typeface="Times New Roman" panose="02020603050405020304" pitchFamily="18" charset="0"/>
                <a:ea typeface="Times New Roman" panose="02020603050405020304" pitchFamily="18" charset="0"/>
              </a:rPr>
              <a:t> u tom </a:t>
            </a:r>
            <a:r>
              <a:rPr lang="en-US" dirty="0" err="1">
                <a:latin typeface="Times New Roman" panose="02020603050405020304" pitchFamily="18" charset="0"/>
                <a:ea typeface="Times New Roman" panose="02020603050405020304" pitchFamily="18" charset="0"/>
              </a:rPr>
              <a:t>nizu</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funkcioniše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kao</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zasebna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celina</a:t>
            </a:r>
            <a:r>
              <a:rPr lang="en-US" dirty="0">
                <a:latin typeface="Times New Roman" panose="02020603050405020304" pitchFamily="18" charset="0"/>
                <a:ea typeface="Times New Roman" panose="02020603050405020304" pitchFamily="18" charset="0"/>
              </a:rPr>
              <a:t>, a </a:t>
            </a:r>
            <a:r>
              <a:rPr lang="en-US" dirty="0" err="1">
                <a:latin typeface="Times New Roman" panose="02020603050405020304" pitchFamily="18" charset="0"/>
                <a:ea typeface="Times New Roman" panose="02020603050405020304" pitchFamily="18" charset="0"/>
              </a:rPr>
              <a:t>tok</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materijala</a:t>
            </a:r>
            <a:r>
              <a:rPr lang="en-US" dirty="0">
                <a:latin typeface="Times New Roman" panose="02020603050405020304" pitchFamily="18" charset="0"/>
                <a:ea typeface="Times New Roman" panose="02020603050405020304" pitchFamily="18" charset="0"/>
              </a:rPr>
              <a:t> je </a:t>
            </a:r>
            <a:r>
              <a:rPr lang="en-US" dirty="0" err="1">
                <a:latin typeface="Times New Roman" panose="02020603050405020304" pitchFamily="18" charset="0"/>
                <a:ea typeface="Times New Roman" panose="02020603050405020304" pitchFamily="18" charset="0"/>
              </a:rPr>
              <a:t>definisan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ugovorima</a:t>
            </a:r>
            <a:r>
              <a:rPr lang="en-US" dirty="0">
                <a:latin typeface="Times New Roman" panose="02020603050405020304" pitchFamily="18" charset="0"/>
                <a:ea typeface="Times New Roman" panose="02020603050405020304" pitchFamily="18" charset="0"/>
              </a:rPr>
              <a:t>, to je </a:t>
            </a:r>
            <a:r>
              <a:rPr lang="en-US" dirty="0" err="1">
                <a:latin typeface="Times New Roman" panose="02020603050405020304" pitchFamily="18" charset="0"/>
                <a:ea typeface="Times New Roman" panose="02020603050405020304" pitchFamily="18" charset="0"/>
              </a:rPr>
              <a:t>klasičan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logistički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sistem</a:t>
            </a:r>
            <a:r>
              <a:rPr lang="en-US" dirty="0">
                <a:latin typeface="Times New Roman" panose="02020603050405020304" pitchFamily="18" charset="0"/>
                <a:ea typeface="Times New Roman" panose="02020603050405020304" pitchFamily="18" charset="0"/>
              </a:rPr>
              <a:t>. </a:t>
            </a:r>
            <a:endParaRPr lang="sr-Latn-RS" dirty="0">
              <a:latin typeface="Times New Roman" panose="02020603050405020304" pitchFamily="18" charset="0"/>
              <a:ea typeface="Times New Roman" panose="02020603050405020304" pitchFamily="18" charset="0"/>
            </a:endParaRPr>
          </a:p>
          <a:p>
            <a:r>
              <a:rPr lang="en-US" dirty="0">
                <a:latin typeface="Times New Roman" panose="02020603050405020304" pitchFamily="18" charset="0"/>
                <a:ea typeface="Times New Roman" panose="02020603050405020304" pitchFamily="18" charset="0"/>
              </a:rPr>
              <a:t>Da bi </a:t>
            </a:r>
            <a:r>
              <a:rPr lang="en-US" dirty="0" err="1">
                <a:latin typeface="Times New Roman" panose="02020603050405020304" pitchFamily="18" charset="0"/>
                <a:ea typeface="Times New Roman" panose="02020603050405020304" pitchFamily="18" charset="0"/>
              </a:rPr>
              <a:t>logistički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sistem</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prerastao</a:t>
            </a:r>
            <a:r>
              <a:rPr lang="en-US" dirty="0">
                <a:latin typeface="Times New Roman" panose="02020603050405020304" pitchFamily="18" charset="0"/>
                <a:ea typeface="Times New Roman" panose="02020603050405020304" pitchFamily="18" charset="0"/>
              </a:rPr>
              <a:t> u </a:t>
            </a:r>
            <a:r>
              <a:rPr lang="en-US" dirty="0" err="1">
                <a:latin typeface="Times New Roman" panose="02020603050405020304" pitchFamily="18" charset="0"/>
                <a:ea typeface="Times New Roman" panose="02020603050405020304" pitchFamily="18" charset="0"/>
              </a:rPr>
              <a:t>lanac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snabdevanja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neophodno</a:t>
            </a:r>
            <a:r>
              <a:rPr lang="en-US" dirty="0">
                <a:latin typeface="Times New Roman" panose="02020603050405020304" pitchFamily="18" charset="0"/>
                <a:ea typeface="Times New Roman" panose="02020603050405020304" pitchFamily="18" charset="0"/>
              </a:rPr>
              <a:t> je da se </a:t>
            </a:r>
            <a:r>
              <a:rPr lang="en-US" dirty="0" err="1">
                <a:latin typeface="Times New Roman" panose="02020603050405020304" pitchFamily="18" charset="0"/>
                <a:ea typeface="Times New Roman" panose="02020603050405020304" pitchFamily="18" charset="0"/>
              </a:rPr>
              <a:t>firme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koje</a:t>
            </a:r>
            <a:r>
              <a:rPr lang="en-US" dirty="0">
                <a:latin typeface="Times New Roman" panose="02020603050405020304" pitchFamily="18" charset="0"/>
                <a:ea typeface="Times New Roman" panose="02020603050405020304" pitchFamily="18" charset="0"/>
              </a:rPr>
              <a:t> se </a:t>
            </a:r>
            <a:r>
              <a:rPr lang="en-US" dirty="0" err="1">
                <a:latin typeface="Times New Roman" panose="02020603050405020304" pitchFamily="18" charset="0"/>
                <a:ea typeface="Times New Roman" panose="02020603050405020304" pitchFamily="18" charset="0"/>
              </a:rPr>
              <a:t>nalaze</a:t>
            </a:r>
            <a:r>
              <a:rPr lang="en-US" dirty="0">
                <a:latin typeface="Times New Roman" panose="02020603050405020304" pitchFamily="18" charset="0"/>
                <a:ea typeface="Times New Roman" panose="02020603050405020304" pitchFamily="18" charset="0"/>
              </a:rPr>
              <a:t> u </a:t>
            </a:r>
            <a:r>
              <a:rPr lang="en-US" dirty="0" err="1">
                <a:latin typeface="Times New Roman" panose="02020603050405020304" pitchFamily="18" charset="0"/>
                <a:ea typeface="Times New Roman" panose="02020603050405020304" pitchFamily="18" charset="0"/>
              </a:rPr>
              <a:t>logističkoj</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mreži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međusobno</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povežu</a:t>
            </a:r>
            <a:r>
              <a:rPr lang="en-US" dirty="0">
                <a:latin typeface="Times New Roman" panose="02020603050405020304" pitchFamily="18" charset="0"/>
                <a:ea typeface="Times New Roman" panose="02020603050405020304" pitchFamily="18" charset="0"/>
              </a:rPr>
              <a:t> ne </a:t>
            </a:r>
            <a:r>
              <a:rPr lang="en-US" dirty="0" err="1">
                <a:latin typeface="Times New Roman" panose="02020603050405020304" pitchFamily="18" charset="0"/>
                <a:ea typeface="Times New Roman" panose="02020603050405020304" pitchFamily="18" charset="0"/>
              </a:rPr>
              <a:t>samo</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kupoprodajnim</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ugovorima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već</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jačim</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vezama</a:t>
            </a:r>
            <a:r>
              <a:rPr lang="en-US" dirty="0">
                <a:latin typeface="Times New Roman" panose="02020603050405020304" pitchFamily="18" charset="0"/>
                <a:ea typeface="Times New Roman" panose="02020603050405020304" pitchFamily="18" charset="0"/>
              </a:rPr>
              <a:t> u </a:t>
            </a:r>
            <a:r>
              <a:rPr lang="en-US" dirty="0" err="1">
                <a:latin typeface="Times New Roman" panose="02020603050405020304" pitchFamily="18" charset="0"/>
                <a:ea typeface="Times New Roman" panose="02020603050405020304" pitchFamily="18" charset="0"/>
              </a:rPr>
              <a:t>vidu</a:t>
            </a:r>
            <a:r>
              <a:rPr lang="en-US" dirty="0">
                <a:latin typeface="Times New Roman" panose="02020603050405020304" pitchFamily="18" charset="0"/>
                <a:ea typeface="Times New Roman" panose="02020603050405020304" pitchFamily="18" charset="0"/>
              </a:rPr>
              <a:t> </a:t>
            </a:r>
            <a:r>
              <a:rPr lang="sr-Latn-RS" dirty="0">
                <a:latin typeface="Times New Roman" panose="02020603050405020304" pitchFamily="18" charset="0"/>
                <a:ea typeface="Times New Roman" panose="02020603050405020304" pitchFamily="18" charset="0"/>
              </a:rPr>
              <a:t>integracije</a:t>
            </a:r>
            <a:r>
              <a:rPr lang="en-US" dirty="0">
                <a:latin typeface="Times New Roman" panose="02020603050405020304" pitchFamily="18" charset="0"/>
                <a:ea typeface="Times New Roman" panose="02020603050405020304" pitchFamily="18" charset="0"/>
              </a:rPr>
              <a:t>. </a:t>
            </a:r>
            <a:endParaRPr lang="sr-Latn-RS" dirty="0">
              <a:latin typeface="Times New Roman" panose="02020603050405020304" pitchFamily="18" charset="0"/>
              <a:ea typeface="Times New Roman" panose="02020603050405020304" pitchFamily="18" charset="0"/>
            </a:endParaRPr>
          </a:p>
          <a:p>
            <a:r>
              <a:rPr lang="en-US" dirty="0" err="1">
                <a:latin typeface="Times New Roman" panose="02020603050405020304" pitchFamily="18" charset="0"/>
                <a:ea typeface="Times New Roman" panose="02020603050405020304" pitchFamily="18" charset="0"/>
              </a:rPr>
              <a:t>Naime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tako</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povezane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firme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funkcionišu</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kao</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jedna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celiina</a:t>
            </a:r>
            <a:r>
              <a:rPr lang="en-US" dirty="0">
                <a:latin typeface="Times New Roman" panose="02020603050405020304" pitchFamily="18" charset="0"/>
                <a:ea typeface="Times New Roman" panose="02020603050405020304" pitchFamily="18" charset="0"/>
              </a:rPr>
              <a:t> – </a:t>
            </a:r>
            <a:r>
              <a:rPr lang="en-US" dirty="0" err="1">
                <a:latin typeface="Times New Roman" panose="02020603050405020304" pitchFamily="18" charset="0"/>
                <a:ea typeface="Times New Roman" panose="02020603050405020304" pitchFamily="18" charset="0"/>
              </a:rPr>
              <a:t>korporacija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koja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zajedno</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učestvuje</a:t>
            </a:r>
            <a:r>
              <a:rPr lang="en-US" dirty="0">
                <a:latin typeface="Times New Roman" panose="02020603050405020304" pitchFamily="18" charset="0"/>
                <a:ea typeface="Times New Roman" panose="02020603050405020304" pitchFamily="18" charset="0"/>
              </a:rPr>
              <a:t> u </a:t>
            </a:r>
            <a:r>
              <a:rPr lang="en-US" dirty="0" err="1">
                <a:latin typeface="Times New Roman" panose="02020603050405020304" pitchFamily="18" charset="0"/>
                <a:ea typeface="Times New Roman" panose="02020603050405020304" pitchFamily="18" charset="0"/>
              </a:rPr>
              <a:t>troškovima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poslovanja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shodno</a:t>
            </a:r>
            <a:r>
              <a:rPr lang="en-US" dirty="0">
                <a:latin typeface="Times New Roman" panose="02020603050405020304" pitchFamily="18" charset="0"/>
                <a:ea typeface="Times New Roman" panose="02020603050405020304" pitchFamily="18" charset="0"/>
              </a:rPr>
              <a:t> tome </a:t>
            </a:r>
            <a:r>
              <a:rPr lang="en-US" dirty="0" err="1">
                <a:latin typeface="Times New Roman" panose="02020603050405020304" pitchFamily="18" charset="0"/>
                <a:ea typeface="Times New Roman" panose="02020603050405020304" pitchFamily="18" charset="0"/>
              </a:rPr>
              <a:t>zajedno</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učestvuje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i</a:t>
            </a:r>
            <a:r>
              <a:rPr lang="en-US" dirty="0">
                <a:latin typeface="Times New Roman" panose="02020603050405020304" pitchFamily="18" charset="0"/>
                <a:ea typeface="Times New Roman" panose="02020603050405020304" pitchFamily="18" charset="0"/>
              </a:rPr>
              <a:t> u </a:t>
            </a:r>
            <a:r>
              <a:rPr lang="en-US" dirty="0" err="1">
                <a:latin typeface="Times New Roman" panose="02020603050405020304" pitchFamily="18" charset="0"/>
                <a:ea typeface="Times New Roman" panose="02020603050405020304" pitchFamily="18" charset="0"/>
              </a:rPr>
              <a:t>ostvarenoj</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dobiti</a:t>
            </a:r>
            <a:r>
              <a:rPr lang="en-US" dirty="0">
                <a:latin typeface="Times New Roman" panose="02020603050405020304" pitchFamily="18" charset="0"/>
                <a:ea typeface="Times New Roman" panose="02020603050405020304" pitchFamily="18" charset="0"/>
              </a:rPr>
              <a:t>. </a:t>
            </a:r>
            <a:endParaRPr lang="sr-Latn-RS" dirty="0">
              <a:latin typeface="Times New Roman" panose="02020603050405020304" pitchFamily="18" charset="0"/>
              <a:ea typeface="Times New Roman" panose="02020603050405020304" pitchFamily="18" charset="0"/>
            </a:endParaRPr>
          </a:p>
          <a:p>
            <a:r>
              <a:rPr lang="en-US" dirty="0">
                <a:latin typeface="Times New Roman" panose="02020603050405020304" pitchFamily="18" charset="0"/>
                <a:ea typeface="Times New Roman" panose="02020603050405020304" pitchFamily="18" charset="0"/>
              </a:rPr>
              <a:t>Da bi se </a:t>
            </a:r>
            <a:r>
              <a:rPr lang="en-US" dirty="0" err="1">
                <a:latin typeface="Times New Roman" panose="02020603050405020304" pitchFamily="18" charset="0"/>
                <a:ea typeface="Times New Roman" panose="02020603050405020304" pitchFamily="18" charset="0"/>
              </a:rPr>
              <a:t>moglo</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upravljati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kompleksnim</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logističkim</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aktivnostima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tako</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složenih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celiha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formira</a:t>
            </a:r>
            <a:r>
              <a:rPr lang="en-US" dirty="0">
                <a:latin typeface="Times New Roman" panose="02020603050405020304" pitchFamily="18" charset="0"/>
                <a:ea typeface="Times New Roman" panose="02020603050405020304" pitchFamily="18" charset="0"/>
              </a:rPr>
              <a:t> se </a:t>
            </a:r>
            <a:r>
              <a:rPr lang="en-US" dirty="0" err="1">
                <a:latin typeface="Times New Roman" panose="02020603050405020304" pitchFamily="18" charset="0"/>
                <a:ea typeface="Times New Roman" panose="02020603050405020304" pitchFamily="18" charset="0"/>
              </a:rPr>
              <a:t>zajednički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sistem</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integrisane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logistike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koji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objedinjuje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funkcije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analize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optimizacije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protoka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materijala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čitavom</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nivou</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lanca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snabdevanja</a:t>
            </a:r>
            <a:r>
              <a:rPr lang="en-US" dirty="0">
                <a:latin typeface="Times New Roman" panose="02020603050405020304" pitchFamily="18" charset="0"/>
                <a:ea typeface="Times New Roman" panose="02020603050405020304" pitchFamily="18" charset="0"/>
              </a:rPr>
              <a:t>. </a:t>
            </a:r>
            <a:endParaRPr lang="en-US" dirty="0"/>
          </a:p>
          <a:p>
            <a:endParaRPr lang="en-US" dirty="0"/>
          </a:p>
        </p:txBody>
      </p:sp>
    </p:spTree>
    <p:extLst>
      <p:ext uri="{BB962C8B-B14F-4D97-AF65-F5344CB8AC3E}">
        <p14:creationId xmlns:p14="http://schemas.microsoft.com/office/powerpoint/2010/main" val="3369111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Industrija, transformacioni proces, logistika, razvoj i transformacija industrije</a:t>
            </a:r>
            <a:endParaRPr lang="en-US" dirty="0"/>
          </a:p>
        </p:txBody>
      </p:sp>
      <p:sp>
        <p:nvSpPr>
          <p:cNvPr id="3" name="Content Placeholder 2"/>
          <p:cNvSpPr>
            <a:spLocks noGrp="1"/>
          </p:cNvSpPr>
          <p:nvPr>
            <p:ph idx="1"/>
          </p:nvPr>
        </p:nvSpPr>
        <p:spPr/>
        <p:txBody>
          <a:bodyPr>
            <a:normAutofit fontScale="92500" lnSpcReduction="20000"/>
          </a:bodyPr>
          <a:lstStyle/>
          <a:p>
            <a:r>
              <a:rPr lang="en-US" dirty="0" err="1"/>
              <a:t>Tokom</a:t>
            </a:r>
            <a:r>
              <a:rPr lang="en-US" dirty="0"/>
              <a:t> </a:t>
            </a:r>
            <a:r>
              <a:rPr lang="en-US" b="1" dirty="0" err="1"/>
              <a:t>evolucije</a:t>
            </a:r>
            <a:r>
              <a:rPr lang="en-US" b="1" dirty="0"/>
              <a:t> </a:t>
            </a:r>
            <a:r>
              <a:rPr lang="en-US" b="1" dirty="0" err="1"/>
              <a:t>industrije</a:t>
            </a:r>
            <a:r>
              <a:rPr lang="en-US" dirty="0"/>
              <a:t>, </a:t>
            </a:r>
            <a:r>
              <a:rPr lang="en-US" dirty="0" err="1"/>
              <a:t>endogeni</a:t>
            </a:r>
            <a:r>
              <a:rPr lang="en-US" dirty="0"/>
              <a:t> </a:t>
            </a:r>
            <a:r>
              <a:rPr lang="en-US" dirty="0" err="1"/>
              <a:t>ili</a:t>
            </a:r>
            <a:r>
              <a:rPr lang="en-US" dirty="0"/>
              <a:t> </a:t>
            </a:r>
            <a:r>
              <a:rPr lang="en-US" dirty="0" err="1"/>
              <a:t>egzogeni</a:t>
            </a:r>
            <a:r>
              <a:rPr lang="en-US" dirty="0"/>
              <a:t> </a:t>
            </a:r>
            <a:r>
              <a:rPr lang="sr-Latn-RS" dirty="0"/>
              <a:t>događaji vezani </a:t>
            </a:r>
            <a:r>
              <a:rPr lang="en-US" dirty="0" err="1"/>
              <a:t>za</a:t>
            </a:r>
            <a:r>
              <a:rPr lang="en-US" dirty="0"/>
              <a:t> </a:t>
            </a:r>
            <a:r>
              <a:rPr lang="en-US" dirty="0" err="1"/>
              <a:t>industriju</a:t>
            </a:r>
            <a:r>
              <a:rPr lang="en-US" dirty="0"/>
              <a:t> </a:t>
            </a:r>
            <a:r>
              <a:rPr lang="en-US" dirty="0" err="1"/>
              <a:t>mogu</a:t>
            </a:r>
            <a:r>
              <a:rPr lang="en-US" dirty="0"/>
              <a:t> </a:t>
            </a:r>
            <a:r>
              <a:rPr lang="sr-Latn-RS" dirty="0"/>
              <a:t>uticati na promenu pravca</a:t>
            </a:r>
            <a:r>
              <a:rPr lang="en-US" dirty="0"/>
              <a:t> </a:t>
            </a:r>
            <a:r>
              <a:rPr lang="en-US" dirty="0" err="1"/>
              <a:t>njen</a:t>
            </a:r>
            <a:r>
              <a:rPr lang="sr-Latn-RS" dirty="0"/>
              <a:t>og</a:t>
            </a:r>
            <a:r>
              <a:rPr lang="en-US" dirty="0"/>
              <a:t> </a:t>
            </a:r>
            <a:r>
              <a:rPr lang="en-US" dirty="0" err="1"/>
              <a:t>razvoj</a:t>
            </a:r>
            <a:r>
              <a:rPr lang="sr-Latn-RS" dirty="0"/>
              <a:t>a</a:t>
            </a:r>
            <a:r>
              <a:rPr lang="en-US" dirty="0"/>
              <a:t> </a:t>
            </a:r>
            <a:r>
              <a:rPr lang="en-US" dirty="0" err="1"/>
              <a:t>i</a:t>
            </a:r>
            <a:r>
              <a:rPr lang="en-US" dirty="0"/>
              <a:t> </a:t>
            </a:r>
            <a:r>
              <a:rPr lang="en-US" dirty="0" err="1"/>
              <a:t>pokrenuti</a:t>
            </a:r>
            <a:r>
              <a:rPr lang="en-US" dirty="0"/>
              <a:t> </a:t>
            </a:r>
            <a:r>
              <a:rPr lang="en-US" b="1" dirty="0"/>
              <a:t>period </a:t>
            </a:r>
            <a:r>
              <a:rPr lang="en-US" b="1" dirty="0" err="1"/>
              <a:t>transformacije</a:t>
            </a:r>
            <a:r>
              <a:rPr lang="en-US" dirty="0"/>
              <a:t>. </a:t>
            </a:r>
            <a:endParaRPr lang="sr-Latn-RS" dirty="0"/>
          </a:p>
          <a:p>
            <a:r>
              <a:rPr lang="sr-Latn-RS" dirty="0"/>
              <a:t>Od svog početka, pa do današnjih dana, industrija se nalazi u stanju permanentnog – stabilnog razvoja (evolucije), koja se zasniva na postepenom unapređenju kroz neprekidne inovacije – prvenstveno tehnoloških procesa.</a:t>
            </a:r>
          </a:p>
          <a:p>
            <a:r>
              <a:rPr lang="sr-Latn-RS" dirty="0"/>
              <a:t>Periodi ravnomernog – stabilnog razvoja, istorijski su prekidani naglim skokovima u dinamici – odnosno radikalnom transformacijom – koja je posledica invencije – odnosno revolucionarnih izuma u tehničko-tehnološkom smislu.</a:t>
            </a:r>
          </a:p>
          <a:p>
            <a:r>
              <a:rPr lang="sr-Latn-RS" dirty="0"/>
              <a:t>Takođe, okidači za značajne transformacije industrijskih sektora mogu biti globalne svetske krize i izazovi koji se javljaju kao njihova direktna posledica</a:t>
            </a:r>
          </a:p>
        </p:txBody>
      </p:sp>
    </p:spTree>
    <p:extLst>
      <p:ext uri="{BB962C8B-B14F-4D97-AF65-F5344CB8AC3E}">
        <p14:creationId xmlns:p14="http://schemas.microsoft.com/office/powerpoint/2010/main" val="4146101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extLst>
              <a:ext uri="smNativeData">
                <pr:smNativeData xmlns:pr="smNativeData" xmlns:p14="http://schemas.microsoft.com/office/powerpoint/2010/main" xmlns="" val="SMDATA_16_Z8spYhMAAAAlAAAAZAAAAE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Du7OEKAAAAACgAAAAoAAAAZAAAAGQAAAAAAAAAzMzMAAAAAABQAAAAUAAAAGQAAABkAAAAAAAAABcAAAAUAAAAAAAAAAAAAAD/fwAA/38AAAAAAAAJAAAABAAAAP////8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AAAAJ/f38AZpmZA8zMzADAwP8Af39/AAAAAAAAAAAAAAAAAAAAAAAAAAAAIQAAABgAAAAUAAAAAAAAAAAAAABAOAAAAAAAABAgAAAmAAAACAAAAP//////////"/>
              </a:ext>
            </a:extLst>
          </p:cNvSpPr>
          <p:nvPr/>
        </p:nvSpPr>
        <p:spPr>
          <a:xfrm>
            <a:off x="1524000" y="0"/>
            <a:ext cx="9144000" cy="0"/>
          </a:xfrm>
          <a:prstGeom prst="rect">
            <a:avLst/>
          </a:prstGeom>
          <a:noFill/>
          <a:ln>
            <a:noFill/>
          </a:ln>
          <a:effectLst/>
        </p:spPr>
        <p:txBody>
          <a:bodyPr vert="horz" wrap="none" lIns="91440" tIns="45720" rIns="91440" bIns="45720" numCol="1" anchor="ctr"/>
          <a:lstStyle/>
          <a:p>
            <a:endParaRPr/>
          </a:p>
        </p:txBody>
      </p:sp>
      <p:graphicFrame>
        <p:nvGraphicFramePr>
          <p:cNvPr id="3" name="Object 2"/>
          <p:cNvGraphicFramePr>
            <a:extLst>
              <a:ext uri="smNativeData">
                <pr:smNativeData xmlns:pr="smNativeData" xmlns:p14="http://schemas.microsoft.com/office/powerpoint/2010/main" xmlns="" val="SMDATA_18_Z8spYhMAAAAlAAAAMg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EAAAAjAAAABAAAAGQAAAAXAAAAFAAAAAAAAAAAAAAA/38AAP9/AAAAAAAACQAAAAQAAABR/BmKDAAAABAAAAAAAAAAAAAAAAAAAAAAAAAAHgAAAGgAAAAAAAAAAAAAAAAAAAAAAAAAAAAAABAnAAAQJwAAAAAAAAAAAAAAAAAAAAAAAAAAAAAAAAAAAAAAAAAAAAAUAAAAAAAAAMDA/wAAAAAAZAAAADIAAAAAAAAAZAAAAAAAAAB/f38AAAAAACIAAAAYAAAAAAAAAAAAAAAAAAAAAAAAAAAAAAAAAAAAJAAAACQAAAAAAAAABwAAAAAAAAAAAAAAAAAAAAAAAAAAAAAAAAAAAH9/fwAlAAAAWAAAAAAAAAAAAAAAAAAAAAAAAAAAAAAAAAAAAAAAAAAAAAAAAAAAAAAAAAAAAAAAPwAAAAAAAACghgEAAAAAAAAAAAAAAAAADAAAAAEAAAAAAAAAAAAAAAAAAAAfAAAAVAAAAJnM/wX///8BAAAAAAAAAAAAAAAAAAAAAAAAAAAAAAAAAAAAAAAAAAAAAAACf39/AGaZmQPMzMwAwMD/AH9/fwAAAAAAAAAAAAAAAAD///8AAAAAACEAAAAYAAAAFAAAAEsRAADwAAAAQDgAAEApAAAQAAAAJgAAAAgAAAD//////////w=="/>
              </a:ext>
            </a:extLst>
          </p:cNvGraphicFramePr>
          <p:nvPr/>
        </p:nvGraphicFramePr>
        <p:xfrm>
          <a:off x="4335146" y="152400"/>
          <a:ext cx="6332855" cy="6553200"/>
        </p:xfrm>
        <a:graphic>
          <a:graphicData uri="http://schemas.openxmlformats.org/presentationml/2006/ole">
            <mc:AlternateContent xmlns:mc="http://schemas.openxmlformats.org/markup-compatibility/2006">
              <mc:Choice xmlns:v="urn:schemas-microsoft-com:vml" Requires="v">
                <p:oleObj spid="_x0000_s5137" name="unknown" r:id="rId3" imgW="7781925" imgH="8058150" progId="unknown">
                  <p:embed/>
                </p:oleObj>
              </mc:Choice>
              <mc:Fallback>
                <p:oleObj name="unknown" r:id="rId3" imgW="7781925" imgH="8058150" progId="unknown">
                  <p:embed/>
                  <p:pic>
                    <p:nvPicPr>
                      <p:cNvPr id="3"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5146" y="152400"/>
                        <a:ext cx="6332855"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TextBox 6"/>
          <p:cNvSpPr txBox="1">
            <a:extLst>
              <a:ext uri="smNativeData">
                <pr:smNativeData xmlns:pr="smNativeData" xmlns:p14="http://schemas.microsoft.com/office/powerpoint/2010/main" xmlns="" val="SMDATA_16_Z8spYhMAAAAlAAAAEgAAAE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AAAAJ/f38AZpmZA8zMzADAwP8Af39/AAAAAAAAAAAAAAAAAAAAAAAAAAAAIQAAABgAAAAUAAAA0AIAAHAmAACwMQAAHywAABAgAAAmAAAACAAAAP//////////"/>
              </a:ext>
            </a:extLst>
          </p:cNvSpPr>
          <p:nvPr/>
        </p:nvSpPr>
        <p:spPr>
          <a:xfrm>
            <a:off x="970384" y="6248402"/>
            <a:ext cx="8630816" cy="528954"/>
          </a:xfrm>
          <a:prstGeom prst="rect">
            <a:avLst/>
          </a:prstGeom>
          <a:noFill/>
          <a:ln>
            <a:noFill/>
          </a:ln>
          <a:effectLst/>
        </p:spPr>
        <p:txBody>
          <a:bodyPr vert="horz" wrap="square" lIns="91440" tIns="45720" rIns="91440" bIns="45720" numCol="1" anchor="t"/>
          <a:lstStyle/>
          <a:p>
            <a:r>
              <a:rPr i="1" dirty="0" err="1"/>
              <a:t>Dinamika</a:t>
            </a:r>
            <a:r>
              <a:rPr i="1" dirty="0"/>
              <a:t> </a:t>
            </a:r>
            <a:r>
              <a:rPr i="1" dirty="0" err="1"/>
              <a:t>razvoja</a:t>
            </a:r>
            <a:r>
              <a:rPr i="1" dirty="0"/>
              <a:t> </a:t>
            </a:r>
            <a:r>
              <a:rPr i="1" dirty="0" err="1"/>
              <a:t>upravljačkih</a:t>
            </a:r>
            <a:r>
              <a:rPr i="1" dirty="0"/>
              <a:t> </a:t>
            </a:r>
            <a:r>
              <a:rPr i="1" dirty="0" err="1"/>
              <a:t>disciplina</a:t>
            </a:r>
            <a:r>
              <a:rPr i="1" dirty="0"/>
              <a:t> u </a:t>
            </a:r>
            <a:r>
              <a:rPr i="1" dirty="0" err="1"/>
              <a:t>odnosu</a:t>
            </a:r>
            <a:r>
              <a:rPr i="1" dirty="0"/>
              <a:t> </a:t>
            </a:r>
            <a:r>
              <a:rPr i="1" dirty="0" err="1"/>
              <a:t>na</a:t>
            </a:r>
            <a:r>
              <a:rPr i="1" dirty="0"/>
              <a:t> </a:t>
            </a:r>
            <a:r>
              <a:rPr i="1" dirty="0" err="1"/>
              <a:t>dinamiku</a:t>
            </a:r>
            <a:r>
              <a:rPr i="1" dirty="0"/>
              <a:t> </a:t>
            </a:r>
            <a:r>
              <a:rPr lang="sr-Latn-RS" i="1" dirty="0"/>
              <a:t>transformacije industrije</a:t>
            </a:r>
            <a:endParaRPr i="1" dirty="0"/>
          </a:p>
          <a:p>
            <a:endParaRPr i="1" dirty="0"/>
          </a:p>
        </p:txBody>
      </p:sp>
      <p:sp>
        <p:nvSpPr>
          <p:cNvPr id="5" name="Line1"/>
          <p:cNvSpPr>
            <a:extLst>
              <a:ext uri="smNativeData">
                <pr:smNativeData xmlns:pr="smNativeData" xmlns:p14="http://schemas.microsoft.com/office/powerpoint/2010/main" xmlns="" val="SMDATA_16_Z8spYhMAAAAlAAAACgAAAA8B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BAAAAAAAAAP8AAAAoAAAAAQAAACMAAAAjAAAAIwAAAB4AAAAAAAAAZAAAAGQAAAAAAAAAZAAAAGQAAAAVAAAAYAAAAAAAAAAAAAAAEA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P8AAAB/f38AZpmZA8zMzADAwP8Af39/AAAAAAAAAAAAAAAAAAAAAAAAAAAAIQAAABgAAAAUAAAA2wQAAAkaAAC2CQAACxoAABAAAAAmAAAACAAAAP//////////"/>
              </a:ext>
            </a:extLst>
          </p:cNvSpPr>
          <p:nvPr/>
        </p:nvSpPr>
        <p:spPr>
          <a:xfrm>
            <a:off x="2313306" y="4232275"/>
            <a:ext cx="789305" cy="1270"/>
          </a:xfrm>
          <a:prstGeom prst="line">
            <a:avLst/>
          </a:prstGeom>
          <a:noFill/>
          <a:ln w="25400" cap="flat" cmpd="sng" algn="ctr">
            <a:solidFill>
              <a:srgbClr val="FF0000"/>
            </a:solidFill>
            <a:prstDash val="solid"/>
            <a:headEnd type="none"/>
            <a:tailEnd type="none"/>
          </a:ln>
          <a:effectLst/>
        </p:spPr>
      </p:sp>
      <p:sp>
        <p:nvSpPr>
          <p:cNvPr id="6" name="Line2"/>
          <p:cNvSpPr>
            <a:extLst>
              <a:ext uri="smNativeData">
                <pr:smNativeData xmlns:pr="smNativeData" xmlns:p14="http://schemas.microsoft.com/office/powerpoint/2010/main" xmlns="" val="SMDATA_16_Z8spYhMAAAAlAAAACgAAAA8B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BAAAAAAAAAAAAAAkoAAAAAQAAACMAAAAjAAAAIwAAAB4AAAAAAAAAZAAAAGQAAAAAAAAAZAAAAGQAAAAVAAAAYAAAAAAAAAAAAAAAEA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AAAAJ/f38AZpmZA8zMzADAwP8Af39/AAAAAAAAAAAAAAAAAAAAAAAAAAAAIQAAABgAAAAUAAAAagQAAKYRAABFCQAAqBEAABAAAAAmAAAACAAAAP//////////"/>
              </a:ext>
            </a:extLst>
          </p:cNvSpPr>
          <p:nvPr/>
        </p:nvSpPr>
        <p:spPr>
          <a:xfrm>
            <a:off x="2241551" y="2868930"/>
            <a:ext cx="789305" cy="1270"/>
          </a:xfrm>
          <a:prstGeom prst="line">
            <a:avLst/>
          </a:prstGeom>
          <a:noFill/>
          <a:ln w="25400" cap="flat" cmpd="sng" algn="ctr">
            <a:solidFill>
              <a:schemeClr val="tx1"/>
            </a:solidFill>
            <a:prstDash val="solid"/>
            <a:headEnd type="none"/>
            <a:tailEnd type="none"/>
          </a:ln>
          <a:effectLst/>
        </p:spPr>
      </p:sp>
      <p:sp>
        <p:nvSpPr>
          <p:cNvPr id="7" name="Textbox1"/>
          <p:cNvSpPr txBox="1">
            <a:extLst>
              <a:ext uri="smNativeData">
                <pr:smNativeData xmlns:pr="smNativeData" xmlns:p14="http://schemas.microsoft.com/office/powerpoint/2010/main" xmlns="" val="SMDATA_16_Z8spYhMAAAAlAAAAEgAAAE8BAAAAkAAAAEgAAACQAAAASAAAAAAAAAAAAAAAAAAAAAEAAABQAAAAAAAAAAAA4D8AAAAAAADgPwAAAAAAAOA/AAAAAAAA4D8AAAAAAADgPwAAAAAAAOA/AAAAAAAA4D8AAAAAAADgPwAAAAAAAOA/AAAAAAAA4D8CAAAAjAAAAAAAAAAAAAAAT4G9DP///wgAAAAAAAAAAAAAAAAAAAAAAAAAAAAAAAAAAAAAeAAAAAEAAABAAAAAAAAAAAAAAABaAAAAAAAAAAAAAAAAAAAAAAAAAAAAAAAAAAAAAAAAAAAAAAAAAAAAAAAAAAAAAAAAAAAAAAAAAAAAAAAAAAAAAAAAAAAAAAAAAAAAFAAAADwAAAAAAAAAAAAAAAAAAAkQAAAAAQAAACMAAAAjAAAAIwAAAB4AAAAAAAAAZAAAAGQAAAAAAAAAZAAAAGQAAAAVAAAAYAAAAAAAAAAAAAAAEAAAACADAAAAAAAAAAAAAAEAAACgMgAAVgcAAKr4//8BAAAAf39/AAEAAABkAAAAAAAAABQAAABAHwAAAAAAACYAAAAAAAAAwOD//wAAAAAmAAAAZAAAABYAAABMAAAAAAAAAAAAAAAEAAAAAAAAAAEAAADu7OEKAAAAACgAAAAoAAAAZAAAAGQAAAAAAAAAzMzMAAAAAABQAAAAUAAAAGQAAABkAAAAAAAAABcAAAAUAAAAAAAAANwI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AAAAJ/f38AZpmZA8zMzADAwP8Af39/AAAAAAAAAAAAAAAAAAAAAAAAAAAAIQAAABgAAAAUAAAAFwMAABkSAADzCwAAuRcAABAgAAAmAAAACAAAAP//////////"/>
              </a:ext>
            </a:extLst>
          </p:cNvSpPr>
          <p:nvPr/>
        </p:nvSpPr>
        <p:spPr>
          <a:xfrm>
            <a:off x="2026285" y="2941955"/>
            <a:ext cx="1440180" cy="914400"/>
          </a:xfrm>
          <a:prstGeom prst="rect">
            <a:avLst/>
          </a:prstGeom>
          <a:noFill/>
          <a:ln>
            <a:noFill/>
          </a:ln>
          <a:effectLst/>
        </p:spPr>
        <p:txBody>
          <a:bodyPr vert="horz" wrap="square" numCol="1" anchor="t"/>
          <a:lstStyle/>
          <a:p>
            <a:r>
              <a:t>dinamika tehnološkog</a:t>
            </a:r>
          </a:p>
          <a:p>
            <a:pPr algn="l"/>
            <a:r>
              <a:t>razvoja</a:t>
            </a:r>
          </a:p>
        </p:txBody>
      </p:sp>
      <p:sp>
        <p:nvSpPr>
          <p:cNvPr id="8" name="Textbox2"/>
          <p:cNvSpPr txBox="1">
            <a:extLst>
              <a:ext uri="smNativeData">
                <pr:smNativeData xmlns:pr="smNativeData" xmlns:p14="http://schemas.microsoft.com/office/powerpoint/2010/main" xmlns="" val="SMDATA_16_Z8spYhMAAAAlAAAAEgAAAE8BAAAAkAAAAEgAAACQAAAASAAAAAAAAAAAAAAAAAAAAAEAAABQAAAAAAAAAAAA4D8AAAAAAADgPwAAAAAAAOA/AAAAAAAA4D8AAAAAAADgPwAAAAAAAOA/AAAAAAAA4D8AAAAAAADgPwAAAAAAAOA/AAAAAAAA4D8CAAAAjAAAAAAAAAAAAAAAT4G9DP///wgAAAAAAAAAAAAAAAAAAAAAAAAAAAAAAAAAAAAAeAAAAAEAAABAAAAAAAAAAAAAAABaAAAAAAAAAAAAAAAAAAAAAAAAAAAAAAAAAAAAAAAAAAAAAAAAAAAAAAAAAAAAAAAAAAAAAAAAAAAAAAAAAAAAAAAAAAAAAAAAAAAAFAAAADwAAAAAAAAAAAAAAAAAAAkQAAAAAQAAACMAAAAjAAAAIwAAAB4AAAAAAAAAZAAAAGQAAAAAAAAAZAAAAGQAAAAVAAAAYAAAAAAAAAAAAAAAEAAAACADAAAAAAAAAAAAAAEAAACgMgAAVgcAAKr4//8BAAAAf39/AAEAAABkAAAAAAAAABQAAABAHwAAAAAAACYAAAAAAAAAwOD//wAAAAAmAAAAZAAAABYAAABMAAAAAAAAAAAAAAAEAAAAAAAAAAEAAADu7OEKAAAAACgAAAAoAAAAZAAAAGQAAAAAAAAAzMzMAAAAAABQAAAAUAAAAGQAAABkAAAAAAAAABcAAAAUAAAAAAAAANwI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AAAAJ/f38AZpmZA8zMzADAwP8Af39/AAAAAAAAAAAAAAAAAAAAAAAAAAAAIQAAABgAAAAUAAAAgAMAAO0aAABcDAAAPSIAABAgAAAmAAAACAAAAP//////////"/>
              </a:ext>
            </a:extLst>
          </p:cNvSpPr>
          <p:nvPr/>
        </p:nvSpPr>
        <p:spPr>
          <a:xfrm>
            <a:off x="2092960" y="4377055"/>
            <a:ext cx="1440180" cy="1188720"/>
          </a:xfrm>
          <a:prstGeom prst="rect">
            <a:avLst/>
          </a:prstGeom>
          <a:noFill/>
          <a:ln>
            <a:noFill/>
          </a:ln>
          <a:effectLst/>
        </p:spPr>
        <p:txBody>
          <a:bodyPr vert="horz" wrap="square" numCol="1" anchor="t"/>
          <a:lstStyle/>
          <a:p>
            <a:r>
              <a:t>dinamika razvoja</a:t>
            </a:r>
          </a:p>
          <a:p>
            <a:pPr algn="l"/>
            <a:r>
              <a:t>upravljačkih</a:t>
            </a:r>
          </a:p>
          <a:p>
            <a:pPr algn="l"/>
            <a:r>
              <a:t>disciplina</a:t>
            </a:r>
          </a:p>
        </p:txBody>
      </p:sp>
      <p:sp>
        <p:nvSpPr>
          <p:cNvPr id="9" name="SlideTitle1"/>
          <p:cNvSpPr>
            <a:extLst>
              <a:ext uri="smNativeData">
                <pr:smNativeData xmlns:pr="smNativeData" xmlns:p14="http://schemas.microsoft.com/office/powerpoint/2010/main" xmlns="" val="SMDATA_16_Z8spYhMAAAAlAAAAZAAAAA8B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Y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AAAAJ/f38AZpmZA8zMzADAwP8Af39/AAAAAAAAAAAAAAAAAAAAAAAAAAAAIQAAABgAAAAUAAAA0AIAACECAADANAAA2wQAABAAAAAmAAAACAAAAP//////////"/>
              </a:ext>
            </a:extLst>
          </p:cNvSpPr>
          <p:nvPr/>
        </p:nvSpPr>
        <p:spPr>
          <a:xfrm>
            <a:off x="342900" y="346075"/>
            <a:ext cx="9756140" cy="443230"/>
          </a:xfrm>
          <a:prstGeom prst="rect">
            <a:avLst/>
          </a:prstGeom>
          <a:noFill/>
          <a:ln>
            <a:noFill/>
          </a:ln>
          <a:effectLst/>
        </p:spPr>
        <p:txBody>
          <a:bodyPr vert="horz" wrap="square" numCol="1" anchor="ctr"/>
          <a:lstStyle/>
          <a:p>
            <a:pPr algn="ctr">
              <a:defRPr sz="3800">
                <a:solidFill>
                  <a:schemeClr val="tx2"/>
                </a:solidFill>
              </a:defRPr>
            </a:pPr>
            <a:r>
              <a:rPr lang="sr-Latn-RS" b="1" dirty="0">
                <a:solidFill>
                  <a:srgbClr val="002060"/>
                </a:solidFill>
              </a:rPr>
              <a:t>Industrija, transformacioni proces, logistika, razvoj i transformacija industrije</a:t>
            </a:r>
            <a:endParaRPr sz="3800" dirty="0"/>
          </a:p>
        </p:txBody>
      </p:sp>
    </p:spTree>
    <p:extLst>
      <p:ext uri="{BB962C8B-B14F-4D97-AF65-F5344CB8AC3E}">
        <p14:creationId xmlns:p14="http://schemas.microsoft.com/office/powerpoint/2010/main" val="4132964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Industrija, transformacioni proces, logistika, razvoj i transformacija industrije</a:t>
            </a:r>
            <a:endParaRPr lang="en-US" dirty="0"/>
          </a:p>
        </p:txBody>
      </p:sp>
      <p:sp>
        <p:nvSpPr>
          <p:cNvPr id="3" name="Content Placeholder 2"/>
          <p:cNvSpPr>
            <a:spLocks noGrp="1"/>
          </p:cNvSpPr>
          <p:nvPr>
            <p:ph idx="1"/>
          </p:nvPr>
        </p:nvSpPr>
        <p:spPr/>
        <p:txBody>
          <a:bodyPr>
            <a:normAutofit lnSpcReduction="10000"/>
          </a:bodyPr>
          <a:lstStyle/>
          <a:p>
            <a:r>
              <a:rPr lang="en-US" dirty="0" err="1"/>
              <a:t>Periodi</a:t>
            </a:r>
            <a:r>
              <a:rPr lang="en-US" dirty="0"/>
              <a:t> </a:t>
            </a:r>
            <a:r>
              <a:rPr lang="en-US" dirty="0" err="1"/>
              <a:t>transformacije</a:t>
            </a:r>
            <a:r>
              <a:rPr lang="en-US" dirty="0"/>
              <a:t> </a:t>
            </a:r>
            <a:r>
              <a:rPr lang="en-US" dirty="0" err="1"/>
              <a:t>industrije</a:t>
            </a:r>
            <a:r>
              <a:rPr lang="en-US" dirty="0"/>
              <a:t> </a:t>
            </a:r>
            <a:r>
              <a:rPr lang="en-US" dirty="0" err="1"/>
              <a:t>predstavljaju</a:t>
            </a:r>
            <a:r>
              <a:rPr lang="en-US" dirty="0"/>
              <a:t> </a:t>
            </a:r>
            <a:r>
              <a:rPr lang="en-US" dirty="0" err="1"/>
              <a:t>ogromne</a:t>
            </a:r>
            <a:r>
              <a:rPr lang="en-US" dirty="0"/>
              <a:t> </a:t>
            </a:r>
            <a:r>
              <a:rPr lang="en-US" dirty="0" err="1"/>
              <a:t>mogućnosti</a:t>
            </a:r>
            <a:r>
              <a:rPr lang="en-US" dirty="0"/>
              <a:t> </a:t>
            </a:r>
            <a:r>
              <a:rPr lang="en-US" dirty="0" err="1"/>
              <a:t>za</a:t>
            </a:r>
            <a:r>
              <a:rPr lang="en-US" dirty="0"/>
              <a:t> </a:t>
            </a:r>
            <a:r>
              <a:rPr lang="en-US" dirty="0" err="1"/>
              <a:t>kompanije</a:t>
            </a:r>
            <a:r>
              <a:rPr lang="sr-Latn-RS" dirty="0"/>
              <a:t>, ali istovemeno i </a:t>
            </a:r>
            <a:r>
              <a:rPr lang="en-US" dirty="0" err="1"/>
              <a:t>ozbiljne</a:t>
            </a:r>
            <a:r>
              <a:rPr lang="en-US" dirty="0"/>
              <a:t> </a:t>
            </a:r>
            <a:r>
              <a:rPr lang="en-US" dirty="0" err="1"/>
              <a:t>pretnje</a:t>
            </a:r>
            <a:r>
              <a:rPr lang="sr-Latn-RS" dirty="0"/>
              <a:t> za njihovu dalju egzistenciju</a:t>
            </a:r>
            <a:r>
              <a:rPr lang="en-US" dirty="0"/>
              <a:t>. </a:t>
            </a:r>
            <a:endParaRPr lang="sr-Latn-RS" dirty="0"/>
          </a:p>
          <a:p>
            <a:r>
              <a:rPr lang="en-US" dirty="0" err="1"/>
              <a:t>Organizacije</a:t>
            </a:r>
            <a:r>
              <a:rPr lang="en-US" dirty="0"/>
              <a:t> </a:t>
            </a:r>
            <a:r>
              <a:rPr lang="en-US" b="1" dirty="0"/>
              <a:t>l</a:t>
            </a:r>
            <a:r>
              <a:rPr lang="sr-Latn-RS" b="1" dirty="0"/>
              <a:t>ideri u određenim industrijskim sektorima</a:t>
            </a:r>
            <a:r>
              <a:rPr lang="en-US" b="1" dirty="0"/>
              <a:t> </a:t>
            </a:r>
            <a:r>
              <a:rPr lang="en-US" b="1" dirty="0" err="1"/>
              <a:t>često</a:t>
            </a:r>
            <a:r>
              <a:rPr lang="en-US" b="1" dirty="0"/>
              <a:t> </a:t>
            </a:r>
            <a:r>
              <a:rPr lang="en-US" b="1" dirty="0" err="1"/>
              <a:t>bivaju</a:t>
            </a:r>
            <a:r>
              <a:rPr lang="en-US" b="1" dirty="0"/>
              <a:t> </a:t>
            </a:r>
            <a:r>
              <a:rPr lang="en-US" b="1" dirty="0" err="1"/>
              <a:t>smenjeni</a:t>
            </a:r>
            <a:r>
              <a:rPr lang="en-US" b="1" dirty="0"/>
              <a:t> u </a:t>
            </a:r>
            <a:r>
              <a:rPr lang="en-US" b="1" dirty="0" err="1"/>
              <a:t>takvim</a:t>
            </a:r>
            <a:r>
              <a:rPr lang="en-US" b="1" dirty="0"/>
              <a:t> </a:t>
            </a:r>
            <a:r>
              <a:rPr lang="en-US" b="1" dirty="0" err="1"/>
              <a:t>vremenima</a:t>
            </a:r>
            <a:r>
              <a:rPr lang="en-US" b="1" dirty="0"/>
              <a:t>, a </a:t>
            </a:r>
            <a:r>
              <a:rPr lang="en-US" b="1" dirty="0" err="1"/>
              <a:t>zamenjuju</a:t>
            </a:r>
            <a:r>
              <a:rPr lang="en-US" b="1" dirty="0"/>
              <a:t> </a:t>
            </a:r>
            <a:r>
              <a:rPr lang="en-US" b="1" dirty="0" err="1"/>
              <a:t>ih</a:t>
            </a:r>
            <a:r>
              <a:rPr lang="en-US" b="1" dirty="0"/>
              <a:t> </a:t>
            </a:r>
            <a:r>
              <a:rPr lang="sr-Latn-RS" b="1" dirty="0"/>
              <a:t>dotadašnji </a:t>
            </a:r>
            <a:r>
              <a:rPr lang="en-US" b="1" dirty="0" err="1"/>
              <a:t>autsajderi</a:t>
            </a:r>
            <a:r>
              <a:rPr lang="en-US" b="1" dirty="0"/>
              <a:t> </a:t>
            </a:r>
            <a:r>
              <a:rPr lang="en-US" b="1" dirty="0" err="1"/>
              <a:t>i</a:t>
            </a:r>
            <a:r>
              <a:rPr lang="en-US" b="1" dirty="0"/>
              <a:t> </a:t>
            </a:r>
            <a:r>
              <a:rPr lang="en-US" b="1" dirty="0" err="1"/>
              <a:t>početnici</a:t>
            </a:r>
            <a:r>
              <a:rPr lang="sr-Latn-RS" b="1" dirty="0"/>
              <a:t> u datoj grani</a:t>
            </a:r>
            <a:r>
              <a:rPr lang="en-US" dirty="0"/>
              <a:t>.</a:t>
            </a:r>
            <a:r>
              <a:rPr lang="sr-Latn-RS" dirty="0"/>
              <a:t> Ova činj</a:t>
            </a:r>
            <a:r>
              <a:rPr lang="en-US" dirty="0"/>
              <a:t>e</a:t>
            </a:r>
            <a:r>
              <a:rPr lang="sr-Latn-RS" dirty="0"/>
              <a:t>nica je vezana za fleksibilnost i mogućnost prilagođenja organizacija, ili čitavog sektora – novim tržišnim okolnostima.</a:t>
            </a:r>
          </a:p>
          <a:p>
            <a:r>
              <a:rPr lang="sr-Latn-RS" dirty="0"/>
              <a:t>P</a:t>
            </a:r>
            <a:r>
              <a:rPr lang="en-US" dirty="0" err="1"/>
              <a:t>eriodi</a:t>
            </a:r>
            <a:r>
              <a:rPr lang="en-US" dirty="0"/>
              <a:t> </a:t>
            </a:r>
            <a:r>
              <a:rPr lang="en-US" dirty="0" err="1"/>
              <a:t>transformacije</a:t>
            </a:r>
            <a:r>
              <a:rPr lang="sr-Latn-RS" dirty="0"/>
              <a:t> u industriji</a:t>
            </a:r>
            <a:r>
              <a:rPr lang="en-US" dirty="0"/>
              <a:t> </a:t>
            </a:r>
            <a:r>
              <a:rPr lang="en-US" dirty="0" err="1"/>
              <a:t>daju</a:t>
            </a:r>
            <a:r>
              <a:rPr lang="en-US" dirty="0"/>
              <a:t> </a:t>
            </a:r>
            <a:r>
              <a:rPr lang="en-US" dirty="0" err="1"/>
              <a:t>kompanijama</a:t>
            </a:r>
            <a:r>
              <a:rPr lang="en-US" dirty="0"/>
              <a:t> </a:t>
            </a:r>
            <a:r>
              <a:rPr lang="en-US" dirty="0" err="1"/>
              <a:t>neobičnu</a:t>
            </a:r>
            <a:r>
              <a:rPr lang="en-US" dirty="0"/>
              <a:t> </a:t>
            </a:r>
            <a:r>
              <a:rPr lang="en-US" dirty="0" err="1"/>
              <a:t>slobodu</a:t>
            </a:r>
            <a:r>
              <a:rPr lang="en-US" dirty="0"/>
              <a:t> da </a:t>
            </a:r>
            <a:r>
              <a:rPr lang="en-US" dirty="0" err="1"/>
              <a:t>utiču</a:t>
            </a:r>
            <a:r>
              <a:rPr lang="en-US" dirty="0"/>
              <a:t> </a:t>
            </a:r>
            <a:r>
              <a:rPr lang="en-US" dirty="0" err="1"/>
              <a:t>na</a:t>
            </a:r>
            <a:r>
              <a:rPr lang="en-US" dirty="0"/>
              <a:t> </a:t>
            </a:r>
            <a:r>
              <a:rPr lang="en-US" dirty="0" err="1"/>
              <a:t>buduću</a:t>
            </a:r>
            <a:r>
              <a:rPr lang="en-US" dirty="0"/>
              <a:t> </a:t>
            </a:r>
            <a:r>
              <a:rPr lang="en-US" dirty="0" err="1"/>
              <a:t>strukturu</a:t>
            </a:r>
            <a:r>
              <a:rPr lang="en-US" dirty="0"/>
              <a:t> </a:t>
            </a:r>
            <a:r>
              <a:rPr lang="en-US" dirty="0" err="1"/>
              <a:t>industrije</a:t>
            </a:r>
            <a:r>
              <a:rPr lang="sr-Latn-RS" dirty="0"/>
              <a:t>, kao i na čitav pravac razvoja globalnih ekonomija</a:t>
            </a:r>
            <a:r>
              <a:rPr lang="en-US" dirty="0"/>
              <a:t>.</a:t>
            </a:r>
          </a:p>
        </p:txBody>
      </p:sp>
    </p:spTree>
    <p:extLst>
      <p:ext uri="{BB962C8B-B14F-4D97-AF65-F5344CB8AC3E}">
        <p14:creationId xmlns:p14="http://schemas.microsoft.com/office/powerpoint/2010/main" val="3106548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Industrija, transformacioni proces, logistika, razvoj i transformacija industrije</a:t>
            </a:r>
            <a:endParaRPr lang="en-US" dirty="0"/>
          </a:p>
        </p:txBody>
      </p:sp>
      <p:sp>
        <p:nvSpPr>
          <p:cNvPr id="3" name="Content Placeholder 2"/>
          <p:cNvSpPr>
            <a:spLocks noGrp="1"/>
          </p:cNvSpPr>
          <p:nvPr>
            <p:ph idx="1"/>
          </p:nvPr>
        </p:nvSpPr>
        <p:spPr/>
        <p:txBody>
          <a:bodyPr/>
          <a:lstStyle/>
          <a:p>
            <a:r>
              <a:rPr lang="en-US" dirty="0" err="1"/>
              <a:t>Prema</a:t>
            </a:r>
            <a:r>
              <a:rPr lang="en-US" dirty="0"/>
              <a:t> </a:t>
            </a:r>
            <a:r>
              <a:rPr lang="en-US" dirty="0" err="1"/>
              <a:t>osnovnom</a:t>
            </a:r>
            <a:r>
              <a:rPr lang="en-US" dirty="0"/>
              <a:t> </a:t>
            </a:r>
            <a:r>
              <a:rPr lang="sr-Latn-RS" dirty="0"/>
              <a:t>razmišljanju</a:t>
            </a:r>
            <a:r>
              <a:rPr lang="en-US" dirty="0"/>
              <a:t> </a:t>
            </a:r>
            <a:r>
              <a:rPr lang="en-US" dirty="0" err="1"/>
              <a:t>teorije</a:t>
            </a:r>
            <a:r>
              <a:rPr lang="en-US" dirty="0"/>
              <a:t> </a:t>
            </a:r>
            <a:r>
              <a:rPr lang="en-US" dirty="0" err="1"/>
              <a:t>tržišnih</a:t>
            </a:r>
            <a:r>
              <a:rPr lang="en-US" dirty="0"/>
              <a:t> </a:t>
            </a:r>
            <a:r>
              <a:rPr lang="en-US" dirty="0" err="1"/>
              <a:t>procesa</a:t>
            </a:r>
            <a:r>
              <a:rPr lang="en-US" dirty="0"/>
              <a:t>, </a:t>
            </a:r>
            <a:r>
              <a:rPr lang="en-US" b="1" dirty="0" err="1"/>
              <a:t>preduzetnička</a:t>
            </a:r>
            <a:r>
              <a:rPr lang="en-US" b="1" dirty="0"/>
              <a:t> </a:t>
            </a:r>
            <a:r>
              <a:rPr lang="en-US" b="1" dirty="0" err="1"/>
              <a:t>akcija</a:t>
            </a:r>
            <a:r>
              <a:rPr lang="en-US" b="1" dirty="0"/>
              <a:t> </a:t>
            </a:r>
            <a:r>
              <a:rPr lang="sr-Latn-RS" b="1" dirty="0"/>
              <a:t>se </a:t>
            </a:r>
            <a:r>
              <a:rPr lang="en-US" b="1" dirty="0" err="1"/>
              <a:t>posmatra</a:t>
            </a:r>
            <a:r>
              <a:rPr lang="en-US" b="1" dirty="0"/>
              <a:t> </a:t>
            </a:r>
            <a:r>
              <a:rPr lang="en-US" b="1" dirty="0" err="1"/>
              <a:t>kao</a:t>
            </a:r>
            <a:r>
              <a:rPr lang="en-US" b="1" dirty="0"/>
              <a:t> </a:t>
            </a:r>
            <a:r>
              <a:rPr lang="en-US" b="1" dirty="0" err="1"/>
              <a:t>primarni</a:t>
            </a:r>
            <a:r>
              <a:rPr lang="en-US" b="1" dirty="0"/>
              <a:t> </a:t>
            </a:r>
            <a:r>
              <a:rPr lang="sr-Latn-RS" b="1" dirty="0"/>
              <a:t>pokretač</a:t>
            </a:r>
            <a:r>
              <a:rPr lang="en-US" b="1" dirty="0"/>
              <a:t> </a:t>
            </a:r>
            <a:r>
              <a:rPr lang="en-US" b="1" dirty="0" err="1"/>
              <a:t>svake</a:t>
            </a:r>
            <a:r>
              <a:rPr lang="en-US" b="1" dirty="0"/>
              <a:t> </a:t>
            </a:r>
            <a:r>
              <a:rPr lang="en-US" b="1" dirty="0" err="1"/>
              <a:t>vrste</a:t>
            </a:r>
            <a:r>
              <a:rPr lang="en-US" b="1" dirty="0"/>
              <a:t> </a:t>
            </a:r>
            <a:r>
              <a:rPr lang="en-US" b="1" dirty="0" err="1"/>
              <a:t>procesa</a:t>
            </a:r>
            <a:r>
              <a:rPr lang="en-US" b="1" dirty="0"/>
              <a:t> </a:t>
            </a:r>
            <a:r>
              <a:rPr lang="en-US" b="1" dirty="0" err="1"/>
              <a:t>promene</a:t>
            </a:r>
            <a:r>
              <a:rPr lang="en-US" dirty="0"/>
              <a:t>. </a:t>
            </a:r>
            <a:endParaRPr lang="sr-Latn-RS" dirty="0"/>
          </a:p>
          <a:p>
            <a:r>
              <a:rPr lang="en-US" dirty="0"/>
              <a:t>U tom </a:t>
            </a:r>
            <a:r>
              <a:rPr lang="en-US" dirty="0" err="1"/>
              <a:t>smislu</a:t>
            </a:r>
            <a:r>
              <a:rPr lang="en-US" dirty="0"/>
              <a:t>, </a:t>
            </a:r>
            <a:r>
              <a:rPr lang="en-US" dirty="0" err="1"/>
              <a:t>poslovni</a:t>
            </a:r>
            <a:r>
              <a:rPr lang="en-US" dirty="0"/>
              <a:t> </a:t>
            </a:r>
            <a:r>
              <a:rPr lang="en-US" dirty="0" err="1"/>
              <a:t>sistemi</a:t>
            </a:r>
            <a:r>
              <a:rPr lang="en-US" dirty="0"/>
              <a:t> </a:t>
            </a:r>
            <a:r>
              <a:rPr lang="en-US" dirty="0" err="1"/>
              <a:t>mogu</a:t>
            </a:r>
            <a:r>
              <a:rPr lang="en-US" dirty="0"/>
              <a:t> </a:t>
            </a:r>
            <a:r>
              <a:rPr lang="en-US" dirty="0" err="1"/>
              <a:t>igrati</a:t>
            </a:r>
            <a:r>
              <a:rPr lang="en-US" dirty="0"/>
              <a:t> </a:t>
            </a:r>
            <a:r>
              <a:rPr lang="en-US" dirty="0" err="1"/>
              <a:t>dve</a:t>
            </a:r>
            <a:r>
              <a:rPr lang="en-US" dirty="0"/>
              <a:t> </a:t>
            </a:r>
            <a:r>
              <a:rPr lang="en-US" dirty="0" err="1"/>
              <a:t>različite</a:t>
            </a:r>
            <a:r>
              <a:rPr lang="en-US" dirty="0"/>
              <a:t> </a:t>
            </a:r>
            <a:r>
              <a:rPr lang="en-US" dirty="0" err="1"/>
              <a:t>uloge</a:t>
            </a:r>
            <a:r>
              <a:rPr lang="en-US" dirty="0"/>
              <a:t>: </a:t>
            </a:r>
            <a:r>
              <a:rPr lang="en-US" dirty="0" err="1"/>
              <a:t>oni</a:t>
            </a:r>
            <a:r>
              <a:rPr lang="en-US" dirty="0"/>
              <a:t> </a:t>
            </a:r>
            <a:r>
              <a:rPr lang="en-US" dirty="0" err="1"/>
              <a:t>mogu</a:t>
            </a:r>
            <a:r>
              <a:rPr lang="en-US" dirty="0"/>
              <a:t> s </a:t>
            </a:r>
            <a:r>
              <a:rPr lang="en-US" dirty="0" err="1"/>
              <a:t>jedne</a:t>
            </a:r>
            <a:r>
              <a:rPr lang="en-US" dirty="0"/>
              <a:t> </a:t>
            </a:r>
            <a:r>
              <a:rPr lang="en-US" dirty="0" err="1"/>
              <a:t>strane</a:t>
            </a:r>
            <a:r>
              <a:rPr lang="en-US" dirty="0"/>
              <a:t> </a:t>
            </a:r>
            <a:r>
              <a:rPr lang="en-US" b="1" i="1" dirty="0" err="1"/>
              <a:t>aktivno</a:t>
            </a:r>
            <a:r>
              <a:rPr lang="en-US" b="1" i="1" dirty="0"/>
              <a:t> </a:t>
            </a:r>
            <a:r>
              <a:rPr lang="en-US" b="1" i="1" dirty="0" err="1"/>
              <a:t>stvarati</a:t>
            </a:r>
            <a:r>
              <a:rPr lang="sr-Latn-RS" b="1" i="1" dirty="0"/>
              <a:t> </a:t>
            </a:r>
            <a:r>
              <a:rPr lang="en-US" b="1" i="1" dirty="0" err="1"/>
              <a:t>i</a:t>
            </a:r>
            <a:r>
              <a:rPr lang="en-US" b="1" i="1" dirty="0"/>
              <a:t> </a:t>
            </a:r>
            <a:r>
              <a:rPr lang="en-US" b="1" i="1" dirty="0" err="1"/>
              <a:t>pokre</a:t>
            </a:r>
            <a:r>
              <a:rPr lang="sr-Latn-RS" b="1" i="1" dirty="0"/>
              <a:t>ta</a:t>
            </a:r>
            <a:r>
              <a:rPr lang="en-US" b="1" i="1" dirty="0" err="1"/>
              <a:t>ti</a:t>
            </a:r>
            <a:r>
              <a:rPr lang="en-US" b="1" i="1" dirty="0"/>
              <a:t> </a:t>
            </a:r>
            <a:r>
              <a:rPr lang="en-US" b="1" i="1" dirty="0" err="1"/>
              <a:t>proces</a:t>
            </a:r>
            <a:r>
              <a:rPr lang="en-US" b="1" i="1" dirty="0"/>
              <a:t> </a:t>
            </a:r>
            <a:r>
              <a:rPr lang="en-US" b="1" i="1" dirty="0" err="1"/>
              <a:t>transformacije</a:t>
            </a:r>
            <a:r>
              <a:rPr lang="en-US" b="1" dirty="0"/>
              <a:t> </a:t>
            </a:r>
            <a:r>
              <a:rPr lang="en-US" dirty="0" err="1"/>
              <a:t>na</a:t>
            </a:r>
            <a:r>
              <a:rPr lang="en-US" dirty="0"/>
              <a:t> </a:t>
            </a:r>
            <a:r>
              <a:rPr lang="en-US" dirty="0" err="1"/>
              <a:t>višim</a:t>
            </a:r>
            <a:r>
              <a:rPr lang="en-US" dirty="0"/>
              <a:t> </a:t>
            </a:r>
            <a:r>
              <a:rPr lang="en-US" dirty="0" err="1"/>
              <a:t>nivoima</a:t>
            </a:r>
            <a:r>
              <a:rPr lang="en-US" dirty="0"/>
              <a:t> </a:t>
            </a:r>
            <a:r>
              <a:rPr lang="en-US" dirty="0" err="1"/>
              <a:t>agregacije</a:t>
            </a:r>
            <a:r>
              <a:rPr lang="en-US" dirty="0"/>
              <a:t>, </a:t>
            </a:r>
            <a:r>
              <a:rPr lang="en-US" dirty="0" err="1"/>
              <a:t>poput</a:t>
            </a:r>
            <a:r>
              <a:rPr lang="en-US" dirty="0"/>
              <a:t> </a:t>
            </a:r>
            <a:r>
              <a:rPr lang="en-US" dirty="0" err="1"/>
              <a:t>tržišta</a:t>
            </a:r>
            <a:r>
              <a:rPr lang="sr-Latn-RS" dirty="0"/>
              <a:t> </a:t>
            </a:r>
            <a:r>
              <a:rPr lang="en-US" dirty="0" err="1"/>
              <a:t>ili</a:t>
            </a:r>
            <a:r>
              <a:rPr lang="en-US" dirty="0"/>
              <a:t> </a:t>
            </a:r>
            <a:r>
              <a:rPr lang="en-US" dirty="0" err="1"/>
              <a:t>industrije</a:t>
            </a:r>
            <a:r>
              <a:rPr lang="en-US" dirty="0"/>
              <a:t>, </a:t>
            </a:r>
            <a:r>
              <a:rPr lang="sr-Latn-RS" dirty="0"/>
              <a:t>ili</a:t>
            </a:r>
            <a:r>
              <a:rPr lang="en-US" dirty="0"/>
              <a:t> s </a:t>
            </a:r>
            <a:r>
              <a:rPr lang="en-US" dirty="0" err="1"/>
              <a:t>druge</a:t>
            </a:r>
            <a:r>
              <a:rPr lang="en-US" dirty="0"/>
              <a:t> </a:t>
            </a:r>
            <a:r>
              <a:rPr lang="en-US" dirty="0" err="1"/>
              <a:t>strane</a:t>
            </a:r>
            <a:r>
              <a:rPr lang="en-US" dirty="0"/>
              <a:t> </a:t>
            </a:r>
            <a:r>
              <a:rPr lang="en-US" dirty="0" err="1"/>
              <a:t>oni</a:t>
            </a:r>
            <a:r>
              <a:rPr lang="en-US" dirty="0"/>
              <a:t> </a:t>
            </a:r>
            <a:r>
              <a:rPr lang="en-US" dirty="0" err="1"/>
              <a:t>mogu</a:t>
            </a:r>
            <a:r>
              <a:rPr lang="en-US" dirty="0"/>
              <a:t> </a:t>
            </a:r>
            <a:r>
              <a:rPr lang="en-US" dirty="0" err="1"/>
              <a:t>biti</a:t>
            </a:r>
            <a:r>
              <a:rPr lang="en-US" dirty="0"/>
              <a:t> </a:t>
            </a:r>
            <a:r>
              <a:rPr lang="en-US" b="1" i="1" dirty="0" err="1"/>
              <a:t>pri</a:t>
            </a:r>
            <a:r>
              <a:rPr lang="sr-Latn-RS" b="1" i="1" dirty="0"/>
              <a:t>nuđeni na promenu</a:t>
            </a:r>
            <a:r>
              <a:rPr lang="en-US" b="1" i="1" dirty="0"/>
              <a:t> </a:t>
            </a:r>
            <a:r>
              <a:rPr lang="en-US" b="1" i="1" dirty="0" err="1"/>
              <a:t>i</a:t>
            </a:r>
            <a:r>
              <a:rPr lang="en-US" b="1" i="1" dirty="0"/>
              <a:t> </a:t>
            </a:r>
            <a:r>
              <a:rPr lang="en-US" b="1" i="1" dirty="0" err="1"/>
              <a:t>vođeni</a:t>
            </a:r>
            <a:r>
              <a:rPr lang="en-US" b="1" i="1" dirty="0"/>
              <a:t> </a:t>
            </a:r>
            <a:r>
              <a:rPr lang="sr-Latn-RS" b="1" i="1" dirty="0"/>
              <a:t>promenom koja dolazi iz okruženja</a:t>
            </a:r>
            <a:r>
              <a:rPr lang="sr-Latn-RS" dirty="0"/>
              <a:t>.</a:t>
            </a:r>
            <a:endParaRPr lang="en-US" dirty="0"/>
          </a:p>
        </p:txBody>
      </p:sp>
    </p:spTree>
    <p:extLst>
      <p:ext uri="{BB962C8B-B14F-4D97-AF65-F5344CB8AC3E}">
        <p14:creationId xmlns:p14="http://schemas.microsoft.com/office/powerpoint/2010/main" val="3348524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Industrija, transformacioni proces, logistika, razvoj i transformacija industrije</a:t>
            </a:r>
            <a:endParaRPr lang="en-US" dirty="0"/>
          </a:p>
        </p:txBody>
      </p:sp>
      <p:sp>
        <p:nvSpPr>
          <p:cNvPr id="3" name="Content Placeholder 2"/>
          <p:cNvSpPr>
            <a:spLocks noGrp="1"/>
          </p:cNvSpPr>
          <p:nvPr>
            <p:ph idx="1"/>
          </p:nvPr>
        </p:nvSpPr>
        <p:spPr/>
        <p:txBody>
          <a:bodyPr>
            <a:normAutofit lnSpcReduction="10000"/>
          </a:bodyPr>
          <a:lstStyle/>
          <a:p>
            <a:r>
              <a:rPr lang="sr-Latn-RS" b="1" dirty="0"/>
              <a:t>Industrijska </a:t>
            </a:r>
            <a:r>
              <a:rPr lang="en-US" b="1" dirty="0" err="1"/>
              <a:t>transformacija</a:t>
            </a:r>
            <a:r>
              <a:rPr lang="sr-Latn-RS" dirty="0"/>
              <a:t>, posmatrana na osnovu prethodnog tumačenja industrije, </a:t>
            </a:r>
            <a:r>
              <a:rPr lang="en-US" dirty="0" err="1"/>
              <a:t>može</a:t>
            </a:r>
            <a:r>
              <a:rPr lang="en-US" dirty="0"/>
              <a:t> se</a:t>
            </a:r>
            <a:r>
              <a:rPr lang="sr-Latn-RS" dirty="0"/>
              <a:t> </a:t>
            </a:r>
            <a:r>
              <a:rPr lang="en-US" dirty="0" err="1"/>
              <a:t>preciznij</a:t>
            </a:r>
            <a:r>
              <a:rPr lang="sr-Latn-RS" dirty="0"/>
              <a:t>e</a:t>
            </a:r>
            <a:r>
              <a:rPr lang="en-US" dirty="0"/>
              <a:t> </a:t>
            </a:r>
            <a:r>
              <a:rPr lang="en-US" dirty="0" err="1"/>
              <a:t>formul</a:t>
            </a:r>
            <a:r>
              <a:rPr lang="sr-Latn-RS" dirty="0"/>
              <a:t>isati</a:t>
            </a:r>
            <a:r>
              <a:rPr lang="en-US" dirty="0"/>
              <a:t>, </a:t>
            </a:r>
            <a:r>
              <a:rPr lang="en-US" dirty="0" err="1"/>
              <a:t>kao</a:t>
            </a:r>
            <a:r>
              <a:rPr lang="en-US" dirty="0"/>
              <a:t> </a:t>
            </a:r>
            <a:r>
              <a:rPr lang="en-US" b="1" i="1" dirty="0" err="1"/>
              <a:t>efektivno</a:t>
            </a:r>
            <a:r>
              <a:rPr lang="en-US" b="1" i="1" dirty="0"/>
              <a:t> </a:t>
            </a:r>
            <a:r>
              <a:rPr lang="en-US" b="1" i="1" dirty="0" err="1"/>
              <a:t>prekoračenje</a:t>
            </a:r>
            <a:r>
              <a:rPr lang="en-US" b="1" i="1" dirty="0"/>
              <a:t> </a:t>
            </a:r>
            <a:r>
              <a:rPr lang="en-US" b="1" i="1" dirty="0" err="1"/>
              <a:t>određenog</a:t>
            </a:r>
            <a:r>
              <a:rPr lang="en-US" b="1" i="1" dirty="0"/>
              <a:t> </a:t>
            </a:r>
            <a:r>
              <a:rPr lang="en-US" b="1" i="1" dirty="0" err="1"/>
              <a:t>praga</a:t>
            </a:r>
            <a:r>
              <a:rPr lang="en-US" b="1" i="1" dirty="0"/>
              <a:t> u </a:t>
            </a:r>
            <a:r>
              <a:rPr lang="en-US" b="1" i="1" dirty="0" err="1"/>
              <a:t>pogledu</a:t>
            </a:r>
            <a:r>
              <a:rPr lang="en-US" b="1" i="1" dirty="0"/>
              <a:t> </a:t>
            </a:r>
            <a:r>
              <a:rPr lang="en-US" b="1" i="1" dirty="0" err="1"/>
              <a:t>promena</a:t>
            </a:r>
            <a:r>
              <a:rPr lang="en-US" b="1" i="1" dirty="0"/>
              <a:t> </a:t>
            </a:r>
            <a:r>
              <a:rPr lang="en-US" b="1" i="1" dirty="0" err="1"/>
              <a:t>relevantnih</a:t>
            </a:r>
            <a:r>
              <a:rPr lang="en-US" b="1" i="1" dirty="0"/>
              <a:t> „</a:t>
            </a:r>
            <a:r>
              <a:rPr lang="en-US" b="1" i="1" dirty="0" err="1"/>
              <a:t>elemenata</a:t>
            </a:r>
            <a:r>
              <a:rPr lang="en-US" b="1" i="1" dirty="0"/>
              <a:t>“ </a:t>
            </a:r>
            <a:r>
              <a:rPr lang="en-US" b="1" i="1" dirty="0" err="1"/>
              <a:t>i</a:t>
            </a:r>
            <a:r>
              <a:rPr lang="en-US" b="1" i="1" dirty="0"/>
              <a:t> „</a:t>
            </a:r>
            <a:r>
              <a:rPr lang="en-US" b="1" i="1" dirty="0" err="1"/>
              <a:t>odnosa</a:t>
            </a:r>
            <a:r>
              <a:rPr lang="en-US" b="1" i="1" dirty="0"/>
              <a:t>“ </a:t>
            </a:r>
            <a:r>
              <a:rPr lang="en-US" b="1" i="1" dirty="0" err="1"/>
              <a:t>na</a:t>
            </a:r>
            <a:r>
              <a:rPr lang="en-US" b="1" i="1" dirty="0"/>
              <a:t> </a:t>
            </a:r>
            <a:r>
              <a:rPr lang="en-US" b="1" i="1" dirty="0" err="1"/>
              <a:t>tržišt</a:t>
            </a:r>
            <a:r>
              <a:rPr lang="sr-Latn-RS" b="1" i="1" dirty="0"/>
              <a:t>u</a:t>
            </a:r>
            <a:r>
              <a:rPr lang="en-US" b="1" i="1" dirty="0"/>
              <a:t>, </a:t>
            </a:r>
            <a:r>
              <a:rPr lang="en-US" b="1" i="1" dirty="0" err="1"/>
              <a:t>odnosno</a:t>
            </a:r>
            <a:r>
              <a:rPr lang="en-US" b="1" i="1" dirty="0"/>
              <a:t> </a:t>
            </a:r>
            <a:r>
              <a:rPr lang="sr-Latn-RS" b="1" i="1" dirty="0"/>
              <a:t>segmenata </a:t>
            </a:r>
            <a:r>
              <a:rPr lang="en-US" b="1" i="1" dirty="0" err="1"/>
              <a:t>tržišta</a:t>
            </a:r>
            <a:r>
              <a:rPr lang="en-US" b="1" i="1" dirty="0"/>
              <a:t> </a:t>
            </a:r>
            <a:r>
              <a:rPr lang="en-US" b="1" i="1" dirty="0" err="1"/>
              <a:t>unutar</a:t>
            </a:r>
            <a:r>
              <a:rPr lang="en-US" b="1" i="1" dirty="0"/>
              <a:t> </a:t>
            </a:r>
            <a:r>
              <a:rPr lang="en-US" b="1" i="1" dirty="0" err="1"/>
              <a:t>industrijskog</a:t>
            </a:r>
            <a:r>
              <a:rPr lang="en-US" b="1" i="1" dirty="0"/>
              <a:t> </a:t>
            </a:r>
            <a:r>
              <a:rPr lang="en-US" b="1" i="1" dirty="0" err="1"/>
              <a:t>lanca</a:t>
            </a:r>
            <a:r>
              <a:rPr lang="en-US" b="1" i="1" dirty="0"/>
              <a:t> </a:t>
            </a:r>
            <a:r>
              <a:rPr lang="en-US" b="1" i="1" dirty="0" err="1"/>
              <a:t>vrednosti</a:t>
            </a:r>
            <a:r>
              <a:rPr lang="en-US" b="1" i="1" dirty="0"/>
              <a:t> (</a:t>
            </a:r>
            <a:r>
              <a:rPr lang="en-US" b="1" i="1" dirty="0" err="1"/>
              <a:t>između</a:t>
            </a:r>
            <a:r>
              <a:rPr lang="en-US" b="1" i="1" dirty="0"/>
              <a:t> dv</a:t>
            </a:r>
            <a:r>
              <a:rPr lang="sr-Latn-RS" b="1" i="1" dirty="0"/>
              <a:t>a različita momenta vremena</a:t>
            </a:r>
            <a:r>
              <a:rPr lang="en-US" b="1" i="1" dirty="0"/>
              <a:t>)</a:t>
            </a:r>
            <a:r>
              <a:rPr lang="sr-Latn-RS" i="1" dirty="0"/>
              <a:t>.</a:t>
            </a:r>
          </a:p>
          <a:p>
            <a:r>
              <a:rPr lang="en-US" dirty="0" err="1"/>
              <a:t>Ekonomska</a:t>
            </a:r>
            <a:r>
              <a:rPr lang="en-US" dirty="0"/>
              <a:t> </a:t>
            </a:r>
            <a:r>
              <a:rPr lang="en-US" dirty="0" err="1"/>
              <a:t>literatura</a:t>
            </a:r>
            <a:r>
              <a:rPr lang="en-US" dirty="0"/>
              <a:t> </a:t>
            </a:r>
            <a:r>
              <a:rPr lang="en-US" dirty="0" err="1"/>
              <a:t>nudi</a:t>
            </a:r>
            <a:r>
              <a:rPr lang="en-US" dirty="0"/>
              <a:t> </a:t>
            </a:r>
            <a:r>
              <a:rPr lang="sr-Latn-RS" dirty="0"/>
              <a:t>dugačku </a:t>
            </a:r>
            <a:r>
              <a:rPr lang="en-US" dirty="0" err="1"/>
              <a:t>listu</a:t>
            </a:r>
            <a:r>
              <a:rPr lang="en-US" dirty="0"/>
              <a:t> </a:t>
            </a:r>
            <a:r>
              <a:rPr lang="sr-Latn-RS" dirty="0"/>
              <a:t>kriterijuma</a:t>
            </a:r>
            <a:r>
              <a:rPr lang="en-US" dirty="0"/>
              <a:t> </a:t>
            </a:r>
            <a:r>
              <a:rPr lang="sr-Latn-RS" dirty="0"/>
              <a:t>putem kojih može da se procene i </a:t>
            </a:r>
            <a:r>
              <a:rPr lang="en-US" dirty="0" err="1"/>
              <a:t>mer</a:t>
            </a:r>
            <a:r>
              <a:rPr lang="sr-Latn-RS" dirty="0"/>
              <a:t>e</a:t>
            </a:r>
            <a:r>
              <a:rPr lang="en-US" dirty="0"/>
              <a:t> </a:t>
            </a:r>
            <a:r>
              <a:rPr lang="en-US" dirty="0" err="1"/>
              <a:t>promene</a:t>
            </a:r>
            <a:r>
              <a:rPr lang="en-US" dirty="0"/>
              <a:t> </a:t>
            </a:r>
            <a:r>
              <a:rPr lang="sr-Latn-RS" dirty="0"/>
              <a:t>u poslovanju organizacija, izazvane industrijskom transformacijom </a:t>
            </a:r>
            <a:r>
              <a:rPr lang="en-US" dirty="0" err="1"/>
              <a:t>tokom</a:t>
            </a:r>
            <a:r>
              <a:rPr lang="en-US" dirty="0"/>
              <a:t> </a:t>
            </a:r>
            <a:r>
              <a:rPr lang="en-US" dirty="0" err="1"/>
              <a:t>vremena</a:t>
            </a:r>
            <a:r>
              <a:rPr lang="sr-Latn-RS" dirty="0"/>
              <a:t>. Većina navedenih kriterijuma, može da se klasifikuje u jednu od dve osnovne grupacije:</a:t>
            </a:r>
          </a:p>
          <a:p>
            <a:pPr lvl="1"/>
            <a:r>
              <a:rPr lang="sr-Latn-RS" dirty="0"/>
              <a:t>Kva</a:t>
            </a:r>
            <a:r>
              <a:rPr lang="en-GB" dirty="0" err="1"/>
              <a:t>ntita</a:t>
            </a:r>
            <a:r>
              <a:rPr lang="sr-Latn-RS" dirty="0"/>
              <a:t>tivni indikatori transformacije</a:t>
            </a:r>
          </a:p>
          <a:p>
            <a:pPr lvl="1"/>
            <a:r>
              <a:rPr lang="sr-Latn-RS" dirty="0"/>
              <a:t>Kvalitativni indikatori transformacije</a:t>
            </a:r>
            <a:endParaRPr lang="en-US" dirty="0"/>
          </a:p>
        </p:txBody>
      </p:sp>
    </p:spTree>
    <p:extLst>
      <p:ext uri="{BB962C8B-B14F-4D97-AF65-F5344CB8AC3E}">
        <p14:creationId xmlns:p14="http://schemas.microsoft.com/office/powerpoint/2010/main" val="1227361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Industrija, transformacioni proces, logistika, razvoj i transformacija industrije</a:t>
            </a:r>
            <a:endParaRPr lang="en-US" dirty="0"/>
          </a:p>
        </p:txBody>
      </p:sp>
      <p:sp>
        <p:nvSpPr>
          <p:cNvPr id="3" name="Content Placeholder 2"/>
          <p:cNvSpPr>
            <a:spLocks noGrp="1"/>
          </p:cNvSpPr>
          <p:nvPr>
            <p:ph idx="1"/>
          </p:nvPr>
        </p:nvSpPr>
        <p:spPr>
          <a:xfrm>
            <a:off x="838200" y="1825625"/>
            <a:ext cx="11353800" cy="4929738"/>
          </a:xfrm>
        </p:spPr>
        <p:txBody>
          <a:bodyPr>
            <a:normAutofit fontScale="77500" lnSpcReduction="20000"/>
          </a:bodyPr>
          <a:lstStyle/>
          <a:p>
            <a:r>
              <a:rPr lang="sr-Latn-RS" b="1" dirty="0"/>
              <a:t>Kvantitativni indikatori, odnosno i</a:t>
            </a:r>
            <a:r>
              <a:rPr lang="en-US" b="1" dirty="0" err="1"/>
              <a:t>ndikatori</a:t>
            </a:r>
            <a:r>
              <a:rPr lang="en-US" b="1" dirty="0"/>
              <a:t> </a:t>
            </a:r>
            <a:r>
              <a:rPr lang="en-US" b="1" dirty="0" err="1"/>
              <a:t>koji</a:t>
            </a:r>
            <a:r>
              <a:rPr lang="en-US" b="1" dirty="0"/>
              <a:t> se </a:t>
            </a:r>
            <a:r>
              <a:rPr lang="en-US" b="1" dirty="0" err="1"/>
              <a:t>mogu</a:t>
            </a:r>
            <a:r>
              <a:rPr lang="en-US" b="1" dirty="0"/>
              <a:t> </a:t>
            </a:r>
            <a:r>
              <a:rPr lang="en-US" b="1" dirty="0" err="1"/>
              <a:t>meriti</a:t>
            </a:r>
            <a:r>
              <a:rPr lang="en-US" dirty="0"/>
              <a:t>: Oni </a:t>
            </a:r>
            <a:r>
              <a:rPr lang="en-US" dirty="0" err="1"/>
              <a:t>indikatori</a:t>
            </a:r>
            <a:r>
              <a:rPr lang="en-US" dirty="0"/>
              <a:t> </a:t>
            </a:r>
            <a:r>
              <a:rPr lang="en-US" dirty="0" err="1"/>
              <a:t>koji</a:t>
            </a:r>
            <a:r>
              <a:rPr lang="en-US" dirty="0"/>
              <a:t> se </a:t>
            </a:r>
            <a:r>
              <a:rPr lang="en-US" dirty="0" err="1"/>
              <a:t>mogu</a:t>
            </a:r>
            <a:r>
              <a:rPr lang="en-US" dirty="0"/>
              <a:t> </a:t>
            </a:r>
            <a:r>
              <a:rPr lang="en-US" dirty="0" err="1"/>
              <a:t>direktno</a:t>
            </a:r>
            <a:r>
              <a:rPr lang="en-US" dirty="0"/>
              <a:t> </a:t>
            </a:r>
            <a:r>
              <a:rPr lang="en-US" dirty="0" err="1"/>
              <a:t>meriti</a:t>
            </a:r>
            <a:r>
              <a:rPr lang="en-US" dirty="0"/>
              <a:t> </a:t>
            </a:r>
            <a:r>
              <a:rPr lang="en-US" dirty="0" err="1"/>
              <a:t>i</a:t>
            </a:r>
            <a:r>
              <a:rPr lang="sr-Latn-RS" dirty="0"/>
              <a:t> </a:t>
            </a:r>
            <a:r>
              <a:rPr lang="en-US" dirty="0" err="1"/>
              <a:t>skalira</a:t>
            </a:r>
            <a:r>
              <a:rPr lang="sr-Latn-RS" dirty="0"/>
              <a:t>t</a:t>
            </a:r>
            <a:r>
              <a:rPr lang="en-US" dirty="0" err="1"/>
              <a:t>i</a:t>
            </a:r>
            <a:r>
              <a:rPr lang="en-US" dirty="0"/>
              <a:t> </a:t>
            </a:r>
            <a:r>
              <a:rPr lang="en-US" dirty="0" err="1"/>
              <a:t>daju</a:t>
            </a:r>
            <a:r>
              <a:rPr lang="en-US" dirty="0"/>
              <a:t> </a:t>
            </a:r>
            <a:r>
              <a:rPr lang="en-US" dirty="0" err="1"/>
              <a:t>informacije</a:t>
            </a:r>
            <a:r>
              <a:rPr lang="en-US" dirty="0"/>
              <a:t> </a:t>
            </a:r>
            <a:r>
              <a:rPr lang="en-US" dirty="0" err="1"/>
              <a:t>sa</a:t>
            </a:r>
            <a:r>
              <a:rPr lang="en-US" dirty="0"/>
              <a:t> </a:t>
            </a:r>
            <a:r>
              <a:rPr lang="en-US" dirty="0" err="1"/>
              <a:t>karakterom</a:t>
            </a:r>
            <a:r>
              <a:rPr lang="en-US" dirty="0"/>
              <a:t> </a:t>
            </a:r>
            <a:r>
              <a:rPr lang="sr-Latn-RS" dirty="0"/>
              <a:t>direktnog stanja </a:t>
            </a:r>
            <a:r>
              <a:rPr lang="en-US" dirty="0"/>
              <a:t>o </a:t>
            </a:r>
            <a:r>
              <a:rPr lang="en-US" dirty="0" err="1"/>
              <a:t>trenutnoj</a:t>
            </a:r>
            <a:r>
              <a:rPr lang="en-US" dirty="0"/>
              <a:t> </a:t>
            </a:r>
            <a:r>
              <a:rPr lang="en-US" dirty="0" err="1"/>
              <a:t>situaciji</a:t>
            </a:r>
            <a:r>
              <a:rPr lang="en-US" dirty="0"/>
              <a:t> u </a:t>
            </a:r>
            <a:r>
              <a:rPr lang="en-US" dirty="0" err="1"/>
              <a:t>industriji</a:t>
            </a:r>
            <a:r>
              <a:rPr lang="en-US" dirty="0"/>
              <a:t>. </a:t>
            </a:r>
            <a:endParaRPr lang="sr-Latn-RS" dirty="0"/>
          </a:p>
          <a:p>
            <a:r>
              <a:rPr lang="en-US" dirty="0" err="1"/>
              <a:t>Koristeći</a:t>
            </a:r>
            <a:r>
              <a:rPr lang="en-US" dirty="0"/>
              <a:t> </a:t>
            </a:r>
            <a:r>
              <a:rPr lang="en-US" dirty="0" err="1"/>
              <a:t>ih</a:t>
            </a:r>
            <a:r>
              <a:rPr lang="en-US" dirty="0"/>
              <a:t> </a:t>
            </a:r>
            <a:r>
              <a:rPr lang="sr-Latn-RS" dirty="0"/>
              <a:t>kao osnovu daljih </a:t>
            </a:r>
            <a:r>
              <a:rPr lang="en-US" dirty="0" err="1"/>
              <a:t>analiza</a:t>
            </a:r>
            <a:r>
              <a:rPr lang="en-US" dirty="0"/>
              <a:t> </a:t>
            </a:r>
            <a:r>
              <a:rPr lang="en-US" dirty="0" err="1"/>
              <a:t>i</a:t>
            </a:r>
            <a:r>
              <a:rPr lang="en-US" dirty="0"/>
              <a:t> </a:t>
            </a:r>
            <a:r>
              <a:rPr lang="en-US" dirty="0" err="1"/>
              <a:t>upoređujući</a:t>
            </a:r>
            <a:r>
              <a:rPr lang="en-US" dirty="0"/>
              <a:t> </a:t>
            </a:r>
            <a:r>
              <a:rPr lang="sr-Latn-RS" dirty="0"/>
              <a:t>promenu</a:t>
            </a:r>
            <a:r>
              <a:rPr lang="en-US" dirty="0"/>
              <a:t> </a:t>
            </a:r>
            <a:r>
              <a:rPr lang="en-US" dirty="0" err="1"/>
              <a:t>vrednosti</a:t>
            </a:r>
            <a:r>
              <a:rPr lang="en-US" dirty="0"/>
              <a:t> </a:t>
            </a:r>
            <a:r>
              <a:rPr lang="en-US" dirty="0" err="1"/>
              <a:t>tokom</a:t>
            </a:r>
            <a:r>
              <a:rPr lang="en-US" dirty="0"/>
              <a:t> </a:t>
            </a:r>
            <a:r>
              <a:rPr lang="en-US" dirty="0" err="1"/>
              <a:t>vremena</a:t>
            </a:r>
            <a:r>
              <a:rPr lang="en-US" dirty="0"/>
              <a:t>,</a:t>
            </a:r>
            <a:r>
              <a:rPr lang="sr-Latn-RS" dirty="0"/>
              <a:t> </a:t>
            </a:r>
            <a:r>
              <a:rPr lang="en-US" dirty="0" err="1"/>
              <a:t>moguće</a:t>
            </a:r>
            <a:r>
              <a:rPr lang="en-US" dirty="0"/>
              <a:t> je </a:t>
            </a:r>
            <a:r>
              <a:rPr lang="en-US" dirty="0" err="1"/>
              <a:t>otkriti</a:t>
            </a:r>
            <a:r>
              <a:rPr lang="en-US" dirty="0"/>
              <a:t> </a:t>
            </a:r>
            <a:r>
              <a:rPr lang="en-US" dirty="0" err="1"/>
              <a:t>korisne</a:t>
            </a:r>
            <a:r>
              <a:rPr lang="en-US" dirty="0"/>
              <a:t> </a:t>
            </a:r>
            <a:r>
              <a:rPr lang="en-US" dirty="0" err="1"/>
              <a:t>informacije</a:t>
            </a:r>
            <a:r>
              <a:rPr lang="en-US" dirty="0"/>
              <a:t> o </a:t>
            </a:r>
            <a:r>
              <a:rPr lang="en-US" dirty="0" err="1"/>
              <a:t>procesu</a:t>
            </a:r>
            <a:r>
              <a:rPr lang="en-US" dirty="0"/>
              <a:t> </a:t>
            </a:r>
            <a:r>
              <a:rPr lang="en-US" dirty="0" err="1"/>
              <a:t>evolutivnog</a:t>
            </a:r>
            <a:r>
              <a:rPr lang="en-US" dirty="0"/>
              <a:t> </a:t>
            </a:r>
            <a:r>
              <a:rPr lang="en-US" dirty="0" err="1"/>
              <a:t>razvoja</a:t>
            </a:r>
            <a:r>
              <a:rPr lang="sr-Latn-RS" dirty="0"/>
              <a:t> </a:t>
            </a:r>
            <a:r>
              <a:rPr lang="en-US" dirty="0" err="1"/>
              <a:t>industrija</a:t>
            </a:r>
            <a:r>
              <a:rPr lang="en-US" dirty="0"/>
              <a:t>: Ima li </a:t>
            </a:r>
            <a:r>
              <a:rPr lang="en-US" dirty="0" err="1"/>
              <a:t>uopšte</a:t>
            </a:r>
            <a:r>
              <a:rPr lang="en-US" dirty="0"/>
              <a:t> </a:t>
            </a:r>
            <a:r>
              <a:rPr lang="en-US" dirty="0" err="1"/>
              <a:t>promena</a:t>
            </a:r>
            <a:r>
              <a:rPr lang="en-US" dirty="0"/>
              <a:t>? Koji </a:t>
            </a:r>
            <a:r>
              <a:rPr lang="en-US" dirty="0" err="1"/>
              <a:t>karakter</a:t>
            </a:r>
            <a:r>
              <a:rPr lang="en-US" dirty="0"/>
              <a:t>/</a:t>
            </a:r>
            <a:r>
              <a:rPr lang="en-US" dirty="0" err="1"/>
              <a:t>smer</a:t>
            </a:r>
            <a:r>
              <a:rPr lang="en-US" dirty="0"/>
              <a:t> </a:t>
            </a:r>
            <a:r>
              <a:rPr lang="sr-Latn-RS" dirty="0"/>
              <a:t>promena se događa u datoj industriji</a:t>
            </a:r>
            <a:r>
              <a:rPr lang="en-US" dirty="0" err="1"/>
              <a:t>i</a:t>
            </a:r>
            <a:r>
              <a:rPr lang="en-US" dirty="0"/>
              <a:t>? </a:t>
            </a:r>
            <a:r>
              <a:rPr lang="en-US" dirty="0" err="1"/>
              <a:t>Koje</a:t>
            </a:r>
            <a:r>
              <a:rPr lang="en-US" dirty="0"/>
              <a:t> </a:t>
            </a:r>
            <a:r>
              <a:rPr lang="en-US" dirty="0" err="1"/>
              <a:t>su</a:t>
            </a:r>
            <a:r>
              <a:rPr lang="en-US" dirty="0"/>
              <a:t> </a:t>
            </a:r>
            <a:r>
              <a:rPr lang="en-US" dirty="0" err="1"/>
              <a:t>posledice</a:t>
            </a:r>
            <a:r>
              <a:rPr lang="en-US" dirty="0"/>
              <a:t> </a:t>
            </a:r>
            <a:r>
              <a:rPr lang="en-US" dirty="0" err="1"/>
              <a:t>koje</a:t>
            </a:r>
            <a:r>
              <a:rPr lang="en-US" dirty="0"/>
              <a:t> se </a:t>
            </a:r>
            <a:r>
              <a:rPr lang="en-US" dirty="0" err="1"/>
              <a:t>mogu</a:t>
            </a:r>
            <a:r>
              <a:rPr lang="en-US" dirty="0"/>
              <a:t> </a:t>
            </a:r>
            <a:r>
              <a:rPr lang="en-US" dirty="0" err="1"/>
              <a:t>uočiti</a:t>
            </a:r>
            <a:r>
              <a:rPr lang="en-US" dirty="0"/>
              <a:t>? </a:t>
            </a:r>
            <a:endParaRPr lang="sr-Latn-RS" dirty="0"/>
          </a:p>
          <a:p>
            <a:r>
              <a:rPr lang="en-US" dirty="0" err="1"/>
              <a:t>Uvažavajući</a:t>
            </a:r>
            <a:r>
              <a:rPr lang="en-US" dirty="0"/>
              <a:t> </a:t>
            </a:r>
            <a:r>
              <a:rPr lang="en-US" dirty="0" err="1"/>
              <a:t>specifičnosti</a:t>
            </a:r>
            <a:r>
              <a:rPr lang="en-US" dirty="0"/>
              <a:t> </a:t>
            </a:r>
            <a:r>
              <a:rPr lang="en-US" dirty="0" err="1"/>
              <a:t>svakog</a:t>
            </a:r>
            <a:r>
              <a:rPr lang="en-US" dirty="0"/>
              <a:t> </a:t>
            </a:r>
            <a:r>
              <a:rPr lang="en-US" dirty="0" err="1"/>
              <a:t>sektora</a:t>
            </a:r>
            <a:r>
              <a:rPr lang="en-US" dirty="0"/>
              <a:t> </a:t>
            </a:r>
            <a:r>
              <a:rPr lang="en-US" dirty="0" err="1"/>
              <a:t>i</a:t>
            </a:r>
            <a:r>
              <a:rPr lang="en-US" dirty="0"/>
              <a:t> </a:t>
            </a:r>
            <a:r>
              <a:rPr lang="en-US" dirty="0" err="1"/>
              <a:t>neophodn</a:t>
            </a:r>
            <a:r>
              <a:rPr lang="sr-Latn-RS" dirty="0"/>
              <a:t>e</a:t>
            </a:r>
            <a:r>
              <a:rPr lang="en-US" dirty="0"/>
              <a:t> </a:t>
            </a:r>
            <a:r>
              <a:rPr lang="sr-Latn-RS" dirty="0"/>
              <a:t>modifikacije</a:t>
            </a:r>
            <a:r>
              <a:rPr lang="en-US" dirty="0"/>
              <a:t> – </a:t>
            </a:r>
            <a:r>
              <a:rPr lang="en-US" dirty="0" err="1"/>
              <a:t>i</a:t>
            </a:r>
            <a:r>
              <a:rPr lang="en-US" dirty="0"/>
              <a:t> </a:t>
            </a:r>
            <a:r>
              <a:rPr lang="en-US" dirty="0" err="1"/>
              <a:t>činjenicu</a:t>
            </a:r>
            <a:r>
              <a:rPr lang="en-US" dirty="0"/>
              <a:t> da </a:t>
            </a:r>
            <a:r>
              <a:rPr lang="en-US" dirty="0" err="1"/>
              <a:t>su</a:t>
            </a:r>
            <a:r>
              <a:rPr lang="en-US" dirty="0"/>
              <a:t> </a:t>
            </a:r>
            <a:r>
              <a:rPr lang="en-US" dirty="0" err="1"/>
              <a:t>pragovi</a:t>
            </a:r>
            <a:r>
              <a:rPr lang="en-US" dirty="0"/>
              <a:t> </a:t>
            </a:r>
            <a:r>
              <a:rPr lang="en-US" dirty="0" err="1"/>
              <a:t>za</a:t>
            </a:r>
            <a:r>
              <a:rPr lang="en-US" dirty="0"/>
              <a:t> </a:t>
            </a:r>
            <a:r>
              <a:rPr lang="en-US" dirty="0" err="1"/>
              <a:t>identifikaciju</a:t>
            </a:r>
            <a:r>
              <a:rPr lang="en-US" dirty="0"/>
              <a:t> </a:t>
            </a:r>
            <a:r>
              <a:rPr lang="en-US" dirty="0" err="1"/>
              <a:t>i</a:t>
            </a:r>
            <a:r>
              <a:rPr lang="sr-Latn-RS" dirty="0"/>
              <a:t> karakterizaciju</a:t>
            </a:r>
            <a:r>
              <a:rPr lang="en-US" dirty="0"/>
              <a:t> </a:t>
            </a:r>
            <a:r>
              <a:rPr lang="en-US" dirty="0" err="1"/>
              <a:t>proces</a:t>
            </a:r>
            <a:r>
              <a:rPr lang="sr-Latn-RS" dirty="0"/>
              <a:t>a</a:t>
            </a:r>
            <a:r>
              <a:rPr lang="en-US" dirty="0"/>
              <a:t> </a:t>
            </a:r>
            <a:r>
              <a:rPr lang="en-US" dirty="0" err="1"/>
              <a:t>transformacije</a:t>
            </a:r>
            <a:r>
              <a:rPr lang="en-US" dirty="0"/>
              <a:t> </a:t>
            </a:r>
            <a:r>
              <a:rPr lang="en-US" dirty="0" err="1"/>
              <a:t>mogu</a:t>
            </a:r>
            <a:r>
              <a:rPr lang="en-US" dirty="0"/>
              <a:t> </a:t>
            </a:r>
            <a:r>
              <a:rPr lang="en-US" dirty="0" err="1"/>
              <a:t>postaviti</a:t>
            </a:r>
            <a:r>
              <a:rPr lang="en-US" dirty="0"/>
              <a:t> </a:t>
            </a:r>
            <a:r>
              <a:rPr lang="en-US" dirty="0" err="1"/>
              <a:t>samo</a:t>
            </a:r>
            <a:r>
              <a:rPr lang="en-US" dirty="0"/>
              <a:t> </a:t>
            </a:r>
            <a:r>
              <a:rPr lang="sr-Latn-RS" dirty="0"/>
              <a:t>kao </a:t>
            </a:r>
            <a:r>
              <a:rPr lang="en-US" dirty="0" err="1"/>
              <a:t>specifični</a:t>
            </a:r>
            <a:r>
              <a:rPr lang="en-US" dirty="0"/>
              <a:t> </a:t>
            </a:r>
            <a:r>
              <a:rPr lang="en-US" dirty="0" err="1"/>
              <a:t>za</a:t>
            </a:r>
            <a:r>
              <a:rPr lang="sr-Latn-RS" dirty="0"/>
              <a:t> određenu</a:t>
            </a:r>
            <a:r>
              <a:rPr lang="en-US" dirty="0"/>
              <a:t> </a:t>
            </a:r>
            <a:r>
              <a:rPr lang="en-US" dirty="0" err="1"/>
              <a:t>industriju</a:t>
            </a:r>
            <a:r>
              <a:rPr lang="en-US" dirty="0"/>
              <a:t> – </a:t>
            </a:r>
            <a:r>
              <a:rPr lang="en-US" dirty="0" err="1"/>
              <a:t>autori</a:t>
            </a:r>
            <a:r>
              <a:rPr lang="en-US" dirty="0"/>
              <a:t> </a:t>
            </a:r>
            <a:r>
              <a:rPr lang="en-US" dirty="0" err="1"/>
              <a:t>predlažu</a:t>
            </a:r>
            <a:r>
              <a:rPr lang="en-US" dirty="0"/>
              <a:t> da se </a:t>
            </a:r>
            <a:r>
              <a:rPr lang="en-US" dirty="0" err="1"/>
              <a:t>uzmu</a:t>
            </a:r>
            <a:r>
              <a:rPr lang="en-US" dirty="0"/>
              <a:t> u </a:t>
            </a:r>
            <a:r>
              <a:rPr lang="en-US" dirty="0" err="1"/>
              <a:t>obzir</a:t>
            </a:r>
            <a:r>
              <a:rPr lang="en-US" dirty="0"/>
              <a:t> </a:t>
            </a:r>
            <a:r>
              <a:rPr lang="en-US" dirty="0" err="1"/>
              <a:t>sledeće</a:t>
            </a:r>
            <a:r>
              <a:rPr lang="en-US" dirty="0"/>
              <a:t> </a:t>
            </a:r>
            <a:r>
              <a:rPr lang="en-US" dirty="0" err="1"/>
              <a:t>dimenzije</a:t>
            </a:r>
            <a:r>
              <a:rPr lang="sr-Latn-RS" dirty="0"/>
              <a:t>, kao mere industrijske transformacije</a:t>
            </a:r>
            <a:r>
              <a:rPr lang="en-US" dirty="0"/>
              <a:t>:</a:t>
            </a:r>
            <a:endParaRPr lang="sr-Latn-RS" dirty="0"/>
          </a:p>
          <a:p>
            <a:pPr lvl="1"/>
            <a:r>
              <a:rPr lang="en-US" b="1" dirty="0" err="1"/>
              <a:t>Broj</a:t>
            </a:r>
            <a:r>
              <a:rPr lang="en-US" b="1" dirty="0"/>
              <a:t>, </a:t>
            </a:r>
            <a:r>
              <a:rPr lang="en-US" b="1" dirty="0" err="1"/>
              <a:t>karakter</a:t>
            </a:r>
            <a:r>
              <a:rPr lang="en-US" b="1" dirty="0"/>
              <a:t> </a:t>
            </a:r>
            <a:r>
              <a:rPr lang="en-US" b="1" dirty="0" err="1"/>
              <a:t>i</a:t>
            </a:r>
            <a:r>
              <a:rPr lang="en-US" b="1" dirty="0"/>
              <a:t> </a:t>
            </a:r>
            <a:r>
              <a:rPr lang="en-US" b="1" dirty="0" err="1"/>
              <a:t>odnos</a:t>
            </a:r>
            <a:r>
              <a:rPr lang="en-US" b="1" dirty="0"/>
              <a:t> </a:t>
            </a:r>
            <a:r>
              <a:rPr lang="en-US" b="1" dirty="0" err="1"/>
              <a:t>između</a:t>
            </a:r>
            <a:r>
              <a:rPr lang="en-US" b="1" dirty="0"/>
              <a:t> </a:t>
            </a:r>
            <a:r>
              <a:rPr lang="sr-Latn-RS" b="1" dirty="0"/>
              <a:t>elemenata</a:t>
            </a:r>
            <a:r>
              <a:rPr lang="en-US" b="1" dirty="0"/>
              <a:t> </a:t>
            </a:r>
            <a:r>
              <a:rPr lang="en-US" b="1" dirty="0" err="1"/>
              <a:t>lanca</a:t>
            </a:r>
            <a:r>
              <a:rPr lang="en-US" b="1" dirty="0"/>
              <a:t> </a:t>
            </a:r>
            <a:r>
              <a:rPr lang="en-US" b="1" dirty="0" err="1"/>
              <a:t>snabdevanja</a:t>
            </a:r>
            <a:r>
              <a:rPr lang="en-US" b="1" dirty="0"/>
              <a:t> (</a:t>
            </a:r>
            <a:r>
              <a:rPr lang="en-US" b="1" dirty="0" err="1"/>
              <a:t>vrednosti</a:t>
            </a:r>
            <a:r>
              <a:rPr lang="en-US" b="1" dirty="0"/>
              <a:t>) u </a:t>
            </a:r>
            <a:r>
              <a:rPr lang="en-US" b="1" dirty="0" err="1"/>
              <a:t>industriji</a:t>
            </a:r>
            <a:r>
              <a:rPr lang="en-US" dirty="0"/>
              <a:t>. </a:t>
            </a:r>
            <a:r>
              <a:rPr lang="en-US" dirty="0" err="1"/>
              <a:t>Promene</a:t>
            </a:r>
            <a:r>
              <a:rPr lang="en-US" dirty="0"/>
              <a:t> u </a:t>
            </a:r>
            <a:r>
              <a:rPr lang="en-US" dirty="0" err="1"/>
              <a:t>ovoj</a:t>
            </a:r>
            <a:r>
              <a:rPr lang="en-US" dirty="0"/>
              <a:t> </a:t>
            </a:r>
            <a:r>
              <a:rPr lang="en-US" dirty="0" err="1"/>
              <a:t>dimenziji</a:t>
            </a:r>
            <a:r>
              <a:rPr lang="en-US" dirty="0"/>
              <a:t> </a:t>
            </a:r>
            <a:r>
              <a:rPr lang="en-US" dirty="0" err="1"/>
              <a:t>mogu</a:t>
            </a:r>
            <a:r>
              <a:rPr lang="en-US" dirty="0"/>
              <a:t> </a:t>
            </a:r>
            <a:r>
              <a:rPr lang="en-US" dirty="0" err="1"/>
              <a:t>biti</a:t>
            </a:r>
            <a:r>
              <a:rPr lang="en-US" dirty="0"/>
              <a:t> </a:t>
            </a:r>
            <a:r>
              <a:rPr lang="en-US" dirty="0" err="1"/>
              <a:t>posledice</a:t>
            </a:r>
            <a:r>
              <a:rPr lang="en-US" dirty="0"/>
              <a:t> </a:t>
            </a:r>
            <a:r>
              <a:rPr lang="sr-Latn-RS" dirty="0"/>
              <a:t>rekonstrukcije ili razmeštaja </a:t>
            </a:r>
            <a:r>
              <a:rPr lang="en-US" dirty="0" err="1"/>
              <a:t>lan</a:t>
            </a:r>
            <a:r>
              <a:rPr lang="sr-Latn-RS" dirty="0"/>
              <a:t>a</a:t>
            </a:r>
            <a:r>
              <a:rPr lang="en-US" dirty="0"/>
              <a:t>ca </a:t>
            </a:r>
            <a:r>
              <a:rPr lang="en-US" dirty="0" err="1"/>
              <a:t>vrednosti</a:t>
            </a:r>
            <a:endParaRPr lang="sr-Latn-RS" dirty="0"/>
          </a:p>
          <a:p>
            <a:pPr lvl="1"/>
            <a:r>
              <a:rPr lang="en-US" b="1" dirty="0" err="1"/>
              <a:t>Broj</a:t>
            </a:r>
            <a:r>
              <a:rPr lang="en-US" b="1" dirty="0"/>
              <a:t>, </a:t>
            </a:r>
            <a:r>
              <a:rPr lang="en-US" b="1" dirty="0" err="1"/>
              <a:t>karakter</a:t>
            </a:r>
            <a:r>
              <a:rPr lang="en-US" b="1" dirty="0"/>
              <a:t> </a:t>
            </a:r>
            <a:r>
              <a:rPr lang="en-US" b="1" dirty="0" err="1"/>
              <a:t>i</a:t>
            </a:r>
            <a:r>
              <a:rPr lang="en-US" b="1" dirty="0"/>
              <a:t> </a:t>
            </a:r>
            <a:r>
              <a:rPr lang="en-US" b="1" dirty="0" err="1"/>
              <a:t>odnos</a:t>
            </a:r>
            <a:r>
              <a:rPr lang="en-US" b="1" dirty="0"/>
              <a:t> </a:t>
            </a:r>
            <a:r>
              <a:rPr lang="en-US" b="1" dirty="0" err="1"/>
              <a:t>između</a:t>
            </a:r>
            <a:r>
              <a:rPr lang="en-US" b="1" dirty="0"/>
              <a:t> </a:t>
            </a:r>
            <a:r>
              <a:rPr lang="sr-Latn-RS" b="1" dirty="0"/>
              <a:t>entiteta</a:t>
            </a:r>
            <a:r>
              <a:rPr lang="en-US" b="1" dirty="0"/>
              <a:t> </a:t>
            </a:r>
            <a:r>
              <a:rPr lang="en-US" b="1" dirty="0" err="1"/>
              <a:t>na</a:t>
            </a:r>
            <a:r>
              <a:rPr lang="en-US" b="1" dirty="0"/>
              <a:t> </a:t>
            </a:r>
            <a:r>
              <a:rPr lang="en-US" b="1" dirty="0" err="1"/>
              <a:t>tržištu</a:t>
            </a:r>
            <a:r>
              <a:rPr lang="en-US" b="1" dirty="0"/>
              <a:t> </a:t>
            </a:r>
            <a:r>
              <a:rPr lang="en-US" b="1" dirty="0" err="1"/>
              <a:t>i</a:t>
            </a:r>
            <a:r>
              <a:rPr lang="en-US" b="1" dirty="0"/>
              <a:t> </a:t>
            </a:r>
            <a:r>
              <a:rPr lang="sr-Latn-RS" b="1" dirty="0"/>
              <a:t>u </a:t>
            </a:r>
            <a:r>
              <a:rPr lang="en-US" b="1" dirty="0" err="1"/>
              <a:t>industriji</a:t>
            </a:r>
            <a:r>
              <a:rPr lang="en-US" dirty="0"/>
              <a:t>. Ova </a:t>
            </a:r>
            <a:r>
              <a:rPr lang="en-US" dirty="0" err="1"/>
              <a:t>stavka</a:t>
            </a:r>
            <a:r>
              <a:rPr lang="en-US" dirty="0"/>
              <a:t> </a:t>
            </a:r>
            <a:r>
              <a:rPr lang="sr-Latn-RS" dirty="0"/>
              <a:t>m</a:t>
            </a:r>
            <a:r>
              <a:rPr lang="en-US" dirty="0" err="1"/>
              <a:t>ože</a:t>
            </a:r>
            <a:r>
              <a:rPr lang="sr-Latn-RS" dirty="0"/>
              <a:t> </a:t>
            </a:r>
            <a:r>
              <a:rPr lang="en-US" dirty="0" err="1"/>
              <a:t>biti</a:t>
            </a:r>
            <a:r>
              <a:rPr lang="en-US" dirty="0"/>
              <a:t> </a:t>
            </a:r>
            <a:r>
              <a:rPr lang="sr-Latn-RS" dirty="0"/>
              <a:t>merena preko</a:t>
            </a:r>
            <a:r>
              <a:rPr lang="en-US" dirty="0"/>
              <a:t> </a:t>
            </a:r>
            <a:r>
              <a:rPr lang="en-US" dirty="0" err="1"/>
              <a:t>broj</a:t>
            </a:r>
            <a:r>
              <a:rPr lang="sr-Latn-RS" dirty="0"/>
              <a:t>a</a:t>
            </a:r>
            <a:r>
              <a:rPr lang="en-US" dirty="0"/>
              <a:t> </a:t>
            </a:r>
            <a:r>
              <a:rPr lang="en-US" dirty="0" err="1"/>
              <a:t>i</a:t>
            </a:r>
            <a:r>
              <a:rPr lang="en-US" dirty="0"/>
              <a:t> </a:t>
            </a:r>
            <a:r>
              <a:rPr lang="en-US" dirty="0" err="1"/>
              <a:t>karakter</a:t>
            </a:r>
            <a:r>
              <a:rPr lang="sr-Latn-RS" dirty="0"/>
              <a:t>a </a:t>
            </a:r>
            <a:r>
              <a:rPr lang="en-US" dirty="0" err="1"/>
              <a:t>aktivni</a:t>
            </a:r>
            <a:r>
              <a:rPr lang="sr-Latn-RS" dirty="0"/>
              <a:t>h</a:t>
            </a:r>
            <a:r>
              <a:rPr lang="en-US" dirty="0"/>
              <a:t> </a:t>
            </a:r>
            <a:r>
              <a:rPr lang="en-US" dirty="0" err="1"/>
              <a:t>poslovni</a:t>
            </a:r>
            <a:r>
              <a:rPr lang="sr-Latn-RS" dirty="0"/>
              <a:t>h</a:t>
            </a:r>
            <a:r>
              <a:rPr lang="en-US" dirty="0"/>
              <a:t> </a:t>
            </a:r>
            <a:r>
              <a:rPr lang="en-US" dirty="0" err="1"/>
              <a:t>sistem</a:t>
            </a:r>
            <a:r>
              <a:rPr lang="sr-Latn-RS" dirty="0"/>
              <a:t>a u datom industrijskom sektoru</a:t>
            </a:r>
            <a:r>
              <a:rPr lang="en-US" dirty="0"/>
              <a:t>,</a:t>
            </a:r>
            <a:r>
              <a:rPr lang="sr-Latn-RS" dirty="0"/>
              <a:t> kao i preko</a:t>
            </a:r>
            <a:r>
              <a:rPr lang="en-US" dirty="0"/>
              <a:t> </a:t>
            </a:r>
            <a:r>
              <a:rPr lang="en-US" dirty="0" err="1"/>
              <a:t>broj</a:t>
            </a:r>
            <a:r>
              <a:rPr lang="sr-Latn-RS" dirty="0"/>
              <a:t>a osnovanih</a:t>
            </a:r>
            <a:r>
              <a:rPr lang="en-US" dirty="0"/>
              <a:t> </a:t>
            </a:r>
            <a:r>
              <a:rPr lang="en-US" dirty="0" err="1"/>
              <a:t>i</a:t>
            </a:r>
            <a:r>
              <a:rPr lang="en-US" dirty="0"/>
              <a:t> </a:t>
            </a:r>
            <a:r>
              <a:rPr lang="sr-Latn-RS" dirty="0"/>
              <a:t>ugašenih</a:t>
            </a:r>
            <a:r>
              <a:rPr lang="en-US" dirty="0"/>
              <a:t> </a:t>
            </a:r>
            <a:r>
              <a:rPr lang="en-US" dirty="0" err="1"/>
              <a:t>firmi</a:t>
            </a:r>
            <a:r>
              <a:rPr lang="en-US" dirty="0"/>
              <a:t>.</a:t>
            </a:r>
            <a:endParaRPr lang="sr-Latn-RS" dirty="0"/>
          </a:p>
          <a:p>
            <a:pPr lvl="1"/>
            <a:r>
              <a:rPr lang="en-US" b="1" dirty="0" err="1"/>
              <a:t>Promet</a:t>
            </a:r>
            <a:r>
              <a:rPr lang="en-US" b="1" dirty="0"/>
              <a:t> </a:t>
            </a:r>
            <a:r>
              <a:rPr lang="sr-Latn-RS" b="1" dirty="0"/>
              <a:t>postojećih</a:t>
            </a:r>
            <a:r>
              <a:rPr lang="en-US" b="1" dirty="0"/>
              <a:t> </a:t>
            </a:r>
            <a:r>
              <a:rPr lang="en-US" b="1" dirty="0" err="1"/>
              <a:t>i</a:t>
            </a:r>
            <a:r>
              <a:rPr lang="en-US" b="1" dirty="0"/>
              <a:t> </a:t>
            </a:r>
            <a:r>
              <a:rPr lang="en-US" b="1" dirty="0" err="1"/>
              <a:t>novih</a:t>
            </a:r>
            <a:r>
              <a:rPr lang="en-US" b="1" dirty="0"/>
              <a:t> </a:t>
            </a:r>
            <a:r>
              <a:rPr lang="en-US" b="1" dirty="0" err="1"/>
              <a:t>poslovnih</a:t>
            </a:r>
            <a:r>
              <a:rPr lang="en-US" b="1" dirty="0"/>
              <a:t> </a:t>
            </a:r>
            <a:r>
              <a:rPr lang="en-US" b="1" dirty="0" err="1"/>
              <a:t>sistema</a:t>
            </a:r>
            <a:r>
              <a:rPr lang="sr-Latn-RS" dirty="0"/>
              <a:t>. U okviru ove stavke se meri promet </a:t>
            </a:r>
            <a:r>
              <a:rPr lang="en-US" dirty="0" err="1"/>
              <a:t>koji</a:t>
            </a:r>
            <a:r>
              <a:rPr lang="en-US" dirty="0"/>
              <a:t> se </a:t>
            </a:r>
            <a:r>
              <a:rPr lang="en-US" dirty="0" err="1"/>
              <a:t>odnos</a:t>
            </a:r>
            <a:r>
              <a:rPr lang="sr-Latn-RS" dirty="0"/>
              <a:t>i</a:t>
            </a:r>
            <a:r>
              <a:rPr lang="en-US" dirty="0"/>
              <a:t> </a:t>
            </a:r>
            <a:r>
              <a:rPr lang="en-US" dirty="0" err="1"/>
              <a:t>na</a:t>
            </a:r>
            <a:r>
              <a:rPr lang="en-US" dirty="0"/>
              <a:t> </a:t>
            </a:r>
            <a:r>
              <a:rPr lang="en-US" dirty="0" err="1"/>
              <a:t>tradicionalna</a:t>
            </a:r>
            <a:r>
              <a:rPr lang="en-US" dirty="0"/>
              <a:t> </a:t>
            </a:r>
            <a:r>
              <a:rPr lang="en-US" dirty="0" err="1"/>
              <a:t>i</a:t>
            </a:r>
            <a:r>
              <a:rPr lang="en-US" dirty="0"/>
              <a:t> nova dobra </a:t>
            </a:r>
            <a:r>
              <a:rPr lang="en-US" dirty="0" err="1"/>
              <a:t>i</a:t>
            </a:r>
            <a:r>
              <a:rPr lang="en-US" dirty="0"/>
              <a:t> </a:t>
            </a:r>
            <a:r>
              <a:rPr lang="en-US" dirty="0" err="1"/>
              <a:t>usluge</a:t>
            </a:r>
            <a:r>
              <a:rPr lang="en-US" dirty="0"/>
              <a:t> </a:t>
            </a:r>
            <a:r>
              <a:rPr lang="en-US" dirty="0" err="1"/>
              <a:t>i</a:t>
            </a:r>
            <a:r>
              <a:rPr lang="en-US" dirty="0"/>
              <a:t>/</a:t>
            </a:r>
            <a:r>
              <a:rPr lang="en-US" dirty="0" err="1"/>
              <a:t>ili</a:t>
            </a:r>
            <a:r>
              <a:rPr lang="sr-Latn-RS" dirty="0"/>
              <a:t> promet postojećih</a:t>
            </a:r>
            <a:r>
              <a:rPr lang="en-US" dirty="0"/>
              <a:t> </a:t>
            </a:r>
            <a:r>
              <a:rPr lang="en-US" dirty="0" err="1"/>
              <a:t>ili</a:t>
            </a:r>
            <a:r>
              <a:rPr lang="en-US" dirty="0"/>
              <a:t> </a:t>
            </a:r>
            <a:r>
              <a:rPr lang="en-US" dirty="0" err="1"/>
              <a:t>novih</a:t>
            </a:r>
            <a:r>
              <a:rPr lang="en-US" dirty="0"/>
              <a:t> </a:t>
            </a:r>
            <a:r>
              <a:rPr lang="en-US" dirty="0" err="1"/>
              <a:t>kanala</a:t>
            </a:r>
            <a:r>
              <a:rPr lang="en-US" dirty="0"/>
              <a:t> </a:t>
            </a:r>
            <a:r>
              <a:rPr lang="en-US" dirty="0" err="1"/>
              <a:t>distribucije</a:t>
            </a:r>
            <a:r>
              <a:rPr lang="en-US" dirty="0"/>
              <a:t>.</a:t>
            </a:r>
            <a:endParaRPr lang="sr-Latn-RS" dirty="0"/>
          </a:p>
          <a:p>
            <a:pPr lvl="1"/>
            <a:r>
              <a:rPr lang="pl-PL" b="1" dirty="0"/>
              <a:t>Promene u profitabilnosti</a:t>
            </a:r>
            <a:r>
              <a:rPr lang="pl-PL" dirty="0"/>
              <a:t> pojedinačnih aktera ili na nivou proseka cele grane industrije,</a:t>
            </a:r>
            <a:endParaRPr lang="en-US" dirty="0"/>
          </a:p>
        </p:txBody>
      </p:sp>
    </p:spTree>
    <p:extLst>
      <p:ext uri="{BB962C8B-B14F-4D97-AF65-F5344CB8AC3E}">
        <p14:creationId xmlns:p14="http://schemas.microsoft.com/office/powerpoint/2010/main" val="2117475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Sadržaj predmeta</a:t>
            </a:r>
            <a:endParaRPr lang="en-US" dirty="0"/>
          </a:p>
        </p:txBody>
      </p:sp>
      <p:sp>
        <p:nvSpPr>
          <p:cNvPr id="3" name="Content Placeholder 2"/>
          <p:cNvSpPr>
            <a:spLocks noGrp="1"/>
          </p:cNvSpPr>
          <p:nvPr>
            <p:ph idx="1"/>
          </p:nvPr>
        </p:nvSpPr>
        <p:spPr>
          <a:xfrm>
            <a:off x="609600" y="1432560"/>
            <a:ext cx="11582400" cy="5252720"/>
          </a:xfrm>
        </p:spPr>
        <p:txBody>
          <a:bodyPr>
            <a:normAutofit fontScale="85000" lnSpcReduction="20000"/>
          </a:bodyPr>
          <a:lstStyle/>
          <a:p>
            <a:r>
              <a:rPr lang="sr-Latn-RS" dirty="0">
                <a:solidFill>
                  <a:srgbClr val="002060"/>
                </a:solidFill>
              </a:rPr>
              <a:t>Industrijski menadžment i preduzetništvo: spoljašnje okruženje, društvena odgovornost i poslovna etika. Razvoj novog proizvoda</a:t>
            </a:r>
          </a:p>
          <a:p>
            <a:r>
              <a:rPr lang="sr-Latn-RS" b="1" dirty="0">
                <a:solidFill>
                  <a:srgbClr val="002060"/>
                </a:solidFill>
              </a:rPr>
              <a:t>Industrija, transformacioni proces, logistika, razvoj i transformacija industrije. </a:t>
            </a:r>
          </a:p>
          <a:p>
            <a:r>
              <a:rPr lang="sr-Latn-RS" dirty="0">
                <a:solidFill>
                  <a:srgbClr val="002060"/>
                </a:solidFill>
              </a:rPr>
              <a:t>Upravljanje kreativnošću i inovacijama. Koncept ''učeće organizacije''. Principi upravljanja tehnološkim inovacijama. Ljudski resursi kao imovina preduzeća. Konflikti i upravljanje konfliktima. </a:t>
            </a:r>
          </a:p>
          <a:p>
            <a:r>
              <a:rPr lang="sr-Latn-RS" dirty="0">
                <a:solidFill>
                  <a:srgbClr val="002060"/>
                </a:solidFill>
              </a:rPr>
              <a:t>Analiza poslovnog slučaja (Business Case)</a:t>
            </a:r>
          </a:p>
          <a:p>
            <a:r>
              <a:rPr lang="sr-Latn-RS" dirty="0">
                <a:solidFill>
                  <a:srgbClr val="002060"/>
                </a:solidFill>
              </a:rPr>
              <a:t>Vrednovanje i evaluaciju poslovne ideje zasnovana na finansijskim parametrima – Studija izvodljivosti</a:t>
            </a:r>
            <a:endParaRPr lang="en-US" dirty="0">
              <a:solidFill>
                <a:srgbClr val="002060"/>
              </a:solidFill>
            </a:endParaRPr>
          </a:p>
          <a:p>
            <a:r>
              <a:rPr lang="sr-Latn-RS" dirty="0">
                <a:solidFill>
                  <a:srgbClr val="002060"/>
                </a:solidFill>
              </a:rPr>
              <a:t>Predviđanje i prognoziranje. </a:t>
            </a:r>
          </a:p>
          <a:p>
            <a:r>
              <a:rPr lang="sr-Latn-RS" dirty="0">
                <a:solidFill>
                  <a:srgbClr val="002060"/>
                </a:solidFill>
              </a:rPr>
              <a:t>Planiranje, strateško planiranje i strateški menadžment. </a:t>
            </a:r>
            <a:endParaRPr lang="en-US" dirty="0">
              <a:solidFill>
                <a:srgbClr val="002060"/>
              </a:solidFill>
            </a:endParaRPr>
          </a:p>
          <a:p>
            <a:r>
              <a:rPr lang="sr-Latn-RS" dirty="0">
                <a:solidFill>
                  <a:srgbClr val="002060"/>
                </a:solidFill>
              </a:rPr>
              <a:t>Odlučivanje kao proces rešavanja poslovnih izazova. </a:t>
            </a:r>
          </a:p>
          <a:p>
            <a:r>
              <a:rPr lang="sr-Latn-RS" dirty="0">
                <a:solidFill>
                  <a:srgbClr val="002060"/>
                </a:solidFill>
              </a:rPr>
              <a:t>Kvalitet kao upravljačka varijabla. </a:t>
            </a:r>
          </a:p>
          <a:p>
            <a:r>
              <a:rPr lang="sr-Latn-RS" dirty="0">
                <a:solidFill>
                  <a:srgbClr val="002060"/>
                </a:solidFill>
              </a:rPr>
              <a:t>Održivost. Ekološki menadžment. Globalizacija i menadžment</a:t>
            </a:r>
          </a:p>
        </p:txBody>
      </p:sp>
    </p:spTree>
    <p:extLst>
      <p:ext uri="{BB962C8B-B14F-4D97-AF65-F5344CB8AC3E}">
        <p14:creationId xmlns:p14="http://schemas.microsoft.com/office/powerpoint/2010/main" val="1030696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Industrija, transformacioni proces, logistika, razvoj i transformacija industrije</a:t>
            </a:r>
            <a:endParaRPr lang="en-US" dirty="0"/>
          </a:p>
        </p:txBody>
      </p:sp>
      <p:sp>
        <p:nvSpPr>
          <p:cNvPr id="3" name="Content Placeholder 2"/>
          <p:cNvSpPr>
            <a:spLocks noGrp="1"/>
          </p:cNvSpPr>
          <p:nvPr>
            <p:ph idx="1"/>
          </p:nvPr>
        </p:nvSpPr>
        <p:spPr/>
        <p:txBody>
          <a:bodyPr>
            <a:normAutofit fontScale="92500" lnSpcReduction="20000"/>
          </a:bodyPr>
          <a:lstStyle/>
          <a:p>
            <a:r>
              <a:rPr lang="en-US" b="1" dirty="0" err="1"/>
              <a:t>Kvalitativni</a:t>
            </a:r>
            <a:r>
              <a:rPr lang="en-US" b="1" dirty="0"/>
              <a:t> </a:t>
            </a:r>
            <a:r>
              <a:rPr lang="en-US" b="1" dirty="0" err="1"/>
              <a:t>indikatori</a:t>
            </a:r>
            <a:r>
              <a:rPr lang="en-US" dirty="0"/>
              <a:t>. Oni </a:t>
            </a:r>
            <a:r>
              <a:rPr lang="en-US" dirty="0" err="1"/>
              <a:t>mogu</a:t>
            </a:r>
            <a:r>
              <a:rPr lang="en-US" dirty="0"/>
              <a:t> da </a:t>
            </a:r>
            <a:r>
              <a:rPr lang="sr-Latn-RS" dirty="0"/>
              <a:t>se upotrebe za </a:t>
            </a:r>
            <a:r>
              <a:rPr lang="en-US" dirty="0" err="1"/>
              <a:t>direktnu</a:t>
            </a:r>
            <a:r>
              <a:rPr lang="en-US" dirty="0"/>
              <a:t> </a:t>
            </a:r>
            <a:r>
              <a:rPr lang="en-US" dirty="0" err="1"/>
              <a:t>funkciju</a:t>
            </a:r>
            <a:r>
              <a:rPr lang="en-US" dirty="0"/>
              <a:t> </a:t>
            </a:r>
            <a:r>
              <a:rPr lang="en-US" dirty="0" err="1"/>
              <a:t>praćenja</a:t>
            </a:r>
            <a:r>
              <a:rPr lang="en-US" dirty="0"/>
              <a:t> </a:t>
            </a:r>
            <a:r>
              <a:rPr lang="en-US" dirty="0" err="1"/>
              <a:t>trenutnih</a:t>
            </a:r>
            <a:r>
              <a:rPr lang="en-US" dirty="0"/>
              <a:t> </a:t>
            </a:r>
            <a:r>
              <a:rPr lang="en-US" dirty="0" err="1"/>
              <a:t>transformacionih</a:t>
            </a:r>
            <a:r>
              <a:rPr lang="en-US" dirty="0"/>
              <a:t> </a:t>
            </a:r>
            <a:r>
              <a:rPr lang="en-US" dirty="0" err="1"/>
              <a:t>procesa</a:t>
            </a:r>
            <a:r>
              <a:rPr lang="en-US" dirty="0"/>
              <a:t> </a:t>
            </a:r>
            <a:r>
              <a:rPr lang="sr-Latn-RS" dirty="0"/>
              <a:t>u</a:t>
            </a:r>
            <a:r>
              <a:rPr lang="en-US" dirty="0"/>
              <a:t> </a:t>
            </a:r>
            <a:r>
              <a:rPr lang="en-US" dirty="0" err="1"/>
              <a:t>funkciju</a:t>
            </a:r>
            <a:r>
              <a:rPr lang="en-US" dirty="0"/>
              <a:t> „</a:t>
            </a:r>
            <a:r>
              <a:rPr lang="en-US" dirty="0" err="1"/>
              <a:t>mekih</a:t>
            </a:r>
            <a:r>
              <a:rPr lang="en-US" dirty="0"/>
              <a:t> </a:t>
            </a:r>
            <a:r>
              <a:rPr lang="sr-Latn-RS" dirty="0"/>
              <a:t>pokazatelja</a:t>
            </a:r>
            <a:r>
              <a:rPr lang="en-US" dirty="0"/>
              <a:t>“</a:t>
            </a:r>
            <a:r>
              <a:rPr lang="sr-Latn-RS" dirty="0"/>
              <a:t> – „okidača“ promene,</a:t>
            </a:r>
            <a:r>
              <a:rPr lang="en-US" dirty="0"/>
              <a:t> </a:t>
            </a:r>
            <a:r>
              <a:rPr lang="en-US" dirty="0" err="1"/>
              <a:t>jer</a:t>
            </a:r>
            <a:r>
              <a:rPr lang="en-US" dirty="0"/>
              <a:t> </a:t>
            </a:r>
            <a:r>
              <a:rPr lang="en-US" dirty="0" err="1"/>
              <a:t>su</a:t>
            </a:r>
            <a:r>
              <a:rPr lang="en-US" dirty="0"/>
              <a:t> </a:t>
            </a:r>
            <a:r>
              <a:rPr lang="en-US" dirty="0" err="1"/>
              <a:t>uočljivi</a:t>
            </a:r>
            <a:r>
              <a:rPr lang="en-US" dirty="0"/>
              <a:t> pre </a:t>
            </a:r>
            <a:r>
              <a:rPr lang="en-US" dirty="0" err="1"/>
              <a:t>nego</a:t>
            </a:r>
            <a:r>
              <a:rPr lang="en-US" dirty="0"/>
              <a:t> </a:t>
            </a:r>
            <a:r>
              <a:rPr lang="en-US" dirty="0" err="1"/>
              <a:t>što</a:t>
            </a:r>
            <a:r>
              <a:rPr lang="en-US" dirty="0"/>
              <a:t> „</a:t>
            </a:r>
            <a:r>
              <a:rPr lang="en-US" dirty="0" err="1"/>
              <a:t>tvrde</a:t>
            </a:r>
            <a:r>
              <a:rPr lang="en-US" dirty="0"/>
              <a:t> </a:t>
            </a:r>
            <a:r>
              <a:rPr lang="en-US" dirty="0" err="1"/>
              <a:t>činjenice</a:t>
            </a:r>
            <a:r>
              <a:rPr lang="en-US" dirty="0"/>
              <a:t>“ (u </a:t>
            </a:r>
            <a:r>
              <a:rPr lang="en-US" dirty="0" err="1"/>
              <a:t>obliku</a:t>
            </a:r>
            <a:r>
              <a:rPr lang="en-US" dirty="0"/>
              <a:t> </a:t>
            </a:r>
            <a:r>
              <a:rPr lang="en-US" dirty="0" err="1"/>
              <a:t>kvantitativnih</a:t>
            </a:r>
            <a:r>
              <a:rPr lang="en-US" dirty="0"/>
              <a:t> </a:t>
            </a:r>
            <a:r>
              <a:rPr lang="en-US" dirty="0" err="1"/>
              <a:t>indikatora</a:t>
            </a:r>
            <a:r>
              <a:rPr lang="en-US" dirty="0"/>
              <a:t>) </a:t>
            </a:r>
            <a:r>
              <a:rPr lang="en-US" dirty="0" err="1"/>
              <a:t>postanu</a:t>
            </a:r>
            <a:r>
              <a:rPr lang="en-US" dirty="0"/>
              <a:t> </a:t>
            </a:r>
            <a:r>
              <a:rPr lang="sr-Latn-RS" dirty="0"/>
              <a:t>uočljive</a:t>
            </a:r>
            <a:r>
              <a:rPr lang="en-US" dirty="0"/>
              <a:t>.</a:t>
            </a:r>
          </a:p>
          <a:p>
            <a:r>
              <a:rPr lang="en-US" dirty="0" err="1"/>
              <a:t>Relevantni</a:t>
            </a:r>
            <a:r>
              <a:rPr lang="en-US" dirty="0"/>
              <a:t> </a:t>
            </a:r>
            <a:r>
              <a:rPr lang="en-US" dirty="0" err="1"/>
              <a:t>podaci</a:t>
            </a:r>
            <a:r>
              <a:rPr lang="en-US" dirty="0"/>
              <a:t> u </a:t>
            </a:r>
            <a:r>
              <a:rPr lang="en-US" dirty="0" err="1"/>
              <a:t>ovom</a:t>
            </a:r>
            <a:r>
              <a:rPr lang="en-US" dirty="0"/>
              <a:t> </a:t>
            </a:r>
            <a:r>
              <a:rPr lang="en-US" dirty="0" err="1"/>
              <a:t>kontekstu</a:t>
            </a:r>
            <a:r>
              <a:rPr lang="en-US" dirty="0"/>
              <a:t> </a:t>
            </a:r>
            <a:r>
              <a:rPr lang="en-US" dirty="0" err="1"/>
              <a:t>su</a:t>
            </a:r>
            <a:r>
              <a:rPr lang="en-US" dirty="0"/>
              <a:t>:</a:t>
            </a:r>
            <a:endParaRPr lang="sr-Latn-RS" dirty="0"/>
          </a:p>
          <a:p>
            <a:pPr lvl="1"/>
            <a:r>
              <a:rPr lang="en-US" b="1" dirty="0" err="1"/>
              <a:t>Promene</a:t>
            </a:r>
            <a:r>
              <a:rPr lang="en-US" b="1" dirty="0"/>
              <a:t> u </a:t>
            </a:r>
            <a:r>
              <a:rPr lang="en-US" b="1" dirty="0" err="1"/>
              <a:t>relevantnom</a:t>
            </a:r>
            <a:r>
              <a:rPr lang="en-US" b="1" dirty="0"/>
              <a:t> </a:t>
            </a:r>
            <a:r>
              <a:rPr lang="en-US" b="1" dirty="0" err="1"/>
              <a:t>poslovnom</a:t>
            </a:r>
            <a:r>
              <a:rPr lang="en-US" b="1" dirty="0"/>
              <a:t> </a:t>
            </a:r>
            <a:r>
              <a:rPr lang="en-US" b="1" dirty="0" err="1"/>
              <a:t>okruženju</a:t>
            </a:r>
            <a:r>
              <a:rPr lang="en-US" dirty="0"/>
              <a:t>: </a:t>
            </a:r>
            <a:r>
              <a:rPr lang="sr-Latn-RS" dirty="0"/>
              <a:t>One </a:t>
            </a:r>
            <a:r>
              <a:rPr lang="en-US" dirty="0" err="1"/>
              <a:t>obuhvata</a:t>
            </a:r>
            <a:r>
              <a:rPr lang="sr-Latn-RS" dirty="0"/>
              <a:t>ju</a:t>
            </a:r>
            <a:r>
              <a:rPr lang="en-US" dirty="0"/>
              <a:t> </a:t>
            </a:r>
            <a:r>
              <a:rPr lang="en-US" dirty="0" err="1"/>
              <a:t>zakonske</a:t>
            </a:r>
            <a:r>
              <a:rPr lang="en-US" dirty="0"/>
              <a:t> </a:t>
            </a:r>
            <a:r>
              <a:rPr lang="en-US" dirty="0" err="1"/>
              <a:t>promene</a:t>
            </a:r>
            <a:r>
              <a:rPr lang="en-US" dirty="0"/>
              <a:t> </a:t>
            </a:r>
            <a:r>
              <a:rPr lang="sr-Latn-RS" dirty="0"/>
              <a:t>u određenom sektoru</a:t>
            </a:r>
            <a:r>
              <a:rPr lang="en-US" dirty="0"/>
              <a:t>, </a:t>
            </a:r>
            <a:r>
              <a:rPr lang="en-US" dirty="0" err="1"/>
              <a:t>tehnološke</a:t>
            </a:r>
            <a:r>
              <a:rPr lang="en-US" dirty="0"/>
              <a:t> </a:t>
            </a:r>
            <a:r>
              <a:rPr lang="en-US" dirty="0" err="1"/>
              <a:t>inovacije</a:t>
            </a:r>
            <a:r>
              <a:rPr lang="en-US" dirty="0"/>
              <a:t>,</a:t>
            </a:r>
            <a:r>
              <a:rPr lang="sr-Latn-RS" dirty="0"/>
              <a:t> </a:t>
            </a:r>
            <a:r>
              <a:rPr lang="en-US" dirty="0" err="1"/>
              <a:t>globalizacij</a:t>
            </a:r>
            <a:r>
              <a:rPr lang="sr-Latn-RS" dirty="0"/>
              <a:t>u</a:t>
            </a:r>
            <a:r>
              <a:rPr lang="en-US" dirty="0"/>
              <a:t>, </a:t>
            </a:r>
            <a:r>
              <a:rPr lang="en-US" dirty="0" err="1"/>
              <a:t>nove</a:t>
            </a:r>
            <a:r>
              <a:rPr lang="en-US" dirty="0"/>
              <a:t> </a:t>
            </a:r>
            <a:r>
              <a:rPr lang="en-US" dirty="0" err="1"/>
              <a:t>potrebe</a:t>
            </a:r>
            <a:r>
              <a:rPr lang="en-US" dirty="0"/>
              <a:t> </a:t>
            </a:r>
            <a:r>
              <a:rPr lang="en-US" dirty="0" err="1"/>
              <a:t>kupaca</a:t>
            </a:r>
            <a:r>
              <a:rPr lang="sr-Latn-RS" dirty="0"/>
              <a:t>, </a:t>
            </a:r>
            <a:r>
              <a:rPr lang="en-US" dirty="0" err="1"/>
              <a:t>promenjene</a:t>
            </a:r>
            <a:r>
              <a:rPr lang="en-US" dirty="0"/>
              <a:t> </a:t>
            </a:r>
            <a:r>
              <a:rPr lang="en-US" dirty="0" err="1"/>
              <a:t>strategije</a:t>
            </a:r>
            <a:r>
              <a:rPr lang="sr-Latn-RS" dirty="0"/>
              <a:t> ključnih predstavnika industrije</a:t>
            </a:r>
            <a:r>
              <a:rPr lang="en-US" dirty="0"/>
              <a:t> </a:t>
            </a:r>
            <a:r>
              <a:rPr lang="en-US" dirty="0" err="1"/>
              <a:t>i</a:t>
            </a:r>
            <a:r>
              <a:rPr lang="en-US" dirty="0"/>
              <a:t> </a:t>
            </a:r>
            <a:r>
              <a:rPr lang="en-US" dirty="0" err="1"/>
              <a:t>inovacije</a:t>
            </a:r>
            <a:r>
              <a:rPr lang="en-US" dirty="0"/>
              <a:t> </a:t>
            </a:r>
            <a:r>
              <a:rPr lang="en-US" dirty="0" err="1"/>
              <a:t>poslovn</a:t>
            </a:r>
            <a:r>
              <a:rPr lang="sr-Latn-RS" dirty="0"/>
              <a:t>ih</a:t>
            </a:r>
            <a:r>
              <a:rPr lang="en-US" dirty="0"/>
              <a:t> </a:t>
            </a:r>
            <a:r>
              <a:rPr lang="en-US" dirty="0" err="1"/>
              <a:t>sistema</a:t>
            </a:r>
            <a:r>
              <a:rPr lang="en-US" dirty="0"/>
              <a:t>.</a:t>
            </a:r>
            <a:endParaRPr lang="sr-Latn-RS" dirty="0"/>
          </a:p>
          <a:p>
            <a:pPr lvl="1"/>
            <a:r>
              <a:rPr lang="en-US" b="1" dirty="0" err="1"/>
              <a:t>Prepoznavanje</a:t>
            </a:r>
            <a:r>
              <a:rPr lang="en-US" b="1" dirty="0"/>
              <a:t> </a:t>
            </a:r>
            <a:r>
              <a:rPr lang="en-US" b="1" dirty="0" err="1"/>
              <a:t>obrazaca</a:t>
            </a:r>
            <a:r>
              <a:rPr lang="en-US" b="1" dirty="0"/>
              <a:t> </a:t>
            </a:r>
            <a:r>
              <a:rPr lang="en-US" b="1" dirty="0" err="1"/>
              <a:t>razvoja</a:t>
            </a:r>
            <a:r>
              <a:rPr lang="en-US" dirty="0"/>
              <a:t>: </a:t>
            </a:r>
            <a:r>
              <a:rPr lang="en-US" dirty="0" err="1"/>
              <a:t>Učiti</a:t>
            </a:r>
            <a:r>
              <a:rPr lang="en-US" dirty="0"/>
              <a:t> od </a:t>
            </a:r>
            <a:r>
              <a:rPr lang="en-US" dirty="0" err="1"/>
              <a:t>drugih</a:t>
            </a:r>
            <a:r>
              <a:rPr lang="en-US" dirty="0"/>
              <a:t> – </a:t>
            </a:r>
            <a:r>
              <a:rPr lang="en-US" dirty="0" err="1"/>
              <a:t>upore</a:t>
            </a:r>
            <a:r>
              <a:rPr lang="sr-Latn-RS" dirty="0"/>
              <a:t>đivanjem</a:t>
            </a:r>
            <a:r>
              <a:rPr lang="en-US" dirty="0"/>
              <a:t> –</a:t>
            </a:r>
            <a:r>
              <a:rPr lang="sr-Latn-RS" dirty="0"/>
              <a:t> što može</a:t>
            </a:r>
            <a:r>
              <a:rPr lang="en-US" dirty="0"/>
              <a:t> </a:t>
            </a:r>
            <a:r>
              <a:rPr lang="en-US" dirty="0" err="1"/>
              <a:t>olakšati</a:t>
            </a:r>
            <a:r>
              <a:rPr lang="en-US" dirty="0"/>
              <a:t> </a:t>
            </a:r>
            <a:r>
              <a:rPr lang="en-US" dirty="0" err="1"/>
              <a:t>primenu</a:t>
            </a:r>
            <a:r>
              <a:rPr lang="en-US" dirty="0"/>
              <a:t> </a:t>
            </a:r>
            <a:r>
              <a:rPr lang="sr-Latn-RS" dirty="0"/>
              <a:t>stečenog </a:t>
            </a:r>
            <a:r>
              <a:rPr lang="en-US" dirty="0" err="1"/>
              <a:t>znanja</a:t>
            </a:r>
            <a:r>
              <a:rPr lang="en-US" dirty="0"/>
              <a:t> </a:t>
            </a:r>
            <a:r>
              <a:rPr lang="sr-Latn-RS" dirty="0"/>
              <a:t>za buduću promenu u </a:t>
            </a:r>
            <a:r>
              <a:rPr lang="en-US" dirty="0" err="1"/>
              <a:t>sopstven</a:t>
            </a:r>
            <a:r>
              <a:rPr lang="sr-Latn-RS" dirty="0"/>
              <a:t>oj</a:t>
            </a:r>
            <a:r>
              <a:rPr lang="en-US" dirty="0"/>
              <a:t> </a:t>
            </a:r>
            <a:r>
              <a:rPr lang="sr-Latn-RS" dirty="0"/>
              <a:t>grani</a:t>
            </a:r>
            <a:r>
              <a:rPr lang="en-US" dirty="0"/>
              <a:t> </a:t>
            </a:r>
            <a:r>
              <a:rPr lang="en-US" dirty="0" err="1"/>
              <a:t>industrije</a:t>
            </a:r>
            <a:r>
              <a:rPr lang="en-US" dirty="0"/>
              <a:t> </a:t>
            </a:r>
            <a:r>
              <a:rPr lang="en-US" dirty="0" err="1"/>
              <a:t>ili</a:t>
            </a:r>
            <a:r>
              <a:rPr lang="en-US" dirty="0"/>
              <a:t> </a:t>
            </a:r>
            <a:r>
              <a:rPr lang="sr-Latn-RS" dirty="0"/>
              <a:t>za promenu industrije jedne </a:t>
            </a:r>
            <a:r>
              <a:rPr lang="en-US" dirty="0" err="1"/>
              <a:t>zemlje</a:t>
            </a:r>
            <a:r>
              <a:rPr lang="sr-Latn-RS" dirty="0"/>
              <a:t>, na osnovu praćenja promena u drugoj</a:t>
            </a:r>
            <a:r>
              <a:rPr lang="en-US" dirty="0"/>
              <a:t>. </a:t>
            </a:r>
            <a:endParaRPr lang="sr-Latn-RS" dirty="0"/>
          </a:p>
          <a:p>
            <a:pPr lvl="1"/>
            <a:r>
              <a:rPr lang="en-US" b="1" dirty="0" err="1"/>
              <a:t>Promene</a:t>
            </a:r>
            <a:r>
              <a:rPr lang="en-US" b="1" dirty="0"/>
              <a:t> </a:t>
            </a:r>
            <a:r>
              <a:rPr lang="sr-Latn-RS" b="1" dirty="0"/>
              <a:t>traženih</a:t>
            </a:r>
            <a:r>
              <a:rPr lang="en-US" b="1" dirty="0"/>
              <a:t> </a:t>
            </a:r>
            <a:r>
              <a:rPr lang="en-US" b="1" dirty="0" err="1"/>
              <a:t>i</a:t>
            </a:r>
            <a:r>
              <a:rPr lang="en-US" b="1" dirty="0"/>
              <a:t> </a:t>
            </a:r>
            <a:r>
              <a:rPr lang="sr-Latn-RS" b="1" dirty="0"/>
              <a:t>dostupnih</a:t>
            </a:r>
            <a:r>
              <a:rPr lang="en-US" b="1" dirty="0"/>
              <a:t> </a:t>
            </a:r>
            <a:r>
              <a:rPr lang="en-US" b="1" dirty="0" err="1"/>
              <a:t>resursa</a:t>
            </a:r>
            <a:endParaRPr lang="sr-Latn-RS" b="1" dirty="0"/>
          </a:p>
          <a:p>
            <a:pPr lvl="1"/>
            <a:r>
              <a:rPr lang="sr-Latn-RS" b="1" dirty="0"/>
              <a:t>Promena traženih k</a:t>
            </a:r>
            <a:r>
              <a:rPr lang="en-US" b="1" dirty="0" err="1"/>
              <a:t>ompetencija</a:t>
            </a:r>
            <a:r>
              <a:rPr lang="sr-Latn-RS" b="1" dirty="0"/>
              <a:t> ljudskih resursa</a:t>
            </a:r>
            <a:r>
              <a:rPr lang="en-US" b="1" dirty="0"/>
              <a:t> </a:t>
            </a:r>
            <a:r>
              <a:rPr lang="en-US" dirty="0" err="1"/>
              <a:t>pojedinačnih</a:t>
            </a:r>
            <a:r>
              <a:rPr lang="en-US" dirty="0"/>
              <a:t> </a:t>
            </a:r>
            <a:r>
              <a:rPr lang="en-US" dirty="0" err="1"/>
              <a:t>poslovnih</a:t>
            </a:r>
            <a:r>
              <a:rPr lang="en-US" dirty="0"/>
              <a:t> </a:t>
            </a:r>
            <a:r>
              <a:rPr lang="en-US" dirty="0" err="1"/>
              <a:t>sistema</a:t>
            </a:r>
            <a:r>
              <a:rPr lang="sr-Latn-RS" dirty="0"/>
              <a:t>, uključujući i promene u sistemu obrazovanja</a:t>
            </a:r>
            <a:endParaRPr lang="en-US" dirty="0"/>
          </a:p>
        </p:txBody>
      </p:sp>
    </p:spTree>
    <p:extLst>
      <p:ext uri="{BB962C8B-B14F-4D97-AF65-F5344CB8AC3E}">
        <p14:creationId xmlns:p14="http://schemas.microsoft.com/office/powerpoint/2010/main" val="5162994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Industrija, transformacioni proces, logistika, razvoj i transformacija industrije</a:t>
            </a:r>
            <a:endParaRPr lang="en-US" dirty="0"/>
          </a:p>
        </p:txBody>
      </p:sp>
      <p:sp>
        <p:nvSpPr>
          <p:cNvPr id="3" name="Content Placeholder 2"/>
          <p:cNvSpPr>
            <a:spLocks noGrp="1"/>
          </p:cNvSpPr>
          <p:nvPr>
            <p:ph idx="1"/>
          </p:nvPr>
        </p:nvSpPr>
        <p:spPr/>
        <p:txBody>
          <a:bodyPr/>
          <a:lstStyle/>
          <a:p>
            <a:r>
              <a:rPr lang="sr-Latn-RS" dirty="0"/>
              <a:t>Zašto je važno blagovremeno uočiti transformaciju industrije ?</a:t>
            </a:r>
          </a:p>
          <a:p>
            <a:pPr lvl="1"/>
            <a:r>
              <a:rPr lang="en-US" dirty="0"/>
              <a:t>Ne </a:t>
            </a:r>
            <a:r>
              <a:rPr lang="en-US" dirty="0" err="1"/>
              <a:t>može</a:t>
            </a:r>
            <a:r>
              <a:rPr lang="sr-Latn-RS" dirty="0"/>
              <a:t> se</a:t>
            </a:r>
            <a:r>
              <a:rPr lang="en-US" dirty="0"/>
              <a:t> </a:t>
            </a:r>
            <a:r>
              <a:rPr lang="en-US" dirty="0" err="1"/>
              <a:t>inteligentno</a:t>
            </a:r>
            <a:r>
              <a:rPr lang="en-US" dirty="0"/>
              <a:t> </a:t>
            </a:r>
            <a:r>
              <a:rPr lang="sr-Latn-RS" dirty="0"/>
              <a:t>investirati u poslovne procese </a:t>
            </a:r>
            <a:r>
              <a:rPr lang="en-US" dirty="0" err="1"/>
              <a:t>organizaciju</a:t>
            </a:r>
            <a:r>
              <a:rPr lang="en-US" dirty="0"/>
              <a:t> </a:t>
            </a:r>
            <a:r>
              <a:rPr lang="en-US" dirty="0" err="1"/>
              <a:t>osim</a:t>
            </a:r>
            <a:r>
              <a:rPr lang="en-US" dirty="0"/>
              <a:t> </a:t>
            </a:r>
            <a:r>
              <a:rPr lang="en-US" dirty="0" err="1"/>
              <a:t>ako</a:t>
            </a:r>
            <a:r>
              <a:rPr lang="en-US" dirty="0"/>
              <a:t> </a:t>
            </a:r>
            <a:r>
              <a:rPr lang="sr-Latn-RS" dirty="0"/>
              <a:t>se blagovremeno ne spozna </a:t>
            </a:r>
            <a:r>
              <a:rPr lang="en-US" dirty="0" err="1"/>
              <a:t>kako</a:t>
            </a:r>
            <a:r>
              <a:rPr lang="en-US" dirty="0"/>
              <a:t> se </a:t>
            </a:r>
            <a:r>
              <a:rPr lang="en-US" dirty="0" err="1"/>
              <a:t>cela</a:t>
            </a:r>
            <a:r>
              <a:rPr lang="en-US" dirty="0"/>
              <a:t> </a:t>
            </a:r>
            <a:r>
              <a:rPr lang="sr-Latn-RS" dirty="0"/>
              <a:t>grana date</a:t>
            </a:r>
            <a:r>
              <a:rPr lang="en-US" dirty="0"/>
              <a:t> </a:t>
            </a:r>
            <a:r>
              <a:rPr lang="en-US" dirty="0" err="1"/>
              <a:t>industrij</a:t>
            </a:r>
            <a:r>
              <a:rPr lang="sr-Latn-RS" dirty="0"/>
              <a:t>e</a:t>
            </a:r>
            <a:r>
              <a:rPr lang="en-US" dirty="0"/>
              <a:t> </a:t>
            </a:r>
            <a:r>
              <a:rPr lang="en-US" dirty="0" err="1"/>
              <a:t>menja</a:t>
            </a:r>
            <a:r>
              <a:rPr lang="en-US" dirty="0"/>
              <a:t>.</a:t>
            </a:r>
            <a:endParaRPr lang="sr-Latn-RS" dirty="0"/>
          </a:p>
          <a:p>
            <a:r>
              <a:rPr lang="sr-Latn-RS" dirty="0"/>
              <a:t>Na osnovu d</a:t>
            </a:r>
            <a:r>
              <a:rPr lang="en-GB" dirty="0"/>
              <a:t>u</a:t>
            </a:r>
            <a:r>
              <a:rPr lang="sr-Latn-RS" dirty="0"/>
              <a:t>gogodišnjeg istraživanja Anita M. McGahan je zaključila da se industrije menjaju – evoluiraju u četiri potencijalna pravca: </a:t>
            </a:r>
          </a:p>
          <a:p>
            <a:pPr lvl="1"/>
            <a:r>
              <a:rPr lang="en-US" dirty="0" err="1"/>
              <a:t>radikaln</a:t>
            </a:r>
            <a:r>
              <a:rPr lang="sr-Latn-RS" dirty="0"/>
              <a:t>i</a:t>
            </a:r>
            <a:r>
              <a:rPr lang="en-US" dirty="0"/>
              <a:t>, </a:t>
            </a:r>
            <a:endParaRPr lang="sr-Latn-RS" dirty="0"/>
          </a:p>
          <a:p>
            <a:pPr lvl="1"/>
            <a:r>
              <a:rPr lang="en-US" dirty="0" err="1"/>
              <a:t>progresivn</a:t>
            </a:r>
            <a:r>
              <a:rPr lang="sr-Latn-RS" dirty="0"/>
              <a:t>i</a:t>
            </a:r>
            <a:r>
              <a:rPr lang="en-US" dirty="0"/>
              <a:t>, </a:t>
            </a:r>
            <a:endParaRPr lang="sr-Latn-RS" dirty="0"/>
          </a:p>
          <a:p>
            <a:pPr lvl="1"/>
            <a:r>
              <a:rPr lang="en-US" dirty="0" err="1"/>
              <a:t>kreativn</a:t>
            </a:r>
            <a:r>
              <a:rPr lang="sr-Latn-RS" dirty="0"/>
              <a:t>i</a:t>
            </a:r>
            <a:r>
              <a:rPr lang="en-US" dirty="0"/>
              <a:t> </a:t>
            </a:r>
            <a:r>
              <a:rPr lang="en-US" dirty="0" err="1"/>
              <a:t>i</a:t>
            </a:r>
            <a:r>
              <a:rPr lang="en-US" dirty="0"/>
              <a:t> </a:t>
            </a:r>
            <a:endParaRPr lang="sr-Latn-RS" dirty="0"/>
          </a:p>
          <a:p>
            <a:pPr lvl="1"/>
            <a:r>
              <a:rPr lang="en-US" dirty="0" err="1"/>
              <a:t>posredni</a:t>
            </a:r>
            <a:r>
              <a:rPr lang="sr-Latn-RS" dirty="0"/>
              <a:t>.</a:t>
            </a:r>
            <a:endParaRPr lang="en-US" dirty="0"/>
          </a:p>
        </p:txBody>
      </p:sp>
      <p:sp>
        <p:nvSpPr>
          <p:cNvPr id="6" name="TextBox 5"/>
          <p:cNvSpPr txBox="1"/>
          <p:nvPr/>
        </p:nvSpPr>
        <p:spPr>
          <a:xfrm>
            <a:off x="1156996" y="5626360"/>
            <a:ext cx="8108302" cy="369332"/>
          </a:xfrm>
          <a:prstGeom prst="rect">
            <a:avLst/>
          </a:prstGeom>
          <a:noFill/>
        </p:spPr>
        <p:txBody>
          <a:bodyPr wrap="square" rtlCol="0">
            <a:spAutoFit/>
          </a:bodyPr>
          <a:lstStyle/>
          <a:p>
            <a:r>
              <a:rPr lang="en-US" dirty="0"/>
              <a:t>Anita M. </a:t>
            </a:r>
            <a:r>
              <a:rPr lang="en-US" dirty="0" err="1"/>
              <a:t>McGahan</a:t>
            </a:r>
            <a:r>
              <a:rPr lang="sr-Latn-RS" dirty="0"/>
              <a:t>, How Industries Change, Harvard Business Pres</a:t>
            </a:r>
            <a:r>
              <a:rPr lang="en-US" dirty="0"/>
              <a:t>s</a:t>
            </a:r>
            <a:r>
              <a:rPr lang="sr-Latn-RS" dirty="0"/>
              <a:t>, 2004</a:t>
            </a:r>
            <a:endParaRPr lang="en-US" dirty="0"/>
          </a:p>
        </p:txBody>
      </p:sp>
    </p:spTree>
    <p:extLst>
      <p:ext uri="{BB962C8B-B14F-4D97-AF65-F5344CB8AC3E}">
        <p14:creationId xmlns:p14="http://schemas.microsoft.com/office/powerpoint/2010/main" val="2816153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Industrija, transformacioni proces, logistika, razvoj i transformacija industrije</a:t>
            </a:r>
            <a:endParaRPr lang="en-US" dirty="0"/>
          </a:p>
        </p:txBody>
      </p:sp>
      <p:sp>
        <p:nvSpPr>
          <p:cNvPr id="3" name="Content Placeholder 2"/>
          <p:cNvSpPr>
            <a:spLocks noGrp="1"/>
          </p:cNvSpPr>
          <p:nvPr>
            <p:ph idx="1"/>
          </p:nvPr>
        </p:nvSpPr>
        <p:spPr/>
        <p:txBody>
          <a:bodyPr>
            <a:normAutofit fontScale="92500"/>
          </a:bodyPr>
          <a:lstStyle/>
          <a:p>
            <a:r>
              <a:rPr lang="sr-Latn-RS" dirty="0"/>
              <a:t>Navedeni pravci su definisani prema dvema vrstama pretnji od zastarelosti:</a:t>
            </a:r>
          </a:p>
          <a:p>
            <a:pPr lvl="1"/>
            <a:r>
              <a:rPr lang="sr-Latn-RS" dirty="0"/>
              <a:t>Prvi je </a:t>
            </a:r>
            <a:r>
              <a:rPr lang="sr-Latn-RS" b="1" dirty="0"/>
              <a:t>pretnja ključnim sredstvima</a:t>
            </a:r>
            <a:r>
              <a:rPr lang="en-GB" b="1" dirty="0"/>
              <a:t>/</a:t>
            </a:r>
            <a:r>
              <a:rPr lang="en-GB" b="1" dirty="0" err="1"/>
              <a:t>imovini</a:t>
            </a:r>
            <a:r>
              <a:rPr lang="sr-Latn-RS" b="1" dirty="0"/>
              <a:t> industrije </a:t>
            </a:r>
            <a:r>
              <a:rPr lang="sr-Latn-RS" dirty="0"/>
              <a:t>— proizvodima, resursima, znanju i kapitalu brenda koji su istorijski činili organizaciju jedinstvenom. Oni su ugroženi ako ne uspeju da generišu vrednost kao što su to nekada činili. U farmaceutskoj industriji, na primer, uspešni lekovi su stalno pod pretnjom kako patenti ističu a razvijaju se novi lekovi.</a:t>
            </a:r>
          </a:p>
          <a:p>
            <a:pPr lvl="1"/>
            <a:r>
              <a:rPr lang="sr-Latn-RS" dirty="0"/>
              <a:t>Drugi je </a:t>
            </a:r>
            <a:r>
              <a:rPr lang="sr-Latn-RS" b="1" dirty="0"/>
              <a:t>pretnja ključnim delatnostima</a:t>
            </a:r>
            <a:r>
              <a:rPr lang="en-GB" b="1" dirty="0"/>
              <a:t>/</a:t>
            </a:r>
            <a:r>
              <a:rPr lang="en-GB" b="1" dirty="0" err="1"/>
              <a:t>aktivnostima</a:t>
            </a:r>
            <a:r>
              <a:rPr lang="sr-Latn-RS" b="1" dirty="0"/>
              <a:t> industrije </a:t>
            </a:r>
            <a:r>
              <a:rPr lang="sr-Latn-RS" dirty="0"/>
              <a:t>- aktivnostima koje su istorijski generisale profit za industriju. One su ugrožene kada postanu manje relevantne za dobavljače i kupce zbog neke nove, spoljne alternative. U automobilskoj industriji, na primer, mnogi zastupnici otkrivaju da se njihove tradicionalne prodajne aktivnosti sve manje cene od strane potrošača, koji traže podatke o karakteristikama, performansama i cenama automobila koje žele- preko interneta. </a:t>
            </a:r>
          </a:p>
          <a:p>
            <a:pPr marL="457200" lvl="1" indent="0">
              <a:buNone/>
            </a:pPr>
            <a:endParaRPr lang="sr-Latn-RS" dirty="0"/>
          </a:p>
        </p:txBody>
      </p:sp>
    </p:spTree>
    <p:extLst>
      <p:ext uri="{BB962C8B-B14F-4D97-AF65-F5344CB8AC3E}">
        <p14:creationId xmlns:p14="http://schemas.microsoft.com/office/powerpoint/2010/main" val="1283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38814-F08E-44BF-B8DA-F75A1364C21F}"/>
              </a:ext>
            </a:extLst>
          </p:cNvPr>
          <p:cNvSpPr>
            <a:spLocks noGrp="1"/>
          </p:cNvSpPr>
          <p:nvPr>
            <p:ph type="title"/>
          </p:nvPr>
        </p:nvSpPr>
        <p:spPr/>
        <p:txBody>
          <a:bodyPr/>
          <a:lstStyle/>
          <a:p>
            <a:r>
              <a:rPr lang="sr-Latn-RS" b="1" dirty="0">
                <a:solidFill>
                  <a:srgbClr val="002060"/>
                </a:solidFill>
              </a:rPr>
              <a:t>Industrija, transformacioni proces, logistika, razvoj i transformacija industrije</a:t>
            </a:r>
            <a:endParaRPr lang="en-US" dirty="0"/>
          </a:p>
        </p:txBody>
      </p:sp>
      <p:sp>
        <p:nvSpPr>
          <p:cNvPr id="3" name="Content Placeholder 2">
            <a:extLst>
              <a:ext uri="{FF2B5EF4-FFF2-40B4-BE49-F238E27FC236}">
                <a16:creationId xmlns:a16="http://schemas.microsoft.com/office/drawing/2014/main" id="{33B8AFC8-AFE7-4835-A2DA-6F10D10A553A}"/>
              </a:ext>
            </a:extLst>
          </p:cNvPr>
          <p:cNvSpPr>
            <a:spLocks noGrp="1"/>
          </p:cNvSpPr>
          <p:nvPr>
            <p:ph idx="1"/>
          </p:nvPr>
        </p:nvSpPr>
        <p:spPr/>
        <p:txBody>
          <a:bodyPr/>
          <a:lstStyle/>
          <a:p>
            <a:endParaRPr lang="en-US" dirty="0"/>
          </a:p>
        </p:txBody>
      </p:sp>
      <p:pic>
        <p:nvPicPr>
          <p:cNvPr id="4" name="Picture 2" descr="https://hbr.org/resources/images/article_assets/hbr/0410/R0410E_A.gif">
            <a:extLst>
              <a:ext uri="{FF2B5EF4-FFF2-40B4-BE49-F238E27FC236}">
                <a16:creationId xmlns:a16="http://schemas.microsoft.com/office/drawing/2014/main" id="{6DB6D677-3FF7-45D3-8CB6-4C7B16999E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10" y="1450475"/>
            <a:ext cx="9116434" cy="5407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24562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Industrija, transformacioni proces, logistika, razvoj i transformacija industrije</a:t>
            </a:r>
            <a:endParaRPr lang="en-US" dirty="0"/>
          </a:p>
        </p:txBody>
      </p:sp>
      <p:sp>
        <p:nvSpPr>
          <p:cNvPr id="3" name="Content Placeholder 2"/>
          <p:cNvSpPr>
            <a:spLocks noGrp="1"/>
          </p:cNvSpPr>
          <p:nvPr>
            <p:ph idx="1"/>
          </p:nvPr>
        </p:nvSpPr>
        <p:spPr/>
        <p:txBody>
          <a:bodyPr>
            <a:normAutofit fontScale="92500" lnSpcReduction="10000"/>
          </a:bodyPr>
          <a:lstStyle/>
          <a:p>
            <a:r>
              <a:rPr lang="en-US" b="1" dirty="0" err="1"/>
              <a:t>Radikalna</a:t>
            </a:r>
            <a:r>
              <a:rPr lang="en-US" dirty="0"/>
              <a:t> </a:t>
            </a:r>
            <a:r>
              <a:rPr lang="en-US" dirty="0" err="1"/>
              <a:t>promena</a:t>
            </a:r>
            <a:r>
              <a:rPr lang="en-US" dirty="0"/>
              <a:t> se </a:t>
            </a:r>
            <a:r>
              <a:rPr lang="en-US" dirty="0" err="1"/>
              <a:t>dešava</a:t>
            </a:r>
            <a:r>
              <a:rPr lang="en-US" dirty="0"/>
              <a:t> </a:t>
            </a:r>
            <a:r>
              <a:rPr lang="en-US" dirty="0" err="1"/>
              <a:t>kada</a:t>
            </a:r>
            <a:r>
              <a:rPr lang="en-US" dirty="0"/>
              <a:t> </a:t>
            </a:r>
            <a:r>
              <a:rPr lang="en-US" dirty="0" err="1"/>
              <a:t>su</a:t>
            </a:r>
            <a:r>
              <a:rPr lang="en-US" dirty="0"/>
              <a:t> </a:t>
            </a:r>
            <a:r>
              <a:rPr lang="sr-Latn-RS" b="1" dirty="0"/>
              <a:t>istovremeno ugrožena ključna</a:t>
            </a:r>
            <a:r>
              <a:rPr lang="en-US" b="1" dirty="0"/>
              <a:t> </a:t>
            </a:r>
            <a:r>
              <a:rPr lang="en-US" b="1" dirty="0" err="1"/>
              <a:t>sredstva</a:t>
            </a:r>
            <a:r>
              <a:rPr lang="en-US" b="1" dirty="0"/>
              <a:t> </a:t>
            </a:r>
            <a:r>
              <a:rPr lang="en-US" b="1" dirty="0" err="1"/>
              <a:t>i</a:t>
            </a:r>
            <a:r>
              <a:rPr lang="en-US" b="1" dirty="0"/>
              <a:t> </a:t>
            </a:r>
            <a:r>
              <a:rPr lang="sr-Latn-RS" b="1" dirty="0"/>
              <a:t>ključne</a:t>
            </a:r>
            <a:r>
              <a:rPr lang="en-US" b="1" dirty="0"/>
              <a:t> </a:t>
            </a:r>
            <a:r>
              <a:rPr lang="en-US" b="1" dirty="0" err="1"/>
              <a:t>aktivnosti</a:t>
            </a:r>
            <a:r>
              <a:rPr lang="en-US" b="1" dirty="0"/>
              <a:t> </a:t>
            </a:r>
            <a:r>
              <a:rPr lang="sr-Latn-RS" b="1" dirty="0"/>
              <a:t>industrije</a:t>
            </a:r>
            <a:r>
              <a:rPr lang="en-US" dirty="0"/>
              <a:t>. </a:t>
            </a:r>
            <a:r>
              <a:rPr lang="en-US" dirty="0" err="1"/>
              <a:t>Prema</a:t>
            </a:r>
            <a:r>
              <a:rPr lang="en-US" dirty="0"/>
              <a:t> </a:t>
            </a:r>
            <a:r>
              <a:rPr lang="en-US" dirty="0" err="1"/>
              <a:t>ovom</a:t>
            </a:r>
            <a:r>
              <a:rPr lang="en-US" dirty="0"/>
              <a:t> </a:t>
            </a:r>
            <a:r>
              <a:rPr lang="en-US" dirty="0" err="1"/>
              <a:t>scenariju</a:t>
            </a:r>
            <a:r>
              <a:rPr lang="en-US" dirty="0"/>
              <a:t>, </a:t>
            </a:r>
            <a:r>
              <a:rPr lang="sr-Latn-RS" dirty="0"/>
              <a:t>prozvodi, </a:t>
            </a:r>
            <a:r>
              <a:rPr lang="en-US" dirty="0" err="1"/>
              <a:t>znanje</a:t>
            </a:r>
            <a:r>
              <a:rPr lang="en-US" dirty="0"/>
              <a:t> </a:t>
            </a:r>
            <a:r>
              <a:rPr lang="en-US" dirty="0" err="1"/>
              <a:t>i</a:t>
            </a:r>
            <a:r>
              <a:rPr lang="en-US" dirty="0"/>
              <a:t> </a:t>
            </a:r>
            <a:r>
              <a:rPr lang="en-US" dirty="0" err="1"/>
              <a:t>kapital</a:t>
            </a:r>
            <a:r>
              <a:rPr lang="en-US" dirty="0"/>
              <a:t> </a:t>
            </a:r>
            <a:r>
              <a:rPr lang="en-US" dirty="0" err="1"/>
              <a:t>brenda</a:t>
            </a:r>
            <a:r>
              <a:rPr lang="en-US" dirty="0"/>
              <a:t> </a:t>
            </a:r>
            <a:r>
              <a:rPr lang="en-US" dirty="0" err="1"/>
              <a:t>izgrađen</a:t>
            </a:r>
            <a:r>
              <a:rPr lang="sr-Latn-RS" dirty="0"/>
              <a:t>i</a:t>
            </a:r>
            <a:r>
              <a:rPr lang="en-US" dirty="0"/>
              <a:t> u </a:t>
            </a:r>
            <a:r>
              <a:rPr lang="en-US" dirty="0" err="1"/>
              <a:t>industriji</a:t>
            </a:r>
            <a:r>
              <a:rPr lang="en-US" dirty="0"/>
              <a:t> </a:t>
            </a:r>
            <a:r>
              <a:rPr lang="sr-Latn-RS" dirty="0"/>
              <a:t>zastarevaju</a:t>
            </a:r>
            <a:r>
              <a:rPr lang="en-US" dirty="0"/>
              <a:t>, </a:t>
            </a:r>
            <a:r>
              <a:rPr lang="en-US" dirty="0" err="1"/>
              <a:t>kao</a:t>
            </a:r>
            <a:r>
              <a:rPr lang="en-US" dirty="0"/>
              <a:t> </a:t>
            </a:r>
            <a:r>
              <a:rPr lang="en-US" dirty="0" err="1"/>
              <a:t>i</a:t>
            </a:r>
            <a:r>
              <a:rPr lang="en-US" dirty="0"/>
              <a:t> </a:t>
            </a:r>
            <a:r>
              <a:rPr lang="en-US" dirty="0" err="1"/>
              <a:t>odnosi</a:t>
            </a:r>
            <a:r>
              <a:rPr lang="en-US" dirty="0"/>
              <a:t> </a:t>
            </a:r>
            <a:r>
              <a:rPr lang="en-US" dirty="0" err="1"/>
              <a:t>sa</a:t>
            </a:r>
            <a:r>
              <a:rPr lang="en-US" dirty="0"/>
              <a:t> </a:t>
            </a:r>
            <a:r>
              <a:rPr lang="en-US" dirty="0" err="1"/>
              <a:t>kupcima</a:t>
            </a:r>
            <a:r>
              <a:rPr lang="en-US" dirty="0"/>
              <a:t> </a:t>
            </a:r>
            <a:r>
              <a:rPr lang="en-US" dirty="0" err="1"/>
              <a:t>i</a:t>
            </a:r>
            <a:r>
              <a:rPr lang="en-US" dirty="0"/>
              <a:t> </a:t>
            </a:r>
            <a:r>
              <a:rPr lang="en-US" dirty="0" err="1"/>
              <a:t>dobavljačima</a:t>
            </a:r>
            <a:r>
              <a:rPr lang="en-US" dirty="0"/>
              <a:t>. </a:t>
            </a:r>
            <a:endParaRPr lang="sr-Latn-RS" dirty="0"/>
          </a:p>
          <a:p>
            <a:r>
              <a:rPr lang="en-US" dirty="0" err="1"/>
              <a:t>Tokom</a:t>
            </a:r>
            <a:r>
              <a:rPr lang="en-US" dirty="0"/>
              <a:t> 1980-ih </a:t>
            </a:r>
            <a:r>
              <a:rPr lang="en-US" dirty="0" err="1"/>
              <a:t>i</a:t>
            </a:r>
            <a:r>
              <a:rPr lang="en-US" dirty="0"/>
              <a:t> 1990-ih, </a:t>
            </a:r>
            <a:r>
              <a:rPr lang="en-US" dirty="0" err="1"/>
              <a:t>procenjuje</a:t>
            </a:r>
            <a:r>
              <a:rPr lang="en-US" dirty="0"/>
              <a:t> se da je 19% </a:t>
            </a:r>
            <a:r>
              <a:rPr lang="en-US" dirty="0" err="1"/>
              <a:t>američkih</a:t>
            </a:r>
            <a:r>
              <a:rPr lang="en-US" dirty="0"/>
              <a:t> </a:t>
            </a:r>
            <a:r>
              <a:rPr lang="en-US" dirty="0" err="1"/>
              <a:t>industrija</a:t>
            </a:r>
            <a:r>
              <a:rPr lang="en-US" dirty="0"/>
              <a:t> </a:t>
            </a:r>
            <a:r>
              <a:rPr lang="en-US" dirty="0" err="1"/>
              <a:t>prošlo</a:t>
            </a:r>
            <a:r>
              <a:rPr lang="en-US" dirty="0"/>
              <a:t> </a:t>
            </a:r>
            <a:r>
              <a:rPr lang="en-US" dirty="0" err="1"/>
              <a:t>kroz</a:t>
            </a:r>
            <a:r>
              <a:rPr lang="en-US" dirty="0"/>
              <a:t> </a:t>
            </a:r>
            <a:r>
              <a:rPr lang="sr-Latn-RS" dirty="0"/>
              <a:t>određeni</a:t>
            </a:r>
            <a:r>
              <a:rPr lang="en-US" dirty="0"/>
              <a:t> </a:t>
            </a:r>
            <a:r>
              <a:rPr lang="sr-Latn-RS" dirty="0"/>
              <a:t>nivo</a:t>
            </a:r>
            <a:r>
              <a:rPr lang="en-US" dirty="0"/>
              <a:t> </a:t>
            </a:r>
            <a:r>
              <a:rPr lang="en-US" dirty="0" err="1"/>
              <a:t>radikalnih</a:t>
            </a:r>
            <a:r>
              <a:rPr lang="en-US" dirty="0"/>
              <a:t> </a:t>
            </a:r>
            <a:r>
              <a:rPr lang="en-US" dirty="0" err="1"/>
              <a:t>promena</a:t>
            </a:r>
            <a:r>
              <a:rPr lang="en-US" dirty="0"/>
              <a:t>. </a:t>
            </a:r>
            <a:endParaRPr lang="sr-Latn-RS" dirty="0"/>
          </a:p>
          <a:p>
            <a:r>
              <a:rPr lang="en-US" b="1" dirty="0" err="1"/>
              <a:t>Dobar</a:t>
            </a:r>
            <a:r>
              <a:rPr lang="en-US" b="1" dirty="0"/>
              <a:t> primer je </a:t>
            </a:r>
            <a:r>
              <a:rPr lang="en-US" b="1" dirty="0" err="1"/>
              <a:t>turistički</a:t>
            </a:r>
            <a:r>
              <a:rPr lang="en-US" b="1" dirty="0"/>
              <a:t> </a:t>
            </a:r>
            <a:r>
              <a:rPr lang="en-US" b="1" dirty="0" err="1"/>
              <a:t>biznis</a:t>
            </a:r>
            <a:r>
              <a:rPr lang="en-US" dirty="0"/>
              <a:t>. </a:t>
            </a:r>
            <a:r>
              <a:rPr lang="en-GB" dirty="0"/>
              <a:t>K</a:t>
            </a:r>
            <a:r>
              <a:rPr lang="sr-Latn-RS" dirty="0"/>
              <a:t>ljučna</a:t>
            </a:r>
            <a:r>
              <a:rPr lang="en-US" dirty="0"/>
              <a:t> </a:t>
            </a:r>
            <a:r>
              <a:rPr lang="en-US" dirty="0" err="1"/>
              <a:t>imovina</a:t>
            </a:r>
            <a:r>
              <a:rPr lang="en-US" dirty="0"/>
              <a:t> </a:t>
            </a:r>
            <a:r>
              <a:rPr lang="en-US" dirty="0" err="1"/>
              <a:t>i</a:t>
            </a:r>
            <a:r>
              <a:rPr lang="en-US" dirty="0"/>
              <a:t> </a:t>
            </a:r>
            <a:r>
              <a:rPr lang="en-GB" dirty="0"/>
              <a:t>k</a:t>
            </a:r>
            <a:r>
              <a:rPr lang="sr-Latn-RS" dirty="0"/>
              <a:t>ljučne</a:t>
            </a:r>
            <a:r>
              <a:rPr lang="en-US" dirty="0"/>
              <a:t> </a:t>
            </a:r>
            <a:r>
              <a:rPr lang="en-US" dirty="0" err="1"/>
              <a:t>aktivnosti</a:t>
            </a:r>
            <a:r>
              <a:rPr lang="en-US" dirty="0"/>
              <a:t>  </a:t>
            </a:r>
            <a:r>
              <a:rPr lang="en-US" dirty="0" err="1"/>
              <a:t>agencija</a:t>
            </a:r>
            <a:r>
              <a:rPr lang="en-US" dirty="0"/>
              <a:t> </a:t>
            </a:r>
            <a:r>
              <a:rPr lang="en-US" dirty="0" err="1"/>
              <a:t>našle</a:t>
            </a:r>
            <a:r>
              <a:rPr lang="en-US" dirty="0"/>
              <a:t> </a:t>
            </a:r>
            <a:r>
              <a:rPr lang="en-US" dirty="0" err="1"/>
              <a:t>su</a:t>
            </a:r>
            <a:r>
              <a:rPr lang="en-US" dirty="0"/>
              <a:t> se </a:t>
            </a:r>
            <a:r>
              <a:rPr lang="en-US" dirty="0" err="1"/>
              <a:t>na</a:t>
            </a:r>
            <a:r>
              <a:rPr lang="en-US" dirty="0"/>
              <a:t> </a:t>
            </a:r>
            <a:r>
              <a:rPr lang="en-US" dirty="0" err="1"/>
              <a:t>udaru</a:t>
            </a:r>
            <a:r>
              <a:rPr lang="en-US" dirty="0"/>
              <a:t> </a:t>
            </a:r>
            <a:r>
              <a:rPr lang="sr-Latn-RS" dirty="0"/>
              <a:t>gubitaka</a:t>
            </a:r>
            <a:r>
              <a:rPr lang="en-US" dirty="0"/>
              <a:t> </a:t>
            </a:r>
            <a:r>
              <a:rPr lang="en-US" dirty="0" err="1"/>
              <a:t>pošto</a:t>
            </a:r>
            <a:r>
              <a:rPr lang="en-US" dirty="0"/>
              <a:t> </a:t>
            </a:r>
            <a:r>
              <a:rPr lang="en-US" dirty="0" err="1"/>
              <a:t>su</a:t>
            </a:r>
            <a:r>
              <a:rPr lang="en-US" dirty="0"/>
              <a:t> </a:t>
            </a:r>
            <a:r>
              <a:rPr lang="en-US" dirty="0" err="1"/>
              <a:t>avio-kompanije</a:t>
            </a:r>
            <a:r>
              <a:rPr lang="en-US" dirty="0"/>
              <a:t> </a:t>
            </a:r>
            <a:r>
              <a:rPr lang="en-US" dirty="0" err="1"/>
              <a:t>implementirale</a:t>
            </a:r>
            <a:r>
              <a:rPr lang="en-US" dirty="0"/>
              <a:t> </a:t>
            </a:r>
            <a:r>
              <a:rPr lang="en-US" dirty="0" err="1"/>
              <a:t>sisteme</a:t>
            </a:r>
            <a:r>
              <a:rPr lang="en-US" dirty="0"/>
              <a:t> </a:t>
            </a:r>
            <a:r>
              <a:rPr lang="en-US" dirty="0" err="1"/>
              <a:t>za</a:t>
            </a:r>
            <a:r>
              <a:rPr lang="en-US" dirty="0"/>
              <a:t> </a:t>
            </a:r>
            <a:r>
              <a:rPr lang="en-US" dirty="0" err="1"/>
              <a:t>poboljšanje</a:t>
            </a:r>
            <a:r>
              <a:rPr lang="en-US" dirty="0"/>
              <a:t> </a:t>
            </a:r>
            <a:r>
              <a:rPr lang="en-US" dirty="0" err="1"/>
              <a:t>direktne</a:t>
            </a:r>
            <a:r>
              <a:rPr lang="en-US" dirty="0"/>
              <a:t> </a:t>
            </a:r>
            <a:r>
              <a:rPr lang="sr-Latn-RS" dirty="0"/>
              <a:t>komunikacije sa kupcima </a:t>
            </a:r>
            <a:r>
              <a:rPr lang="en-US" dirty="0" err="1"/>
              <a:t>i</a:t>
            </a:r>
            <a:r>
              <a:rPr lang="en-US" dirty="0"/>
              <a:t> </a:t>
            </a:r>
            <a:r>
              <a:rPr lang="en-US" dirty="0" err="1"/>
              <a:t>pošto</a:t>
            </a:r>
            <a:r>
              <a:rPr lang="en-US" dirty="0"/>
              <a:t> </a:t>
            </a:r>
            <a:r>
              <a:rPr lang="en-US" dirty="0" err="1"/>
              <a:t>su</a:t>
            </a:r>
            <a:r>
              <a:rPr lang="en-US" dirty="0"/>
              <a:t> se </a:t>
            </a:r>
            <a:r>
              <a:rPr lang="sr-Latn-RS" dirty="0"/>
              <a:t>dotadašnji </a:t>
            </a:r>
            <a:r>
              <a:rPr lang="en-US" dirty="0" err="1"/>
              <a:t>klijenti</a:t>
            </a:r>
            <a:r>
              <a:rPr lang="en-US" dirty="0"/>
              <a:t> </a:t>
            </a:r>
            <a:r>
              <a:rPr lang="sr-Latn-RS" dirty="0"/>
              <a:t>turističkih </a:t>
            </a:r>
            <a:r>
              <a:rPr lang="en-US" dirty="0" err="1"/>
              <a:t>agencija</a:t>
            </a:r>
            <a:r>
              <a:rPr lang="en-US" dirty="0"/>
              <a:t> </a:t>
            </a:r>
            <a:r>
              <a:rPr lang="en-US" dirty="0" err="1"/>
              <a:t>okrenuli</a:t>
            </a:r>
            <a:r>
              <a:rPr lang="en-US" dirty="0"/>
              <a:t> </a:t>
            </a:r>
            <a:r>
              <a:rPr lang="en-US" dirty="0" err="1"/>
              <a:t>sistemima</a:t>
            </a:r>
            <a:r>
              <a:rPr lang="en-US" dirty="0"/>
              <a:t> </a:t>
            </a:r>
            <a:r>
              <a:rPr lang="sr-Latn-RS" dirty="0"/>
              <a:t>samih avio kompanija </a:t>
            </a:r>
            <a:r>
              <a:rPr lang="en-US" dirty="0" err="1"/>
              <a:t>omogućenim</a:t>
            </a:r>
            <a:r>
              <a:rPr lang="en-US" dirty="0"/>
              <a:t> </a:t>
            </a:r>
            <a:r>
              <a:rPr lang="en-US" dirty="0" err="1"/>
              <a:t>na</a:t>
            </a:r>
            <a:r>
              <a:rPr lang="en-US" dirty="0"/>
              <a:t> </a:t>
            </a:r>
            <a:r>
              <a:rPr lang="sr-Latn-RS" dirty="0"/>
              <a:t>w</a:t>
            </a:r>
            <a:r>
              <a:rPr lang="en-US" dirty="0" err="1"/>
              <a:t>eb</a:t>
            </a:r>
            <a:r>
              <a:rPr lang="sr-Latn-RS" dirty="0"/>
              <a:t> -u</a:t>
            </a:r>
            <a:r>
              <a:rPr lang="en-US" dirty="0"/>
              <a:t> </a:t>
            </a:r>
            <a:r>
              <a:rPr lang="en-US" dirty="0" err="1"/>
              <a:t>koji</a:t>
            </a:r>
            <a:r>
              <a:rPr lang="en-US" dirty="0"/>
              <a:t> je </a:t>
            </a:r>
            <a:r>
              <a:rPr lang="en-US" dirty="0" err="1"/>
              <a:t>ponudio</a:t>
            </a:r>
            <a:r>
              <a:rPr lang="en-US" dirty="0"/>
              <a:t> </a:t>
            </a:r>
            <a:r>
              <a:rPr lang="en-US" dirty="0" err="1"/>
              <a:t>novu</a:t>
            </a:r>
            <a:r>
              <a:rPr lang="en-US" dirty="0"/>
              <a:t> </a:t>
            </a:r>
            <a:r>
              <a:rPr lang="en-US" dirty="0" err="1"/>
              <a:t>vrednost</a:t>
            </a:r>
            <a:r>
              <a:rPr lang="en-US" dirty="0"/>
              <a:t> (</a:t>
            </a:r>
            <a:r>
              <a:rPr lang="en-US" dirty="0" err="1"/>
              <a:t>onlajn</a:t>
            </a:r>
            <a:r>
              <a:rPr lang="en-US" dirty="0"/>
              <a:t> </a:t>
            </a:r>
            <a:r>
              <a:rPr lang="en-US" dirty="0" err="1"/>
              <a:t>praćenje</a:t>
            </a:r>
            <a:r>
              <a:rPr lang="en-US" dirty="0"/>
              <a:t> </a:t>
            </a:r>
            <a:r>
              <a:rPr lang="en-US" dirty="0" err="1"/>
              <a:t>dostupnih</a:t>
            </a:r>
            <a:r>
              <a:rPr lang="en-US" dirty="0"/>
              <a:t> </a:t>
            </a:r>
            <a:r>
              <a:rPr lang="en-US" dirty="0" err="1"/>
              <a:t>letova</a:t>
            </a:r>
            <a:r>
              <a:rPr lang="sr-Latn-RS" dirty="0"/>
              <a:t>,</a:t>
            </a:r>
            <a:r>
              <a:rPr lang="en-US" dirty="0"/>
              <a:t> </a:t>
            </a:r>
            <a:r>
              <a:rPr lang="en-US" dirty="0" err="1"/>
              <a:t>cena</a:t>
            </a:r>
            <a:r>
              <a:rPr lang="en-US" dirty="0"/>
              <a:t> </a:t>
            </a:r>
            <a:r>
              <a:rPr lang="en-US" dirty="0" err="1"/>
              <a:t>karata</a:t>
            </a:r>
            <a:r>
              <a:rPr lang="en-US" dirty="0"/>
              <a:t>, </a:t>
            </a:r>
            <a:r>
              <a:rPr lang="sr-Latn-RS" dirty="0"/>
              <a:t>rezervaciju i prodaju</a:t>
            </a:r>
            <a:r>
              <a:rPr lang="en-US" dirty="0"/>
              <a:t>).</a:t>
            </a:r>
          </a:p>
          <a:p>
            <a:endParaRPr lang="en-US" dirty="0"/>
          </a:p>
        </p:txBody>
      </p:sp>
      <p:sp>
        <p:nvSpPr>
          <p:cNvPr id="5" name="TextBox 4"/>
          <p:cNvSpPr txBox="1"/>
          <p:nvPr/>
        </p:nvSpPr>
        <p:spPr>
          <a:xfrm>
            <a:off x="1101012" y="6176963"/>
            <a:ext cx="8108302" cy="369332"/>
          </a:xfrm>
          <a:prstGeom prst="rect">
            <a:avLst/>
          </a:prstGeom>
          <a:noFill/>
        </p:spPr>
        <p:txBody>
          <a:bodyPr wrap="square" rtlCol="0">
            <a:spAutoFit/>
          </a:bodyPr>
          <a:lstStyle/>
          <a:p>
            <a:r>
              <a:rPr lang="en-US" dirty="0"/>
              <a:t>Anita M. </a:t>
            </a:r>
            <a:r>
              <a:rPr lang="en-US" dirty="0" err="1"/>
              <a:t>McGahan</a:t>
            </a:r>
            <a:r>
              <a:rPr lang="sr-Latn-RS" dirty="0"/>
              <a:t>, How Industries Change, Harvard Business Pres, 2004</a:t>
            </a:r>
            <a:endParaRPr lang="en-US" dirty="0"/>
          </a:p>
        </p:txBody>
      </p:sp>
    </p:spTree>
    <p:extLst>
      <p:ext uri="{BB962C8B-B14F-4D97-AF65-F5344CB8AC3E}">
        <p14:creationId xmlns:p14="http://schemas.microsoft.com/office/powerpoint/2010/main" val="3573761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Industrija, transformacioni proces, logistika, razvoj i transformacija industrije</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a:t>Kada</a:t>
            </a:r>
            <a:r>
              <a:rPr lang="en-US" dirty="0"/>
              <a:t> </a:t>
            </a:r>
            <a:r>
              <a:rPr lang="en-US" b="1" dirty="0" err="1"/>
              <a:t>ni</a:t>
            </a:r>
            <a:r>
              <a:rPr lang="en-US" b="1" dirty="0"/>
              <a:t> </a:t>
            </a:r>
            <a:r>
              <a:rPr lang="sr-Latn-RS" b="1" dirty="0"/>
              <a:t>ključna</a:t>
            </a:r>
            <a:r>
              <a:rPr lang="en-US" b="1" dirty="0"/>
              <a:t> </a:t>
            </a:r>
            <a:r>
              <a:rPr lang="en-US" b="1" dirty="0" err="1"/>
              <a:t>sredstva</a:t>
            </a:r>
            <a:r>
              <a:rPr lang="en-US" b="1" dirty="0"/>
              <a:t> </a:t>
            </a:r>
            <a:r>
              <a:rPr lang="en-US" b="1" dirty="0" err="1"/>
              <a:t>ni</a:t>
            </a:r>
            <a:r>
              <a:rPr lang="en-US" b="1" dirty="0"/>
              <a:t> </a:t>
            </a:r>
            <a:r>
              <a:rPr lang="sr-Latn-RS" b="1" dirty="0"/>
              <a:t>ključne</a:t>
            </a:r>
            <a:r>
              <a:rPr lang="en-US" b="1" dirty="0"/>
              <a:t> </a:t>
            </a:r>
            <a:r>
              <a:rPr lang="en-US" b="1" dirty="0" err="1"/>
              <a:t>aktivnosti</a:t>
            </a:r>
            <a:r>
              <a:rPr lang="en-US" b="1" dirty="0"/>
              <a:t> </a:t>
            </a:r>
            <a:r>
              <a:rPr lang="en-US" b="1" dirty="0" err="1"/>
              <a:t>nisu</a:t>
            </a:r>
            <a:r>
              <a:rPr lang="en-US" b="1" dirty="0"/>
              <a:t> </a:t>
            </a:r>
            <a:r>
              <a:rPr lang="en-US" b="1" dirty="0" err="1"/>
              <a:t>ugrožene</a:t>
            </a:r>
            <a:r>
              <a:rPr lang="en-US" dirty="0"/>
              <a:t>, </a:t>
            </a:r>
            <a:r>
              <a:rPr lang="sr-Latn-RS" dirty="0"/>
              <a:t>pravac</a:t>
            </a:r>
            <a:r>
              <a:rPr lang="en-US" dirty="0"/>
              <a:t> </a:t>
            </a:r>
            <a:r>
              <a:rPr lang="en-US" dirty="0" err="1"/>
              <a:t>promene</a:t>
            </a:r>
            <a:r>
              <a:rPr lang="en-US" dirty="0"/>
              <a:t> u </a:t>
            </a:r>
            <a:r>
              <a:rPr lang="en-US" dirty="0" err="1"/>
              <a:t>industriji</a:t>
            </a:r>
            <a:r>
              <a:rPr lang="en-US" dirty="0"/>
              <a:t> je </a:t>
            </a:r>
            <a:r>
              <a:rPr lang="en-US" b="1" dirty="0" err="1"/>
              <a:t>progresiv</a:t>
            </a:r>
            <a:r>
              <a:rPr lang="sr-Latn-RS" b="1" dirty="0"/>
              <a:t>a</a:t>
            </a:r>
            <a:r>
              <a:rPr lang="en-US" b="1" dirty="0"/>
              <a:t>n</a:t>
            </a:r>
            <a:r>
              <a:rPr lang="en-US" dirty="0"/>
              <a:t>. </a:t>
            </a:r>
            <a:endParaRPr lang="sr-Latn-RS" dirty="0"/>
          </a:p>
          <a:p>
            <a:r>
              <a:rPr lang="en-US" dirty="0" err="1"/>
              <a:t>Tokom</a:t>
            </a:r>
            <a:r>
              <a:rPr lang="en-US" dirty="0"/>
              <a:t> </a:t>
            </a:r>
            <a:r>
              <a:rPr lang="en-US" dirty="0" err="1"/>
              <a:t>proteklih</a:t>
            </a:r>
            <a:r>
              <a:rPr lang="en-US" dirty="0"/>
              <a:t> 20 </a:t>
            </a:r>
            <a:r>
              <a:rPr lang="en-US" dirty="0" err="1"/>
              <a:t>godina</a:t>
            </a:r>
            <a:r>
              <a:rPr lang="en-US" dirty="0"/>
              <a:t>, </a:t>
            </a:r>
            <a:r>
              <a:rPr lang="en-US" dirty="0" err="1"/>
              <a:t>ovo</a:t>
            </a:r>
            <a:r>
              <a:rPr lang="en-US" dirty="0"/>
              <a:t> je bi</a:t>
            </a:r>
            <a:r>
              <a:rPr lang="sr-Latn-RS" dirty="0"/>
              <a:t>o</a:t>
            </a:r>
            <a:r>
              <a:rPr lang="en-US" dirty="0"/>
              <a:t> </a:t>
            </a:r>
            <a:r>
              <a:rPr lang="en-US" dirty="0" err="1"/>
              <a:t>daleko</a:t>
            </a:r>
            <a:r>
              <a:rPr lang="en-US" dirty="0"/>
              <a:t> </a:t>
            </a:r>
            <a:r>
              <a:rPr lang="en-US" dirty="0" err="1"/>
              <a:t>najčešc</a:t>
            </a:r>
            <a:r>
              <a:rPr lang="en-US" dirty="0"/>
              <a:t>́</a:t>
            </a:r>
            <a:r>
              <a:rPr lang="sr-Latn-RS" dirty="0"/>
              <a:t>i</a:t>
            </a:r>
            <a:r>
              <a:rPr lang="en-US" dirty="0"/>
              <a:t> </a:t>
            </a:r>
            <a:r>
              <a:rPr lang="sr-Latn-RS" dirty="0"/>
              <a:t>pravac. Kod p</a:t>
            </a:r>
            <a:r>
              <a:rPr lang="en-US" dirty="0" err="1"/>
              <a:t>rogresivn</a:t>
            </a:r>
            <a:r>
              <a:rPr lang="sr-Latn-RS" dirty="0"/>
              <a:t>e</a:t>
            </a:r>
            <a:r>
              <a:rPr lang="en-US" dirty="0"/>
              <a:t> </a:t>
            </a:r>
            <a:r>
              <a:rPr lang="en-US" dirty="0" err="1"/>
              <a:t>evolucij</a:t>
            </a:r>
            <a:r>
              <a:rPr lang="sr-Latn-RS" dirty="0"/>
              <a:t>e</a:t>
            </a:r>
            <a:r>
              <a:rPr lang="en-US" dirty="0"/>
              <a:t> </a:t>
            </a:r>
            <a:r>
              <a:rPr lang="sr-Latn-RS" dirty="0"/>
              <a:t>n</a:t>
            </a:r>
            <a:r>
              <a:rPr lang="en-US" dirty="0" err="1"/>
              <a:t>apredak</a:t>
            </a:r>
            <a:r>
              <a:rPr lang="en-US" dirty="0"/>
              <a:t> se </a:t>
            </a:r>
            <a:r>
              <a:rPr lang="en-US" dirty="0" err="1"/>
              <a:t>dešava</a:t>
            </a:r>
            <a:r>
              <a:rPr lang="en-US" dirty="0"/>
              <a:t> </a:t>
            </a:r>
            <a:r>
              <a:rPr lang="en-US" dirty="0" err="1"/>
              <a:t>i</a:t>
            </a:r>
            <a:r>
              <a:rPr lang="en-US" dirty="0"/>
              <a:t> </a:t>
            </a:r>
            <a:r>
              <a:rPr lang="en-US" dirty="0" err="1"/>
              <a:t>tehnologija</a:t>
            </a:r>
            <a:r>
              <a:rPr lang="en-US" dirty="0"/>
              <a:t> </a:t>
            </a:r>
            <a:r>
              <a:rPr lang="en-US" dirty="0" err="1"/>
              <a:t>može</a:t>
            </a:r>
            <a:r>
              <a:rPr lang="en-US" dirty="0"/>
              <a:t> </a:t>
            </a:r>
            <a:r>
              <a:rPr lang="en-US" dirty="0" err="1"/>
              <a:t>imati</a:t>
            </a:r>
            <a:r>
              <a:rPr lang="en-US" dirty="0"/>
              <a:t> </a:t>
            </a:r>
            <a:r>
              <a:rPr lang="en-US" dirty="0" err="1"/>
              <a:t>ogroman</a:t>
            </a:r>
            <a:r>
              <a:rPr lang="en-US" dirty="0"/>
              <a:t> </a:t>
            </a:r>
            <a:r>
              <a:rPr lang="en-US" dirty="0" err="1"/>
              <a:t>uticaj</a:t>
            </a:r>
            <a:r>
              <a:rPr lang="en-US" dirty="0"/>
              <a:t>, </a:t>
            </a:r>
            <a:r>
              <a:rPr lang="en-US" dirty="0" err="1"/>
              <a:t>ali</a:t>
            </a:r>
            <a:r>
              <a:rPr lang="en-US" dirty="0"/>
              <a:t> to se </a:t>
            </a:r>
            <a:r>
              <a:rPr lang="en-US" dirty="0" err="1"/>
              <a:t>dešava</a:t>
            </a:r>
            <a:r>
              <a:rPr lang="en-US" dirty="0"/>
              <a:t> u </a:t>
            </a:r>
            <a:r>
              <a:rPr lang="en-US" dirty="0" err="1"/>
              <a:t>okviru</a:t>
            </a:r>
            <a:r>
              <a:rPr lang="en-US" dirty="0"/>
              <a:t> </a:t>
            </a:r>
            <a:r>
              <a:rPr lang="en-US" dirty="0" err="1"/>
              <a:t>postojećeg</a:t>
            </a:r>
            <a:r>
              <a:rPr lang="en-US" dirty="0"/>
              <a:t> </a:t>
            </a:r>
            <a:r>
              <a:rPr lang="en-US" dirty="0" err="1"/>
              <a:t>poslovanja</a:t>
            </a:r>
            <a:r>
              <a:rPr lang="en-US" dirty="0"/>
              <a:t>. </a:t>
            </a:r>
            <a:r>
              <a:rPr lang="en-US" dirty="0" err="1"/>
              <a:t>Progresivna</a:t>
            </a:r>
            <a:r>
              <a:rPr lang="en-US" dirty="0"/>
              <a:t> </a:t>
            </a:r>
            <a:r>
              <a:rPr lang="en-US" dirty="0" err="1"/>
              <a:t>promena</a:t>
            </a:r>
            <a:r>
              <a:rPr lang="en-US" dirty="0"/>
              <a:t> ne </a:t>
            </a:r>
            <a:r>
              <a:rPr lang="en-US" dirty="0" err="1"/>
              <a:t>znači</a:t>
            </a:r>
            <a:r>
              <a:rPr lang="en-US" dirty="0"/>
              <a:t> da je </a:t>
            </a:r>
            <a:r>
              <a:rPr lang="en-US" dirty="0" err="1"/>
              <a:t>promena</a:t>
            </a:r>
            <a:r>
              <a:rPr lang="en-US" dirty="0"/>
              <a:t> mala </a:t>
            </a:r>
            <a:r>
              <a:rPr lang="en-US" dirty="0" err="1"/>
              <a:t>ili</a:t>
            </a:r>
            <a:r>
              <a:rPr lang="en-US" dirty="0"/>
              <a:t> </a:t>
            </a:r>
            <a:r>
              <a:rPr lang="en-US" dirty="0" err="1"/>
              <a:t>čak</a:t>
            </a:r>
            <a:r>
              <a:rPr lang="en-US" dirty="0"/>
              <a:t> da je </a:t>
            </a:r>
            <a:r>
              <a:rPr lang="en-US" dirty="0" err="1"/>
              <a:t>spora</a:t>
            </a:r>
            <a:r>
              <a:rPr lang="en-US" dirty="0"/>
              <a:t>. </a:t>
            </a:r>
            <a:r>
              <a:rPr lang="en-US" dirty="0" err="1"/>
              <a:t>Vremenom</a:t>
            </a:r>
            <a:r>
              <a:rPr lang="en-US" dirty="0"/>
              <a:t>, </a:t>
            </a:r>
            <a:r>
              <a:rPr lang="sr-Latn-RS" dirty="0"/>
              <a:t>postepene</a:t>
            </a:r>
            <a:r>
              <a:rPr lang="en-US" dirty="0"/>
              <a:t> </a:t>
            </a:r>
            <a:r>
              <a:rPr lang="en-US" dirty="0" err="1"/>
              <a:t>promene</a:t>
            </a:r>
            <a:r>
              <a:rPr lang="en-US" dirty="0"/>
              <a:t> </a:t>
            </a:r>
            <a:r>
              <a:rPr lang="en-US" dirty="0" err="1"/>
              <a:t>mogu</a:t>
            </a:r>
            <a:r>
              <a:rPr lang="en-US" dirty="0"/>
              <a:t> </a:t>
            </a:r>
            <a:r>
              <a:rPr lang="en-US" dirty="0" err="1"/>
              <a:t>dovesti</a:t>
            </a:r>
            <a:r>
              <a:rPr lang="en-US" dirty="0"/>
              <a:t> do </a:t>
            </a:r>
            <a:r>
              <a:rPr lang="en-US" dirty="0" err="1"/>
              <a:t>velikih</a:t>
            </a:r>
            <a:r>
              <a:rPr lang="en-US" dirty="0"/>
              <a:t> </a:t>
            </a:r>
            <a:r>
              <a:rPr lang="en-US" dirty="0" err="1"/>
              <a:t>poboljšanja</a:t>
            </a:r>
            <a:r>
              <a:rPr lang="en-US" dirty="0"/>
              <a:t> </a:t>
            </a:r>
            <a:r>
              <a:rPr lang="en-US" dirty="0" err="1"/>
              <a:t>i</a:t>
            </a:r>
            <a:r>
              <a:rPr lang="en-US" dirty="0"/>
              <a:t> </a:t>
            </a:r>
            <a:r>
              <a:rPr lang="en-US" dirty="0" err="1"/>
              <a:t>velikih</a:t>
            </a:r>
            <a:r>
              <a:rPr lang="en-US" dirty="0"/>
              <a:t> </a:t>
            </a:r>
            <a:r>
              <a:rPr lang="en-US" dirty="0" err="1"/>
              <a:t>promena</a:t>
            </a:r>
            <a:r>
              <a:rPr lang="en-US" dirty="0"/>
              <a:t>. </a:t>
            </a:r>
            <a:r>
              <a:rPr lang="sr-Latn-RS" dirty="0"/>
              <a:t>Kao primer ovakve promene može se uzeti postepeni porast vrednosti Wal-Mart-a. </a:t>
            </a:r>
            <a:r>
              <a:rPr lang="en-US" dirty="0" err="1"/>
              <a:t>Kumulativni</a:t>
            </a:r>
            <a:r>
              <a:rPr lang="en-US" dirty="0"/>
              <a:t> </a:t>
            </a:r>
            <a:r>
              <a:rPr lang="sr-Latn-RS" dirty="0"/>
              <a:t>tržišni </a:t>
            </a:r>
            <a:r>
              <a:rPr lang="en-US" dirty="0" err="1"/>
              <a:t>uticaj</a:t>
            </a:r>
            <a:r>
              <a:rPr lang="en-US" dirty="0"/>
              <a:t> </a:t>
            </a:r>
            <a:r>
              <a:rPr lang="sr-Latn-RS" dirty="0"/>
              <a:t>ove kompanije</a:t>
            </a:r>
            <a:r>
              <a:rPr lang="en-US" dirty="0"/>
              <a:t> je </a:t>
            </a:r>
            <a:r>
              <a:rPr lang="en-US" dirty="0" err="1"/>
              <a:t>izvanredan</a:t>
            </a:r>
            <a:r>
              <a:rPr lang="en-US" dirty="0"/>
              <a:t>, </a:t>
            </a:r>
            <a:r>
              <a:rPr lang="sr-Latn-RS" dirty="0"/>
              <a:t>pri čemu je ovaj</a:t>
            </a:r>
            <a:r>
              <a:rPr lang="en-US" dirty="0"/>
              <a:t> </a:t>
            </a:r>
            <a:r>
              <a:rPr lang="en-US" dirty="0" err="1"/>
              <a:t>trgova</a:t>
            </a:r>
            <a:r>
              <a:rPr lang="sr-Latn-RS" dirty="0"/>
              <a:t>čki lanac</a:t>
            </a:r>
            <a:r>
              <a:rPr lang="en-US" dirty="0"/>
              <a:t> </a:t>
            </a:r>
            <a:r>
              <a:rPr lang="en-US" dirty="0" err="1"/>
              <a:t>tu</a:t>
            </a:r>
            <a:r>
              <a:rPr lang="en-US" dirty="0"/>
              <a:t> </a:t>
            </a:r>
            <a:r>
              <a:rPr lang="en-US" dirty="0" err="1"/>
              <a:t>prednost</a:t>
            </a:r>
            <a:r>
              <a:rPr lang="en-US" dirty="0"/>
              <a:t> </a:t>
            </a:r>
            <a:r>
              <a:rPr lang="en-US" dirty="0" err="1"/>
              <a:t>razvio</a:t>
            </a:r>
            <a:r>
              <a:rPr lang="en-US" dirty="0"/>
              <a:t> </a:t>
            </a:r>
            <a:r>
              <a:rPr lang="en-US" dirty="0" err="1"/>
              <a:t>produbljujući</a:t>
            </a:r>
            <a:r>
              <a:rPr lang="en-US" dirty="0"/>
              <a:t> </a:t>
            </a:r>
            <a:r>
              <a:rPr lang="en-US" dirty="0" err="1"/>
              <a:t>postojeće</a:t>
            </a:r>
            <a:r>
              <a:rPr lang="en-US" dirty="0"/>
              <a:t> </a:t>
            </a:r>
            <a:r>
              <a:rPr lang="en-US" dirty="0" err="1"/>
              <a:t>odnose</a:t>
            </a:r>
            <a:r>
              <a:rPr lang="en-US" dirty="0"/>
              <a:t> </a:t>
            </a:r>
            <a:r>
              <a:rPr lang="en-US" dirty="0" err="1"/>
              <a:t>sa</a:t>
            </a:r>
            <a:r>
              <a:rPr lang="en-US" dirty="0"/>
              <a:t> </a:t>
            </a:r>
            <a:r>
              <a:rPr lang="en-US" dirty="0" err="1"/>
              <a:t>kupcima</a:t>
            </a:r>
            <a:r>
              <a:rPr lang="en-US" dirty="0"/>
              <a:t> </a:t>
            </a:r>
            <a:r>
              <a:rPr lang="en-US" dirty="0" err="1"/>
              <a:t>i</a:t>
            </a:r>
            <a:r>
              <a:rPr lang="en-US" dirty="0"/>
              <a:t> </a:t>
            </a:r>
            <a:r>
              <a:rPr lang="en-US" dirty="0" err="1"/>
              <a:t>dobavljačima</a:t>
            </a:r>
            <a:r>
              <a:rPr lang="en-US" dirty="0"/>
              <a:t>,</a:t>
            </a:r>
            <a:r>
              <a:rPr lang="sr-Latn-RS" dirty="0"/>
              <a:t> uz postepen razvoj novih proizvoda i u</a:t>
            </a:r>
            <a:r>
              <a:rPr lang="en-GB" dirty="0"/>
              <a:t>s</a:t>
            </a:r>
            <a:r>
              <a:rPr lang="sr-Latn-RS" dirty="0"/>
              <a:t>luga,</a:t>
            </a:r>
            <a:r>
              <a:rPr lang="en-US" dirty="0"/>
              <a:t> a ne </a:t>
            </a:r>
            <a:r>
              <a:rPr lang="en-US" dirty="0" err="1"/>
              <a:t>tražeći</a:t>
            </a:r>
            <a:r>
              <a:rPr lang="en-US" dirty="0"/>
              <a:t> </a:t>
            </a:r>
            <a:r>
              <a:rPr lang="en-US" dirty="0" err="1"/>
              <a:t>potpuno</a:t>
            </a:r>
            <a:r>
              <a:rPr lang="en-US" dirty="0"/>
              <a:t> </a:t>
            </a:r>
            <a:r>
              <a:rPr lang="en-US" dirty="0" err="1"/>
              <a:t>nove</a:t>
            </a:r>
            <a:r>
              <a:rPr lang="sr-Latn-RS" dirty="0"/>
              <a:t> kanale distribucije ili nove segmente tražišta</a:t>
            </a:r>
            <a:r>
              <a:rPr lang="en-US" dirty="0"/>
              <a:t>.</a:t>
            </a:r>
          </a:p>
        </p:txBody>
      </p:sp>
      <p:sp>
        <p:nvSpPr>
          <p:cNvPr id="5" name="TextBox 4"/>
          <p:cNvSpPr txBox="1"/>
          <p:nvPr/>
        </p:nvSpPr>
        <p:spPr>
          <a:xfrm>
            <a:off x="1110342" y="6302667"/>
            <a:ext cx="8108302" cy="369332"/>
          </a:xfrm>
          <a:prstGeom prst="rect">
            <a:avLst/>
          </a:prstGeom>
          <a:noFill/>
        </p:spPr>
        <p:txBody>
          <a:bodyPr wrap="square" rtlCol="0">
            <a:spAutoFit/>
          </a:bodyPr>
          <a:lstStyle/>
          <a:p>
            <a:r>
              <a:rPr lang="en-US" dirty="0"/>
              <a:t>Anita M. </a:t>
            </a:r>
            <a:r>
              <a:rPr lang="en-US" dirty="0" err="1"/>
              <a:t>McGahan</a:t>
            </a:r>
            <a:r>
              <a:rPr lang="sr-Latn-RS" dirty="0"/>
              <a:t>, How Industries Change, Harvard Business Pres, 2004</a:t>
            </a:r>
            <a:endParaRPr lang="en-US" dirty="0"/>
          </a:p>
        </p:txBody>
      </p:sp>
    </p:spTree>
    <p:extLst>
      <p:ext uri="{BB962C8B-B14F-4D97-AF65-F5344CB8AC3E}">
        <p14:creationId xmlns:p14="http://schemas.microsoft.com/office/powerpoint/2010/main" val="31017995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Industrija, transformacioni proces, logistika, razvoj i transformacija industrije</a:t>
            </a:r>
            <a:endParaRPr lang="en-US" dirty="0"/>
          </a:p>
        </p:txBody>
      </p:sp>
      <p:sp>
        <p:nvSpPr>
          <p:cNvPr id="3" name="Content Placeholder 2"/>
          <p:cNvSpPr>
            <a:spLocks noGrp="1"/>
          </p:cNvSpPr>
          <p:nvPr>
            <p:ph idx="1"/>
          </p:nvPr>
        </p:nvSpPr>
        <p:spPr/>
        <p:txBody>
          <a:bodyPr>
            <a:normAutofit fontScale="92500" lnSpcReduction="10000"/>
          </a:bodyPr>
          <a:lstStyle/>
          <a:p>
            <a:r>
              <a:rPr lang="en-US" b="1" dirty="0" err="1"/>
              <a:t>Kreativna</a:t>
            </a:r>
            <a:r>
              <a:rPr lang="en-US" b="1" dirty="0"/>
              <a:t> </a:t>
            </a:r>
            <a:r>
              <a:rPr lang="en-US" b="1" dirty="0" err="1"/>
              <a:t>promena</a:t>
            </a:r>
            <a:r>
              <a:rPr lang="en-US" b="1" dirty="0"/>
              <a:t> </a:t>
            </a:r>
            <a:r>
              <a:rPr lang="en-US" dirty="0"/>
              <a:t>se </a:t>
            </a:r>
            <a:r>
              <a:rPr lang="en-US" dirty="0" err="1"/>
              <a:t>dešava</a:t>
            </a:r>
            <a:r>
              <a:rPr lang="en-US" dirty="0"/>
              <a:t> </a:t>
            </a:r>
            <a:r>
              <a:rPr lang="en-US" dirty="0" err="1"/>
              <a:t>kada</a:t>
            </a:r>
            <a:r>
              <a:rPr lang="en-US" dirty="0"/>
              <a:t> </a:t>
            </a:r>
            <a:r>
              <a:rPr lang="en-US" dirty="0" err="1"/>
              <a:t>su</a:t>
            </a:r>
            <a:r>
              <a:rPr lang="en-US" dirty="0"/>
              <a:t> </a:t>
            </a:r>
            <a:r>
              <a:rPr lang="sr-Latn-RS" b="1" dirty="0"/>
              <a:t>ključna</a:t>
            </a:r>
            <a:r>
              <a:rPr lang="en-US" b="1" dirty="0"/>
              <a:t> </a:t>
            </a:r>
            <a:r>
              <a:rPr lang="en-US" b="1" dirty="0" err="1"/>
              <a:t>sredstva</a:t>
            </a:r>
            <a:r>
              <a:rPr lang="en-US" b="1" dirty="0"/>
              <a:t> </a:t>
            </a:r>
            <a:r>
              <a:rPr lang="en-US" b="1" dirty="0" err="1"/>
              <a:t>ugrožena</a:t>
            </a:r>
            <a:r>
              <a:rPr lang="en-US" dirty="0"/>
              <a:t>, </a:t>
            </a:r>
            <a:r>
              <a:rPr lang="en-US" dirty="0" err="1"/>
              <a:t>ali</a:t>
            </a:r>
            <a:r>
              <a:rPr lang="en-US" dirty="0"/>
              <a:t> </a:t>
            </a:r>
            <a:r>
              <a:rPr lang="en-US" dirty="0" err="1"/>
              <a:t>su</a:t>
            </a:r>
            <a:r>
              <a:rPr lang="en-US" dirty="0"/>
              <a:t> </a:t>
            </a:r>
            <a:r>
              <a:rPr lang="en-US" dirty="0" err="1"/>
              <a:t>ključne</a:t>
            </a:r>
            <a:r>
              <a:rPr lang="en-US" dirty="0"/>
              <a:t> </a:t>
            </a:r>
            <a:r>
              <a:rPr lang="en-US" dirty="0" err="1"/>
              <a:t>aktivnosti</a:t>
            </a:r>
            <a:r>
              <a:rPr lang="en-US" dirty="0"/>
              <a:t> </a:t>
            </a:r>
            <a:r>
              <a:rPr lang="en-US" dirty="0" err="1"/>
              <a:t>stabilne</a:t>
            </a:r>
            <a:r>
              <a:rPr lang="en-US" dirty="0"/>
              <a:t>. </a:t>
            </a:r>
            <a:endParaRPr lang="sr-Latn-RS" dirty="0"/>
          </a:p>
          <a:p>
            <a:r>
              <a:rPr lang="en-US" dirty="0"/>
              <a:t>To </a:t>
            </a:r>
            <a:r>
              <a:rPr lang="en-US" dirty="0" err="1"/>
              <a:t>znači</a:t>
            </a:r>
            <a:r>
              <a:rPr lang="en-US" dirty="0"/>
              <a:t> da </a:t>
            </a:r>
            <a:r>
              <a:rPr lang="en-US" dirty="0" err="1"/>
              <a:t>kompanije</a:t>
            </a:r>
            <a:r>
              <a:rPr lang="en-US" dirty="0"/>
              <a:t> </a:t>
            </a:r>
            <a:r>
              <a:rPr lang="en-US" dirty="0" err="1"/>
              <a:t>moraju</a:t>
            </a:r>
            <a:r>
              <a:rPr lang="en-US" dirty="0"/>
              <a:t> </a:t>
            </a:r>
            <a:r>
              <a:rPr lang="en-US" dirty="0" err="1"/>
              <a:t>stalno</a:t>
            </a:r>
            <a:r>
              <a:rPr lang="en-US" dirty="0"/>
              <a:t> da </a:t>
            </a:r>
            <a:r>
              <a:rPr lang="en-US" dirty="0" err="1"/>
              <a:t>pronalaze</a:t>
            </a:r>
            <a:r>
              <a:rPr lang="en-US" dirty="0"/>
              <a:t> </a:t>
            </a:r>
            <a:r>
              <a:rPr lang="en-US" dirty="0" err="1"/>
              <a:t>načine</a:t>
            </a:r>
            <a:r>
              <a:rPr lang="en-US" dirty="0"/>
              <a:t> da </a:t>
            </a:r>
            <a:r>
              <a:rPr lang="en-US" dirty="0" err="1"/>
              <a:t>povrate</a:t>
            </a:r>
            <a:r>
              <a:rPr lang="en-US" dirty="0"/>
              <a:t> </a:t>
            </a:r>
            <a:r>
              <a:rPr lang="sr-Latn-RS" dirty="0"/>
              <a:t>tražnju za </a:t>
            </a:r>
            <a:r>
              <a:rPr lang="en-US" dirty="0" err="1"/>
              <a:t>svoj</a:t>
            </a:r>
            <a:r>
              <a:rPr lang="sr-Latn-RS" dirty="0"/>
              <a:t>im</a:t>
            </a:r>
            <a:r>
              <a:rPr lang="en-US" dirty="0"/>
              <a:t> </a:t>
            </a:r>
            <a:r>
              <a:rPr lang="en-US" dirty="0" err="1"/>
              <a:t>sredstv</a:t>
            </a:r>
            <a:r>
              <a:rPr lang="sr-Latn-RS" dirty="0"/>
              <a:t>ima – ili da razvijau nove proizvode</a:t>
            </a:r>
            <a:r>
              <a:rPr lang="en-US" dirty="0"/>
              <a:t>, </a:t>
            </a:r>
            <a:r>
              <a:rPr lang="en-US" dirty="0" err="1"/>
              <a:t>istovremeno</a:t>
            </a:r>
            <a:r>
              <a:rPr lang="en-US" dirty="0"/>
              <a:t> </a:t>
            </a:r>
            <a:r>
              <a:rPr lang="en-US" dirty="0" err="1"/>
              <a:t>štiteći</a:t>
            </a:r>
            <a:r>
              <a:rPr lang="en-US" dirty="0"/>
              <a:t> </a:t>
            </a:r>
            <a:r>
              <a:rPr lang="en-US" dirty="0" err="1"/>
              <a:t>tekuće</a:t>
            </a:r>
            <a:r>
              <a:rPr lang="en-US" dirty="0"/>
              <a:t> </a:t>
            </a:r>
            <a:r>
              <a:rPr lang="en-US" dirty="0" err="1"/>
              <a:t>odnose</a:t>
            </a:r>
            <a:r>
              <a:rPr lang="en-US" dirty="0"/>
              <a:t> </a:t>
            </a:r>
            <a:r>
              <a:rPr lang="en-US" dirty="0" err="1"/>
              <a:t>sa</a:t>
            </a:r>
            <a:r>
              <a:rPr lang="en-US" dirty="0"/>
              <a:t> </a:t>
            </a:r>
            <a:r>
              <a:rPr lang="en-US" dirty="0" err="1"/>
              <a:t>kupcima</a:t>
            </a:r>
            <a:r>
              <a:rPr lang="en-US" dirty="0"/>
              <a:t> </a:t>
            </a:r>
            <a:r>
              <a:rPr lang="en-US" dirty="0" err="1"/>
              <a:t>i</a:t>
            </a:r>
            <a:r>
              <a:rPr lang="en-US" dirty="0"/>
              <a:t> </a:t>
            </a:r>
            <a:r>
              <a:rPr lang="en-US" dirty="0" err="1"/>
              <a:t>dobavljačima</a:t>
            </a:r>
            <a:r>
              <a:rPr lang="sr-Latn-RS" dirty="0"/>
              <a:t>. Primer ovakvih promena je npr. industrija softverskih aplikacija. U ovoj industriji programeri kreiraju i testiraju veliki broj aplikacija – ključnih sredstava u nadi da će jedna ili više njih postati tražene na tržištu. Primenom dobro usavršenih ključnih aktivnosti, kao što su veština razvoja softvera, kao i tehnike istraživanja tržišta i marketinga, lideri u industriji održavaju svoj uspeh – iako su njihova ključna sredstva – sami softveri – permanentno izloženi potencijalnom neuspehu ili zastarevanju.</a:t>
            </a:r>
            <a:endParaRPr lang="en-US" dirty="0"/>
          </a:p>
        </p:txBody>
      </p:sp>
      <p:sp>
        <p:nvSpPr>
          <p:cNvPr id="4" name="TextBox 3"/>
          <p:cNvSpPr txBox="1"/>
          <p:nvPr/>
        </p:nvSpPr>
        <p:spPr>
          <a:xfrm>
            <a:off x="1110342" y="6302667"/>
            <a:ext cx="8108302" cy="369332"/>
          </a:xfrm>
          <a:prstGeom prst="rect">
            <a:avLst/>
          </a:prstGeom>
          <a:noFill/>
        </p:spPr>
        <p:txBody>
          <a:bodyPr wrap="square" rtlCol="0">
            <a:spAutoFit/>
          </a:bodyPr>
          <a:lstStyle/>
          <a:p>
            <a:r>
              <a:rPr lang="en-US" dirty="0"/>
              <a:t>Anita M. </a:t>
            </a:r>
            <a:r>
              <a:rPr lang="en-US" dirty="0" err="1"/>
              <a:t>McGahan</a:t>
            </a:r>
            <a:r>
              <a:rPr lang="sr-Latn-RS" dirty="0"/>
              <a:t>, How Industries Change, Harvard Business Pres, 2004</a:t>
            </a:r>
            <a:endParaRPr lang="en-US" dirty="0"/>
          </a:p>
        </p:txBody>
      </p:sp>
    </p:spTree>
    <p:extLst>
      <p:ext uri="{BB962C8B-B14F-4D97-AF65-F5344CB8AC3E}">
        <p14:creationId xmlns:p14="http://schemas.microsoft.com/office/powerpoint/2010/main" val="18402790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Industrija, transformacioni proces, logistika, razvoj i transformacija industrije</a:t>
            </a:r>
            <a:endParaRPr lang="en-US" dirty="0"/>
          </a:p>
        </p:txBody>
      </p:sp>
      <p:sp>
        <p:nvSpPr>
          <p:cNvPr id="3" name="Content Placeholder 2"/>
          <p:cNvSpPr>
            <a:spLocks noGrp="1"/>
          </p:cNvSpPr>
          <p:nvPr>
            <p:ph idx="1"/>
          </p:nvPr>
        </p:nvSpPr>
        <p:spPr/>
        <p:txBody>
          <a:bodyPr>
            <a:normAutofit fontScale="85000" lnSpcReduction="20000"/>
          </a:bodyPr>
          <a:lstStyle/>
          <a:p>
            <a:r>
              <a:rPr lang="en-US" b="1" dirty="0" err="1"/>
              <a:t>Posredna</a:t>
            </a:r>
            <a:r>
              <a:rPr lang="en-US" dirty="0"/>
              <a:t> </a:t>
            </a:r>
            <a:r>
              <a:rPr lang="en-US" dirty="0" err="1"/>
              <a:t>promena</a:t>
            </a:r>
            <a:r>
              <a:rPr lang="en-US" dirty="0"/>
              <a:t> se </a:t>
            </a:r>
            <a:r>
              <a:rPr lang="en-US" dirty="0" err="1"/>
              <a:t>dešava</a:t>
            </a:r>
            <a:r>
              <a:rPr lang="en-US" dirty="0"/>
              <a:t> </a:t>
            </a:r>
            <a:r>
              <a:rPr lang="en-US" dirty="0" err="1"/>
              <a:t>kada</a:t>
            </a:r>
            <a:r>
              <a:rPr lang="en-US" dirty="0"/>
              <a:t> </a:t>
            </a:r>
            <a:r>
              <a:rPr lang="en-US" dirty="0" err="1"/>
              <a:t>kupci</a:t>
            </a:r>
            <a:r>
              <a:rPr lang="en-US" dirty="0"/>
              <a:t> </a:t>
            </a:r>
            <a:r>
              <a:rPr lang="en-US" dirty="0" err="1"/>
              <a:t>i</a:t>
            </a:r>
            <a:r>
              <a:rPr lang="en-US" dirty="0"/>
              <a:t> </a:t>
            </a:r>
            <a:r>
              <a:rPr lang="en-US" dirty="0" err="1"/>
              <a:t>dobavljači</a:t>
            </a:r>
            <a:r>
              <a:rPr lang="en-US" dirty="0"/>
              <a:t> </a:t>
            </a:r>
            <a:r>
              <a:rPr lang="en-US" dirty="0" err="1"/>
              <a:t>imaju</a:t>
            </a:r>
            <a:r>
              <a:rPr lang="en-US" dirty="0"/>
              <a:t> </a:t>
            </a:r>
            <a:r>
              <a:rPr lang="en-US" dirty="0" err="1"/>
              <a:t>nove</a:t>
            </a:r>
            <a:r>
              <a:rPr lang="en-US" dirty="0"/>
              <a:t> </a:t>
            </a:r>
            <a:r>
              <a:rPr lang="en-US" dirty="0" err="1"/>
              <a:t>opcije</a:t>
            </a:r>
            <a:r>
              <a:rPr lang="en-US" dirty="0"/>
              <a:t> </a:t>
            </a:r>
            <a:r>
              <a:rPr lang="en-US" dirty="0" err="1"/>
              <a:t>jer</a:t>
            </a:r>
            <a:r>
              <a:rPr lang="en-US" dirty="0"/>
              <a:t> </a:t>
            </a:r>
            <a:r>
              <a:rPr lang="en-US" dirty="0" err="1"/>
              <a:t>su</a:t>
            </a:r>
            <a:r>
              <a:rPr lang="en-US" dirty="0"/>
              <a:t> </a:t>
            </a:r>
            <a:r>
              <a:rPr lang="en-US" dirty="0" err="1"/>
              <a:t>dobili</a:t>
            </a:r>
            <a:r>
              <a:rPr lang="en-US" dirty="0"/>
              <a:t> </a:t>
            </a:r>
            <a:r>
              <a:rPr lang="en-US" dirty="0" err="1"/>
              <a:t>pristup</a:t>
            </a:r>
            <a:r>
              <a:rPr lang="en-US" dirty="0"/>
              <a:t> </a:t>
            </a:r>
            <a:r>
              <a:rPr lang="sr-Latn-RS" dirty="0"/>
              <a:t>uslugama koje ranije nisu postojale na tržištu</a:t>
            </a:r>
            <a:r>
              <a:rPr lang="en-US" dirty="0"/>
              <a:t>. </a:t>
            </a:r>
            <a:r>
              <a:rPr lang="en-US" b="1" dirty="0" err="1"/>
              <a:t>Ugrožene</a:t>
            </a:r>
            <a:r>
              <a:rPr lang="en-US" b="1" dirty="0"/>
              <a:t> </a:t>
            </a:r>
            <a:r>
              <a:rPr lang="en-US" b="1" dirty="0" err="1"/>
              <a:t>su</a:t>
            </a:r>
            <a:r>
              <a:rPr lang="en-US" b="1" dirty="0"/>
              <a:t> </a:t>
            </a:r>
            <a:r>
              <a:rPr lang="sr-Latn-RS" b="1" dirty="0"/>
              <a:t>ključne</a:t>
            </a:r>
            <a:r>
              <a:rPr lang="en-US" b="1" dirty="0"/>
              <a:t> </a:t>
            </a:r>
            <a:r>
              <a:rPr lang="en-US" b="1" dirty="0" err="1"/>
              <a:t>aktivnosti</a:t>
            </a:r>
            <a:r>
              <a:rPr lang="en-US" b="1" dirty="0"/>
              <a:t> </a:t>
            </a:r>
            <a:r>
              <a:rPr lang="en-US" b="1" dirty="0" err="1"/>
              <a:t>industrija</a:t>
            </a:r>
            <a:r>
              <a:rPr lang="sr-Latn-RS" dirty="0"/>
              <a:t>, koje su se našle</a:t>
            </a:r>
            <a:r>
              <a:rPr lang="en-US" dirty="0"/>
              <a:t> </a:t>
            </a:r>
            <a:r>
              <a:rPr lang="en-US" dirty="0" err="1"/>
              <a:t>na</a:t>
            </a:r>
            <a:r>
              <a:rPr lang="en-US" dirty="0"/>
              <a:t> </a:t>
            </a:r>
            <a:r>
              <a:rPr lang="en-US" dirty="0" err="1"/>
              <a:t>posrednoj</a:t>
            </a:r>
            <a:r>
              <a:rPr lang="en-US" dirty="0"/>
              <a:t> </a:t>
            </a:r>
            <a:r>
              <a:rPr lang="en-US" dirty="0" err="1"/>
              <a:t>putanji</a:t>
            </a:r>
            <a:r>
              <a:rPr lang="en-US" dirty="0"/>
              <a:t> </a:t>
            </a:r>
            <a:r>
              <a:rPr lang="en-US" dirty="0" err="1"/>
              <a:t>promene</a:t>
            </a:r>
            <a:r>
              <a:rPr lang="en-US" dirty="0"/>
              <a:t>. </a:t>
            </a:r>
            <a:r>
              <a:rPr lang="sr-Latn-RS" dirty="0"/>
              <a:t>Međutim</a:t>
            </a:r>
            <a:r>
              <a:rPr lang="en-US" dirty="0"/>
              <a:t> </a:t>
            </a:r>
            <a:r>
              <a:rPr lang="sr-Latn-RS" dirty="0"/>
              <a:t>ključna</a:t>
            </a:r>
            <a:r>
              <a:rPr lang="en-US" dirty="0"/>
              <a:t> </a:t>
            </a:r>
            <a:r>
              <a:rPr lang="en-US" dirty="0" err="1"/>
              <a:t>sredstva</a:t>
            </a:r>
            <a:r>
              <a:rPr lang="en-US" dirty="0"/>
              <a:t> </a:t>
            </a:r>
            <a:r>
              <a:rPr lang="en-US" dirty="0" err="1"/>
              <a:t>ovih</a:t>
            </a:r>
            <a:r>
              <a:rPr lang="en-US" dirty="0"/>
              <a:t> </a:t>
            </a:r>
            <a:r>
              <a:rPr lang="en-US" dirty="0" err="1"/>
              <a:t>industrija</a:t>
            </a:r>
            <a:r>
              <a:rPr lang="en-US" dirty="0"/>
              <a:t> – </a:t>
            </a:r>
            <a:r>
              <a:rPr lang="sr-Latn-RS" dirty="0"/>
              <a:t>proizvodi, resursi, </a:t>
            </a:r>
            <a:r>
              <a:rPr lang="en-US" dirty="0" err="1"/>
              <a:t>znanje</a:t>
            </a:r>
            <a:r>
              <a:rPr lang="en-US" dirty="0"/>
              <a:t>, </a:t>
            </a:r>
            <a:r>
              <a:rPr lang="en-US" dirty="0" err="1"/>
              <a:t>kapital</a:t>
            </a:r>
            <a:r>
              <a:rPr lang="en-US" dirty="0"/>
              <a:t> </a:t>
            </a:r>
            <a:r>
              <a:rPr lang="en-US" dirty="0" err="1"/>
              <a:t>brenda</a:t>
            </a:r>
            <a:r>
              <a:rPr lang="en-US" dirty="0"/>
              <a:t>, </a:t>
            </a:r>
            <a:r>
              <a:rPr lang="en-US" dirty="0" err="1"/>
              <a:t>patenti</a:t>
            </a:r>
            <a:r>
              <a:rPr lang="en-US" dirty="0"/>
              <a:t> </a:t>
            </a:r>
            <a:r>
              <a:rPr lang="en-US" dirty="0" err="1"/>
              <a:t>ili</a:t>
            </a:r>
            <a:r>
              <a:rPr lang="en-US" dirty="0"/>
              <a:t> </a:t>
            </a:r>
            <a:r>
              <a:rPr lang="en-US" dirty="0" err="1"/>
              <a:t>čak</a:t>
            </a:r>
            <a:r>
              <a:rPr lang="en-US" dirty="0"/>
              <a:t> </a:t>
            </a:r>
            <a:r>
              <a:rPr lang="en-US" dirty="0" err="1"/>
              <a:t>specijalizovana</a:t>
            </a:r>
            <a:r>
              <a:rPr lang="en-US" dirty="0"/>
              <a:t> </a:t>
            </a:r>
            <a:r>
              <a:rPr lang="en-US" dirty="0" err="1"/>
              <a:t>fabrička</a:t>
            </a:r>
            <a:r>
              <a:rPr lang="en-US" dirty="0"/>
              <a:t> </a:t>
            </a:r>
            <a:r>
              <a:rPr lang="en-US" dirty="0" err="1"/>
              <a:t>oprema</a:t>
            </a:r>
            <a:r>
              <a:rPr lang="en-US" dirty="0"/>
              <a:t> – </a:t>
            </a:r>
            <a:r>
              <a:rPr lang="en-US" dirty="0" err="1"/>
              <a:t>zadržavaju</a:t>
            </a:r>
            <a:r>
              <a:rPr lang="en-US" dirty="0"/>
              <a:t> </a:t>
            </a:r>
            <a:r>
              <a:rPr lang="en-US" dirty="0" err="1"/>
              <a:t>većinu</a:t>
            </a:r>
            <a:r>
              <a:rPr lang="en-US" dirty="0"/>
              <a:t> </a:t>
            </a:r>
            <a:r>
              <a:rPr lang="en-US" dirty="0" err="1"/>
              <a:t>svoje</a:t>
            </a:r>
            <a:r>
              <a:rPr lang="en-US" dirty="0"/>
              <a:t> </a:t>
            </a:r>
            <a:r>
              <a:rPr lang="en-US" dirty="0" err="1"/>
              <a:t>vrednosti</a:t>
            </a:r>
            <a:r>
              <a:rPr lang="en-US" dirty="0"/>
              <a:t> </a:t>
            </a:r>
            <a:r>
              <a:rPr lang="sr-Latn-RS" dirty="0"/>
              <a:t>ukoliko je moguće da</a:t>
            </a:r>
            <a:r>
              <a:rPr lang="en-US" dirty="0"/>
              <a:t> se </a:t>
            </a:r>
            <a:r>
              <a:rPr lang="en-US" dirty="0" err="1"/>
              <a:t>koriste</a:t>
            </a:r>
            <a:r>
              <a:rPr lang="en-US" dirty="0"/>
              <a:t> </a:t>
            </a:r>
            <a:r>
              <a:rPr lang="en-US" dirty="0" err="1"/>
              <a:t>na</a:t>
            </a:r>
            <a:r>
              <a:rPr lang="en-US" dirty="0"/>
              <a:t> </a:t>
            </a:r>
            <a:r>
              <a:rPr lang="en-US" dirty="0" err="1"/>
              <a:t>nove</a:t>
            </a:r>
            <a:r>
              <a:rPr lang="en-US" dirty="0"/>
              <a:t> </a:t>
            </a:r>
            <a:r>
              <a:rPr lang="en-US" dirty="0" err="1"/>
              <a:t>načine</a:t>
            </a:r>
            <a:r>
              <a:rPr lang="en-US" dirty="0"/>
              <a:t>.</a:t>
            </a:r>
            <a:endParaRPr lang="sr-Latn-RS" dirty="0"/>
          </a:p>
          <a:p>
            <a:r>
              <a:rPr lang="sr-Latn-RS" dirty="0"/>
              <a:t>Posredne promene se dešavaju kod segmenta auto industrije, koji se odnosi na auto dilere, na primer, iz više razloga. Prvo, tradicionalne aktivnosti prodaje automobila postaju manje relevantne zbog interneta. Drugo, proizvođači automobila traže bliže odnose sa vozačima i, kao rezultat, počinju da sami upravljaju odnosima sa svojim kupcima, što je ranije bilo povereno dilerima; u nekim slučajevima pokušavaju da u potpunosti preuzmu odnose sa kupcima. Konačno, pojedinačni dileri gube kontrolu nad upravljanjem zalihama vozila, jer IT sistemi i sofisticirano upravljanje finansijama kreiraju ekonomije obima koje mogu da iskoriste samo veće, integrisane kompanije.</a:t>
            </a:r>
          </a:p>
          <a:p>
            <a:pPr marL="0" indent="0">
              <a:buNone/>
            </a:pPr>
            <a:endParaRPr lang="en-US" dirty="0"/>
          </a:p>
        </p:txBody>
      </p:sp>
      <p:sp>
        <p:nvSpPr>
          <p:cNvPr id="4" name="TextBox 3"/>
          <p:cNvSpPr txBox="1"/>
          <p:nvPr/>
        </p:nvSpPr>
        <p:spPr>
          <a:xfrm>
            <a:off x="1110342" y="6302667"/>
            <a:ext cx="8108302" cy="369332"/>
          </a:xfrm>
          <a:prstGeom prst="rect">
            <a:avLst/>
          </a:prstGeom>
          <a:noFill/>
        </p:spPr>
        <p:txBody>
          <a:bodyPr wrap="square" rtlCol="0">
            <a:spAutoFit/>
          </a:bodyPr>
          <a:lstStyle/>
          <a:p>
            <a:r>
              <a:rPr lang="en-US" dirty="0"/>
              <a:t>Anita M. </a:t>
            </a:r>
            <a:r>
              <a:rPr lang="en-US" dirty="0" err="1"/>
              <a:t>McGahan</a:t>
            </a:r>
            <a:r>
              <a:rPr lang="sr-Latn-RS" dirty="0"/>
              <a:t>, How Industries Change, Harvard Business Pres, 2004</a:t>
            </a:r>
            <a:endParaRPr lang="en-US" dirty="0"/>
          </a:p>
        </p:txBody>
      </p:sp>
    </p:spTree>
    <p:extLst>
      <p:ext uri="{BB962C8B-B14F-4D97-AF65-F5344CB8AC3E}">
        <p14:creationId xmlns:p14="http://schemas.microsoft.com/office/powerpoint/2010/main" val="9566878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Industrija, transformacioni proces, logistika, razvoj i transformacija industrije</a:t>
            </a:r>
            <a:endParaRPr lang="en-US" dirty="0"/>
          </a:p>
        </p:txBody>
      </p:sp>
      <p:sp>
        <p:nvSpPr>
          <p:cNvPr id="3" name="Content Placeholder 2"/>
          <p:cNvSpPr>
            <a:spLocks noGrp="1"/>
          </p:cNvSpPr>
          <p:nvPr>
            <p:ph idx="1"/>
          </p:nvPr>
        </p:nvSpPr>
        <p:spPr/>
        <p:txBody>
          <a:bodyPr>
            <a:normAutofit fontScale="92500" lnSpcReduction="20000"/>
          </a:bodyPr>
          <a:lstStyle/>
          <a:p>
            <a:r>
              <a:rPr lang="en-US" dirty="0" err="1"/>
              <a:t>Teško</a:t>
            </a:r>
            <a:r>
              <a:rPr lang="en-US" dirty="0"/>
              <a:t> je </a:t>
            </a:r>
            <a:r>
              <a:rPr lang="en-US" dirty="0" err="1"/>
              <a:t>identifikovati</a:t>
            </a:r>
            <a:r>
              <a:rPr lang="en-US" dirty="0"/>
              <a:t> </a:t>
            </a:r>
            <a:r>
              <a:rPr lang="sr-Latn-RS" dirty="0"/>
              <a:t>na kom </a:t>
            </a:r>
            <a:r>
              <a:rPr lang="en-US" dirty="0" err="1"/>
              <a:t>evolucion</a:t>
            </a:r>
            <a:r>
              <a:rPr lang="sr-Latn-RS" dirty="0"/>
              <a:t>om</a:t>
            </a:r>
            <a:r>
              <a:rPr lang="en-US" dirty="0"/>
              <a:t> p</a:t>
            </a:r>
            <a:r>
              <a:rPr lang="sr-Latn-RS" dirty="0"/>
              <a:t>ravcu se nalazi konkretna </a:t>
            </a:r>
            <a:r>
              <a:rPr lang="en-US" dirty="0"/>
              <a:t> </a:t>
            </a:r>
            <a:r>
              <a:rPr lang="en-US" dirty="0" err="1"/>
              <a:t>industrija</a:t>
            </a:r>
            <a:r>
              <a:rPr lang="en-US" dirty="0"/>
              <a:t>. Da bi se </a:t>
            </a:r>
            <a:r>
              <a:rPr lang="en-US" dirty="0" err="1"/>
              <a:t>osigurala</a:t>
            </a:r>
            <a:r>
              <a:rPr lang="en-US" dirty="0"/>
              <a:t> </a:t>
            </a:r>
            <a:r>
              <a:rPr lang="en-US" dirty="0" err="1"/>
              <a:t>tačnost</a:t>
            </a:r>
            <a:r>
              <a:rPr lang="en-US" dirty="0"/>
              <a:t>, </a:t>
            </a:r>
            <a:r>
              <a:rPr lang="en-US" dirty="0" err="1"/>
              <a:t>analiza</a:t>
            </a:r>
            <a:r>
              <a:rPr lang="en-US" dirty="0"/>
              <a:t> </a:t>
            </a:r>
            <a:r>
              <a:rPr lang="sr-Latn-RS" dirty="0"/>
              <a:t>pravca transformacije industrije </a:t>
            </a:r>
            <a:r>
              <a:rPr lang="en-US" dirty="0"/>
              <a:t>mora </a:t>
            </a:r>
            <a:r>
              <a:rPr lang="en-US" dirty="0" err="1"/>
              <a:t>biti</a:t>
            </a:r>
            <a:r>
              <a:rPr lang="en-US" dirty="0"/>
              <a:t> </a:t>
            </a:r>
            <a:r>
              <a:rPr lang="en-US" dirty="0" err="1"/>
              <a:t>fokusirana</a:t>
            </a:r>
            <a:r>
              <a:rPr lang="en-US" dirty="0"/>
              <a:t> </a:t>
            </a:r>
            <a:r>
              <a:rPr lang="en-US" dirty="0" err="1"/>
              <a:t>i</a:t>
            </a:r>
            <a:r>
              <a:rPr lang="en-US" dirty="0"/>
              <a:t> </a:t>
            </a:r>
            <a:r>
              <a:rPr lang="en-US" dirty="0" err="1"/>
              <a:t>sistematična</a:t>
            </a:r>
            <a:r>
              <a:rPr lang="en-US" dirty="0"/>
              <a:t>.</a:t>
            </a:r>
            <a:endParaRPr lang="sr-Latn-RS" dirty="0"/>
          </a:p>
          <a:p>
            <a:r>
              <a:rPr lang="en-US" b="1" i="1" dirty="0" err="1"/>
              <a:t>Prvi</a:t>
            </a:r>
            <a:r>
              <a:rPr lang="en-US" b="1" i="1" dirty="0"/>
              <a:t> </a:t>
            </a:r>
            <a:r>
              <a:rPr lang="en-US" b="1" i="1" dirty="0" err="1"/>
              <a:t>korak</a:t>
            </a:r>
            <a:r>
              <a:rPr lang="en-US" b="1" i="1" dirty="0"/>
              <a:t> </a:t>
            </a:r>
            <a:r>
              <a:rPr lang="en-US" dirty="0"/>
              <a:t>je da </a:t>
            </a:r>
            <a:r>
              <a:rPr lang="sr-Latn-RS" dirty="0"/>
              <a:t>se tačno </a:t>
            </a:r>
            <a:r>
              <a:rPr lang="en-US" u="sng" dirty="0" err="1"/>
              <a:t>definiše</a:t>
            </a:r>
            <a:r>
              <a:rPr lang="en-US" u="sng" dirty="0"/>
              <a:t> </a:t>
            </a:r>
            <a:r>
              <a:rPr lang="en-US" u="sng" dirty="0" err="1"/>
              <a:t>industrij</a:t>
            </a:r>
            <a:r>
              <a:rPr lang="sr-Latn-RS" u="sng" dirty="0"/>
              <a:t>a u kojoj je organizacija</a:t>
            </a:r>
            <a:r>
              <a:rPr lang="en-US" dirty="0"/>
              <a:t>. </a:t>
            </a:r>
            <a:r>
              <a:rPr lang="en-US" dirty="0" err="1"/>
              <a:t>Može</a:t>
            </a:r>
            <a:r>
              <a:rPr lang="sr-Latn-RS" dirty="0"/>
              <a:t> se</a:t>
            </a:r>
            <a:r>
              <a:rPr lang="en-US" dirty="0"/>
              <a:t> </a:t>
            </a:r>
            <a:r>
              <a:rPr lang="en-US" dirty="0" err="1"/>
              <a:t>početi</a:t>
            </a:r>
            <a:r>
              <a:rPr lang="en-US" dirty="0"/>
              <a:t> </a:t>
            </a:r>
            <a:r>
              <a:rPr lang="en-US" dirty="0" err="1"/>
              <a:t>tako</a:t>
            </a:r>
            <a:r>
              <a:rPr lang="en-US" dirty="0"/>
              <a:t> </a:t>
            </a:r>
            <a:r>
              <a:rPr lang="en-US" dirty="0" err="1"/>
              <a:t>što</a:t>
            </a:r>
            <a:r>
              <a:rPr lang="en-US" dirty="0"/>
              <a:t> </a:t>
            </a:r>
            <a:r>
              <a:rPr lang="en-US" dirty="0" err="1"/>
              <a:t>će</a:t>
            </a:r>
            <a:r>
              <a:rPr lang="sr-Latn-RS" dirty="0"/>
              <a:t> se</a:t>
            </a:r>
            <a:r>
              <a:rPr lang="en-US" dirty="0"/>
              <a:t> </a:t>
            </a:r>
            <a:r>
              <a:rPr lang="en-US" dirty="0" err="1"/>
              <a:t>identifikovati</a:t>
            </a:r>
            <a:r>
              <a:rPr lang="en-US" dirty="0"/>
              <a:t> </a:t>
            </a:r>
            <a:r>
              <a:rPr lang="en-US" dirty="0" err="1"/>
              <a:t>kompanije</a:t>
            </a:r>
            <a:r>
              <a:rPr lang="en-US" dirty="0"/>
              <a:t> u </a:t>
            </a:r>
            <a:r>
              <a:rPr lang="sr-Latn-RS" dirty="0"/>
              <a:t>datoj</a:t>
            </a:r>
            <a:r>
              <a:rPr lang="en-US" dirty="0"/>
              <a:t> </a:t>
            </a:r>
            <a:r>
              <a:rPr lang="en-US" dirty="0" err="1"/>
              <a:t>industriji</a:t>
            </a:r>
            <a:r>
              <a:rPr lang="en-US" dirty="0"/>
              <a:t> </a:t>
            </a:r>
            <a:r>
              <a:rPr lang="en-US" dirty="0" err="1"/>
              <a:t>koje</a:t>
            </a:r>
            <a:r>
              <a:rPr lang="en-US" dirty="0"/>
              <a:t> dele </a:t>
            </a:r>
            <a:r>
              <a:rPr lang="en-US" dirty="0" err="1"/>
              <a:t>zajedničke</a:t>
            </a:r>
            <a:r>
              <a:rPr lang="en-US" dirty="0"/>
              <a:t> </a:t>
            </a:r>
            <a:r>
              <a:rPr lang="en-US" dirty="0" err="1"/>
              <a:t>kupce</a:t>
            </a:r>
            <a:r>
              <a:rPr lang="en-US" dirty="0"/>
              <a:t> </a:t>
            </a:r>
            <a:r>
              <a:rPr lang="en-US" dirty="0" err="1"/>
              <a:t>i</a:t>
            </a:r>
            <a:r>
              <a:rPr lang="en-US" dirty="0"/>
              <a:t> </a:t>
            </a:r>
            <a:r>
              <a:rPr lang="en-US" dirty="0" err="1"/>
              <a:t>dobavljače</a:t>
            </a:r>
            <a:r>
              <a:rPr lang="en-US" dirty="0"/>
              <a:t>. </a:t>
            </a:r>
            <a:r>
              <a:rPr lang="en-US" dirty="0" err="1"/>
              <a:t>Mnogi</a:t>
            </a:r>
            <a:r>
              <a:rPr lang="en-US" dirty="0"/>
              <a:t> </a:t>
            </a:r>
            <a:r>
              <a:rPr lang="en-US" dirty="0" err="1"/>
              <a:t>ekonomisti</a:t>
            </a:r>
            <a:r>
              <a:rPr lang="en-US" dirty="0"/>
              <a:t> </a:t>
            </a:r>
            <a:r>
              <a:rPr lang="en-US" dirty="0" err="1"/>
              <a:t>koriste</a:t>
            </a:r>
            <a:r>
              <a:rPr lang="en-US" dirty="0"/>
              <a:t> </a:t>
            </a:r>
            <a:r>
              <a:rPr lang="en-US" dirty="0" err="1"/>
              <a:t>pravilo</a:t>
            </a:r>
            <a:r>
              <a:rPr lang="en-US" dirty="0"/>
              <a:t> od 5% da bi </a:t>
            </a:r>
            <a:r>
              <a:rPr lang="en-US" dirty="0" err="1"/>
              <a:t>procenili</a:t>
            </a:r>
            <a:r>
              <a:rPr lang="en-US" dirty="0"/>
              <a:t> da li je </a:t>
            </a:r>
            <a:r>
              <a:rPr lang="en-US" dirty="0" err="1"/>
              <a:t>zajedništvo</a:t>
            </a:r>
            <a:r>
              <a:rPr lang="en-US" dirty="0"/>
              <a:t> </a:t>
            </a:r>
            <a:r>
              <a:rPr lang="en-US" dirty="0" err="1"/>
              <a:t>dovoljno</a:t>
            </a:r>
            <a:r>
              <a:rPr lang="en-US" dirty="0"/>
              <a:t> da se </a:t>
            </a:r>
            <a:r>
              <a:rPr lang="en-US" dirty="0" err="1"/>
              <a:t>firme</a:t>
            </a:r>
            <a:r>
              <a:rPr lang="en-US" dirty="0"/>
              <a:t> </a:t>
            </a:r>
            <a:r>
              <a:rPr lang="en-US" dirty="0" err="1"/>
              <a:t>kvalifikuju</a:t>
            </a:r>
            <a:r>
              <a:rPr lang="en-US" dirty="0"/>
              <a:t> </a:t>
            </a:r>
            <a:r>
              <a:rPr lang="en-US" dirty="0" err="1"/>
              <a:t>kao</a:t>
            </a:r>
            <a:r>
              <a:rPr lang="en-US" dirty="0"/>
              <a:t> </a:t>
            </a:r>
            <a:r>
              <a:rPr lang="en-US" dirty="0" err="1"/>
              <a:t>direktni</a:t>
            </a:r>
            <a:r>
              <a:rPr lang="en-US" dirty="0"/>
              <a:t> </a:t>
            </a:r>
            <a:r>
              <a:rPr lang="en-US" dirty="0" err="1"/>
              <a:t>konkurenti</a:t>
            </a:r>
            <a:r>
              <a:rPr lang="sr-Latn-RS" dirty="0"/>
              <a:t> – u okviru iste industrije</a:t>
            </a:r>
            <a:r>
              <a:rPr lang="en-US" dirty="0"/>
              <a:t>: </a:t>
            </a:r>
            <a:r>
              <a:rPr lang="en-US" dirty="0" err="1"/>
              <a:t>Ako</a:t>
            </a:r>
            <a:r>
              <a:rPr lang="en-US" dirty="0"/>
              <a:t> </a:t>
            </a:r>
            <a:r>
              <a:rPr lang="en-US" dirty="0" err="1"/>
              <a:t>fluktuacija</a:t>
            </a:r>
            <a:r>
              <a:rPr lang="en-US" dirty="0"/>
              <a:t> </a:t>
            </a:r>
            <a:r>
              <a:rPr lang="en-US" dirty="0" err="1"/>
              <a:t>cena</a:t>
            </a:r>
            <a:r>
              <a:rPr lang="en-US" dirty="0"/>
              <a:t> od 5% od </a:t>
            </a:r>
            <a:r>
              <a:rPr lang="en-US" dirty="0" err="1"/>
              <a:t>strane</a:t>
            </a:r>
            <a:r>
              <a:rPr lang="en-US" dirty="0"/>
              <a:t> </a:t>
            </a:r>
            <a:r>
              <a:rPr lang="en-US" dirty="0" err="1"/>
              <a:t>jedne</a:t>
            </a:r>
            <a:r>
              <a:rPr lang="en-US" dirty="0"/>
              <a:t> </a:t>
            </a:r>
            <a:r>
              <a:rPr lang="en-US" dirty="0" err="1"/>
              <a:t>kompanije</a:t>
            </a:r>
            <a:r>
              <a:rPr lang="en-US" dirty="0"/>
              <a:t> </a:t>
            </a:r>
            <a:r>
              <a:rPr lang="en-US" dirty="0" err="1"/>
              <a:t>uzrokuje</a:t>
            </a:r>
            <a:r>
              <a:rPr lang="en-US" dirty="0"/>
              <a:t> da </a:t>
            </a:r>
            <a:r>
              <a:rPr lang="en-US" dirty="0" err="1"/>
              <a:t>kupci</a:t>
            </a:r>
            <a:r>
              <a:rPr lang="en-US" dirty="0"/>
              <a:t> </a:t>
            </a:r>
            <a:r>
              <a:rPr lang="en-US" dirty="0" err="1"/>
              <a:t>ili</a:t>
            </a:r>
            <a:r>
              <a:rPr lang="en-US" dirty="0"/>
              <a:t> </a:t>
            </a:r>
            <a:r>
              <a:rPr lang="en-US" dirty="0" err="1"/>
              <a:t>dobavljači</a:t>
            </a:r>
            <a:r>
              <a:rPr lang="en-US" dirty="0"/>
              <a:t> </a:t>
            </a:r>
            <a:r>
              <a:rPr lang="en-US" dirty="0" err="1"/>
              <a:t>po</a:t>
            </a:r>
            <a:r>
              <a:rPr lang="sr-Latn-RS" dirty="0"/>
              <a:t>čnu da sarađuju</a:t>
            </a:r>
            <a:r>
              <a:rPr lang="en-US" dirty="0"/>
              <a:t> </a:t>
            </a:r>
            <a:r>
              <a:rPr lang="sr-Latn-RS" dirty="0"/>
              <a:t>sa</a:t>
            </a:r>
            <a:r>
              <a:rPr lang="en-US" dirty="0"/>
              <a:t> drug</a:t>
            </a:r>
            <a:r>
              <a:rPr lang="sr-Latn-RS" dirty="0"/>
              <a:t>om</a:t>
            </a:r>
            <a:r>
              <a:rPr lang="en-US" dirty="0"/>
              <a:t> </a:t>
            </a:r>
            <a:r>
              <a:rPr lang="en-US" dirty="0" err="1"/>
              <a:t>kompanij</a:t>
            </a:r>
            <a:r>
              <a:rPr lang="sr-Latn-RS" dirty="0"/>
              <a:t>om</a:t>
            </a:r>
            <a:r>
              <a:rPr lang="en-US" dirty="0"/>
              <a:t>, </a:t>
            </a:r>
            <a:r>
              <a:rPr lang="sr-Latn-RS" dirty="0"/>
              <a:t>kompanije</a:t>
            </a:r>
            <a:r>
              <a:rPr lang="en-US" dirty="0"/>
              <a:t> se </a:t>
            </a:r>
            <a:r>
              <a:rPr lang="en-US" dirty="0" err="1"/>
              <a:t>kvalifikuju</a:t>
            </a:r>
            <a:r>
              <a:rPr lang="en-US" dirty="0"/>
              <a:t> </a:t>
            </a:r>
            <a:r>
              <a:rPr lang="en-US" dirty="0" err="1"/>
              <a:t>kao</a:t>
            </a:r>
            <a:r>
              <a:rPr lang="en-US" dirty="0"/>
              <a:t> </a:t>
            </a:r>
            <a:r>
              <a:rPr lang="en-US" dirty="0" err="1"/>
              <a:t>direktni</a:t>
            </a:r>
            <a:r>
              <a:rPr lang="en-US" dirty="0"/>
              <a:t> </a:t>
            </a:r>
            <a:r>
              <a:rPr lang="en-US" dirty="0" err="1"/>
              <a:t>konkurenti</a:t>
            </a:r>
            <a:r>
              <a:rPr lang="en-US" dirty="0"/>
              <a:t>. </a:t>
            </a:r>
            <a:r>
              <a:rPr lang="en-US" dirty="0" err="1"/>
              <a:t>Kada</a:t>
            </a:r>
            <a:r>
              <a:rPr lang="en-US" dirty="0"/>
              <a:t> </a:t>
            </a:r>
            <a:r>
              <a:rPr lang="en-US" dirty="0" err="1"/>
              <a:t>grupa</a:t>
            </a:r>
            <a:r>
              <a:rPr lang="en-US" dirty="0"/>
              <a:t> </a:t>
            </a:r>
            <a:r>
              <a:rPr lang="en-US" dirty="0" err="1"/>
              <a:t>kompanija</a:t>
            </a:r>
            <a:r>
              <a:rPr lang="en-US" dirty="0"/>
              <a:t> </a:t>
            </a:r>
            <a:r>
              <a:rPr lang="en-US" dirty="0" err="1"/>
              <a:t>namerava</a:t>
            </a:r>
            <a:r>
              <a:rPr lang="en-US" dirty="0"/>
              <a:t> da se </a:t>
            </a:r>
            <a:r>
              <a:rPr lang="en-US" dirty="0" err="1"/>
              <a:t>obrati</a:t>
            </a:r>
            <a:r>
              <a:rPr lang="en-US" dirty="0"/>
              <a:t> </a:t>
            </a:r>
            <a:r>
              <a:rPr lang="en-US" dirty="0" err="1"/>
              <a:t>istim</a:t>
            </a:r>
            <a:r>
              <a:rPr lang="en-US" dirty="0"/>
              <a:t> </a:t>
            </a:r>
            <a:r>
              <a:rPr lang="en-US" dirty="0" err="1"/>
              <a:t>kupcima</a:t>
            </a:r>
            <a:r>
              <a:rPr lang="en-US" dirty="0"/>
              <a:t> </a:t>
            </a:r>
            <a:r>
              <a:rPr lang="en-US" dirty="0" err="1"/>
              <a:t>i</a:t>
            </a:r>
            <a:r>
              <a:rPr lang="en-US" dirty="0"/>
              <a:t> </a:t>
            </a:r>
            <a:r>
              <a:rPr lang="en-US" dirty="0" err="1"/>
              <a:t>osloni</a:t>
            </a:r>
            <a:r>
              <a:rPr lang="en-US" dirty="0"/>
              <a:t> se </a:t>
            </a:r>
            <a:r>
              <a:rPr lang="en-US" dirty="0" err="1"/>
              <a:t>na</a:t>
            </a:r>
            <a:r>
              <a:rPr lang="en-US" dirty="0"/>
              <a:t> </a:t>
            </a:r>
            <a:r>
              <a:rPr lang="en-US" dirty="0" err="1"/>
              <a:t>iste</a:t>
            </a:r>
            <a:r>
              <a:rPr lang="en-US" dirty="0"/>
              <a:t> </a:t>
            </a:r>
            <a:r>
              <a:rPr lang="en-US" dirty="0" err="1"/>
              <a:t>dobavljače</a:t>
            </a:r>
            <a:r>
              <a:rPr lang="en-US" dirty="0"/>
              <a:t>, </a:t>
            </a:r>
            <a:r>
              <a:rPr lang="en-US" dirty="0" err="1"/>
              <a:t>imate</a:t>
            </a:r>
            <a:r>
              <a:rPr lang="en-US" dirty="0"/>
              <a:t> </a:t>
            </a:r>
            <a:r>
              <a:rPr lang="en-US" dirty="0" err="1"/>
              <a:t>dodatne</a:t>
            </a:r>
            <a:r>
              <a:rPr lang="en-US" dirty="0"/>
              <a:t> </a:t>
            </a:r>
            <a:r>
              <a:rPr lang="en-US" dirty="0" err="1"/>
              <a:t>dokaze</a:t>
            </a:r>
            <a:r>
              <a:rPr lang="en-US" dirty="0"/>
              <a:t> da </a:t>
            </a:r>
            <a:r>
              <a:rPr lang="en-US" dirty="0" err="1"/>
              <a:t>su</a:t>
            </a:r>
            <a:r>
              <a:rPr lang="en-US" dirty="0"/>
              <a:t> </a:t>
            </a:r>
            <a:r>
              <a:rPr lang="en-US" dirty="0" err="1"/>
              <a:t>oni</a:t>
            </a:r>
            <a:r>
              <a:rPr lang="en-US" dirty="0"/>
              <a:t> </a:t>
            </a:r>
            <a:r>
              <a:rPr lang="en-US" dirty="0" err="1"/>
              <a:t>direktni</a:t>
            </a:r>
            <a:r>
              <a:rPr lang="en-US" dirty="0"/>
              <a:t> </a:t>
            </a:r>
            <a:r>
              <a:rPr lang="en-US" dirty="0" err="1"/>
              <a:t>konkurenti</a:t>
            </a:r>
            <a:r>
              <a:rPr lang="en-US" dirty="0"/>
              <a:t>. </a:t>
            </a:r>
            <a:r>
              <a:rPr lang="sr-Latn-RS" dirty="0"/>
              <a:t>Takođe,</a:t>
            </a:r>
            <a:r>
              <a:rPr lang="en-US" dirty="0"/>
              <a:t> </a:t>
            </a:r>
            <a:r>
              <a:rPr lang="en-US" dirty="0" err="1"/>
              <a:t>kada</a:t>
            </a:r>
            <a:r>
              <a:rPr lang="en-US" dirty="0"/>
              <a:t> </a:t>
            </a:r>
            <a:r>
              <a:rPr lang="en-US" dirty="0" err="1"/>
              <a:t>kompanije</a:t>
            </a:r>
            <a:r>
              <a:rPr lang="en-US" dirty="0"/>
              <a:t> </a:t>
            </a:r>
            <a:r>
              <a:rPr lang="en-US" dirty="0" err="1"/>
              <a:t>koriste</a:t>
            </a:r>
            <a:r>
              <a:rPr lang="en-US" dirty="0"/>
              <a:t> </a:t>
            </a:r>
            <a:r>
              <a:rPr lang="en-US" dirty="0" err="1"/>
              <a:t>slične</a:t>
            </a:r>
            <a:r>
              <a:rPr lang="en-US" dirty="0"/>
              <a:t> </a:t>
            </a:r>
            <a:r>
              <a:rPr lang="en-US" dirty="0" err="1"/>
              <a:t>tehnologije</a:t>
            </a:r>
            <a:r>
              <a:rPr lang="en-US" dirty="0"/>
              <a:t> </a:t>
            </a:r>
            <a:r>
              <a:rPr lang="en-US" dirty="0" err="1"/>
              <a:t>za</a:t>
            </a:r>
            <a:r>
              <a:rPr lang="en-US" dirty="0"/>
              <a:t> </a:t>
            </a:r>
            <a:r>
              <a:rPr lang="en-US" dirty="0" err="1"/>
              <a:t>stvaranje</a:t>
            </a:r>
            <a:r>
              <a:rPr lang="en-US" dirty="0"/>
              <a:t> </a:t>
            </a:r>
            <a:r>
              <a:rPr lang="en-US" dirty="0" err="1"/>
              <a:t>vrednosti</a:t>
            </a:r>
            <a:r>
              <a:rPr lang="en-US" dirty="0"/>
              <a:t>, </a:t>
            </a:r>
            <a:r>
              <a:rPr lang="en-US" dirty="0" err="1"/>
              <a:t>verovatno</a:t>
            </a:r>
            <a:r>
              <a:rPr lang="en-US" dirty="0"/>
              <a:t> </a:t>
            </a:r>
            <a:r>
              <a:rPr lang="en-US" dirty="0" err="1"/>
              <a:t>će</a:t>
            </a:r>
            <a:r>
              <a:rPr lang="en-US" dirty="0"/>
              <a:t> se </a:t>
            </a:r>
            <a:r>
              <a:rPr lang="en-US" dirty="0" err="1"/>
              <a:t>kvalifikovati</a:t>
            </a:r>
            <a:r>
              <a:rPr lang="en-US" dirty="0"/>
              <a:t> </a:t>
            </a:r>
            <a:r>
              <a:rPr lang="en-US" dirty="0" err="1"/>
              <a:t>kao</a:t>
            </a:r>
            <a:r>
              <a:rPr lang="en-US" dirty="0"/>
              <a:t> </a:t>
            </a:r>
            <a:r>
              <a:rPr lang="en-US" dirty="0" err="1"/>
              <a:t>direktni</a:t>
            </a:r>
            <a:r>
              <a:rPr lang="en-US" dirty="0"/>
              <a:t> </a:t>
            </a:r>
            <a:r>
              <a:rPr lang="en-US" dirty="0" err="1"/>
              <a:t>konkurenti</a:t>
            </a:r>
            <a:r>
              <a:rPr lang="en-US" dirty="0"/>
              <a:t>.</a:t>
            </a:r>
          </a:p>
        </p:txBody>
      </p:sp>
      <p:sp>
        <p:nvSpPr>
          <p:cNvPr id="4" name="TextBox 3"/>
          <p:cNvSpPr txBox="1"/>
          <p:nvPr/>
        </p:nvSpPr>
        <p:spPr>
          <a:xfrm>
            <a:off x="1110342" y="6302667"/>
            <a:ext cx="8108302" cy="369332"/>
          </a:xfrm>
          <a:prstGeom prst="rect">
            <a:avLst/>
          </a:prstGeom>
          <a:noFill/>
        </p:spPr>
        <p:txBody>
          <a:bodyPr wrap="square" rtlCol="0">
            <a:spAutoFit/>
          </a:bodyPr>
          <a:lstStyle/>
          <a:p>
            <a:r>
              <a:rPr lang="en-US" dirty="0"/>
              <a:t>Anita M. </a:t>
            </a:r>
            <a:r>
              <a:rPr lang="en-US" dirty="0" err="1"/>
              <a:t>McGahan</a:t>
            </a:r>
            <a:r>
              <a:rPr lang="sr-Latn-RS" dirty="0"/>
              <a:t>, How Industries Change, Harvard Business Pres, 2004</a:t>
            </a:r>
            <a:endParaRPr lang="en-US" dirty="0"/>
          </a:p>
        </p:txBody>
      </p:sp>
    </p:spTree>
    <p:extLst>
      <p:ext uri="{BB962C8B-B14F-4D97-AF65-F5344CB8AC3E}">
        <p14:creationId xmlns:p14="http://schemas.microsoft.com/office/powerpoint/2010/main" val="28785391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Industrija, transformacioni proces, logistika, razvoj i transformacija industrije</a:t>
            </a:r>
            <a:endParaRPr lang="en-US" dirty="0"/>
          </a:p>
        </p:txBody>
      </p:sp>
      <p:sp>
        <p:nvSpPr>
          <p:cNvPr id="3" name="Content Placeholder 2"/>
          <p:cNvSpPr>
            <a:spLocks noGrp="1"/>
          </p:cNvSpPr>
          <p:nvPr>
            <p:ph idx="1"/>
          </p:nvPr>
        </p:nvSpPr>
        <p:spPr/>
        <p:txBody>
          <a:bodyPr>
            <a:normAutofit fontScale="92500"/>
          </a:bodyPr>
          <a:lstStyle/>
          <a:p>
            <a:r>
              <a:rPr lang="en-US" b="1" i="1" dirty="0" err="1"/>
              <a:t>Drugi</a:t>
            </a:r>
            <a:r>
              <a:rPr lang="en-US" b="1" i="1" dirty="0"/>
              <a:t> </a:t>
            </a:r>
            <a:r>
              <a:rPr lang="en-US" b="1" i="1" dirty="0" err="1"/>
              <a:t>korak</a:t>
            </a:r>
            <a:r>
              <a:rPr lang="en-US" b="1" i="1" dirty="0"/>
              <a:t> </a:t>
            </a:r>
            <a:r>
              <a:rPr lang="en-US" dirty="0"/>
              <a:t>je </a:t>
            </a:r>
            <a:r>
              <a:rPr lang="en-US" u="sng" dirty="0" err="1"/>
              <a:t>definisanje</a:t>
            </a:r>
            <a:r>
              <a:rPr lang="en-US" u="sng" dirty="0"/>
              <a:t> </a:t>
            </a:r>
            <a:r>
              <a:rPr lang="sr-Latn-RS" u="sng" dirty="0"/>
              <a:t>ključnih</a:t>
            </a:r>
            <a:r>
              <a:rPr lang="en-US" u="sng" dirty="0"/>
              <a:t> </a:t>
            </a:r>
            <a:r>
              <a:rPr lang="en-US" u="sng" dirty="0" err="1"/>
              <a:t>sredstava</a:t>
            </a:r>
            <a:r>
              <a:rPr lang="en-US" u="sng" dirty="0"/>
              <a:t> </a:t>
            </a:r>
            <a:r>
              <a:rPr lang="en-US" u="sng" dirty="0" err="1"/>
              <a:t>i</a:t>
            </a:r>
            <a:r>
              <a:rPr lang="en-US" u="sng" dirty="0"/>
              <a:t> </a:t>
            </a:r>
            <a:r>
              <a:rPr lang="sr-Latn-RS" u="sng" dirty="0"/>
              <a:t>ključnih </a:t>
            </a:r>
            <a:r>
              <a:rPr lang="en-US" u="sng" dirty="0" err="1"/>
              <a:t>aktivnosti</a:t>
            </a:r>
            <a:r>
              <a:rPr lang="en-US" u="sng" dirty="0"/>
              <a:t> </a:t>
            </a:r>
            <a:r>
              <a:rPr lang="en-US" u="sng" dirty="0" err="1"/>
              <a:t>industrije</a:t>
            </a:r>
            <a:r>
              <a:rPr lang="en-US" dirty="0"/>
              <a:t>. </a:t>
            </a:r>
          </a:p>
          <a:p>
            <a:r>
              <a:rPr lang="sr-Latn-RS" dirty="0"/>
              <a:t>Naj</a:t>
            </a:r>
            <a:r>
              <a:rPr lang="en-US" dirty="0" err="1"/>
              <a:t>jednostavn</a:t>
            </a:r>
            <a:r>
              <a:rPr lang="sr-Latn-RS" dirty="0"/>
              <a:t>iji</a:t>
            </a:r>
            <a:r>
              <a:rPr lang="en-US" dirty="0"/>
              <a:t> </a:t>
            </a:r>
            <a:r>
              <a:rPr lang="en-US" dirty="0" err="1"/>
              <a:t>načina</a:t>
            </a:r>
            <a:r>
              <a:rPr lang="en-US" dirty="0"/>
              <a:t> da se </a:t>
            </a:r>
            <a:r>
              <a:rPr lang="en-US" dirty="0" err="1"/>
              <a:t>testira</a:t>
            </a:r>
            <a:r>
              <a:rPr lang="en-US" dirty="0"/>
              <a:t> da li je </a:t>
            </a:r>
            <a:r>
              <a:rPr lang="en-US" dirty="0" err="1"/>
              <a:t>nešto</a:t>
            </a:r>
            <a:r>
              <a:rPr lang="en-US" dirty="0"/>
              <a:t> </a:t>
            </a:r>
            <a:r>
              <a:rPr lang="sr-Latn-RS" dirty="0"/>
              <a:t>ključno</a:t>
            </a:r>
            <a:r>
              <a:rPr lang="en-US" dirty="0"/>
              <a:t>: </a:t>
            </a:r>
            <a:r>
              <a:rPr lang="sr-Latn-RS" dirty="0"/>
              <a:t>ukoliko bi danas bilo povučeno sa tržišta</a:t>
            </a:r>
            <a:r>
              <a:rPr lang="en-US" dirty="0"/>
              <a:t>, da li bi profit bio </a:t>
            </a:r>
            <a:r>
              <a:rPr lang="en-US" dirty="0" err="1"/>
              <a:t>manji</a:t>
            </a:r>
            <a:r>
              <a:rPr lang="en-US" dirty="0"/>
              <a:t> </a:t>
            </a:r>
            <a:r>
              <a:rPr lang="en-US" dirty="0" err="1"/>
              <a:t>za</a:t>
            </a:r>
            <a:r>
              <a:rPr lang="en-US" dirty="0"/>
              <a:t> </a:t>
            </a:r>
            <a:r>
              <a:rPr lang="en-US" dirty="0" err="1"/>
              <a:t>godinu</a:t>
            </a:r>
            <a:r>
              <a:rPr lang="en-US" dirty="0"/>
              <a:t> dana od </a:t>
            </a:r>
            <a:r>
              <a:rPr lang="en-US" dirty="0" err="1"/>
              <a:t>sada</a:t>
            </a:r>
            <a:r>
              <a:rPr lang="en-US" dirty="0"/>
              <a:t>, </a:t>
            </a:r>
            <a:r>
              <a:rPr lang="en-US" dirty="0" err="1"/>
              <a:t>uprkos</a:t>
            </a:r>
            <a:r>
              <a:rPr lang="en-US" dirty="0"/>
              <a:t> </a:t>
            </a:r>
            <a:r>
              <a:rPr lang="en-US" dirty="0" err="1"/>
              <a:t>naporima</a:t>
            </a:r>
            <a:r>
              <a:rPr lang="en-US" dirty="0"/>
              <a:t> da se </a:t>
            </a:r>
            <a:r>
              <a:rPr lang="sr-Latn-RS" dirty="0"/>
              <a:t>ono što nedostaje zameni nečim novim</a:t>
            </a:r>
            <a:r>
              <a:rPr lang="en-US" dirty="0"/>
              <a:t>? </a:t>
            </a:r>
          </a:p>
          <a:p>
            <a:r>
              <a:rPr lang="en-US" dirty="0" err="1"/>
              <a:t>Ako</a:t>
            </a:r>
            <a:r>
              <a:rPr lang="en-US" dirty="0"/>
              <a:t> je </a:t>
            </a:r>
            <a:r>
              <a:rPr lang="en-US" dirty="0" err="1"/>
              <a:t>odgovor</a:t>
            </a:r>
            <a:r>
              <a:rPr lang="en-US" dirty="0"/>
              <a:t> da, </a:t>
            </a:r>
            <a:r>
              <a:rPr lang="en-US" dirty="0" err="1"/>
              <a:t>onda</a:t>
            </a:r>
            <a:r>
              <a:rPr lang="en-US" dirty="0"/>
              <a:t> se </a:t>
            </a:r>
            <a:r>
              <a:rPr lang="sr-Latn-RS" dirty="0"/>
              <a:t>to sredstvo ili ta aktivnost </a:t>
            </a:r>
            <a:r>
              <a:rPr lang="en-US" dirty="0" err="1"/>
              <a:t>definitivno</a:t>
            </a:r>
            <a:r>
              <a:rPr lang="en-US" dirty="0"/>
              <a:t> </a:t>
            </a:r>
            <a:r>
              <a:rPr lang="en-US" dirty="0" err="1"/>
              <a:t>kvalifikuje</a:t>
            </a:r>
            <a:r>
              <a:rPr lang="sr-Latn-RS" dirty="0"/>
              <a:t> da bude ključna</a:t>
            </a:r>
            <a:r>
              <a:rPr lang="en-US" dirty="0"/>
              <a:t>. U </a:t>
            </a:r>
            <a:r>
              <a:rPr lang="en-US" dirty="0" err="1"/>
              <a:t>aukcijskoj</a:t>
            </a:r>
            <a:r>
              <a:rPr lang="en-US" dirty="0"/>
              <a:t> </a:t>
            </a:r>
            <a:r>
              <a:rPr lang="en-US" dirty="0" err="1"/>
              <a:t>industriji</a:t>
            </a:r>
            <a:r>
              <a:rPr lang="en-US" dirty="0"/>
              <a:t>, </a:t>
            </a:r>
            <a:r>
              <a:rPr lang="en-US" dirty="0" err="1"/>
              <a:t>na</a:t>
            </a:r>
            <a:r>
              <a:rPr lang="en-US" dirty="0"/>
              <a:t> primer, </a:t>
            </a:r>
            <a:r>
              <a:rPr lang="en-US" dirty="0" err="1"/>
              <a:t>sposobnost</a:t>
            </a:r>
            <a:r>
              <a:rPr lang="en-US" dirty="0"/>
              <a:t> </a:t>
            </a:r>
            <a:r>
              <a:rPr lang="en-US" dirty="0" err="1"/>
              <a:t>procene</a:t>
            </a:r>
            <a:r>
              <a:rPr lang="en-US" dirty="0"/>
              <a:t> </a:t>
            </a:r>
            <a:r>
              <a:rPr lang="en-US" dirty="0" err="1"/>
              <a:t>umetničkih</a:t>
            </a:r>
            <a:r>
              <a:rPr lang="en-US" dirty="0"/>
              <a:t> </a:t>
            </a:r>
            <a:r>
              <a:rPr lang="en-US" dirty="0" err="1"/>
              <a:t>dela</a:t>
            </a:r>
            <a:r>
              <a:rPr lang="en-US" dirty="0"/>
              <a:t> je </a:t>
            </a:r>
            <a:r>
              <a:rPr lang="en-US" dirty="0" err="1"/>
              <a:t>osnovna</a:t>
            </a:r>
            <a:r>
              <a:rPr lang="en-US" dirty="0"/>
              <a:t> </a:t>
            </a:r>
            <a:r>
              <a:rPr lang="en-US" dirty="0" err="1"/>
              <a:t>delatnost</a:t>
            </a:r>
            <a:r>
              <a:rPr lang="en-US" dirty="0"/>
              <a:t>. U </a:t>
            </a:r>
            <a:r>
              <a:rPr lang="en-US" dirty="0" err="1"/>
              <a:t>industriji</a:t>
            </a:r>
            <a:r>
              <a:rPr lang="en-US" dirty="0"/>
              <a:t> </a:t>
            </a:r>
            <a:r>
              <a:rPr lang="en-US" dirty="0" err="1"/>
              <a:t>bezalkoholnih</a:t>
            </a:r>
            <a:r>
              <a:rPr lang="en-US" dirty="0"/>
              <a:t> </a:t>
            </a:r>
            <a:r>
              <a:rPr lang="en-US" dirty="0" err="1"/>
              <a:t>pića</a:t>
            </a:r>
            <a:r>
              <a:rPr lang="en-US" dirty="0"/>
              <a:t>, Coca-Cola</a:t>
            </a:r>
            <a:r>
              <a:rPr lang="sr-Latn-RS" dirty="0"/>
              <a:t> kao</a:t>
            </a:r>
            <a:r>
              <a:rPr lang="en-US" dirty="0"/>
              <a:t> </a:t>
            </a:r>
            <a:r>
              <a:rPr lang="en-US" dirty="0" err="1"/>
              <a:t>brend</a:t>
            </a:r>
            <a:r>
              <a:rPr lang="en-US" dirty="0"/>
              <a:t> je </a:t>
            </a:r>
            <a:r>
              <a:rPr lang="en-US" dirty="0" err="1"/>
              <a:t>ključn</a:t>
            </a:r>
            <a:r>
              <a:rPr lang="sr-Latn-RS" dirty="0"/>
              <a:t>o sredstvo</a:t>
            </a:r>
            <a:r>
              <a:rPr lang="en-US" dirty="0"/>
              <a:t>. </a:t>
            </a:r>
            <a:r>
              <a:rPr lang="en-US" dirty="0" err="1"/>
              <a:t>Nestanak</a:t>
            </a:r>
            <a:r>
              <a:rPr lang="en-US" dirty="0"/>
              <a:t> </a:t>
            </a:r>
            <a:r>
              <a:rPr lang="en-US" dirty="0" err="1"/>
              <a:t>bilo</a:t>
            </a:r>
            <a:r>
              <a:rPr lang="en-US" dirty="0"/>
              <a:t> </a:t>
            </a:r>
            <a:r>
              <a:rPr lang="en-US" dirty="0" err="1"/>
              <a:t>koje</a:t>
            </a:r>
            <a:r>
              <a:rPr lang="sr-Latn-RS" dirty="0"/>
              <a:t>g</a:t>
            </a:r>
            <a:r>
              <a:rPr lang="en-US" dirty="0"/>
              <a:t> od </a:t>
            </a:r>
            <a:r>
              <a:rPr lang="sr-Latn-RS" dirty="0"/>
              <a:t>navedenih ključnih elemenata </a:t>
            </a:r>
            <a:r>
              <a:rPr lang="en-US" dirty="0"/>
              <a:t>bi </a:t>
            </a:r>
            <a:r>
              <a:rPr lang="en-US" dirty="0" err="1"/>
              <a:t>ozbiljno</a:t>
            </a:r>
            <a:r>
              <a:rPr lang="en-US" dirty="0"/>
              <a:t> </a:t>
            </a:r>
            <a:r>
              <a:rPr lang="en-US" dirty="0" err="1"/>
              <a:t>oštetio</a:t>
            </a:r>
            <a:r>
              <a:rPr lang="en-US" dirty="0"/>
              <a:t> </a:t>
            </a:r>
            <a:r>
              <a:rPr lang="en-US" dirty="0" err="1"/>
              <a:t>profitabilnost</a:t>
            </a:r>
            <a:r>
              <a:rPr lang="sr-Latn-RS" dirty="0"/>
              <a:t> kompanijama</a:t>
            </a:r>
            <a:r>
              <a:rPr lang="en-US" dirty="0"/>
              <a:t> u </a:t>
            </a:r>
            <a:r>
              <a:rPr lang="en-US" dirty="0" err="1"/>
              <a:t>njihovim</a:t>
            </a:r>
            <a:r>
              <a:rPr lang="en-US" dirty="0"/>
              <a:t> </a:t>
            </a:r>
            <a:r>
              <a:rPr lang="en-US" dirty="0" err="1"/>
              <a:t>industrijama</a:t>
            </a:r>
            <a:r>
              <a:rPr lang="en-US" dirty="0"/>
              <a:t>.</a:t>
            </a:r>
          </a:p>
        </p:txBody>
      </p:sp>
      <p:sp>
        <p:nvSpPr>
          <p:cNvPr id="4" name="TextBox 3"/>
          <p:cNvSpPr txBox="1"/>
          <p:nvPr/>
        </p:nvSpPr>
        <p:spPr>
          <a:xfrm>
            <a:off x="1110342" y="6302667"/>
            <a:ext cx="8108302" cy="369332"/>
          </a:xfrm>
          <a:prstGeom prst="rect">
            <a:avLst/>
          </a:prstGeom>
          <a:noFill/>
        </p:spPr>
        <p:txBody>
          <a:bodyPr wrap="square" rtlCol="0">
            <a:spAutoFit/>
          </a:bodyPr>
          <a:lstStyle/>
          <a:p>
            <a:r>
              <a:rPr lang="en-US" dirty="0"/>
              <a:t>Anita M. </a:t>
            </a:r>
            <a:r>
              <a:rPr lang="en-US" dirty="0" err="1"/>
              <a:t>McGahan</a:t>
            </a:r>
            <a:r>
              <a:rPr lang="sr-Latn-RS" dirty="0"/>
              <a:t>, How Industries Change, Harvard Business Pres, 2004</a:t>
            </a:r>
            <a:endParaRPr lang="en-US" dirty="0"/>
          </a:p>
        </p:txBody>
      </p:sp>
    </p:spTree>
    <p:extLst>
      <p:ext uri="{BB962C8B-B14F-4D97-AF65-F5344CB8AC3E}">
        <p14:creationId xmlns:p14="http://schemas.microsoft.com/office/powerpoint/2010/main" val="1470006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Industrija, transformacioni proces, logistika, razvoj i transformacija industrije</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a:t>Svi</a:t>
            </a:r>
            <a:r>
              <a:rPr lang="en-US" dirty="0"/>
              <a:t> </a:t>
            </a:r>
            <a:r>
              <a:rPr lang="en-US" dirty="0" err="1"/>
              <a:t>poslovi</a:t>
            </a:r>
            <a:r>
              <a:rPr lang="en-US" dirty="0"/>
              <a:t> </a:t>
            </a:r>
            <a:r>
              <a:rPr lang="sr-Latn-RS" dirty="0"/>
              <a:t>u industriji </a:t>
            </a:r>
            <a:r>
              <a:rPr lang="en-US" dirty="0"/>
              <a:t>se </a:t>
            </a:r>
            <a:r>
              <a:rPr lang="en-US" dirty="0" err="1"/>
              <a:t>mogu</a:t>
            </a:r>
            <a:r>
              <a:rPr lang="en-US" dirty="0"/>
              <a:t> </a:t>
            </a:r>
            <a:r>
              <a:rPr lang="en-US" dirty="0" err="1"/>
              <a:t>svrstati</a:t>
            </a:r>
            <a:r>
              <a:rPr lang="en-US" dirty="0"/>
              <a:t> u </a:t>
            </a:r>
            <a:r>
              <a:rPr lang="en-US" dirty="0" err="1"/>
              <a:t>jedan</a:t>
            </a:r>
            <a:r>
              <a:rPr lang="en-US" dirty="0"/>
              <a:t> od </a:t>
            </a:r>
            <a:r>
              <a:rPr lang="en-US" dirty="0" err="1"/>
              <a:t>širih</a:t>
            </a:r>
            <a:r>
              <a:rPr lang="en-US" dirty="0"/>
              <a:t> </a:t>
            </a:r>
            <a:r>
              <a:rPr lang="en-US" dirty="0" err="1"/>
              <a:t>privrednih</a:t>
            </a:r>
            <a:r>
              <a:rPr lang="en-US" dirty="0"/>
              <a:t> </a:t>
            </a:r>
            <a:r>
              <a:rPr lang="en-US" dirty="0" err="1"/>
              <a:t>sektora</a:t>
            </a:r>
            <a:r>
              <a:rPr lang="en-US" dirty="0"/>
              <a:t>: </a:t>
            </a:r>
            <a:r>
              <a:rPr lang="en-US" dirty="0" err="1"/>
              <a:t>primarni</a:t>
            </a:r>
            <a:r>
              <a:rPr lang="en-US" dirty="0"/>
              <a:t>, </a:t>
            </a:r>
            <a:r>
              <a:rPr lang="en-US" dirty="0" err="1"/>
              <a:t>sekundarni</a:t>
            </a:r>
            <a:r>
              <a:rPr lang="en-US" dirty="0"/>
              <a:t>, </a:t>
            </a:r>
            <a:r>
              <a:rPr lang="en-US" dirty="0" err="1"/>
              <a:t>tercijalni</a:t>
            </a:r>
            <a:r>
              <a:rPr lang="en-US" dirty="0"/>
              <a:t>, </a:t>
            </a:r>
            <a:r>
              <a:rPr lang="en-US" dirty="0" err="1"/>
              <a:t>kvartarni</a:t>
            </a:r>
            <a:r>
              <a:rPr lang="en-US" dirty="0"/>
              <a:t> </a:t>
            </a:r>
            <a:r>
              <a:rPr lang="en-US" dirty="0" err="1"/>
              <a:t>i</a:t>
            </a:r>
            <a:r>
              <a:rPr lang="en-US" dirty="0"/>
              <a:t> </a:t>
            </a:r>
            <a:r>
              <a:rPr lang="en-US" dirty="0" err="1"/>
              <a:t>kvinarni</a:t>
            </a:r>
            <a:r>
              <a:rPr lang="en-US" dirty="0"/>
              <a:t>.</a:t>
            </a:r>
          </a:p>
          <a:p>
            <a:pPr lvl="1"/>
            <a:r>
              <a:rPr lang="en-US" b="1" dirty="0" err="1"/>
              <a:t>Primarni</a:t>
            </a:r>
            <a:r>
              <a:rPr lang="en-US" b="1" dirty="0"/>
              <a:t> </a:t>
            </a:r>
            <a:r>
              <a:rPr lang="en-US" b="1" dirty="0" err="1"/>
              <a:t>sektor</a:t>
            </a:r>
            <a:r>
              <a:rPr lang="en-US" b="1" dirty="0"/>
              <a:t> </a:t>
            </a:r>
            <a:r>
              <a:rPr lang="en-US" dirty="0" err="1"/>
              <a:t>direktno</a:t>
            </a:r>
            <a:r>
              <a:rPr lang="en-US" dirty="0"/>
              <a:t> </a:t>
            </a:r>
            <a:r>
              <a:rPr lang="en-US" dirty="0" err="1"/>
              <a:t>eksploatiše</a:t>
            </a:r>
            <a:r>
              <a:rPr lang="en-US" dirty="0"/>
              <a:t> </a:t>
            </a:r>
            <a:r>
              <a:rPr lang="en-US" dirty="0" err="1"/>
              <a:t>prirodne</a:t>
            </a:r>
            <a:r>
              <a:rPr lang="en-US" dirty="0"/>
              <a:t> </a:t>
            </a:r>
            <a:r>
              <a:rPr lang="en-US" dirty="0" err="1"/>
              <a:t>resurse</a:t>
            </a:r>
            <a:r>
              <a:rPr lang="en-US" dirty="0"/>
              <a:t> </a:t>
            </a:r>
            <a:r>
              <a:rPr lang="en-US" dirty="0" err="1"/>
              <a:t>i</a:t>
            </a:r>
            <a:r>
              <a:rPr lang="en-US" dirty="0"/>
              <a:t> </a:t>
            </a:r>
            <a:r>
              <a:rPr lang="en-US" dirty="0" err="1"/>
              <a:t>usko</a:t>
            </a:r>
            <a:r>
              <a:rPr lang="en-US" dirty="0"/>
              <a:t> je </a:t>
            </a:r>
            <a:r>
              <a:rPr lang="en-US" dirty="0" err="1"/>
              <a:t>povezan</a:t>
            </a:r>
            <a:r>
              <a:rPr lang="en-US" dirty="0"/>
              <a:t> </a:t>
            </a:r>
            <a:r>
              <a:rPr lang="en-US" dirty="0" err="1"/>
              <a:t>sa</a:t>
            </a:r>
            <a:r>
              <a:rPr lang="en-US" dirty="0"/>
              <a:t> </a:t>
            </a:r>
            <a:r>
              <a:rPr lang="en-US" dirty="0" err="1"/>
              <a:t>prirodom</a:t>
            </a:r>
            <a:r>
              <a:rPr lang="en-US" dirty="0"/>
              <a:t>. (</a:t>
            </a:r>
            <a:r>
              <a:rPr lang="en-US" dirty="0" err="1"/>
              <a:t>osnovna</a:t>
            </a:r>
            <a:r>
              <a:rPr lang="en-US" dirty="0"/>
              <a:t> </a:t>
            </a:r>
            <a:r>
              <a:rPr lang="en-US" dirty="0" err="1"/>
              <a:t>proizvodnja</a:t>
            </a:r>
            <a:r>
              <a:rPr lang="en-US" dirty="0"/>
              <a:t> </a:t>
            </a:r>
            <a:r>
              <a:rPr lang="en-US" dirty="0" err="1"/>
              <a:t>kao</a:t>
            </a:r>
            <a:r>
              <a:rPr lang="en-US" dirty="0"/>
              <a:t> </a:t>
            </a:r>
            <a:r>
              <a:rPr lang="en-US" dirty="0" err="1"/>
              <a:t>što</a:t>
            </a:r>
            <a:r>
              <a:rPr lang="en-US" dirty="0"/>
              <a:t> </a:t>
            </a:r>
            <a:r>
              <a:rPr lang="en-US" dirty="0" err="1"/>
              <a:t>su</a:t>
            </a:r>
            <a:r>
              <a:rPr lang="en-US" dirty="0"/>
              <a:t> </a:t>
            </a:r>
            <a:r>
              <a:rPr lang="en-US" dirty="0" err="1"/>
              <a:t>poljoprivreda</a:t>
            </a:r>
            <a:r>
              <a:rPr lang="en-US" dirty="0"/>
              <a:t>, </a:t>
            </a:r>
            <a:r>
              <a:rPr lang="en-US" dirty="0" err="1"/>
              <a:t>šumarstvo</a:t>
            </a:r>
            <a:r>
              <a:rPr lang="en-US" dirty="0"/>
              <a:t>, </a:t>
            </a:r>
            <a:r>
              <a:rPr lang="en-US" dirty="0" err="1"/>
              <a:t>rudarstvo</a:t>
            </a:r>
            <a:r>
              <a:rPr lang="en-US" dirty="0"/>
              <a:t> </a:t>
            </a:r>
            <a:r>
              <a:rPr lang="en-US" dirty="0" err="1"/>
              <a:t>i</a:t>
            </a:r>
            <a:r>
              <a:rPr lang="en-US" dirty="0"/>
              <a:t> </a:t>
            </a:r>
            <a:r>
              <a:rPr lang="en-US" dirty="0" err="1"/>
              <a:t>ribarstvo</a:t>
            </a:r>
            <a:r>
              <a:rPr lang="en-US" dirty="0"/>
              <a:t>)</a:t>
            </a:r>
          </a:p>
          <a:p>
            <a:pPr lvl="1"/>
            <a:r>
              <a:rPr lang="en-US" b="1" dirty="0" err="1"/>
              <a:t>Sekundarni</a:t>
            </a:r>
            <a:r>
              <a:rPr lang="en-US" b="1" dirty="0"/>
              <a:t> </a:t>
            </a:r>
            <a:r>
              <a:rPr lang="en-US" b="1" dirty="0" err="1"/>
              <a:t>sektor</a:t>
            </a:r>
            <a:r>
              <a:rPr lang="en-US" b="1" dirty="0"/>
              <a:t> </a:t>
            </a:r>
            <a:r>
              <a:rPr lang="en-US" dirty="0"/>
              <a:t>(</a:t>
            </a:r>
            <a:r>
              <a:rPr lang="en-US" dirty="0" err="1"/>
              <a:t>kao</a:t>
            </a:r>
            <a:r>
              <a:rPr lang="en-US" dirty="0"/>
              <a:t> </a:t>
            </a:r>
            <a:r>
              <a:rPr lang="en-US" dirty="0" err="1"/>
              <a:t>što</a:t>
            </a:r>
            <a:r>
              <a:rPr lang="en-US" dirty="0"/>
              <a:t> je </a:t>
            </a:r>
            <a:r>
              <a:rPr lang="en-US" dirty="0" err="1"/>
              <a:t>prerada</a:t>
            </a:r>
            <a:r>
              <a:rPr lang="en-US" dirty="0"/>
              <a:t> </a:t>
            </a:r>
            <a:r>
              <a:rPr lang="en-US" dirty="0" err="1"/>
              <a:t>šećerne</a:t>
            </a:r>
            <a:r>
              <a:rPr lang="en-US" dirty="0"/>
              <a:t> </a:t>
            </a:r>
            <a:r>
              <a:rPr lang="en-US" dirty="0" err="1"/>
              <a:t>repe</a:t>
            </a:r>
            <a:r>
              <a:rPr lang="sr-Latn-RS" dirty="0"/>
              <a:t>, </a:t>
            </a:r>
            <a:r>
              <a:rPr lang="en-US" dirty="0" err="1"/>
              <a:t>industrija</a:t>
            </a:r>
            <a:r>
              <a:rPr lang="sr-Latn-RS" dirty="0"/>
              <a:t> bakra</a:t>
            </a:r>
            <a:r>
              <a:rPr lang="en-US" dirty="0"/>
              <a:t> </a:t>
            </a:r>
            <a:r>
              <a:rPr lang="sr-Latn-RS" dirty="0"/>
              <a:t>ili </a:t>
            </a:r>
            <a:r>
              <a:rPr lang="en-US" dirty="0" err="1"/>
              <a:t>gvožđa</a:t>
            </a:r>
            <a:r>
              <a:rPr lang="sr-Latn-RS" dirty="0"/>
              <a:t> i čelika</a:t>
            </a:r>
            <a:r>
              <a:rPr lang="en-US" dirty="0"/>
              <a:t>) </a:t>
            </a:r>
            <a:r>
              <a:rPr lang="en-US" dirty="0" err="1"/>
              <a:t>uključuje</a:t>
            </a:r>
            <a:r>
              <a:rPr lang="en-US" dirty="0"/>
              <a:t> </a:t>
            </a:r>
            <a:r>
              <a:rPr lang="en-US" dirty="0" err="1"/>
              <a:t>proizvodnju</a:t>
            </a:r>
            <a:r>
              <a:rPr lang="en-US" dirty="0"/>
              <a:t> </a:t>
            </a:r>
            <a:r>
              <a:rPr lang="en-US" dirty="0" err="1"/>
              <a:t>ili</a:t>
            </a:r>
            <a:r>
              <a:rPr lang="en-US" dirty="0"/>
              <a:t> </a:t>
            </a:r>
            <a:r>
              <a:rPr lang="en-US" dirty="0" err="1"/>
              <a:t>preradu</a:t>
            </a:r>
            <a:r>
              <a:rPr lang="en-US" dirty="0"/>
              <a:t> robe</a:t>
            </a:r>
            <a:r>
              <a:rPr lang="sr-Latn-RS" dirty="0"/>
              <a:t> – počevši od</a:t>
            </a:r>
            <a:r>
              <a:rPr lang="en-US" dirty="0"/>
              <a:t> od </a:t>
            </a:r>
            <a:r>
              <a:rPr lang="en-US" dirty="0" err="1"/>
              <a:t>sirovina</a:t>
            </a:r>
            <a:r>
              <a:rPr lang="en-US" dirty="0"/>
              <a:t>.</a:t>
            </a:r>
            <a:r>
              <a:rPr lang="sr-Latn-RS" dirty="0"/>
              <a:t> Sekundarni sektor se dalje klasifikuje na tešku i laku industriju</a:t>
            </a:r>
            <a:endParaRPr lang="en-US" dirty="0"/>
          </a:p>
          <a:p>
            <a:pPr lvl="1"/>
            <a:r>
              <a:rPr lang="en-US" b="1" dirty="0" err="1"/>
              <a:t>Tercijarni</a:t>
            </a:r>
            <a:r>
              <a:rPr lang="en-US" b="1" dirty="0"/>
              <a:t> </a:t>
            </a:r>
            <a:r>
              <a:rPr lang="en-US" b="1" dirty="0" err="1"/>
              <a:t>sektor</a:t>
            </a:r>
            <a:r>
              <a:rPr lang="en-US" dirty="0"/>
              <a:t> </a:t>
            </a:r>
            <a:r>
              <a:rPr lang="en-US" dirty="0" err="1"/>
              <a:t>pruža</a:t>
            </a:r>
            <a:r>
              <a:rPr lang="en-US" dirty="0"/>
              <a:t> </a:t>
            </a:r>
            <a:r>
              <a:rPr lang="en-US" dirty="0" err="1"/>
              <a:t>usluge</a:t>
            </a:r>
            <a:r>
              <a:rPr lang="en-US" dirty="0"/>
              <a:t> </a:t>
            </a:r>
            <a:r>
              <a:rPr lang="en-US" dirty="0" err="1"/>
              <a:t>stanovništvu</a:t>
            </a:r>
            <a:r>
              <a:rPr lang="en-US" dirty="0"/>
              <a:t> (</a:t>
            </a:r>
            <a:r>
              <a:rPr lang="en-US" dirty="0" err="1"/>
              <a:t>kao</a:t>
            </a:r>
            <a:r>
              <a:rPr lang="en-US" dirty="0"/>
              <a:t> </a:t>
            </a:r>
            <a:r>
              <a:rPr lang="en-US" dirty="0" err="1"/>
              <a:t>što</a:t>
            </a:r>
            <a:r>
              <a:rPr lang="en-US" dirty="0"/>
              <a:t> </a:t>
            </a:r>
            <a:r>
              <a:rPr lang="en-US" dirty="0" err="1"/>
              <a:t>su</a:t>
            </a:r>
            <a:r>
              <a:rPr lang="en-US" dirty="0"/>
              <a:t> </a:t>
            </a:r>
            <a:r>
              <a:rPr lang="en-US" dirty="0" err="1"/>
              <a:t>trgovina</a:t>
            </a:r>
            <a:r>
              <a:rPr lang="en-US" dirty="0"/>
              <a:t>, </a:t>
            </a:r>
            <a:r>
              <a:rPr lang="en-US" dirty="0" err="1"/>
              <a:t>bankarstvo</a:t>
            </a:r>
            <a:r>
              <a:rPr lang="en-US" dirty="0"/>
              <a:t>, transport, </a:t>
            </a:r>
            <a:r>
              <a:rPr lang="en-US" dirty="0" err="1"/>
              <a:t>obrazovanje</a:t>
            </a:r>
            <a:r>
              <a:rPr lang="en-US" dirty="0"/>
              <a:t> </a:t>
            </a:r>
            <a:r>
              <a:rPr lang="en-US" dirty="0" err="1"/>
              <a:t>i</a:t>
            </a:r>
            <a:r>
              <a:rPr lang="en-US" dirty="0"/>
              <a:t> </a:t>
            </a:r>
            <a:r>
              <a:rPr lang="en-US" dirty="0" err="1"/>
              <a:t>zdravstvena</a:t>
            </a:r>
            <a:r>
              <a:rPr lang="en-US" dirty="0"/>
              <a:t> </a:t>
            </a:r>
            <a:r>
              <a:rPr lang="en-US" dirty="0" err="1"/>
              <a:t>zaštita</a:t>
            </a:r>
            <a:r>
              <a:rPr lang="en-US" dirty="0"/>
              <a:t>)</a:t>
            </a:r>
          </a:p>
          <a:p>
            <a:pPr lvl="1"/>
            <a:r>
              <a:rPr lang="en-US" b="1" dirty="0" err="1"/>
              <a:t>Kvartarni</a:t>
            </a:r>
            <a:r>
              <a:rPr lang="en-US" b="1" dirty="0"/>
              <a:t> </a:t>
            </a:r>
            <a:r>
              <a:rPr lang="en-US" b="1" dirty="0" err="1"/>
              <a:t>sektor</a:t>
            </a:r>
            <a:r>
              <a:rPr lang="en-US" b="1" dirty="0"/>
              <a:t> </a:t>
            </a:r>
            <a:r>
              <a:rPr lang="en-US" dirty="0" err="1"/>
              <a:t>uključuje</a:t>
            </a:r>
            <a:r>
              <a:rPr lang="en-US" dirty="0"/>
              <a:t> </a:t>
            </a:r>
            <a:r>
              <a:rPr lang="en-US" dirty="0" err="1"/>
              <a:t>istraživanje</a:t>
            </a:r>
            <a:r>
              <a:rPr lang="en-US" dirty="0"/>
              <a:t> </a:t>
            </a:r>
            <a:r>
              <a:rPr lang="en-US" dirty="0" err="1"/>
              <a:t>i</a:t>
            </a:r>
            <a:r>
              <a:rPr lang="en-US" dirty="0"/>
              <a:t> </a:t>
            </a:r>
            <a:r>
              <a:rPr lang="en-US" dirty="0" err="1"/>
              <a:t>razvoj</a:t>
            </a:r>
            <a:r>
              <a:rPr lang="en-US" dirty="0"/>
              <a:t> (</a:t>
            </a:r>
            <a:r>
              <a:rPr lang="en-US" dirty="0" err="1"/>
              <a:t>npr</a:t>
            </a:r>
            <a:r>
              <a:rPr lang="en-US" dirty="0"/>
              <a:t>. </a:t>
            </a:r>
            <a:r>
              <a:rPr lang="en-US" dirty="0" err="1"/>
              <a:t>informacione</a:t>
            </a:r>
            <a:r>
              <a:rPr lang="en-US" dirty="0"/>
              <a:t> </a:t>
            </a:r>
            <a:r>
              <a:rPr lang="en-US" dirty="0" err="1"/>
              <a:t>tehnologije</a:t>
            </a:r>
            <a:r>
              <a:rPr lang="en-US" dirty="0"/>
              <a:t>).</a:t>
            </a:r>
          </a:p>
          <a:p>
            <a:pPr lvl="1"/>
            <a:r>
              <a:rPr lang="en-US" b="1" dirty="0" err="1"/>
              <a:t>Kvinarni</a:t>
            </a:r>
            <a:r>
              <a:rPr lang="en-US" b="1" dirty="0"/>
              <a:t> </a:t>
            </a:r>
            <a:r>
              <a:rPr lang="en-US" b="1" dirty="0" err="1"/>
              <a:t>sektor</a:t>
            </a:r>
            <a:r>
              <a:rPr lang="en-US" b="1" dirty="0"/>
              <a:t> </a:t>
            </a:r>
            <a:r>
              <a:rPr lang="sr-Latn-RS" dirty="0"/>
              <a:t>obuhvata</a:t>
            </a:r>
            <a:r>
              <a:rPr lang="en-US" dirty="0"/>
              <a:t> </a:t>
            </a:r>
            <a:r>
              <a:rPr lang="en-US" dirty="0" err="1"/>
              <a:t>menadžment</a:t>
            </a:r>
            <a:r>
              <a:rPr lang="en-US" dirty="0"/>
              <a:t> </a:t>
            </a:r>
            <a:r>
              <a:rPr lang="en-US" dirty="0" err="1"/>
              <a:t>i</a:t>
            </a:r>
            <a:r>
              <a:rPr lang="en-US" dirty="0"/>
              <a:t> </a:t>
            </a:r>
            <a:r>
              <a:rPr lang="en-US" dirty="0" err="1"/>
              <a:t>donošenje</a:t>
            </a:r>
            <a:r>
              <a:rPr lang="en-US" dirty="0"/>
              <a:t> </a:t>
            </a:r>
            <a:r>
              <a:rPr lang="en-US" dirty="0" err="1"/>
              <a:t>odluka</a:t>
            </a:r>
            <a:r>
              <a:rPr lang="en-US" dirty="0"/>
              <a:t> </a:t>
            </a:r>
            <a:r>
              <a:rPr lang="en-US" dirty="0" err="1"/>
              <a:t>na</a:t>
            </a:r>
            <a:r>
              <a:rPr lang="en-US" dirty="0"/>
              <a:t> </a:t>
            </a:r>
            <a:r>
              <a:rPr lang="en-US" dirty="0" err="1"/>
              <a:t>najvišem</a:t>
            </a:r>
            <a:r>
              <a:rPr lang="en-US" dirty="0"/>
              <a:t> </a:t>
            </a:r>
            <a:r>
              <a:rPr lang="en-US" dirty="0" err="1"/>
              <a:t>nivou</a:t>
            </a:r>
            <a:r>
              <a:rPr lang="en-US" dirty="0"/>
              <a:t> (</a:t>
            </a:r>
            <a:r>
              <a:rPr lang="en-US" dirty="0" err="1"/>
              <a:t>npr</a:t>
            </a:r>
            <a:r>
              <a:rPr lang="en-US" dirty="0"/>
              <a:t>. </a:t>
            </a:r>
            <a:r>
              <a:rPr lang="en-US" dirty="0" err="1"/>
              <a:t>izvršni</a:t>
            </a:r>
            <a:r>
              <a:rPr lang="en-US" dirty="0"/>
              <a:t> </a:t>
            </a:r>
            <a:r>
              <a:rPr lang="en-US" dirty="0" err="1"/>
              <a:t>direktori</a:t>
            </a:r>
            <a:r>
              <a:rPr lang="en-US" dirty="0"/>
              <a:t> u </a:t>
            </a:r>
            <a:r>
              <a:rPr lang="en-US" dirty="0" err="1"/>
              <a:t>kompaniji</a:t>
            </a:r>
            <a:r>
              <a:rPr lang="en-US" dirty="0"/>
              <a:t> </a:t>
            </a:r>
            <a:r>
              <a:rPr lang="en-US" dirty="0" err="1"/>
              <a:t>ili</a:t>
            </a:r>
            <a:r>
              <a:rPr lang="en-US" dirty="0"/>
              <a:t> </a:t>
            </a:r>
            <a:r>
              <a:rPr lang="en-US" dirty="0" err="1"/>
              <a:t>politici</a:t>
            </a:r>
            <a:r>
              <a:rPr lang="en-US" dirty="0"/>
              <a:t>)</a:t>
            </a:r>
          </a:p>
          <a:p>
            <a:pPr lvl="2"/>
            <a:r>
              <a:rPr lang="en-US" dirty="0" err="1"/>
              <a:t>Često</a:t>
            </a:r>
            <a:r>
              <a:rPr lang="en-US" dirty="0"/>
              <a:t> se </a:t>
            </a:r>
            <a:r>
              <a:rPr lang="en-US" dirty="0" err="1"/>
              <a:t>kvartarna</a:t>
            </a:r>
            <a:r>
              <a:rPr lang="en-US" dirty="0"/>
              <a:t> </a:t>
            </a:r>
            <a:r>
              <a:rPr lang="en-US" dirty="0" err="1"/>
              <a:t>industrija</a:t>
            </a:r>
            <a:r>
              <a:rPr lang="en-US" dirty="0"/>
              <a:t> </a:t>
            </a:r>
            <a:r>
              <a:rPr lang="en-US" dirty="0" err="1"/>
              <a:t>i</a:t>
            </a:r>
            <a:r>
              <a:rPr lang="en-US" dirty="0"/>
              <a:t> </a:t>
            </a:r>
            <a:r>
              <a:rPr lang="en-US" dirty="0" err="1"/>
              <a:t>kvinarna</a:t>
            </a:r>
            <a:r>
              <a:rPr lang="en-US" dirty="0"/>
              <a:t> </a:t>
            </a:r>
            <a:r>
              <a:rPr lang="en-US" dirty="0" err="1"/>
              <a:t>industrija</a:t>
            </a:r>
            <a:r>
              <a:rPr lang="en-US" dirty="0"/>
              <a:t> </a:t>
            </a:r>
            <a:r>
              <a:rPr lang="en-US" dirty="0" err="1"/>
              <a:t>smatraju</a:t>
            </a:r>
            <a:r>
              <a:rPr lang="en-US" dirty="0"/>
              <a:t> </a:t>
            </a:r>
            <a:r>
              <a:rPr lang="en-US" dirty="0" err="1"/>
              <a:t>delom</a:t>
            </a:r>
            <a:r>
              <a:rPr lang="en-US" dirty="0"/>
              <a:t> </a:t>
            </a:r>
            <a:r>
              <a:rPr lang="en-US" dirty="0" err="1"/>
              <a:t>tercijarnog</a:t>
            </a:r>
            <a:r>
              <a:rPr lang="en-US" dirty="0"/>
              <a:t> </a:t>
            </a:r>
            <a:r>
              <a:rPr lang="en-US" dirty="0" err="1"/>
              <a:t>sektora</a:t>
            </a:r>
            <a:endParaRPr lang="en-US" dirty="0"/>
          </a:p>
          <a:p>
            <a:endParaRPr lang="en-US" dirty="0"/>
          </a:p>
        </p:txBody>
      </p:sp>
    </p:spTree>
    <p:extLst>
      <p:ext uri="{BB962C8B-B14F-4D97-AF65-F5344CB8AC3E}">
        <p14:creationId xmlns:p14="http://schemas.microsoft.com/office/powerpoint/2010/main" val="11173460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Industrija, transformacioni proces, logistika, razvoj i transformacija industrije</a:t>
            </a:r>
            <a:endParaRPr lang="en-US" dirty="0"/>
          </a:p>
        </p:txBody>
      </p:sp>
      <p:sp>
        <p:nvSpPr>
          <p:cNvPr id="3" name="Content Placeholder 2"/>
          <p:cNvSpPr>
            <a:spLocks noGrp="1"/>
          </p:cNvSpPr>
          <p:nvPr>
            <p:ph idx="1"/>
          </p:nvPr>
        </p:nvSpPr>
        <p:spPr/>
        <p:txBody>
          <a:bodyPr/>
          <a:lstStyle/>
          <a:p>
            <a:r>
              <a:rPr lang="en-US" b="1" i="1" dirty="0" err="1"/>
              <a:t>Treći</a:t>
            </a:r>
            <a:r>
              <a:rPr lang="en-US" b="1" i="1" dirty="0"/>
              <a:t> </a:t>
            </a:r>
            <a:r>
              <a:rPr lang="en-US" b="1" i="1" dirty="0" err="1"/>
              <a:t>korak</a:t>
            </a:r>
            <a:r>
              <a:rPr lang="en-US" b="1" i="1" dirty="0"/>
              <a:t> </a:t>
            </a:r>
            <a:r>
              <a:rPr lang="en-US" dirty="0"/>
              <a:t>je da se </a:t>
            </a:r>
            <a:r>
              <a:rPr lang="en-US" u="sng" dirty="0" err="1"/>
              <a:t>utvrdi</a:t>
            </a:r>
            <a:r>
              <a:rPr lang="en-US" u="sng" dirty="0"/>
              <a:t> da li </a:t>
            </a:r>
            <a:r>
              <a:rPr lang="sr-Latn-RS" u="sng" dirty="0"/>
              <a:t>ključnim sredstvima/imovini</a:t>
            </a:r>
            <a:r>
              <a:rPr lang="en-US" u="sng" dirty="0"/>
              <a:t> </a:t>
            </a:r>
            <a:r>
              <a:rPr lang="en-US" u="sng" dirty="0" err="1"/>
              <a:t>i</a:t>
            </a:r>
            <a:r>
              <a:rPr lang="en-US" u="sng" dirty="0"/>
              <a:t> </a:t>
            </a:r>
            <a:r>
              <a:rPr lang="en-US" u="sng" dirty="0" err="1"/>
              <a:t>aktivnostima</a:t>
            </a:r>
            <a:r>
              <a:rPr lang="en-US" u="sng" dirty="0"/>
              <a:t> </a:t>
            </a:r>
            <a:r>
              <a:rPr lang="en-US" u="sng" dirty="0" err="1"/>
              <a:t>preti</a:t>
            </a:r>
            <a:r>
              <a:rPr lang="en-US" u="sng" dirty="0"/>
              <a:t> </a:t>
            </a:r>
            <a:r>
              <a:rPr lang="en-US" u="sng" dirty="0" err="1"/>
              <a:t>zastarelost</a:t>
            </a:r>
            <a:r>
              <a:rPr lang="en-US" dirty="0"/>
              <a:t>. Da bi se </a:t>
            </a:r>
            <a:r>
              <a:rPr lang="en-US" dirty="0" err="1"/>
              <a:t>kvalifikovala</a:t>
            </a:r>
            <a:r>
              <a:rPr lang="en-US" dirty="0"/>
              <a:t>, </a:t>
            </a:r>
            <a:r>
              <a:rPr lang="en-US" dirty="0" err="1"/>
              <a:t>pretnja</a:t>
            </a:r>
            <a:r>
              <a:rPr lang="en-US" dirty="0"/>
              <a:t> mora </a:t>
            </a:r>
            <a:r>
              <a:rPr lang="en-US" dirty="0" err="1"/>
              <a:t>učiniti</a:t>
            </a:r>
            <a:r>
              <a:rPr lang="en-US" dirty="0"/>
              <a:t> da </a:t>
            </a:r>
            <a:r>
              <a:rPr lang="sr-Latn-RS" dirty="0"/>
              <a:t>ključna</a:t>
            </a:r>
            <a:r>
              <a:rPr lang="en-US" dirty="0"/>
              <a:t> </a:t>
            </a:r>
            <a:r>
              <a:rPr lang="en-US" dirty="0" err="1"/>
              <a:t>sredstva</a:t>
            </a:r>
            <a:r>
              <a:rPr lang="en-US" dirty="0"/>
              <a:t> </a:t>
            </a:r>
            <a:r>
              <a:rPr lang="en-US" dirty="0" err="1"/>
              <a:t>i</a:t>
            </a:r>
            <a:r>
              <a:rPr lang="en-US" dirty="0"/>
              <a:t> </a:t>
            </a:r>
            <a:r>
              <a:rPr lang="en-US" dirty="0" err="1"/>
              <a:t>aktivnosti</a:t>
            </a:r>
            <a:r>
              <a:rPr lang="en-US" dirty="0"/>
              <a:t> </a:t>
            </a:r>
            <a:r>
              <a:rPr lang="sr-Latn-RS" dirty="0"/>
              <a:t>mogu postati</a:t>
            </a:r>
            <a:r>
              <a:rPr lang="en-US" dirty="0"/>
              <a:t> </a:t>
            </a:r>
            <a:r>
              <a:rPr lang="en-US" dirty="0" err="1"/>
              <a:t>potencijalno</a:t>
            </a:r>
            <a:r>
              <a:rPr lang="en-US" dirty="0"/>
              <a:t> </a:t>
            </a:r>
            <a:r>
              <a:rPr lang="en-US" dirty="0" err="1"/>
              <a:t>irelevantni</a:t>
            </a:r>
            <a:r>
              <a:rPr lang="en-US" dirty="0"/>
              <a:t> </a:t>
            </a:r>
            <a:r>
              <a:rPr lang="en-US" dirty="0" err="1"/>
              <a:t>za</a:t>
            </a:r>
            <a:r>
              <a:rPr lang="en-US" dirty="0"/>
              <a:t> </a:t>
            </a:r>
            <a:r>
              <a:rPr lang="en-US" dirty="0" err="1"/>
              <a:t>profitabilnost</a:t>
            </a:r>
            <a:r>
              <a:rPr lang="sr-Latn-RS" dirty="0"/>
              <a:t> organizacije</a:t>
            </a:r>
            <a:r>
              <a:rPr lang="en-US" dirty="0"/>
              <a:t>. </a:t>
            </a:r>
            <a:r>
              <a:rPr lang="sr-Latn-RS" dirty="0"/>
              <a:t>Zastarelost sredstava/aktivnosti mora</a:t>
            </a:r>
            <a:r>
              <a:rPr lang="en-US" dirty="0"/>
              <a:t> </a:t>
            </a:r>
            <a:r>
              <a:rPr lang="en-US" dirty="0" err="1"/>
              <a:t>biti</a:t>
            </a:r>
            <a:r>
              <a:rPr lang="en-US" dirty="0"/>
              <a:t> </a:t>
            </a:r>
            <a:r>
              <a:rPr lang="en-US" dirty="0" err="1"/>
              <a:t>dovoljno</a:t>
            </a:r>
            <a:r>
              <a:rPr lang="en-US" dirty="0"/>
              <a:t> </a:t>
            </a:r>
            <a:r>
              <a:rPr lang="en-US" dirty="0" err="1"/>
              <a:t>značajn</a:t>
            </a:r>
            <a:r>
              <a:rPr lang="sr-Latn-RS" dirty="0"/>
              <a:t>a</a:t>
            </a:r>
            <a:r>
              <a:rPr lang="en-US" dirty="0"/>
              <a:t> da </a:t>
            </a:r>
            <a:r>
              <a:rPr lang="en-US" dirty="0" err="1"/>
              <a:t>ugrozi</a:t>
            </a:r>
            <a:r>
              <a:rPr lang="en-US" dirty="0"/>
              <a:t> </a:t>
            </a:r>
            <a:r>
              <a:rPr lang="en-US" dirty="0" err="1"/>
              <a:t>opstanak</a:t>
            </a:r>
            <a:r>
              <a:rPr lang="en-US" dirty="0"/>
              <a:t> </a:t>
            </a:r>
            <a:r>
              <a:rPr lang="en-US" dirty="0" err="1"/>
              <a:t>najmanje</a:t>
            </a:r>
            <a:r>
              <a:rPr lang="en-US" dirty="0"/>
              <a:t> </a:t>
            </a:r>
            <a:r>
              <a:rPr lang="en-US" dirty="0" err="1"/>
              <a:t>jednog</a:t>
            </a:r>
            <a:r>
              <a:rPr lang="en-US" dirty="0"/>
              <a:t> </a:t>
            </a:r>
            <a:r>
              <a:rPr lang="en-US" dirty="0" err="1"/>
              <a:t>lidera</a:t>
            </a:r>
            <a:r>
              <a:rPr lang="en-US" dirty="0"/>
              <a:t> u </a:t>
            </a:r>
            <a:r>
              <a:rPr lang="en-US" dirty="0" err="1"/>
              <a:t>industriji</a:t>
            </a:r>
            <a:r>
              <a:rPr lang="en-US" dirty="0"/>
              <a:t> </a:t>
            </a:r>
            <a:r>
              <a:rPr lang="en-US" dirty="0" err="1"/>
              <a:t>i</a:t>
            </a:r>
            <a:r>
              <a:rPr lang="en-US" dirty="0"/>
              <a:t> </a:t>
            </a:r>
            <a:r>
              <a:rPr lang="en-US" dirty="0" err="1"/>
              <a:t>dovoljno</a:t>
            </a:r>
            <a:r>
              <a:rPr lang="en-US" dirty="0"/>
              <a:t> </a:t>
            </a:r>
            <a:r>
              <a:rPr lang="en-US" dirty="0" err="1"/>
              <a:t>rasprostranjen</a:t>
            </a:r>
            <a:r>
              <a:rPr lang="sr-Latn-RS" dirty="0"/>
              <a:t>a</a:t>
            </a:r>
            <a:r>
              <a:rPr lang="en-US" dirty="0"/>
              <a:t> da </a:t>
            </a:r>
            <a:r>
              <a:rPr lang="en-US" dirty="0" err="1"/>
              <a:t>utiče</a:t>
            </a:r>
            <a:r>
              <a:rPr lang="en-US" dirty="0"/>
              <a:t> </a:t>
            </a:r>
            <a:r>
              <a:rPr lang="en-US" dirty="0" err="1"/>
              <a:t>na</a:t>
            </a:r>
            <a:r>
              <a:rPr lang="en-US" dirty="0"/>
              <a:t> </a:t>
            </a:r>
            <a:r>
              <a:rPr lang="en-US" dirty="0" err="1"/>
              <a:t>svaku</a:t>
            </a:r>
            <a:r>
              <a:rPr lang="en-US" dirty="0"/>
              <a:t> </a:t>
            </a:r>
            <a:r>
              <a:rPr lang="en-US" dirty="0" err="1"/>
              <a:t>kompaniju</a:t>
            </a:r>
            <a:r>
              <a:rPr lang="en-US" dirty="0"/>
              <a:t> u </a:t>
            </a:r>
            <a:r>
              <a:rPr lang="en-US" dirty="0" err="1"/>
              <a:t>industriji</a:t>
            </a:r>
            <a:r>
              <a:rPr lang="en-US" dirty="0"/>
              <a:t>. </a:t>
            </a:r>
            <a:endParaRPr lang="sr-Latn-RS" dirty="0"/>
          </a:p>
          <a:p>
            <a:r>
              <a:rPr lang="en-US" dirty="0" err="1"/>
              <a:t>Kada</a:t>
            </a:r>
            <a:r>
              <a:rPr lang="en-US" dirty="0"/>
              <a:t> </a:t>
            </a:r>
            <a:r>
              <a:rPr lang="en-US" dirty="0" err="1"/>
              <a:t>saznate</a:t>
            </a:r>
            <a:r>
              <a:rPr lang="en-US" dirty="0"/>
              <a:t> da li </a:t>
            </a:r>
            <a:r>
              <a:rPr lang="en-US" dirty="0" err="1"/>
              <a:t>su</a:t>
            </a:r>
            <a:r>
              <a:rPr lang="en-US" dirty="0"/>
              <a:t> </a:t>
            </a:r>
            <a:r>
              <a:rPr lang="en-US" dirty="0" err="1"/>
              <a:t>ključne</a:t>
            </a:r>
            <a:r>
              <a:rPr lang="en-US" dirty="0"/>
              <a:t> </a:t>
            </a:r>
            <a:r>
              <a:rPr lang="en-US" dirty="0" err="1"/>
              <a:t>aktivnosti</a:t>
            </a:r>
            <a:r>
              <a:rPr lang="en-US" dirty="0"/>
              <a:t> </a:t>
            </a:r>
            <a:r>
              <a:rPr lang="en-US" dirty="0" err="1"/>
              <a:t>i</a:t>
            </a:r>
            <a:r>
              <a:rPr lang="sr-Latn-RS" dirty="0"/>
              <a:t>/ili</a:t>
            </a:r>
            <a:r>
              <a:rPr lang="en-US" dirty="0"/>
              <a:t> </a:t>
            </a:r>
            <a:r>
              <a:rPr lang="en-US" dirty="0" err="1"/>
              <a:t>sredstva</a:t>
            </a:r>
            <a:r>
              <a:rPr lang="en-US" dirty="0"/>
              <a:t> </a:t>
            </a:r>
            <a:r>
              <a:rPr lang="en-US" dirty="0" err="1"/>
              <a:t>ugroženi</a:t>
            </a:r>
            <a:r>
              <a:rPr lang="en-US" dirty="0"/>
              <a:t>, </a:t>
            </a:r>
            <a:r>
              <a:rPr lang="en-US" dirty="0" err="1"/>
              <a:t>možete</a:t>
            </a:r>
            <a:r>
              <a:rPr lang="en-US" dirty="0"/>
              <a:t> </a:t>
            </a:r>
            <a:r>
              <a:rPr lang="en-US" dirty="0" err="1"/>
              <a:t>identifikovati</a:t>
            </a:r>
            <a:r>
              <a:rPr lang="en-US" dirty="0"/>
              <a:t> </a:t>
            </a:r>
            <a:r>
              <a:rPr lang="en-US" dirty="0" err="1"/>
              <a:t>koji</a:t>
            </a:r>
            <a:r>
              <a:rPr lang="en-US" dirty="0"/>
              <a:t> od </a:t>
            </a:r>
            <a:r>
              <a:rPr lang="en-US" dirty="0" err="1"/>
              <a:t>četiri</a:t>
            </a:r>
            <a:r>
              <a:rPr lang="en-US" dirty="0"/>
              <a:t> </a:t>
            </a:r>
            <a:r>
              <a:rPr lang="sr-Latn-RS" dirty="0"/>
              <a:t>pravca</a:t>
            </a:r>
            <a:r>
              <a:rPr lang="en-US" dirty="0"/>
              <a:t> se </a:t>
            </a:r>
            <a:r>
              <a:rPr lang="en-US" dirty="0" err="1"/>
              <a:t>odnosi</a:t>
            </a:r>
            <a:r>
              <a:rPr lang="en-US" dirty="0"/>
              <a:t> </a:t>
            </a:r>
            <a:r>
              <a:rPr lang="en-US" dirty="0" err="1"/>
              <a:t>na</a:t>
            </a:r>
            <a:r>
              <a:rPr lang="en-US" dirty="0"/>
              <a:t> </a:t>
            </a:r>
            <a:r>
              <a:rPr lang="en-US" dirty="0" err="1"/>
              <a:t>industriju</a:t>
            </a:r>
            <a:r>
              <a:rPr lang="en-US" dirty="0"/>
              <a:t> </a:t>
            </a:r>
            <a:r>
              <a:rPr lang="en-US" dirty="0" err="1"/>
              <a:t>koju</a:t>
            </a:r>
            <a:r>
              <a:rPr lang="en-US" dirty="0"/>
              <a:t> </a:t>
            </a:r>
            <a:r>
              <a:rPr lang="en-US" dirty="0" err="1"/>
              <a:t>proučavate</a:t>
            </a:r>
            <a:r>
              <a:rPr lang="en-US" dirty="0"/>
              <a:t>.</a:t>
            </a:r>
          </a:p>
        </p:txBody>
      </p:sp>
      <p:sp>
        <p:nvSpPr>
          <p:cNvPr id="4" name="TextBox 3"/>
          <p:cNvSpPr txBox="1"/>
          <p:nvPr/>
        </p:nvSpPr>
        <p:spPr>
          <a:xfrm>
            <a:off x="1110342" y="6302667"/>
            <a:ext cx="8108302" cy="369332"/>
          </a:xfrm>
          <a:prstGeom prst="rect">
            <a:avLst/>
          </a:prstGeom>
          <a:noFill/>
        </p:spPr>
        <p:txBody>
          <a:bodyPr wrap="square" rtlCol="0">
            <a:spAutoFit/>
          </a:bodyPr>
          <a:lstStyle/>
          <a:p>
            <a:r>
              <a:rPr lang="en-US" dirty="0"/>
              <a:t>Anita M. </a:t>
            </a:r>
            <a:r>
              <a:rPr lang="en-US" dirty="0" err="1"/>
              <a:t>McGahan</a:t>
            </a:r>
            <a:r>
              <a:rPr lang="sr-Latn-RS" dirty="0"/>
              <a:t>, How Industries Change, Harvard Business Pres, 2004</a:t>
            </a:r>
            <a:endParaRPr lang="en-US" dirty="0"/>
          </a:p>
        </p:txBody>
      </p:sp>
    </p:spTree>
    <p:extLst>
      <p:ext uri="{BB962C8B-B14F-4D97-AF65-F5344CB8AC3E}">
        <p14:creationId xmlns:p14="http://schemas.microsoft.com/office/powerpoint/2010/main" val="41379654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Industrija, transformacioni proces, logistika, razvoj i transformacija industrije</a:t>
            </a:r>
            <a:endParaRPr lang="en-US" dirty="0"/>
          </a:p>
        </p:txBody>
      </p:sp>
      <p:sp>
        <p:nvSpPr>
          <p:cNvPr id="3" name="Content Placeholder 2"/>
          <p:cNvSpPr>
            <a:spLocks noGrp="1"/>
          </p:cNvSpPr>
          <p:nvPr>
            <p:ph idx="1"/>
          </p:nvPr>
        </p:nvSpPr>
        <p:spPr>
          <a:xfrm>
            <a:off x="838199" y="1825625"/>
            <a:ext cx="10853057" cy="4593836"/>
          </a:xfrm>
        </p:spPr>
        <p:txBody>
          <a:bodyPr>
            <a:normAutofit fontScale="85000" lnSpcReduction="20000"/>
          </a:bodyPr>
          <a:lstStyle/>
          <a:p>
            <a:r>
              <a:rPr lang="en-US" b="1" i="1" dirty="0" err="1"/>
              <a:t>Poslednji</a:t>
            </a:r>
            <a:r>
              <a:rPr lang="en-US" b="1" i="1" dirty="0"/>
              <a:t> </a:t>
            </a:r>
            <a:r>
              <a:rPr lang="en-US" b="1" i="1" dirty="0" err="1"/>
              <a:t>korak</a:t>
            </a:r>
            <a:r>
              <a:rPr lang="en-US" i="1" dirty="0"/>
              <a:t> </a:t>
            </a:r>
            <a:r>
              <a:rPr lang="en-US" dirty="0"/>
              <a:t>u </a:t>
            </a:r>
            <a:r>
              <a:rPr lang="en-US" dirty="0" err="1"/>
              <a:t>dijagnozi</a:t>
            </a:r>
            <a:r>
              <a:rPr lang="en-US" dirty="0"/>
              <a:t> je </a:t>
            </a:r>
            <a:r>
              <a:rPr lang="en-US" u="sng" dirty="0" err="1"/>
              <a:t>procena</a:t>
            </a:r>
            <a:r>
              <a:rPr lang="en-US" u="sng" dirty="0"/>
              <a:t> faze </a:t>
            </a:r>
            <a:r>
              <a:rPr lang="en-US" u="sng" dirty="0" err="1"/>
              <a:t>evolucione</a:t>
            </a:r>
            <a:r>
              <a:rPr lang="en-US" u="sng" dirty="0"/>
              <a:t> </a:t>
            </a:r>
            <a:r>
              <a:rPr lang="en-US" u="sng" dirty="0" err="1"/>
              <a:t>putanje</a:t>
            </a:r>
            <a:r>
              <a:rPr lang="en-US" dirty="0"/>
              <a:t>. </a:t>
            </a:r>
            <a:r>
              <a:rPr lang="en-US" dirty="0" err="1"/>
              <a:t>Ovaj</a:t>
            </a:r>
            <a:r>
              <a:rPr lang="en-US" dirty="0"/>
              <a:t> </a:t>
            </a:r>
            <a:r>
              <a:rPr lang="en-US" dirty="0" err="1"/>
              <a:t>korak</a:t>
            </a:r>
            <a:r>
              <a:rPr lang="en-US" dirty="0"/>
              <a:t> je </a:t>
            </a:r>
            <a:r>
              <a:rPr lang="en-US" dirty="0" err="1"/>
              <a:t>važan</a:t>
            </a:r>
            <a:r>
              <a:rPr lang="en-US" dirty="0"/>
              <a:t>: </a:t>
            </a:r>
            <a:r>
              <a:rPr lang="sr-Latn-RS" dirty="0"/>
              <a:t>transformacija</a:t>
            </a:r>
            <a:r>
              <a:rPr lang="en-US" dirty="0"/>
              <a:t> </a:t>
            </a:r>
            <a:r>
              <a:rPr lang="en-US" dirty="0" err="1"/>
              <a:t>industrije</a:t>
            </a:r>
            <a:r>
              <a:rPr lang="en-US" dirty="0"/>
              <a:t> se </a:t>
            </a:r>
            <a:r>
              <a:rPr lang="en-US" dirty="0" err="1"/>
              <a:t>generalno</a:t>
            </a:r>
            <a:r>
              <a:rPr lang="en-US" dirty="0"/>
              <a:t> </a:t>
            </a:r>
            <a:r>
              <a:rPr lang="en-US" dirty="0" err="1"/>
              <a:t>dešava</a:t>
            </a:r>
            <a:r>
              <a:rPr lang="en-US" dirty="0"/>
              <a:t> </a:t>
            </a:r>
            <a:r>
              <a:rPr lang="en-US" dirty="0" err="1"/>
              <a:t>tokom</a:t>
            </a:r>
            <a:r>
              <a:rPr lang="en-US" dirty="0"/>
              <a:t> </a:t>
            </a:r>
            <a:r>
              <a:rPr lang="en-US" dirty="0" err="1"/>
              <a:t>dugog</a:t>
            </a:r>
            <a:r>
              <a:rPr lang="en-US" dirty="0"/>
              <a:t> </a:t>
            </a:r>
            <a:r>
              <a:rPr lang="en-US" dirty="0" err="1"/>
              <a:t>perioda</a:t>
            </a:r>
            <a:r>
              <a:rPr lang="en-US" dirty="0"/>
              <a:t>, a </a:t>
            </a:r>
            <a:r>
              <a:rPr lang="en-US" dirty="0" err="1"/>
              <a:t>opcije</a:t>
            </a:r>
            <a:r>
              <a:rPr lang="en-US" dirty="0"/>
              <a:t> </a:t>
            </a:r>
            <a:r>
              <a:rPr lang="en-US" dirty="0" err="1"/>
              <a:t>za</a:t>
            </a:r>
            <a:r>
              <a:rPr lang="en-US" dirty="0"/>
              <a:t> </a:t>
            </a:r>
            <a:r>
              <a:rPr lang="en-US" dirty="0" err="1"/>
              <a:t>suočavanje</a:t>
            </a:r>
            <a:r>
              <a:rPr lang="en-US" dirty="0"/>
              <a:t> </a:t>
            </a:r>
            <a:r>
              <a:rPr lang="en-US" dirty="0" err="1"/>
              <a:t>sa</a:t>
            </a:r>
            <a:r>
              <a:rPr lang="en-US" dirty="0"/>
              <a:t> </a:t>
            </a:r>
            <a:r>
              <a:rPr lang="en-US" dirty="0" err="1"/>
              <a:t>promenama</a:t>
            </a:r>
            <a:r>
              <a:rPr lang="en-US" dirty="0"/>
              <a:t> </a:t>
            </a:r>
            <a:r>
              <a:rPr lang="en-US" dirty="0" err="1"/>
              <a:t>obično</a:t>
            </a:r>
            <a:r>
              <a:rPr lang="en-US" dirty="0"/>
              <a:t> </a:t>
            </a:r>
            <a:r>
              <a:rPr lang="en-US" dirty="0" err="1"/>
              <a:t>naglo</a:t>
            </a:r>
            <a:r>
              <a:rPr lang="en-US" dirty="0"/>
              <a:t> </a:t>
            </a:r>
            <a:r>
              <a:rPr lang="en-US" dirty="0" err="1"/>
              <a:t>opadaju</a:t>
            </a:r>
            <a:r>
              <a:rPr lang="en-US" dirty="0"/>
              <a:t> </a:t>
            </a:r>
            <a:r>
              <a:rPr lang="en-US" dirty="0" err="1"/>
              <a:t>tokom</a:t>
            </a:r>
            <a:r>
              <a:rPr lang="en-US" dirty="0"/>
              <a:t> </a:t>
            </a:r>
            <a:r>
              <a:rPr lang="en-US" dirty="0" err="1"/>
              <a:t>svake</a:t>
            </a:r>
            <a:r>
              <a:rPr lang="en-US" dirty="0"/>
              <a:t> faze. </a:t>
            </a:r>
            <a:r>
              <a:rPr lang="en-US" dirty="0" err="1"/>
              <a:t>Takođe</a:t>
            </a:r>
            <a:r>
              <a:rPr lang="en-US" dirty="0"/>
              <a:t> je </a:t>
            </a:r>
            <a:r>
              <a:rPr lang="en-US" dirty="0" err="1"/>
              <a:t>bitno</a:t>
            </a:r>
            <a:r>
              <a:rPr lang="en-US" dirty="0"/>
              <a:t> </a:t>
            </a:r>
            <a:r>
              <a:rPr lang="en-US" dirty="0" err="1"/>
              <a:t>napomenuti</a:t>
            </a:r>
            <a:r>
              <a:rPr lang="en-US" dirty="0"/>
              <a:t> da se </a:t>
            </a:r>
            <a:r>
              <a:rPr lang="en-US" dirty="0" err="1"/>
              <a:t>industrija</a:t>
            </a:r>
            <a:r>
              <a:rPr lang="en-US" dirty="0"/>
              <a:t> </a:t>
            </a:r>
            <a:r>
              <a:rPr lang="en-US" dirty="0" err="1"/>
              <a:t>generalno</a:t>
            </a:r>
            <a:r>
              <a:rPr lang="en-US" dirty="0"/>
              <a:t> </a:t>
            </a:r>
            <a:r>
              <a:rPr lang="en-US" dirty="0" err="1"/>
              <a:t>razvija</a:t>
            </a:r>
            <a:r>
              <a:rPr lang="en-US" dirty="0"/>
              <a:t> </a:t>
            </a:r>
            <a:r>
              <a:rPr lang="en-US" dirty="0" err="1"/>
              <a:t>samo</a:t>
            </a:r>
            <a:r>
              <a:rPr lang="en-US" dirty="0"/>
              <a:t> </a:t>
            </a:r>
            <a:r>
              <a:rPr lang="en-US" dirty="0" err="1"/>
              <a:t>po</a:t>
            </a:r>
            <a:r>
              <a:rPr lang="en-US" dirty="0"/>
              <a:t> </a:t>
            </a:r>
            <a:r>
              <a:rPr lang="en-US" dirty="0" err="1"/>
              <a:t>jednoj</a:t>
            </a:r>
            <a:r>
              <a:rPr lang="en-US" dirty="0"/>
              <a:t> </a:t>
            </a:r>
            <a:r>
              <a:rPr lang="en-US" dirty="0" err="1"/>
              <a:t>putanji</a:t>
            </a:r>
            <a:r>
              <a:rPr lang="en-US" dirty="0"/>
              <a:t>. </a:t>
            </a:r>
            <a:endParaRPr lang="sr-Latn-RS" dirty="0"/>
          </a:p>
          <a:p>
            <a:r>
              <a:rPr lang="en-US" dirty="0" err="1"/>
              <a:t>Skoro</a:t>
            </a:r>
            <a:r>
              <a:rPr lang="en-US" dirty="0"/>
              <a:t> </a:t>
            </a:r>
            <a:r>
              <a:rPr lang="en-US" dirty="0" err="1"/>
              <a:t>uvek</a:t>
            </a:r>
            <a:r>
              <a:rPr lang="en-US" dirty="0"/>
              <a:t> </a:t>
            </a:r>
            <a:r>
              <a:rPr lang="en-US" dirty="0" err="1"/>
              <a:t>počinje</a:t>
            </a:r>
            <a:r>
              <a:rPr lang="en-US" dirty="0"/>
              <a:t> </a:t>
            </a:r>
            <a:r>
              <a:rPr lang="en-US" dirty="0" err="1"/>
              <a:t>na</a:t>
            </a:r>
            <a:r>
              <a:rPr lang="en-US" dirty="0"/>
              <a:t> </a:t>
            </a:r>
            <a:r>
              <a:rPr lang="en-US" dirty="0" err="1"/>
              <a:t>progresivnoj</a:t>
            </a:r>
            <a:r>
              <a:rPr lang="en-US" dirty="0"/>
              <a:t> </a:t>
            </a:r>
            <a:r>
              <a:rPr lang="en-US" dirty="0" err="1"/>
              <a:t>ili</a:t>
            </a:r>
            <a:r>
              <a:rPr lang="en-US" dirty="0"/>
              <a:t> </a:t>
            </a:r>
            <a:r>
              <a:rPr lang="en-US" dirty="0" err="1"/>
              <a:t>kreativnoj</a:t>
            </a:r>
            <a:r>
              <a:rPr lang="sr-Latn-RS" dirty="0"/>
              <a:t> (promena proizvoda)</a:t>
            </a:r>
            <a:r>
              <a:rPr lang="en-US" dirty="0"/>
              <a:t> </a:t>
            </a:r>
            <a:r>
              <a:rPr lang="en-US" dirty="0" err="1"/>
              <a:t>putanji</a:t>
            </a:r>
            <a:r>
              <a:rPr lang="en-US" dirty="0"/>
              <a:t> </a:t>
            </a:r>
            <a:r>
              <a:rPr lang="en-US" dirty="0" err="1"/>
              <a:t>jer</a:t>
            </a:r>
            <a:r>
              <a:rPr lang="en-US" dirty="0"/>
              <a:t>, </a:t>
            </a:r>
            <a:r>
              <a:rPr lang="sr-Latn-RS" dirty="0"/>
              <a:t>često</a:t>
            </a:r>
            <a:r>
              <a:rPr lang="en-US" dirty="0"/>
              <a:t>, </a:t>
            </a:r>
            <a:r>
              <a:rPr lang="en-US" dirty="0" err="1"/>
              <a:t>kompanije</a:t>
            </a:r>
            <a:r>
              <a:rPr lang="en-US" dirty="0"/>
              <a:t> u </a:t>
            </a:r>
            <a:r>
              <a:rPr lang="en-US" dirty="0" err="1"/>
              <a:t>industriji</a:t>
            </a:r>
            <a:r>
              <a:rPr lang="en-US" dirty="0"/>
              <a:t> ne </a:t>
            </a:r>
            <a:r>
              <a:rPr lang="en-US" dirty="0" err="1"/>
              <a:t>mogu</a:t>
            </a:r>
            <a:r>
              <a:rPr lang="en-US" dirty="0"/>
              <a:t> da </a:t>
            </a:r>
            <a:r>
              <a:rPr lang="en-US" dirty="0" err="1"/>
              <a:t>ostvare</a:t>
            </a:r>
            <a:r>
              <a:rPr lang="en-US" dirty="0"/>
              <a:t> </a:t>
            </a:r>
            <a:r>
              <a:rPr lang="en-US" dirty="0" err="1"/>
              <a:t>vrednost</a:t>
            </a:r>
            <a:r>
              <a:rPr lang="en-US" dirty="0"/>
              <a:t> bez </a:t>
            </a:r>
            <a:r>
              <a:rPr lang="en-US" dirty="0" err="1"/>
              <a:t>jasnog</a:t>
            </a:r>
            <a:r>
              <a:rPr lang="en-US" dirty="0"/>
              <a:t> </a:t>
            </a:r>
            <a:r>
              <a:rPr lang="en-US" dirty="0" err="1"/>
              <a:t>modela</a:t>
            </a:r>
            <a:r>
              <a:rPr lang="en-US" dirty="0"/>
              <a:t> </a:t>
            </a:r>
            <a:r>
              <a:rPr lang="en-US" dirty="0" err="1"/>
              <a:t>za</a:t>
            </a:r>
            <a:r>
              <a:rPr lang="en-US" dirty="0"/>
              <a:t> </a:t>
            </a:r>
            <a:r>
              <a:rPr lang="en-US" dirty="0" err="1"/>
              <a:t>organizovanje</a:t>
            </a:r>
            <a:r>
              <a:rPr lang="en-US" dirty="0"/>
              <a:t> </a:t>
            </a:r>
            <a:r>
              <a:rPr lang="en-US" dirty="0" err="1"/>
              <a:t>svojih</a:t>
            </a:r>
            <a:r>
              <a:rPr lang="en-US" dirty="0"/>
              <a:t> </a:t>
            </a:r>
            <a:r>
              <a:rPr lang="sr-Latn-RS" dirty="0"/>
              <a:t>ključnih</a:t>
            </a:r>
            <a:r>
              <a:rPr lang="en-US" dirty="0"/>
              <a:t> </a:t>
            </a:r>
            <a:r>
              <a:rPr lang="en-US" dirty="0" err="1"/>
              <a:t>aktivnosti</a:t>
            </a:r>
            <a:r>
              <a:rPr lang="en-US" dirty="0"/>
              <a:t>. </a:t>
            </a:r>
            <a:endParaRPr lang="sr-Latn-RS" dirty="0"/>
          </a:p>
          <a:p>
            <a:r>
              <a:rPr lang="en-US" dirty="0" err="1"/>
              <a:t>Vremenom</a:t>
            </a:r>
            <a:r>
              <a:rPr lang="en-US" dirty="0"/>
              <a:t>, </a:t>
            </a:r>
            <a:r>
              <a:rPr lang="en-US" dirty="0" err="1"/>
              <a:t>industrija</a:t>
            </a:r>
            <a:r>
              <a:rPr lang="en-US" dirty="0"/>
              <a:t> </a:t>
            </a:r>
            <a:r>
              <a:rPr lang="en-US" dirty="0" err="1"/>
              <a:t>može</a:t>
            </a:r>
            <a:r>
              <a:rPr lang="en-US" dirty="0"/>
              <a:t> </a:t>
            </a:r>
            <a:r>
              <a:rPr lang="en-US" dirty="0" err="1"/>
              <a:t>osetiti</a:t>
            </a:r>
            <a:r>
              <a:rPr lang="en-US" dirty="0"/>
              <a:t> </a:t>
            </a:r>
            <a:r>
              <a:rPr lang="en-US" dirty="0" err="1"/>
              <a:t>pritisak</a:t>
            </a:r>
            <a:r>
              <a:rPr lang="en-US" dirty="0"/>
              <a:t> da </a:t>
            </a:r>
            <a:r>
              <a:rPr lang="en-US" dirty="0" err="1"/>
              <a:t>promeni</a:t>
            </a:r>
            <a:r>
              <a:rPr lang="en-US" dirty="0"/>
              <a:t> </a:t>
            </a:r>
            <a:r>
              <a:rPr lang="sr-Latn-RS" dirty="0"/>
              <a:t>svoje</a:t>
            </a:r>
            <a:r>
              <a:rPr lang="en-US" dirty="0"/>
              <a:t> </a:t>
            </a:r>
            <a:r>
              <a:rPr lang="en-US" dirty="0" err="1"/>
              <a:t>aktivnosti</a:t>
            </a:r>
            <a:r>
              <a:rPr lang="en-US" dirty="0"/>
              <a:t> — </a:t>
            </a:r>
            <a:r>
              <a:rPr lang="en-US" dirty="0" err="1"/>
              <a:t>vođene</a:t>
            </a:r>
            <a:r>
              <a:rPr lang="en-US" dirty="0"/>
              <a:t>, </a:t>
            </a:r>
            <a:r>
              <a:rPr lang="en-US" dirty="0" err="1"/>
              <a:t>na</a:t>
            </a:r>
            <a:r>
              <a:rPr lang="en-US" dirty="0"/>
              <a:t> primer, </a:t>
            </a:r>
            <a:r>
              <a:rPr lang="en-US" dirty="0" err="1"/>
              <a:t>zahtevima</a:t>
            </a:r>
            <a:r>
              <a:rPr lang="en-US" dirty="0"/>
              <a:t> </a:t>
            </a:r>
            <a:r>
              <a:rPr lang="en-US" dirty="0" err="1"/>
              <a:t>kupaca</a:t>
            </a:r>
            <a:r>
              <a:rPr lang="en-US" dirty="0"/>
              <a:t> </a:t>
            </a:r>
            <a:r>
              <a:rPr lang="en-US" dirty="0" err="1"/>
              <a:t>i</a:t>
            </a:r>
            <a:r>
              <a:rPr lang="en-US" dirty="0"/>
              <a:t> </a:t>
            </a:r>
            <a:r>
              <a:rPr lang="en-US" dirty="0" err="1"/>
              <a:t>novim</a:t>
            </a:r>
            <a:r>
              <a:rPr lang="en-US" dirty="0"/>
              <a:t> </a:t>
            </a:r>
            <a:r>
              <a:rPr lang="en-US" dirty="0" err="1"/>
              <a:t>tehnologijama</a:t>
            </a:r>
            <a:r>
              <a:rPr lang="en-US" dirty="0"/>
              <a:t>. </a:t>
            </a:r>
            <a:r>
              <a:rPr lang="en-US" dirty="0" err="1"/>
              <a:t>Pretnja</a:t>
            </a:r>
            <a:r>
              <a:rPr lang="en-US" dirty="0"/>
              <a:t> od </a:t>
            </a:r>
            <a:r>
              <a:rPr lang="en-US" dirty="0" err="1"/>
              <a:t>zastarelosti</a:t>
            </a:r>
            <a:r>
              <a:rPr lang="en-US" dirty="0"/>
              <a:t> </a:t>
            </a:r>
            <a:r>
              <a:rPr lang="en-US" dirty="0" err="1"/>
              <a:t>može</a:t>
            </a:r>
            <a:r>
              <a:rPr lang="en-US" dirty="0"/>
              <a:t> p</a:t>
            </a:r>
            <a:r>
              <a:rPr lang="sr-Latn-RS" dirty="0"/>
              <a:t>remestiti</a:t>
            </a:r>
            <a:r>
              <a:rPr lang="en-US" dirty="0"/>
              <a:t> </a:t>
            </a:r>
            <a:r>
              <a:rPr lang="en-US" dirty="0" err="1"/>
              <a:t>industriju</a:t>
            </a:r>
            <a:r>
              <a:rPr lang="en-US" dirty="0"/>
              <a:t> </a:t>
            </a:r>
            <a:r>
              <a:rPr lang="en-US" dirty="0" err="1"/>
              <a:t>na</a:t>
            </a:r>
            <a:r>
              <a:rPr lang="en-US" dirty="0"/>
              <a:t> </a:t>
            </a:r>
            <a:r>
              <a:rPr lang="en-US" dirty="0" err="1"/>
              <a:t>radikalnu</a:t>
            </a:r>
            <a:r>
              <a:rPr lang="en-US" dirty="0"/>
              <a:t> </a:t>
            </a:r>
            <a:r>
              <a:rPr lang="en-US" dirty="0" err="1"/>
              <a:t>ili</a:t>
            </a:r>
            <a:r>
              <a:rPr lang="en-US" dirty="0"/>
              <a:t> </a:t>
            </a:r>
            <a:r>
              <a:rPr lang="en-US" dirty="0" err="1"/>
              <a:t>posrednu</a:t>
            </a:r>
            <a:r>
              <a:rPr lang="sr-Latn-RS" dirty="0"/>
              <a:t> (promena aktivnosti)</a:t>
            </a:r>
            <a:r>
              <a:rPr lang="en-US" dirty="0"/>
              <a:t> </a:t>
            </a:r>
            <a:r>
              <a:rPr lang="en-US" dirty="0" err="1"/>
              <a:t>putanju</a:t>
            </a:r>
            <a:r>
              <a:rPr lang="en-US" dirty="0"/>
              <a:t>. </a:t>
            </a:r>
            <a:endParaRPr lang="sr-Latn-RS" dirty="0"/>
          </a:p>
          <a:p>
            <a:r>
              <a:rPr lang="en-US" dirty="0" err="1"/>
              <a:t>Kako</a:t>
            </a:r>
            <a:r>
              <a:rPr lang="en-US" dirty="0"/>
              <a:t> </a:t>
            </a:r>
            <a:r>
              <a:rPr lang="en-US" dirty="0" err="1"/>
              <a:t>industrija</a:t>
            </a:r>
            <a:r>
              <a:rPr lang="en-US" dirty="0"/>
              <a:t> </a:t>
            </a:r>
            <a:r>
              <a:rPr lang="en-US" dirty="0" err="1"/>
              <a:t>restrukturira</a:t>
            </a:r>
            <a:r>
              <a:rPr lang="en-US" dirty="0"/>
              <a:t> </a:t>
            </a:r>
            <a:r>
              <a:rPr lang="en-US" dirty="0" err="1"/>
              <a:t>svoje</a:t>
            </a:r>
            <a:r>
              <a:rPr lang="en-US" dirty="0"/>
              <a:t> </a:t>
            </a:r>
            <a:r>
              <a:rPr lang="en-US" dirty="0" err="1"/>
              <a:t>osnovne</a:t>
            </a:r>
            <a:r>
              <a:rPr lang="en-US" dirty="0"/>
              <a:t> </a:t>
            </a:r>
            <a:r>
              <a:rPr lang="en-US" dirty="0" err="1"/>
              <a:t>aktivnosti</a:t>
            </a:r>
            <a:r>
              <a:rPr lang="en-US" dirty="0"/>
              <a:t> </a:t>
            </a:r>
            <a:r>
              <a:rPr lang="en-US" dirty="0" err="1"/>
              <a:t>i</a:t>
            </a:r>
            <a:r>
              <a:rPr lang="en-US" dirty="0"/>
              <a:t> </a:t>
            </a:r>
            <a:r>
              <a:rPr lang="en-US" dirty="0" err="1"/>
              <a:t>sredstva</a:t>
            </a:r>
            <a:r>
              <a:rPr lang="en-US" dirty="0"/>
              <a:t>, </a:t>
            </a:r>
            <a:r>
              <a:rPr lang="en-US" dirty="0" err="1"/>
              <a:t>opasnost</a:t>
            </a:r>
            <a:r>
              <a:rPr lang="en-US" dirty="0"/>
              <a:t> od </a:t>
            </a:r>
            <a:r>
              <a:rPr lang="en-US" dirty="0" err="1"/>
              <a:t>zastarelosti</a:t>
            </a:r>
            <a:r>
              <a:rPr lang="en-US" dirty="0"/>
              <a:t> </a:t>
            </a:r>
            <a:r>
              <a:rPr lang="en-US" dirty="0" err="1"/>
              <a:t>može</a:t>
            </a:r>
            <a:r>
              <a:rPr lang="en-US" dirty="0"/>
              <a:t> </a:t>
            </a:r>
            <a:r>
              <a:rPr lang="sr-Latn-RS" dirty="0"/>
              <a:t>se umanjiti</a:t>
            </a:r>
            <a:r>
              <a:rPr lang="en-US" dirty="0"/>
              <a:t>, </a:t>
            </a:r>
            <a:r>
              <a:rPr lang="en-US" dirty="0" err="1"/>
              <a:t>označavajući</a:t>
            </a:r>
            <a:r>
              <a:rPr lang="en-US" dirty="0"/>
              <a:t> </a:t>
            </a:r>
            <a:r>
              <a:rPr lang="en-US" dirty="0" err="1"/>
              <a:t>tranziciju</a:t>
            </a:r>
            <a:r>
              <a:rPr lang="en-US" dirty="0"/>
              <a:t> </a:t>
            </a:r>
            <a:r>
              <a:rPr lang="en-US" dirty="0" err="1"/>
              <a:t>industrije</a:t>
            </a:r>
            <a:r>
              <a:rPr lang="en-US" dirty="0"/>
              <a:t> </a:t>
            </a:r>
            <a:r>
              <a:rPr lang="en-US" dirty="0" err="1"/>
              <a:t>nazad</a:t>
            </a:r>
            <a:r>
              <a:rPr lang="en-US" dirty="0"/>
              <a:t> </a:t>
            </a:r>
            <a:r>
              <a:rPr lang="en-US" dirty="0" err="1"/>
              <a:t>na</a:t>
            </a:r>
            <a:r>
              <a:rPr lang="en-US" dirty="0"/>
              <a:t> </a:t>
            </a:r>
            <a:r>
              <a:rPr lang="en-US" dirty="0" err="1"/>
              <a:t>progresivnu</a:t>
            </a:r>
            <a:r>
              <a:rPr lang="en-US" dirty="0"/>
              <a:t> </a:t>
            </a:r>
            <a:r>
              <a:rPr lang="en-US" dirty="0" err="1"/>
              <a:t>ili</a:t>
            </a:r>
            <a:r>
              <a:rPr lang="en-US" dirty="0"/>
              <a:t> </a:t>
            </a:r>
            <a:r>
              <a:rPr lang="en-US" dirty="0" err="1"/>
              <a:t>kreativnu</a:t>
            </a:r>
            <a:r>
              <a:rPr lang="en-US" dirty="0"/>
              <a:t> </a:t>
            </a:r>
            <a:r>
              <a:rPr lang="en-US" dirty="0" err="1"/>
              <a:t>putanju</a:t>
            </a:r>
            <a:r>
              <a:rPr lang="en-US" dirty="0"/>
              <a:t>. </a:t>
            </a:r>
            <a:r>
              <a:rPr lang="en-US" dirty="0" err="1"/>
              <a:t>Kompanija</a:t>
            </a:r>
            <a:r>
              <a:rPr lang="en-US" dirty="0"/>
              <a:t> </a:t>
            </a:r>
            <a:r>
              <a:rPr lang="en-US" dirty="0" err="1"/>
              <a:t>koja</a:t>
            </a:r>
            <a:r>
              <a:rPr lang="en-US" dirty="0"/>
              <a:t> je </a:t>
            </a:r>
            <a:r>
              <a:rPr lang="en-US" dirty="0" err="1"/>
              <a:t>preživela</a:t>
            </a:r>
            <a:r>
              <a:rPr lang="en-US" dirty="0"/>
              <a:t> </a:t>
            </a:r>
            <a:r>
              <a:rPr lang="en-US" dirty="0" err="1"/>
              <a:t>ove</a:t>
            </a:r>
            <a:r>
              <a:rPr lang="en-US" dirty="0"/>
              <a:t> </a:t>
            </a:r>
            <a:r>
              <a:rPr lang="en-US" dirty="0" err="1"/>
              <a:t>tranzicije</a:t>
            </a:r>
            <a:r>
              <a:rPr lang="en-US" dirty="0"/>
              <a:t> </a:t>
            </a:r>
            <a:r>
              <a:rPr lang="en-US" dirty="0" err="1"/>
              <a:t>ponekad</a:t>
            </a:r>
            <a:r>
              <a:rPr lang="en-US" dirty="0"/>
              <a:t> </a:t>
            </a:r>
            <a:r>
              <a:rPr lang="en-US" dirty="0" err="1"/>
              <a:t>može</a:t>
            </a:r>
            <a:r>
              <a:rPr lang="en-US" dirty="0"/>
              <a:t> da </a:t>
            </a:r>
            <a:r>
              <a:rPr lang="en-US" dirty="0" err="1"/>
              <a:t>zadrži</a:t>
            </a:r>
            <a:r>
              <a:rPr lang="en-US" dirty="0"/>
              <a:t> </a:t>
            </a:r>
            <a:r>
              <a:rPr lang="en-US" dirty="0" err="1"/>
              <a:t>profitabilnost</a:t>
            </a:r>
            <a:r>
              <a:rPr lang="en-US" dirty="0"/>
              <a:t>, </a:t>
            </a:r>
            <a:r>
              <a:rPr lang="en-US" dirty="0" err="1"/>
              <a:t>iako</a:t>
            </a:r>
            <a:r>
              <a:rPr lang="en-US" dirty="0"/>
              <a:t> </a:t>
            </a:r>
            <a:r>
              <a:rPr lang="en-US" dirty="0" err="1"/>
              <a:t>gotovo</a:t>
            </a:r>
            <a:r>
              <a:rPr lang="en-US" dirty="0"/>
              <a:t> </a:t>
            </a:r>
            <a:r>
              <a:rPr lang="en-US" dirty="0" err="1"/>
              <a:t>uvek</a:t>
            </a:r>
            <a:r>
              <a:rPr lang="en-US" dirty="0"/>
              <a:t> mora da </a:t>
            </a:r>
            <a:r>
              <a:rPr lang="en-US" dirty="0" err="1"/>
              <a:t>posluje</a:t>
            </a:r>
            <a:r>
              <a:rPr lang="en-US" dirty="0"/>
              <a:t> u </a:t>
            </a:r>
            <a:r>
              <a:rPr lang="en-US" dirty="0" err="1"/>
              <a:t>manjem</a:t>
            </a:r>
            <a:r>
              <a:rPr lang="en-US" dirty="0"/>
              <a:t> </a:t>
            </a:r>
            <a:r>
              <a:rPr lang="en-US" dirty="0" err="1"/>
              <a:t>obimu</a:t>
            </a:r>
            <a:r>
              <a:rPr lang="en-US" dirty="0"/>
              <a:t> </a:t>
            </a:r>
            <a:r>
              <a:rPr lang="en-US" dirty="0" err="1"/>
              <a:t>i</a:t>
            </a:r>
            <a:r>
              <a:rPr lang="en-US" dirty="0"/>
              <a:t> </a:t>
            </a:r>
            <a:r>
              <a:rPr lang="en-US" dirty="0" err="1"/>
              <a:t>sa</a:t>
            </a:r>
            <a:r>
              <a:rPr lang="en-US" dirty="0"/>
              <a:t> </a:t>
            </a:r>
            <a:r>
              <a:rPr lang="en-US" dirty="0" err="1"/>
              <a:t>sasvim</a:t>
            </a:r>
            <a:r>
              <a:rPr lang="en-US" dirty="0"/>
              <a:t> </a:t>
            </a:r>
            <a:r>
              <a:rPr lang="en-US" dirty="0" err="1"/>
              <a:t>drugačijim</a:t>
            </a:r>
            <a:r>
              <a:rPr lang="en-US" dirty="0"/>
              <a:t> </a:t>
            </a:r>
            <a:r>
              <a:rPr lang="en-US" dirty="0" err="1"/>
              <a:t>pristupom</a:t>
            </a:r>
            <a:r>
              <a:rPr lang="en-US" dirty="0"/>
              <a:t>.</a:t>
            </a:r>
          </a:p>
        </p:txBody>
      </p:sp>
      <p:sp>
        <p:nvSpPr>
          <p:cNvPr id="4" name="TextBox 3"/>
          <p:cNvSpPr txBox="1"/>
          <p:nvPr/>
        </p:nvSpPr>
        <p:spPr>
          <a:xfrm>
            <a:off x="1110342" y="6302667"/>
            <a:ext cx="8108302" cy="369332"/>
          </a:xfrm>
          <a:prstGeom prst="rect">
            <a:avLst/>
          </a:prstGeom>
          <a:noFill/>
        </p:spPr>
        <p:txBody>
          <a:bodyPr wrap="square" rtlCol="0">
            <a:spAutoFit/>
          </a:bodyPr>
          <a:lstStyle/>
          <a:p>
            <a:r>
              <a:rPr lang="en-US" dirty="0"/>
              <a:t>Anita M. </a:t>
            </a:r>
            <a:r>
              <a:rPr lang="en-US" dirty="0" err="1"/>
              <a:t>McGahan</a:t>
            </a:r>
            <a:r>
              <a:rPr lang="sr-Latn-RS" dirty="0"/>
              <a:t>, How Industries Change, Harvard Business Pres, 2004</a:t>
            </a:r>
            <a:endParaRPr lang="en-US" dirty="0"/>
          </a:p>
        </p:txBody>
      </p:sp>
    </p:spTree>
    <p:extLst>
      <p:ext uri="{BB962C8B-B14F-4D97-AF65-F5344CB8AC3E}">
        <p14:creationId xmlns:p14="http://schemas.microsoft.com/office/powerpoint/2010/main" val="14512168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Industrija, transformacioni proces, logistika, razvoj i transformacija industrije</a:t>
            </a:r>
            <a:endParaRPr lang="en-US" dirty="0"/>
          </a:p>
        </p:txBody>
      </p:sp>
      <p:sp>
        <p:nvSpPr>
          <p:cNvPr id="3" name="Content Placeholder 2"/>
          <p:cNvSpPr>
            <a:spLocks noGrp="1"/>
          </p:cNvSpPr>
          <p:nvPr>
            <p:ph idx="1"/>
          </p:nvPr>
        </p:nvSpPr>
        <p:spPr/>
        <p:txBody>
          <a:bodyPr/>
          <a:lstStyle/>
          <a:p>
            <a:r>
              <a:rPr lang="en-US" dirty="0" err="1"/>
              <a:t>Industrije</a:t>
            </a:r>
            <a:r>
              <a:rPr lang="en-US" dirty="0"/>
              <a:t> ne </a:t>
            </a:r>
            <a:r>
              <a:rPr lang="en-US" dirty="0" err="1"/>
              <a:t>menjaju</a:t>
            </a:r>
            <a:r>
              <a:rPr lang="en-US" dirty="0"/>
              <a:t> </a:t>
            </a:r>
            <a:r>
              <a:rPr lang="en-US" dirty="0" err="1"/>
              <a:t>svoje</a:t>
            </a:r>
            <a:r>
              <a:rPr lang="en-US" dirty="0"/>
              <a:t> </a:t>
            </a:r>
            <a:r>
              <a:rPr lang="en-US" dirty="0" err="1"/>
              <a:t>putanje</a:t>
            </a:r>
            <a:r>
              <a:rPr lang="sr-Latn-RS" dirty="0"/>
              <a:t>/pravce transformacije</a:t>
            </a:r>
            <a:r>
              <a:rPr lang="en-US" dirty="0"/>
              <a:t> </a:t>
            </a:r>
            <a:r>
              <a:rPr lang="en-US" dirty="0" err="1"/>
              <a:t>često</a:t>
            </a:r>
            <a:r>
              <a:rPr lang="sr-Latn-RS" dirty="0"/>
              <a:t>. </a:t>
            </a:r>
            <a:r>
              <a:rPr lang="en-US" dirty="0"/>
              <a:t> </a:t>
            </a:r>
            <a:r>
              <a:rPr lang="sr-Latn-RS" dirty="0"/>
              <a:t>Najčešće industrije ne </a:t>
            </a:r>
            <a:r>
              <a:rPr lang="en-US" dirty="0" err="1"/>
              <a:t>prelaz</a:t>
            </a:r>
            <a:r>
              <a:rPr lang="sr-Latn-RS" dirty="0"/>
              <a:t>e</a:t>
            </a:r>
            <a:r>
              <a:rPr lang="en-US" dirty="0"/>
              <a:t> </a:t>
            </a:r>
            <a:r>
              <a:rPr lang="en-US" dirty="0" err="1"/>
              <a:t>između</a:t>
            </a:r>
            <a:r>
              <a:rPr lang="en-US" dirty="0"/>
              <a:t> </a:t>
            </a:r>
            <a:r>
              <a:rPr lang="en-US" dirty="0" err="1"/>
              <a:t>evolucionih</a:t>
            </a:r>
            <a:r>
              <a:rPr lang="en-US" dirty="0"/>
              <a:t> </a:t>
            </a:r>
            <a:r>
              <a:rPr lang="en-US" dirty="0" err="1"/>
              <a:t>puteva</a:t>
            </a:r>
            <a:r>
              <a:rPr lang="en-US" dirty="0"/>
              <a:t> </a:t>
            </a:r>
            <a:r>
              <a:rPr lang="en-US" dirty="0" err="1"/>
              <a:t>više</a:t>
            </a:r>
            <a:r>
              <a:rPr lang="en-US" dirty="0"/>
              <a:t> od </a:t>
            </a:r>
            <a:r>
              <a:rPr lang="en-US" dirty="0" err="1"/>
              <a:t>jednom</a:t>
            </a:r>
            <a:r>
              <a:rPr lang="en-US" dirty="0"/>
              <a:t> u </a:t>
            </a:r>
            <a:r>
              <a:rPr lang="en-US" dirty="0" err="1"/>
              <a:t>deset</a:t>
            </a:r>
            <a:r>
              <a:rPr lang="en-US" dirty="0"/>
              <a:t> </a:t>
            </a:r>
            <a:r>
              <a:rPr lang="en-US" dirty="0" err="1"/>
              <a:t>godina</a:t>
            </a:r>
            <a:r>
              <a:rPr lang="en-US" dirty="0"/>
              <a:t>. </a:t>
            </a:r>
            <a:endParaRPr lang="sr-Latn-RS" dirty="0"/>
          </a:p>
          <a:p>
            <a:r>
              <a:rPr lang="sr-Latn-RS" dirty="0"/>
              <a:t>Vrlo je verovatno </a:t>
            </a:r>
            <a:r>
              <a:rPr lang="en-US" dirty="0"/>
              <a:t>da je </a:t>
            </a:r>
            <a:r>
              <a:rPr lang="en-US" dirty="0" err="1"/>
              <a:t>određena</a:t>
            </a:r>
            <a:r>
              <a:rPr lang="en-US" dirty="0"/>
              <a:t> </a:t>
            </a:r>
            <a:r>
              <a:rPr lang="en-US" dirty="0" err="1"/>
              <a:t>industrija</a:t>
            </a:r>
            <a:r>
              <a:rPr lang="en-US" dirty="0"/>
              <a:t> </a:t>
            </a:r>
            <a:r>
              <a:rPr lang="en-US" dirty="0" err="1"/>
              <a:t>bila</a:t>
            </a:r>
            <a:r>
              <a:rPr lang="en-US" dirty="0"/>
              <a:t> </a:t>
            </a:r>
            <a:r>
              <a:rPr lang="en-US" dirty="0" err="1"/>
              <a:t>na</a:t>
            </a:r>
            <a:r>
              <a:rPr lang="en-US" dirty="0"/>
              <a:t> </a:t>
            </a:r>
            <a:r>
              <a:rPr lang="en-US" dirty="0" err="1"/>
              <a:t>jednoj</a:t>
            </a:r>
            <a:r>
              <a:rPr lang="en-US" dirty="0"/>
              <a:t> </a:t>
            </a:r>
            <a:r>
              <a:rPr lang="en-US" dirty="0" err="1"/>
              <a:t>evolucionoj</a:t>
            </a:r>
            <a:r>
              <a:rPr lang="en-US" dirty="0"/>
              <a:t> </a:t>
            </a:r>
            <a:r>
              <a:rPr lang="en-US" dirty="0" err="1"/>
              <a:t>putanji</a:t>
            </a:r>
            <a:r>
              <a:rPr lang="en-US" dirty="0"/>
              <a:t> </a:t>
            </a:r>
            <a:r>
              <a:rPr lang="en-US" dirty="0" err="1"/>
              <a:t>najmanje</a:t>
            </a:r>
            <a:r>
              <a:rPr lang="en-US" dirty="0"/>
              <a:t> </a:t>
            </a:r>
            <a:r>
              <a:rPr lang="en-US" dirty="0" err="1"/>
              <a:t>nekoliko</a:t>
            </a:r>
            <a:r>
              <a:rPr lang="en-US" dirty="0"/>
              <a:t> </a:t>
            </a:r>
            <a:r>
              <a:rPr lang="en-US" dirty="0" err="1"/>
              <a:t>godina</a:t>
            </a:r>
            <a:r>
              <a:rPr lang="sr-Latn-RS" dirty="0"/>
              <a:t>, pre nego što je prešla na neku od drugih opcija</a:t>
            </a:r>
            <a:r>
              <a:rPr lang="en-US" dirty="0"/>
              <a:t>. </a:t>
            </a:r>
            <a:endParaRPr lang="sr-Latn-RS" dirty="0"/>
          </a:p>
          <a:p>
            <a:r>
              <a:rPr lang="sr-Latn-RS" dirty="0"/>
              <a:t>Moguće je blagovremeno uočiti pravac promene u okviru bilo koje grane industrije i prilagoditi poslovanje kompanije datom pravcu, kao se ne bi dogodili gubici usled zastarelosti poslovnih modela.</a:t>
            </a:r>
            <a:endParaRPr lang="en-US" dirty="0"/>
          </a:p>
        </p:txBody>
      </p:sp>
      <p:sp>
        <p:nvSpPr>
          <p:cNvPr id="4" name="TextBox 3"/>
          <p:cNvSpPr txBox="1"/>
          <p:nvPr/>
        </p:nvSpPr>
        <p:spPr>
          <a:xfrm>
            <a:off x="1110342" y="6302667"/>
            <a:ext cx="8108302" cy="369332"/>
          </a:xfrm>
          <a:prstGeom prst="rect">
            <a:avLst/>
          </a:prstGeom>
          <a:noFill/>
        </p:spPr>
        <p:txBody>
          <a:bodyPr wrap="square" rtlCol="0">
            <a:spAutoFit/>
          </a:bodyPr>
          <a:lstStyle/>
          <a:p>
            <a:r>
              <a:rPr lang="en-US" dirty="0"/>
              <a:t>Anita M. </a:t>
            </a:r>
            <a:r>
              <a:rPr lang="en-US" dirty="0" err="1"/>
              <a:t>McGahan</a:t>
            </a:r>
            <a:r>
              <a:rPr lang="sr-Latn-RS" dirty="0"/>
              <a:t>, How Industries Change, Harvard Business Pres, 2004</a:t>
            </a:r>
            <a:endParaRPr lang="en-US" dirty="0"/>
          </a:p>
        </p:txBody>
      </p:sp>
    </p:spTree>
    <p:extLst>
      <p:ext uri="{BB962C8B-B14F-4D97-AF65-F5344CB8AC3E}">
        <p14:creationId xmlns:p14="http://schemas.microsoft.com/office/powerpoint/2010/main" val="18572018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B0F0"/>
                </a:solidFill>
              </a:rPr>
              <a:t>Zadatak za studente : </a:t>
            </a:r>
            <a:endParaRPr lang="en-US" dirty="0"/>
          </a:p>
        </p:txBody>
      </p:sp>
      <p:sp>
        <p:nvSpPr>
          <p:cNvPr id="3" name="Content Placeholder 2"/>
          <p:cNvSpPr>
            <a:spLocks noGrp="1"/>
          </p:cNvSpPr>
          <p:nvPr>
            <p:ph idx="1"/>
          </p:nvPr>
        </p:nvSpPr>
        <p:spPr/>
        <p:txBody>
          <a:bodyPr>
            <a:normAutofit fontScale="92500" lnSpcReduction="20000"/>
          </a:bodyPr>
          <a:lstStyle/>
          <a:p>
            <a:r>
              <a:rPr lang="sr-Latn-RS" dirty="0">
                <a:solidFill>
                  <a:srgbClr val="00B0F0"/>
                </a:solidFill>
              </a:rPr>
              <a:t>Studenti na osnovu svoje poslovne ideje, predatavljene u okviru Business Model Canvas-a razmišljaju o tome u kojem bi se sektoru  industrije mogla da smesti kompanija/preduzeće – koje bi rezultovalo iz njihove poslovne ideje.</a:t>
            </a:r>
          </a:p>
          <a:p>
            <a:r>
              <a:rPr lang="sr-Latn-RS" dirty="0">
                <a:solidFill>
                  <a:srgbClr val="00B0F0"/>
                </a:solidFill>
              </a:rPr>
              <a:t>Na osnovu identifikovanih ključnih vrednosti i ključnih partnera (iz ugla snabdevanja neophodnim repromaterijalima i plasmana gotovih proizvoda i/ili usluga) studenti skiciraju lanac vrednosti – lanac snabdevanja – (</a:t>
            </a:r>
            <a:r>
              <a:rPr lang="sr-Latn-RS" b="1" dirty="0">
                <a:solidFill>
                  <a:srgbClr val="00B0F0"/>
                </a:solidFill>
              </a:rPr>
              <a:t>logističku mrežu</a:t>
            </a:r>
            <a:r>
              <a:rPr lang="sr-Latn-RS" dirty="0">
                <a:solidFill>
                  <a:srgbClr val="00B0F0"/>
                </a:solidFill>
              </a:rPr>
              <a:t>) takvog potencijalnog preduzeća (industrijskog sistema).</a:t>
            </a:r>
          </a:p>
          <a:p>
            <a:r>
              <a:rPr lang="sr-Latn-RS" dirty="0">
                <a:solidFill>
                  <a:srgbClr val="00B0F0"/>
                </a:solidFill>
              </a:rPr>
              <a:t>Studenti bi trebali da </a:t>
            </a:r>
            <a:r>
              <a:rPr lang="en-US" dirty="0" err="1">
                <a:solidFill>
                  <a:srgbClr val="00B0F0"/>
                </a:solidFill>
              </a:rPr>
              <a:t>predlo</a:t>
            </a:r>
            <a:r>
              <a:rPr lang="sr-Latn-RS" dirty="0">
                <a:solidFill>
                  <a:srgbClr val="00B0F0"/>
                </a:solidFill>
              </a:rPr>
              <a:t>že koje su ključne aktivnosti i ključni resursi bez kojih njihova ideja ne bi mogla da funkcioniše u praksi. Na osnovu toga, potrebno je da istraže kompanije i preduzeća na tržištu, koja se bave sličnim poslovnim procesom i koja dele iste potrebe za resursima i/ili imaju iste segmente tržišta krajnjih korisnika. Nakon navedenog istraživanja, studenti predstavljaju listu potencijalnih konkurenata na tržištu.</a:t>
            </a:r>
            <a:endParaRPr lang="en-US" dirty="0"/>
          </a:p>
          <a:p>
            <a:endParaRPr lang="en-US" dirty="0"/>
          </a:p>
        </p:txBody>
      </p:sp>
    </p:spTree>
    <p:extLst>
      <p:ext uri="{BB962C8B-B14F-4D97-AF65-F5344CB8AC3E}">
        <p14:creationId xmlns:p14="http://schemas.microsoft.com/office/powerpoint/2010/main" val="2264472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Industrija, transformacioni proces, logistika, razvoj i transformacija industrije</a:t>
            </a:r>
            <a:endParaRPr lang="en-US" b="1" dirty="0">
              <a:solidFill>
                <a:srgbClr val="002060"/>
              </a:solidFill>
            </a:endParaRPr>
          </a:p>
        </p:txBody>
      </p:sp>
      <p:sp>
        <p:nvSpPr>
          <p:cNvPr id="3" name="Content Placeholder 2"/>
          <p:cNvSpPr>
            <a:spLocks noGrp="1"/>
          </p:cNvSpPr>
          <p:nvPr>
            <p:ph idx="1"/>
          </p:nvPr>
        </p:nvSpPr>
        <p:spPr/>
        <p:txBody>
          <a:bodyPr/>
          <a:lstStyle/>
          <a:p>
            <a:r>
              <a:rPr lang="sr-Latn-RS" dirty="0"/>
              <a:t>Prema Encyclopedia Britannica, definicija industrije je: „</a:t>
            </a:r>
            <a:r>
              <a:rPr lang="sr-Latn-RS" b="1" i="1" dirty="0"/>
              <a:t>grupa proizvodnih preduzeća ili organizacija koje proizvode ili isporučuju slična dobra, usluge, odnosno novu vrednost (izvore prihoda)</a:t>
            </a:r>
            <a:r>
              <a:rPr lang="en-GB" b="1" i="1" dirty="0"/>
              <a:t>”</a:t>
            </a:r>
            <a:r>
              <a:rPr lang="sr-Latn-RS" dirty="0"/>
              <a:t>.</a:t>
            </a:r>
          </a:p>
          <a:p>
            <a:endParaRPr lang="en-US" dirty="0"/>
          </a:p>
        </p:txBody>
      </p:sp>
      <p:sp>
        <p:nvSpPr>
          <p:cNvPr id="5" name="Rectangle 4"/>
          <p:cNvSpPr/>
          <p:nvPr/>
        </p:nvSpPr>
        <p:spPr>
          <a:xfrm>
            <a:off x="1129457" y="5138449"/>
            <a:ext cx="4838569" cy="369332"/>
          </a:xfrm>
          <a:prstGeom prst="rect">
            <a:avLst/>
          </a:prstGeom>
        </p:spPr>
        <p:txBody>
          <a:bodyPr wrap="none">
            <a:spAutoFit/>
          </a:bodyPr>
          <a:lstStyle/>
          <a:p>
            <a:r>
              <a:rPr lang="en-US" dirty="0"/>
              <a:t>https://www.britannica.com/technology/industry</a:t>
            </a:r>
          </a:p>
        </p:txBody>
      </p:sp>
    </p:spTree>
    <p:extLst>
      <p:ext uri="{BB962C8B-B14F-4D97-AF65-F5344CB8AC3E}">
        <p14:creationId xmlns:p14="http://schemas.microsoft.com/office/powerpoint/2010/main" val="758637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Industrija, transformacioni proces, logistika, razvoj i transformacija industrije</a:t>
            </a:r>
            <a:endParaRPr lang="en-US" dirty="0"/>
          </a:p>
        </p:txBody>
      </p:sp>
      <p:sp>
        <p:nvSpPr>
          <p:cNvPr id="3" name="Content Placeholder 2"/>
          <p:cNvSpPr>
            <a:spLocks noGrp="1"/>
          </p:cNvSpPr>
          <p:nvPr>
            <p:ph idx="1"/>
          </p:nvPr>
        </p:nvSpPr>
        <p:spPr>
          <a:xfrm>
            <a:off x="838200" y="1690688"/>
            <a:ext cx="10515600" cy="4351338"/>
          </a:xfrm>
        </p:spPr>
        <p:txBody>
          <a:bodyPr>
            <a:normAutofit fontScale="85000" lnSpcReduction="10000"/>
          </a:bodyPr>
          <a:lstStyle/>
          <a:p>
            <a:r>
              <a:rPr lang="sr-Latn-RS" dirty="0"/>
              <a:t>Još jedna od definicija Industrije je: „</a:t>
            </a:r>
            <a:r>
              <a:rPr lang="en-US" b="1" i="1" dirty="0"/>
              <a:t> </a:t>
            </a:r>
            <a:r>
              <a:rPr lang="en-US" b="1" i="1" dirty="0" err="1"/>
              <a:t>Industrija</a:t>
            </a:r>
            <a:r>
              <a:rPr lang="en-US" b="1" i="1" dirty="0"/>
              <a:t> je </a:t>
            </a:r>
            <a:r>
              <a:rPr lang="sr-Latn-RS" b="1" i="1" dirty="0"/>
              <a:t>skup</a:t>
            </a:r>
            <a:r>
              <a:rPr lang="en-US" b="1" i="1" dirty="0"/>
              <a:t> </a:t>
            </a:r>
            <a:r>
              <a:rPr lang="sr-Latn-RS" b="1" i="1" dirty="0"/>
              <a:t>koji sačinjavaju međusobno povezani činioci </a:t>
            </a:r>
            <a:r>
              <a:rPr lang="en-US" b="1" i="1" dirty="0" err="1"/>
              <a:t>lanca</a:t>
            </a:r>
            <a:r>
              <a:rPr lang="en-US" b="1" i="1" dirty="0"/>
              <a:t> </a:t>
            </a:r>
            <a:r>
              <a:rPr lang="en-US" b="1" i="1" dirty="0" err="1"/>
              <a:t>vrednosti</a:t>
            </a:r>
            <a:r>
              <a:rPr lang="en-US" b="1" i="1" dirty="0"/>
              <a:t> (</a:t>
            </a:r>
            <a:r>
              <a:rPr lang="en-US" b="1" i="1" dirty="0" err="1"/>
              <a:t>lanca</a:t>
            </a:r>
            <a:r>
              <a:rPr lang="en-US" b="1" i="1" dirty="0"/>
              <a:t> </a:t>
            </a:r>
            <a:r>
              <a:rPr lang="en-US" b="1" i="1" dirty="0" err="1"/>
              <a:t>snabdevanja</a:t>
            </a:r>
            <a:r>
              <a:rPr lang="en-US" b="1" i="1" dirty="0"/>
              <a:t>)</a:t>
            </a:r>
            <a:r>
              <a:rPr lang="sr-Latn-RS" b="1" i="1" dirty="0"/>
              <a:t> ili </a:t>
            </a:r>
            <a:r>
              <a:rPr lang="en-US" b="1" i="1" dirty="0" err="1"/>
              <a:t>tržiš</a:t>
            </a:r>
            <a:r>
              <a:rPr lang="sr-Latn-RS" b="1" i="1" dirty="0"/>
              <a:t>ni činioci</a:t>
            </a:r>
            <a:r>
              <a:rPr lang="en-US" b="1" i="1" dirty="0"/>
              <a:t> </a:t>
            </a:r>
            <a:r>
              <a:rPr lang="en-US" b="1" i="1" dirty="0" err="1"/>
              <a:t>koj</a:t>
            </a:r>
            <a:r>
              <a:rPr lang="sr-Latn-RS" b="1" i="1" dirty="0"/>
              <a:t>i</a:t>
            </a:r>
            <a:r>
              <a:rPr lang="en-US" b="1" i="1" dirty="0"/>
              <a:t> </a:t>
            </a:r>
            <a:r>
              <a:rPr lang="en-US" b="1" i="1" dirty="0" err="1"/>
              <a:t>su</a:t>
            </a:r>
            <a:r>
              <a:rPr lang="en-US" b="1" i="1" dirty="0"/>
              <a:t> </a:t>
            </a:r>
            <a:r>
              <a:rPr lang="en-US" b="1" i="1" dirty="0" err="1"/>
              <a:t>povezan</a:t>
            </a:r>
            <a:r>
              <a:rPr lang="sr-Latn-RS" b="1" i="1" dirty="0"/>
              <a:t>i</a:t>
            </a:r>
            <a:r>
              <a:rPr lang="en-US" b="1" i="1" dirty="0"/>
              <a:t> </a:t>
            </a:r>
            <a:r>
              <a:rPr lang="en-US" b="1" i="1" dirty="0" err="1"/>
              <a:t>horizontalno</a:t>
            </a:r>
            <a:r>
              <a:rPr lang="en-US" b="1" i="1" dirty="0"/>
              <a:t> </a:t>
            </a:r>
            <a:r>
              <a:rPr lang="en-US" b="1" i="1" dirty="0" err="1"/>
              <a:t>ili</a:t>
            </a:r>
            <a:r>
              <a:rPr lang="en-US" b="1" i="1" dirty="0"/>
              <a:t> </a:t>
            </a:r>
            <a:r>
              <a:rPr lang="en-US" b="1" i="1" dirty="0" err="1"/>
              <a:t>vertikalno</a:t>
            </a:r>
            <a:r>
              <a:rPr lang="en-US" i="1" dirty="0"/>
              <a:t>”</a:t>
            </a:r>
            <a:r>
              <a:rPr lang="en-US" dirty="0"/>
              <a:t>. </a:t>
            </a:r>
            <a:endParaRPr lang="sr-Latn-RS" dirty="0"/>
          </a:p>
          <a:p>
            <a:r>
              <a:rPr lang="en-US" dirty="0" err="1"/>
              <a:t>Ov</a:t>
            </a:r>
            <a:r>
              <a:rPr lang="sr-Latn-RS" dirty="0"/>
              <a:t>a definicija</a:t>
            </a:r>
            <a:r>
              <a:rPr lang="en-US" dirty="0"/>
              <a:t> </a:t>
            </a:r>
            <a:r>
              <a:rPr lang="en-US" dirty="0" err="1"/>
              <a:t>sledi</a:t>
            </a:r>
            <a:r>
              <a:rPr lang="en-US" dirty="0"/>
              <a:t> </a:t>
            </a:r>
            <a:r>
              <a:rPr lang="en-US" dirty="0" err="1"/>
              <a:t>klasifikaciju</a:t>
            </a:r>
            <a:r>
              <a:rPr lang="en-US" dirty="0"/>
              <a:t> </a:t>
            </a:r>
            <a:r>
              <a:rPr lang="en-US" dirty="0" err="1"/>
              <a:t>Portera</a:t>
            </a:r>
            <a:r>
              <a:rPr lang="en-US" dirty="0"/>
              <a:t> </a:t>
            </a:r>
            <a:r>
              <a:rPr lang="en-US" dirty="0" err="1"/>
              <a:t>i</a:t>
            </a:r>
            <a:r>
              <a:rPr lang="en-US" dirty="0"/>
              <a:t> </a:t>
            </a:r>
            <a:r>
              <a:rPr lang="en-US" dirty="0" err="1"/>
              <a:t>Rivkina</a:t>
            </a:r>
            <a:r>
              <a:rPr lang="en-US" dirty="0"/>
              <a:t> (2000), </a:t>
            </a:r>
            <a:r>
              <a:rPr lang="en-US" dirty="0" err="1"/>
              <a:t>koji</a:t>
            </a:r>
            <a:r>
              <a:rPr lang="en-US" dirty="0"/>
              <a:t> </a:t>
            </a:r>
            <a:r>
              <a:rPr lang="en-US" dirty="0" err="1"/>
              <a:t>definišu</a:t>
            </a:r>
            <a:r>
              <a:rPr lang="en-US" dirty="0"/>
              <a:t> </a:t>
            </a:r>
            <a:r>
              <a:rPr lang="en-US" dirty="0" err="1"/>
              <a:t>industriju</a:t>
            </a:r>
            <a:r>
              <a:rPr lang="sr-Latn-RS" dirty="0"/>
              <a:t> </a:t>
            </a:r>
            <a:r>
              <a:rPr lang="en-US" dirty="0" err="1"/>
              <a:t>kao</a:t>
            </a:r>
            <a:r>
              <a:rPr lang="en-US" dirty="0"/>
              <a:t> '. . .</a:t>
            </a:r>
            <a:r>
              <a:rPr lang="sr-Latn-RS" dirty="0"/>
              <a:t>kompleksnu</a:t>
            </a:r>
            <a:r>
              <a:rPr lang="en-US" dirty="0"/>
              <a:t> </a:t>
            </a:r>
            <a:r>
              <a:rPr lang="en-US" dirty="0" err="1"/>
              <a:t>mrež</a:t>
            </a:r>
            <a:r>
              <a:rPr lang="sr-Latn-RS" dirty="0"/>
              <a:t>u</a:t>
            </a:r>
            <a:r>
              <a:rPr lang="en-US" dirty="0"/>
              <a:t> </a:t>
            </a:r>
            <a:r>
              <a:rPr lang="en-US" dirty="0" err="1"/>
              <a:t>odnosa</a:t>
            </a:r>
            <a:r>
              <a:rPr lang="en-US" dirty="0"/>
              <a:t> </a:t>
            </a:r>
            <a:r>
              <a:rPr lang="en-US" dirty="0" err="1"/>
              <a:t>između</a:t>
            </a:r>
            <a:r>
              <a:rPr lang="en-US" dirty="0"/>
              <a:t> </a:t>
            </a:r>
            <a:r>
              <a:rPr lang="en-US" dirty="0" err="1"/>
              <a:t>kompanija</a:t>
            </a:r>
            <a:r>
              <a:rPr lang="en-US" dirty="0"/>
              <a:t>, </a:t>
            </a:r>
            <a:r>
              <a:rPr lang="en-US" dirty="0" err="1"/>
              <a:t>kupaca</a:t>
            </a:r>
            <a:r>
              <a:rPr lang="en-US" dirty="0"/>
              <a:t>, </a:t>
            </a:r>
            <a:r>
              <a:rPr lang="en-US" dirty="0" err="1"/>
              <a:t>dobavljača</a:t>
            </a:r>
            <a:r>
              <a:rPr lang="en-US" dirty="0"/>
              <a:t>,</a:t>
            </a:r>
            <a:r>
              <a:rPr lang="sr-Latn-RS" dirty="0"/>
              <a:t> </a:t>
            </a:r>
            <a:r>
              <a:rPr lang="en-US" dirty="0" err="1"/>
              <a:t>i</a:t>
            </a:r>
            <a:r>
              <a:rPr lang="en-US" dirty="0"/>
              <a:t> </a:t>
            </a:r>
            <a:r>
              <a:rPr lang="sr-Latn-RS" dirty="0"/>
              <a:t>snabdevača</a:t>
            </a:r>
            <a:r>
              <a:rPr lang="en-US" dirty="0"/>
              <a:t> </a:t>
            </a:r>
            <a:r>
              <a:rPr lang="sr-Latn-RS" dirty="0"/>
              <a:t>primarnih, </a:t>
            </a:r>
            <a:r>
              <a:rPr lang="en-US" dirty="0" err="1"/>
              <a:t>zamenskih</a:t>
            </a:r>
            <a:r>
              <a:rPr lang="en-US" dirty="0"/>
              <a:t> </a:t>
            </a:r>
            <a:r>
              <a:rPr lang="en-US" dirty="0" err="1"/>
              <a:t>i</a:t>
            </a:r>
            <a:r>
              <a:rPr lang="en-US" dirty="0"/>
              <a:t> </a:t>
            </a:r>
            <a:r>
              <a:rPr lang="en-US" dirty="0" err="1"/>
              <a:t>komplementarnih</a:t>
            </a:r>
            <a:r>
              <a:rPr lang="en-US" dirty="0"/>
              <a:t> </a:t>
            </a:r>
            <a:r>
              <a:rPr lang="en-US" dirty="0" err="1"/>
              <a:t>dobara</a:t>
            </a:r>
            <a:r>
              <a:rPr lang="en-US" dirty="0"/>
              <a:t>. . . .’</a:t>
            </a:r>
            <a:endParaRPr lang="sr-Latn-RS" dirty="0"/>
          </a:p>
          <a:p>
            <a:r>
              <a:rPr lang="sr-Latn-RS" dirty="0"/>
              <a:t>Kojoj industriji će  pripadati jedan poslovni sistem zavisiće od analize poslovnog fokusa. Na primer preduzeće za preradu čelika može se shvatiti kao deo logističke mreže industrije čelika, ali i kao deo logističke mreže automobilske industrije.</a:t>
            </a:r>
          </a:p>
          <a:p>
            <a:r>
              <a:rPr lang="sr-Latn-RS" dirty="0"/>
              <a:t>Sama kompleksnost i istovremena pripadnost većem broju logističkih mreža(većem broju industrijskih sektora ili podsektora) dovodi do toga, da su organizacije podložne permanentnom uticaju promene poslovnog okruženja, koje dolaze iz više različitih pravaca.</a:t>
            </a:r>
          </a:p>
        </p:txBody>
      </p:sp>
      <p:sp>
        <p:nvSpPr>
          <p:cNvPr id="6" name="Rectangle 5"/>
          <p:cNvSpPr/>
          <p:nvPr/>
        </p:nvSpPr>
        <p:spPr>
          <a:xfrm>
            <a:off x="550506" y="6042026"/>
            <a:ext cx="11476653" cy="646331"/>
          </a:xfrm>
          <a:prstGeom prst="rect">
            <a:avLst/>
          </a:prstGeom>
        </p:spPr>
        <p:txBody>
          <a:bodyPr wrap="square">
            <a:spAutoFit/>
          </a:bodyPr>
          <a:lstStyle/>
          <a:p>
            <a:r>
              <a:rPr lang="en-GB" dirty="0">
                <a:solidFill>
                  <a:srgbClr val="141314"/>
                </a:solidFill>
                <a:latin typeface="Times-Roman"/>
              </a:rPr>
              <a:t>Porter, M. E. and </a:t>
            </a:r>
            <a:r>
              <a:rPr lang="en-GB" dirty="0" err="1">
                <a:solidFill>
                  <a:srgbClr val="141314"/>
                </a:solidFill>
                <a:latin typeface="Times-Roman"/>
              </a:rPr>
              <a:t>Rivkin</a:t>
            </a:r>
            <a:r>
              <a:rPr lang="en-GB" dirty="0">
                <a:solidFill>
                  <a:srgbClr val="141314"/>
                </a:solidFill>
                <a:latin typeface="Times-Roman"/>
              </a:rPr>
              <a:t>, J. W. (2000): Industry Transformation, Note 9–701-008, Harvard Business</a:t>
            </a:r>
            <a:r>
              <a:rPr lang="sr-Latn-RS" dirty="0">
                <a:solidFill>
                  <a:srgbClr val="141314"/>
                </a:solidFill>
                <a:latin typeface="Times-Roman"/>
              </a:rPr>
              <a:t> </a:t>
            </a:r>
            <a:r>
              <a:rPr lang="en-GB" dirty="0">
                <a:solidFill>
                  <a:srgbClr val="141314"/>
                </a:solidFill>
                <a:latin typeface="Times-Roman"/>
              </a:rPr>
              <a:t>School.</a:t>
            </a:r>
            <a:r>
              <a:rPr lang="en-GB" dirty="0"/>
              <a:t> </a:t>
            </a:r>
            <a:br>
              <a:rPr lang="en-GB" dirty="0"/>
            </a:br>
            <a:endParaRPr lang="en-US" dirty="0"/>
          </a:p>
        </p:txBody>
      </p:sp>
    </p:spTree>
    <p:extLst>
      <p:ext uri="{BB962C8B-B14F-4D97-AF65-F5344CB8AC3E}">
        <p14:creationId xmlns:p14="http://schemas.microsoft.com/office/powerpoint/2010/main" val="2965540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9F930-A965-467B-986C-5A33CA899D67}"/>
              </a:ext>
            </a:extLst>
          </p:cNvPr>
          <p:cNvSpPr>
            <a:spLocks noGrp="1"/>
          </p:cNvSpPr>
          <p:nvPr>
            <p:ph type="title"/>
          </p:nvPr>
        </p:nvSpPr>
        <p:spPr/>
        <p:txBody>
          <a:bodyPr/>
          <a:lstStyle/>
          <a:p>
            <a:r>
              <a:rPr lang="sr-Latn-RS" b="1" dirty="0">
                <a:solidFill>
                  <a:srgbClr val="002060"/>
                </a:solidFill>
              </a:rPr>
              <a:t>Industrija, transformacioni proces, logistika, razvoj i transformacija industrije</a:t>
            </a:r>
            <a:endParaRPr lang="en-US" dirty="0"/>
          </a:p>
        </p:txBody>
      </p:sp>
      <p:sp>
        <p:nvSpPr>
          <p:cNvPr id="3" name="Content Placeholder 2">
            <a:extLst>
              <a:ext uri="{FF2B5EF4-FFF2-40B4-BE49-F238E27FC236}">
                <a16:creationId xmlns:a16="http://schemas.microsoft.com/office/drawing/2014/main" id="{17B6D82D-D08C-4E8C-BE64-72CE44FFB000}"/>
              </a:ext>
            </a:extLst>
          </p:cNvPr>
          <p:cNvSpPr>
            <a:spLocks noGrp="1"/>
          </p:cNvSpPr>
          <p:nvPr>
            <p:ph idx="1"/>
          </p:nvPr>
        </p:nvSpPr>
        <p:spPr/>
        <p:txBody>
          <a:bodyPr/>
          <a:lstStyle/>
          <a:p>
            <a:r>
              <a:rPr lang="sr-Latn-CS" i="1" dirty="0"/>
              <a:t>Detaljniji prikaz transformacionog procesa jednog Industrijskog sistema</a:t>
            </a:r>
            <a:endParaRPr lang="en-US" dirty="0"/>
          </a:p>
        </p:txBody>
      </p:sp>
      <p:sp>
        <p:nvSpPr>
          <p:cNvPr id="4" name="Rectangle 2">
            <a:extLst>
              <a:ext uri="{FF2B5EF4-FFF2-40B4-BE49-F238E27FC236}">
                <a16:creationId xmlns:a16="http://schemas.microsoft.com/office/drawing/2014/main" id="{2D2E2852-28F4-4DE2-8C87-498F07EAEAE6}"/>
              </a:ext>
            </a:extLst>
          </p:cNvPr>
          <p:cNvSpPr>
            <a:spLocks noChangeArrowheads="1"/>
          </p:cNvSpPr>
          <p:nvPr/>
        </p:nvSpPr>
        <p:spPr bwMode="auto">
          <a:xfrm>
            <a:off x="3559629" y="3429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A12B1A5D-B7C2-4FA6-AB8F-6F29AEE2FD14}"/>
              </a:ext>
            </a:extLst>
          </p:cNvPr>
          <p:cNvGraphicFramePr>
            <a:graphicFrameLocks noChangeAspect="1"/>
          </p:cNvGraphicFramePr>
          <p:nvPr/>
        </p:nvGraphicFramePr>
        <p:xfrm>
          <a:off x="2286000" y="2824841"/>
          <a:ext cx="7406776" cy="2873829"/>
        </p:xfrm>
        <a:graphic>
          <a:graphicData uri="http://schemas.openxmlformats.org/presentationml/2006/ole">
            <mc:AlternateContent xmlns:mc="http://schemas.openxmlformats.org/markup-compatibility/2006">
              <mc:Choice xmlns:v="urn:schemas-microsoft-com:vml" Requires="v">
                <p:oleObj spid="_x0000_s2135" r:id="rId3" imgW="7816119" imgH="3031354" progId="Visio.Drawing.11">
                  <p:embed/>
                </p:oleObj>
              </mc:Choice>
              <mc:Fallback>
                <p:oleObj r:id="rId3" imgW="7816119" imgH="3031354"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2824841"/>
                        <a:ext cx="7406776" cy="2873829"/>
                      </a:xfrm>
                      <a:prstGeom prst="rect">
                        <a:avLst/>
                      </a:prstGeom>
                      <a:noFill/>
                    </p:spPr>
                  </p:pic>
                </p:oleObj>
              </mc:Fallback>
            </mc:AlternateContent>
          </a:graphicData>
        </a:graphic>
      </p:graphicFrame>
      <p:sp>
        <p:nvSpPr>
          <p:cNvPr id="6" name="TextBox 5">
            <a:extLst>
              <a:ext uri="{FF2B5EF4-FFF2-40B4-BE49-F238E27FC236}">
                <a16:creationId xmlns:a16="http://schemas.microsoft.com/office/drawing/2014/main" id="{206EAEDD-2D0C-422F-AC0A-CEDF00A6CD1E}"/>
              </a:ext>
            </a:extLst>
          </p:cNvPr>
          <p:cNvSpPr txBox="1"/>
          <p:nvPr/>
        </p:nvSpPr>
        <p:spPr>
          <a:xfrm>
            <a:off x="4804475" y="5974597"/>
            <a:ext cx="4959457" cy="369332"/>
          </a:xfrm>
          <a:prstGeom prst="rect">
            <a:avLst/>
          </a:prstGeom>
          <a:noFill/>
        </p:spPr>
        <p:txBody>
          <a:bodyPr wrap="square" rtlCol="0">
            <a:spAutoFit/>
          </a:bodyPr>
          <a:lstStyle/>
          <a:p>
            <a:r>
              <a:rPr lang="en-US" dirty="0" err="1"/>
              <a:t>Osnova</a:t>
            </a:r>
            <a:r>
              <a:rPr lang="en-US" dirty="0"/>
              <a:t> za Life Cycle Assessment - LCA</a:t>
            </a:r>
          </a:p>
        </p:txBody>
      </p:sp>
    </p:spTree>
    <p:extLst>
      <p:ext uri="{BB962C8B-B14F-4D97-AF65-F5344CB8AC3E}">
        <p14:creationId xmlns:p14="http://schemas.microsoft.com/office/powerpoint/2010/main" val="719860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AC4DF8B-3B74-415B-B3AD-3DB5BC9714B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7" name="Group 6">
            <a:extLst>
              <a:ext uri="{FF2B5EF4-FFF2-40B4-BE49-F238E27FC236}">
                <a16:creationId xmlns:a16="http://schemas.microsoft.com/office/drawing/2014/main" id="{3A6C1D11-0DFA-451C-B005-5B92C6D600BA}"/>
              </a:ext>
            </a:extLst>
          </p:cNvPr>
          <p:cNvGrpSpPr/>
          <p:nvPr/>
        </p:nvGrpSpPr>
        <p:grpSpPr>
          <a:xfrm>
            <a:off x="1559378" y="73479"/>
            <a:ext cx="8156121" cy="6711042"/>
            <a:chOff x="1559378" y="73479"/>
            <a:chExt cx="8156121" cy="6711042"/>
          </a:xfrm>
        </p:grpSpPr>
        <p:graphicFrame>
          <p:nvGraphicFramePr>
            <p:cNvPr id="5" name="Object 4" descr="image19">
              <a:extLst>
                <a:ext uri="{FF2B5EF4-FFF2-40B4-BE49-F238E27FC236}">
                  <a16:creationId xmlns:a16="http://schemas.microsoft.com/office/drawing/2014/main" id="{EC7C97B2-9724-41F1-9939-AD8CDF6B9958}"/>
                </a:ext>
              </a:extLst>
            </p:cNvPr>
            <p:cNvGraphicFramePr>
              <a:graphicFrameLocks/>
            </p:cNvGraphicFramePr>
            <p:nvPr/>
          </p:nvGraphicFramePr>
          <p:xfrm>
            <a:off x="1559378" y="73479"/>
            <a:ext cx="8156121" cy="6711042"/>
          </p:xfrm>
          <a:graphic>
            <a:graphicData uri="http://schemas.openxmlformats.org/presentationml/2006/ole">
              <mc:AlternateContent xmlns:mc="http://schemas.openxmlformats.org/markup-compatibility/2006">
                <mc:Choice xmlns:v="urn:schemas-microsoft-com:vml" Requires="v">
                  <p:oleObj spid="_x0000_s3158" r:id="rId3" imgW="6810498" imgH="7318169" progId="Microsoft">
                    <p:embed/>
                  </p:oleObj>
                </mc:Choice>
                <mc:Fallback>
                  <p:oleObj r:id="rId3" imgW="6810498" imgH="7318169" progId="Microsoft">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9378" y="73479"/>
                          <a:ext cx="8156121" cy="6711042"/>
                        </a:xfrm>
                        <a:prstGeom prst="rect">
                          <a:avLst/>
                        </a:prstGeom>
                        <a:noFill/>
                        <a:ln>
                          <a:noFill/>
                        </a:ln>
                      </p:spPr>
                    </p:pic>
                  </p:oleObj>
                </mc:Fallback>
              </mc:AlternateContent>
            </a:graphicData>
          </a:graphic>
        </p:graphicFrame>
        <p:sp>
          <p:nvSpPr>
            <p:cNvPr id="6" name="TextBox 5">
              <a:extLst>
                <a:ext uri="{FF2B5EF4-FFF2-40B4-BE49-F238E27FC236}">
                  <a16:creationId xmlns:a16="http://schemas.microsoft.com/office/drawing/2014/main" id="{567F5883-87A9-420F-814A-3DBC98F7601B}"/>
                </a:ext>
              </a:extLst>
            </p:cNvPr>
            <p:cNvSpPr txBox="1"/>
            <p:nvPr/>
          </p:nvSpPr>
          <p:spPr>
            <a:xfrm>
              <a:off x="5519058" y="1453241"/>
              <a:ext cx="1461407" cy="947057"/>
            </a:xfrm>
            <a:prstGeom prst="rect">
              <a:avLst/>
            </a:prstGeom>
            <a:solidFill>
              <a:schemeClr val="accent1">
                <a:lumMod val="20000"/>
                <a:lumOff val="80000"/>
              </a:schemeClr>
            </a:solidFill>
            <a:ln>
              <a:solidFill>
                <a:schemeClr val="tx1"/>
              </a:solidFill>
            </a:ln>
          </p:spPr>
          <p:txBody>
            <a:bodyPr wrap="square" rtlCol="0">
              <a:spAutoFit/>
            </a:bodyPr>
            <a:lstStyle/>
            <a:p>
              <a:pPr algn="ctr"/>
              <a:r>
                <a:rPr lang="sr-Latn-RS" dirty="0"/>
                <a:t>Operacije u</a:t>
              </a:r>
            </a:p>
            <a:p>
              <a:pPr algn="ctr"/>
              <a:r>
                <a:rPr lang="sr-Latn-RS" dirty="0"/>
                <a:t>industrijskom sistemu</a:t>
              </a:r>
              <a:endParaRPr lang="en-US" dirty="0"/>
            </a:p>
          </p:txBody>
        </p:sp>
      </p:grpSp>
      <p:sp>
        <p:nvSpPr>
          <p:cNvPr id="8" name="TextBox 7">
            <a:extLst>
              <a:ext uri="{FF2B5EF4-FFF2-40B4-BE49-F238E27FC236}">
                <a16:creationId xmlns:a16="http://schemas.microsoft.com/office/drawing/2014/main" id="{38BAB584-9703-4C49-9311-BD3C12D8126B}"/>
              </a:ext>
            </a:extLst>
          </p:cNvPr>
          <p:cNvSpPr txBox="1"/>
          <p:nvPr/>
        </p:nvSpPr>
        <p:spPr>
          <a:xfrm>
            <a:off x="8866414" y="5755821"/>
            <a:ext cx="3110593" cy="646331"/>
          </a:xfrm>
          <a:prstGeom prst="rect">
            <a:avLst/>
          </a:prstGeom>
          <a:noFill/>
        </p:spPr>
        <p:txBody>
          <a:bodyPr wrap="square" rtlCol="0">
            <a:spAutoFit/>
          </a:bodyPr>
          <a:lstStyle/>
          <a:p>
            <a:r>
              <a:rPr lang="sr-Latn-RS" i="1" dirty="0"/>
              <a:t>Industrijski sistem u okviru logističke mreže</a:t>
            </a:r>
            <a:r>
              <a:rPr lang="en-US" i="1" dirty="0"/>
              <a:t> – LCA </a:t>
            </a:r>
            <a:r>
              <a:rPr lang="en-US" i="1" dirty="0" err="1"/>
              <a:t>analiza</a:t>
            </a:r>
            <a:endParaRPr lang="en-US" i="1" dirty="0"/>
          </a:p>
        </p:txBody>
      </p:sp>
    </p:spTree>
    <p:extLst>
      <p:ext uri="{BB962C8B-B14F-4D97-AF65-F5344CB8AC3E}">
        <p14:creationId xmlns:p14="http://schemas.microsoft.com/office/powerpoint/2010/main" val="2452688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4B520-3E17-4C76-96E9-E98718450006}"/>
              </a:ext>
            </a:extLst>
          </p:cNvPr>
          <p:cNvSpPr>
            <a:spLocks noGrp="1"/>
          </p:cNvSpPr>
          <p:nvPr>
            <p:ph type="title"/>
          </p:nvPr>
        </p:nvSpPr>
        <p:spPr/>
        <p:txBody>
          <a:bodyPr/>
          <a:lstStyle/>
          <a:p>
            <a:r>
              <a:rPr lang="sr-Latn-RS" b="1" dirty="0">
                <a:solidFill>
                  <a:srgbClr val="002060"/>
                </a:solidFill>
              </a:rPr>
              <a:t>Industrija, transformacioni proces, logistika, razvoj i transformacija industrije</a:t>
            </a:r>
            <a:endParaRPr lang="en-US" dirty="0"/>
          </a:p>
        </p:txBody>
      </p:sp>
      <p:sp>
        <p:nvSpPr>
          <p:cNvPr id="3" name="Content Placeholder 2">
            <a:extLst>
              <a:ext uri="{FF2B5EF4-FFF2-40B4-BE49-F238E27FC236}">
                <a16:creationId xmlns:a16="http://schemas.microsoft.com/office/drawing/2014/main" id="{09698324-C44C-4C89-A678-7DCF2028F86F}"/>
              </a:ext>
            </a:extLst>
          </p:cNvPr>
          <p:cNvSpPr>
            <a:spLocks noGrp="1"/>
          </p:cNvSpPr>
          <p:nvPr>
            <p:ph idx="1"/>
          </p:nvPr>
        </p:nvSpPr>
        <p:spPr/>
        <p:txBody>
          <a:bodyPr>
            <a:normAutofit fontScale="62500" lnSpcReduction="20000"/>
          </a:bodyPr>
          <a:lstStyle/>
          <a:p>
            <a:r>
              <a:rPr lang="sr-Latn-RS" dirty="0"/>
              <a:t>Pored PROIZVODNJE (TRANSFORMACIONOG PROCESA), kao centralnog dela industrijskog sistema, kojim se upravlja i vrši optimizacija kroz adekvatan ORGANIZACIONI okvir, od suštinkog značaja su i aktivnosti koje pružaju podršku procesima proizvodnje, koje se zajedničkim imenom mogu nazvati LOGISTIKA.</a:t>
            </a:r>
          </a:p>
          <a:p>
            <a:r>
              <a:rPr lang="sr-Latn-RS" dirty="0"/>
              <a:t>p</a:t>
            </a:r>
            <a:r>
              <a:rPr lang="en-US" dirty="0" err="1"/>
              <a:t>rvo</a:t>
            </a:r>
            <a:r>
              <a:rPr lang="en-US" dirty="0"/>
              <a:t> </a:t>
            </a:r>
            <a:r>
              <a:rPr lang="en-US" dirty="0" err="1"/>
              <a:t>pojavljivanje</a:t>
            </a:r>
            <a:r>
              <a:rPr lang="en-US" dirty="0"/>
              <a:t> </a:t>
            </a:r>
            <a:r>
              <a:rPr lang="en-US" dirty="0" err="1"/>
              <a:t>termina</a:t>
            </a:r>
            <a:r>
              <a:rPr lang="en-US" dirty="0"/>
              <a:t> </a:t>
            </a:r>
            <a:r>
              <a:rPr lang="en-US" b="1" dirty="0" err="1"/>
              <a:t>logistika</a:t>
            </a:r>
            <a:r>
              <a:rPr lang="en-US" dirty="0"/>
              <a:t> se </a:t>
            </a:r>
            <a:r>
              <a:rPr lang="en-US" dirty="0" err="1"/>
              <a:t>vezuje</a:t>
            </a:r>
            <a:r>
              <a:rPr lang="en-US" dirty="0"/>
              <a:t> za </a:t>
            </a:r>
            <a:r>
              <a:rPr lang="en-US" dirty="0" err="1"/>
              <a:t>primenu</a:t>
            </a:r>
            <a:r>
              <a:rPr lang="en-US" dirty="0"/>
              <a:t> u </a:t>
            </a:r>
            <a:r>
              <a:rPr lang="en-US" dirty="0" err="1"/>
              <a:t>vojnim</a:t>
            </a:r>
            <a:r>
              <a:rPr lang="en-US" dirty="0"/>
              <a:t> </a:t>
            </a:r>
            <a:r>
              <a:rPr lang="en-US" dirty="0" err="1"/>
              <a:t>operacijama</a:t>
            </a:r>
            <a:r>
              <a:rPr lang="en-US" dirty="0"/>
              <a:t> </a:t>
            </a:r>
            <a:r>
              <a:rPr lang="en-US" dirty="0" err="1"/>
              <a:t>francuske</a:t>
            </a:r>
            <a:r>
              <a:rPr lang="en-US" dirty="0"/>
              <a:t> </a:t>
            </a:r>
            <a:r>
              <a:rPr lang="en-US" dirty="0" err="1"/>
              <a:t>vojske</a:t>
            </a:r>
            <a:r>
              <a:rPr lang="en-US" dirty="0"/>
              <a:t>, u 19. </a:t>
            </a:r>
            <a:r>
              <a:rPr lang="en-US" dirty="0" err="1"/>
              <a:t>veku</a:t>
            </a:r>
            <a:r>
              <a:rPr lang="en-US" dirty="0"/>
              <a:t>, </a:t>
            </a:r>
            <a:r>
              <a:rPr lang="en-US" dirty="0" err="1"/>
              <a:t>te</a:t>
            </a:r>
            <a:r>
              <a:rPr lang="en-US" dirty="0"/>
              <a:t> se </a:t>
            </a:r>
            <a:r>
              <a:rPr lang="en-US" dirty="0" err="1"/>
              <a:t>smatra</a:t>
            </a:r>
            <a:r>
              <a:rPr lang="en-US" dirty="0"/>
              <a:t> da </a:t>
            </a:r>
            <a:r>
              <a:rPr lang="en-US" dirty="0" err="1"/>
              <a:t>ovaj</a:t>
            </a:r>
            <a:r>
              <a:rPr lang="en-US" dirty="0"/>
              <a:t> </a:t>
            </a:r>
            <a:r>
              <a:rPr lang="en-US" dirty="0" err="1"/>
              <a:t>termin</a:t>
            </a:r>
            <a:r>
              <a:rPr lang="en-US" dirty="0"/>
              <a:t> </a:t>
            </a:r>
            <a:r>
              <a:rPr lang="en-US" dirty="0" err="1"/>
              <a:t>potiče</a:t>
            </a:r>
            <a:r>
              <a:rPr lang="en-US" dirty="0"/>
              <a:t> od </a:t>
            </a:r>
            <a:r>
              <a:rPr lang="en-US" dirty="0" err="1"/>
              <a:t>francuske</a:t>
            </a:r>
            <a:r>
              <a:rPr lang="en-US" dirty="0"/>
              <a:t> </a:t>
            </a:r>
            <a:r>
              <a:rPr lang="en-US" dirty="0" err="1"/>
              <a:t>reči</a:t>
            </a:r>
            <a:r>
              <a:rPr lang="en-US" dirty="0"/>
              <a:t> „</a:t>
            </a:r>
            <a:r>
              <a:rPr lang="en-US" i="1" dirty="0" err="1"/>
              <a:t>logistique</a:t>
            </a:r>
            <a:r>
              <a:rPr lang="en-US" i="1" dirty="0"/>
              <a:t>”.</a:t>
            </a:r>
            <a:r>
              <a:rPr lang="en-US" dirty="0"/>
              <a:t> </a:t>
            </a:r>
            <a:endParaRPr lang="sr-Latn-RS" dirty="0"/>
          </a:p>
          <a:p>
            <a:r>
              <a:rPr lang="en-US" dirty="0" err="1"/>
              <a:t>Prema</a:t>
            </a:r>
            <a:r>
              <a:rPr lang="en-US" dirty="0"/>
              <a:t> Cambridge </a:t>
            </a:r>
            <a:r>
              <a:rPr lang="en-US" dirty="0" err="1"/>
              <a:t>zvaničnom</a:t>
            </a:r>
            <a:r>
              <a:rPr lang="en-US" dirty="0"/>
              <a:t> </a:t>
            </a:r>
            <a:r>
              <a:rPr lang="en-US" dirty="0" err="1"/>
              <a:t>rečniku</a:t>
            </a:r>
            <a:r>
              <a:rPr lang="en-US" dirty="0"/>
              <a:t>, </a:t>
            </a:r>
            <a:r>
              <a:rPr lang="en-US" dirty="0" err="1"/>
              <a:t>definicija</a:t>
            </a:r>
            <a:r>
              <a:rPr lang="en-US" dirty="0"/>
              <a:t> </a:t>
            </a:r>
            <a:r>
              <a:rPr lang="en-US" dirty="0" err="1"/>
              <a:t>logistike</a:t>
            </a:r>
            <a:r>
              <a:rPr lang="en-US" dirty="0"/>
              <a:t> je: „</a:t>
            </a:r>
            <a:r>
              <a:rPr lang="en-US" i="1" dirty="0" err="1"/>
              <a:t>Pažljiva</a:t>
            </a:r>
            <a:r>
              <a:rPr lang="en-US" i="1" dirty="0"/>
              <a:t> </a:t>
            </a:r>
            <a:r>
              <a:rPr lang="en-US" i="1" dirty="0" err="1"/>
              <a:t>organizacija</a:t>
            </a:r>
            <a:r>
              <a:rPr lang="en-US" i="1" dirty="0"/>
              <a:t> </a:t>
            </a:r>
            <a:r>
              <a:rPr lang="en-US" i="1" dirty="0" err="1"/>
              <a:t>kompleksnih</a:t>
            </a:r>
            <a:r>
              <a:rPr lang="en-US" i="1" dirty="0"/>
              <a:t> </a:t>
            </a:r>
            <a:r>
              <a:rPr lang="en-US" i="1" dirty="0" err="1"/>
              <a:t>aktivnosti</a:t>
            </a:r>
            <a:r>
              <a:rPr lang="en-US" i="1" dirty="0"/>
              <a:t> </a:t>
            </a:r>
            <a:r>
              <a:rPr lang="en-US" i="1" dirty="0" err="1"/>
              <a:t>tako</a:t>
            </a:r>
            <a:r>
              <a:rPr lang="en-US" i="1" dirty="0"/>
              <a:t> da se one </a:t>
            </a:r>
            <a:r>
              <a:rPr lang="en-US" i="1" dirty="0" err="1"/>
              <a:t>odvijaju</a:t>
            </a:r>
            <a:r>
              <a:rPr lang="en-US" i="1" dirty="0"/>
              <a:t> </a:t>
            </a:r>
            <a:r>
              <a:rPr lang="en-US" i="1" dirty="0" err="1"/>
              <a:t>na</a:t>
            </a:r>
            <a:r>
              <a:rPr lang="en-US" i="1" dirty="0"/>
              <a:t> </a:t>
            </a:r>
            <a:r>
              <a:rPr lang="en-US" i="1" dirty="0" err="1"/>
              <a:t>uspešan</a:t>
            </a:r>
            <a:r>
              <a:rPr lang="en-US" i="1" dirty="0"/>
              <a:t> </a:t>
            </a:r>
            <a:r>
              <a:rPr lang="en-US" i="1" dirty="0" err="1"/>
              <a:t>i</a:t>
            </a:r>
            <a:r>
              <a:rPr lang="en-US" i="1" dirty="0"/>
              <a:t> </a:t>
            </a:r>
            <a:r>
              <a:rPr lang="en-US" i="1" dirty="0" err="1"/>
              <a:t>efektivni</a:t>
            </a:r>
            <a:r>
              <a:rPr lang="en-US" i="1" dirty="0"/>
              <a:t> </a:t>
            </a:r>
            <a:r>
              <a:rPr lang="en-US" i="1" dirty="0" err="1"/>
              <a:t>način</a:t>
            </a:r>
            <a:r>
              <a:rPr lang="en-US" dirty="0"/>
              <a:t>“. </a:t>
            </a:r>
            <a:r>
              <a:rPr lang="en-US" dirty="0" err="1"/>
              <a:t>Prema</a:t>
            </a:r>
            <a:r>
              <a:rPr lang="en-US" dirty="0"/>
              <a:t> </a:t>
            </a:r>
            <a:r>
              <a:rPr lang="en-US" dirty="0" err="1"/>
              <a:t>poslovnom</a:t>
            </a:r>
            <a:r>
              <a:rPr lang="en-US" dirty="0"/>
              <a:t> </a:t>
            </a:r>
            <a:r>
              <a:rPr lang="en-US" dirty="0" err="1"/>
              <a:t>rečniku</a:t>
            </a:r>
            <a:r>
              <a:rPr lang="en-US" dirty="0"/>
              <a:t>, </a:t>
            </a:r>
            <a:r>
              <a:rPr lang="en-US" dirty="0" err="1"/>
              <a:t>definicija</a:t>
            </a:r>
            <a:r>
              <a:rPr lang="en-US" dirty="0"/>
              <a:t> </a:t>
            </a:r>
            <a:r>
              <a:rPr lang="en-US" dirty="0" err="1"/>
              <a:t>logistike</a:t>
            </a:r>
            <a:r>
              <a:rPr lang="en-US" dirty="0"/>
              <a:t> je: „</a:t>
            </a:r>
            <a:r>
              <a:rPr lang="en-US" b="1" i="1" dirty="0" err="1"/>
              <a:t>Planiranje</a:t>
            </a:r>
            <a:r>
              <a:rPr lang="en-US" b="1" i="1" dirty="0"/>
              <a:t>, </a:t>
            </a:r>
            <a:r>
              <a:rPr lang="en-US" b="1" i="1" dirty="0" err="1"/>
              <a:t>izvršenje</a:t>
            </a:r>
            <a:r>
              <a:rPr lang="en-US" b="1" i="1" dirty="0"/>
              <a:t> </a:t>
            </a:r>
            <a:r>
              <a:rPr lang="en-US" b="1" i="1" dirty="0" err="1"/>
              <a:t>i</a:t>
            </a:r>
            <a:r>
              <a:rPr lang="en-US" b="1" i="1" dirty="0"/>
              <a:t> </a:t>
            </a:r>
            <a:r>
              <a:rPr lang="en-US" b="1" i="1" dirty="0" err="1"/>
              <a:t>kontrola</a:t>
            </a:r>
            <a:r>
              <a:rPr lang="en-US" b="1" i="1" dirty="0"/>
              <a:t> </a:t>
            </a:r>
            <a:r>
              <a:rPr lang="en-US" b="1" i="1" dirty="0" err="1"/>
              <a:t>nabavke</a:t>
            </a:r>
            <a:r>
              <a:rPr lang="en-US" b="1" i="1" dirty="0"/>
              <a:t>, </a:t>
            </a:r>
            <a:r>
              <a:rPr lang="en-US" b="1" i="1" dirty="0" err="1"/>
              <a:t>kretanja</a:t>
            </a:r>
            <a:r>
              <a:rPr lang="en-US" b="1" i="1" dirty="0"/>
              <a:t> </a:t>
            </a:r>
            <a:r>
              <a:rPr lang="en-US" b="1" i="1" dirty="0" err="1"/>
              <a:t>i</a:t>
            </a:r>
            <a:r>
              <a:rPr lang="en-US" b="1" i="1" dirty="0"/>
              <a:t> </a:t>
            </a:r>
            <a:r>
              <a:rPr lang="en-US" b="1" i="1" dirty="0" err="1"/>
              <a:t>mirovanja</a:t>
            </a:r>
            <a:r>
              <a:rPr lang="en-US" b="1" i="1" dirty="0"/>
              <a:t> </a:t>
            </a:r>
            <a:r>
              <a:rPr lang="en-US" b="1" i="1" dirty="0" err="1"/>
              <a:t>osoblja</a:t>
            </a:r>
            <a:r>
              <a:rPr lang="en-US" b="1" i="1" dirty="0"/>
              <a:t>, </a:t>
            </a:r>
            <a:r>
              <a:rPr lang="en-US" b="1" i="1" dirty="0" err="1"/>
              <a:t>materijala</a:t>
            </a:r>
            <a:r>
              <a:rPr lang="en-US" b="1" i="1" dirty="0"/>
              <a:t> </a:t>
            </a:r>
            <a:r>
              <a:rPr lang="en-US" b="1" i="1" dirty="0" err="1"/>
              <a:t>i</a:t>
            </a:r>
            <a:r>
              <a:rPr lang="en-US" b="1" i="1" dirty="0"/>
              <a:t> </a:t>
            </a:r>
            <a:r>
              <a:rPr lang="en-US" b="1" i="1" dirty="0" err="1"/>
              <a:t>drugih</a:t>
            </a:r>
            <a:r>
              <a:rPr lang="en-US" b="1" i="1" dirty="0"/>
              <a:t> </a:t>
            </a:r>
            <a:r>
              <a:rPr lang="en-US" b="1" i="1" dirty="0" err="1"/>
              <a:t>resursa</a:t>
            </a:r>
            <a:r>
              <a:rPr lang="en-US" b="1" i="1" dirty="0"/>
              <a:t>, </a:t>
            </a:r>
            <a:r>
              <a:rPr lang="en-US" b="1" i="1" dirty="0" err="1"/>
              <a:t>kako</a:t>
            </a:r>
            <a:r>
              <a:rPr lang="en-US" b="1" i="1" dirty="0"/>
              <a:t> bi se </a:t>
            </a:r>
            <a:r>
              <a:rPr lang="en-US" b="1" i="1" dirty="0" err="1"/>
              <a:t>postigli</a:t>
            </a:r>
            <a:r>
              <a:rPr lang="en-US" b="1" i="1" dirty="0"/>
              <a:t> </a:t>
            </a:r>
            <a:r>
              <a:rPr lang="en-US" b="1" i="1" dirty="0" err="1"/>
              <a:t>ciljevi</a:t>
            </a:r>
            <a:r>
              <a:rPr lang="en-US" b="1" i="1" dirty="0"/>
              <a:t> pod</a:t>
            </a:r>
            <a:r>
              <a:rPr lang="sr-Latn-RS" b="1" i="1" dirty="0"/>
              <a:t>u</a:t>
            </a:r>
            <a:r>
              <a:rPr lang="en-US" b="1" i="1" dirty="0" err="1"/>
              <a:t>hvata</a:t>
            </a:r>
            <a:r>
              <a:rPr lang="en-US" b="1" i="1" dirty="0"/>
              <a:t>, plana, </a:t>
            </a:r>
            <a:r>
              <a:rPr lang="en-US" b="1" i="1" dirty="0" err="1"/>
              <a:t>projekta</a:t>
            </a:r>
            <a:r>
              <a:rPr lang="en-US" b="1" i="1" dirty="0"/>
              <a:t> </a:t>
            </a:r>
            <a:r>
              <a:rPr lang="en-US" b="1" i="1" dirty="0" err="1"/>
              <a:t>ili</a:t>
            </a:r>
            <a:r>
              <a:rPr lang="en-US" b="1" i="1" dirty="0"/>
              <a:t> </a:t>
            </a:r>
            <a:r>
              <a:rPr lang="en-US" b="1" i="1" dirty="0" err="1"/>
              <a:t>strategije</a:t>
            </a:r>
            <a:r>
              <a:rPr lang="en-US" dirty="0"/>
              <a:t>“. </a:t>
            </a:r>
            <a:r>
              <a:rPr lang="en-US" dirty="0" err="1"/>
              <a:t>Takođe</a:t>
            </a:r>
            <a:r>
              <a:rPr lang="en-US" dirty="0"/>
              <a:t>, </a:t>
            </a:r>
            <a:r>
              <a:rPr lang="en-US" dirty="0" err="1"/>
              <a:t>može</a:t>
            </a:r>
            <a:r>
              <a:rPr lang="en-US" dirty="0"/>
              <a:t> se </a:t>
            </a:r>
            <a:r>
              <a:rPr lang="en-US" dirty="0" err="1"/>
              <a:t>posmatrati</a:t>
            </a:r>
            <a:r>
              <a:rPr lang="en-US" dirty="0"/>
              <a:t> </a:t>
            </a:r>
            <a:r>
              <a:rPr lang="en-US" dirty="0" err="1"/>
              <a:t>i</a:t>
            </a:r>
            <a:r>
              <a:rPr lang="en-US" dirty="0"/>
              <a:t> </a:t>
            </a:r>
            <a:r>
              <a:rPr lang="en-US" dirty="0" err="1"/>
              <a:t>kao</a:t>
            </a:r>
            <a:r>
              <a:rPr lang="en-US" dirty="0"/>
              <a:t> </a:t>
            </a:r>
            <a:r>
              <a:rPr lang="en-US" dirty="0" err="1"/>
              <a:t>upravljanje</a:t>
            </a:r>
            <a:r>
              <a:rPr lang="en-US" dirty="0"/>
              <a:t> </a:t>
            </a:r>
            <a:r>
              <a:rPr lang="en-US" dirty="0" err="1"/>
              <a:t>zalihama</a:t>
            </a:r>
            <a:r>
              <a:rPr lang="en-US" dirty="0"/>
              <a:t> u </a:t>
            </a:r>
            <a:r>
              <a:rPr lang="en-US" dirty="0" err="1"/>
              <a:t>kretanju</a:t>
            </a:r>
            <a:r>
              <a:rPr lang="en-US" dirty="0"/>
              <a:t> </a:t>
            </a:r>
            <a:r>
              <a:rPr lang="en-US" dirty="0" err="1"/>
              <a:t>i</a:t>
            </a:r>
            <a:r>
              <a:rPr lang="en-US" dirty="0"/>
              <a:t> </a:t>
            </a:r>
            <a:r>
              <a:rPr lang="en-US" dirty="0" err="1"/>
              <a:t>mirovanju</a:t>
            </a:r>
            <a:r>
              <a:rPr lang="en-US" dirty="0"/>
              <a:t>. </a:t>
            </a:r>
            <a:r>
              <a:rPr lang="en-US" dirty="0" err="1"/>
              <a:t>Ipak</a:t>
            </a:r>
            <a:r>
              <a:rPr lang="en-US" dirty="0"/>
              <a:t>, u </a:t>
            </a:r>
            <a:r>
              <a:rPr lang="en-US" dirty="0" err="1"/>
              <a:t>okviru</a:t>
            </a:r>
            <a:r>
              <a:rPr lang="en-US" dirty="0"/>
              <a:t> </a:t>
            </a:r>
            <a:r>
              <a:rPr lang="en-US" dirty="0" err="1"/>
              <a:t>ovog</a:t>
            </a:r>
            <a:r>
              <a:rPr lang="en-US" dirty="0"/>
              <a:t> </a:t>
            </a:r>
            <a:r>
              <a:rPr lang="en-US" dirty="0" err="1"/>
              <a:t>kursa</a:t>
            </a:r>
            <a:r>
              <a:rPr lang="en-US" dirty="0"/>
              <a:t> </a:t>
            </a:r>
            <a:r>
              <a:rPr lang="en-US" dirty="0" err="1"/>
              <a:t>biće</a:t>
            </a:r>
            <a:r>
              <a:rPr lang="en-US" dirty="0"/>
              <a:t> </a:t>
            </a:r>
            <a:r>
              <a:rPr lang="en-US" dirty="0" err="1"/>
              <a:t>razmatrana</a:t>
            </a:r>
            <a:r>
              <a:rPr lang="en-US" dirty="0"/>
              <a:t> </a:t>
            </a:r>
            <a:r>
              <a:rPr lang="en-US" dirty="0" err="1"/>
              <a:t>logistika</a:t>
            </a:r>
            <a:r>
              <a:rPr lang="en-US" dirty="0"/>
              <a:t> </a:t>
            </a:r>
            <a:r>
              <a:rPr lang="sr-Latn-RS" dirty="0"/>
              <a:t>industrijske </a:t>
            </a:r>
            <a:r>
              <a:rPr lang="en-US" dirty="0" err="1"/>
              <a:t>proizvodnje</a:t>
            </a:r>
            <a:r>
              <a:rPr lang="en-US" dirty="0"/>
              <a:t> </a:t>
            </a:r>
            <a:r>
              <a:rPr lang="en-US" dirty="0" err="1"/>
              <a:t>koja</a:t>
            </a:r>
            <a:r>
              <a:rPr lang="en-US" dirty="0"/>
              <a:t> u </a:t>
            </a:r>
            <a:r>
              <a:rPr lang="en-US" dirty="0" err="1"/>
              <a:t>savremenim</a:t>
            </a:r>
            <a:r>
              <a:rPr lang="en-US" dirty="0"/>
              <a:t> </a:t>
            </a:r>
            <a:r>
              <a:rPr lang="en-US" dirty="0" err="1"/>
              <a:t>uslovima</a:t>
            </a:r>
            <a:r>
              <a:rPr lang="en-US" dirty="0"/>
              <a:t> </a:t>
            </a:r>
            <a:r>
              <a:rPr lang="en-US" dirty="0" err="1"/>
              <a:t>predstavlja</a:t>
            </a:r>
            <a:r>
              <a:rPr lang="en-US" dirty="0"/>
              <a:t>: „</a:t>
            </a:r>
            <a:r>
              <a:rPr lang="en-US" b="1" i="1" u="sng" dirty="0" err="1"/>
              <a:t>Funkcionalni</a:t>
            </a:r>
            <a:r>
              <a:rPr lang="en-US" b="1" i="1" u="sng" dirty="0"/>
              <a:t> most </a:t>
            </a:r>
            <a:r>
              <a:rPr lang="en-US" b="1" i="1" u="sng" dirty="0" err="1"/>
              <a:t>preko</a:t>
            </a:r>
            <a:r>
              <a:rPr lang="en-US" b="1" i="1" u="sng" dirty="0"/>
              <a:t> </a:t>
            </a:r>
            <a:r>
              <a:rPr lang="en-US" b="1" i="1" u="sng" dirty="0" err="1"/>
              <a:t>kojeg</a:t>
            </a:r>
            <a:r>
              <a:rPr lang="en-US" b="1" i="1" u="sng" dirty="0"/>
              <a:t> se </a:t>
            </a:r>
            <a:r>
              <a:rPr lang="en-US" b="1" i="1" u="sng" dirty="0" err="1"/>
              <a:t>ostvaruje</a:t>
            </a:r>
            <a:r>
              <a:rPr lang="en-US" b="1" i="1" u="sng" dirty="0"/>
              <a:t> </a:t>
            </a:r>
            <a:r>
              <a:rPr lang="en-US" b="1" i="1" u="sng" dirty="0" err="1"/>
              <a:t>fizičko</a:t>
            </a:r>
            <a:r>
              <a:rPr lang="en-US" b="1" i="1" u="sng" dirty="0"/>
              <a:t> </a:t>
            </a:r>
            <a:r>
              <a:rPr lang="en-US" b="1" i="1" u="sng" dirty="0" err="1"/>
              <a:t>kretanje</a:t>
            </a:r>
            <a:r>
              <a:rPr lang="en-US" b="1" i="1" u="sng" dirty="0"/>
              <a:t> (</a:t>
            </a:r>
            <a:r>
              <a:rPr lang="en-US" b="1" i="1" u="sng" dirty="0" err="1"/>
              <a:t>i</a:t>
            </a:r>
            <a:r>
              <a:rPr lang="en-US" b="1" i="1" u="sng" dirty="0"/>
              <a:t> </a:t>
            </a:r>
            <a:r>
              <a:rPr lang="en-US" b="1" i="1" u="sng" dirty="0" err="1"/>
              <a:t>koordinacija</a:t>
            </a:r>
            <a:r>
              <a:rPr lang="en-US" b="1" i="1" u="sng" dirty="0"/>
              <a:t>) </a:t>
            </a:r>
            <a:r>
              <a:rPr lang="en-US" b="1" i="1" u="sng" dirty="0" err="1"/>
              <a:t>roba</a:t>
            </a:r>
            <a:r>
              <a:rPr lang="en-US" b="1" i="1" u="sng" dirty="0"/>
              <a:t> </a:t>
            </a:r>
            <a:r>
              <a:rPr lang="en-US" b="1" i="1" u="sng" dirty="0" err="1"/>
              <a:t>i</a:t>
            </a:r>
            <a:r>
              <a:rPr lang="en-US" b="1" i="1" u="sng" dirty="0"/>
              <a:t> </a:t>
            </a:r>
            <a:r>
              <a:rPr lang="en-US" b="1" i="1" u="sng" dirty="0" err="1"/>
              <a:t>metarijala</a:t>
            </a:r>
            <a:r>
              <a:rPr lang="en-US" b="1" i="1" u="sng" dirty="0"/>
              <a:t> pre u </a:t>
            </a:r>
            <a:r>
              <a:rPr lang="en-US" b="1" i="1" u="sng" dirty="0" err="1"/>
              <a:t>toku</a:t>
            </a:r>
            <a:r>
              <a:rPr lang="en-US" b="1" i="1" u="sng" dirty="0"/>
              <a:t> </a:t>
            </a:r>
            <a:r>
              <a:rPr lang="en-US" b="1" i="1" u="sng" dirty="0" err="1"/>
              <a:t>i</a:t>
            </a:r>
            <a:r>
              <a:rPr lang="en-US" b="1" i="1" u="sng" dirty="0"/>
              <a:t> </a:t>
            </a:r>
            <a:r>
              <a:rPr lang="en-US" b="1" i="1" u="sng" dirty="0" err="1"/>
              <a:t>nakon</a:t>
            </a:r>
            <a:r>
              <a:rPr lang="en-US" b="1" i="1" u="sng" dirty="0"/>
              <a:t> </a:t>
            </a:r>
            <a:r>
              <a:rPr lang="en-US" b="1" i="1" u="sng" dirty="0" err="1"/>
              <a:t>proizvodnog</a:t>
            </a:r>
            <a:r>
              <a:rPr lang="en-US" b="1" i="1" u="sng" dirty="0"/>
              <a:t> </a:t>
            </a:r>
            <a:r>
              <a:rPr lang="en-US" b="1" i="1" u="sng" dirty="0" err="1"/>
              <a:t>procesa</a:t>
            </a:r>
            <a:r>
              <a:rPr lang="en-US" dirty="0"/>
              <a:t>“.</a:t>
            </a:r>
            <a:r>
              <a:rPr lang="sr-Latn-RS" dirty="0"/>
              <a:t> </a:t>
            </a:r>
            <a:r>
              <a:rPr lang="sr-Latn-RS" dirty="0">
                <a:solidFill>
                  <a:srgbClr val="FF0000"/>
                </a:solidFill>
              </a:rPr>
              <a:t>4Wh + 1H</a:t>
            </a:r>
            <a:endParaRPr lang="en-US" dirty="0">
              <a:solidFill>
                <a:srgbClr val="FF0000"/>
              </a:solidFill>
            </a:endParaRPr>
          </a:p>
          <a:p>
            <a:r>
              <a:rPr lang="sr-Latn-RS" dirty="0"/>
              <a:t>M</a:t>
            </a:r>
            <a:r>
              <a:rPr lang="en-US" dirty="0" err="1"/>
              <a:t>enadžment</a:t>
            </a:r>
            <a:r>
              <a:rPr lang="en-US" dirty="0"/>
              <a:t> </a:t>
            </a:r>
            <a:r>
              <a:rPr lang="sr-Latn-RS" dirty="0"/>
              <a:t>proizvodnih </a:t>
            </a:r>
            <a:r>
              <a:rPr lang="en-US" dirty="0" err="1"/>
              <a:t>operacija</a:t>
            </a:r>
            <a:r>
              <a:rPr lang="en-US" dirty="0"/>
              <a:t> </a:t>
            </a:r>
            <a:r>
              <a:rPr lang="en-US" dirty="0" err="1"/>
              <a:t>bavi</a:t>
            </a:r>
            <a:r>
              <a:rPr lang="en-US" dirty="0"/>
              <a:t> </a:t>
            </a:r>
            <a:r>
              <a:rPr lang="sr-Latn-RS" dirty="0"/>
              <a:t>se </a:t>
            </a:r>
            <a:r>
              <a:rPr lang="en-US" dirty="0" err="1"/>
              <a:t>resursima</a:t>
            </a:r>
            <a:r>
              <a:rPr lang="en-US" dirty="0"/>
              <a:t> </a:t>
            </a:r>
            <a:r>
              <a:rPr lang="en-US" dirty="0" err="1"/>
              <a:t>na</a:t>
            </a:r>
            <a:r>
              <a:rPr lang="en-US" dirty="0"/>
              <a:t> </a:t>
            </a:r>
            <a:r>
              <a:rPr lang="en-US" dirty="0" err="1"/>
              <a:t>takav</a:t>
            </a:r>
            <a:r>
              <a:rPr lang="en-US" dirty="0"/>
              <a:t> </a:t>
            </a:r>
            <a:r>
              <a:rPr lang="en-US" dirty="0" err="1"/>
              <a:t>način</a:t>
            </a:r>
            <a:r>
              <a:rPr lang="en-US" dirty="0"/>
              <a:t> da </a:t>
            </a:r>
            <a:r>
              <a:rPr lang="en-US" dirty="0" err="1"/>
              <a:t>upotrebom</a:t>
            </a:r>
            <a:r>
              <a:rPr lang="en-US" dirty="0"/>
              <a:t> </a:t>
            </a:r>
            <a:r>
              <a:rPr lang="en-US" dirty="0" err="1"/>
              <a:t>resursa</a:t>
            </a:r>
            <a:r>
              <a:rPr lang="en-US" dirty="0"/>
              <a:t> </a:t>
            </a:r>
            <a:r>
              <a:rPr lang="en-US" dirty="0" err="1"/>
              <a:t>adekvatno</a:t>
            </a:r>
            <a:r>
              <a:rPr lang="en-US" dirty="0"/>
              <a:t> </a:t>
            </a:r>
            <a:r>
              <a:rPr lang="en-US" dirty="0" err="1"/>
              <a:t>kreira</a:t>
            </a:r>
            <a:r>
              <a:rPr lang="en-US" dirty="0"/>
              <a:t> </a:t>
            </a:r>
            <a:r>
              <a:rPr lang="en-US" dirty="0" err="1"/>
              <a:t>ishode</a:t>
            </a:r>
            <a:r>
              <a:rPr lang="en-US" dirty="0"/>
              <a:t> </a:t>
            </a:r>
            <a:r>
              <a:rPr lang="en-US" dirty="0" err="1"/>
              <a:t>procesa</a:t>
            </a:r>
            <a:r>
              <a:rPr lang="en-US" dirty="0"/>
              <a:t> (</a:t>
            </a:r>
            <a:r>
              <a:rPr lang="en-US" dirty="0" err="1"/>
              <a:t>proizvode</a:t>
            </a:r>
            <a:r>
              <a:rPr lang="en-US" dirty="0"/>
              <a:t>/</a:t>
            </a:r>
            <a:r>
              <a:rPr lang="en-US" dirty="0" err="1"/>
              <a:t>usluge</a:t>
            </a:r>
            <a:r>
              <a:rPr lang="en-US" dirty="0"/>
              <a:t>) </a:t>
            </a:r>
            <a:r>
              <a:rPr lang="en-US" dirty="0" err="1"/>
              <a:t>kako</a:t>
            </a:r>
            <a:r>
              <a:rPr lang="en-US" dirty="0"/>
              <a:t> bi </a:t>
            </a:r>
            <a:r>
              <a:rPr lang="en-US" dirty="0" err="1"/>
              <a:t>ispunio</a:t>
            </a:r>
            <a:r>
              <a:rPr lang="en-US" dirty="0"/>
              <a:t> </a:t>
            </a:r>
            <a:r>
              <a:rPr lang="en-US" dirty="0" err="1"/>
              <a:t>određene</a:t>
            </a:r>
            <a:r>
              <a:rPr lang="en-US" dirty="0"/>
              <a:t> </a:t>
            </a:r>
            <a:r>
              <a:rPr lang="en-US" dirty="0" err="1"/>
              <a:t>ili</a:t>
            </a:r>
            <a:r>
              <a:rPr lang="en-US" dirty="0"/>
              <a:t> </a:t>
            </a:r>
            <a:r>
              <a:rPr lang="en-US" dirty="0" err="1"/>
              <a:t>pretpostavljene</a:t>
            </a:r>
            <a:r>
              <a:rPr lang="en-US" dirty="0"/>
              <a:t> </a:t>
            </a:r>
            <a:r>
              <a:rPr lang="en-US" dirty="0" err="1"/>
              <a:t>potrebe</a:t>
            </a:r>
            <a:r>
              <a:rPr lang="en-US" dirty="0"/>
              <a:t> </a:t>
            </a:r>
            <a:r>
              <a:rPr lang="en-US" dirty="0" err="1"/>
              <a:t>tržišta</a:t>
            </a:r>
            <a:r>
              <a:rPr lang="en-US" dirty="0"/>
              <a:t>. </a:t>
            </a:r>
            <a:r>
              <a:rPr lang="en-US" dirty="0" err="1"/>
              <a:t>Samim</a:t>
            </a:r>
            <a:r>
              <a:rPr lang="en-US" dirty="0"/>
              <a:t> time, </a:t>
            </a:r>
            <a:r>
              <a:rPr lang="en-US" i="1" u="sng" dirty="0" err="1"/>
              <a:t>logističke</a:t>
            </a:r>
            <a:r>
              <a:rPr lang="en-US" i="1" u="sng" dirty="0"/>
              <a:t> </a:t>
            </a:r>
            <a:r>
              <a:rPr lang="en-US" i="1" u="sng" dirty="0" err="1"/>
              <a:t>aktivnosti</a:t>
            </a:r>
            <a:r>
              <a:rPr lang="en-US" i="1" u="sng" dirty="0"/>
              <a:t> </a:t>
            </a:r>
            <a:r>
              <a:rPr lang="en-US" i="1" u="sng" dirty="0" err="1"/>
              <a:t>daju</a:t>
            </a:r>
            <a:r>
              <a:rPr lang="en-US" i="1" u="sng" dirty="0"/>
              <a:t> </a:t>
            </a:r>
            <a:r>
              <a:rPr lang="en-US" i="1" u="sng" dirty="0" err="1"/>
              <a:t>podršku</a:t>
            </a:r>
            <a:r>
              <a:rPr lang="en-US" i="1" u="sng" dirty="0"/>
              <a:t> </a:t>
            </a:r>
            <a:r>
              <a:rPr lang="en-US" i="1" u="sng" dirty="0" err="1"/>
              <a:t>navedenim</a:t>
            </a:r>
            <a:r>
              <a:rPr lang="en-US" i="1" u="sng" dirty="0"/>
              <a:t> </a:t>
            </a:r>
            <a:r>
              <a:rPr lang="en-US" i="1" u="sng" dirty="0" err="1"/>
              <a:t>operacijama</a:t>
            </a:r>
            <a:r>
              <a:rPr lang="en-US" i="1" u="sng" dirty="0"/>
              <a:t> </a:t>
            </a:r>
            <a:r>
              <a:rPr lang="en-US" i="1" u="sng" dirty="0" err="1"/>
              <a:t>kako</a:t>
            </a:r>
            <a:r>
              <a:rPr lang="en-US" i="1" u="sng" dirty="0"/>
              <a:t> bi </a:t>
            </a:r>
            <a:r>
              <a:rPr lang="en-US" i="1" u="sng" dirty="0" err="1"/>
              <a:t>osigurale</a:t>
            </a:r>
            <a:r>
              <a:rPr lang="en-US" i="1" u="sng" dirty="0"/>
              <a:t> da </a:t>
            </a:r>
            <a:r>
              <a:rPr lang="en-US" i="1" u="sng" dirty="0" err="1"/>
              <a:t>će</a:t>
            </a:r>
            <a:r>
              <a:rPr lang="en-US" i="1" u="sng" dirty="0"/>
              <a:t> </a:t>
            </a:r>
            <a:r>
              <a:rPr lang="en-US" i="1" u="sng" dirty="0" err="1"/>
              <a:t>svi</a:t>
            </a:r>
            <a:r>
              <a:rPr lang="en-US" i="1" u="sng" dirty="0"/>
              <a:t> </a:t>
            </a:r>
            <a:r>
              <a:rPr lang="en-US" i="1" u="sng" dirty="0" err="1"/>
              <a:t>neophodni</a:t>
            </a:r>
            <a:r>
              <a:rPr lang="en-US" i="1" u="sng" dirty="0"/>
              <a:t> </a:t>
            </a:r>
            <a:r>
              <a:rPr lang="en-US" i="1" u="sng" dirty="0" err="1"/>
              <a:t>resursi</a:t>
            </a:r>
            <a:r>
              <a:rPr lang="en-US" i="1" u="sng" dirty="0"/>
              <a:t> </a:t>
            </a:r>
            <a:r>
              <a:rPr lang="en-US" i="1" u="sng" dirty="0" err="1"/>
              <a:t>biti</a:t>
            </a:r>
            <a:r>
              <a:rPr lang="en-US" i="1" u="sng" dirty="0"/>
              <a:t> </a:t>
            </a:r>
            <a:r>
              <a:rPr lang="en-US" i="1" u="sng" dirty="0" err="1"/>
              <a:t>na</a:t>
            </a:r>
            <a:r>
              <a:rPr lang="en-US" i="1" u="sng" dirty="0"/>
              <a:t> </a:t>
            </a:r>
            <a:r>
              <a:rPr lang="en-US" i="1" u="sng" dirty="0" err="1"/>
              <a:t>raspolaganju</a:t>
            </a:r>
            <a:r>
              <a:rPr lang="en-US" i="1" u="sng" dirty="0"/>
              <a:t> u </a:t>
            </a:r>
            <a:r>
              <a:rPr lang="en-US" i="1" u="sng" dirty="0" err="1"/>
              <a:t>pravoj</a:t>
            </a:r>
            <a:r>
              <a:rPr lang="en-US" i="1" u="sng" dirty="0"/>
              <a:t> </a:t>
            </a:r>
            <a:r>
              <a:rPr lang="en-US" i="1" u="sng" dirty="0" err="1"/>
              <a:t>količini</a:t>
            </a:r>
            <a:r>
              <a:rPr lang="en-US" i="1" u="sng" dirty="0"/>
              <a:t>, </a:t>
            </a:r>
            <a:r>
              <a:rPr lang="en-US" i="1" u="sng" dirty="0" err="1"/>
              <a:t>na</a:t>
            </a:r>
            <a:r>
              <a:rPr lang="en-US" i="1" u="sng" dirty="0"/>
              <a:t> </a:t>
            </a:r>
            <a:r>
              <a:rPr lang="en-US" i="1" u="sng" dirty="0" err="1"/>
              <a:t>pravom</a:t>
            </a:r>
            <a:r>
              <a:rPr lang="en-US" i="1" u="sng" dirty="0"/>
              <a:t> </a:t>
            </a:r>
            <a:r>
              <a:rPr lang="en-US" i="1" u="sng" dirty="0" err="1"/>
              <a:t>mestu</a:t>
            </a:r>
            <a:r>
              <a:rPr lang="en-US" i="1" u="sng" dirty="0"/>
              <a:t> </a:t>
            </a:r>
            <a:r>
              <a:rPr lang="en-US" i="1" u="sng" dirty="0" err="1"/>
              <a:t>i</a:t>
            </a:r>
            <a:r>
              <a:rPr lang="en-US" i="1" u="sng" dirty="0"/>
              <a:t> u </a:t>
            </a:r>
            <a:r>
              <a:rPr lang="en-US" i="1" u="sng" dirty="0" err="1"/>
              <a:t>unapred</a:t>
            </a:r>
            <a:r>
              <a:rPr lang="en-US" i="1" u="sng" dirty="0"/>
              <a:t> </a:t>
            </a:r>
            <a:r>
              <a:rPr lang="en-US" i="1" u="sng" dirty="0" err="1"/>
              <a:t>planiranom</a:t>
            </a:r>
            <a:r>
              <a:rPr lang="en-US" i="1" u="sng" dirty="0"/>
              <a:t> </a:t>
            </a:r>
            <a:r>
              <a:rPr lang="en-US" i="1" u="sng" dirty="0" err="1"/>
              <a:t>momentu</a:t>
            </a:r>
            <a:r>
              <a:rPr lang="en-US" i="1" u="sng" dirty="0"/>
              <a:t> </a:t>
            </a:r>
            <a:r>
              <a:rPr lang="en-US" i="1" u="sng" dirty="0" err="1"/>
              <a:t>vremena</a:t>
            </a:r>
            <a:r>
              <a:rPr lang="en-US" dirty="0"/>
              <a:t>. </a:t>
            </a:r>
            <a:endParaRPr lang="sr-Latn-RS" dirty="0"/>
          </a:p>
          <a:p>
            <a:r>
              <a:rPr lang="en-US" dirty="0"/>
              <a:t>Pored toga, </a:t>
            </a:r>
            <a:r>
              <a:rPr lang="en-US" dirty="0" err="1"/>
              <a:t>logističke</a:t>
            </a:r>
            <a:r>
              <a:rPr lang="en-US" dirty="0"/>
              <a:t> </a:t>
            </a:r>
            <a:r>
              <a:rPr lang="en-US" dirty="0" err="1"/>
              <a:t>aktivnosti</a:t>
            </a:r>
            <a:r>
              <a:rPr lang="en-US" dirty="0"/>
              <a:t> </a:t>
            </a:r>
            <a:r>
              <a:rPr lang="en-US" dirty="0" err="1"/>
              <a:t>obezbeđuju</a:t>
            </a:r>
            <a:r>
              <a:rPr lang="en-US" dirty="0"/>
              <a:t> </a:t>
            </a:r>
            <a:r>
              <a:rPr lang="en-US" dirty="0" err="1"/>
              <a:t>neometan</a:t>
            </a:r>
            <a:r>
              <a:rPr lang="en-US" dirty="0"/>
              <a:t> </a:t>
            </a:r>
            <a:r>
              <a:rPr lang="en-US" dirty="0" err="1"/>
              <a:t>tok</a:t>
            </a:r>
            <a:r>
              <a:rPr lang="en-US" dirty="0"/>
              <a:t> </a:t>
            </a:r>
            <a:r>
              <a:rPr lang="en-US" dirty="0" err="1"/>
              <a:t>materijala</a:t>
            </a:r>
            <a:r>
              <a:rPr lang="en-US" dirty="0"/>
              <a:t> </a:t>
            </a:r>
            <a:r>
              <a:rPr lang="en-US" dirty="0" err="1"/>
              <a:t>kroz</a:t>
            </a:r>
            <a:r>
              <a:rPr lang="en-US" dirty="0"/>
              <a:t> </a:t>
            </a:r>
            <a:r>
              <a:rPr lang="en-US" dirty="0" err="1"/>
              <a:t>transformacioni</a:t>
            </a:r>
            <a:r>
              <a:rPr lang="en-US" dirty="0"/>
              <a:t> </a:t>
            </a:r>
            <a:r>
              <a:rPr lang="en-US" dirty="0" err="1"/>
              <a:t>proces</a:t>
            </a:r>
            <a:r>
              <a:rPr lang="en-US" dirty="0"/>
              <a:t> </a:t>
            </a:r>
            <a:r>
              <a:rPr lang="en-US" dirty="0" err="1"/>
              <a:t>i</a:t>
            </a:r>
            <a:r>
              <a:rPr lang="en-US" dirty="0"/>
              <a:t> </a:t>
            </a:r>
            <a:r>
              <a:rPr lang="en-US" dirty="0" err="1"/>
              <a:t>na</a:t>
            </a:r>
            <a:r>
              <a:rPr lang="en-US" dirty="0"/>
              <a:t> </a:t>
            </a:r>
            <a:r>
              <a:rPr lang="en-US" dirty="0" err="1"/>
              <a:t>kraju</a:t>
            </a:r>
            <a:r>
              <a:rPr lang="en-US" dirty="0"/>
              <a:t> </a:t>
            </a:r>
            <a:r>
              <a:rPr lang="en-US" dirty="0" err="1"/>
              <a:t>planski</a:t>
            </a:r>
            <a:r>
              <a:rPr lang="en-US" dirty="0"/>
              <a:t> </a:t>
            </a:r>
            <a:r>
              <a:rPr lang="en-US" dirty="0" err="1"/>
              <a:t>organizovanu</a:t>
            </a:r>
            <a:r>
              <a:rPr lang="en-US" dirty="0"/>
              <a:t> </a:t>
            </a:r>
            <a:r>
              <a:rPr lang="en-US" dirty="0" err="1"/>
              <a:t>distribuciju</a:t>
            </a:r>
            <a:r>
              <a:rPr lang="en-US" dirty="0"/>
              <a:t> </a:t>
            </a:r>
            <a:r>
              <a:rPr lang="en-US" dirty="0" err="1"/>
              <a:t>finalnih</a:t>
            </a:r>
            <a:r>
              <a:rPr lang="en-US" dirty="0"/>
              <a:t> </a:t>
            </a:r>
            <a:r>
              <a:rPr lang="en-US" dirty="0" err="1"/>
              <a:t>proizvoda</a:t>
            </a:r>
            <a:r>
              <a:rPr lang="en-US" dirty="0"/>
              <a:t> ka </a:t>
            </a:r>
            <a:r>
              <a:rPr lang="en-US" dirty="0" err="1"/>
              <a:t>krajnjim</a:t>
            </a:r>
            <a:r>
              <a:rPr lang="en-US" dirty="0"/>
              <a:t> </a:t>
            </a:r>
            <a:r>
              <a:rPr lang="en-US" dirty="0" err="1"/>
              <a:t>korisnicima</a:t>
            </a:r>
            <a:r>
              <a:rPr lang="en-US" dirty="0"/>
              <a:t> – </a:t>
            </a:r>
            <a:r>
              <a:rPr lang="en-US" dirty="0" err="1"/>
              <a:t>potrošačima</a:t>
            </a:r>
            <a:r>
              <a:rPr lang="en-US" dirty="0"/>
              <a:t>.</a:t>
            </a:r>
            <a:r>
              <a:rPr lang="sr-Latn-RS" dirty="0"/>
              <a:t> </a:t>
            </a:r>
          </a:p>
        </p:txBody>
      </p:sp>
    </p:spTree>
    <p:extLst>
      <p:ext uri="{BB962C8B-B14F-4D97-AF65-F5344CB8AC3E}">
        <p14:creationId xmlns:p14="http://schemas.microsoft.com/office/powerpoint/2010/main" val="2837016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78CC9-F59F-45FE-9EB2-659BB0E00F12}"/>
              </a:ext>
            </a:extLst>
          </p:cNvPr>
          <p:cNvSpPr>
            <a:spLocks noGrp="1"/>
          </p:cNvSpPr>
          <p:nvPr>
            <p:ph type="title"/>
          </p:nvPr>
        </p:nvSpPr>
        <p:spPr/>
        <p:txBody>
          <a:bodyPr/>
          <a:lstStyle/>
          <a:p>
            <a:r>
              <a:rPr lang="sr-Latn-RS" b="1" dirty="0">
                <a:solidFill>
                  <a:srgbClr val="002060"/>
                </a:solidFill>
              </a:rPr>
              <a:t>Industrija, transformacioni proces, logistika, razvoj i transformacija industrije</a:t>
            </a:r>
            <a:endParaRPr lang="en-US" dirty="0"/>
          </a:p>
        </p:txBody>
      </p:sp>
      <p:sp>
        <p:nvSpPr>
          <p:cNvPr id="3" name="Content Placeholder 2">
            <a:extLst>
              <a:ext uri="{FF2B5EF4-FFF2-40B4-BE49-F238E27FC236}">
                <a16:creationId xmlns:a16="http://schemas.microsoft.com/office/drawing/2014/main" id="{783D1682-1104-4F8C-B4E7-6D3A33B2501F}"/>
              </a:ext>
            </a:extLst>
          </p:cNvPr>
          <p:cNvSpPr>
            <a:spLocks noGrp="1"/>
          </p:cNvSpPr>
          <p:nvPr>
            <p:ph idx="1"/>
          </p:nvPr>
        </p:nvSpPr>
        <p:spPr>
          <a:xfrm>
            <a:off x="838199" y="1825625"/>
            <a:ext cx="10855271" cy="4582924"/>
          </a:xfrm>
        </p:spPr>
        <p:txBody>
          <a:bodyPr>
            <a:normAutofit fontScale="62500" lnSpcReduction="20000"/>
          </a:bodyPr>
          <a:lstStyle/>
          <a:p>
            <a:r>
              <a:rPr lang="en-US" dirty="0"/>
              <a:t>Na </a:t>
            </a:r>
            <a:r>
              <a:rPr lang="en-US" dirty="0" err="1"/>
              <a:t>osnovu</a:t>
            </a:r>
            <a:r>
              <a:rPr lang="en-US" dirty="0"/>
              <a:t> </a:t>
            </a:r>
            <a:r>
              <a:rPr lang="sr-Latn-RS" dirty="0"/>
              <a:t>prethodnih definicija</a:t>
            </a:r>
            <a:r>
              <a:rPr lang="en-US" dirty="0"/>
              <a:t>, </a:t>
            </a:r>
            <a:r>
              <a:rPr lang="en-US" dirty="0" err="1"/>
              <a:t>može</a:t>
            </a:r>
            <a:r>
              <a:rPr lang="en-US" dirty="0"/>
              <a:t> se </a:t>
            </a:r>
            <a:r>
              <a:rPr lang="en-US" dirty="0" err="1"/>
              <a:t>zaključiti</a:t>
            </a:r>
            <a:r>
              <a:rPr lang="en-US" dirty="0"/>
              <a:t> da se </a:t>
            </a:r>
            <a:r>
              <a:rPr lang="en-US" dirty="0" err="1"/>
              <a:t>logističke</a:t>
            </a:r>
            <a:r>
              <a:rPr lang="en-US" dirty="0"/>
              <a:t> </a:t>
            </a:r>
            <a:r>
              <a:rPr lang="en-US" dirty="0" err="1"/>
              <a:t>aktivnosti</a:t>
            </a:r>
            <a:r>
              <a:rPr lang="en-US" dirty="0"/>
              <a:t> </a:t>
            </a:r>
            <a:r>
              <a:rPr lang="en-US" dirty="0" err="1"/>
              <a:t>javljaju</a:t>
            </a:r>
            <a:r>
              <a:rPr lang="en-US" dirty="0"/>
              <a:t> </a:t>
            </a:r>
            <a:r>
              <a:rPr lang="en-US" dirty="0" err="1"/>
              <a:t>kako</a:t>
            </a:r>
            <a:r>
              <a:rPr lang="en-US" dirty="0"/>
              <a:t> </a:t>
            </a:r>
            <a:r>
              <a:rPr lang="en-US" dirty="0" err="1"/>
              <a:t>unutar</a:t>
            </a:r>
            <a:r>
              <a:rPr lang="en-US" dirty="0"/>
              <a:t> </a:t>
            </a:r>
            <a:r>
              <a:rPr lang="en-US" dirty="0" err="1"/>
              <a:t>samog</a:t>
            </a:r>
            <a:r>
              <a:rPr lang="en-US" dirty="0"/>
              <a:t> </a:t>
            </a:r>
            <a:r>
              <a:rPr lang="en-US" dirty="0" err="1"/>
              <a:t>poslovno</a:t>
            </a:r>
            <a:r>
              <a:rPr lang="en-US" dirty="0"/>
              <a:t> </a:t>
            </a:r>
            <a:r>
              <a:rPr lang="en-US" dirty="0" err="1"/>
              <a:t>proizv</a:t>
            </a:r>
            <a:r>
              <a:rPr lang="sr-Latn-RS" dirty="0"/>
              <a:t>o</a:t>
            </a:r>
            <a:r>
              <a:rPr lang="en-US" dirty="0" err="1"/>
              <a:t>dnog</a:t>
            </a:r>
            <a:r>
              <a:rPr lang="en-US" dirty="0"/>
              <a:t> </a:t>
            </a:r>
            <a:r>
              <a:rPr lang="en-US" dirty="0" err="1"/>
              <a:t>sistema</a:t>
            </a:r>
            <a:r>
              <a:rPr lang="en-US" dirty="0"/>
              <a:t>, </a:t>
            </a:r>
            <a:r>
              <a:rPr lang="en-US" dirty="0" err="1"/>
              <a:t>tako</a:t>
            </a:r>
            <a:r>
              <a:rPr lang="en-US" dirty="0"/>
              <a:t> </a:t>
            </a:r>
            <a:r>
              <a:rPr lang="en-US" dirty="0" err="1"/>
              <a:t>i</a:t>
            </a:r>
            <a:r>
              <a:rPr lang="en-US" dirty="0"/>
              <a:t> u </a:t>
            </a:r>
            <a:r>
              <a:rPr lang="en-US" dirty="0" err="1"/>
              <a:t>smislu</a:t>
            </a:r>
            <a:r>
              <a:rPr lang="en-US" dirty="0"/>
              <a:t> </a:t>
            </a:r>
            <a:r>
              <a:rPr lang="en-US" dirty="0" err="1"/>
              <a:t>interakcije</a:t>
            </a:r>
            <a:r>
              <a:rPr lang="en-US" dirty="0"/>
              <a:t> </a:t>
            </a:r>
            <a:r>
              <a:rPr lang="sr-Latn-RS" dirty="0"/>
              <a:t>industrijskog sistema</a:t>
            </a:r>
            <a:r>
              <a:rPr lang="en-US" dirty="0"/>
              <a:t> </a:t>
            </a:r>
            <a:r>
              <a:rPr lang="en-US" dirty="0" err="1"/>
              <a:t>sa</a:t>
            </a:r>
            <a:r>
              <a:rPr lang="en-US" dirty="0"/>
              <a:t> </a:t>
            </a:r>
            <a:r>
              <a:rPr lang="en-US" dirty="0" err="1"/>
              <a:t>njegovim</a:t>
            </a:r>
            <a:r>
              <a:rPr lang="en-US" dirty="0"/>
              <a:t> </a:t>
            </a:r>
            <a:r>
              <a:rPr lang="en-US" dirty="0" err="1"/>
              <a:t>poslovnim</a:t>
            </a:r>
            <a:r>
              <a:rPr lang="en-US" dirty="0"/>
              <a:t> </a:t>
            </a:r>
            <a:r>
              <a:rPr lang="en-US" dirty="0" err="1"/>
              <a:t>okruženjem</a:t>
            </a:r>
            <a:r>
              <a:rPr lang="en-US" dirty="0"/>
              <a:t> -  </a:t>
            </a:r>
            <a:r>
              <a:rPr lang="en-US" dirty="0" err="1"/>
              <a:t>tržištem</a:t>
            </a:r>
            <a:r>
              <a:rPr lang="en-US" dirty="0"/>
              <a:t>. Na </a:t>
            </a:r>
            <a:r>
              <a:rPr lang="en-US" dirty="0" err="1"/>
              <a:t>taj</a:t>
            </a:r>
            <a:r>
              <a:rPr lang="en-US" dirty="0"/>
              <a:t> </a:t>
            </a:r>
            <a:r>
              <a:rPr lang="en-US" dirty="0" err="1"/>
              <a:t>način</a:t>
            </a:r>
            <a:r>
              <a:rPr lang="en-US" dirty="0"/>
              <a:t>, </a:t>
            </a:r>
            <a:r>
              <a:rPr lang="en-US" dirty="0" err="1"/>
              <a:t>navedena</a:t>
            </a:r>
            <a:r>
              <a:rPr lang="en-US" dirty="0"/>
              <a:t> </a:t>
            </a:r>
            <a:r>
              <a:rPr lang="en-US" dirty="0" err="1"/>
              <a:t>interpretacija</a:t>
            </a:r>
            <a:r>
              <a:rPr lang="en-US" dirty="0"/>
              <a:t> se u </a:t>
            </a:r>
            <a:r>
              <a:rPr lang="en-US" dirty="0" err="1"/>
              <a:t>potpunosti</a:t>
            </a:r>
            <a:r>
              <a:rPr lang="en-US" dirty="0"/>
              <a:t> </a:t>
            </a:r>
            <a:r>
              <a:rPr lang="en-US" dirty="0" err="1"/>
              <a:t>može</a:t>
            </a:r>
            <a:r>
              <a:rPr lang="en-US" dirty="0"/>
              <a:t> </a:t>
            </a:r>
            <a:r>
              <a:rPr lang="en-US" dirty="0" err="1"/>
              <a:t>oslikati</a:t>
            </a:r>
            <a:r>
              <a:rPr lang="en-US" dirty="0"/>
              <a:t> </a:t>
            </a:r>
            <a:r>
              <a:rPr lang="en-US" dirty="0" err="1"/>
              <a:t>još</a:t>
            </a:r>
            <a:r>
              <a:rPr lang="en-US" dirty="0"/>
              <a:t> </a:t>
            </a:r>
            <a:r>
              <a:rPr lang="en-US" dirty="0" err="1"/>
              <a:t>jednom</a:t>
            </a:r>
            <a:r>
              <a:rPr lang="en-US" dirty="0"/>
              <a:t> </a:t>
            </a:r>
            <a:r>
              <a:rPr lang="en-US" dirty="0" err="1"/>
              <a:t>definicijom</a:t>
            </a:r>
            <a:r>
              <a:rPr lang="en-US" dirty="0"/>
              <a:t> </a:t>
            </a:r>
            <a:r>
              <a:rPr lang="en-US" dirty="0" err="1"/>
              <a:t>logistike</a:t>
            </a:r>
            <a:r>
              <a:rPr lang="en-US" dirty="0"/>
              <a:t> </a:t>
            </a:r>
            <a:r>
              <a:rPr lang="en-US" dirty="0" err="1"/>
              <a:t>proizvodnje</a:t>
            </a:r>
            <a:r>
              <a:rPr lang="en-US" dirty="0"/>
              <a:t>, </a:t>
            </a:r>
            <a:r>
              <a:rPr lang="en-US" dirty="0" err="1"/>
              <a:t>koju</a:t>
            </a:r>
            <a:r>
              <a:rPr lang="en-US" dirty="0"/>
              <a:t> je </a:t>
            </a:r>
            <a:r>
              <a:rPr lang="en-US" dirty="0" err="1"/>
              <a:t>predložio</a:t>
            </a:r>
            <a:r>
              <a:rPr lang="en-US" dirty="0"/>
              <a:t> Maynard, </a:t>
            </a:r>
            <a:r>
              <a:rPr lang="en-US" dirty="0" err="1"/>
              <a:t>i</a:t>
            </a:r>
            <a:r>
              <a:rPr lang="en-US" dirty="0"/>
              <a:t> </a:t>
            </a:r>
            <a:r>
              <a:rPr lang="en-US" dirty="0" err="1"/>
              <a:t>koja</a:t>
            </a:r>
            <a:r>
              <a:rPr lang="en-US" dirty="0"/>
              <a:t> </a:t>
            </a:r>
            <a:r>
              <a:rPr lang="en-US" dirty="0" err="1"/>
              <a:t>glasi</a:t>
            </a:r>
            <a:r>
              <a:rPr lang="en-US" dirty="0"/>
              <a:t>: „</a:t>
            </a:r>
            <a:r>
              <a:rPr lang="en-US" b="1" i="1" dirty="0"/>
              <a:t>Pod </a:t>
            </a:r>
            <a:r>
              <a:rPr lang="en-US" b="1" i="1" dirty="0" err="1"/>
              <a:t>logistikom</a:t>
            </a:r>
            <a:r>
              <a:rPr lang="en-US" b="1" i="1" dirty="0"/>
              <a:t> (u </a:t>
            </a:r>
            <a:r>
              <a:rPr lang="en-US" b="1" i="1" dirty="0" err="1"/>
              <a:t>industriji</a:t>
            </a:r>
            <a:r>
              <a:rPr lang="en-US" b="1" i="1" dirty="0"/>
              <a:t>) </a:t>
            </a:r>
            <a:r>
              <a:rPr lang="en-US" b="1" i="1" dirty="0" err="1"/>
              <a:t>podrazumeva</a:t>
            </a:r>
            <a:r>
              <a:rPr lang="en-US" b="1" i="1" dirty="0"/>
              <a:t> se </a:t>
            </a:r>
            <a:r>
              <a:rPr lang="en-US" b="1" i="1" dirty="0" err="1"/>
              <a:t>proučavanje</a:t>
            </a:r>
            <a:r>
              <a:rPr lang="en-US" b="1" i="1" dirty="0"/>
              <a:t> </a:t>
            </a:r>
            <a:r>
              <a:rPr lang="en-US" b="1" i="1" dirty="0" err="1"/>
              <a:t>tokova</a:t>
            </a:r>
            <a:r>
              <a:rPr lang="en-US" b="1" i="1" dirty="0"/>
              <a:t> </a:t>
            </a:r>
            <a:r>
              <a:rPr lang="en-US" b="1" i="1" dirty="0" err="1"/>
              <a:t>materijala</a:t>
            </a:r>
            <a:r>
              <a:rPr lang="en-US" b="1" i="1" dirty="0"/>
              <a:t> </a:t>
            </a:r>
            <a:r>
              <a:rPr lang="en-US" b="1" i="1" dirty="0" err="1"/>
              <a:t>počevši</a:t>
            </a:r>
            <a:r>
              <a:rPr lang="en-US" b="1" i="1" dirty="0"/>
              <a:t> od </a:t>
            </a:r>
            <a:r>
              <a:rPr lang="en-US" b="1" i="1" dirty="0" err="1"/>
              <a:t>izvora</a:t>
            </a:r>
            <a:r>
              <a:rPr lang="en-US" b="1" i="1" dirty="0"/>
              <a:t> </a:t>
            </a:r>
            <a:r>
              <a:rPr lang="en-US" b="1" i="1" dirty="0" err="1"/>
              <a:t>sirovina</a:t>
            </a:r>
            <a:r>
              <a:rPr lang="en-US" b="1" i="1" dirty="0"/>
              <a:t> pa </a:t>
            </a:r>
            <a:r>
              <a:rPr lang="en-US" b="1" i="1" dirty="0" err="1"/>
              <a:t>završno</a:t>
            </a:r>
            <a:r>
              <a:rPr lang="en-US" b="1" i="1" dirty="0"/>
              <a:t> </a:t>
            </a:r>
            <a:r>
              <a:rPr lang="en-US" b="1" i="1" dirty="0" err="1"/>
              <a:t>sa</a:t>
            </a:r>
            <a:r>
              <a:rPr lang="en-US" b="1" i="1" dirty="0"/>
              <a:t> </a:t>
            </a:r>
            <a:r>
              <a:rPr lang="en-US" b="1" i="1" dirty="0" err="1"/>
              <a:t>isporukom</a:t>
            </a:r>
            <a:r>
              <a:rPr lang="en-US" b="1" i="1" dirty="0"/>
              <a:t> </a:t>
            </a:r>
            <a:r>
              <a:rPr lang="en-US" b="1" i="1" dirty="0" err="1"/>
              <a:t>gotovih</a:t>
            </a:r>
            <a:r>
              <a:rPr lang="en-US" b="1" i="1" dirty="0"/>
              <a:t> </a:t>
            </a:r>
            <a:r>
              <a:rPr lang="en-US" b="1" i="1" dirty="0" err="1"/>
              <a:t>proizvoda</a:t>
            </a:r>
            <a:r>
              <a:rPr lang="en-US" b="1" i="1" dirty="0"/>
              <a:t> </a:t>
            </a:r>
            <a:r>
              <a:rPr lang="en-US" b="1" i="1" dirty="0" err="1"/>
              <a:t>krajnjim</a:t>
            </a:r>
            <a:r>
              <a:rPr lang="en-US" b="1" i="1" dirty="0"/>
              <a:t> </a:t>
            </a:r>
            <a:r>
              <a:rPr lang="en-US" b="1" i="1" dirty="0" err="1"/>
              <a:t>korisnicima</a:t>
            </a:r>
            <a:r>
              <a:rPr lang="en-US" dirty="0"/>
              <a:t>“. Ova </a:t>
            </a:r>
            <a:r>
              <a:rPr lang="en-US" dirty="0" err="1"/>
              <a:t>definicija</a:t>
            </a:r>
            <a:r>
              <a:rPr lang="en-US" dirty="0"/>
              <a:t> </a:t>
            </a:r>
            <a:r>
              <a:rPr lang="en-US" dirty="0" err="1"/>
              <a:t>može</a:t>
            </a:r>
            <a:r>
              <a:rPr lang="en-US" dirty="0"/>
              <a:t> da </a:t>
            </a:r>
            <a:r>
              <a:rPr lang="en-US" dirty="0" err="1"/>
              <a:t>posluži</a:t>
            </a:r>
            <a:r>
              <a:rPr lang="en-US" dirty="0"/>
              <a:t> </a:t>
            </a:r>
            <a:r>
              <a:rPr lang="en-US" dirty="0" err="1"/>
              <a:t>i</a:t>
            </a:r>
            <a:r>
              <a:rPr lang="en-US" dirty="0"/>
              <a:t> </a:t>
            </a:r>
            <a:r>
              <a:rPr lang="en-US" dirty="0" err="1"/>
              <a:t>kao</a:t>
            </a:r>
            <a:r>
              <a:rPr lang="en-US" dirty="0"/>
              <a:t> </a:t>
            </a:r>
            <a:r>
              <a:rPr lang="en-US" dirty="0" err="1"/>
              <a:t>osnov</a:t>
            </a:r>
            <a:r>
              <a:rPr lang="en-US" dirty="0"/>
              <a:t> </a:t>
            </a:r>
            <a:r>
              <a:rPr lang="en-US" dirty="0" err="1"/>
              <a:t>opisivanja</a:t>
            </a:r>
            <a:r>
              <a:rPr lang="en-US" dirty="0"/>
              <a:t> </a:t>
            </a:r>
            <a:r>
              <a:rPr lang="en-US" dirty="0" err="1"/>
              <a:t>osnovnih</a:t>
            </a:r>
            <a:r>
              <a:rPr lang="en-US" dirty="0"/>
              <a:t> </a:t>
            </a:r>
            <a:r>
              <a:rPr lang="en-US" dirty="0" err="1"/>
              <a:t>elemenata</a:t>
            </a:r>
            <a:r>
              <a:rPr lang="en-US" dirty="0"/>
              <a:t>/</a:t>
            </a:r>
            <a:r>
              <a:rPr lang="en-US" dirty="0" err="1"/>
              <a:t>podsistema</a:t>
            </a:r>
            <a:r>
              <a:rPr lang="en-US" dirty="0"/>
              <a:t> </a:t>
            </a:r>
            <a:r>
              <a:rPr lang="en-US" dirty="0" err="1"/>
              <a:t>koji</a:t>
            </a:r>
            <a:r>
              <a:rPr lang="en-US" dirty="0"/>
              <a:t> </a:t>
            </a:r>
            <a:r>
              <a:rPr lang="en-US" dirty="0" err="1"/>
              <a:t>sačinjavaju</a:t>
            </a:r>
            <a:r>
              <a:rPr lang="en-US" dirty="0"/>
              <a:t> </a:t>
            </a:r>
            <a:r>
              <a:rPr lang="en-US" dirty="0" err="1"/>
              <a:t>sistem</a:t>
            </a:r>
            <a:r>
              <a:rPr lang="en-US" dirty="0"/>
              <a:t> </a:t>
            </a:r>
            <a:r>
              <a:rPr lang="en-US" dirty="0" err="1"/>
              <a:t>logistike</a:t>
            </a:r>
            <a:r>
              <a:rPr lang="en-US" dirty="0"/>
              <a:t>. </a:t>
            </a:r>
            <a:r>
              <a:rPr lang="en-US" dirty="0" err="1"/>
              <a:t>Činioci</a:t>
            </a:r>
            <a:r>
              <a:rPr lang="en-US" dirty="0"/>
              <a:t> </a:t>
            </a:r>
            <a:r>
              <a:rPr lang="en-US" dirty="0" err="1"/>
              <a:t>ovog</a:t>
            </a:r>
            <a:r>
              <a:rPr lang="en-US" dirty="0"/>
              <a:t> </a:t>
            </a:r>
            <a:r>
              <a:rPr lang="en-US" dirty="0" err="1"/>
              <a:t>sistema</a:t>
            </a:r>
            <a:r>
              <a:rPr lang="en-US" dirty="0"/>
              <a:t>, u </a:t>
            </a:r>
            <a:r>
              <a:rPr lang="en-US" dirty="0" err="1"/>
              <a:t>najopštijem</a:t>
            </a:r>
            <a:r>
              <a:rPr lang="en-US" dirty="0"/>
              <a:t> </a:t>
            </a:r>
            <a:r>
              <a:rPr lang="en-US" dirty="0" err="1"/>
              <a:t>obliku</a:t>
            </a:r>
            <a:r>
              <a:rPr lang="en-US" dirty="0"/>
              <a:t> </a:t>
            </a:r>
            <a:r>
              <a:rPr lang="en-US" dirty="0" err="1"/>
              <a:t>su</a:t>
            </a:r>
            <a:r>
              <a:rPr lang="en-US" dirty="0"/>
              <a:t> :</a:t>
            </a:r>
          </a:p>
          <a:p>
            <a:pPr lvl="1"/>
            <a:r>
              <a:rPr lang="en-US" dirty="0"/>
              <a:t> </a:t>
            </a:r>
            <a:r>
              <a:rPr lang="en-US" b="1" dirty="0" err="1"/>
              <a:t>Izvori</a:t>
            </a:r>
            <a:r>
              <a:rPr lang="en-US" b="1" dirty="0"/>
              <a:t> </a:t>
            </a:r>
            <a:r>
              <a:rPr lang="en-US" b="1" dirty="0" err="1"/>
              <a:t>sirovina</a:t>
            </a:r>
            <a:r>
              <a:rPr lang="en-US" dirty="0"/>
              <a:t>, </a:t>
            </a:r>
            <a:r>
              <a:rPr lang="en-US" dirty="0" err="1"/>
              <a:t>odnosno</a:t>
            </a:r>
            <a:r>
              <a:rPr lang="en-US" dirty="0"/>
              <a:t> </a:t>
            </a:r>
            <a:r>
              <a:rPr lang="en-US" dirty="0" err="1"/>
              <a:t>snabdevači</a:t>
            </a:r>
            <a:r>
              <a:rPr lang="en-US" dirty="0"/>
              <a:t> </a:t>
            </a:r>
            <a:r>
              <a:rPr lang="en-US" dirty="0" err="1"/>
              <a:t>neophodnim</a:t>
            </a:r>
            <a:r>
              <a:rPr lang="en-US" dirty="0"/>
              <a:t> </a:t>
            </a:r>
            <a:r>
              <a:rPr lang="en-US" dirty="0" err="1"/>
              <a:t>repromaterijalima</a:t>
            </a:r>
            <a:r>
              <a:rPr lang="en-US" dirty="0"/>
              <a:t> </a:t>
            </a:r>
            <a:r>
              <a:rPr lang="en-US" dirty="0" err="1"/>
              <a:t>ili</a:t>
            </a:r>
            <a:r>
              <a:rPr lang="en-US" dirty="0"/>
              <a:t> </a:t>
            </a:r>
            <a:r>
              <a:rPr lang="en-US" dirty="0" err="1"/>
              <a:t>komponentama</a:t>
            </a:r>
            <a:r>
              <a:rPr lang="en-US" dirty="0"/>
              <a:t>, </a:t>
            </a:r>
            <a:r>
              <a:rPr lang="sr-Latn-RS" dirty="0"/>
              <a:t>koji </a:t>
            </a:r>
            <a:r>
              <a:rPr lang="en-US" dirty="0" err="1"/>
              <a:t>predstavljaju</a:t>
            </a:r>
            <a:r>
              <a:rPr lang="en-US" dirty="0"/>
              <a:t> </a:t>
            </a:r>
            <a:r>
              <a:rPr lang="en-US" dirty="0" err="1"/>
              <a:t>prvi</a:t>
            </a:r>
            <a:r>
              <a:rPr lang="en-US" dirty="0"/>
              <a:t> </a:t>
            </a:r>
            <a:r>
              <a:rPr lang="en-US" dirty="0" err="1"/>
              <a:t>činioc</a:t>
            </a:r>
            <a:r>
              <a:rPr lang="en-US" dirty="0"/>
              <a:t> </a:t>
            </a:r>
            <a:r>
              <a:rPr lang="en-US" dirty="0" err="1"/>
              <a:t>sistema</a:t>
            </a:r>
            <a:r>
              <a:rPr lang="en-US" dirty="0"/>
              <a:t> </a:t>
            </a:r>
            <a:r>
              <a:rPr lang="en-US" dirty="0" err="1"/>
              <a:t>logistike</a:t>
            </a:r>
            <a:r>
              <a:rPr lang="en-US" dirty="0"/>
              <a:t>. Oni </a:t>
            </a:r>
            <a:r>
              <a:rPr lang="en-US" dirty="0" err="1"/>
              <a:t>mogu</a:t>
            </a:r>
            <a:r>
              <a:rPr lang="en-US" dirty="0"/>
              <a:t> </a:t>
            </a:r>
            <a:r>
              <a:rPr lang="en-US" dirty="0" err="1"/>
              <a:t>biti</a:t>
            </a:r>
            <a:r>
              <a:rPr lang="en-US" dirty="0"/>
              <a:t> </a:t>
            </a:r>
            <a:r>
              <a:rPr lang="en-US" dirty="0" err="1"/>
              <a:t>snabdevači</a:t>
            </a:r>
            <a:r>
              <a:rPr lang="en-US" dirty="0"/>
              <a:t> </a:t>
            </a:r>
            <a:r>
              <a:rPr lang="en-US" dirty="0" err="1"/>
              <a:t>prvog</a:t>
            </a:r>
            <a:r>
              <a:rPr lang="en-US" dirty="0"/>
              <a:t> </a:t>
            </a:r>
            <a:r>
              <a:rPr lang="en-US" dirty="0" err="1"/>
              <a:t>nivoa</a:t>
            </a:r>
            <a:r>
              <a:rPr lang="en-US" dirty="0"/>
              <a:t> </a:t>
            </a:r>
            <a:r>
              <a:rPr lang="en-US" dirty="0" err="1"/>
              <a:t>koji</a:t>
            </a:r>
            <a:r>
              <a:rPr lang="en-US" dirty="0"/>
              <a:t> </a:t>
            </a:r>
            <a:r>
              <a:rPr lang="en-US" dirty="0" err="1"/>
              <a:t>su</a:t>
            </a:r>
            <a:r>
              <a:rPr lang="en-US" dirty="0"/>
              <a:t> u </a:t>
            </a:r>
            <a:r>
              <a:rPr lang="en-US" dirty="0" err="1"/>
              <a:t>direktnoj</a:t>
            </a:r>
            <a:r>
              <a:rPr lang="en-US" dirty="0"/>
              <a:t> </a:t>
            </a:r>
            <a:r>
              <a:rPr lang="en-US" dirty="0" err="1"/>
              <a:t>sprezi</a:t>
            </a:r>
            <a:r>
              <a:rPr lang="en-US" dirty="0"/>
              <a:t> </a:t>
            </a:r>
            <a:r>
              <a:rPr lang="en-US" dirty="0" err="1"/>
              <a:t>sa</a:t>
            </a:r>
            <a:r>
              <a:rPr lang="en-US" dirty="0"/>
              <a:t> </a:t>
            </a:r>
            <a:r>
              <a:rPr lang="en-US" dirty="0" err="1"/>
              <a:t>razmatranim</a:t>
            </a:r>
            <a:r>
              <a:rPr lang="en-US" dirty="0"/>
              <a:t> PPS-om, </a:t>
            </a:r>
            <a:r>
              <a:rPr lang="en-US" dirty="0" err="1"/>
              <a:t>ili</a:t>
            </a:r>
            <a:r>
              <a:rPr lang="en-US" dirty="0"/>
              <a:t> </a:t>
            </a:r>
            <a:r>
              <a:rPr lang="en-US" dirty="0" err="1"/>
              <a:t>snabdevači</a:t>
            </a:r>
            <a:r>
              <a:rPr lang="en-US" dirty="0"/>
              <a:t> </a:t>
            </a:r>
            <a:r>
              <a:rPr lang="en-US" dirty="0" err="1"/>
              <a:t>drugog</a:t>
            </a:r>
            <a:r>
              <a:rPr lang="en-US" dirty="0"/>
              <a:t> </a:t>
            </a:r>
            <a:r>
              <a:rPr lang="en-US" dirty="0" err="1"/>
              <a:t>novoa</a:t>
            </a:r>
            <a:r>
              <a:rPr lang="en-US" dirty="0"/>
              <a:t>, </a:t>
            </a:r>
            <a:r>
              <a:rPr lang="en-US" dirty="0" err="1"/>
              <a:t>koji</a:t>
            </a:r>
            <a:r>
              <a:rPr lang="en-US" dirty="0"/>
              <a:t> </a:t>
            </a:r>
            <a:r>
              <a:rPr lang="en-US" dirty="0" err="1"/>
              <a:t>su</a:t>
            </a:r>
            <a:r>
              <a:rPr lang="en-US" dirty="0"/>
              <a:t> u </a:t>
            </a:r>
            <a:r>
              <a:rPr lang="en-US" dirty="0" err="1"/>
              <a:t>indirektnoj</a:t>
            </a:r>
            <a:r>
              <a:rPr lang="en-US" dirty="0"/>
              <a:t> </a:t>
            </a:r>
            <a:r>
              <a:rPr lang="en-US" dirty="0" err="1"/>
              <a:t>vezi</a:t>
            </a:r>
            <a:r>
              <a:rPr lang="en-US" dirty="0"/>
              <a:t> </a:t>
            </a:r>
            <a:r>
              <a:rPr lang="en-US" dirty="0" err="1"/>
              <a:t>sa</a:t>
            </a:r>
            <a:r>
              <a:rPr lang="en-US" dirty="0"/>
              <a:t> PPS-</a:t>
            </a:r>
            <a:r>
              <a:rPr lang="en-US" dirty="0" err="1"/>
              <a:t>om.</a:t>
            </a:r>
            <a:r>
              <a:rPr lang="en-US" dirty="0"/>
              <a:t> </a:t>
            </a:r>
            <a:r>
              <a:rPr lang="en-US" dirty="0" err="1"/>
              <a:t>Izvori</a:t>
            </a:r>
            <a:r>
              <a:rPr lang="en-US" dirty="0"/>
              <a:t> </a:t>
            </a:r>
            <a:r>
              <a:rPr lang="en-US" dirty="0" err="1"/>
              <a:t>sirovina</a:t>
            </a:r>
            <a:r>
              <a:rPr lang="en-US" dirty="0"/>
              <a:t>/</a:t>
            </a:r>
            <a:r>
              <a:rPr lang="en-US" dirty="0" err="1"/>
              <a:t>komponenti</a:t>
            </a:r>
            <a:r>
              <a:rPr lang="en-US" dirty="0"/>
              <a:t> </a:t>
            </a:r>
            <a:r>
              <a:rPr lang="en-US" dirty="0" err="1"/>
              <a:t>su</a:t>
            </a:r>
            <a:r>
              <a:rPr lang="en-US" dirty="0"/>
              <a:t> </a:t>
            </a:r>
            <a:r>
              <a:rPr lang="en-US" dirty="0" err="1"/>
              <a:t>najčešće</a:t>
            </a:r>
            <a:r>
              <a:rPr lang="en-US" dirty="0"/>
              <a:t> van </a:t>
            </a:r>
            <a:r>
              <a:rPr lang="sr-Latn-RS" dirty="0"/>
              <a:t>okvira posmatranog</a:t>
            </a:r>
            <a:r>
              <a:rPr lang="en-US" dirty="0"/>
              <a:t> </a:t>
            </a:r>
            <a:r>
              <a:rPr lang="sr-Latn-RS" dirty="0"/>
              <a:t>industrijskog</a:t>
            </a:r>
            <a:r>
              <a:rPr lang="en-US" dirty="0"/>
              <a:t> </a:t>
            </a:r>
            <a:r>
              <a:rPr lang="en-US" dirty="0" err="1"/>
              <a:t>sistema</a:t>
            </a:r>
            <a:r>
              <a:rPr lang="sr-Latn-RS" dirty="0"/>
              <a:t> (preduzeća ili fabrike)</a:t>
            </a:r>
            <a:r>
              <a:rPr lang="en-US" dirty="0"/>
              <a:t> </a:t>
            </a:r>
            <a:r>
              <a:rPr lang="en-US" dirty="0" err="1"/>
              <a:t>i</a:t>
            </a:r>
            <a:r>
              <a:rPr lang="en-US" dirty="0"/>
              <a:t> </a:t>
            </a:r>
            <a:r>
              <a:rPr lang="en-US" dirty="0" err="1"/>
              <a:t>pripadaju</a:t>
            </a:r>
            <a:r>
              <a:rPr lang="en-US" dirty="0"/>
              <a:t> </a:t>
            </a:r>
            <a:r>
              <a:rPr lang="en-US" dirty="0" err="1"/>
              <a:t>okruženju</a:t>
            </a:r>
            <a:r>
              <a:rPr lang="en-US" dirty="0"/>
              <a:t>, </a:t>
            </a:r>
            <a:r>
              <a:rPr lang="en-US" dirty="0" err="1"/>
              <a:t>odnosno</a:t>
            </a:r>
            <a:r>
              <a:rPr lang="en-US" dirty="0"/>
              <a:t> </a:t>
            </a:r>
            <a:r>
              <a:rPr lang="en-US" dirty="0" err="1"/>
              <a:t>tržišta</a:t>
            </a:r>
            <a:r>
              <a:rPr lang="en-US" dirty="0"/>
              <a:t> </a:t>
            </a:r>
            <a:r>
              <a:rPr lang="en-US" dirty="0" err="1"/>
              <a:t>nabavke</a:t>
            </a:r>
            <a:r>
              <a:rPr lang="en-US" dirty="0"/>
              <a:t>,</a:t>
            </a:r>
          </a:p>
          <a:p>
            <a:pPr lvl="1"/>
            <a:r>
              <a:rPr lang="en-US" dirty="0" err="1"/>
              <a:t>Drugi</a:t>
            </a:r>
            <a:r>
              <a:rPr lang="en-US" dirty="0"/>
              <a:t> </a:t>
            </a:r>
            <a:r>
              <a:rPr lang="en-US" dirty="0" err="1"/>
              <a:t>činioc</a:t>
            </a:r>
            <a:r>
              <a:rPr lang="en-US" dirty="0"/>
              <a:t> </a:t>
            </a:r>
            <a:r>
              <a:rPr lang="en-US" dirty="0" err="1"/>
              <a:t>predstavljaju</a:t>
            </a:r>
            <a:r>
              <a:rPr lang="en-US" dirty="0"/>
              <a:t> </a:t>
            </a:r>
            <a:r>
              <a:rPr lang="en-US" b="1" dirty="0" err="1"/>
              <a:t>skladišta</a:t>
            </a:r>
            <a:r>
              <a:rPr lang="en-US" b="1" dirty="0"/>
              <a:t> </a:t>
            </a:r>
            <a:r>
              <a:rPr lang="en-US" b="1" dirty="0" err="1"/>
              <a:t>repromaterijala</a:t>
            </a:r>
            <a:r>
              <a:rPr lang="en-US" b="1" dirty="0"/>
              <a:t> </a:t>
            </a:r>
            <a:r>
              <a:rPr lang="en-US" dirty="0"/>
              <a:t>(SRM), </a:t>
            </a:r>
            <a:r>
              <a:rPr lang="en-US" dirty="0" err="1"/>
              <a:t>ovaj</a:t>
            </a:r>
            <a:r>
              <a:rPr lang="en-US" dirty="0"/>
              <a:t> </a:t>
            </a:r>
            <a:r>
              <a:rPr lang="en-US" dirty="0" err="1"/>
              <a:t>podsistem</a:t>
            </a:r>
            <a:r>
              <a:rPr lang="en-US" dirty="0"/>
              <a:t> </a:t>
            </a:r>
            <a:r>
              <a:rPr lang="en-US" dirty="0" err="1"/>
              <a:t>pripada</a:t>
            </a:r>
            <a:r>
              <a:rPr lang="sr-Latn-RS" dirty="0"/>
              <a:t> razmatranom industrijskom</a:t>
            </a:r>
            <a:r>
              <a:rPr lang="en-US" dirty="0"/>
              <a:t> </a:t>
            </a:r>
            <a:r>
              <a:rPr lang="en-US" dirty="0" err="1"/>
              <a:t>sistemu</a:t>
            </a:r>
            <a:r>
              <a:rPr lang="en-US" dirty="0"/>
              <a:t>. </a:t>
            </a:r>
            <a:r>
              <a:rPr lang="en-US" dirty="0" err="1"/>
              <a:t>Broj</a:t>
            </a:r>
            <a:r>
              <a:rPr lang="en-US" dirty="0"/>
              <a:t> </a:t>
            </a:r>
            <a:r>
              <a:rPr lang="en-US" dirty="0" err="1"/>
              <a:t>i</a:t>
            </a:r>
            <a:r>
              <a:rPr lang="en-US" dirty="0"/>
              <a:t> </a:t>
            </a:r>
            <a:r>
              <a:rPr lang="en-US" dirty="0" err="1"/>
              <a:t>lokacija</a:t>
            </a:r>
            <a:r>
              <a:rPr lang="en-US" dirty="0"/>
              <a:t> </a:t>
            </a:r>
            <a:r>
              <a:rPr lang="en-US" dirty="0" err="1"/>
              <a:t>navedenih</a:t>
            </a:r>
            <a:r>
              <a:rPr lang="en-US" dirty="0"/>
              <a:t> </a:t>
            </a:r>
            <a:r>
              <a:rPr lang="en-US" dirty="0" err="1"/>
              <a:t>skladišta</a:t>
            </a:r>
            <a:r>
              <a:rPr lang="en-US" dirty="0"/>
              <a:t> </a:t>
            </a:r>
            <a:r>
              <a:rPr lang="en-US" dirty="0" err="1"/>
              <a:t>zavisi</a:t>
            </a:r>
            <a:r>
              <a:rPr lang="en-US" dirty="0"/>
              <a:t> od </a:t>
            </a:r>
            <a:r>
              <a:rPr lang="en-US" dirty="0" err="1"/>
              <a:t>modela</a:t>
            </a:r>
            <a:r>
              <a:rPr lang="en-US" dirty="0"/>
              <a:t> </a:t>
            </a:r>
            <a:r>
              <a:rPr lang="en-US" dirty="0" err="1"/>
              <a:t>zaliha</a:t>
            </a:r>
            <a:r>
              <a:rPr lang="en-US" dirty="0"/>
              <a:t> </a:t>
            </a:r>
            <a:r>
              <a:rPr lang="en-US" dirty="0" err="1"/>
              <a:t>kojima</a:t>
            </a:r>
            <a:r>
              <a:rPr lang="en-US" dirty="0"/>
              <a:t> </a:t>
            </a:r>
            <a:r>
              <a:rPr lang="en-US" dirty="0" err="1"/>
              <a:t>će</a:t>
            </a:r>
            <a:r>
              <a:rPr lang="en-US" dirty="0"/>
              <a:t> </a:t>
            </a:r>
            <a:r>
              <a:rPr lang="en-US" dirty="0" err="1"/>
              <a:t>upravljati</a:t>
            </a:r>
            <a:r>
              <a:rPr lang="en-US" dirty="0"/>
              <a:t> </a:t>
            </a:r>
            <a:r>
              <a:rPr lang="sr-Latn-RS" dirty="0"/>
              <a:t>u okviru sistema</a:t>
            </a:r>
            <a:r>
              <a:rPr lang="en-US" dirty="0"/>
              <a:t>, od </a:t>
            </a:r>
            <a:r>
              <a:rPr lang="en-US" dirty="0" err="1"/>
              <a:t>vrste</a:t>
            </a:r>
            <a:r>
              <a:rPr lang="en-US" dirty="0"/>
              <a:t> </a:t>
            </a:r>
            <a:r>
              <a:rPr lang="en-US" dirty="0" err="1"/>
              <a:t>samih</a:t>
            </a:r>
            <a:r>
              <a:rPr lang="en-US" dirty="0"/>
              <a:t> </a:t>
            </a:r>
            <a:r>
              <a:rPr lang="en-US" dirty="0" err="1"/>
              <a:t>repromaterijala</a:t>
            </a:r>
            <a:r>
              <a:rPr lang="en-US" dirty="0"/>
              <a:t>, </a:t>
            </a:r>
            <a:r>
              <a:rPr lang="en-US" dirty="0" err="1"/>
              <a:t>kao</a:t>
            </a:r>
            <a:r>
              <a:rPr lang="en-US" dirty="0"/>
              <a:t> </a:t>
            </a:r>
            <a:r>
              <a:rPr lang="en-US" dirty="0" err="1"/>
              <a:t>i</a:t>
            </a:r>
            <a:r>
              <a:rPr lang="en-US" dirty="0"/>
              <a:t> od </a:t>
            </a:r>
            <a:r>
              <a:rPr lang="en-US" dirty="0" err="1"/>
              <a:t>obima</a:t>
            </a:r>
            <a:r>
              <a:rPr lang="en-US" dirty="0"/>
              <a:t> </a:t>
            </a:r>
            <a:r>
              <a:rPr lang="en-US" dirty="0" err="1"/>
              <a:t>proizvodnje</a:t>
            </a:r>
            <a:r>
              <a:rPr lang="en-US" dirty="0"/>
              <a:t>.</a:t>
            </a:r>
          </a:p>
          <a:p>
            <a:pPr lvl="1"/>
            <a:r>
              <a:rPr lang="en-US" dirty="0" err="1"/>
              <a:t>Treći</a:t>
            </a:r>
            <a:r>
              <a:rPr lang="en-US" dirty="0"/>
              <a:t> </a:t>
            </a:r>
            <a:r>
              <a:rPr lang="en-US" dirty="0" err="1"/>
              <a:t>činioc</a:t>
            </a:r>
            <a:r>
              <a:rPr lang="en-US" dirty="0"/>
              <a:t> </a:t>
            </a:r>
            <a:r>
              <a:rPr lang="en-US" dirty="0" err="1"/>
              <a:t>čine</a:t>
            </a:r>
            <a:r>
              <a:rPr lang="en-US" dirty="0"/>
              <a:t> </a:t>
            </a:r>
            <a:r>
              <a:rPr lang="en-US" b="1" dirty="0" err="1"/>
              <a:t>proizvodni</a:t>
            </a:r>
            <a:r>
              <a:rPr lang="en-US" b="1" dirty="0"/>
              <a:t> </a:t>
            </a:r>
            <a:r>
              <a:rPr lang="en-US" b="1" dirty="0" err="1"/>
              <a:t>pogoni</a:t>
            </a:r>
            <a:r>
              <a:rPr lang="en-US" b="1" dirty="0"/>
              <a:t> </a:t>
            </a:r>
            <a:r>
              <a:rPr lang="en-US" dirty="0"/>
              <a:t>(PP) </a:t>
            </a:r>
            <a:r>
              <a:rPr lang="en-US" dirty="0" err="1"/>
              <a:t>i</a:t>
            </a:r>
            <a:r>
              <a:rPr lang="en-US" dirty="0"/>
              <a:t> </a:t>
            </a:r>
            <a:r>
              <a:rPr lang="en-US" dirty="0" err="1"/>
              <a:t>unutrašnji</a:t>
            </a:r>
            <a:r>
              <a:rPr lang="en-US" dirty="0"/>
              <a:t> je deo </a:t>
            </a:r>
            <a:r>
              <a:rPr lang="sr-Latn-RS" dirty="0"/>
              <a:t>industrijskog sistema</a:t>
            </a:r>
            <a:r>
              <a:rPr lang="en-US" dirty="0"/>
              <a:t>. U </a:t>
            </a:r>
            <a:r>
              <a:rPr lang="sr-Latn-RS" dirty="0"/>
              <a:t>o</a:t>
            </a:r>
            <a:r>
              <a:rPr lang="en-US" dirty="0" err="1"/>
              <a:t>kviru</a:t>
            </a:r>
            <a:r>
              <a:rPr lang="en-US" dirty="0"/>
              <a:t> </a:t>
            </a:r>
            <a:r>
              <a:rPr lang="en-US" dirty="0" err="1"/>
              <a:t>proizvodnih</a:t>
            </a:r>
            <a:r>
              <a:rPr lang="en-US" dirty="0"/>
              <a:t> pogona </a:t>
            </a:r>
            <a:r>
              <a:rPr lang="en-US" dirty="0" err="1"/>
              <a:t>vrše</a:t>
            </a:r>
            <a:r>
              <a:rPr lang="en-US" dirty="0"/>
              <a:t> se same </a:t>
            </a:r>
            <a:r>
              <a:rPr lang="en-US" dirty="0" err="1"/>
              <a:t>operacije</a:t>
            </a:r>
            <a:r>
              <a:rPr lang="en-US" dirty="0"/>
              <a:t> </a:t>
            </a:r>
            <a:r>
              <a:rPr lang="en-US" dirty="0" err="1"/>
              <a:t>transformacije</a:t>
            </a:r>
            <a:r>
              <a:rPr lang="en-US" dirty="0"/>
              <a:t> </a:t>
            </a:r>
            <a:r>
              <a:rPr lang="en-US" dirty="0" err="1"/>
              <a:t>ulaznih</a:t>
            </a:r>
            <a:r>
              <a:rPr lang="en-US" dirty="0"/>
              <a:t> </a:t>
            </a:r>
            <a:r>
              <a:rPr lang="en-US" dirty="0" err="1"/>
              <a:t>repromaterijala</a:t>
            </a:r>
            <a:r>
              <a:rPr lang="en-US" dirty="0"/>
              <a:t> u </a:t>
            </a:r>
            <a:r>
              <a:rPr lang="en-US" dirty="0" err="1"/>
              <a:t>finalne</a:t>
            </a:r>
            <a:r>
              <a:rPr lang="en-US" dirty="0"/>
              <a:t> </a:t>
            </a:r>
            <a:r>
              <a:rPr lang="en-US" dirty="0" err="1"/>
              <a:t>proizvode</a:t>
            </a:r>
            <a:r>
              <a:rPr lang="en-US" dirty="0"/>
              <a:t>/us</a:t>
            </a:r>
            <a:r>
              <a:rPr lang="sr-Latn-RS" dirty="0"/>
              <a:t>lu</a:t>
            </a:r>
            <a:r>
              <a:rPr lang="en-US" dirty="0" err="1"/>
              <a:t>ge</a:t>
            </a:r>
            <a:r>
              <a:rPr lang="en-US" dirty="0"/>
              <a:t>, </a:t>
            </a:r>
            <a:r>
              <a:rPr lang="en-US" dirty="0" err="1"/>
              <a:t>prema</a:t>
            </a:r>
            <a:r>
              <a:rPr lang="en-US" dirty="0"/>
              <a:t> </a:t>
            </a:r>
            <a:r>
              <a:rPr lang="en-US" dirty="0" err="1"/>
              <a:t>planu</a:t>
            </a:r>
            <a:r>
              <a:rPr lang="en-US" dirty="0"/>
              <a:t> </a:t>
            </a:r>
            <a:r>
              <a:rPr lang="en-US" dirty="0" err="1"/>
              <a:t>i</a:t>
            </a:r>
            <a:r>
              <a:rPr lang="en-US" dirty="0"/>
              <a:t> </a:t>
            </a:r>
            <a:r>
              <a:rPr lang="en-US" dirty="0" err="1"/>
              <a:t>programu</a:t>
            </a:r>
            <a:r>
              <a:rPr lang="en-US" dirty="0"/>
              <a:t> </a:t>
            </a:r>
            <a:r>
              <a:rPr lang="en-US" dirty="0" err="1"/>
              <a:t>proizvodnje</a:t>
            </a:r>
            <a:r>
              <a:rPr lang="en-US" dirty="0"/>
              <a:t> </a:t>
            </a:r>
            <a:r>
              <a:rPr lang="en-US" dirty="0" err="1"/>
              <a:t>samog</a:t>
            </a:r>
            <a:r>
              <a:rPr lang="en-US" dirty="0"/>
              <a:t> </a:t>
            </a:r>
            <a:r>
              <a:rPr lang="sr-Latn-RS" dirty="0"/>
              <a:t>preduzeća - kompanije</a:t>
            </a:r>
            <a:r>
              <a:rPr lang="en-US" dirty="0"/>
              <a:t>.</a:t>
            </a:r>
          </a:p>
          <a:p>
            <a:pPr lvl="1"/>
            <a:r>
              <a:rPr lang="en-US" dirty="0" err="1"/>
              <a:t>Četvrti</a:t>
            </a:r>
            <a:r>
              <a:rPr lang="en-US" dirty="0"/>
              <a:t> </a:t>
            </a:r>
            <a:r>
              <a:rPr lang="en-US" dirty="0" err="1"/>
              <a:t>činioc</a:t>
            </a:r>
            <a:r>
              <a:rPr lang="en-US" dirty="0"/>
              <a:t> je u </a:t>
            </a:r>
            <a:r>
              <a:rPr lang="en-US" dirty="0" err="1"/>
              <a:t>najvećem</a:t>
            </a:r>
            <a:r>
              <a:rPr lang="en-US" dirty="0"/>
              <a:t> </a:t>
            </a:r>
            <a:r>
              <a:rPr lang="en-US" dirty="0" err="1"/>
              <a:t>broju</a:t>
            </a:r>
            <a:r>
              <a:rPr lang="en-US" dirty="0"/>
              <a:t> </a:t>
            </a:r>
            <a:r>
              <a:rPr lang="en-US" dirty="0" err="1"/>
              <a:t>slučajeva</a:t>
            </a:r>
            <a:r>
              <a:rPr lang="en-US" dirty="0"/>
              <a:t> </a:t>
            </a:r>
            <a:r>
              <a:rPr lang="en-US" dirty="0" err="1"/>
              <a:t>takođe</a:t>
            </a:r>
            <a:r>
              <a:rPr lang="en-US" dirty="0"/>
              <a:t> </a:t>
            </a:r>
            <a:r>
              <a:rPr lang="en-US" dirty="0" err="1"/>
              <a:t>unutrašnji</a:t>
            </a:r>
            <a:r>
              <a:rPr lang="en-US" dirty="0"/>
              <a:t> </a:t>
            </a:r>
            <a:r>
              <a:rPr lang="en-US" dirty="0" err="1"/>
              <a:t>i</a:t>
            </a:r>
            <a:r>
              <a:rPr lang="en-US" dirty="0"/>
              <a:t> </a:t>
            </a:r>
            <a:r>
              <a:rPr lang="en-US" dirty="0" err="1"/>
              <a:t>čine</a:t>
            </a:r>
            <a:r>
              <a:rPr lang="en-US" dirty="0"/>
              <a:t> </a:t>
            </a:r>
            <a:r>
              <a:rPr lang="en-US" dirty="0" err="1"/>
              <a:t>ga</a:t>
            </a:r>
            <a:r>
              <a:rPr lang="en-US" dirty="0"/>
              <a:t> </a:t>
            </a:r>
            <a:r>
              <a:rPr lang="en-US" b="1" dirty="0" err="1"/>
              <a:t>skladišta</a:t>
            </a:r>
            <a:r>
              <a:rPr lang="en-US" b="1" dirty="0"/>
              <a:t> </a:t>
            </a:r>
            <a:r>
              <a:rPr lang="en-US" b="1" dirty="0" err="1"/>
              <a:t>gotovih</a:t>
            </a:r>
            <a:r>
              <a:rPr lang="en-US" b="1" dirty="0"/>
              <a:t> </a:t>
            </a:r>
            <a:r>
              <a:rPr lang="en-US" b="1" dirty="0" err="1"/>
              <a:t>proizvoda</a:t>
            </a:r>
            <a:r>
              <a:rPr lang="en-US" b="1" dirty="0"/>
              <a:t> </a:t>
            </a:r>
            <a:r>
              <a:rPr lang="en-US" dirty="0"/>
              <a:t>(SGP). U </a:t>
            </a:r>
            <a:r>
              <a:rPr lang="en-US" dirty="0" err="1"/>
              <a:t>ovim</a:t>
            </a:r>
            <a:r>
              <a:rPr lang="en-US" dirty="0"/>
              <a:t> </a:t>
            </a:r>
            <a:r>
              <a:rPr lang="en-US" dirty="0" err="1"/>
              <a:t>skladištima</a:t>
            </a:r>
            <a:r>
              <a:rPr lang="en-US" dirty="0"/>
              <a:t> se </a:t>
            </a:r>
            <a:r>
              <a:rPr lang="en-US" dirty="0" err="1"/>
              <a:t>zadržavaju</a:t>
            </a:r>
            <a:r>
              <a:rPr lang="en-US" dirty="0"/>
              <a:t> (</a:t>
            </a:r>
            <a:r>
              <a:rPr lang="en-US" dirty="0" err="1"/>
              <a:t>kraći</a:t>
            </a:r>
            <a:r>
              <a:rPr lang="en-US" dirty="0"/>
              <a:t> </a:t>
            </a:r>
            <a:r>
              <a:rPr lang="en-US" dirty="0" err="1"/>
              <a:t>ili</a:t>
            </a:r>
            <a:r>
              <a:rPr lang="en-US" dirty="0"/>
              <a:t> </a:t>
            </a:r>
            <a:r>
              <a:rPr lang="en-US" dirty="0" err="1"/>
              <a:t>duži</a:t>
            </a:r>
            <a:r>
              <a:rPr lang="en-US" dirty="0"/>
              <a:t> </a:t>
            </a:r>
            <a:r>
              <a:rPr lang="en-US" dirty="0" err="1"/>
              <a:t>vremenski</a:t>
            </a:r>
            <a:r>
              <a:rPr lang="en-US" dirty="0"/>
              <a:t> period) </a:t>
            </a:r>
            <a:r>
              <a:rPr lang="en-US" dirty="0" err="1"/>
              <a:t>finalni</a:t>
            </a:r>
            <a:r>
              <a:rPr lang="en-US" dirty="0"/>
              <a:t> </a:t>
            </a:r>
            <a:r>
              <a:rPr lang="en-US" dirty="0" err="1"/>
              <a:t>proizvodi</a:t>
            </a:r>
            <a:r>
              <a:rPr lang="en-US" dirty="0"/>
              <a:t>, pre </a:t>
            </a:r>
            <a:r>
              <a:rPr lang="en-US" dirty="0" err="1"/>
              <a:t>njihove</a:t>
            </a:r>
            <a:r>
              <a:rPr lang="en-US" dirty="0"/>
              <a:t> </a:t>
            </a:r>
            <a:r>
              <a:rPr lang="en-US" dirty="0" err="1"/>
              <a:t>isporuke</a:t>
            </a:r>
            <a:r>
              <a:rPr lang="en-US" dirty="0"/>
              <a:t> </a:t>
            </a:r>
            <a:r>
              <a:rPr lang="en-US" dirty="0" err="1"/>
              <a:t>krajnjim</a:t>
            </a:r>
            <a:r>
              <a:rPr lang="en-US" dirty="0"/>
              <a:t> </a:t>
            </a:r>
            <a:r>
              <a:rPr lang="en-US" dirty="0" err="1"/>
              <a:t>korisnicima</a:t>
            </a:r>
            <a:r>
              <a:rPr lang="en-US" dirty="0"/>
              <a:t>.</a:t>
            </a:r>
          </a:p>
          <a:p>
            <a:pPr lvl="1"/>
            <a:r>
              <a:rPr lang="en-US" dirty="0" err="1"/>
              <a:t>Peti</a:t>
            </a:r>
            <a:r>
              <a:rPr lang="en-US" dirty="0"/>
              <a:t> </a:t>
            </a:r>
            <a:r>
              <a:rPr lang="en-US" dirty="0" err="1"/>
              <a:t>činioc</a:t>
            </a:r>
            <a:r>
              <a:rPr lang="en-US" dirty="0"/>
              <a:t> </a:t>
            </a:r>
            <a:r>
              <a:rPr lang="en-US" dirty="0" err="1"/>
              <a:t>predstavljaju</a:t>
            </a:r>
            <a:r>
              <a:rPr lang="en-US" dirty="0"/>
              <a:t> </a:t>
            </a:r>
            <a:r>
              <a:rPr lang="en-US" b="1" dirty="0" err="1"/>
              <a:t>kupci</a:t>
            </a:r>
            <a:r>
              <a:rPr lang="en-US" b="1" dirty="0"/>
              <a:t> </a:t>
            </a:r>
            <a:r>
              <a:rPr lang="en-US" b="1" dirty="0" err="1"/>
              <a:t>gotovih</a:t>
            </a:r>
            <a:r>
              <a:rPr lang="en-US" b="1" dirty="0"/>
              <a:t> </a:t>
            </a:r>
            <a:r>
              <a:rPr lang="en-US" b="1" dirty="0" err="1"/>
              <a:t>proizvoda</a:t>
            </a:r>
            <a:r>
              <a:rPr lang="en-US" b="1" dirty="0"/>
              <a:t> - </a:t>
            </a:r>
            <a:r>
              <a:rPr lang="en-US" b="1" dirty="0" err="1"/>
              <a:t>klijenti</a:t>
            </a:r>
            <a:r>
              <a:rPr lang="en-US" dirty="0"/>
              <a:t>, </a:t>
            </a:r>
            <a:r>
              <a:rPr lang="en-US" dirty="0" err="1"/>
              <a:t>koji</a:t>
            </a:r>
            <a:r>
              <a:rPr lang="en-US" dirty="0"/>
              <a:t> </a:t>
            </a:r>
            <a:r>
              <a:rPr lang="en-US" dirty="0" err="1"/>
              <a:t>su</a:t>
            </a:r>
            <a:r>
              <a:rPr lang="en-US" dirty="0"/>
              <a:t> </a:t>
            </a:r>
            <a:r>
              <a:rPr lang="en-US" dirty="0" err="1"/>
              <a:t>povezani</a:t>
            </a:r>
            <a:r>
              <a:rPr lang="en-US" dirty="0"/>
              <a:t> </a:t>
            </a:r>
            <a:r>
              <a:rPr lang="en-US" dirty="0" err="1"/>
              <a:t>sa</a:t>
            </a:r>
            <a:r>
              <a:rPr lang="en-US" dirty="0"/>
              <a:t> </a:t>
            </a:r>
            <a:r>
              <a:rPr lang="sr-Latn-RS" dirty="0"/>
              <a:t>industrijskim sistemom</a:t>
            </a:r>
            <a:r>
              <a:rPr lang="en-US" dirty="0"/>
              <a:t> </a:t>
            </a:r>
            <a:r>
              <a:rPr lang="en-US" dirty="0" err="1"/>
              <a:t>preko</a:t>
            </a:r>
            <a:r>
              <a:rPr lang="en-US" dirty="0"/>
              <a:t> </a:t>
            </a:r>
            <a:r>
              <a:rPr lang="en-US" dirty="0" err="1"/>
              <a:t>distributivne</a:t>
            </a:r>
            <a:r>
              <a:rPr lang="en-US" dirty="0"/>
              <a:t> </a:t>
            </a:r>
            <a:r>
              <a:rPr lang="en-US" dirty="0" err="1"/>
              <a:t>mreže</a:t>
            </a:r>
            <a:r>
              <a:rPr lang="en-US" dirty="0"/>
              <a:t> (</a:t>
            </a:r>
            <a:r>
              <a:rPr lang="en-US" dirty="0" err="1"/>
              <a:t>preko</a:t>
            </a:r>
            <a:r>
              <a:rPr lang="en-US" dirty="0"/>
              <a:t> </a:t>
            </a:r>
            <a:r>
              <a:rPr lang="en-US" dirty="0" err="1"/>
              <a:t>distributera</a:t>
            </a:r>
            <a:r>
              <a:rPr lang="en-US" dirty="0"/>
              <a:t>). Oni se </a:t>
            </a:r>
            <a:r>
              <a:rPr lang="en-US" dirty="0" err="1"/>
              <a:t>nalaze</a:t>
            </a:r>
            <a:r>
              <a:rPr lang="en-US" dirty="0"/>
              <a:t> van </a:t>
            </a:r>
            <a:r>
              <a:rPr lang="sr-Latn-RS" dirty="0"/>
              <a:t>posmatranog industrijskog </a:t>
            </a:r>
            <a:r>
              <a:rPr lang="en-US" dirty="0" err="1"/>
              <a:t>sistema</a:t>
            </a:r>
            <a:r>
              <a:rPr lang="en-US" dirty="0"/>
              <a:t>, </a:t>
            </a:r>
            <a:r>
              <a:rPr lang="en-US" dirty="0" err="1"/>
              <a:t>i</a:t>
            </a:r>
            <a:r>
              <a:rPr lang="en-US" dirty="0"/>
              <a:t> </a:t>
            </a:r>
            <a:r>
              <a:rPr lang="en-US" dirty="0" err="1"/>
              <a:t>pripadaju</a:t>
            </a:r>
            <a:r>
              <a:rPr lang="en-US" dirty="0"/>
              <a:t> </a:t>
            </a:r>
            <a:r>
              <a:rPr lang="en-US" dirty="0" err="1"/>
              <a:t>okruženju</a:t>
            </a:r>
            <a:r>
              <a:rPr lang="en-US" dirty="0"/>
              <a:t> </a:t>
            </a:r>
            <a:r>
              <a:rPr lang="en-US" dirty="0" err="1"/>
              <a:t>sistema</a:t>
            </a:r>
            <a:r>
              <a:rPr lang="en-US" dirty="0"/>
              <a:t>, </a:t>
            </a:r>
            <a:r>
              <a:rPr lang="en-US" dirty="0" err="1"/>
              <a:t>odnosno</a:t>
            </a:r>
            <a:r>
              <a:rPr lang="en-US" dirty="0"/>
              <a:t> </a:t>
            </a:r>
            <a:r>
              <a:rPr lang="en-US" dirty="0" err="1"/>
              <a:t>tržištu</a:t>
            </a:r>
            <a:r>
              <a:rPr lang="en-US" dirty="0"/>
              <a:t> </a:t>
            </a:r>
            <a:r>
              <a:rPr lang="en-US" dirty="0" err="1"/>
              <a:t>prodaje</a:t>
            </a:r>
            <a:r>
              <a:rPr lang="en-US" dirty="0"/>
              <a:t>. </a:t>
            </a:r>
          </a:p>
          <a:p>
            <a:pPr lvl="1"/>
            <a:r>
              <a:rPr lang="en-US" b="1" dirty="0" err="1"/>
              <a:t>Povratna</a:t>
            </a:r>
            <a:r>
              <a:rPr lang="en-US" b="1" dirty="0"/>
              <a:t> </a:t>
            </a:r>
            <a:r>
              <a:rPr lang="en-US" b="1" dirty="0" err="1"/>
              <a:t>logistika</a:t>
            </a:r>
            <a:r>
              <a:rPr lang="sr-Latn-RS" b="1" dirty="0"/>
              <a:t> (</a:t>
            </a:r>
            <a:r>
              <a:rPr lang="en-US" b="1" dirty="0"/>
              <a:t>Closed-Loop Supply Chains</a:t>
            </a:r>
            <a:r>
              <a:rPr lang="sr-Latn-RS" b="1" dirty="0"/>
              <a:t>)</a:t>
            </a:r>
            <a:r>
              <a:rPr lang="en-US" b="1" dirty="0"/>
              <a:t> </a:t>
            </a:r>
            <a:r>
              <a:rPr lang="en-US" dirty="0"/>
              <a:t>– </a:t>
            </a:r>
            <a:r>
              <a:rPr lang="en-US" dirty="0" err="1"/>
              <a:t>prikupljanje</a:t>
            </a:r>
            <a:r>
              <a:rPr lang="en-US" dirty="0"/>
              <a:t> </a:t>
            </a:r>
            <a:r>
              <a:rPr lang="en-US" dirty="0" err="1"/>
              <a:t>istro</a:t>
            </a:r>
            <a:r>
              <a:rPr lang="sr-Latn-RS" dirty="0"/>
              <a:t>š</a:t>
            </a:r>
            <a:r>
              <a:rPr lang="en-US" dirty="0" err="1"/>
              <a:t>enih</a:t>
            </a:r>
            <a:r>
              <a:rPr lang="en-US" dirty="0"/>
              <a:t> </a:t>
            </a:r>
            <a:r>
              <a:rPr lang="en-US" dirty="0" err="1"/>
              <a:t>proizvoda</a:t>
            </a:r>
            <a:r>
              <a:rPr lang="en-US" dirty="0"/>
              <a:t> </a:t>
            </a:r>
            <a:r>
              <a:rPr lang="sr-Latn-RS" dirty="0"/>
              <a:t>i</a:t>
            </a:r>
            <a:r>
              <a:rPr lang="en-US" dirty="0"/>
              <a:t> </a:t>
            </a:r>
            <a:r>
              <a:rPr lang="en-US" dirty="0" err="1"/>
              <a:t>povratak</a:t>
            </a:r>
            <a:r>
              <a:rPr lang="en-US" dirty="0"/>
              <a:t> </a:t>
            </a:r>
            <a:r>
              <a:rPr lang="en-US" dirty="0" err="1"/>
              <a:t>proizvo</a:t>
            </a:r>
            <a:r>
              <a:rPr lang="sr-Latn-RS" dirty="0"/>
              <a:t>đaču za reciklažu (Teslas Reverse Logistics).</a:t>
            </a:r>
            <a:endParaRPr lang="en-US" dirty="0"/>
          </a:p>
          <a:p>
            <a:endParaRPr lang="en-US" dirty="0"/>
          </a:p>
        </p:txBody>
      </p:sp>
    </p:spTree>
    <p:extLst>
      <p:ext uri="{BB962C8B-B14F-4D97-AF65-F5344CB8AC3E}">
        <p14:creationId xmlns:p14="http://schemas.microsoft.com/office/powerpoint/2010/main" val="3814529045"/>
      </p:ext>
    </p:extLst>
  </p:cSld>
  <p:clrMapOvr>
    <a:masterClrMapping/>
  </p:clrMapOvr>
</p:sld>
</file>

<file path=ppt/theme/theme1.xml><?xml version="1.0" encoding="utf-8"?>
<a:theme xmlns:a="http://schemas.openxmlformats.org/drawingml/2006/main" name="ie 16 9">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e 16 9" id="{576E9A8D-BB38-4D95-A36F-DF7C8086BD01}" vid="{49606A15-62B4-4A0C-88AF-796A0652F442}"/>
    </a:ext>
  </a:extLst>
</a:theme>
</file>

<file path=docProps/app.xml><?xml version="1.0" encoding="utf-8"?>
<Properties xmlns="http://schemas.openxmlformats.org/officeDocument/2006/extended-properties" xmlns:vt="http://schemas.openxmlformats.org/officeDocument/2006/docPropsVTypes">
  <Template/>
  <TotalTime>782</TotalTime>
  <Words>4154</Words>
  <Application>Microsoft Office PowerPoint</Application>
  <PresentationFormat>Widescreen</PresentationFormat>
  <Paragraphs>171</Paragraphs>
  <Slides>33</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3</vt:i4>
      </vt:variant>
      <vt:variant>
        <vt:lpstr>Slide Titles</vt:lpstr>
      </vt:variant>
      <vt:variant>
        <vt:i4>33</vt:i4>
      </vt:variant>
    </vt:vector>
  </HeadingPairs>
  <TitlesOfParts>
    <vt:vector size="42" baseType="lpstr">
      <vt:lpstr>Arial</vt:lpstr>
      <vt:lpstr>Calibri</vt:lpstr>
      <vt:lpstr>Calibri Light</vt:lpstr>
      <vt:lpstr>Times New Roman</vt:lpstr>
      <vt:lpstr>Times-Roman</vt:lpstr>
      <vt:lpstr>ie 16 9</vt:lpstr>
      <vt:lpstr>Microsoft Visio 2003-2010 Drawing</vt:lpstr>
      <vt:lpstr>Microsoft</vt:lpstr>
      <vt:lpstr>unknown</vt:lpstr>
      <vt:lpstr>INDUSTRIJSKI MENADŽMENT</vt:lpstr>
      <vt:lpstr>Sadržaj predmeta</vt:lpstr>
      <vt:lpstr>Industrija, transformacioni proces, logistika, razvoj i transformacija industrije</vt:lpstr>
      <vt:lpstr>Industrija, transformacioni proces, logistika, razvoj i transformacija industrije</vt:lpstr>
      <vt:lpstr>Industrija, transformacioni proces, logistika, razvoj i transformacija industrije</vt:lpstr>
      <vt:lpstr>Industrija, transformacioni proces, logistika, razvoj i transformacija industrije</vt:lpstr>
      <vt:lpstr>PowerPoint Presentation</vt:lpstr>
      <vt:lpstr>Industrija, transformacioni proces, logistika, razvoj i transformacija industrije</vt:lpstr>
      <vt:lpstr>Industrija, transformacioni proces, logistika, razvoj i transformacija industrije</vt:lpstr>
      <vt:lpstr>Industrija, transformacioni proces, logistika, razvoj i transformacija industrije</vt:lpstr>
      <vt:lpstr>Industrija, transformacioni proces, logistika, razvoj i transformacija industrije</vt:lpstr>
      <vt:lpstr>Lanac snabdevanja vs Logistička mreža</vt:lpstr>
      <vt:lpstr>Industrija, transformacioni proces, logistika, razvoj i transformacija industrije</vt:lpstr>
      <vt:lpstr>Industrija, transformacioni proces, logistika, razvoj i transformacija industrije</vt:lpstr>
      <vt:lpstr>PowerPoint Presentation</vt:lpstr>
      <vt:lpstr>Industrija, transformacioni proces, logistika, razvoj i transformacija industrije</vt:lpstr>
      <vt:lpstr>Industrija, transformacioni proces, logistika, razvoj i transformacija industrije</vt:lpstr>
      <vt:lpstr>Industrija, transformacioni proces, logistika, razvoj i transformacija industrije</vt:lpstr>
      <vt:lpstr>Industrija, transformacioni proces, logistika, razvoj i transformacija industrije</vt:lpstr>
      <vt:lpstr>Industrija, transformacioni proces, logistika, razvoj i transformacija industrije</vt:lpstr>
      <vt:lpstr>Industrija, transformacioni proces, logistika, razvoj i transformacija industrije</vt:lpstr>
      <vt:lpstr>Industrija, transformacioni proces, logistika, razvoj i transformacija industrije</vt:lpstr>
      <vt:lpstr>Industrija, transformacioni proces, logistika, razvoj i transformacija industrije</vt:lpstr>
      <vt:lpstr>Industrija, transformacioni proces, logistika, razvoj i transformacija industrije</vt:lpstr>
      <vt:lpstr>Industrija, transformacioni proces, logistika, razvoj i transformacija industrije</vt:lpstr>
      <vt:lpstr>Industrija, transformacioni proces, logistika, razvoj i transformacija industrije</vt:lpstr>
      <vt:lpstr>Industrija, transformacioni proces, logistika, razvoj i transformacija industrije</vt:lpstr>
      <vt:lpstr>Industrija, transformacioni proces, logistika, razvoj i transformacija industrije</vt:lpstr>
      <vt:lpstr>Industrija, transformacioni proces, logistika, razvoj i transformacija industrije</vt:lpstr>
      <vt:lpstr>Industrija, transformacioni proces, logistika, razvoj i transformacija industrije</vt:lpstr>
      <vt:lpstr>Industrija, transformacioni proces, logistika, razvoj i transformacija industrije</vt:lpstr>
      <vt:lpstr>Industrija, transformacioni proces, logistika, razvoj i transformacija industrije</vt:lpstr>
      <vt:lpstr>Zadatak za studente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INDUSTRIJSKI MENADŽMENT</dc:title>
  <dc:creator>SJM</dc:creator>
  <cp:lastModifiedBy>ivan mihajlovic</cp:lastModifiedBy>
  <cp:revision>225</cp:revision>
  <dcterms:created xsi:type="dcterms:W3CDTF">2022-07-20T09:42:14Z</dcterms:created>
  <dcterms:modified xsi:type="dcterms:W3CDTF">2025-11-21T07:55:42Z</dcterms:modified>
</cp:coreProperties>
</file>