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1" r:id="rId5"/>
    <p:sldId id="259" r:id="rId6"/>
    <p:sldId id="295" r:id="rId7"/>
    <p:sldId id="296" r:id="rId8"/>
    <p:sldId id="265" r:id="rId9"/>
    <p:sldId id="264" r:id="rId10"/>
    <p:sldId id="266" r:id="rId11"/>
    <p:sldId id="263" r:id="rId12"/>
    <p:sldId id="262" r:id="rId13"/>
    <p:sldId id="267" r:id="rId14"/>
    <p:sldId id="284" r:id="rId15"/>
    <p:sldId id="283" r:id="rId16"/>
    <p:sldId id="285" r:id="rId17"/>
    <p:sldId id="269" r:id="rId18"/>
    <p:sldId id="270" r:id="rId19"/>
    <p:sldId id="300" r:id="rId20"/>
    <p:sldId id="271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6" r:id="rId30"/>
    <p:sldId id="287" r:id="rId31"/>
    <p:sldId id="289" r:id="rId32"/>
    <p:sldId id="290" r:id="rId33"/>
    <p:sldId id="292" r:id="rId34"/>
    <p:sldId id="293" r:id="rId35"/>
    <p:sldId id="297" r:id="rId36"/>
    <p:sldId id="298" r:id="rId37"/>
    <p:sldId id="299" r:id="rId38"/>
    <p:sldId id="268" r:id="rId39"/>
    <p:sldId id="282" r:id="rId40"/>
    <p:sldId id="29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9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4596-59F4-4F37-BF93-B712E65E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CEA85-39D4-4986-8B8F-91CBA0D3D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EA9D-F222-4D35-9C69-079E92E4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B8D7-EBCE-4233-88E4-8E5F86C52DA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3D278-E87A-4E7F-9488-87D4C89E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B375-D925-4C5D-BCAF-C8C7F204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A2-8BDF-41C4-AD30-63A4F0DF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B8A4-A709-491B-932F-6F7B6E50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BC9E3-E8A3-40E9-B5A0-A1A13BF8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3EE6-2BA6-4C65-AD2F-37722D7E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B8D7-EBCE-4233-88E4-8E5F86C52DA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12B73-BA24-4D4E-8899-64BFAEC5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DD5A-125C-4900-A2A4-D923B02E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A2-8BDF-41C4-AD30-63A4F0DF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rlin-ict.eu/what-is-a-business-model-canva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2FumwkBMhL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.com/app/board/uXjVO9aimmQ=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ostat/data/databas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FumwkBMhLo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mihajlovic73@gmail.com" TargetMode="External"/><Relationship Id="rId2" Type="http://schemas.openxmlformats.org/officeDocument/2006/relationships/hyperlink" Target="https://miro.com/templates/business-model-canva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VREDNOVANJE PROJEKATA U OBLASTI INFORMACIONIH TEHNOLOGIJA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</a:t>
            </a:r>
            <a:r>
              <a:rPr lang="en-GB" i="1" dirty="0"/>
              <a:t>401</a:t>
            </a:r>
            <a:endParaRPr lang="sr-Latn-RS" i="1" dirty="0"/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FBE4-A333-49F7-B37C-F71A9F4D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E218B7-07C9-4856-9D52-9AB4CFF3A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56164"/>
              </p:ext>
            </p:extLst>
          </p:nvPr>
        </p:nvGraphicFramePr>
        <p:xfrm>
          <a:off x="590549" y="1538795"/>
          <a:ext cx="10763251" cy="4954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6112">
                  <a:extLst>
                    <a:ext uri="{9D8B030D-6E8A-4147-A177-3AD203B41FA5}">
                      <a16:colId xmlns:a16="http://schemas.microsoft.com/office/drawing/2014/main" val="1473866600"/>
                    </a:ext>
                  </a:extLst>
                </a:gridCol>
                <a:gridCol w="2386560">
                  <a:extLst>
                    <a:ext uri="{9D8B030D-6E8A-4147-A177-3AD203B41FA5}">
                      <a16:colId xmlns:a16="http://schemas.microsoft.com/office/drawing/2014/main" val="3618491459"/>
                    </a:ext>
                  </a:extLst>
                </a:gridCol>
                <a:gridCol w="2648180">
                  <a:extLst>
                    <a:ext uri="{9D8B030D-6E8A-4147-A177-3AD203B41FA5}">
                      <a16:colId xmlns:a16="http://schemas.microsoft.com/office/drawing/2014/main" val="2945650103"/>
                    </a:ext>
                  </a:extLst>
                </a:gridCol>
                <a:gridCol w="3252399">
                  <a:extLst>
                    <a:ext uri="{9D8B030D-6E8A-4147-A177-3AD203B41FA5}">
                      <a16:colId xmlns:a16="http://schemas.microsoft.com/office/drawing/2014/main" val="717889768"/>
                    </a:ext>
                  </a:extLst>
                </a:gridCol>
              </a:tblGrid>
              <a:tr h="6965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solidFill>
                            <a:srgbClr val="0070C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PROVERA KONCEPTA (KONCEPT SKRINING)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MARKETING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OPERACIJE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FINANSIJE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832116"/>
                  </a:ext>
                </a:extLst>
              </a:tr>
              <a:tr h="156654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IZVODLJIVOST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projekat može uraditi?)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je tržište dovoljno veliko?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se poseduju veštine i sposobnosti za proizvodnju određenog proizvoda ili kreiranje određene 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se poseduju dovoljni  finansijski resursi za razvoj i plasman određenog proizvoda/usluge?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00510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PRIHVATLJIVOST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želi uraditi projekat?)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Do kog tržišnog udela se može stići?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Kolika je reorganizacija potrebna za proizvodnju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određenog proizvoda ili kreiranje 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Koliki će biti povraćaj investicije – ROI 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201100"/>
                  </a:ext>
                </a:extLst>
              </a:tr>
              <a:tr h="8705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„RANJIVOST“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želi preuzeti rizik?)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Koji je rizik propadanja na tržištu?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Koji je rizik ako se proizvod ne može proizvesti prihvatljivo?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Koliki novac se može izgubiti ako se dogodi nešto loše?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08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32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9102-9443-4FD1-A396-0ACBD4D5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C83C-FA22-429A-8064-07326826A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200" dirty="0"/>
              <a:t>Alat koji se može korisno upotrebiti – u cilju detaljne analize svake od potencijalnih projektnih ideja je i „Business Model Canvas“.</a:t>
            </a:r>
          </a:p>
          <a:p>
            <a:endParaRPr lang="en-US" dirty="0"/>
          </a:p>
        </p:txBody>
      </p:sp>
      <p:pic>
        <p:nvPicPr>
          <p:cNvPr id="4" name="Picture 2" descr="What is a Business Model Canvas?">
            <a:extLst>
              <a:ext uri="{FF2B5EF4-FFF2-40B4-BE49-F238E27FC236}">
                <a16:creationId xmlns:a16="http://schemas.microsoft.com/office/drawing/2014/main" id="{B473E9C7-DD44-4686-BA2D-5A1CB262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16" y="2502732"/>
            <a:ext cx="7024063" cy="43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789C13-146E-441C-A1E1-6875A7451D1D}"/>
              </a:ext>
            </a:extLst>
          </p:cNvPr>
          <p:cNvSpPr/>
          <p:nvPr/>
        </p:nvSpPr>
        <p:spPr>
          <a:xfrm>
            <a:off x="7694807" y="6390470"/>
            <a:ext cx="449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https://merlin-ict.eu/what-is-a-business-model-canvas</a:t>
            </a:r>
            <a:r>
              <a:rPr lang="en-US" dirty="0">
                <a:hlinkClick r:id="rId3"/>
              </a:rPr>
              <a:t>/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DD695-3806-475C-B34D-22CAB1B66BD0}"/>
              </a:ext>
            </a:extLst>
          </p:cNvPr>
          <p:cNvSpPr/>
          <p:nvPr/>
        </p:nvSpPr>
        <p:spPr>
          <a:xfrm>
            <a:off x="7774707" y="2686120"/>
            <a:ext cx="401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https://www.youtube.com/watch?v=2FumwkBMhLo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6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B1A7-08FC-48DB-AB72-FB84376A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BA6E-83E6-4183-84E7-3D293B11D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Kod Business Model Canvas  - polazi se od ideje autora ove tehnike (Alexander Osterwalder), da je od samog poslovnog plana (business plan) značajniji proces planiranja. Tokom procesa planiranja ideje o novom projektu, mi naučimo više o pozitivnim i negativnim elementaima tog projekta, nego što možemo sagledati iz klasičnog biznis plana.</a:t>
            </a:r>
          </a:p>
          <a:p>
            <a:r>
              <a:rPr lang="sr-Latn-RS" dirty="0"/>
              <a:t>Razlog je u tome što se kod Business Model Canvas- a primenjuje sistemski pristup, gde se svi elementi nove poslovne ideje posmatraju istovremeno – u međusobnoj interakciji.</a:t>
            </a:r>
          </a:p>
          <a:p>
            <a:r>
              <a:rPr lang="sr-Latn-RS" dirty="0"/>
              <a:t>Biznis plan je najčešće samo dokument na 30-50 strana, koji zasebno posmatra segmente nove poslovne ideje i koji najčešće ostaje na nivou plana. Naime, retko se desi njegova stvarna realizacije. </a:t>
            </a:r>
          </a:p>
          <a:p>
            <a:r>
              <a:rPr lang="sr-Latn-RS" dirty="0"/>
              <a:t>Sa druge strane, proces poslovnog planiranja je važan, jer nam donosi nova saznanja, koja su primenjiva i u narednim projektima. Takođe, i u toku samog popunjavanja određenih polja kanvasa može se dodati neki od elemenata, za koji smo uočili da je inicijalno izostavljen.</a:t>
            </a:r>
          </a:p>
        </p:txBody>
      </p:sp>
    </p:spTree>
    <p:extLst>
      <p:ext uri="{BB962C8B-B14F-4D97-AF65-F5344CB8AC3E}">
        <p14:creationId xmlns:p14="http://schemas.microsoft.com/office/powerpoint/2010/main" val="72076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84FE-E917-4047-A15E-49ABF79B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6D141-E877-45FC-AA2F-8E9E9695F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Online alat za BMC: </a:t>
            </a:r>
            <a:r>
              <a:rPr lang="sr-Latn-RS" dirty="0">
                <a:hlinkClick r:id="rId2"/>
              </a:rPr>
              <a:t>https://miro.com/app/board/uXjVO9aimmQ=/</a:t>
            </a:r>
            <a:r>
              <a:rPr lang="sr-Latn-RS" dirty="0"/>
              <a:t> </a:t>
            </a:r>
            <a:endParaRPr lang="en-US" dirty="0"/>
          </a:p>
          <a:p>
            <a:r>
              <a:rPr lang="sr-Latn-RS" dirty="0"/>
              <a:t>U kreiranju BMC, najčešće se kreće od centralnog dela (</a:t>
            </a:r>
            <a:r>
              <a:rPr lang="sr-Latn-RS" b="1" dirty="0"/>
              <a:t>Value Proposition – Key proposition</a:t>
            </a:r>
            <a:r>
              <a:rPr lang="sr-Latn-RS" dirty="0"/>
              <a:t>). To je deo u kome se zapravo predlaže novi proizvod ili nova usluga, koji će biti predmet budućeg projekta.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kanvasa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odgovore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pitanja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sr-Latn-RS" dirty="0"/>
              <a:t>Koju vrednost isporučujemo kupcu?</a:t>
            </a:r>
          </a:p>
          <a:p>
            <a:pPr lvl="1"/>
            <a:r>
              <a:rPr lang="sr-Latn-RS" dirty="0"/>
              <a:t>Koji od problema naših kupaca pokušavamo da rešimo?</a:t>
            </a:r>
          </a:p>
          <a:p>
            <a:pPr lvl="1"/>
            <a:r>
              <a:rPr lang="sr-Latn-RS" dirty="0"/>
              <a:t>Koji posao pomažemo klijentu da završi?</a:t>
            </a:r>
          </a:p>
          <a:p>
            <a:pPr lvl="1"/>
            <a:r>
              <a:rPr lang="sr-Latn-RS" dirty="0"/>
              <a:t>Koje potrebe kupaca zadovoljavamo?</a:t>
            </a:r>
          </a:p>
          <a:p>
            <a:pPr lvl="1"/>
            <a:r>
              <a:rPr lang="sr-Latn-RS" dirty="0"/>
              <a:t>Koje pakete proizvoda i usluga nudimo svakom segmentu kupaca?</a:t>
            </a:r>
          </a:p>
        </p:txBody>
      </p:sp>
    </p:spTree>
    <p:extLst>
      <p:ext uri="{BB962C8B-B14F-4D97-AF65-F5344CB8AC3E}">
        <p14:creationId xmlns:p14="http://schemas.microsoft.com/office/powerpoint/2010/main" val="27907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8E99-ECA9-4452-866D-F8A7500D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4BECA-2B75-4E4F-A849-04C52693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</a:t>
            </a:r>
            <a:r>
              <a:rPr lang="sr-Latn-RS" dirty="0"/>
              <a:t>ti</a:t>
            </a:r>
            <a:r>
              <a:rPr lang="en-US" dirty="0"/>
              <a:t> je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okreću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</a:t>
            </a:r>
            <a:r>
              <a:rPr lang="en-US" dirty="0" err="1"/>
              <a:t>umesto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. </a:t>
            </a:r>
            <a:r>
              <a:rPr lang="en-US" dirty="0" err="1"/>
              <a:t>Rešava</a:t>
            </a:r>
            <a:r>
              <a:rPr lang="en-US" dirty="0"/>
              <a:t> problem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klijenta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odabranog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U tom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je </a:t>
            </a:r>
            <a:r>
              <a:rPr lang="sr-Latn-RS" dirty="0"/>
              <a:t>zapravo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pogodnosti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vrednosne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inovativne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predstavljati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inovativnu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. Drug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sličn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postojećim</a:t>
            </a:r>
            <a:r>
              <a:rPr lang="en-US" dirty="0"/>
              <a:t> </a:t>
            </a:r>
            <a:r>
              <a:rPr lang="en-US" dirty="0" err="1"/>
              <a:t>tržišnim</a:t>
            </a:r>
            <a:r>
              <a:rPr lang="en-US" dirty="0"/>
              <a:t> </a:t>
            </a:r>
            <a:r>
              <a:rPr lang="en-US" dirty="0" err="1"/>
              <a:t>ponudama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dodatnim</a:t>
            </a:r>
            <a:r>
              <a:rPr lang="en-US" dirty="0"/>
              <a:t> </a:t>
            </a:r>
            <a:r>
              <a:rPr lang="en-US" dirty="0" err="1"/>
              <a:t>karakteristikama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04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9D86-8033-4813-8AE6-B6A84A68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09B3-224D-4D84-B918-C172C4BF3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Eventualno, može se krenuti od </a:t>
            </a:r>
            <a:r>
              <a:rPr lang="sr-Latn-RS" b="1" dirty="0"/>
              <a:t>Segmenta kupaca </a:t>
            </a:r>
            <a:r>
              <a:rPr lang="sr-Latn-RS" dirty="0"/>
              <a:t>(Customer segment), gde zapravo krećemo od analize potencijalnih kupaca i onda za tu grupu kupaca kreiramo proizvod/uslugu za njihove potrebe. Ovaj slučaj je čest kod direktnog naručivanja proizvoda od strane kupaca, ili u slučajevima kada se bavimo projektnim planiranjem u oblasti socijalno odgovornog preduzetništva (Social Entrepreneurship).</a:t>
            </a:r>
          </a:p>
          <a:p>
            <a:r>
              <a:rPr lang="sr-Latn-RS" dirty="0"/>
              <a:t>Kod definisanja segmenata kupaca, zapravo odgovaramo na pitanja:</a:t>
            </a:r>
          </a:p>
          <a:p>
            <a:pPr lvl="1"/>
            <a:r>
              <a:rPr lang="en-US" dirty="0"/>
              <a:t>Za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stvaramo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,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3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78E0-3FD3-4AB1-9249-0B3ED27F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FD0C-59D9-4E0E-93FE-9E240FA5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sr-Latn-RS" dirty="0"/>
              <a:t>okosnicu</a:t>
            </a:r>
            <a:r>
              <a:rPr lang="en-US" dirty="0"/>
              <a:t> </a:t>
            </a:r>
            <a:r>
              <a:rPr lang="sr-Latn-RS" dirty="0"/>
              <a:t>svakog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Bez (</a:t>
            </a:r>
            <a:r>
              <a:rPr lang="en-US" dirty="0" err="1"/>
              <a:t>profitabilnih</a:t>
            </a:r>
            <a:r>
              <a:rPr lang="en-US" dirty="0"/>
              <a:t>)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opstati</a:t>
            </a:r>
            <a:r>
              <a:rPr lang="en-US" dirty="0"/>
              <a:t>.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zadovoljili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,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grupisati</a:t>
            </a:r>
            <a:r>
              <a:rPr lang="en-US" dirty="0"/>
              <a:t> u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zajedničkim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, </a:t>
            </a:r>
            <a:r>
              <a:rPr lang="en-US" dirty="0" err="1"/>
              <a:t>poslovima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sr-Latn-RS" dirty="0"/>
              <a:t>za njih </a:t>
            </a:r>
            <a:r>
              <a:rPr lang="en-US" dirty="0" err="1"/>
              <a:t>obaviti</a:t>
            </a:r>
            <a:r>
              <a:rPr lang="en-US" dirty="0"/>
              <a:t>, </a:t>
            </a:r>
            <a:r>
              <a:rPr lang="en-US" dirty="0" err="1"/>
              <a:t>uobičajenim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doneti</a:t>
            </a:r>
            <a:r>
              <a:rPr lang="en-US" dirty="0"/>
              <a:t> </a:t>
            </a:r>
            <a:r>
              <a:rPr lang="en-US" dirty="0" err="1"/>
              <a:t>svesnu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tome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ćete</a:t>
            </a:r>
            <a:r>
              <a:rPr lang="en-US" dirty="0"/>
              <a:t> </a:t>
            </a:r>
            <a:r>
              <a:rPr lang="en-US" dirty="0" err="1"/>
              <a:t>služiti</a:t>
            </a:r>
            <a:r>
              <a:rPr lang="en-US" dirty="0"/>
              <a:t>, 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ignorisati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donese</a:t>
            </a:r>
            <a:r>
              <a:rPr lang="en-US" dirty="0"/>
              <a:t> ova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dizajniran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snažnog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obaviti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b="1" dirty="0" err="1"/>
              <a:t>odvojene</a:t>
            </a:r>
            <a:r>
              <a:rPr lang="en-US" b="1" dirty="0"/>
              <a:t> </a:t>
            </a:r>
            <a:r>
              <a:rPr lang="en-US" b="1" dirty="0" err="1"/>
              <a:t>segmente</a:t>
            </a:r>
            <a:r>
              <a:rPr lang="en-US" b="1" dirty="0"/>
              <a:t> </a:t>
            </a:r>
            <a:r>
              <a:rPr lang="en-US" dirty="0" err="1"/>
              <a:t>ako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opravdavaju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/>
              <a:t>do </a:t>
            </a:r>
            <a:r>
              <a:rPr lang="en-US" dirty="0" err="1"/>
              <a:t>njih</a:t>
            </a:r>
            <a:r>
              <a:rPr lang="en-US" dirty="0"/>
              <a:t> se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kanale</a:t>
            </a:r>
            <a:r>
              <a:rPr lang="en-US" dirty="0"/>
              <a:t> </a:t>
            </a:r>
            <a:r>
              <a:rPr lang="en-US" dirty="0" err="1"/>
              <a:t>distribucije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profitabilnost</a:t>
            </a:r>
            <a:r>
              <a:rPr lang="en-US" dirty="0"/>
              <a:t> </a:t>
            </a:r>
            <a:r>
              <a:rPr lang="sr-Latn-RS" dirty="0"/>
              <a:t>– kupovnu moć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FDB80-8B83-41C4-B5CD-C0CE5A67A8EE}"/>
              </a:ext>
            </a:extLst>
          </p:cNvPr>
          <p:cNvSpPr txBox="1"/>
          <p:nvPr/>
        </p:nvSpPr>
        <p:spPr>
          <a:xfrm>
            <a:off x="8798218" y="5071462"/>
            <a:ext cx="317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Eurostat Database</a:t>
            </a:r>
          </a:p>
          <a:p>
            <a:r>
              <a:rPr lang="en-US" dirty="0">
                <a:hlinkClick r:id="rId2"/>
              </a:rPr>
              <a:t>https://ec.europa.eu/eurostat/data/database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4AE1-D09F-4E3F-BFB5-CC298699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71E3-8519-4670-B3F9-39032F31C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korak u analizi projektne ideje, po principu Business model canvasa, je razmisliti o </a:t>
            </a:r>
            <a:r>
              <a:rPr lang="sr-Latn-RS" b="1" dirty="0"/>
              <a:t>korisničkim kanalima/ kanalima distribucije </a:t>
            </a:r>
            <a:r>
              <a:rPr lang="sr-Latn-RS" dirty="0"/>
              <a:t>. Naime, o okviru ovog dela matrice poslovnog modela razmišlja se o načinu na koji će se pristupati kupcima.</a:t>
            </a:r>
          </a:p>
          <a:p>
            <a:r>
              <a:rPr lang="en-US" dirty="0" err="1"/>
              <a:t>Korisnički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sr-Latn-RS" dirty="0"/>
              <a:t>matrice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 ili 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da bi </a:t>
            </a:r>
            <a:r>
              <a:rPr lang="en-US" dirty="0" err="1"/>
              <a:t>isporučila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koju planira da razvije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Kompanije</a:t>
            </a:r>
            <a:r>
              <a:rPr lang="sr-Latn-RS" dirty="0"/>
              <a:t>/MSP-i</a:t>
            </a:r>
            <a:r>
              <a:rPr lang="en-US" dirty="0"/>
              <a:t> </a:t>
            </a:r>
            <a:r>
              <a:rPr lang="sr-Latn-RS" dirty="0"/>
              <a:t>često</a:t>
            </a:r>
            <a:r>
              <a:rPr lang="en-US" dirty="0"/>
              <a:t> </a:t>
            </a:r>
            <a:r>
              <a:rPr lang="en-US" dirty="0" err="1"/>
              <a:t>ispituju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sr-Latn-RS" dirty="0"/>
              <a:t> ili planiraju potencijalni učinak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odgovorile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/>
              <a:t>Koji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najprikladniji</a:t>
            </a:r>
            <a:r>
              <a:rPr lang="en-US" dirty="0"/>
              <a:t> za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dolazimo</a:t>
            </a:r>
            <a:r>
              <a:rPr lang="en-US" dirty="0"/>
              <a:t> do </a:t>
            </a:r>
            <a:r>
              <a:rPr lang="en-US" dirty="0" err="1"/>
              <a:t>kupaca</a:t>
            </a:r>
            <a:r>
              <a:rPr lang="sr-Latn-RS" dirty="0"/>
              <a:t> – u slučaju da već imamo proizvode na tržištu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 od postojećih kanala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najisplativij</a:t>
            </a:r>
            <a:r>
              <a:rPr lang="sr-Latn-RS" dirty="0"/>
              <a:t>i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integrišemo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procedurama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servisnih usluga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?</a:t>
            </a:r>
          </a:p>
          <a:p>
            <a:endParaRPr lang="sr-Latn-R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4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082F-F6D1-4722-BD4B-D61F3939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A444F-A48A-485F-9419-9EF74525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marketinških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r-Latn-RS" dirty="0">
                <a:solidFill>
                  <a:srgbClr val="FF0000"/>
                </a:solidFill>
              </a:rPr>
              <a:t>i logističkih </a:t>
            </a:r>
            <a:r>
              <a:rPr lang="en-US" dirty="0" err="1"/>
              <a:t>funkcija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Podizanje</a:t>
            </a:r>
            <a:r>
              <a:rPr lang="en-US" b="1" dirty="0"/>
              <a:t> </a:t>
            </a:r>
            <a:r>
              <a:rPr lang="en-US" b="1" dirty="0" err="1"/>
              <a:t>svesti</a:t>
            </a:r>
            <a:r>
              <a:rPr lang="en-US" b="1" dirty="0"/>
              <a:t> </a:t>
            </a:r>
            <a:r>
              <a:rPr lang="en-US" dirty="0"/>
              <a:t>o 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 (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klijent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ponudom vrednosti (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sr-Latn-RS" dirty="0"/>
              <a:t>)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dirty="0"/>
              <a:t>Pom</a:t>
            </a:r>
            <a:r>
              <a:rPr lang="sr-Latn-RS" dirty="0"/>
              <a:t>oć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procene</a:t>
            </a:r>
            <a:r>
              <a:rPr lang="en-US" b="1" dirty="0"/>
              <a:t> </a:t>
            </a:r>
            <a:r>
              <a:rPr lang="en-US" b="1" dirty="0" err="1"/>
              <a:t>vrednost</a:t>
            </a:r>
            <a:r>
              <a:rPr lang="en-US" b="1" dirty="0"/>
              <a:t> </a:t>
            </a:r>
            <a:r>
              <a:rPr lang="en-US" b="1" dirty="0" err="1"/>
              <a:t>ponude</a:t>
            </a:r>
            <a:r>
              <a:rPr lang="en-US" b="1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 (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da </a:t>
            </a:r>
            <a:r>
              <a:rPr lang="sr-Latn-RS" dirty="0"/>
              <a:t>realno </a:t>
            </a:r>
            <a:r>
              <a:rPr lang="en-US" dirty="0" err="1"/>
              <a:t>procene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Omogućavanje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kupe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r-Latn-RS" dirty="0"/>
              <a:t> (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sr-Latn-RS" dirty="0"/>
              <a:t>omogućiti/olakšati </a:t>
            </a:r>
            <a:r>
              <a:rPr lang="en-US" dirty="0" err="1"/>
              <a:t>kupovin</a:t>
            </a:r>
            <a:r>
              <a:rPr lang="sr-Latn-RS" dirty="0"/>
              <a:t>u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b="1" dirty="0" err="1"/>
              <a:t>Isporuka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sr-Latn-RS" dirty="0"/>
              <a:t> (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ponu</a:t>
            </a:r>
            <a:r>
              <a:rPr lang="sr-Latn-RS" dirty="0"/>
              <a:t>đene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(proizvode/usluge)</a:t>
            </a:r>
            <a:r>
              <a:rPr lang="en-US" dirty="0"/>
              <a:t> </a:t>
            </a:r>
            <a:r>
              <a:rPr lang="en-US" dirty="0" err="1"/>
              <a:t>dostavljaju</a:t>
            </a:r>
            <a:r>
              <a:rPr lang="en-US" dirty="0"/>
              <a:t> </a:t>
            </a:r>
            <a:r>
              <a:rPr lang="en-US" dirty="0" err="1"/>
              <a:t>kupcu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b="1" dirty="0" err="1"/>
              <a:t>korisničke</a:t>
            </a:r>
            <a:r>
              <a:rPr lang="en-US" b="1" dirty="0"/>
              <a:t> </a:t>
            </a:r>
            <a:r>
              <a:rPr lang="sr-Latn-RS" b="1" dirty="0"/>
              <a:t>i servisne </a:t>
            </a:r>
            <a:r>
              <a:rPr lang="en-US" b="1" dirty="0" err="1"/>
              <a:t>podrške</a:t>
            </a:r>
            <a:r>
              <a:rPr lang="en-US" b="1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sr-Latn-RS" dirty="0"/>
              <a:t> (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?</a:t>
            </a:r>
            <a:r>
              <a:rPr lang="sr-Latn-RS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5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Mogući korisnički kanali:</a:t>
            </a:r>
          </a:p>
          <a:p>
            <a:pPr lvl="1"/>
            <a:r>
              <a:rPr lang="sr-Latn-RS" dirty="0"/>
              <a:t>Usmena komunikacija</a:t>
            </a:r>
          </a:p>
          <a:p>
            <a:pPr lvl="1"/>
            <a:r>
              <a:rPr lang="sr-Latn-RS" dirty="0"/>
              <a:t>Printani katalozi / flajeri</a:t>
            </a:r>
          </a:p>
          <a:p>
            <a:pPr lvl="1"/>
            <a:r>
              <a:rPr lang="sr-Latn-RS" dirty="0"/>
              <a:t>Društvene mreže</a:t>
            </a:r>
          </a:p>
          <a:p>
            <a:pPr lvl="1"/>
            <a:r>
              <a:rPr lang="sr-Latn-RS" dirty="0"/>
              <a:t>Web sajtovi</a:t>
            </a:r>
          </a:p>
          <a:p>
            <a:pPr lvl="1"/>
            <a:r>
              <a:rPr lang="sr-Latn-RS" dirty="0"/>
              <a:t>Mobilne aplikacije</a:t>
            </a:r>
          </a:p>
          <a:p>
            <a:pPr lvl="1"/>
            <a:r>
              <a:rPr lang="sr-Latn-RS" dirty="0"/>
              <a:t>TV reklame i TV prodaja</a:t>
            </a:r>
          </a:p>
          <a:p>
            <a:pPr lvl="1"/>
            <a:r>
              <a:rPr lang="sr-Latn-RS" dirty="0"/>
              <a:t>Konferencije i prezentacije</a:t>
            </a:r>
          </a:p>
          <a:p>
            <a:pPr lvl="1"/>
            <a:r>
              <a:rPr lang="sr-Latn-RS" dirty="0"/>
              <a:t>Telemarketing </a:t>
            </a:r>
          </a:p>
          <a:p>
            <a:pPr lvl="1"/>
            <a:r>
              <a:rPr lang="sr-Latn-RS" dirty="0"/>
              <a:t>Prodajni objekti</a:t>
            </a:r>
          </a:p>
          <a:p>
            <a:pPr lvl="1"/>
            <a:r>
              <a:rPr lang="sr-Latn-RS" dirty="0"/>
              <a:t>.........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3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Definicija projekta</a:t>
            </a:r>
          </a:p>
          <a:p>
            <a:r>
              <a:rPr lang="sr-Latn-RS" dirty="0">
                <a:solidFill>
                  <a:srgbClr val="FF0000"/>
                </a:solidFill>
              </a:rPr>
              <a:t>Životni ciklus projekta – stadijumi projekta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Generisanje i selekcija projektne ideje – neekonom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sr-Latn-RS" b="1">
                <a:solidFill>
                  <a:srgbClr val="FF0000"/>
                </a:solidFill>
              </a:rPr>
              <a:t>ka </a:t>
            </a:r>
            <a:r>
              <a:rPr lang="sr-Latn-RS" b="1" dirty="0">
                <a:solidFill>
                  <a:srgbClr val="FF0000"/>
                </a:solidFill>
              </a:rPr>
              <a:t>analiza</a:t>
            </a:r>
          </a:p>
          <a:p>
            <a:r>
              <a:rPr lang="sr-Latn-RS" dirty="0">
                <a:solidFill>
                  <a:srgbClr val="FF0000"/>
                </a:solidFill>
              </a:rPr>
              <a:t>Iniciranje projekta – Business Case (Poslovni slučaj)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projekta – Studija izvodljivosti – uključujući vrednovanje i evaluaciju projekata zasnovanu na finansijskim parametrima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projekata - Planiranje organizacione strukture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projekta – Primena MS Project softvera</a:t>
            </a:r>
          </a:p>
        </p:txBody>
      </p:sp>
    </p:spTree>
    <p:extLst>
      <p:ext uri="{BB962C8B-B14F-4D97-AF65-F5344CB8AC3E}">
        <p14:creationId xmlns:p14="http://schemas.microsoft.com/office/powerpoint/2010/main" val="266112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09B1-F527-4A30-A1A4-534407C2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84BE-AAFF-44E2-B8F7-E3D7F357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sr-Latn-RS" dirty="0"/>
              <a:t>samostalne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sr-Latn-RS" dirty="0"/>
              <a:t>sopstvenih proizvoda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partnerske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sr-Latn-RS" dirty="0"/>
              <a:t>.</a:t>
            </a:r>
          </a:p>
          <a:p>
            <a:r>
              <a:rPr lang="en-US" dirty="0" err="1"/>
              <a:t>Partnerski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niže</a:t>
            </a:r>
            <a:r>
              <a:rPr lang="en-US" dirty="0"/>
              <a:t> </a:t>
            </a:r>
            <a:r>
              <a:rPr lang="en-US" dirty="0" err="1"/>
              <a:t>profitne</a:t>
            </a:r>
            <a:r>
              <a:rPr lang="en-US" dirty="0"/>
              <a:t> </a:t>
            </a:r>
            <a:r>
              <a:rPr lang="sr-Latn-RS" dirty="0"/>
              <a:t>mogućnosti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da </a:t>
            </a:r>
            <a:r>
              <a:rPr lang="en-US" dirty="0" err="1"/>
              <a:t>proširi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domet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iskoristi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Kanali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direktni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veće</a:t>
            </a:r>
            <a:r>
              <a:rPr lang="en-US" dirty="0"/>
              <a:t> </a:t>
            </a:r>
            <a:r>
              <a:rPr lang="sr-Latn-RS" dirty="0"/>
              <a:t>profitne </a:t>
            </a:r>
            <a:r>
              <a:rPr lang="en-US" dirty="0" err="1"/>
              <a:t>marže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skupi</a:t>
            </a:r>
            <a:r>
              <a:rPr lang="en-US" dirty="0"/>
              <a:t> za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Većina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, </a:t>
            </a:r>
            <a:r>
              <a:rPr lang="en-US" dirty="0" err="1"/>
              <a:t>pronalazeći</a:t>
            </a:r>
            <a:r>
              <a:rPr lang="en-US" dirty="0"/>
              <a:t> </a:t>
            </a:r>
            <a:r>
              <a:rPr lang="en-US" dirty="0" err="1"/>
              <a:t>kombinaciju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sr-Latn-RS" dirty="0"/>
              <a:t>optimizuje</a:t>
            </a:r>
            <a:r>
              <a:rPr lang="en-US" dirty="0"/>
              <a:t> </a:t>
            </a:r>
            <a:r>
              <a:rPr lang="en-US" dirty="0" err="1"/>
              <a:t>ponud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kup</a:t>
            </a:r>
            <a:r>
              <a:rPr lang="sr-Latn-RS" dirty="0"/>
              <a:t>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planirane </a:t>
            </a:r>
            <a:r>
              <a:rPr lang="en-US" dirty="0" err="1"/>
              <a:t>prihode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3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3F57-7CAD-40BC-A9F1-6AB081E0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F930-7CE1-45EB-A7EE-0710FE8AD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Sledeći deo kanvasa se onosi na </a:t>
            </a:r>
            <a:r>
              <a:rPr lang="sr-Latn-RS" b="1" dirty="0"/>
              <a:t>odnose sa kupcima</a:t>
            </a:r>
            <a:r>
              <a:rPr lang="sr-Latn-RS" dirty="0"/>
              <a:t>. U ovom delu se predstavlja plan i dinamika interakcije sa kupcima.   Drugim rečima, ovo je okosnica buduće marketing kampanje kompanije / MSP-a u smislu što bolje promocije ponuđenih proizvoda/usluga.</a:t>
            </a:r>
          </a:p>
          <a:p>
            <a:pPr lvl="1"/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sr-Latn-RS" dirty="0"/>
              <a:t>,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naših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, </a:t>
            </a:r>
            <a:r>
              <a:rPr lang="en-US" dirty="0" err="1"/>
              <a:t>očekuje</a:t>
            </a:r>
            <a:r>
              <a:rPr lang="sr-Latn-RS" dirty="0"/>
              <a:t> </a:t>
            </a:r>
            <a:r>
              <a:rPr lang="en-US" dirty="0"/>
              <a:t>da </a:t>
            </a:r>
            <a:r>
              <a:rPr lang="en-US" dirty="0" err="1"/>
              <a:t>uspostavimo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sr-Latn-RS" dirty="0"/>
              <a:t> vreste odnosa već</a:t>
            </a:r>
            <a:r>
              <a:rPr lang="en-US" dirty="0"/>
              <a:t> </a:t>
            </a:r>
            <a:r>
              <a:rPr lang="en-US" dirty="0" err="1"/>
              <a:t>ustanovili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skupi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integrisani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ostatkom</a:t>
            </a:r>
            <a:r>
              <a:rPr lang="en-US" dirty="0"/>
              <a:t> </a:t>
            </a:r>
            <a:r>
              <a:rPr lang="en-US" dirty="0" err="1"/>
              <a:t>našeg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?</a:t>
            </a:r>
            <a:endParaRPr lang="sr-Latn-R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9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9584-0F94-4089-A527-2E27EDA3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B584-FE09-41DF-8D46-70687AA1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Odnosi sa kupcima. kao deo poslovnog modela se odnosi na segmente odnosa sa kupcima koji uključuju:</a:t>
            </a:r>
          </a:p>
          <a:p>
            <a:pPr lvl="1"/>
            <a:r>
              <a:rPr lang="sr-Latn-RS" dirty="0"/>
              <a:t>Uslugu prodaje</a:t>
            </a:r>
          </a:p>
          <a:p>
            <a:pPr lvl="1"/>
            <a:r>
              <a:rPr lang="sr-Latn-RS" dirty="0"/>
              <a:t>Unapređenje usluge i odnosa sa kupcima</a:t>
            </a:r>
          </a:p>
          <a:p>
            <a:pPr lvl="1"/>
            <a:r>
              <a:rPr lang="sr-Latn-RS" dirty="0"/>
              <a:t>Plan marketing kampanje</a:t>
            </a:r>
          </a:p>
          <a:p>
            <a:pPr lvl="1"/>
            <a:r>
              <a:rPr lang="sr-Latn-RS" dirty="0"/>
              <a:t>Predstavljanje kvaliteta proizvoda/usluge</a:t>
            </a:r>
          </a:p>
          <a:p>
            <a:pPr lvl="1"/>
            <a:r>
              <a:rPr lang="sr-Latn-RS" dirty="0"/>
              <a:t>Benefite za kupce (akcije)</a:t>
            </a:r>
          </a:p>
          <a:p>
            <a:pPr lvl="1"/>
            <a:r>
              <a:rPr lang="sr-Latn-RS" dirty="0"/>
              <a:t>Izgradnju i održavanje lojalnosti kupaca</a:t>
            </a:r>
          </a:p>
          <a:p>
            <a:pPr lvl="1"/>
            <a:r>
              <a:rPr lang="sr-Latn-RS" dirty="0"/>
              <a:t>Pouzdanost odnosa proizvođač/prodavac/kupac</a:t>
            </a:r>
          </a:p>
          <a:p>
            <a:pPr lvl="1"/>
            <a:r>
              <a:rPr lang="sr-Latn-RS" dirty="0"/>
              <a:t>Podrška kupcima pre, tokom i nakon prodaje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8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5984-17D5-442A-9441-47F2D780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AE80-E273-4BF4-805C-970F6DAC1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</a:t>
            </a:r>
            <a:r>
              <a:rPr lang="en-US" dirty="0" err="1"/>
              <a:t>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razjasni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uspostavi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svakim</a:t>
            </a:r>
            <a:r>
              <a:rPr lang="en-US" dirty="0"/>
              <a:t> </a:t>
            </a:r>
            <a:r>
              <a:rPr lang="en-US" dirty="0" err="1"/>
              <a:t>segmentom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uspostavljaju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sr-Latn-RS" dirty="0"/>
              <a:t>već definisanih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kanala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rasponu</a:t>
            </a:r>
            <a:r>
              <a:rPr lang="en-US" dirty="0"/>
              <a:t> od </a:t>
            </a:r>
            <a:r>
              <a:rPr lang="en-US" dirty="0" err="1"/>
              <a:t>ličnih</a:t>
            </a:r>
            <a:r>
              <a:rPr lang="en-US" dirty="0"/>
              <a:t> do </a:t>
            </a:r>
            <a:r>
              <a:rPr lang="en-US" dirty="0" err="1"/>
              <a:t>automatizovanih</a:t>
            </a:r>
            <a:r>
              <a:rPr lang="en-US" dirty="0"/>
              <a:t>, od </a:t>
            </a:r>
            <a:r>
              <a:rPr lang="en-US" dirty="0" err="1"/>
              <a:t>transakcionih</a:t>
            </a:r>
            <a:r>
              <a:rPr lang="en-US" dirty="0"/>
              <a:t> do </a:t>
            </a:r>
            <a:r>
              <a:rPr lang="en-US" dirty="0" err="1"/>
              <a:t>dugoročnih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sr-Latn-RS" dirty="0"/>
              <a:t>pridobijanje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 – izgradnja lojalnosti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uspostavljate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celokupno</a:t>
            </a:r>
            <a:r>
              <a:rPr lang="en-US" dirty="0"/>
              <a:t> </a:t>
            </a:r>
            <a:r>
              <a:rPr lang="en-US" dirty="0" err="1"/>
              <a:t>korisničko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48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60A-CE6F-425F-8C97-459CB2FB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7486-EA89-40AA-BEDF-00999CC9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endParaRPr lang="sr-Latn-RS" dirty="0"/>
          </a:p>
          <a:p>
            <a:pPr lvl="1"/>
            <a:r>
              <a:rPr lang="en-US" dirty="0" err="1"/>
              <a:t>Transakcioni</a:t>
            </a:r>
            <a:endParaRPr lang="sr-Latn-RS" dirty="0"/>
          </a:p>
          <a:p>
            <a:pPr lvl="1"/>
            <a:r>
              <a:rPr lang="en-US" dirty="0" err="1"/>
              <a:t>Dugoročni</a:t>
            </a:r>
            <a:endParaRPr lang="sr-Latn-RS" dirty="0"/>
          </a:p>
          <a:p>
            <a:pPr lvl="1"/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Samoposluživanje</a:t>
            </a:r>
            <a:endParaRPr lang="sr-Latn-RS" dirty="0"/>
          </a:p>
          <a:p>
            <a:pPr lvl="1"/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en-US" dirty="0"/>
          </a:p>
          <a:p>
            <a:pPr lvl="1"/>
            <a:r>
              <a:rPr lang="en-US" dirty="0" err="1"/>
              <a:t>Zajednice</a:t>
            </a:r>
            <a:endParaRPr lang="en-US" dirty="0"/>
          </a:p>
          <a:p>
            <a:pPr lvl="1"/>
            <a:r>
              <a:rPr lang="en-US" dirty="0"/>
              <a:t>Ko-</a:t>
            </a:r>
            <a:r>
              <a:rPr lang="en-US" dirty="0" err="1"/>
              <a:t>kreacija</a:t>
            </a:r>
            <a:endParaRPr lang="en-US" dirty="0"/>
          </a:p>
          <a:p>
            <a:pPr lvl="1"/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40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382F-23F2-4A20-A0E0-48DB3DFB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70C9C-BF53-4B68-8840-C56437C4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Transakcioni</a:t>
            </a:r>
            <a:r>
              <a:rPr lang="sr-Latn-RS" dirty="0"/>
              <a:t> (</a:t>
            </a:r>
            <a:r>
              <a:rPr lang="en-US" b="1" dirty="0"/>
              <a:t>Transactional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odnos zapravo predstavlja transakciju u okviru koje gotovo da i</a:t>
            </a:r>
            <a:r>
              <a:rPr lang="en-US" dirty="0"/>
              <a:t> 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transakcijskoj</a:t>
            </a:r>
            <a:r>
              <a:rPr lang="en-US" dirty="0"/>
              <a:t> </a:t>
            </a:r>
            <a:r>
              <a:rPr lang="en-US" dirty="0" err="1"/>
              <a:t>osnovi</a:t>
            </a:r>
            <a:r>
              <a:rPr lang="en-US" dirty="0"/>
              <a:t>. Kiosk </a:t>
            </a:r>
            <a:r>
              <a:rPr lang="sr-Latn-RS" dirty="0"/>
              <a:t>ili iznajmljivanje automobila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obično</a:t>
            </a:r>
            <a:r>
              <a:rPr lang="en-US" dirty="0"/>
              <a:t> ne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sr-Latn-RS" dirty="0"/>
              <a:t>jači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Dugoročni (</a:t>
            </a:r>
            <a:r>
              <a:rPr lang="en-US" b="1" dirty="0"/>
              <a:t>Long-term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vid odnosa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uspostavljen</a:t>
            </a:r>
            <a:r>
              <a:rPr lang="en-US" dirty="0"/>
              <a:t> </a:t>
            </a:r>
            <a:r>
              <a:rPr lang="en-US" dirty="0" err="1"/>
              <a:t>dugoročan</a:t>
            </a:r>
            <a:r>
              <a:rPr lang="en-US" dirty="0"/>
              <a:t>, a </a:t>
            </a:r>
            <a:r>
              <a:rPr lang="sr-Latn-RS" dirty="0"/>
              <a:t>ponekad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dubok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sr-Latn-RS" dirty="0"/>
              <a:t> i nakon izvršene prodaje – kao npr. prodaja usluga provajdera, usluga izrade i održavanja web stranice, prodaja novih automobila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90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77D2-7844-4FFA-B2E3-885EA46D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EE6B-0E2C-4867-9552-304E080E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Personal assistance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ljudskoj</a:t>
            </a:r>
            <a:r>
              <a:rPr lang="en-US" dirty="0"/>
              <a:t> </a:t>
            </a:r>
            <a:r>
              <a:rPr lang="en-US" dirty="0" err="1"/>
              <a:t>interakciji</a:t>
            </a:r>
            <a:r>
              <a:rPr lang="en-US" dirty="0"/>
              <a:t>.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komunicirati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predstavnikom</a:t>
            </a:r>
            <a:r>
              <a:rPr lang="en-US" dirty="0"/>
              <a:t> </a:t>
            </a:r>
            <a:r>
              <a:rPr lang="sr-Latn-RS" dirty="0"/>
              <a:t>kompanije zaduženim za odnose sa </a:t>
            </a:r>
            <a:r>
              <a:rPr lang="en-US" dirty="0" err="1"/>
              <a:t>kupc</a:t>
            </a:r>
            <a:r>
              <a:rPr lang="sr-Latn-RS" dirty="0"/>
              <a:t>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́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završena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desiti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sr-Latn-RS" dirty="0"/>
              <a:t>prodaje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pozivnih</a:t>
            </a:r>
            <a:r>
              <a:rPr lang="en-US" dirty="0"/>
              <a:t> </a:t>
            </a:r>
            <a:r>
              <a:rPr lang="en-US" dirty="0" err="1"/>
              <a:t>centara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e-</a:t>
            </a:r>
            <a:r>
              <a:rPr lang="en-US" dirty="0" err="1"/>
              <a:t>pošte</a:t>
            </a:r>
            <a:r>
              <a:rPr lang="sr-Latn-RS" dirty="0"/>
              <a:t> i e-prodajnih interfejsa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neki </a:t>
            </a:r>
            <a:r>
              <a:rPr lang="en-US" dirty="0" err="1"/>
              <a:t>način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Dedicated personal assistance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posvećivanje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sr-Latn-RS" dirty="0"/>
              <a:t>kompanije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pojedinačnom</a:t>
            </a:r>
            <a:r>
              <a:rPr lang="en-US" dirty="0"/>
              <a:t> </a:t>
            </a:r>
            <a:r>
              <a:rPr lang="en-US" dirty="0" err="1"/>
              <a:t>klijentu</a:t>
            </a:r>
            <a:r>
              <a:rPr lang="en-US" dirty="0"/>
              <a:t>.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najdublji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najintimniji</a:t>
            </a:r>
            <a:r>
              <a:rPr lang="en-US" dirty="0"/>
              <a:t> tip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dužeg</a:t>
            </a:r>
            <a:r>
              <a:rPr lang="en-US" dirty="0"/>
              <a:t> </a:t>
            </a:r>
            <a:r>
              <a:rPr lang="en-US" dirty="0" err="1"/>
              <a:t>vremenskog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. U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bankarstva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posvećeni</a:t>
            </a:r>
            <a:r>
              <a:rPr lang="en-US" dirty="0"/>
              <a:t> </a:t>
            </a:r>
            <a:r>
              <a:rPr lang="en-US" dirty="0" err="1"/>
              <a:t>bankari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pojedincima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.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naći</a:t>
            </a:r>
            <a:r>
              <a:rPr lang="sr-Latn-RS" dirty="0"/>
              <a:t> i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preduzećima</a:t>
            </a:r>
            <a:r>
              <a:rPr lang="en-US" dirty="0"/>
              <a:t> u</a:t>
            </a:r>
            <a:r>
              <a:rPr lang="sr-Latn-RS" dirty="0"/>
              <a:t> vidu usluga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lične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važnim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068A-27E3-4759-A3B9-6197E3E0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3DDC-2F30-4C3C-A035-D07CFBEA2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Samoposluživanje</a:t>
            </a:r>
            <a:r>
              <a:rPr lang="sr-Latn-RS" dirty="0"/>
              <a:t> (</a:t>
            </a:r>
            <a:r>
              <a:rPr lang="en-US" b="1" dirty="0"/>
              <a:t>Self-service</a:t>
            </a:r>
            <a:r>
              <a:rPr lang="sr-Latn-RS" b="1" dirty="0"/>
              <a:t>)</a:t>
            </a:r>
          </a:p>
          <a:p>
            <a:pPr lvl="1"/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, </a:t>
            </a:r>
            <a:r>
              <a:rPr lang="en-US" dirty="0" err="1"/>
              <a:t>kompanija</a:t>
            </a:r>
            <a:r>
              <a:rPr lang="en-US" dirty="0"/>
              <a:t> ne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direktan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.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da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seb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usluže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r-Latn-RS" dirty="0"/>
              <a:t> (</a:t>
            </a:r>
            <a:r>
              <a:rPr lang="en-US" b="1" dirty="0"/>
              <a:t>Automated services</a:t>
            </a:r>
            <a:r>
              <a:rPr lang="sr-Latn-RS" dirty="0"/>
              <a:t>)</a:t>
            </a:r>
          </a:p>
          <a:p>
            <a:pPr lvl="1"/>
            <a:r>
              <a:rPr lang="en-US" dirty="0"/>
              <a:t>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sr-Latn-RS" dirty="0"/>
              <a:t>kombinuje</a:t>
            </a:r>
            <a:r>
              <a:rPr lang="en-US" dirty="0"/>
              <a:t> </a:t>
            </a:r>
            <a:r>
              <a:rPr lang="en-US" dirty="0" err="1"/>
              <a:t>sofisticiraniji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samoposluživanja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automatizovanim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. Na primer,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prilagođenim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. </a:t>
            </a:r>
            <a:r>
              <a:rPr lang="en-US" dirty="0" err="1"/>
              <a:t>Automatizovani</a:t>
            </a:r>
            <a:r>
              <a:rPr lang="en-US" dirty="0"/>
              <a:t> </a:t>
            </a:r>
            <a:r>
              <a:rPr lang="en-US" dirty="0" err="1"/>
              <a:t>servisi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pojedinačne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za </a:t>
            </a:r>
            <a:r>
              <a:rPr lang="en-US" dirty="0" err="1"/>
              <a:t>porudžbine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najboljem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, </a:t>
            </a:r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sr-Latn-RS" dirty="0"/>
              <a:t>simuliraju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sr-Latn-RS" dirty="0"/>
              <a:t> – posredstvom veštačke intelegencije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preporuka</a:t>
            </a:r>
            <a:r>
              <a:rPr lang="en-US" dirty="0"/>
              <a:t> za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filmove</a:t>
            </a:r>
            <a:r>
              <a:rPr lang="sr-Latn-RS" dirty="0"/>
              <a:t> – koje nudi servis na osnovu pristupa vašim podacima sa društvenih mreža i/ili interneta, ili Netflix koji vam nudi listu filmova, na osnovu vaših prethodnih pretraga</a:t>
            </a:r>
            <a:r>
              <a:rPr lang="en-US" dirty="0"/>
              <a:t>).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4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2398-590F-4C04-9313-752FB9A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E0F6-4598-4A5C-9DEE-E7D7BEE4E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Zajednice</a:t>
            </a:r>
            <a:r>
              <a:rPr lang="sr-Latn-RS" dirty="0"/>
              <a:t> (</a:t>
            </a:r>
            <a:r>
              <a:rPr lang="en-US" b="1" dirty="0"/>
              <a:t>Communities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korisničke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sr-Latn-RS" dirty="0"/>
              <a:t> (stvarne ili virtualne)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uključile</a:t>
            </a:r>
            <a:r>
              <a:rPr lang="en-US" dirty="0"/>
              <a:t> u </a:t>
            </a:r>
            <a:r>
              <a:rPr lang="sr-Latn-RS" dirty="0"/>
              <a:t>mišljenje </a:t>
            </a:r>
            <a:r>
              <a:rPr lang="en-US" dirty="0" err="1"/>
              <a:t>klijen</a:t>
            </a:r>
            <a:r>
              <a:rPr lang="sr-Latn-RS" dirty="0"/>
              <a:t>ata</a:t>
            </a:r>
            <a:r>
              <a:rPr lang="en-US" dirty="0"/>
              <a:t>/</a:t>
            </a:r>
            <a:r>
              <a:rPr lang="en-US" dirty="0" err="1"/>
              <a:t>potencijal</a:t>
            </a:r>
            <a:r>
              <a:rPr lang="sr-Latn-RS" dirty="0"/>
              <a:t>nih klijenata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olakšale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onlajn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da </a:t>
            </a:r>
            <a:r>
              <a:rPr lang="en-US" dirty="0" err="1"/>
              <a:t>razmenjuju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rešavaju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jedni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razumeju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Ko-</a:t>
            </a:r>
            <a:r>
              <a:rPr lang="en-US" dirty="0" err="1"/>
              <a:t>kreacija</a:t>
            </a:r>
            <a:r>
              <a:rPr lang="sr-Latn-RS" dirty="0"/>
              <a:t> (</a:t>
            </a:r>
            <a:r>
              <a:rPr lang="en-US" b="1" dirty="0"/>
              <a:t>Co-creation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ide </a:t>
            </a:r>
            <a:r>
              <a:rPr lang="en-US" dirty="0" err="1"/>
              <a:t>dalje</a:t>
            </a:r>
            <a:r>
              <a:rPr lang="en-US" dirty="0"/>
              <a:t> od </a:t>
            </a:r>
            <a:r>
              <a:rPr lang="en-US" dirty="0" err="1"/>
              <a:t>tradicionalnog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kupac-prodavac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kreirali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sr-Latn-RS" dirty="0"/>
              <a:t>Npr. </a:t>
            </a:r>
            <a:r>
              <a:rPr lang="en-US" dirty="0"/>
              <a:t>Amazon.com </a:t>
            </a:r>
            <a:r>
              <a:rPr lang="en-US" dirty="0" err="1"/>
              <a:t>poziva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pišu</a:t>
            </a:r>
            <a:r>
              <a:rPr lang="en-US" dirty="0"/>
              <a:t> </a:t>
            </a:r>
            <a:r>
              <a:rPr lang="en-US" dirty="0" err="1"/>
              <a:t>recenzije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sr-Latn-RS" dirty="0"/>
              <a:t>novu </a:t>
            </a:r>
            <a:r>
              <a:rPr lang="en-US" dirty="0" err="1"/>
              <a:t>vrednost</a:t>
            </a:r>
            <a:r>
              <a:rPr lang="en-US" dirty="0"/>
              <a:t> za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ljubitelje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angažuju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u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inovativnih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sr-Latn-RS" dirty="0"/>
              <a:t> (</a:t>
            </a:r>
            <a:r>
              <a:rPr lang="en-US" b="1" dirty="0"/>
              <a:t>Switching costs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Prebacivanje troškova </a:t>
            </a:r>
            <a:r>
              <a:rPr lang="en-US" dirty="0" err="1"/>
              <a:t>pokazuj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teško</a:t>
            </a:r>
            <a:r>
              <a:rPr lang="en-US" dirty="0"/>
              <a:t> za </a:t>
            </a:r>
            <a:r>
              <a:rPr lang="en-US" dirty="0" err="1"/>
              <a:t>kupca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alternativu</a:t>
            </a:r>
            <a:r>
              <a:rPr lang="sr-Latn-RS" dirty="0"/>
              <a:t> iz ponude</a:t>
            </a:r>
            <a:r>
              <a:rPr lang="en-US" dirty="0"/>
              <a:t>. Na primer, </a:t>
            </a:r>
            <a:r>
              <a:rPr lang="en-US" dirty="0" err="1"/>
              <a:t>kada</a:t>
            </a:r>
            <a:r>
              <a:rPr lang="en-US" dirty="0"/>
              <a:t> k</a:t>
            </a:r>
            <a:r>
              <a:rPr lang="sr-Latn-RS" dirty="0"/>
              <a:t>orisnik</a:t>
            </a:r>
            <a:r>
              <a:rPr lang="en-US" dirty="0"/>
              <a:t> </a:t>
            </a:r>
            <a:r>
              <a:rPr lang="en-US" dirty="0" err="1"/>
              <a:t>provajdera</a:t>
            </a:r>
            <a:r>
              <a:rPr lang="en-US" dirty="0"/>
              <a:t> za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čuva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u </a:t>
            </a:r>
            <a:r>
              <a:rPr lang="en-US" dirty="0" err="1"/>
              <a:t>formatu</a:t>
            </a:r>
            <a:r>
              <a:rPr lang="sr-Latn-RS" dirty="0"/>
              <a:t> koji je propisao taj provajder</a:t>
            </a:r>
            <a:r>
              <a:rPr lang="en-US" dirty="0"/>
              <a:t>,</a:t>
            </a:r>
            <a:r>
              <a:rPr lang="sr-Latn-RS" dirty="0"/>
              <a:t> želi da pređe kod drugog, možda 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mu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format podataka koji zahteva </a:t>
            </a:r>
            <a:r>
              <a:rPr lang="en-US" dirty="0" err="1"/>
              <a:t>alternativn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provajder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93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8409-D1B0-47BB-9F93-5EE6F9AB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A5B5-F6DB-406F-90D6-33CD3BDCD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Sledeći segment kanvasa su </a:t>
            </a:r>
            <a:r>
              <a:rPr lang="sr-Latn-RS" b="1" dirty="0"/>
              <a:t>Ključni resursi</a:t>
            </a:r>
            <a:r>
              <a:rPr lang="sr-Latn-RS" dirty="0"/>
              <a:t>. </a:t>
            </a:r>
          </a:p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Vaši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preduzeću</a:t>
            </a:r>
            <a:r>
              <a:rPr lang="en-US" dirty="0"/>
              <a:t> da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</a:t>
            </a:r>
            <a:r>
              <a:rPr lang="en-US" dirty="0" err="1"/>
              <a:t>dosegne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prihode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Proizvođaču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intenzivni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kapaciteti</a:t>
            </a:r>
            <a:r>
              <a:rPr lang="sr-Latn-RS" dirty="0"/>
              <a:t> – dakle oprema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dizajner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, </a:t>
            </a:r>
            <a:r>
              <a:rPr lang="en-US" dirty="0" err="1"/>
              <a:t>finansijski</a:t>
            </a:r>
            <a:r>
              <a:rPr lang="en-US" dirty="0"/>
              <a:t>, </a:t>
            </a:r>
            <a:r>
              <a:rPr lang="en-US" dirty="0" err="1"/>
              <a:t>intelektualni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.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pod </a:t>
            </a:r>
            <a:r>
              <a:rPr lang="en-US" dirty="0" err="1"/>
              <a:t>zakupom</a:t>
            </a:r>
            <a:r>
              <a:rPr lang="en-US" dirty="0"/>
              <a:t> </a:t>
            </a:r>
            <a:r>
              <a:rPr lang="en-US" dirty="0" err="1"/>
              <a:t>kompani</a:t>
            </a:r>
            <a:r>
              <a:rPr lang="sr-Latn-RS" dirty="0"/>
              <a:t>je, ili iznajmljeni od ključnih partnera.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57" y="5561814"/>
            <a:ext cx="324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BOM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4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93DEAD-AF5A-44E8-8964-B47E8B44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35" y="4034792"/>
            <a:ext cx="5029525" cy="2458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Prva faza u životnom ciklusu projekta je </a:t>
            </a:r>
            <a:r>
              <a:rPr lang="sr-Latn-RS" sz="2400" b="1" dirty="0"/>
              <a:t>Iniciranje projekta</a:t>
            </a:r>
            <a:r>
              <a:rPr lang="sr-Latn-RS" sz="2400" dirty="0"/>
              <a:t>. Međutim, u toku faze samog iniciranja projekta, preduzeća moraju analizirati veći broj projektnih ideja i opredeliti se za jednu ili veći broj njih, koje će ući u konačni port</a:t>
            </a:r>
            <a:r>
              <a:rPr lang="en-US" sz="2400" dirty="0"/>
              <a:t>f</a:t>
            </a:r>
            <a:r>
              <a:rPr lang="sr-Latn-RS" sz="2400" dirty="0"/>
              <a:t>olio ili program koji će se realizovati. Sama evaluacija potencijalnih projekata – odnosno njihovo vrednovanje, može se  bazirati na nefinansijskoj i na finansijskoj analizi.</a:t>
            </a:r>
          </a:p>
          <a:p>
            <a:r>
              <a:rPr lang="sr-Latn-RS" sz="2400" b="1" dirty="0">
                <a:solidFill>
                  <a:srgbClr val="FF0000"/>
                </a:solidFill>
              </a:rPr>
              <a:t>Odakle generišemo ideje za nove projekte ?</a:t>
            </a: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BA298-4B02-4BB6-BD14-5F587F9CD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859" y="3658033"/>
            <a:ext cx="4680941" cy="30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6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4DC-420E-4FF3-8612-CD8CA6BF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ACBA-884E-45AD-B7FC-E22E6879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Pitanja na koja treba odgovoriti kod generisanja ključnih resursa uključuju: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sr-Latn-RS" dirty="0"/>
              <a:t> predložene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(proizvodi/usluge)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en-US" b="1" dirty="0" err="1"/>
              <a:t>kanali</a:t>
            </a:r>
            <a:r>
              <a:rPr lang="sr-Latn-RS" b="1" dirty="0"/>
              <a:t> 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1093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C1F7-F4DF-44E6-826E-40C73902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1EF0-0BCC-4E9C-9AC9-45FE3699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Naredni segment kanvasa su </a:t>
            </a:r>
            <a:r>
              <a:rPr lang="sr-Latn-RS" b="1" dirty="0"/>
              <a:t>Ključni partneri</a:t>
            </a:r>
            <a:r>
              <a:rPr lang="sr-Latn-RS" dirty="0"/>
              <a:t>. Svaka kompanija / preduzeće je zapravo deo većeg poslovnog ili industrijskog sistema, koji se naziva logistička mreža ili lanac snabdevanja. Nemoguće je imati kompaniju koja sve svoje proizvode i usluge kreira potpuno sama, bez nabavke ili distribucije od povezanih kompanija – ključnih partnera. </a:t>
            </a:r>
          </a:p>
          <a:p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r-Latn-RS" dirty="0"/>
              <a:t>gih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, a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kamen</a:t>
            </a:r>
            <a:r>
              <a:rPr lang="en-US" dirty="0"/>
              <a:t> </a:t>
            </a:r>
            <a:r>
              <a:rPr lang="en-US" dirty="0" err="1"/>
              <a:t>temeljac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saveze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optimizoval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, </a:t>
            </a:r>
            <a:r>
              <a:rPr lang="en-US" dirty="0" err="1"/>
              <a:t>smanjil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stekl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sr-Latn-RS" dirty="0"/>
              <a:t>:</a:t>
            </a:r>
          </a:p>
          <a:p>
            <a:pPr lvl="1"/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alijanse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ne-</a:t>
            </a:r>
            <a:r>
              <a:rPr lang="en-US" dirty="0" err="1"/>
              <a:t>konkurenta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(SCM)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koopeticija</a:t>
            </a:r>
            <a:r>
              <a:rPr lang="en-US" dirty="0"/>
              <a:t>: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partnerstvo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zajednička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(SCM)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sr-Latn-RS" dirty="0"/>
              <a:t>Klasični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kupac-dobavljač</a:t>
            </a:r>
            <a:r>
              <a:rPr lang="en-US" dirty="0"/>
              <a:t> da bi se </a:t>
            </a:r>
            <a:r>
              <a:rPr lang="en-US" dirty="0" err="1"/>
              <a:t>obezbedilo</a:t>
            </a:r>
            <a:r>
              <a:rPr lang="en-US" dirty="0"/>
              <a:t> </a:t>
            </a:r>
            <a:r>
              <a:rPr lang="en-US" dirty="0" err="1"/>
              <a:t>pouzdano</a:t>
            </a:r>
            <a:r>
              <a:rPr lang="en-US" dirty="0"/>
              <a:t> </a:t>
            </a:r>
            <a:r>
              <a:rPr lang="sr-Latn-RS" dirty="0"/>
              <a:t> </a:t>
            </a:r>
            <a:r>
              <a:rPr lang="en-US" dirty="0" err="1"/>
              <a:t>snabdevanje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(LM)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623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8FE5-08EB-4A89-80A3-4EB36490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BD55-0435-47E1-BB85-655F45BF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bi se definisali ključni partneri u poslovnom modelu je neophodnpo odgovoriti na sledeća pitanja:</a:t>
            </a:r>
          </a:p>
          <a:p>
            <a:pPr lvl="1"/>
            <a:r>
              <a:rPr lang="en-US" dirty="0"/>
              <a:t>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?</a:t>
            </a:r>
            <a:endParaRPr lang="sr-Latn-RS" dirty="0"/>
          </a:p>
          <a:p>
            <a:pPr lvl="1"/>
            <a:r>
              <a:rPr lang="sr-Latn-RS" dirty="0"/>
              <a:t>Ko su naši ključni distributeri ?</a:t>
            </a:r>
            <a:endParaRPr lang="en-US" dirty="0"/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dobijamo</a:t>
            </a:r>
            <a:r>
              <a:rPr lang="en-US" dirty="0"/>
              <a:t> od </a:t>
            </a:r>
            <a:r>
              <a:rPr lang="en-US" dirty="0" err="1"/>
              <a:t>partnera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za </a:t>
            </a:r>
            <a:r>
              <a:rPr lang="en-US" dirty="0" err="1"/>
              <a:t>nas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3519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4B2B-8A37-4455-AF62-89959FC7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C26F-6F66-40E0-9EFB-A0BA247A5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Sledeći korak koji treba preduzeti u određivanju poslovnog modela je definisanje </a:t>
            </a:r>
            <a:r>
              <a:rPr lang="sr-Latn-RS" b="1" dirty="0"/>
              <a:t>ključnih aktivnosti</a:t>
            </a:r>
            <a:r>
              <a:rPr lang="sr-Latn-RS" dirty="0"/>
              <a:t>. </a:t>
            </a:r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radnje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mora </a:t>
            </a:r>
            <a:r>
              <a:rPr lang="en-US" dirty="0" err="1"/>
              <a:t>preduzeti</a:t>
            </a:r>
            <a:r>
              <a:rPr lang="en-US" dirty="0"/>
              <a:t> da bi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poslovala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se </a:t>
            </a:r>
            <a:r>
              <a:rPr lang="en-US" dirty="0" err="1"/>
              <a:t>razlikuju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Za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Microsoft,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. Za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Dell,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Za </a:t>
            </a:r>
            <a:r>
              <a:rPr lang="en-US" dirty="0" err="1"/>
              <a:t>konsultantsku</a:t>
            </a:r>
            <a:r>
              <a:rPr lang="en-US" dirty="0"/>
              <a:t> </a:t>
            </a:r>
            <a:r>
              <a:rPr lang="en-US" dirty="0" err="1"/>
              <a:t>kuću</a:t>
            </a:r>
            <a:r>
              <a:rPr lang="en-US" dirty="0"/>
              <a:t> </a:t>
            </a:r>
            <a:r>
              <a:rPr lang="en-US" dirty="0" err="1"/>
              <a:t>McKinsei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sr-Latn-RS" dirty="0"/>
              <a:t> i pružanje konsultantskih usluga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Tipovi ključnih aktivnosti mogu biti:</a:t>
            </a:r>
          </a:p>
          <a:p>
            <a:pPr lvl="1"/>
            <a:r>
              <a:rPr lang="sr-Latn-RS" b="1" dirty="0"/>
              <a:t>Proizvodnja</a:t>
            </a:r>
            <a:r>
              <a:rPr lang="sr-Latn-RS" dirty="0"/>
              <a:t> (Dizajn, Nabavka, Izrada, Isporuka, Administracija)</a:t>
            </a:r>
          </a:p>
          <a:p>
            <a:pPr lvl="1"/>
            <a:r>
              <a:rPr lang="sr-Latn-RS" b="1" dirty="0"/>
              <a:t>Rešavanje problema – izazova </a:t>
            </a:r>
            <a:r>
              <a:rPr lang="sr-Latn-RS" dirty="0"/>
              <a:t>(Pronalaženje kljulnih znanja, Regrutovanje, Trening, Interakcija sa klijentima, Predlozi unapređenja)</a:t>
            </a:r>
          </a:p>
          <a:p>
            <a:pPr lvl="1"/>
            <a:r>
              <a:rPr lang="sr-Latn-RS" b="1" dirty="0"/>
              <a:t>Platforma/Mreža</a:t>
            </a:r>
            <a:r>
              <a:rPr lang="sr-Latn-RS" dirty="0"/>
              <a:t> (R&amp;D, Pronalaženje ključnih znanja, Održavanje platforme, Menadžment članstva, Kontrola kvaliteta)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2601-5DBF-4D40-90D0-A931BE9D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E8B1-4B36-49CF-9109-BAE57A6C7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Kod definisanja ključnih aktivnosti, neophodno je odgovoriti na sledeća pitanja: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ponude</a:t>
            </a:r>
            <a:r>
              <a:rPr lang="en-US" dirty="0"/>
              <a:t>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 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 err="1"/>
              <a:t>aši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sr-Latn-RS" dirty="0"/>
              <a:t> </a:t>
            </a:r>
            <a:r>
              <a:rPr lang="sr-Latn-RS" b="1" dirty="0"/>
              <a:t>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0929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Pri analizi </a:t>
            </a:r>
            <a:r>
              <a:rPr lang="sr-Latn-RS" b="1" dirty="0"/>
              <a:t>Strukture troškova</a:t>
            </a:r>
            <a:r>
              <a:rPr lang="sr-Latn-RS" dirty="0"/>
              <a:t>, krenuti od analize troškova. Pitanja koja treba postaviti su:</a:t>
            </a:r>
          </a:p>
          <a:p>
            <a:pPr lvl="1"/>
            <a:r>
              <a:rPr lang="sr-Latn-RS" dirty="0"/>
              <a:t>Koji su najvažniji troškovi uključeni u našem predlogu projekta?</a:t>
            </a:r>
          </a:p>
          <a:p>
            <a:pPr lvl="1"/>
            <a:r>
              <a:rPr lang="sr-Latn-RS" dirty="0"/>
              <a:t>Koji su ključni resursi najskuplji?</a:t>
            </a:r>
          </a:p>
          <a:p>
            <a:pPr lvl="1"/>
            <a:r>
              <a:rPr lang="sr-Latn-RS" dirty="0"/>
              <a:t>Koje ključne aktivnosti su najskuplje?</a:t>
            </a:r>
          </a:p>
          <a:p>
            <a:r>
              <a:rPr lang="sr-Latn-RS" dirty="0"/>
              <a:t>Prilikom analize troškova, pored samih aktivnosti i resursa za izradu novog proizvoda, treba razmatrati i troškove</a:t>
            </a:r>
            <a:r>
              <a:rPr lang="en-US" dirty="0"/>
              <a:t> </a:t>
            </a:r>
            <a:r>
              <a:rPr lang="en-US" dirty="0" err="1"/>
              <a:t>isporuk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(kanali komnikacije/distribucije) i</a:t>
            </a:r>
            <a:r>
              <a:rPr lang="en-US" dirty="0"/>
              <a:t> </a:t>
            </a:r>
            <a:r>
              <a:rPr lang="sr-Latn-RS" dirty="0"/>
              <a:t>troškove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sr-Latn-RS" dirty="0"/>
              <a:t>koji su ranije opisani kroz Business Model Canvas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sr-Latn-RS" dirty="0"/>
              <a:t>proceniti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definisanja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partnerstava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62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element koji treba uzeti u obzir su </a:t>
            </a:r>
            <a:r>
              <a:rPr lang="sr-Latn-RS" b="1" dirty="0"/>
              <a:t>Linije prihoda</a:t>
            </a:r>
            <a:r>
              <a:rPr lang="sr-Latn-RS" dirty="0"/>
              <a:t>, koje se mogu  - na vom nivou - kvantifikovati preko planiranih prihoda. </a:t>
            </a:r>
          </a:p>
          <a:p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sr-Latn-RS" dirty="0"/>
              <a:t>koja treba postaviti, kod ovog dela analize su:</a:t>
            </a:r>
            <a:endParaRPr lang="en-US" dirty="0"/>
          </a:p>
          <a:p>
            <a:pPr lvl="1"/>
            <a:r>
              <a:rPr lang="sr-Latn-RS" dirty="0"/>
              <a:t>K</a:t>
            </a:r>
            <a:r>
              <a:rPr lang="en-US" dirty="0" err="1"/>
              <a:t>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da plate?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radije</a:t>
            </a:r>
            <a:r>
              <a:rPr lang="en-US" dirty="0"/>
              <a:t> </a:t>
            </a:r>
            <a:r>
              <a:rPr lang="en-US" dirty="0" err="1"/>
              <a:t>platili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ukupnim</a:t>
            </a:r>
            <a:r>
              <a:rPr lang="en-US" dirty="0"/>
              <a:t> </a:t>
            </a:r>
            <a:r>
              <a:rPr lang="en-US" dirty="0" err="1"/>
              <a:t>prihodima</a:t>
            </a:r>
            <a:r>
              <a:rPr lang="en-US" dirty="0"/>
              <a:t> u </a:t>
            </a:r>
            <a:r>
              <a:rPr lang="en-US" dirty="0" err="1"/>
              <a:t>procentima</a:t>
            </a:r>
            <a:r>
              <a:rPr lang="en-US" dirty="0"/>
              <a:t> od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?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, </a:t>
            </a:r>
            <a:r>
              <a:rPr lang="en-US" dirty="0" err="1"/>
              <a:t>tokovi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arterije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se </a:t>
            </a:r>
            <a:r>
              <a:rPr lang="en-US" dirty="0" err="1"/>
              <a:t>zapitati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segment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spreman</a:t>
            </a:r>
            <a:r>
              <a:rPr lang="en-US" dirty="0"/>
              <a:t> da </a:t>
            </a:r>
            <a:r>
              <a:rPr lang="en-US" dirty="0" err="1"/>
              <a:t>plati</a:t>
            </a:r>
            <a:r>
              <a:rPr lang="en-US" dirty="0"/>
              <a:t>? </a:t>
            </a:r>
            <a:r>
              <a:rPr lang="en-US" dirty="0" err="1"/>
              <a:t>Uspešan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omogućava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da </a:t>
            </a:r>
            <a:r>
              <a:rPr lang="en-US" dirty="0" err="1"/>
              <a:t>generiše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mehanizme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fiksne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, </a:t>
            </a:r>
            <a:r>
              <a:rPr lang="en-US" dirty="0" err="1"/>
              <a:t>pregovaranje</a:t>
            </a:r>
            <a:r>
              <a:rPr lang="en-US" dirty="0"/>
              <a:t>, </a:t>
            </a:r>
            <a:r>
              <a:rPr lang="en-US" dirty="0" err="1"/>
              <a:t>aukcija</a:t>
            </a:r>
            <a:r>
              <a:rPr lang="en-US" dirty="0"/>
              <a:t>, </a:t>
            </a:r>
            <a:r>
              <a:rPr lang="sr-Latn-RS" dirty="0"/>
              <a:t>promena cena u </a:t>
            </a:r>
            <a:r>
              <a:rPr lang="en-US" dirty="0" err="1"/>
              <a:t>zavisnost</a:t>
            </a:r>
            <a:r>
              <a:rPr lang="sr-Latn-RS" dirty="0"/>
              <a:t>i</a:t>
            </a:r>
            <a:r>
              <a:rPr lang="en-US" dirty="0"/>
              <a:t> od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zavisnost</a:t>
            </a:r>
            <a:r>
              <a:rPr lang="en-US" dirty="0"/>
              <a:t> od </a:t>
            </a:r>
            <a:r>
              <a:rPr lang="en-US" dirty="0" err="1"/>
              <a:t>obima</a:t>
            </a:r>
            <a:r>
              <a:rPr lang="sr-Latn-RS" dirty="0"/>
              <a:t> prodaje</a:t>
            </a:r>
            <a:r>
              <a:rPr lang="en-US" dirty="0"/>
              <a:t> </a:t>
            </a:r>
            <a:r>
              <a:rPr lang="sr-Latn-RS" dirty="0"/>
              <a:t>itd</a:t>
            </a:r>
            <a:r>
              <a:rPr lang="en-US" dirty="0"/>
              <a:t>. 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72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Postoji nekoliko tipova mogućih prihoda od prodaje, kao što su:</a:t>
            </a:r>
          </a:p>
          <a:p>
            <a:pPr lvl="1"/>
            <a:r>
              <a:rPr lang="sr-Latn-RS" dirty="0"/>
              <a:t>Prodaja vrednosti (proizvoda)</a:t>
            </a:r>
          </a:p>
          <a:p>
            <a:pPr lvl="1"/>
            <a:r>
              <a:rPr lang="sr-Latn-RS" dirty="0"/>
              <a:t>Naplata korišćenja usluge</a:t>
            </a:r>
          </a:p>
          <a:p>
            <a:pPr lvl="1"/>
            <a:r>
              <a:rPr lang="sr-Latn-RS" dirty="0"/>
              <a:t>Pretplata</a:t>
            </a:r>
          </a:p>
          <a:p>
            <a:pPr lvl="1"/>
            <a:r>
              <a:rPr lang="sr-Latn-RS" dirty="0"/>
              <a:t>Iznajmljivanje/Ustupanje/Lizing</a:t>
            </a:r>
          </a:p>
          <a:p>
            <a:pPr lvl="1"/>
            <a:r>
              <a:rPr lang="sr-Latn-RS" dirty="0"/>
              <a:t>Licenciranje</a:t>
            </a:r>
          </a:p>
          <a:p>
            <a:pPr lvl="1"/>
            <a:r>
              <a:rPr lang="sr-Latn-RS" dirty="0"/>
              <a:t>Brokerske nadoknade</a:t>
            </a:r>
          </a:p>
          <a:p>
            <a:pPr lvl="1"/>
            <a:r>
              <a:rPr lang="sr-Latn-RS" dirty="0"/>
              <a:t>Prihodi od reklamiranja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B4318-44D0-4CB0-BC13-04ABDF7B5109}"/>
              </a:ext>
            </a:extLst>
          </p:cNvPr>
          <p:cNvSpPr/>
          <p:nvPr/>
        </p:nvSpPr>
        <p:spPr>
          <a:xfrm>
            <a:off x="8201854" y="5480387"/>
            <a:ext cx="3708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2"/>
              </a:rPr>
              <a:t>https://youtu.be/2FumwkBMhLo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9270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76E1-24FD-4E70-AF13-CEF1D68B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F33F-E01A-495D-B42A-1D7F4B284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 #2: 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Studenti rade na istom primeru proizvoda/usluge koji su predložili u okviru prethodnog zadatka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U okviru ovog zadatka, studenti popunjavaju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Value Proposition - Key proposition </a:t>
            </a:r>
            <a:r>
              <a:rPr lang="sr-Latn-RS" dirty="0">
                <a:solidFill>
                  <a:srgbClr val="00B0F0"/>
                </a:solidFill>
              </a:rPr>
              <a:t>(o koji unose svoj predlog projekta – odnosno od kojih se proizvoda-usluga sastoji konačni paket nove vrednosti koji planiraju da razviju)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Potom popunjavaju deo koji se odnosi na </a:t>
            </a:r>
            <a:r>
              <a:rPr lang="sr-Latn-RS" b="1" dirty="0">
                <a:solidFill>
                  <a:srgbClr val="00B0F0"/>
                </a:solidFill>
              </a:rPr>
              <a:t>Customer Segments </a:t>
            </a:r>
            <a:r>
              <a:rPr lang="sr-Latn-RS" dirty="0">
                <a:solidFill>
                  <a:srgbClr val="00B0F0"/>
                </a:solidFill>
              </a:rPr>
              <a:t>– gde opisuju segmente tržišta kojima može biti ponuđen novi proizvod/usluga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kanale distribucije  - korisničke kanale</a:t>
            </a:r>
            <a:r>
              <a:rPr lang="sr-Latn-RS" dirty="0">
                <a:solidFill>
                  <a:srgbClr val="00B0F0"/>
                </a:solidFill>
              </a:rPr>
              <a:t> (o koji unose svoje ideje o načinima kako će se povezati sa svojim segmentima kupaca, odnosno kako će vršiti prodaju i kontakt sa klijentima, kao i eventualne post-prodajne usluge)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1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6A4C-85E5-4E58-84BF-9F2C69FA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31C80-97AB-48EF-8ECD-AC3ED183E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Nastavak zadatka za studente #2: 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</a:t>
            </a:r>
            <a:r>
              <a:rPr lang="en-US" b="1" dirty="0" err="1">
                <a:solidFill>
                  <a:srgbClr val="00B0F0"/>
                </a:solidFill>
              </a:rPr>
              <a:t>odnos</a:t>
            </a:r>
            <a:r>
              <a:rPr lang="sr-Latn-RS" b="1" dirty="0">
                <a:solidFill>
                  <a:srgbClr val="00B0F0"/>
                </a:solidFill>
              </a:rPr>
              <a:t>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sa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kupcima</a:t>
            </a:r>
            <a:r>
              <a:rPr lang="sr-Latn-RS" dirty="0">
                <a:solidFill>
                  <a:srgbClr val="00B0F0"/>
                </a:solidFill>
              </a:rPr>
              <a:t>-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studenti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odnosa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kupcima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koji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planiraju</a:t>
            </a:r>
            <a:r>
              <a:rPr lang="en-US" dirty="0">
                <a:solidFill>
                  <a:srgbClr val="00B0F0"/>
                </a:solidFill>
              </a:rPr>
              <a:t> da </a:t>
            </a:r>
            <a:r>
              <a:rPr lang="en-US" dirty="0" err="1">
                <a:solidFill>
                  <a:srgbClr val="00B0F0"/>
                </a:solidFill>
              </a:rPr>
              <a:t>ostvare</a:t>
            </a:r>
            <a:r>
              <a:rPr lang="en-US" dirty="0">
                <a:solidFill>
                  <a:srgbClr val="00B0F0"/>
                </a:solidFill>
              </a:rPr>
              <a:t> u </a:t>
            </a:r>
            <a:r>
              <a:rPr lang="en-US" dirty="0" err="1">
                <a:solidFill>
                  <a:srgbClr val="00B0F0"/>
                </a:solidFill>
              </a:rPr>
              <a:t>svom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polsovnom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modelu</a:t>
            </a:r>
            <a:r>
              <a:rPr lang="sr-Latn-RS" dirty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ključne resurse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studenti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resursa koji će omogućiti kreiranje predložene vrednosti, omogućiti funkcionisanje kanala komunikacije/distribucije, kao i omogućiti adekvatan odnos sa klijentima)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ključne partnere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partnerstava i o tipovima partnerstva koji će se ostvariti u okviru lanca snabdevanja)</a:t>
            </a: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35AB-B52A-49B8-9C91-F3BE2C8C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1AC3-2DA1-462D-AC89-78C4D31AC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Pravci generisanja ideja za nove projekte mogu da budu:</a:t>
            </a:r>
          </a:p>
          <a:p>
            <a:pPr lvl="1"/>
            <a:r>
              <a:rPr lang="sr-Latn-RS" dirty="0"/>
              <a:t>Ideje koje stižu </a:t>
            </a:r>
            <a:r>
              <a:rPr lang="sr-Latn-RS" b="1" dirty="0"/>
              <a:t>iz pravca tržišta</a:t>
            </a:r>
            <a:r>
              <a:rPr lang="sr-Latn-RS" dirty="0"/>
              <a:t>: direktna komunikacija sa kupcima, proučavanje proizvoda ili usluga konkurenata, razmatranje reklamacija na postojeće proizvode u servisnom roku, ideje koje se zasnivaju na raspoloživim inputima – ulaznim resursima </a:t>
            </a:r>
          </a:p>
          <a:p>
            <a:pPr lvl="1"/>
            <a:r>
              <a:rPr lang="sr-Latn-RS" dirty="0"/>
              <a:t>Ideje koje stižu </a:t>
            </a:r>
            <a:r>
              <a:rPr lang="sr-Latn-RS" b="1" dirty="0"/>
              <a:t>iz pravca kompanije – odozgo</a:t>
            </a:r>
            <a:r>
              <a:rPr lang="sr-Latn-RS" dirty="0"/>
              <a:t>: ideje o novim proizvodima/uslugama koje su inicirane od strane menadžmenta kompanije – najčešće na osnovu strategijskih ciljeva i planova</a:t>
            </a:r>
          </a:p>
          <a:p>
            <a:pPr lvl="1"/>
            <a:r>
              <a:rPr lang="sr-Latn-RS" dirty="0"/>
              <a:t>Ideje koje stižu </a:t>
            </a:r>
            <a:r>
              <a:rPr lang="sr-Latn-RS" b="1" dirty="0"/>
              <a:t>iz pravca kompanije – odozdo</a:t>
            </a:r>
            <a:r>
              <a:rPr lang="sr-Latn-RS" dirty="0"/>
              <a:t>: ideje koje se zasnivaju na raspoloživim resursima unutar kompanije (raspoloživo znanje, ljudski resursi i oprema), ideje koje se zasnivaju na idejama zaposlenih u smislu unapređenja performansi ili dizajna postojećih proizvoda i usluga – koje mogu prerasti u novu generaciju proizvoda, ideje koje nastaju kao rezultat brejnstorminga ili rada u okviru deljenja za istraživanje i razvoj novih proizvoda i usluga.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97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6FA0-0CE8-4A1D-B947-6562604F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E7DF-2FF9-4EB3-8A54-D05E90F69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Nastavak zadatka za studente #2: 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ključne aktivnosti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aktivnosti koje treba preduzeti da bi se kreirao/proizveo/konfigurisao predloženi projekat i/ili usluga. Takođe, razmišljati i o aktivnostima koje su neophodne za realizaciju odnosa sa kupcima, kao i za realizaciju veza sa kupcima)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Business Model Cancvas uključuje i segmente: </a:t>
            </a:r>
            <a:r>
              <a:rPr lang="sr-Latn-RS" b="1" dirty="0">
                <a:solidFill>
                  <a:srgbClr val="00B0F0"/>
                </a:solidFill>
              </a:rPr>
              <a:t>Struktura troškova </a:t>
            </a:r>
            <a:r>
              <a:rPr lang="sr-Latn-RS" dirty="0">
                <a:solidFill>
                  <a:srgbClr val="00B0F0"/>
                </a:solidFill>
              </a:rPr>
              <a:t>(Cost Strukture) i </a:t>
            </a:r>
            <a:r>
              <a:rPr lang="sr-Latn-RS" b="1" dirty="0">
                <a:solidFill>
                  <a:srgbClr val="00B0F0"/>
                </a:solidFill>
              </a:rPr>
              <a:t>Linije prihoda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Revenue Stream</a:t>
            </a:r>
            <a:r>
              <a:rPr lang="sr-Latn-RS" dirty="0">
                <a:solidFill>
                  <a:srgbClr val="00B0F0"/>
                </a:solidFill>
              </a:rPr>
              <a:t>). Kod strukture troškova, razmotriti ukupne troškove razvoja navedenog proizvoda/usluge. Kod linije prihoda, sagledati sve potencijalne prihode na godišnjem nivou</a:t>
            </a:r>
          </a:p>
          <a:p>
            <a:pPr lvl="1"/>
            <a:r>
              <a:rPr lang="sr-Latn-RS">
                <a:solidFill>
                  <a:srgbClr val="00B0F0"/>
                </a:solidFill>
              </a:rPr>
              <a:t>Svi studenati </a:t>
            </a:r>
            <a:r>
              <a:rPr lang="sr-Latn-RS" dirty="0">
                <a:solidFill>
                  <a:srgbClr val="00B0F0"/>
                </a:solidFill>
              </a:rPr>
              <a:t>trebaju da kreiraju svoj konačni kanvas, posredstvom web alata: </a:t>
            </a:r>
            <a:r>
              <a:rPr lang="sr-Latn-RS" dirty="0">
                <a:solidFill>
                  <a:srgbClr val="00B0F0"/>
                </a:solidFill>
                <a:hlinkClick r:id="rId2"/>
              </a:rPr>
              <a:t>https://miro.com/templates/business-model-canvas/</a:t>
            </a:r>
            <a:r>
              <a:rPr lang="sr-Latn-RS" dirty="0">
                <a:solidFill>
                  <a:srgbClr val="00B0F0"/>
                </a:solidFill>
              </a:rPr>
              <a:t> Kreirani model trebaju da podele sa nastavnikom, šerovanjem preko naloga: </a:t>
            </a:r>
            <a:r>
              <a:rPr lang="sr-Latn-RS" dirty="0">
                <a:solidFill>
                  <a:srgbClr val="00B0F0"/>
                </a:solidFill>
                <a:hlinkClick r:id="rId3"/>
              </a:rPr>
              <a:t>imihajlovic73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@gmail.com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alue Proposition Canvas: Helferlein für dein Businessmodell">
            <a:extLst>
              <a:ext uri="{FF2B5EF4-FFF2-40B4-BE49-F238E27FC236}">
                <a16:creationId xmlns:a16="http://schemas.microsoft.com/office/drawing/2014/main" id="{6099894D-EDED-43B7-8133-9EEC1DC3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44" y="2045616"/>
            <a:ext cx="4881058" cy="24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BFD90-60A8-495C-8691-16ADDDC4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BB10-88B7-48AD-8DA9-884BCD7A4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37775" cy="4848552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U principu, sve nove projektne ideje su rezultat određenih potreba krajnjih korisnika, koje se zadovoljavaju novim ili unapređenim proizvodom/uslugom</a:t>
            </a:r>
          </a:p>
          <a:p>
            <a:r>
              <a:rPr lang="sr-Latn-RS" dirty="0"/>
              <a:t>Novi i „Novi proizvodi“</a:t>
            </a:r>
          </a:p>
          <a:p>
            <a:r>
              <a:rPr lang="sr-Latn-RS" dirty="0"/>
              <a:t>Paket proizvod/usluga – VREDNOST</a:t>
            </a:r>
          </a:p>
          <a:p>
            <a:r>
              <a:rPr lang="sr-Latn-RS" dirty="0"/>
              <a:t>Na početku, u okviru preduzeća se može javiti veliki broj ideja o potencijalnim novim projektima (zasnovano na planiranim novim proizvodima/uslugama).</a:t>
            </a:r>
          </a:p>
          <a:p>
            <a:r>
              <a:rPr lang="sr-Latn-RS" dirty="0"/>
              <a:t>Neophodna je detaljna analiza svake od projektnih ideja pre nego što se pristupi njihovoj inicijalizaciji – u smislu novog projekta.</a:t>
            </a:r>
          </a:p>
          <a:p>
            <a:pPr marL="0" indent="0">
              <a:buNone/>
            </a:pP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9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2FC1-1627-461C-BB75-F2D49FD4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/>
              <a:t>GENERISANJE I SELEKCIJA PROJEKTNE IDEJE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F873-3915-4897-B3E6-CE62169B8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Pravilan izbor projekta, posebno ukoliko je reč o značajnim investicionim projektima, je odluka od velikog značaja za kompaniju i u nekim slučajevima može uticati na opstanak kompanije u dužem vremenskom periodu. </a:t>
            </a:r>
          </a:p>
          <a:p>
            <a:r>
              <a:rPr lang="sr-Latn-RS" dirty="0"/>
              <a:t>Pored toga, veći broj projekata, u okviru iste kompanije, često konkuriše za korišćenje istih raspoloživih (ograničenih) resursa.</a:t>
            </a:r>
          </a:p>
          <a:p>
            <a:r>
              <a:rPr lang="sr-Latn-RS" dirty="0"/>
              <a:t>Samim time, neophodno je izvršiti evaluaciju i rangiranje predloženih projekata. </a:t>
            </a:r>
          </a:p>
          <a:p>
            <a:r>
              <a:rPr lang="sr-Latn-RS" dirty="0"/>
              <a:t>Pri tome, rangiranje se može vršiti na osnovu subjektivne procene, ili na osnovu određenih objektivnoh pokazatelja i kriterijuma (kojima se vrši vrednovanje projekata)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1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D20A-239B-4884-8601-3E8B4690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D5F68-4D9F-4ADB-81D5-B1A2DF2C4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Opšti kvalitativni kriterijumi kod preliminarnih razmatranja ideja o investicionim ulaganjima mogu biti:</a:t>
            </a:r>
          </a:p>
          <a:p>
            <a:pPr lvl="1"/>
            <a:r>
              <a:rPr lang="sr-Latn-RS" b="1" dirty="0"/>
              <a:t>Realnost</a:t>
            </a:r>
            <a:r>
              <a:rPr lang="sr-Latn-RS" dirty="0"/>
              <a:t>, odnosno mogućnost ostvarenja ciljeva projekta sa projektovanim performansama;</a:t>
            </a:r>
          </a:p>
          <a:p>
            <a:pPr lvl="1"/>
            <a:r>
              <a:rPr lang="sr-Latn-RS" b="1" dirty="0"/>
              <a:t>Pogodnost za realizaciju</a:t>
            </a:r>
            <a:r>
              <a:rPr lang="sr-Latn-RS" dirty="0"/>
              <a:t>, fleksibilnost;</a:t>
            </a:r>
          </a:p>
          <a:p>
            <a:pPr lvl="1"/>
            <a:r>
              <a:rPr lang="sr-Latn-RS" b="1" dirty="0"/>
              <a:t>Prihvatljivost</a:t>
            </a:r>
            <a:r>
              <a:rPr lang="sr-Latn-RS" dirty="0"/>
              <a:t> investicionih </a:t>
            </a:r>
            <a:r>
              <a:rPr lang="sr-Latn-RS" b="1" dirty="0"/>
              <a:t>ulaganja</a:t>
            </a:r>
            <a:r>
              <a:rPr lang="sr-Latn-RS" dirty="0"/>
              <a:t>.</a:t>
            </a:r>
          </a:p>
          <a:p>
            <a:r>
              <a:rPr lang="pl-PL" dirty="0"/>
              <a:t>Podkriterijumi mogu biti:</a:t>
            </a:r>
          </a:p>
          <a:p>
            <a:pPr lvl="1"/>
            <a:r>
              <a:rPr lang="it-IT" dirty="0"/>
              <a:t>da li projekat obećava dobar profit?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iskorišćenje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učešće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kompaniji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osvajanje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?</a:t>
            </a:r>
          </a:p>
          <a:p>
            <a:pPr lvl="1"/>
            <a:r>
              <a:rPr lang="it-IT" dirty="0"/>
              <a:t>da li se povećava iskorišćenje instali</a:t>
            </a:r>
            <a:r>
              <a:rPr lang="sr-Latn-RS" dirty="0"/>
              <a:t>r</a:t>
            </a:r>
            <a:r>
              <a:rPr lang="it-IT" dirty="0"/>
              <a:t>anih kapaciteta i opreme?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imidž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(company image)?</a:t>
            </a:r>
            <a:endParaRPr lang="sr-Latn-RS" dirty="0"/>
          </a:p>
          <a:p>
            <a:pPr lvl="1"/>
            <a:r>
              <a:rPr lang="sr-Latn-RS" dirty="0"/>
              <a:t>Da li je nivo neizvesnosti i rizika prihvatljiv ?</a:t>
            </a:r>
          </a:p>
          <a:p>
            <a:pPr lvl="1"/>
            <a:r>
              <a:rPr lang="sr-Latn-RS" dirty="0"/>
              <a:t>Da li za realizaciju projekta postoji neophodno znanje i iskustvo u kompaniji/preduzeću?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6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66F9-CAF1-4508-887B-D8F579D8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EF8A09F0-A78F-462E-82F3-4785F183A60C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CANAABwNQAASBIAABAAAAAmAAAACAAAAAEAAAAAAAAA"/>
              </a:ext>
            </a:extLst>
          </p:cNvSpPr>
          <p:nvPr/>
        </p:nvSpPr>
        <p:spPr>
          <a:xfrm>
            <a:off x="1752600" y="199548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 lang="en-US"/>
            </a:pPr>
            <a:r>
              <a:rPr lang="sr-Latn-RS" sz="2000" b="1" i="1" dirty="0"/>
              <a:t>Levak Inovacije - </a:t>
            </a:r>
            <a:r>
              <a:rPr lang="en-US" sz="2000" b="1" i="1" dirty="0"/>
              <a:t>Innovation Funnel: “</a:t>
            </a:r>
            <a:r>
              <a:rPr lang="sr-Latn-RS" sz="2000" b="1" i="1" dirty="0"/>
              <a:t>Od velikog broja ka jednom konceptu</a:t>
            </a:r>
            <a:r>
              <a:rPr lang="en-US" sz="2000" b="1" i="1" dirty="0"/>
              <a:t>”</a:t>
            </a:r>
            <a:endParaRPr lang="en-US" sz="2000" b="1" i="1" dirty="0">
              <a:latin typeface="MAC C Swiss" charset="0"/>
              <a:ea typeface="Calibri" pitchFamily="2" charset="0"/>
              <a:cs typeface="Calibri" pitchFamily="2" charset="0"/>
            </a:endParaRPr>
          </a:p>
          <a:p>
            <a:pPr algn="just">
              <a:buFont typeface="Arial" panose="020B0604020202020204" pitchFamily="34" charset="0"/>
              <a:buNone/>
              <a:defRPr lang="en-US"/>
            </a:pPr>
            <a:r>
              <a:rPr lang="en-US" sz="2000" b="1" i="1" dirty="0">
                <a:latin typeface="MAC C Swiss" charset="0"/>
                <a:ea typeface="Calibri" pitchFamily="2" charset="0"/>
                <a:cs typeface="Calibri" pitchFamily="2" charset="0"/>
              </a:rPr>
              <a:t>	</a:t>
            </a:r>
            <a:endParaRPr lang="en-US" sz="1800" dirty="0"/>
          </a:p>
        </p:txBody>
      </p:sp>
      <p:grpSp>
        <p:nvGrpSpPr>
          <p:cNvPr id="54" name="Group 52">
            <a:extLst>
              <a:ext uri="{FF2B5EF4-FFF2-40B4-BE49-F238E27FC236}">
                <a16:creationId xmlns:a16="http://schemas.microsoft.com/office/drawing/2014/main" id="{35B97777-7904-4E7A-AA4E-00D198FB32CE}"/>
              </a:ext>
            </a:extLst>
          </p:cNvPr>
          <p:cNvGrpSpPr>
            <a:extLst>
              <a:ext uri="smNativeData">
                <pr:smNativeData xmlns:pr="smNativeData" xmlns:p14="http://schemas.microsoft.com/office/powerpoint/2010/main" xmlns="" val="SMDATA_7_sxW1XxMAAAAlAAAAAQAAAA8BAAAAkAAAAEgAAACQAAAASAAAAAAAAAAAAAAAAAAAABcAAAAUAAAAAAAAAAAAAAD/fwAA/38AAAAAAAAJAAAABAAAAJz///8MAAAAEAAAAAAAAAAAAAAAAAAAAAAAAAAfAAAAVAAAAAAAAAAAAAAAAAAAAAAAAAAAAAAAAAAAAAAAAAAAAAAAAAAAAAAAAAAAAAAAAAAAAAAAAAAAAAAAAAAAAAAAAAAAAAAAAAAAAAAAAAAAAAAAAAAAACEAAAAYAAAAFAAAAHgAAADwDwAAQDgAADAqAAAQAAAAJgAAAAgAAAD/////AAAAAA=="/>
              </a:ext>
            </a:extLst>
          </p:cNvGrpSpPr>
          <p:nvPr/>
        </p:nvGrpSpPr>
        <p:grpSpPr>
          <a:xfrm>
            <a:off x="1828800" y="2452688"/>
            <a:ext cx="9067800" cy="4267200"/>
            <a:chOff x="76200" y="2590800"/>
            <a:chExt cx="9067800" cy="4267200"/>
          </a:xfrm>
        </p:grpSpPr>
        <p:sp>
          <p:nvSpPr>
            <p:cNvPr id="55" name="Rectangle 37">
              <a:extLst>
                <a:ext uri="{FF2B5EF4-FFF2-40B4-BE49-F238E27FC236}">
                  <a16:creationId xmlns:a16="http://schemas.microsoft.com/office/drawing/2014/main" id="{99BEB181-3C4C-4398-AA87-85893A25EAA0}"/>
                </a:ext>
              </a:extLst>
            </p:cNvPr>
            <p:cNvSpPr>
              <a:extLst>
                <a:ext uri="smNativeData">
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B4AAPglAAAQLAAAMCoAAAAAAAAmAAAACAAAAP//////////"/>
                </a:ext>
              </a:extLst>
            </p:cNvSpPr>
            <p:nvPr/>
          </p:nvSpPr>
          <p:spPr>
            <a:xfrm>
              <a:off x="5029200" y="6172200"/>
              <a:ext cx="2133600" cy="685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342900" indent="-342900" algn="just">
                <a:spcBef>
                  <a:spcPts val="430"/>
                </a:spcBef>
                <a:buNone/>
                <a:defRPr noProof="1"/>
              </a:pPr>
              <a:r>
                <a:rPr lang="en-US" i="1" dirty="0"/>
                <a:t> </a:t>
              </a:r>
              <a:r>
                <a:rPr lang="sr-Latn-RS" i="1" dirty="0"/>
                <a:t>Jedan proizvod</a:t>
              </a:r>
              <a:r>
                <a:rPr i="1" noProof="1"/>
                <a:t>/</a:t>
              </a:r>
              <a:r>
                <a:rPr lang="sr-Latn-RS" i="1" noProof="1"/>
                <a:t>usluga</a:t>
              </a:r>
              <a:endParaRPr lang="en-US" dirty="0"/>
            </a:p>
          </p:txBody>
        </p:sp>
        <p:grpSp>
          <p:nvGrpSpPr>
            <p:cNvPr id="56" name="Group 51">
              <a:extLst>
                <a:ext uri="{FF2B5EF4-FFF2-40B4-BE49-F238E27FC236}">
                  <a16:creationId xmlns:a16="http://schemas.microsoft.com/office/drawing/2014/main" id="{4F29FF2A-552C-4E32-922F-DF4406995361}"/>
                </a:ext>
              </a:extLst>
            </p:cNvPr>
            <p:cNvGrpSpPr>
              <a:extLst>
                <a:ext uri="smNativeData">
                  <pr:smNativeData xmlns:pr="smNativeData" xmlns:p14="http://schemas.microsoft.com/office/powerpoint/2010/main" xmlns="" val="SMDATA_7_sxW1XxMAAAAlAAAAAQAAAA8BAAAAkAAAAEgAAACQAAAASAAAAAAAAAAAAAAAAAAAABcAAAAUAAAAAAAAAAAAAAD/fwAA/38AAAAAAAAJAAAABAAAAM7///8MAAAAEAAAAAAAAAAAAAAAAAAAAAAAAAAfAAAAVAAAAAAAAAAAAAAAAAAAAAAAAAAAAAAAAAAAAAAAAAAAAAAAAAAAAAAAAAAAAAAAAAAAAAAAAAAAAAAAAAAAAAAAAAAAAAAAAAAAAAAAAAAAAAAAAAAAACEAAAAYAAAAFAAAAHgAAADwDwAAQDgAAFAoAAAAAAAAJgAAAAgAAAD/////AAAAAA=="/>
                </a:ext>
              </a:extLst>
            </p:cNvGrpSpPr>
            <p:nvPr/>
          </p:nvGrpSpPr>
          <p:grpSpPr>
            <a:xfrm>
              <a:off x="76200" y="2590800"/>
              <a:ext cx="9067800" cy="3962400"/>
              <a:chOff x="76200" y="2590800"/>
              <a:chExt cx="9067800" cy="3962400"/>
            </a:xfrm>
          </p:grpSpPr>
          <p:grpSp>
            <p:nvGrpSpPr>
              <p:cNvPr id="57" name="Group 48">
                <a:extLst>
                  <a:ext uri="{FF2B5EF4-FFF2-40B4-BE49-F238E27FC236}">
                    <a16:creationId xmlns:a16="http://schemas.microsoft.com/office/drawing/2014/main" id="{B7A428D4-9172-4CBB-9098-E46C9CA5A39A}"/>
                  </a:ext>
                </a:extLst>
              </p:cNvPr>
              <p:cNvGrpSpPr>
                <a:extLst>
                  <a:ext uri="smNativeData">
                    <pr:smNativeData xmlns:pr="smNativeData" xmlns:p14="http://schemas.microsoft.com/office/powerpoint/2010/main" xmlns="" val="SMDATA_7_sxW1XxMAAAAlAAAAAQAAAA8BAAAAkAAAAEgAAACQAAAASAAAAAAAAAAAAAAAAAAAABcAAAAUAAAAAAAAAAAAAAD/fwAA/38AAAAAAAAJAAAABAAAAAAgAE0MAAAAEAAAAAAAAAAAAAAAAAAAAAAAAAAfAAAAVAAAAAAAAAAAAAAAAAAAAAAAAAAAAAAAAAAAAAAAAAAAAAAAAAAAAAAAAAAAAAAAAAAAAAAAAAAAAAAAAAAAAAAAAAAAAAAAAAAAAAAAAAAAAAAAAAAAACEAAAAYAAAAFAAAAHgAAADwDwAAcDUAAFAoAAAAAAAAJgAAAAgAAAD/////AAAAAA=="/>
                  </a:ext>
                </a:extLst>
              </p:cNvGrpSpPr>
              <p:nvPr/>
            </p:nvGrpSpPr>
            <p:grpSpPr>
              <a:xfrm>
                <a:off x="76200" y="2590800"/>
                <a:ext cx="8610600" cy="3962400"/>
                <a:chOff x="76200" y="2590800"/>
                <a:chExt cx="8610600" cy="3962400"/>
              </a:xfrm>
            </p:grpSpPr>
            <p:grpSp>
              <p:nvGrpSpPr>
                <p:cNvPr id="60" name="Group 39">
                  <a:extLst>
                    <a:ext uri="{FF2B5EF4-FFF2-40B4-BE49-F238E27FC236}">
                      <a16:creationId xmlns:a16="http://schemas.microsoft.com/office/drawing/2014/main" id="{48CDF075-A961-45DB-A8EB-34223872F21E}"/>
                    </a:ext>
                  </a:extLst>
                </p:cNvPr>
                <p:cNvGrpSpPr>
                  <a:extLst>
                    <a:ext uri="smNativeData">
                      <pr:smNativeData xmlns:pr="smNativeData" xmlns:p14="http://schemas.microsoft.com/office/powerpoint/2010/main" xmlns="" val="SMDATA_7_sxW1XxMAAAAlAAAAAQAAAA8BAAAAkAAAAEgAAACQAAAASAAAAAAAAAAAAAAAAAAAABcAAAAUAAAAAAAAAAAAAAD/fwAA/38AAAAAAAAJAAAABAAAANP///8MAAAAEAAAAAAAAAAAAAAAAAAAAAAAAAAfAAAAVAAAAAAAAAAAAAAAAAAAAAAAAAAAAAAAAAAAAAAAAAAAAAAAAAAAAAAAAAAAAAAAAAAAAAAAAAAAAAAAAAAAAAAAAAAAAAAAAAAAAAAAAAAAAAAAAAAAACEAAAAYAAAAFAAAAKgMAACgFAAAcCYAAFAoAAAAAAAAJgAAAAgAAAD/////AAAAAA=="/>
                    </a:ext>
                  </a:extLst>
                </p:cNvGrpSpPr>
                <p:nvPr/>
              </p:nvGrpSpPr>
              <p:grpSpPr>
                <a:xfrm>
                  <a:off x="2057400" y="3352800"/>
                  <a:ext cx="4191000" cy="3200400"/>
                  <a:chOff x="2057400" y="3352800"/>
                  <a:chExt cx="4191000" cy="3200400"/>
                </a:xfrm>
              </p:grpSpPr>
              <p:sp>
                <p:nvSpPr>
                  <p:cNvPr id="69" name="Oval 5">
                    <a:extLst>
                      <a:ext uri="{FF2B5EF4-FFF2-40B4-BE49-F238E27FC236}">
                        <a16:creationId xmlns:a16="http://schemas.microsoft.com/office/drawing/2014/main" id="{610B7461-B12F-40D0-8E8F-444EAC5C9F7C}"/>
                      </a:ext>
                    </a:extLst>
                  </p:cNvPr>
                  <p:cNvSpPr>
                    <a:extLst>
                      <a:ext uri="smNativeData">
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AwAAKAUAABwJgAA+BYAAAAgAAAmAAAACAAAAP//////////"/>
                      </a:ext>
                    </a:extLst>
                  </p:cNvSpPr>
                  <p:nvPr/>
                </p:nvSpPr>
                <p:spPr>
                  <a:xfrm>
                    <a:off x="2057400" y="3352800"/>
                    <a:ext cx="4191000" cy="3810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headEnd type="none"/>
                    <a:tailEnd type="none"/>
                  </a:ln>
                  <a:effectLst/>
                </p:spPr>
                <p:txBody>
                  <a:bodyPr vert="vert" wrap="none" lIns="91440" tIns="45720" rIns="91440" bIns="45720" numCol="1" anchor="ctr"/>
                  <a:lstStyle/>
                  <a:p>
                    <a:pPr>
                      <a:defRPr noProof="1"/>
                    </a:pPr>
                    <a:endParaRPr/>
                  </a:p>
                </p:txBody>
              </p:sp>
              <p:grpSp>
                <p:nvGrpSpPr>
                  <p:cNvPr id="70" name="Group 38">
                    <a:extLst>
                      <a:ext uri="{FF2B5EF4-FFF2-40B4-BE49-F238E27FC236}">
                        <a16:creationId xmlns:a16="http://schemas.microsoft.com/office/drawing/2014/main" id="{C59D9763-CD35-4B3E-A3E4-2E7A7A67131C}"/>
                      </a:ext>
                    </a:extLst>
                  </p:cNvPr>
                  <p:cNvGrpSpPr>
                    <a:extLst>
                      <a:ext uri="smNativeData">
                        <pr:smNativeData xmlns:pr="smNativeData" xmlns:p14="http://schemas.microsoft.com/office/powerpoint/2010/main" xmlns="" val="SMDATA_7_sxW1XxMAAAAlAAAAAQAAAA8BAAAAkAAAAEgAAACQAAAASAAAAAAAAAAAAAAAAAAAABcAAAAUAAAAAAAAAAAAAAD/fwAA/38AAAAAAAAJAAAABAAAAAAgAE0MAAAAEAAAAAAAAAAAAAAAAAAAAAAAAAAfAAAAVAAAAAAAAAAAAAAAAAAAAAAAAAAAAAAAAAAAAAAAAAAAAAAAAAAAAAAAAAAAAAAAAAAAAAAAAAAAAAAAAAAAAAAAAAAAAAAAAAAAAAAAAAAAAAAAAAAAACEAAAAYAAAAFAAAAKgMAAAYFQAAcCYAAFAoAAAAAAAAJgAAAAgAAAD/////AAAAAA=="/>
                      </a:ext>
                    </a:extLst>
                  </p:cNvGrpSpPr>
                  <p:nvPr/>
                </p:nvGrpSpPr>
                <p:grpSpPr>
                  <a:xfrm>
                    <a:off x="2057400" y="3429000"/>
                    <a:ext cx="4191000" cy="3124200"/>
                    <a:chOff x="2057400" y="3429000"/>
                    <a:chExt cx="4191000" cy="3124200"/>
                  </a:xfrm>
                </p:grpSpPr>
                <p:sp>
                  <p:nvSpPr>
                    <p:cNvPr id="71" name="Oval 4">
                      <a:extLst>
                        <a:ext uri="{FF2B5EF4-FFF2-40B4-BE49-F238E27FC236}">
                          <a16:creationId xmlns:a16="http://schemas.microsoft.com/office/drawing/2014/main" id="{34DA42C3-E28C-4AD3-A772-D663AEDCA0EC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BEAAFAZAADAIQAAqBs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819400" y="4114800"/>
                      <a:ext cx="26670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2" name="Oval 6">
                      <a:extLst>
                        <a:ext uri="{FF2B5EF4-FFF2-40B4-BE49-F238E27FC236}">
                          <a16:creationId xmlns:a16="http://schemas.microsoft.com/office/drawing/2014/main" id="{4263BE30-5038-4C0E-A17E-ACAAD2AE95C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BIAAAAeAABYIAAAWCA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048000" y="4876800"/>
                      <a:ext cx="22098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3" name="Oval 7">
                      <a:extLst>
                        <a:ext uri="{FF2B5EF4-FFF2-40B4-BE49-F238E27FC236}">
                          <a16:creationId xmlns:a16="http://schemas.microsoft.com/office/drawing/2014/main" id="{10804673-1377-4599-91F7-D1ACCA72E535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BMAAKAjAADgHwAA+C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124200" y="5791200"/>
                      <a:ext cx="20574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4" name="Arc 9">
                      <a:extLst>
                        <a:ext uri="{FF2B5EF4-FFF2-40B4-BE49-F238E27FC236}">
                          <a16:creationId xmlns:a16="http://schemas.microsoft.com/office/drawing/2014/main" id="{B49047DA-A0F4-47B8-8953-58F51E73D3D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wAAAA0AAAAAAAAAAAAAAAABAAAAAw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4B8AAAsWAABwJgAA4SYAAAAgAAAmAAAACAAAAP//////////"/>
                        </a:ext>
                      </a:extLst>
                    </p:cNvSpPr>
                    <p:nvPr/>
                  </p:nvSpPr>
                  <p:spPr>
                    <a:xfrm flipH="1">
                      <a:off x="5181600" y="3583305"/>
                      <a:ext cx="1066800" cy="2736850"/>
                    </a:xfrm>
                    <a:custGeom>
                      <a:avLst/>
                      <a:gdLst/>
                      <a:ahLst/>
                      <a:cxnLst/>
                      <a:rect l="0" t="0" r="1066800" b="2736850"/>
                      <a:pathLst>
                        <a:path w="1066800" h="2736850" fill="none">
                          <a:moveTo>
                            <a:pt x="-44" y="0"/>
                          </a:moveTo>
                          <a:cubicBezTo>
                            <a:pt x="589160" y="0"/>
                            <a:pt x="1066800" y="1091444"/>
                            <a:pt x="1066800" y="2437973"/>
                          </a:cubicBezTo>
                          <a:cubicBezTo>
                            <a:pt x="1066800" y="2537862"/>
                            <a:pt x="1064084" y="2637638"/>
                            <a:pt x="1058750" y="2736850"/>
                          </a:cubicBezTo>
                        </a:path>
                        <a:path w="1066800" h="2736850" stroke="0">
                          <a:moveTo>
                            <a:pt x="-44" y="0"/>
                          </a:moveTo>
                          <a:cubicBezTo>
                            <a:pt x="589160" y="0"/>
                            <a:pt x="1066800" y="1091444"/>
                            <a:pt x="1066800" y="2437973"/>
                          </a:cubicBezTo>
                          <a:cubicBezTo>
                            <a:pt x="1066800" y="2537862"/>
                            <a:pt x="1064084" y="2637638"/>
                            <a:pt x="1058750" y="2736850"/>
                          </a:cubicBezTo>
                          <a:lnTo>
                            <a:pt x="0" y="2437973"/>
                          </a:lnTo>
                          <a:close/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0" tIns="0" rIns="635" bIns="1905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5" name="Arc 10">
                      <a:extLst>
                        <a:ext uri="{FF2B5EF4-FFF2-40B4-BE49-F238E27FC236}">
                          <a16:creationId xmlns:a16="http://schemas.microsoft.com/office/drawing/2014/main" id="{30B52FF3-368F-4988-9772-CAFC11FEB582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wAAAA0AAAAAAAAAAAAAAAABAAAAAw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AwAAAgWAAA4EwAAnSYAAAAgAAAmAAAACAAAAP//////////"/>
                        </a:ext>
                      </a:extLst>
                    </p:cNvSpPr>
                    <p:nvPr/>
                  </p:nvSpPr>
                  <p:spPr>
                    <a:xfrm rot="10800000" flipH="1" flipV="1">
                      <a:off x="2057400" y="3581400"/>
                      <a:ext cx="1066800" cy="2695575"/>
                    </a:xfrm>
                    <a:custGeom>
                      <a:avLst/>
                      <a:gdLst/>
                      <a:ahLst/>
                      <a:cxnLst/>
                      <a:rect l="0" t="0" r="1066800" b="2695575"/>
                      <a:pathLst>
                        <a:path w="1066800" h="2695575" fill="none">
                          <a:moveTo>
                            <a:pt x="-44" y="0"/>
                          </a:moveTo>
                          <a:cubicBezTo>
                            <a:pt x="589160" y="0"/>
                            <a:pt x="1066800" y="1091686"/>
                            <a:pt x="1066800" y="2438514"/>
                          </a:cubicBezTo>
                          <a:cubicBezTo>
                            <a:pt x="1066800" y="2524314"/>
                            <a:pt x="1064775" y="2610114"/>
                            <a:pt x="1060824" y="2695462"/>
                          </a:cubicBezTo>
                        </a:path>
                        <a:path w="1066800" h="2695575" stroke="0">
                          <a:moveTo>
                            <a:pt x="-44" y="0"/>
                          </a:moveTo>
                          <a:cubicBezTo>
                            <a:pt x="589160" y="0"/>
                            <a:pt x="1066800" y="1091686"/>
                            <a:pt x="1066800" y="2438514"/>
                          </a:cubicBezTo>
                          <a:cubicBezTo>
                            <a:pt x="1066800" y="2524314"/>
                            <a:pt x="1064775" y="2610114"/>
                            <a:pt x="1060824" y="2695462"/>
                          </a:cubicBezTo>
                          <a:lnTo>
                            <a:pt x="0" y="2438514"/>
                          </a:lnTo>
                          <a:close/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270" wrap="none" lIns="0" tIns="0" rIns="635" bIns="1905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6" name="Oval 11">
                      <a:extLst>
                        <a:ext uri="{FF2B5EF4-FFF2-40B4-BE49-F238E27FC236}">
                          <a16:creationId xmlns:a16="http://schemas.microsoft.com/office/drawing/2014/main" id="{191BC116-4095-4B2A-BFBD-E5B5B7346B80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0BEAAJAVAABIEg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8956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7" name="Oval 12">
                      <a:extLst>
                        <a:ext uri="{FF2B5EF4-FFF2-40B4-BE49-F238E27FC236}">
                          <a16:creationId xmlns:a16="http://schemas.microsoft.com/office/drawing/2014/main" id="{A9B4ADDA-006B-4F2B-9349-1D1B0F451C2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KBQAAAgWAACgFA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2766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8" name="Oval 13">
                      <a:extLst>
                        <a:ext uri="{FF2B5EF4-FFF2-40B4-BE49-F238E27FC236}">
                          <a16:creationId xmlns:a16="http://schemas.microsoft.com/office/drawing/2014/main" id="{A8291D85-321F-450B-B78E-7FC72125D06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cBcAAAgWAADoFw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8100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9" name="Oval 14">
                      <a:extLst>
                        <a:ext uri="{FF2B5EF4-FFF2-40B4-BE49-F238E27FC236}">
                          <a16:creationId xmlns:a16="http://schemas.microsoft.com/office/drawing/2014/main" id="{DBDA9E8E-9990-413B-90E2-8B92A1F7EC0B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sAAJAVAAAgHA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4958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0" name="Oval 15">
                      <a:extLst>
                        <a:ext uri="{FF2B5EF4-FFF2-40B4-BE49-F238E27FC236}">
                          <a16:creationId xmlns:a16="http://schemas.microsoft.com/office/drawing/2014/main" id="{8B193AB3-EF6D-4769-AEC3-6433B2750555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eB4AABgVAADwHgAAkB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953000" y="3429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1" name="Oval 16">
                      <a:extLst>
                        <a:ext uri="{FF2B5EF4-FFF2-40B4-BE49-F238E27FC236}">
                          <a16:creationId xmlns:a16="http://schemas.microsoft.com/office/drawing/2014/main" id="{38D6123D-CB0C-4108-8DBC-F3BE3B9AEE1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0CAAAAgWAABIIQ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3340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2" name="Oval 17">
                      <a:extLst>
                        <a:ext uri="{FF2B5EF4-FFF2-40B4-BE49-F238E27FC236}">
                          <a16:creationId xmlns:a16="http://schemas.microsoft.com/office/drawing/2014/main" id="{40CC02CA-A8E7-47A0-B5C2-4819FF69623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8A8AAJAVAABoEA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5908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3" name="Oval 18">
                      <a:extLst>
                        <a:ext uri="{FF2B5EF4-FFF2-40B4-BE49-F238E27FC236}">
                          <a16:creationId xmlns:a16="http://schemas.microsoft.com/office/drawing/2014/main" id="{B7E972E5-01A0-45F1-86A6-88518A27463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4BAAAIAWAABYEQAA+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743200" y="3657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4" name="Oval 19">
                      <a:extLst>
                        <a:ext uri="{FF2B5EF4-FFF2-40B4-BE49-F238E27FC236}">
                          <a16:creationId xmlns:a16="http://schemas.microsoft.com/office/drawing/2014/main" id="{675FC5EA-423E-4520-8198-6D6A2C8FF6F6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gAABgVAADYGAAAkB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962400" y="3429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5" name="Oval 20">
                      <a:extLst>
                        <a:ext uri="{FF2B5EF4-FFF2-40B4-BE49-F238E27FC236}">
                          <a16:creationId xmlns:a16="http://schemas.microsoft.com/office/drawing/2014/main" id="{ECC17F8B-F3B0-4E26-AFE1-4E8801F6C66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gAAPgWAADYGA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9624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6" name="Oval 21">
                      <a:extLst>
                        <a:ext uri="{FF2B5EF4-FFF2-40B4-BE49-F238E27FC236}">
                          <a16:creationId xmlns:a16="http://schemas.microsoft.com/office/drawing/2014/main" id="{C4862609-8DDF-4A77-8434-92FCBD2D528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mBwAAIAWAAAQHQAA+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648200" y="3657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7" name="Oval 22">
                      <a:extLst>
                        <a:ext uri="{FF2B5EF4-FFF2-40B4-BE49-F238E27FC236}">
                          <a16:creationId xmlns:a16="http://schemas.microsoft.com/office/drawing/2014/main" id="{243D566F-3DA5-4C99-B20F-5CE0FE3D09ED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UBkAAAgWAADIGQ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1148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8" name="Oval 23">
                      <a:extLst>
                        <a:ext uri="{FF2B5EF4-FFF2-40B4-BE49-F238E27FC236}">
                          <a16:creationId xmlns:a16="http://schemas.microsoft.com/office/drawing/2014/main" id="{12B9EA5D-FDAD-447B-B6FF-06E2BFCD6A8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8AAAgWAADgHw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1054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9" name="Oval 24">
                      <a:extLst>
                        <a:ext uri="{FF2B5EF4-FFF2-40B4-BE49-F238E27FC236}">
                          <a16:creationId xmlns:a16="http://schemas.microsoft.com/office/drawing/2014/main" id="{8D1CCF4F-F8BF-4606-81FC-3DBC1E6D7EB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wCEAAPgWAAA4Ig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4864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0" name="Oval 25">
                      <a:extLst>
                        <a:ext uri="{FF2B5EF4-FFF2-40B4-BE49-F238E27FC236}">
                          <a16:creationId xmlns:a16="http://schemas.microsoft.com/office/drawing/2014/main" id="{F9F51EB2-5365-46AA-9ACB-262374F58289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4AAPgWAAB4Hg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8768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1" name="Oval 26">
                      <a:extLst>
                        <a:ext uri="{FF2B5EF4-FFF2-40B4-BE49-F238E27FC236}">
                          <a16:creationId xmlns:a16="http://schemas.microsoft.com/office/drawing/2014/main" id="{9E739771-2065-46B1-AA29-B6BB1DB2883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GBUAABAdAACQFQ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4290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2" name="Oval 27">
                      <a:extLst>
                        <a:ext uri="{FF2B5EF4-FFF2-40B4-BE49-F238E27FC236}">
                          <a16:creationId xmlns:a16="http://schemas.microsoft.com/office/drawing/2014/main" id="{BEB0DB07-4322-4867-B687-D7F841ABAF0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2BgAABAdAABQGQ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0386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3" name="Oval 28">
                      <a:extLst>
                        <a:ext uri="{FF2B5EF4-FFF2-40B4-BE49-F238E27FC236}">
                          <a16:creationId xmlns:a16="http://schemas.microsoft.com/office/drawing/2014/main" id="{57788ADC-1B5C-4BA5-A708-C023899F3B96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IBwAABAdAACYHA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5720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4" name="Oval 29">
                      <a:extLst>
                        <a:ext uri="{FF2B5EF4-FFF2-40B4-BE49-F238E27FC236}">
                          <a16:creationId xmlns:a16="http://schemas.microsoft.com/office/drawing/2014/main" id="{5BED8A0D-8613-4613-AA75-F1B01B0F0B3B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U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kAAAAeAABAGgAAeB4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191000" y="4876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5" name="Oval 30">
                      <a:extLst>
                        <a:ext uri="{FF2B5EF4-FFF2-40B4-BE49-F238E27FC236}">
                          <a16:creationId xmlns:a16="http://schemas.microsoft.com/office/drawing/2014/main" id="{DF65A7A7-C60A-4633-8D9E-D38C818D126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4B8AAJgcAABYIAAAE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181600" y="4648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6" name="Oval 31">
                      <a:extLst>
                        <a:ext uri="{FF2B5EF4-FFF2-40B4-BE49-F238E27FC236}">
                          <a16:creationId xmlns:a16="http://schemas.microsoft.com/office/drawing/2014/main" id="{96FB98C5-2F57-4DD3-960B-7B07E95B869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cBcAADgiAADoFwAAsCI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810000" y="5562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7" name="Oval 32">
                      <a:extLst>
                        <a:ext uri="{FF2B5EF4-FFF2-40B4-BE49-F238E27FC236}">
                          <a16:creationId xmlns:a16="http://schemas.microsoft.com/office/drawing/2014/main" id="{C3643B13-537A-448C-8B10-14C7B1B1850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4AAMAhAAB4HgAAOCI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876800" y="5486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8" name="Oval 33">
                      <a:extLst>
                        <a:ext uri="{FF2B5EF4-FFF2-40B4-BE49-F238E27FC236}">
                          <a16:creationId xmlns:a16="http://schemas.microsoft.com/office/drawing/2014/main" id="{222EE96B-45AC-4AB0-B66D-7C70156CC68C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oAACgjAAC4GgAAoCM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267200" y="5715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9" name="Oval 34">
                      <a:extLst>
                        <a:ext uri="{FF2B5EF4-FFF2-40B4-BE49-F238E27FC236}">
                          <a16:creationId xmlns:a16="http://schemas.microsoft.com/office/drawing/2014/main" id="{6B1BD56F-0B18-4963-93C9-F36B1A9F3C3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oAAGAnAAC4GgAA2C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267200" y="6400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100" name="Line 35">
                      <a:extLst>
                        <a:ext uri="{FF2B5EF4-FFF2-40B4-BE49-F238E27FC236}">
                          <a16:creationId xmlns:a16="http://schemas.microsoft.com/office/drawing/2014/main" id="{5F9DB51D-2FE2-41D2-A526-18E642AD8F7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gAAAA0AAAAAkAAAAEgAAACQAAAASA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BsAANgnAACQJAAAUCgAAAAgAAAmAAAACAAAAP//////////"/>
                        </a:ext>
                      </a:extLst>
                    </p:cNvSpPr>
                    <p:nvPr/>
                  </p:nvSpPr>
                  <p:spPr>
                    <a:xfrm flipH="1" flipV="1">
                      <a:off x="4495800" y="6477000"/>
                      <a:ext cx="1447800" cy="7620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triangle" w="med" len="med"/>
                    </a:ln>
                    <a:effectLst/>
                  </p:spPr>
                  <p:txBody>
                    <a:bodyPr vert="vert270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</p:grpSp>
            </p:grpSp>
            <p:sp>
              <p:nvSpPr>
                <p:cNvPr id="61" name="Rectangle 40">
                  <a:extLst>
                    <a:ext uri="{FF2B5EF4-FFF2-40B4-BE49-F238E27FC236}">
                      <a16:creationId xmlns:a16="http://schemas.microsoft.com/office/drawing/2014/main" id="{2D00FB4D-A6C8-4980-8DE8-3709884E9AE7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CMAAPAPAABwNQAAwBIAAAAAAAAmAAAACAAAAP//////////"/>
                    </a:ext>
                  </a:extLst>
                </p:cNvSpPr>
                <p:nvPr/>
              </p:nvSpPr>
              <p:spPr>
                <a:xfrm>
                  <a:off x="5715000" y="2590800"/>
                  <a:ext cx="29718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/>
                <a:lstStyle/>
                <a:p>
                  <a:pPr marL="342900" indent="-342900" algn="just">
                    <a:spcBef>
                      <a:spcPts val="430"/>
                    </a:spcBef>
                    <a:buNone/>
                    <a:defRPr noProof="1"/>
                  </a:pPr>
                  <a:r>
                    <a:rPr lang="en-US" i="1" dirty="0"/>
                    <a:t> </a:t>
                  </a:r>
                  <a:r>
                    <a:rPr lang="sr-Latn-RS" i="1" dirty="0"/>
                    <a:t>Veliki broj opcija o novim proizvodima/uslugama</a:t>
                  </a:r>
                  <a:endParaRPr lang="en-US" dirty="0"/>
                </a:p>
              </p:txBody>
            </p:sp>
            <p:sp>
              <p:nvSpPr>
                <p:cNvPr id="62" name="Line 41">
                  <a:extLst>
                    <a:ext uri="{FF2B5EF4-FFF2-40B4-BE49-F238E27FC236}">
                      <a16:creationId xmlns:a16="http://schemas.microsoft.com/office/drawing/2014/main" id="{3B52E5DD-773E-4A3F-8B38-9C0F33AAAB49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AAAEgSAACAJQAAGBUAAAAgAAAmAAAACAAAAP//////////"/>
                    </a:ext>
                  </a:extLst>
                </p:cNvSpPr>
                <p:nvPr/>
              </p:nvSpPr>
              <p:spPr>
                <a:xfrm flipH="1">
                  <a:off x="5334000" y="2971800"/>
                  <a:ext cx="762000" cy="457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3" name="Line 42">
                  <a:extLst>
                    <a:ext uri="{FF2B5EF4-FFF2-40B4-BE49-F238E27FC236}">
                      <a16:creationId xmlns:a16="http://schemas.microsoft.com/office/drawing/2014/main" id="{E3536DD2-C5E6-48C7-94F5-AD7A3D2880E4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CoAABgVAACoKgAAcCYAAAAgAAAmAAAACAAAAP//////////"/>
                    </a:ext>
                  </a:extLst>
                </p:cNvSpPr>
                <p:nvPr/>
              </p:nvSpPr>
              <p:spPr>
                <a:xfrm>
                  <a:off x="6934200" y="3429000"/>
                  <a:ext cx="0" cy="28194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4" name="Text Box 43">
                  <a:extLst>
                    <a:ext uri="{FF2B5EF4-FFF2-40B4-BE49-F238E27FC236}">
                      <a16:creationId xmlns:a16="http://schemas.microsoft.com/office/drawing/2014/main" id="{7BB4F7C2-84F3-4DDA-B639-978E2E80C0D9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E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CoAAKgbAAAZLQAAaB8AAAAgAAAmAAAACAAAAP//////////"/>
                    </a:ext>
                  </a:extLst>
                </p:cNvSpPr>
                <p:nvPr/>
              </p:nvSpPr>
              <p:spPr>
                <a:xfrm rot="10800000">
                  <a:off x="6934198" y="4495800"/>
                  <a:ext cx="396875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vert" wrap="square" lIns="91440" tIns="45720" rIns="91440" bIns="45720" numCol="1" anchor="t"/>
                <a:lstStyle/>
                <a:p>
                  <a:pPr>
                    <a:spcBef>
                      <a:spcPts val="1080"/>
                    </a:spcBef>
                    <a:defRPr noProof="1"/>
                  </a:pPr>
                  <a:r>
                    <a:rPr lang="sr-Latn-RS" dirty="0"/>
                    <a:t>Vreme</a:t>
                  </a:r>
                  <a:endParaRPr lang="en-US" dirty="0"/>
                </a:p>
              </p:txBody>
            </p:sp>
            <p:sp>
              <p:nvSpPr>
                <p:cNvPr id="65" name="Rectangle 44">
                  <a:extLst>
                    <a:ext uri="{FF2B5EF4-FFF2-40B4-BE49-F238E27FC236}">
                      <a16:creationId xmlns:a16="http://schemas.microsoft.com/office/drawing/2014/main" id="{FF58B828-6F25-49E8-8A9A-2B3889F8928D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AAACAcAACIDgAA8B4AAAAAAAAmAAAACAAAAP//////////"/>
                    </a:ext>
                  </a:extLst>
                </p:cNvSpPr>
                <p:nvPr/>
              </p:nvSpPr>
              <p:spPr>
                <a:xfrm>
                  <a:off x="76200" y="4572000"/>
                  <a:ext cx="2286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/>
                <a:lstStyle/>
                <a:p>
                  <a:pPr marL="342900" indent="-342900">
                    <a:spcBef>
                      <a:spcPts val="430"/>
                    </a:spcBef>
                    <a:buNone/>
                    <a:defRPr noProof="1"/>
                  </a:pPr>
                  <a:r>
                    <a:rPr lang="en-US" i="1" dirty="0"/>
                    <a:t> </a:t>
                  </a:r>
                  <a:r>
                    <a:rPr lang="sr-Latn-RS" i="1" dirty="0"/>
                    <a:t>Filteri za evaluaciju ideja i odlučivanje</a:t>
                  </a:r>
                  <a:endParaRPr lang="en-US" dirty="0"/>
                </a:p>
              </p:txBody>
            </p:sp>
            <p:sp>
              <p:nvSpPr>
                <p:cNvPr id="66" name="Line 45">
                  <a:extLst>
                    <a:ext uri="{FF2B5EF4-FFF2-40B4-BE49-F238E27FC236}">
                      <a16:creationId xmlns:a16="http://schemas.microsoft.com/office/drawing/2014/main" id="{73A33C29-8A9E-4A31-B188-CA0D9E3BACAF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EAaAAA4EwAAmBwAAAAgAAAmAAAACAAAAP//////////"/>
                    </a:ext>
                  </a:extLst>
                </p:cNvSpPr>
                <p:nvPr/>
              </p:nvSpPr>
              <p:spPr>
                <a:xfrm flipV="1">
                  <a:off x="2286000" y="4267200"/>
                  <a:ext cx="838200" cy="381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270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7" name="Line 46">
                  <a:extLst>
                    <a:ext uri="{FF2B5EF4-FFF2-40B4-BE49-F238E27FC236}">
                      <a16:creationId xmlns:a16="http://schemas.microsoft.com/office/drawing/2014/main" id="{AD878A58-0E35-4828-BEDB-D97742D3E301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JgcAAAYFQAA8B4AAAAgAAAmAAAACAAAAP//////////"/>
                    </a:ext>
                  </a:extLst>
                </p:cNvSpPr>
                <p:nvPr/>
              </p:nvSpPr>
              <p:spPr>
                <a:xfrm>
                  <a:off x="2286000" y="4648200"/>
                  <a:ext cx="1143000" cy="381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8" name="Line 47">
                  <a:extLst>
                    <a:ext uri="{FF2B5EF4-FFF2-40B4-BE49-F238E27FC236}">
                      <a16:creationId xmlns:a16="http://schemas.microsoft.com/office/drawing/2014/main" id="{124A46C7-A81D-4C06-B6AC-A0D302C799F7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JgcAACQFQAACCUAAAAgAAAmAAAACAAAAP//////////"/>
                    </a:ext>
                  </a:extLst>
                </p:cNvSpPr>
                <p:nvPr/>
              </p:nvSpPr>
              <p:spPr>
                <a:xfrm>
                  <a:off x="2286000" y="4648200"/>
                  <a:ext cx="1219200" cy="1371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</p:grpSp>
          <p:sp>
            <p:nvSpPr>
              <p:cNvPr id="58" name="Rectangle 49">
                <a:extLst>
                  <a:ext uri="{FF2B5EF4-FFF2-40B4-BE49-F238E27FC236}">
                    <a16:creationId xmlns:a16="http://schemas.microsoft.com/office/drawing/2014/main" id="{69A9654E-6659-4496-9D55-27931C5CAFCA}"/>
                  </a:ext>
                </a:extLst>
              </p:cNvPr>
              <p:cNvSpPr>
                <a:extLst>
                  <a:ext uri="smNativeData">
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CsAAAglAABAOAAA2CcAAAAAAAAmAAAACAAAAP//////////"/>
                  </a:ext>
                </a:extLst>
              </p:cNvSpPr>
              <p:nvPr/>
            </p:nvSpPr>
            <p:spPr>
              <a:xfrm>
                <a:off x="7086600" y="6019800"/>
                <a:ext cx="20574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 marL="342900" indent="-342900" algn="just">
                  <a:spcBef>
                    <a:spcPts val="430"/>
                  </a:spcBef>
                  <a:buNone/>
                  <a:defRPr noProof="1"/>
                </a:pPr>
                <a:r>
                  <a:rPr lang="en-US" dirty="0"/>
                  <a:t> </a:t>
                </a:r>
                <a:r>
                  <a:rPr lang="sr-Latn-RS" dirty="0"/>
                  <a:t>Izvesnost po pitanju finalne ideje</a:t>
                </a:r>
                <a:endParaRPr lang="en-US" dirty="0"/>
              </a:p>
            </p:txBody>
          </p:sp>
          <p:sp>
            <p:nvSpPr>
              <p:cNvPr id="59" name="Rectangle 50">
                <a:extLst>
                  <a:ext uri="{FF2B5EF4-FFF2-40B4-BE49-F238E27FC236}">
                    <a16:creationId xmlns:a16="http://schemas.microsoft.com/office/drawing/2014/main" id="{2DC10832-1404-4B3C-9AF5-813089013240}"/>
                  </a:ext>
                </a:extLst>
              </p:cNvPr>
              <p:cNvSpPr>
                <a:extLst>
                  <a:ext uri="smNativeData">
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CsAACgUAABAOAAA+BYAAAAAAAAmAAAACAAAAP//////////"/>
                  </a:ext>
                </a:extLst>
              </p:cNvSpPr>
              <p:nvPr/>
            </p:nvSpPr>
            <p:spPr>
              <a:xfrm>
                <a:off x="7010400" y="3276600"/>
                <a:ext cx="21336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 marL="342900" indent="-342900" algn="just">
                  <a:spcBef>
                    <a:spcPts val="430"/>
                  </a:spcBef>
                  <a:buNone/>
                  <a:defRPr noProof="1"/>
                </a:pPr>
                <a:r>
                  <a:rPr lang="en-US" dirty="0"/>
                  <a:t> </a:t>
                </a:r>
                <a:r>
                  <a:rPr lang="sr-Latn-RS" dirty="0"/>
                  <a:t>Neizvesnost po pitanju finalne ideje</a:t>
                </a:r>
                <a:endParaRPr lang="en-US" dirty="0"/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D6130B2-FE91-4206-A472-F0949CFA1A19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6_sxW1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BUAAEALAAC6IAAAJQ0AABAgAAAmAAAACAAAAP//////////"/>
              </a:ext>
            </a:extLst>
          </p:cNvSpPr>
          <p:nvPr/>
        </p:nvSpPr>
        <p:spPr>
          <a:xfrm>
            <a:off x="5257800" y="1690688"/>
            <a:ext cx="181483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noProof="1"/>
            </a:pPr>
            <a:r>
              <a:rPr lang="en-US" i="1">
                <a:solidFill>
                  <a:srgbClr val="FF0000"/>
                </a:solidFill>
              </a:rPr>
              <a:t>Concept Screening</a:t>
            </a:r>
            <a:endParaRPr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2F3E-28D9-45B1-B5E0-8C22177D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C1FD-447B-46C1-AD00-45063F934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 lang="en-US" sz="1600"/>
            </a:pPr>
            <a:endParaRPr lang="sr-Latn-RS" dirty="0"/>
          </a:p>
          <a:p>
            <a:pPr lvl="1">
              <a:defRPr lang="en-US" sz="1600"/>
            </a:pPr>
            <a:r>
              <a:rPr lang="sr-Latn-RS" sz="2800" dirty="0"/>
              <a:t>Na početku procesa, moguće je da projektni tim/donosioci odluka imaju na raspolaganju veći broj projektnih ideja, od kojih će se samo one koje se procene kao najadekvatnije finansirati.</a:t>
            </a:r>
          </a:p>
          <a:p>
            <a:pPr lvl="1">
              <a:defRPr lang="en-US" sz="1600"/>
            </a:pPr>
            <a:r>
              <a:rPr lang="sr-Latn-RS" sz="2800" dirty="0"/>
              <a:t>Jedan od alata za inicijalnu analizu i selekciju poslovnih ideja i projekata je alat </a:t>
            </a:r>
            <a:r>
              <a:rPr lang="sr-Latn-RS" sz="2800" b="1" dirty="0"/>
              <a:t>Provere koncepta </a:t>
            </a:r>
            <a:r>
              <a:rPr lang="sr-Latn-RS" sz="2800" dirty="0"/>
              <a:t>(concept screening):</a:t>
            </a:r>
          </a:p>
          <a:p>
            <a:pPr lvl="2">
              <a:defRPr lang="en-US" sz="1600"/>
            </a:pPr>
            <a:r>
              <a:rPr lang="en-US" sz="2400" dirty="0"/>
              <a:t>Ne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generisani</a:t>
            </a:r>
            <a:r>
              <a:rPr lang="en-US" sz="2400" dirty="0"/>
              <a:t> </a:t>
            </a:r>
            <a:r>
              <a:rPr lang="en-US" sz="2400" dirty="0" err="1"/>
              <a:t>koncepti</a:t>
            </a:r>
            <a:r>
              <a:rPr lang="en-US" sz="2400" dirty="0"/>
              <a:t> </a:t>
            </a:r>
            <a:r>
              <a:rPr lang="en-US" sz="2400" dirty="0" err="1"/>
              <a:t>dalje</a:t>
            </a:r>
            <a:r>
              <a:rPr lang="en-US" sz="2400" dirty="0"/>
              <a:t> </a:t>
            </a:r>
            <a:r>
              <a:rPr lang="en-US" sz="2400" dirty="0" err="1"/>
              <a:t>razvijati</a:t>
            </a:r>
            <a:r>
              <a:rPr lang="en-US" sz="2400" dirty="0"/>
              <a:t> u </a:t>
            </a:r>
            <a:r>
              <a:rPr lang="en-US" sz="2400" dirty="0" err="1"/>
              <a:t>finalne</a:t>
            </a:r>
            <a:r>
              <a:rPr lang="en-US" sz="2400" dirty="0"/>
              <a:t> </a:t>
            </a:r>
            <a:r>
              <a:rPr lang="en-US" sz="2400" dirty="0" err="1"/>
              <a:t>proizvode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usluge</a:t>
            </a:r>
            <a:r>
              <a:rPr lang="en-US" sz="2400" dirty="0"/>
              <a:t>. </a:t>
            </a:r>
            <a:endParaRPr lang="sr-Latn-RS" sz="2400" dirty="0"/>
          </a:p>
          <a:p>
            <a:pPr lvl="2">
              <a:defRPr lang="en-US" sz="1600"/>
            </a:pPr>
            <a:r>
              <a:rPr lang="en-US" sz="2400" dirty="0"/>
              <a:t>U </a:t>
            </a:r>
            <a:r>
              <a:rPr lang="en-US" sz="2400" dirty="0" err="1"/>
              <a:t>ovoj</a:t>
            </a:r>
            <a:r>
              <a:rPr lang="en-US" sz="2400" dirty="0"/>
              <a:t> </a:t>
            </a:r>
            <a:r>
              <a:rPr lang="en-US" sz="2400" dirty="0" err="1"/>
              <a:t>fazi</a:t>
            </a:r>
            <a:r>
              <a:rPr lang="en-US" sz="2400" dirty="0"/>
              <a:t>, </a:t>
            </a:r>
            <a:r>
              <a:rPr lang="en-US" sz="2400" dirty="0" err="1"/>
              <a:t>koncepti</a:t>
            </a:r>
            <a:r>
              <a:rPr lang="en-US" sz="2400" dirty="0"/>
              <a:t> se </a:t>
            </a:r>
            <a:r>
              <a:rPr lang="en-US" sz="2400" dirty="0" err="1"/>
              <a:t>procenjuju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b="1" dirty="0" err="1"/>
              <a:t>izvodljivosti</a:t>
            </a:r>
            <a:r>
              <a:rPr lang="en-US" sz="2400" dirty="0"/>
              <a:t>, </a:t>
            </a:r>
            <a:r>
              <a:rPr lang="en-US" sz="2400" b="1" dirty="0" err="1"/>
              <a:t>prihvatljivosti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„</a:t>
            </a:r>
            <a:r>
              <a:rPr lang="en-US" sz="2400" b="1" dirty="0" err="1"/>
              <a:t>ranjivosti</a:t>
            </a:r>
            <a:r>
              <a:rPr lang="en-US" sz="2400" dirty="0"/>
              <a:t>“,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rizika</a:t>
            </a:r>
            <a:r>
              <a:rPr lang="en-US" sz="2400" dirty="0"/>
              <a:t>. </a:t>
            </a:r>
            <a:endParaRPr lang="sr-Latn-RS" sz="2400" dirty="0"/>
          </a:p>
          <a:p>
            <a:pPr lvl="2">
              <a:defRPr lang="en-US" sz="1600"/>
            </a:pPr>
            <a:r>
              <a:rPr lang="sr-Latn-RS" sz="2400" dirty="0"/>
              <a:t>Poslovne f</a:t>
            </a:r>
            <a:r>
              <a:rPr lang="en-US" sz="2400" dirty="0" err="1"/>
              <a:t>unkcije</a:t>
            </a:r>
            <a:r>
              <a:rPr lang="en-US" sz="2400" dirty="0"/>
              <a:t> „</a:t>
            </a:r>
            <a:r>
              <a:rPr lang="en-US" sz="2400" b="1" dirty="0" err="1"/>
              <a:t>marketinga</a:t>
            </a:r>
            <a:r>
              <a:rPr lang="en-US" sz="2400" dirty="0"/>
              <a:t>“, „</a:t>
            </a:r>
            <a:r>
              <a:rPr lang="en-US" sz="2400" b="1" dirty="0" err="1"/>
              <a:t>operacija</a:t>
            </a:r>
            <a:r>
              <a:rPr lang="en-US" sz="2400" dirty="0"/>
              <a:t>“ </a:t>
            </a:r>
            <a:r>
              <a:rPr lang="en-US" sz="2400" dirty="0" err="1"/>
              <a:t>i</a:t>
            </a:r>
            <a:r>
              <a:rPr lang="en-US" sz="2400" dirty="0"/>
              <a:t> „ </a:t>
            </a:r>
            <a:r>
              <a:rPr lang="en-US" sz="2400" b="1" dirty="0" err="1"/>
              <a:t>finansija</a:t>
            </a:r>
            <a:r>
              <a:rPr lang="en-US" sz="2400" dirty="0"/>
              <a:t>“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uključene</a:t>
            </a:r>
            <a:r>
              <a:rPr lang="en-US" sz="2400" dirty="0"/>
              <a:t> u </a:t>
            </a:r>
            <a:r>
              <a:rPr lang="en-US" sz="2400" dirty="0" err="1"/>
              <a:t>procenu</a:t>
            </a:r>
            <a:r>
              <a:rPr lang="en-US" sz="24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6719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4151</Words>
  <Application>Microsoft Office PowerPoint</Application>
  <PresentationFormat>Widescreen</PresentationFormat>
  <Paragraphs>308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MAC C Swiss</vt:lpstr>
      <vt:lpstr>Times New Roman</vt:lpstr>
      <vt:lpstr>ie 16 9</vt:lpstr>
      <vt:lpstr>VREDNOVANJE PROJEKATA U OBLASTI INFORMACIONIH TEHNOLOGIJA</vt:lpstr>
      <vt:lpstr>Sadržaj predmeta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GENERISANJE I SELEKCIJA PROJEKTNE IDEJE</vt:lpstr>
      <vt:lpstr>GENERISANJE I SELEKCIJA PROJEKTNE IDEJE</vt:lpstr>
      <vt:lpstr>GENERISANJE I SELEKCIJA PROJEKTNE IDEJE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VREDNOVANJE PROJEKATA U OBLASTI INFORMACIONIH TEHNOLOGIJA</dc:title>
  <dc:creator>PC</dc:creator>
  <cp:lastModifiedBy>ivan mihajlovic</cp:lastModifiedBy>
  <cp:revision>192</cp:revision>
  <dcterms:created xsi:type="dcterms:W3CDTF">2022-07-08T09:57:13Z</dcterms:created>
  <dcterms:modified xsi:type="dcterms:W3CDTF">2025-11-18T12:29:23Z</dcterms:modified>
</cp:coreProperties>
</file>